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6" r:id="rId2"/>
    <p:sldId id="258" r:id="rId3"/>
    <p:sldId id="349" r:id="rId4"/>
    <p:sldId id="337" r:id="rId5"/>
    <p:sldId id="350" r:id="rId6"/>
    <p:sldId id="260" r:id="rId7"/>
    <p:sldId id="310" r:id="rId8"/>
    <p:sldId id="264" r:id="rId9"/>
    <p:sldId id="266" r:id="rId10"/>
    <p:sldId id="274" r:id="rId11"/>
    <p:sldId id="275" r:id="rId12"/>
    <p:sldId id="322" r:id="rId13"/>
    <p:sldId id="323" r:id="rId14"/>
    <p:sldId id="340" r:id="rId15"/>
    <p:sldId id="267" r:id="rId16"/>
    <p:sldId id="324" r:id="rId17"/>
    <p:sldId id="278" r:id="rId18"/>
    <p:sldId id="363" r:id="rId19"/>
    <p:sldId id="283" r:id="rId20"/>
    <p:sldId id="362" r:id="rId21"/>
    <p:sldId id="328" r:id="rId22"/>
    <p:sldId id="326" r:id="rId23"/>
    <p:sldId id="341" r:id="rId24"/>
    <p:sldId id="342" r:id="rId25"/>
    <p:sldId id="344" r:id="rId26"/>
    <p:sldId id="347" r:id="rId27"/>
    <p:sldId id="365" r:id="rId28"/>
    <p:sldId id="357" r:id="rId29"/>
    <p:sldId id="332" r:id="rId30"/>
    <p:sldId id="335" r:id="rId31"/>
    <p:sldId id="285" r:id="rId32"/>
    <p:sldId id="343" r:id="rId33"/>
    <p:sldId id="368" r:id="rId34"/>
    <p:sldId id="289" r:id="rId35"/>
    <p:sldId id="366" r:id="rId36"/>
    <p:sldId id="308" r:id="rId37"/>
    <p:sldId id="367" r:id="rId38"/>
    <p:sldId id="309"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61FD"/>
    <a:srgbClr val="B059F3"/>
    <a:srgbClr val="A651E8"/>
    <a:srgbClr val="9A48DA"/>
    <a:srgbClr val="8F40CD"/>
    <a:srgbClr val="39ACB9"/>
    <a:srgbClr val="CF19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90"/>
    <p:restoredTop sz="77714"/>
  </p:normalViewPr>
  <p:slideViewPr>
    <p:cSldViewPr snapToGrid="0">
      <p:cViewPr varScale="1">
        <p:scale>
          <a:sx n="93" d="100"/>
          <a:sy n="93" d="100"/>
        </p:scale>
        <p:origin x="64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8CF8B6-A702-A04C-BC66-72694CBF005F}" type="datetimeFigureOut">
              <a:rPr lang="en-US" smtClean="0"/>
              <a:t>8/18/24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FE4B7F-AEE0-F64D-BFFF-7F0E7A4BFF27}" type="slidenum">
              <a:rPr lang="en-US" smtClean="0"/>
              <a:t>‹#›</a:t>
            </a:fld>
            <a:endParaRPr lang="en-US"/>
          </a:p>
        </p:txBody>
      </p:sp>
    </p:spTree>
    <p:extLst>
      <p:ext uri="{BB962C8B-B14F-4D97-AF65-F5344CB8AC3E}">
        <p14:creationId xmlns:p14="http://schemas.microsoft.com/office/powerpoint/2010/main" val="2559404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FE4B7F-AEE0-F64D-BFFF-7F0E7A4BFF27}" type="slidenum">
              <a:rPr lang="en-US" smtClean="0"/>
              <a:t>1</a:t>
            </a:fld>
            <a:endParaRPr lang="en-US"/>
          </a:p>
        </p:txBody>
      </p:sp>
    </p:spTree>
    <p:extLst>
      <p:ext uri="{BB962C8B-B14F-4D97-AF65-F5344CB8AC3E}">
        <p14:creationId xmlns:p14="http://schemas.microsoft.com/office/powerpoint/2010/main" val="1173779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Informally, a traitor tracing threshold KEM scheme must be correct, meaning any t honest parties can decrypt the ciphertext,</a:t>
            </a:r>
          </a:p>
          <a:p>
            <a:r>
              <a:rPr lang="en-US" dirty="0"/>
              <a:t> it should also be semantically secure, which means that for an adv that corrupts less than t parties, a valid key, ciphertext tuple should look </a:t>
            </a:r>
            <a:r>
              <a:rPr lang="en-US" dirty="0" err="1"/>
              <a:t>indisinguishable</a:t>
            </a:r>
            <a:r>
              <a:rPr lang="en-US" dirty="0"/>
              <a:t> from a random key, </a:t>
            </a:r>
            <a:r>
              <a:rPr lang="en-US" dirty="0" err="1"/>
              <a:t>ct</a:t>
            </a:r>
            <a:r>
              <a:rPr lang="en-US" dirty="0"/>
              <a:t> tuple.</a:t>
            </a:r>
          </a:p>
          <a:p>
            <a:r>
              <a:rPr lang="en" dirty="0">
                <a:solidFill>
                  <a:schemeClr val="bg2">
                    <a:lumMod val="25000"/>
                  </a:schemeClr>
                </a:solidFill>
                <a:latin typeface="PT Serif" panose="020A0603040505020204" pitchFamily="18" charset="77"/>
                <a:sym typeface="PT Serif"/>
              </a:rPr>
              <a:t>The main new property that We want is tracing security. this means that the Trace algorithm should be able to trace a decoder to at least one party that manufactured D. Note that we consider only </a:t>
            </a:r>
            <a:r>
              <a:rPr lang="en" dirty="0" err="1">
                <a:solidFill>
                  <a:schemeClr val="bg2">
                    <a:lumMod val="25000"/>
                  </a:schemeClr>
                </a:solidFill>
                <a:latin typeface="PT Serif" panose="020A0603040505020204" pitchFamily="18" charset="77"/>
                <a:sym typeface="PT Serif"/>
              </a:rPr>
              <a:t>blackbox</a:t>
            </a:r>
            <a:r>
              <a:rPr lang="en" dirty="0">
                <a:solidFill>
                  <a:schemeClr val="bg2">
                    <a:lumMod val="25000"/>
                  </a:schemeClr>
                </a:solidFill>
                <a:latin typeface="PT Serif" panose="020A0603040505020204" pitchFamily="18" charset="77"/>
                <a:sym typeface="PT Serif"/>
              </a:rPr>
              <a:t> access to D because it can be obfuscated.</a:t>
            </a:r>
            <a:endParaRPr lang="en-US" dirty="0"/>
          </a:p>
        </p:txBody>
      </p:sp>
      <p:sp>
        <p:nvSpPr>
          <p:cNvPr id="4" name="Slide Number Placeholder 3"/>
          <p:cNvSpPr>
            <a:spLocks noGrp="1"/>
          </p:cNvSpPr>
          <p:nvPr>
            <p:ph type="sldNum" sz="quarter" idx="5"/>
          </p:nvPr>
        </p:nvSpPr>
        <p:spPr/>
        <p:txBody>
          <a:bodyPr/>
          <a:lstStyle/>
          <a:p>
            <a:fld id="{E1FE4B7F-AEE0-F64D-BFFF-7F0E7A4BFF27}" type="slidenum">
              <a:rPr lang="en-US" smtClean="0"/>
              <a:t>10</a:t>
            </a:fld>
            <a:endParaRPr lang="en-US"/>
          </a:p>
        </p:txBody>
      </p:sp>
    </p:spTree>
    <p:extLst>
      <p:ext uri="{BB962C8B-B14F-4D97-AF65-F5344CB8AC3E}">
        <p14:creationId xmlns:p14="http://schemas.microsoft.com/office/powerpoint/2010/main" val="3879391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get some more intuition about tracing security: lets say we have n parties, and a set J of t parties use their secret keys to make a decoder. For this example, we consider J to be parties 1 to t. Then, we get J’ when we run Trace on this decoder D. What we want is that, first, we should never accuse an honest party. Second, if the decoder works, then, we should find at least one traitor.</a:t>
            </a:r>
          </a:p>
        </p:txBody>
      </p:sp>
      <p:sp>
        <p:nvSpPr>
          <p:cNvPr id="4" name="Slide Number Placeholder 3"/>
          <p:cNvSpPr>
            <a:spLocks noGrp="1"/>
          </p:cNvSpPr>
          <p:nvPr>
            <p:ph type="sldNum" sz="quarter" idx="5"/>
          </p:nvPr>
        </p:nvSpPr>
        <p:spPr/>
        <p:txBody>
          <a:bodyPr/>
          <a:lstStyle/>
          <a:p>
            <a:fld id="{E1FE4B7F-AEE0-F64D-BFFF-7F0E7A4BFF27}" type="slidenum">
              <a:rPr lang="en-US" smtClean="0"/>
              <a:t>11</a:t>
            </a:fld>
            <a:endParaRPr lang="en-US"/>
          </a:p>
        </p:txBody>
      </p:sp>
    </p:spTree>
    <p:extLst>
      <p:ext uri="{BB962C8B-B14F-4D97-AF65-F5344CB8AC3E}">
        <p14:creationId xmlns:p14="http://schemas.microsoft.com/office/powerpoint/2010/main" val="2257511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that we've defined traitor tracing for threshold KEM, lets see how we can construct such a scheme. A natural starting point is to look at traitor tracing, since its a special case of our definition, with threshold t = 1. i.e. each party can decrypt on its own.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hopefully we can take a TT scheme and generalize it to the threshold setting.</a:t>
            </a:r>
          </a:p>
        </p:txBody>
      </p:sp>
      <p:sp>
        <p:nvSpPr>
          <p:cNvPr id="4" name="Slide Number Placeholder 3"/>
          <p:cNvSpPr>
            <a:spLocks noGrp="1"/>
          </p:cNvSpPr>
          <p:nvPr>
            <p:ph type="sldNum" sz="quarter" idx="5"/>
          </p:nvPr>
        </p:nvSpPr>
        <p:spPr/>
        <p:txBody>
          <a:bodyPr/>
          <a:lstStyle/>
          <a:p>
            <a:fld id="{E1FE4B7F-AEE0-F64D-BFFF-7F0E7A4BFF27}" type="slidenum">
              <a:rPr lang="en-US" smtClean="0"/>
              <a:t>12</a:t>
            </a:fld>
            <a:endParaRPr lang="en-US"/>
          </a:p>
        </p:txBody>
      </p:sp>
    </p:spTree>
    <p:extLst>
      <p:ext uri="{BB962C8B-B14F-4D97-AF65-F5344CB8AC3E}">
        <p14:creationId xmlns:p14="http://schemas.microsoft.com/office/powerpoint/2010/main" val="2780513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has been a lot of work on building traitor tracing for decryption, I’ll list a few works here on fully collusion resistant TT schemes, which means that we should be able to trace the decoder even if all parties collude.</a:t>
            </a:r>
          </a:p>
          <a:p>
            <a:r>
              <a:rPr lang="en-US" dirty="0"/>
              <a:t>One of the early works was by </a:t>
            </a:r>
            <a:r>
              <a:rPr lang="en-US" dirty="0" err="1"/>
              <a:t>boneh</a:t>
            </a:r>
            <a:r>
              <a:rPr lang="en-US" dirty="0"/>
              <a:t> and </a:t>
            </a:r>
            <a:r>
              <a:rPr lang="en-US" dirty="0" err="1"/>
              <a:t>naor</a:t>
            </a:r>
            <a:r>
              <a:rPr lang="en-US" dirty="0"/>
              <a:t> in 2008, which gave a combinatorial scheme, with constant size CT and public key and secret keys polynomial in n.</a:t>
            </a:r>
          </a:p>
          <a:p>
            <a:r>
              <a:rPr lang="en-US" dirty="0"/>
              <a:t>There has been a lot of work on building TT from pairings, including BSW06, </a:t>
            </a:r>
            <a:r>
              <a:rPr lang="en-US" dirty="0" err="1"/>
              <a:t>Zhandry</a:t>
            </a:r>
            <a:r>
              <a:rPr lang="en-US" dirty="0"/>
              <a:t> in 2020 and Wee at </a:t>
            </a:r>
            <a:r>
              <a:rPr lang="en-US" dirty="0" err="1"/>
              <a:t>el</a:t>
            </a:r>
            <a:r>
              <a:rPr lang="en-US" dirty="0"/>
              <a:t> in 23 – the latest work achieves constant size secret key and both CT and public key </a:t>
            </a:r>
            <a:r>
              <a:rPr lang="en-US" dirty="0" err="1"/>
              <a:t>cuberoot</a:t>
            </a:r>
            <a:r>
              <a:rPr lang="en-US" dirty="0"/>
              <a:t> of n.</a:t>
            </a:r>
          </a:p>
          <a:p>
            <a:r>
              <a:rPr lang="en-US" dirty="0"/>
              <a:t>More recently there’s been work on building TT from </a:t>
            </a:r>
            <a:r>
              <a:rPr lang="en-US" dirty="0" err="1"/>
              <a:t>iO</a:t>
            </a:r>
            <a:r>
              <a:rPr lang="en-US" dirty="0"/>
              <a:t> and lattices, and both of these approaches get polylog parameters, which is essentially optimal.</a:t>
            </a:r>
          </a:p>
          <a:p>
            <a:r>
              <a:rPr lang="en-US" dirty="0"/>
              <a:t>Note that there is no prior work on traitor tracing for threshold decryption.</a:t>
            </a:r>
          </a:p>
        </p:txBody>
      </p:sp>
      <p:sp>
        <p:nvSpPr>
          <p:cNvPr id="4" name="Slide Number Placeholder 3"/>
          <p:cNvSpPr>
            <a:spLocks noGrp="1"/>
          </p:cNvSpPr>
          <p:nvPr>
            <p:ph type="sldNum" sz="quarter" idx="5"/>
          </p:nvPr>
        </p:nvSpPr>
        <p:spPr/>
        <p:txBody>
          <a:bodyPr/>
          <a:lstStyle/>
          <a:p>
            <a:fld id="{E1FE4B7F-AEE0-F64D-BFFF-7F0E7A4BFF27}" type="slidenum">
              <a:rPr lang="en-US" smtClean="0"/>
              <a:t>13</a:t>
            </a:fld>
            <a:endParaRPr lang="en-US"/>
          </a:p>
        </p:txBody>
      </p:sp>
    </p:spTree>
    <p:extLst>
      <p:ext uri="{BB962C8B-B14F-4D97-AF65-F5344CB8AC3E}">
        <p14:creationId xmlns:p14="http://schemas.microsoft.com/office/powerpoint/2010/main" val="1687570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 construct TT for </a:t>
            </a:r>
            <a:r>
              <a:rPr lang="en-US" dirty="0" err="1"/>
              <a:t>thrteshold</a:t>
            </a:r>
            <a:r>
              <a:rPr lang="en-US" dirty="0"/>
              <a:t> </a:t>
            </a:r>
            <a:r>
              <a:rPr lang="en-US" dirty="0" err="1"/>
              <a:t>kem</a:t>
            </a:r>
            <a:r>
              <a:rPr lang="en-US" dirty="0"/>
              <a:t>, at a high level, we would like to adapt these TT schemes to the threshold setting. in our work, we </a:t>
            </a:r>
            <a:r>
              <a:rPr lang="en-US" dirty="0" err="1"/>
              <a:t>thresholdize</a:t>
            </a:r>
            <a:r>
              <a:rPr lang="en-US" dirty="0"/>
              <a:t> the BN08 combinatorial scheme. and there's a lot of work to be done in </a:t>
            </a:r>
            <a:r>
              <a:rPr lang="en-US" dirty="0" err="1"/>
              <a:t>thresholdizing</a:t>
            </a:r>
            <a:r>
              <a:rPr lang="en-US" dirty="0"/>
              <a:t> all the other TT schemes, and this might require new ideas.</a:t>
            </a:r>
          </a:p>
        </p:txBody>
      </p:sp>
      <p:sp>
        <p:nvSpPr>
          <p:cNvPr id="4" name="Slide Number Placeholder 3"/>
          <p:cNvSpPr>
            <a:spLocks noGrp="1"/>
          </p:cNvSpPr>
          <p:nvPr>
            <p:ph type="sldNum" sz="quarter" idx="5"/>
          </p:nvPr>
        </p:nvSpPr>
        <p:spPr/>
        <p:txBody>
          <a:bodyPr/>
          <a:lstStyle/>
          <a:p>
            <a:fld id="{E1FE4B7F-AEE0-F64D-BFFF-7F0E7A4BFF27}" type="slidenum">
              <a:rPr lang="en-US" smtClean="0"/>
              <a:t>14</a:t>
            </a:fld>
            <a:endParaRPr lang="en-US"/>
          </a:p>
        </p:txBody>
      </p:sp>
    </p:spTree>
    <p:extLst>
      <p:ext uri="{BB962C8B-B14F-4D97-AF65-F5344CB8AC3E}">
        <p14:creationId xmlns:p14="http://schemas.microsoft.com/office/powerpoint/2010/main" val="3347619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here are the results from our work:</a:t>
            </a:r>
          </a:p>
          <a:p>
            <a:r>
              <a:rPr lang="en-US" dirty="0"/>
              <a:t>We give three constructions for TT for threshold KEM, by adapting the </a:t>
            </a:r>
            <a:r>
              <a:rPr lang="en-US" dirty="0" err="1"/>
              <a:t>boneh</a:t>
            </a:r>
            <a:r>
              <a:rPr lang="en-US" dirty="0"/>
              <a:t> </a:t>
            </a:r>
            <a:r>
              <a:rPr lang="en-US" dirty="0" err="1"/>
              <a:t>naor</a:t>
            </a:r>
            <a:r>
              <a:rPr lang="en-US" dirty="0"/>
              <a:t> scheme to the threshold setting.</a:t>
            </a:r>
          </a:p>
          <a:p>
            <a:r>
              <a:rPr lang="en-US" dirty="0"/>
              <a:t>Our first one is a generic construction, which uses a threshold KEM (key encapsulation mechanism) as the building block, but has large ciphertext and public keys. The 2</a:t>
            </a:r>
            <a:r>
              <a:rPr lang="en-US" baseline="30000" dirty="0"/>
              <a:t>nd</a:t>
            </a:r>
            <a:r>
              <a:rPr lang="en-US" dirty="0"/>
              <a:t> one is DDH-based, which has a short CT but n^2 public key.</a:t>
            </a:r>
          </a:p>
          <a:p>
            <a:r>
              <a:rPr lang="en-US" dirty="0"/>
              <a:t>Our 3</a:t>
            </a:r>
            <a:r>
              <a:rPr lang="en-US" baseline="30000" dirty="0"/>
              <a:t>rd</a:t>
            </a:r>
            <a:r>
              <a:rPr lang="en-US" dirty="0"/>
              <a:t> construction is pairings-based, has short CT and public keys, and relies on a DDH like assumption and also a decisional BDH like assumption.</a:t>
            </a:r>
          </a:p>
        </p:txBody>
      </p:sp>
      <p:sp>
        <p:nvSpPr>
          <p:cNvPr id="4" name="Slide Number Placeholder 3"/>
          <p:cNvSpPr>
            <a:spLocks noGrp="1"/>
          </p:cNvSpPr>
          <p:nvPr>
            <p:ph type="sldNum" sz="quarter" idx="5"/>
          </p:nvPr>
        </p:nvSpPr>
        <p:spPr/>
        <p:txBody>
          <a:bodyPr/>
          <a:lstStyle/>
          <a:p>
            <a:fld id="{E1FE4B7F-AEE0-F64D-BFFF-7F0E7A4BFF27}" type="slidenum">
              <a:rPr lang="en-US" smtClean="0"/>
              <a:t>15</a:t>
            </a:fld>
            <a:endParaRPr lang="en-US"/>
          </a:p>
        </p:txBody>
      </p:sp>
    </p:spTree>
    <p:extLst>
      <p:ext uri="{BB962C8B-B14F-4D97-AF65-F5344CB8AC3E}">
        <p14:creationId xmlns:p14="http://schemas.microsoft.com/office/powerpoint/2010/main" val="2224119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describing our constructions, let us first review the BN traitor tracing scheme, which forms the basis for all our constructions. so the BN scheme has 2 building blocks, the first one is a collusion resistant Fingerprinting code, and the 2nd one is any public key encryption scheme. </a:t>
            </a:r>
          </a:p>
          <a:p>
            <a:r>
              <a:rPr lang="en-US" dirty="0"/>
              <a:t>I'll now start with explaining what Fingerprinting codes are:</a:t>
            </a:r>
          </a:p>
        </p:txBody>
      </p:sp>
      <p:sp>
        <p:nvSpPr>
          <p:cNvPr id="4" name="Slide Number Placeholder 3"/>
          <p:cNvSpPr>
            <a:spLocks noGrp="1"/>
          </p:cNvSpPr>
          <p:nvPr>
            <p:ph type="sldNum" sz="quarter" idx="5"/>
          </p:nvPr>
        </p:nvSpPr>
        <p:spPr/>
        <p:txBody>
          <a:bodyPr/>
          <a:lstStyle/>
          <a:p>
            <a:fld id="{E1FE4B7F-AEE0-F64D-BFFF-7F0E7A4BFF27}" type="slidenum">
              <a:rPr lang="en-US" smtClean="0"/>
              <a:t>16</a:t>
            </a:fld>
            <a:endParaRPr lang="en-US"/>
          </a:p>
        </p:txBody>
      </p:sp>
    </p:spTree>
    <p:extLst>
      <p:ext uri="{BB962C8B-B14F-4D97-AF65-F5344CB8AC3E}">
        <p14:creationId xmlns:p14="http://schemas.microsoft.com/office/powerpoint/2010/main" val="2452379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 high level, FC codes is a set of words or bitstrings, with a notion of traceability, specifically, we have T = a list of n words w1 to </a:t>
            </a:r>
            <a:r>
              <a:rPr lang="en-US" dirty="0" err="1"/>
              <a:t>wn</a:t>
            </a:r>
            <a:r>
              <a:rPr lang="en-US" dirty="0"/>
              <a:t>, each of bit length l.</a:t>
            </a:r>
          </a:p>
          <a:p>
            <a:r>
              <a:rPr lang="en-US" dirty="0"/>
              <a:t>And the main property is traceability, which means that if an adversary has a subset of words W, and it constructs a word w* from the set W in a bit by bit manner, then w* can be traced back to a word in W. e.g. lets consider a subset W which has word1,7,24,29.</a:t>
            </a:r>
          </a:p>
        </p:txBody>
      </p:sp>
      <p:sp>
        <p:nvSpPr>
          <p:cNvPr id="4" name="Slide Number Placeholder 3"/>
          <p:cNvSpPr>
            <a:spLocks noGrp="1"/>
          </p:cNvSpPr>
          <p:nvPr>
            <p:ph type="sldNum" sz="quarter" idx="5"/>
          </p:nvPr>
        </p:nvSpPr>
        <p:spPr/>
        <p:txBody>
          <a:bodyPr/>
          <a:lstStyle/>
          <a:p>
            <a:fld id="{E1FE4B7F-AEE0-F64D-BFFF-7F0E7A4BFF27}" type="slidenum">
              <a:rPr lang="en-US" smtClean="0"/>
              <a:t>17</a:t>
            </a:fld>
            <a:endParaRPr lang="en-US"/>
          </a:p>
        </p:txBody>
      </p:sp>
    </p:spTree>
    <p:extLst>
      <p:ext uri="{BB962C8B-B14F-4D97-AF65-F5344CB8AC3E}">
        <p14:creationId xmlns:p14="http://schemas.microsoft.com/office/powerpoint/2010/main" val="3324774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if any w* is formed from these words, it must be 0 at the first position </a:t>
            </a:r>
            <a:r>
              <a:rPr lang="en-US" dirty="0" err="1"/>
              <a:t>cuz</a:t>
            </a:r>
            <a:r>
              <a:rPr lang="en-US" dirty="0"/>
              <a:t> all the words in W are 0 at that position, similarly for position 2 and so on. All such positions are denoted in bold and they can be thought of as a fingerprint for the set W.</a:t>
            </a:r>
          </a:p>
          <a:p>
            <a:r>
              <a:rPr lang="en-US" dirty="0"/>
              <a:t>So given such a w*, there is a Trace algorithm called </a:t>
            </a:r>
            <a:r>
              <a:rPr lang="en-US" dirty="0" err="1"/>
              <a:t>FCTrace</a:t>
            </a:r>
            <a:r>
              <a:rPr lang="en-US" dirty="0"/>
              <a:t> that identifies </a:t>
            </a:r>
            <a:r>
              <a:rPr lang="en-US" dirty="0" err="1"/>
              <a:t>atleast</a:t>
            </a:r>
            <a:r>
              <a:rPr lang="en-US" dirty="0"/>
              <a:t> one word in W.</a:t>
            </a:r>
          </a:p>
        </p:txBody>
      </p:sp>
      <p:sp>
        <p:nvSpPr>
          <p:cNvPr id="4" name="Slide Number Placeholder 3"/>
          <p:cNvSpPr>
            <a:spLocks noGrp="1"/>
          </p:cNvSpPr>
          <p:nvPr>
            <p:ph type="sldNum" sz="quarter" idx="5"/>
          </p:nvPr>
        </p:nvSpPr>
        <p:spPr/>
        <p:txBody>
          <a:bodyPr/>
          <a:lstStyle/>
          <a:p>
            <a:fld id="{E1FE4B7F-AEE0-F64D-BFFF-7F0E7A4BFF27}" type="slidenum">
              <a:rPr lang="en-US" smtClean="0"/>
              <a:t>18</a:t>
            </a:fld>
            <a:endParaRPr lang="en-US"/>
          </a:p>
        </p:txBody>
      </p:sp>
    </p:spTree>
    <p:extLst>
      <p:ext uri="{BB962C8B-B14F-4D97-AF65-F5344CB8AC3E}">
        <p14:creationId xmlns:p14="http://schemas.microsoft.com/office/powerpoint/2010/main" val="3612165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corollary of the traceability property is that for any subset of words W, for many positions j in l, either all words in W have a 0 at position j, or, all words have a 1 at position j. this is exactly what we saw in the last slide – the bold positions are same for all words.</a:t>
            </a:r>
          </a:p>
        </p:txBody>
      </p:sp>
      <p:sp>
        <p:nvSpPr>
          <p:cNvPr id="4" name="Slide Number Placeholder 3"/>
          <p:cNvSpPr>
            <a:spLocks noGrp="1"/>
          </p:cNvSpPr>
          <p:nvPr>
            <p:ph type="sldNum" sz="quarter" idx="5"/>
          </p:nvPr>
        </p:nvSpPr>
        <p:spPr/>
        <p:txBody>
          <a:bodyPr/>
          <a:lstStyle/>
          <a:p>
            <a:fld id="{E1FE4B7F-AEE0-F64D-BFFF-7F0E7A4BFF27}" type="slidenum">
              <a:rPr lang="en-US" smtClean="0"/>
              <a:t>19</a:t>
            </a:fld>
            <a:endParaRPr lang="en-US"/>
          </a:p>
        </p:txBody>
      </p:sp>
    </p:spTree>
    <p:extLst>
      <p:ext uri="{BB962C8B-B14F-4D97-AF65-F5344CB8AC3E}">
        <p14:creationId xmlns:p14="http://schemas.microsoft.com/office/powerpoint/2010/main" val="2162387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defining threshold decryption. It basically allows us to distribute the decryption key among a bunch of parties, so that we need at least t parties to decrypt.</a:t>
            </a:r>
          </a:p>
          <a:p>
            <a:r>
              <a:rPr lang="en-US" dirty="0"/>
              <a:t>For the example of 3 parties and a threshold of 2:</a:t>
            </a:r>
          </a:p>
          <a:p>
            <a:r>
              <a:rPr lang="en-US" dirty="0"/>
              <a:t>We first run the keygen function, which outputs a public key pk, a combining key </a:t>
            </a:r>
            <a:r>
              <a:rPr lang="en-US" dirty="0" err="1"/>
              <a:t>pkc</a:t>
            </a:r>
            <a:r>
              <a:rPr lang="en-US" dirty="0"/>
              <a:t> and a secret key share for each party.</a:t>
            </a:r>
          </a:p>
          <a:p>
            <a:r>
              <a:rPr lang="en-US" dirty="0"/>
              <a:t>Anyone can encrypt a msg using the public key to get a ciphertext c.</a:t>
            </a:r>
          </a:p>
          <a:p>
            <a:r>
              <a:rPr lang="en-US" dirty="0"/>
              <a:t>And this ciphertext can be decrypted by any t parties. So, lets say Alice and Charlie run the Decrypt function to get decryption shares d1 and d3, These shares can then be combined to get the message.</a:t>
            </a:r>
          </a:p>
        </p:txBody>
      </p:sp>
      <p:sp>
        <p:nvSpPr>
          <p:cNvPr id="4" name="Slide Number Placeholder 3"/>
          <p:cNvSpPr>
            <a:spLocks noGrp="1"/>
          </p:cNvSpPr>
          <p:nvPr>
            <p:ph type="sldNum" sz="quarter" idx="5"/>
          </p:nvPr>
        </p:nvSpPr>
        <p:spPr/>
        <p:txBody>
          <a:bodyPr/>
          <a:lstStyle/>
          <a:p>
            <a:fld id="{E1FE4B7F-AEE0-F64D-BFFF-7F0E7A4BFF27}" type="slidenum">
              <a:rPr lang="en-US" smtClean="0"/>
              <a:t>2</a:t>
            </a:fld>
            <a:endParaRPr lang="en-US"/>
          </a:p>
        </p:txBody>
      </p:sp>
    </p:spTree>
    <p:extLst>
      <p:ext uri="{BB962C8B-B14F-4D97-AF65-F5344CB8AC3E}">
        <p14:creationId xmlns:p14="http://schemas.microsoft.com/office/powerpoint/2010/main" val="27542041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more formally, </a:t>
            </a:r>
            <a:r>
              <a:rPr lang="en-US" dirty="0" err="1"/>
              <a:t>Fingerptinting</a:t>
            </a:r>
            <a:r>
              <a:rPr lang="en-US" dirty="0"/>
              <a:t> codes have a </a:t>
            </a:r>
            <a:r>
              <a:rPr lang="en-US" dirty="0" err="1"/>
              <a:t>FCGen</a:t>
            </a:r>
            <a:r>
              <a:rPr lang="en-US" dirty="0"/>
              <a:t> algo which outputs the set of words T and a tracing key, and then we have a </a:t>
            </a:r>
            <a:r>
              <a:rPr lang="en-US" dirty="0" err="1"/>
              <a:t>FCTrace</a:t>
            </a:r>
            <a:r>
              <a:rPr lang="en-US" dirty="0"/>
              <a:t> algorithm.</a:t>
            </a:r>
          </a:p>
        </p:txBody>
      </p:sp>
      <p:sp>
        <p:nvSpPr>
          <p:cNvPr id="4" name="Slide Number Placeholder 3"/>
          <p:cNvSpPr>
            <a:spLocks noGrp="1"/>
          </p:cNvSpPr>
          <p:nvPr>
            <p:ph type="sldNum" sz="quarter" idx="5"/>
          </p:nvPr>
        </p:nvSpPr>
        <p:spPr/>
        <p:txBody>
          <a:bodyPr/>
          <a:lstStyle/>
          <a:p>
            <a:fld id="{E1FE4B7F-AEE0-F64D-BFFF-7F0E7A4BFF27}" type="slidenum">
              <a:rPr lang="en-US" smtClean="0"/>
              <a:t>20</a:t>
            </a:fld>
            <a:endParaRPr lang="en-US"/>
          </a:p>
        </p:txBody>
      </p:sp>
    </p:spTree>
    <p:extLst>
      <p:ext uri="{BB962C8B-B14F-4D97-AF65-F5344CB8AC3E}">
        <p14:creationId xmlns:p14="http://schemas.microsoft.com/office/powerpoint/2010/main" val="1345979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now we're ready to define the BN traitor tracing scheme: it relies on a Finger. code C, and an encryption scheme E.</a:t>
            </a:r>
          </a:p>
        </p:txBody>
      </p:sp>
      <p:sp>
        <p:nvSpPr>
          <p:cNvPr id="4" name="Slide Number Placeholder 3"/>
          <p:cNvSpPr>
            <a:spLocks noGrp="1"/>
          </p:cNvSpPr>
          <p:nvPr>
            <p:ph type="sldNum" sz="quarter" idx="5"/>
          </p:nvPr>
        </p:nvSpPr>
        <p:spPr/>
        <p:txBody>
          <a:bodyPr/>
          <a:lstStyle/>
          <a:p>
            <a:fld id="{E1FE4B7F-AEE0-F64D-BFFF-7F0E7A4BFF27}" type="slidenum">
              <a:rPr lang="en-US" smtClean="0"/>
              <a:t>21</a:t>
            </a:fld>
            <a:endParaRPr lang="en-US"/>
          </a:p>
        </p:txBody>
      </p:sp>
    </p:spTree>
    <p:extLst>
      <p:ext uri="{BB962C8B-B14F-4D97-AF65-F5344CB8AC3E}">
        <p14:creationId xmlns:p14="http://schemas.microsoft.com/office/powerpoint/2010/main" val="28947598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the </a:t>
            </a:r>
            <a:r>
              <a:rPr lang="en-US" dirty="0" err="1"/>
              <a:t>KeyGen</a:t>
            </a:r>
            <a:r>
              <a:rPr lang="en-US" dirty="0"/>
              <a:t> </a:t>
            </a:r>
            <a:r>
              <a:rPr lang="en-US" dirty="0" err="1"/>
              <a:t>func</a:t>
            </a:r>
            <a:r>
              <a:rPr lang="en-US" dirty="0"/>
              <a:t>: first, we run </a:t>
            </a:r>
            <a:r>
              <a:rPr lang="en-US" dirty="0" err="1"/>
              <a:t>FCGen</a:t>
            </a:r>
            <a:r>
              <a:rPr lang="en-US" dirty="0"/>
              <a:t> for the Fingerprint code, to get a tracing key and a list of n words.</a:t>
            </a:r>
          </a:p>
          <a:p>
            <a:r>
              <a:rPr lang="en-US" dirty="0"/>
              <a:t>Then, we sample 2l independent key pairs for the encryption scheme. so for each position j in l, we will have a left key and a right key</a:t>
            </a:r>
          </a:p>
          <a:p>
            <a:r>
              <a:rPr lang="en-US" dirty="0"/>
              <a:t>the public key then includes all 2l public keys. This can actually be compressed to constant size via IBE.</a:t>
            </a:r>
          </a:p>
        </p:txBody>
      </p:sp>
      <p:sp>
        <p:nvSpPr>
          <p:cNvPr id="4" name="Slide Number Placeholder 3"/>
          <p:cNvSpPr>
            <a:spLocks noGrp="1"/>
          </p:cNvSpPr>
          <p:nvPr>
            <p:ph type="sldNum" sz="quarter" idx="5"/>
          </p:nvPr>
        </p:nvSpPr>
        <p:spPr/>
        <p:txBody>
          <a:bodyPr/>
          <a:lstStyle/>
          <a:p>
            <a:fld id="{E1FE4B7F-AEE0-F64D-BFFF-7F0E7A4BFF27}" type="slidenum">
              <a:rPr lang="en-US" smtClean="0"/>
              <a:t>22</a:t>
            </a:fld>
            <a:endParaRPr lang="en-US"/>
          </a:p>
        </p:txBody>
      </p:sp>
    </p:spTree>
    <p:extLst>
      <p:ext uri="{BB962C8B-B14F-4D97-AF65-F5344CB8AC3E}">
        <p14:creationId xmlns:p14="http://schemas.microsoft.com/office/powerpoint/2010/main" val="28397712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Party I’s secret key is assigned based on the </a:t>
            </a:r>
            <a:r>
              <a:rPr lang="en-US" dirty="0" err="1"/>
              <a:t>ith</a:t>
            </a:r>
            <a:r>
              <a:rPr lang="en-US" dirty="0"/>
              <a:t> word. For example, lets say </a:t>
            </a:r>
            <a:r>
              <a:rPr lang="en-US" dirty="0" err="1"/>
              <a:t>wi</a:t>
            </a:r>
            <a:r>
              <a:rPr lang="en-US" dirty="0"/>
              <a:t> starts with 01 and ends with a 1. then, we’ll start with position 1: </a:t>
            </a:r>
            <a:r>
              <a:rPr lang="en-US" dirty="0" err="1"/>
              <a:t>wi</a:t>
            </a:r>
            <a:r>
              <a:rPr lang="en-US" dirty="0"/>
              <a:t> is 0 at position 1, so we’ll pick the left secret key for position 1. then, for position j = 2, </a:t>
            </a:r>
            <a:r>
              <a:rPr lang="en-US" dirty="0" err="1"/>
              <a:t>wi</a:t>
            </a:r>
            <a:r>
              <a:rPr lang="en-US" dirty="0"/>
              <a:t> has a 1, so we’ll pick the right secret key, and so on, So, secret key for party I will be a tuple of l secret keys, sk10, sk21 and skl1.</a:t>
            </a:r>
          </a:p>
          <a:p>
            <a:r>
              <a:rPr lang="en-US" dirty="0"/>
              <a:t>The main thing to note here is that each party would end up with one key per position, either the left or the right key.</a:t>
            </a:r>
          </a:p>
        </p:txBody>
      </p:sp>
      <p:sp>
        <p:nvSpPr>
          <p:cNvPr id="4" name="Slide Number Placeholder 3"/>
          <p:cNvSpPr>
            <a:spLocks noGrp="1"/>
          </p:cNvSpPr>
          <p:nvPr>
            <p:ph type="sldNum" sz="quarter" idx="5"/>
          </p:nvPr>
        </p:nvSpPr>
        <p:spPr/>
        <p:txBody>
          <a:bodyPr/>
          <a:lstStyle/>
          <a:p>
            <a:fld id="{E1FE4B7F-AEE0-F64D-BFFF-7F0E7A4BFF27}" type="slidenum">
              <a:rPr lang="en-US" smtClean="0"/>
              <a:t>23</a:t>
            </a:fld>
            <a:endParaRPr lang="en-US"/>
          </a:p>
        </p:txBody>
      </p:sp>
    </p:spTree>
    <p:extLst>
      <p:ext uri="{BB962C8B-B14F-4D97-AF65-F5344CB8AC3E}">
        <p14:creationId xmlns:p14="http://schemas.microsoft.com/office/powerpoint/2010/main" val="32539450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encrypt a msg, we’ll sample a random position j in l, lets say j is equal to l. then, we encrypt the msg with respect to both the public keys for this position. So we have a left </a:t>
            </a:r>
            <a:r>
              <a:rPr lang="en-US" dirty="0" err="1"/>
              <a:t>ct</a:t>
            </a:r>
            <a:r>
              <a:rPr lang="en-US" dirty="0"/>
              <a:t> c0 and right </a:t>
            </a:r>
            <a:r>
              <a:rPr lang="en-US" dirty="0" err="1"/>
              <a:t>ct</a:t>
            </a:r>
            <a:r>
              <a:rPr lang="en-US" dirty="0"/>
              <a:t> c1.</a:t>
            </a:r>
          </a:p>
          <a:p>
            <a:r>
              <a:rPr lang="en-US" dirty="0"/>
              <a:t>Any party can decrypt this using its key for position j. if a party has the left key, it can decrypt c0 and similarly decrypt c1 if it has the right key.</a:t>
            </a:r>
          </a:p>
        </p:txBody>
      </p:sp>
      <p:sp>
        <p:nvSpPr>
          <p:cNvPr id="4" name="Slide Number Placeholder 3"/>
          <p:cNvSpPr>
            <a:spLocks noGrp="1"/>
          </p:cNvSpPr>
          <p:nvPr>
            <p:ph type="sldNum" sz="quarter" idx="5"/>
          </p:nvPr>
        </p:nvSpPr>
        <p:spPr/>
        <p:txBody>
          <a:bodyPr/>
          <a:lstStyle/>
          <a:p>
            <a:fld id="{E1FE4B7F-AEE0-F64D-BFFF-7F0E7A4BFF27}" type="slidenum">
              <a:rPr lang="en-US" smtClean="0"/>
              <a:t>24</a:t>
            </a:fld>
            <a:endParaRPr lang="en-US"/>
          </a:p>
        </p:txBody>
      </p:sp>
    </p:spTree>
    <p:extLst>
      <p:ext uri="{BB962C8B-B14F-4D97-AF65-F5344CB8AC3E}">
        <p14:creationId xmlns:p14="http://schemas.microsoft.com/office/powerpoint/2010/main" val="20215748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lets see how we can trace a decoder. lets say any set J of t parties come together to make a decoder D, lets say that J is the first t parties, then let W denote the words corresponding to these t parties, so W will be w1 to </a:t>
            </a:r>
            <a:r>
              <a:rPr lang="en-US" dirty="0" err="1"/>
              <a:t>wt</a:t>
            </a:r>
            <a:r>
              <a:rPr lang="en-US" dirty="0"/>
              <a:t> for our example.</a:t>
            </a:r>
          </a:p>
          <a:p>
            <a:r>
              <a:rPr lang="en-US" dirty="0"/>
              <a:t>then, The tracing algorithm at a high level is going to be 2 steps: first, we will use the decoder D to derive a word w* that is made from W.</a:t>
            </a:r>
          </a:p>
          <a:p>
            <a:r>
              <a:rPr lang="en-US" dirty="0"/>
              <a:t>second, we will simply run the </a:t>
            </a:r>
            <a:r>
              <a:rPr lang="en-US" dirty="0" err="1"/>
              <a:t>FCTrace</a:t>
            </a:r>
            <a:r>
              <a:rPr lang="en-US" dirty="0"/>
              <a:t> algorithm of the fingerprinting code, to trace to at least one party in J. We will now see how we can derive w* from the decoder, at a very high level:</a:t>
            </a:r>
          </a:p>
          <a:p>
            <a:r>
              <a:rPr lang="en-US" dirty="0"/>
              <a:t>Just to keep it simple, I will focus on a perfect decoder that can decrypt any ciphertext with non negligible probability.</a:t>
            </a:r>
          </a:p>
        </p:txBody>
      </p:sp>
      <p:sp>
        <p:nvSpPr>
          <p:cNvPr id="4" name="Slide Number Placeholder 3"/>
          <p:cNvSpPr>
            <a:spLocks noGrp="1"/>
          </p:cNvSpPr>
          <p:nvPr>
            <p:ph type="sldNum" sz="quarter" idx="5"/>
          </p:nvPr>
        </p:nvSpPr>
        <p:spPr/>
        <p:txBody>
          <a:bodyPr/>
          <a:lstStyle/>
          <a:p>
            <a:fld id="{E1FE4B7F-AEE0-F64D-BFFF-7F0E7A4BFF27}" type="slidenum">
              <a:rPr lang="en-US" smtClean="0"/>
              <a:t>25</a:t>
            </a:fld>
            <a:endParaRPr lang="en-US"/>
          </a:p>
        </p:txBody>
      </p:sp>
    </p:spTree>
    <p:extLst>
      <p:ext uri="{BB962C8B-B14F-4D97-AF65-F5344CB8AC3E}">
        <p14:creationId xmlns:p14="http://schemas.microsoft.com/office/powerpoint/2010/main" val="22696103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an adv that corrupts a subset J of n, and outputs a decoder D.</a:t>
            </a:r>
          </a:p>
          <a:p>
            <a:r>
              <a:rPr lang="en-US" dirty="0"/>
              <a:t>then, A has secret keys corresponding to all words </a:t>
            </a:r>
            <a:r>
              <a:rPr lang="en-US" dirty="0" err="1"/>
              <a:t>wi</a:t>
            </a:r>
            <a:r>
              <a:rPr lang="en-US" dirty="0"/>
              <a:t> in the set W.</a:t>
            </a:r>
          </a:p>
          <a:p>
            <a:r>
              <a:rPr lang="en-US" dirty="0"/>
              <a:t>Then, by the security of the fingerprinting code, we have that, for many positions j in l, A will have exactly one key, we consider two cases:</a:t>
            </a:r>
          </a:p>
          <a:p>
            <a:pPr marL="228600" indent="-228600">
              <a:buAutoNum type="arabicPeriod"/>
            </a:pPr>
            <a:r>
              <a:rPr lang="en-US" dirty="0"/>
              <a:t>if all words in W are 0 at position j, then A only has the left key for this position, i.e. </a:t>
            </a:r>
            <a:r>
              <a:rPr lang="en-US" dirty="0" err="1"/>
              <a:t>sk</a:t>
            </a:r>
            <a:r>
              <a:rPr lang="en-US" dirty="0"/>
              <a:t> j,0</a:t>
            </a:r>
          </a:p>
          <a:p>
            <a:pPr marL="228600" indent="-228600">
              <a:buAutoNum type="arabicPeriod"/>
            </a:pPr>
            <a:r>
              <a:rPr lang="en-US" dirty="0"/>
              <a:t>Similarly, if all words in W are 1 at position j, then A only has the right key for this position, i.e. </a:t>
            </a:r>
            <a:r>
              <a:rPr lang="en-US" dirty="0" err="1"/>
              <a:t>sk</a:t>
            </a:r>
            <a:r>
              <a:rPr lang="en-US" dirty="0"/>
              <a:t> j,1. We will now exploit this observation.</a:t>
            </a:r>
          </a:p>
        </p:txBody>
      </p:sp>
      <p:sp>
        <p:nvSpPr>
          <p:cNvPr id="4" name="Slide Number Placeholder 3"/>
          <p:cNvSpPr>
            <a:spLocks noGrp="1"/>
          </p:cNvSpPr>
          <p:nvPr>
            <p:ph type="sldNum" sz="quarter" idx="5"/>
          </p:nvPr>
        </p:nvSpPr>
        <p:spPr/>
        <p:txBody>
          <a:bodyPr/>
          <a:lstStyle/>
          <a:p>
            <a:fld id="{E1FE4B7F-AEE0-F64D-BFFF-7F0E7A4BFF27}" type="slidenum">
              <a:rPr lang="en-US" smtClean="0"/>
              <a:t>26</a:t>
            </a:fld>
            <a:endParaRPr lang="en-US"/>
          </a:p>
        </p:txBody>
      </p:sp>
    </p:spTree>
    <p:extLst>
      <p:ext uri="{BB962C8B-B14F-4D97-AF65-F5344CB8AC3E}">
        <p14:creationId xmlns:p14="http://schemas.microsoft.com/office/powerpoint/2010/main" val="14000745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this example, where the adv has keys for words 1 and 2, so it only the left key for position 2 and only the right key for position l. For position 2, if we encrypt a msg m vs if I encrypt m on the left side and 0 on the right side, the decoder cannot distinguish between these 2 ciphertexts, </a:t>
            </a:r>
            <a:r>
              <a:rPr lang="en-US" dirty="0" err="1"/>
              <a:t>cuz</a:t>
            </a:r>
            <a:r>
              <a:rPr lang="en-US" dirty="0"/>
              <a:t> it can only decrypt the left CT! So this gives us a way to construct the word w*. Specifically, if we observe that the decoder simply outputs m when given this invalid ciphertext, we set w* to 0 at position 2. and this matches up with W!</a:t>
            </a:r>
          </a:p>
        </p:txBody>
      </p:sp>
      <p:sp>
        <p:nvSpPr>
          <p:cNvPr id="4" name="Slide Number Placeholder 3"/>
          <p:cNvSpPr>
            <a:spLocks noGrp="1"/>
          </p:cNvSpPr>
          <p:nvPr>
            <p:ph type="sldNum" sz="quarter" idx="5"/>
          </p:nvPr>
        </p:nvSpPr>
        <p:spPr/>
        <p:txBody>
          <a:bodyPr/>
          <a:lstStyle/>
          <a:p>
            <a:fld id="{E1FE4B7F-AEE0-F64D-BFFF-7F0E7A4BFF27}" type="slidenum">
              <a:rPr lang="en-US" smtClean="0"/>
              <a:t>27</a:t>
            </a:fld>
            <a:endParaRPr lang="en-US"/>
          </a:p>
        </p:txBody>
      </p:sp>
    </p:spTree>
    <p:extLst>
      <p:ext uri="{BB962C8B-B14F-4D97-AF65-F5344CB8AC3E}">
        <p14:creationId xmlns:p14="http://schemas.microsoft.com/office/powerpoint/2010/main" val="37299636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we’ve seen how to derive a word w* using the box D. Now, we simply run the </a:t>
            </a:r>
            <a:r>
              <a:rPr lang="en-US" dirty="0" err="1"/>
              <a:t>FCTrace</a:t>
            </a:r>
            <a:r>
              <a:rPr lang="en-US" dirty="0"/>
              <a:t> algorithm of the fingerprinting codes, to find a traitor.</a:t>
            </a:r>
          </a:p>
        </p:txBody>
      </p:sp>
      <p:sp>
        <p:nvSpPr>
          <p:cNvPr id="4" name="Slide Number Placeholder 3"/>
          <p:cNvSpPr>
            <a:spLocks noGrp="1"/>
          </p:cNvSpPr>
          <p:nvPr>
            <p:ph type="sldNum" sz="quarter" idx="5"/>
          </p:nvPr>
        </p:nvSpPr>
        <p:spPr/>
        <p:txBody>
          <a:bodyPr/>
          <a:lstStyle/>
          <a:p>
            <a:fld id="{E1FE4B7F-AEE0-F64D-BFFF-7F0E7A4BFF27}" type="slidenum">
              <a:rPr lang="en-US" smtClean="0"/>
              <a:t>28</a:t>
            </a:fld>
            <a:endParaRPr lang="en-US"/>
          </a:p>
        </p:txBody>
      </p:sp>
    </p:spTree>
    <p:extLst>
      <p:ext uri="{BB962C8B-B14F-4D97-AF65-F5344CB8AC3E}">
        <p14:creationId xmlns:p14="http://schemas.microsoft.com/office/powerpoint/2010/main" val="29749160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we now want to </a:t>
            </a:r>
            <a:r>
              <a:rPr lang="en-US" dirty="0" err="1"/>
              <a:t>thresholdize</a:t>
            </a:r>
            <a:r>
              <a:rPr lang="en-US" dirty="0"/>
              <a:t> this BN technique. The most natural thing to do would be to simply replace the encryption scheme E with a threshold encryption scheme Et. Everything else remains the same, i.e. we generate 2 l independent key pairs for Et. We’ll use the same technique as before to assign secret keys</a:t>
            </a:r>
          </a:p>
        </p:txBody>
      </p:sp>
      <p:sp>
        <p:nvSpPr>
          <p:cNvPr id="4" name="Slide Number Placeholder 3"/>
          <p:cNvSpPr>
            <a:spLocks noGrp="1"/>
          </p:cNvSpPr>
          <p:nvPr>
            <p:ph type="sldNum" sz="quarter" idx="5"/>
          </p:nvPr>
        </p:nvSpPr>
        <p:spPr/>
        <p:txBody>
          <a:bodyPr/>
          <a:lstStyle/>
          <a:p>
            <a:fld id="{E1FE4B7F-AEE0-F64D-BFFF-7F0E7A4BFF27}" type="slidenum">
              <a:rPr lang="en-US" smtClean="0"/>
              <a:t>29</a:t>
            </a:fld>
            <a:endParaRPr lang="en-US"/>
          </a:p>
        </p:txBody>
      </p:sp>
    </p:spTree>
    <p:extLst>
      <p:ext uri="{BB962C8B-B14F-4D97-AF65-F5344CB8AC3E}">
        <p14:creationId xmlns:p14="http://schemas.microsoft.com/office/powerpoint/2010/main" val="1569760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Threshold decryption has a lot of applications, including sealed bid auctions, secret voting and encrypted </a:t>
            </a:r>
            <a:r>
              <a:rPr lang="en-US" dirty="0" err="1"/>
              <a:t>mempools</a:t>
            </a:r>
            <a:r>
              <a:rPr lang="en-US" dirty="0"/>
              <a:t> in blockchains</a:t>
            </a:r>
          </a:p>
        </p:txBody>
      </p:sp>
      <p:sp>
        <p:nvSpPr>
          <p:cNvPr id="4" name="Slide Number Placeholder 3"/>
          <p:cNvSpPr>
            <a:spLocks noGrp="1"/>
          </p:cNvSpPr>
          <p:nvPr>
            <p:ph type="sldNum" sz="quarter" idx="5"/>
          </p:nvPr>
        </p:nvSpPr>
        <p:spPr/>
        <p:txBody>
          <a:bodyPr/>
          <a:lstStyle/>
          <a:p>
            <a:fld id="{E1FE4B7F-AEE0-F64D-BFFF-7F0E7A4BFF27}" type="slidenum">
              <a:rPr lang="en-US" smtClean="0"/>
              <a:t>3</a:t>
            </a:fld>
            <a:endParaRPr lang="en-US"/>
          </a:p>
        </p:txBody>
      </p:sp>
    </p:spTree>
    <p:extLst>
      <p:ext uri="{BB962C8B-B14F-4D97-AF65-F5344CB8AC3E}">
        <p14:creationId xmlns:p14="http://schemas.microsoft.com/office/powerpoint/2010/main" val="11056498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the problem in this scheme is that correctness breaks down! Notice that for any coalition J of size t, for any position j in l, there’ll be some parties which will have only the left key: lets say there are k such parties, then, the remaining t-k parties have the right key for this position. This means that we don’t have enough keys to decrypt c0 or c1 because they were both encrypted under independent threshold decryption schemes! So even an honest coalition cannot decrypt the CT!</a:t>
            </a:r>
          </a:p>
          <a:p>
            <a:r>
              <a:rPr lang="en-US" dirty="0"/>
              <a:t>The main take away here is that we would like some correlation between c0 and c1 so </a:t>
            </a:r>
            <a:r>
              <a:rPr lang="en-US" dirty="0" err="1"/>
              <a:t>tha</a:t>
            </a:r>
            <a:r>
              <a:rPr lang="en-US" dirty="0"/>
              <a:t> a coalition with k left keys and t-k right keys should be able to decrypt.</a:t>
            </a:r>
          </a:p>
          <a:p>
            <a:endParaRPr lang="en-US" dirty="0"/>
          </a:p>
        </p:txBody>
      </p:sp>
      <p:sp>
        <p:nvSpPr>
          <p:cNvPr id="4" name="Slide Number Placeholder 3"/>
          <p:cNvSpPr>
            <a:spLocks noGrp="1"/>
          </p:cNvSpPr>
          <p:nvPr>
            <p:ph type="sldNum" sz="quarter" idx="5"/>
          </p:nvPr>
        </p:nvSpPr>
        <p:spPr/>
        <p:txBody>
          <a:bodyPr/>
          <a:lstStyle/>
          <a:p>
            <a:fld id="{E1FE4B7F-AEE0-F64D-BFFF-7F0E7A4BFF27}" type="slidenum">
              <a:rPr lang="en-US" smtClean="0"/>
              <a:t>30</a:t>
            </a:fld>
            <a:endParaRPr lang="en-US"/>
          </a:p>
        </p:txBody>
      </p:sp>
    </p:spTree>
    <p:extLst>
      <p:ext uri="{BB962C8B-B14F-4D97-AF65-F5344CB8AC3E}">
        <p14:creationId xmlns:p14="http://schemas.microsoft.com/office/powerpoint/2010/main" val="22904434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Using this insight, we introduce a new type of threshold decryption scheme, which we call Bipartite Threshold KEM, we'll now cover this.</a:t>
            </a:r>
          </a:p>
        </p:txBody>
      </p:sp>
      <p:sp>
        <p:nvSpPr>
          <p:cNvPr id="4" name="Slide Number Placeholder 3"/>
          <p:cNvSpPr>
            <a:spLocks noGrp="1"/>
          </p:cNvSpPr>
          <p:nvPr>
            <p:ph type="sldNum" sz="quarter" idx="5"/>
          </p:nvPr>
        </p:nvSpPr>
        <p:spPr/>
        <p:txBody>
          <a:bodyPr/>
          <a:lstStyle/>
          <a:p>
            <a:fld id="{E1FE4B7F-AEE0-F64D-BFFF-7F0E7A4BFF27}" type="slidenum">
              <a:rPr lang="en-US" smtClean="0"/>
              <a:t>31</a:t>
            </a:fld>
            <a:endParaRPr lang="en-US"/>
          </a:p>
        </p:txBody>
      </p:sp>
    </p:spTree>
    <p:extLst>
      <p:ext uri="{BB962C8B-B14F-4D97-AF65-F5344CB8AC3E}">
        <p14:creationId xmlns:p14="http://schemas.microsoft.com/office/powerpoint/2010/main" val="40075138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 high level, Bipartite threshold KEM or BT-KEM is a special type of threshold KEM scheme, where there's left and right keys for l positions,</a:t>
            </a:r>
          </a:p>
          <a:p>
            <a:r>
              <a:rPr lang="en-US" dirty="0"/>
              <a:t>and it has the following properties:</a:t>
            </a:r>
          </a:p>
          <a:p>
            <a:r>
              <a:rPr lang="en-US" dirty="0"/>
              <a:t>the first one is semantic security, this is the usual IND-CPA property, that the scheme should be secure even with </a:t>
            </a:r>
            <a:r>
              <a:rPr lang="en-US" dirty="0" err="1"/>
              <a:t>upto</a:t>
            </a:r>
            <a:r>
              <a:rPr lang="en-US" dirty="0"/>
              <a:t> t-1 corruptions.</a:t>
            </a:r>
          </a:p>
          <a:p>
            <a:r>
              <a:rPr lang="en-US" dirty="0"/>
              <a:t>Second, it must be two side correct, this is related to the insight that we saw before: that an honest coalition with k left keys and t-k right keys should be able to decrypt the ciphertext for any k in t. note that this would mean that the left and the right keys are correlated somehow.</a:t>
            </a:r>
          </a:p>
          <a:p>
            <a:endParaRPr lang="en-US" dirty="0"/>
          </a:p>
          <a:p>
            <a:r>
              <a:rPr lang="en-US" dirty="0"/>
              <a:t>Now, we also need what we call one side security. Recall that in the tracing algorithm in BN, we relied on semantic security of the encryption scheme, specifically, an adversary with only the left key for a position, could not distinguish an honest right ciphertext from a random right ciphertext for that position. </a:t>
            </a:r>
          </a:p>
          <a:p>
            <a:r>
              <a:rPr lang="en-US" dirty="0"/>
              <a:t>But in our case, because of 2-side correctness, the left and the right sides are not going to be independent, so we need a separate notion that we can rely on instead of semantic security:</a:t>
            </a:r>
          </a:p>
          <a:p>
            <a:r>
              <a:rPr lang="en-US" dirty="0"/>
              <a:t>And One-side security gives us exactly that: we say that an adv with only left keys should not be able to distinguish b/w an honest right CT and a random right CT. And similarly for the right side.</a:t>
            </a:r>
          </a:p>
          <a:p>
            <a:r>
              <a:rPr lang="en-US" dirty="0"/>
              <a:t>we will now formally define all these properties:</a:t>
            </a:r>
          </a:p>
        </p:txBody>
      </p:sp>
      <p:sp>
        <p:nvSpPr>
          <p:cNvPr id="4" name="Slide Number Placeholder 3"/>
          <p:cNvSpPr>
            <a:spLocks noGrp="1"/>
          </p:cNvSpPr>
          <p:nvPr>
            <p:ph type="sldNum" sz="quarter" idx="5"/>
          </p:nvPr>
        </p:nvSpPr>
        <p:spPr/>
        <p:txBody>
          <a:bodyPr/>
          <a:lstStyle/>
          <a:p>
            <a:fld id="{E1FE4B7F-AEE0-F64D-BFFF-7F0E7A4BFF27}" type="slidenum">
              <a:rPr lang="en-US" smtClean="0"/>
              <a:t>32</a:t>
            </a:fld>
            <a:endParaRPr lang="en-US"/>
          </a:p>
        </p:txBody>
      </p:sp>
    </p:spTree>
    <p:extLst>
      <p:ext uri="{BB962C8B-B14F-4D97-AF65-F5344CB8AC3E}">
        <p14:creationId xmlns:p14="http://schemas.microsoft.com/office/powerpoint/2010/main" val="23779144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 high level, here’s how we construct our bipartite threshold KEM: we start with a threshold KEM scheme, we randomize its ciphertext to get the left ciphertext, then we randomize it again, to get the right CT. the left secret key shares can undo the randomization of the left CT to get a decryption share. Similarly, the right </a:t>
            </a:r>
            <a:r>
              <a:rPr lang="en-US" dirty="0" err="1"/>
              <a:t>sk</a:t>
            </a:r>
            <a:r>
              <a:rPr lang="en-US" dirty="0"/>
              <a:t> shares can undo the randomization of the right CT to get the same decryption share. This is how we get two sided correctness. For one side security, </a:t>
            </a:r>
            <a:r>
              <a:rPr lang="en-US" dirty="0" err="1"/>
              <a:t>ibserve</a:t>
            </a:r>
            <a:r>
              <a:rPr lang="en-US" dirty="0"/>
              <a:t> that the randomization on the right is independent of the left, so if an adv only has the left </a:t>
            </a:r>
            <a:r>
              <a:rPr lang="en-US" dirty="0" err="1"/>
              <a:t>sk</a:t>
            </a:r>
            <a:r>
              <a:rPr lang="en-US" dirty="0"/>
              <a:t> then the right CT looks pseudorandom.</a:t>
            </a:r>
          </a:p>
        </p:txBody>
      </p:sp>
      <p:sp>
        <p:nvSpPr>
          <p:cNvPr id="4" name="Slide Number Placeholder 3"/>
          <p:cNvSpPr>
            <a:spLocks noGrp="1"/>
          </p:cNvSpPr>
          <p:nvPr>
            <p:ph type="sldNum" sz="quarter" idx="5"/>
          </p:nvPr>
        </p:nvSpPr>
        <p:spPr/>
        <p:txBody>
          <a:bodyPr/>
          <a:lstStyle/>
          <a:p>
            <a:fld id="{E1FE4B7F-AEE0-F64D-BFFF-7F0E7A4BFF27}" type="slidenum">
              <a:rPr lang="en-US" smtClean="0"/>
              <a:t>33</a:t>
            </a:fld>
            <a:endParaRPr lang="en-US"/>
          </a:p>
        </p:txBody>
      </p:sp>
    </p:spTree>
    <p:extLst>
      <p:ext uri="{BB962C8B-B14F-4D97-AF65-F5344CB8AC3E}">
        <p14:creationId xmlns:p14="http://schemas.microsoft.com/office/powerpoint/2010/main" val="36866109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3 constructions for a BT-KEM, the 1</a:t>
            </a:r>
            <a:r>
              <a:rPr lang="en-US" baseline="30000" dirty="0"/>
              <a:t>st</a:t>
            </a:r>
            <a:r>
              <a:rPr lang="en-US" dirty="0"/>
              <a:t> one is a generic construction, based on threshold KEM, its CT is O(t) and pk is O(t*n^2), so its quite inefficient.</a:t>
            </a:r>
          </a:p>
          <a:p>
            <a:r>
              <a:rPr lang="en-US" dirty="0"/>
              <a:t>Our 2</a:t>
            </a:r>
            <a:r>
              <a:rPr lang="en-US" baseline="30000" dirty="0"/>
              <a:t>nd</a:t>
            </a:r>
            <a:r>
              <a:rPr lang="en-US" dirty="0"/>
              <a:t> construction is DDH based, with constant </a:t>
            </a:r>
            <a:r>
              <a:rPr lang="en-US" dirty="0" err="1"/>
              <a:t>ct</a:t>
            </a:r>
            <a:r>
              <a:rPr lang="en-US" dirty="0"/>
              <a:t> but n^2 pk. Our 3rd construction is based on pairings, and it relies on a decisional BDH like assumption and a DDH-like assumption. This construction is the most efficient, with constant size CT and pk. We’ll now look at this 3</a:t>
            </a:r>
            <a:r>
              <a:rPr lang="en-US" baseline="30000" dirty="0"/>
              <a:t>rd</a:t>
            </a:r>
            <a:r>
              <a:rPr lang="en-US" dirty="0"/>
              <a:t> construction:</a:t>
            </a:r>
          </a:p>
        </p:txBody>
      </p:sp>
      <p:sp>
        <p:nvSpPr>
          <p:cNvPr id="4" name="Slide Number Placeholder 3"/>
          <p:cNvSpPr>
            <a:spLocks noGrp="1"/>
          </p:cNvSpPr>
          <p:nvPr>
            <p:ph type="sldNum" sz="quarter" idx="5"/>
          </p:nvPr>
        </p:nvSpPr>
        <p:spPr/>
        <p:txBody>
          <a:bodyPr/>
          <a:lstStyle/>
          <a:p>
            <a:fld id="{E1FE4B7F-AEE0-F64D-BFFF-7F0E7A4BFF27}" type="slidenum">
              <a:rPr lang="en-US" smtClean="0"/>
              <a:t>34</a:t>
            </a:fld>
            <a:endParaRPr lang="en-US"/>
          </a:p>
        </p:txBody>
      </p:sp>
    </p:spTree>
    <p:extLst>
      <p:ext uri="{BB962C8B-B14F-4D97-AF65-F5344CB8AC3E}">
        <p14:creationId xmlns:p14="http://schemas.microsoft.com/office/powerpoint/2010/main" val="27413614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to construct a traitor tracing scheme for threshold KEM, we combine bipartite threshold </a:t>
            </a:r>
            <a:r>
              <a:rPr lang="en-US" dirty="0" err="1"/>
              <a:t>kem</a:t>
            </a:r>
            <a:r>
              <a:rPr lang="en-US" dirty="0"/>
              <a:t> </a:t>
            </a:r>
            <a:r>
              <a:rPr lang="en-US" dirty="0" err="1"/>
              <a:t>cosntructions</a:t>
            </a:r>
            <a:r>
              <a:rPr lang="en-US" dirty="0"/>
              <a:t> with fingerprinting codes. This gives us traitor tracing schemes with the same parameters.</a:t>
            </a:r>
          </a:p>
        </p:txBody>
      </p:sp>
      <p:sp>
        <p:nvSpPr>
          <p:cNvPr id="4" name="Slide Number Placeholder 3"/>
          <p:cNvSpPr>
            <a:spLocks noGrp="1"/>
          </p:cNvSpPr>
          <p:nvPr>
            <p:ph type="sldNum" sz="quarter" idx="5"/>
          </p:nvPr>
        </p:nvSpPr>
        <p:spPr/>
        <p:txBody>
          <a:bodyPr/>
          <a:lstStyle/>
          <a:p>
            <a:fld id="{E1FE4B7F-AEE0-F64D-BFFF-7F0E7A4BFF27}" type="slidenum">
              <a:rPr lang="en-US" smtClean="0"/>
              <a:t>35</a:t>
            </a:fld>
            <a:endParaRPr lang="en-US"/>
          </a:p>
        </p:txBody>
      </p:sp>
    </p:spTree>
    <p:extLst>
      <p:ext uri="{BB962C8B-B14F-4D97-AF65-F5344CB8AC3E}">
        <p14:creationId xmlns:p14="http://schemas.microsoft.com/office/powerpoint/2010/main" val="31835904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conclude, I </a:t>
            </a:r>
            <a:r>
              <a:rPr lang="en-US" dirty="0" err="1"/>
              <a:t>wanna</a:t>
            </a:r>
            <a:r>
              <a:rPr lang="en-US" dirty="0"/>
              <a:t> take a step back and talk about accountability in threshold cryptography in general. So most threshold crypto schemes rely on the following recipe, where we start with a single user construction, and then use a secret sharing scheme like Shamir to distribute the secret key. But the problem with this recipe is that any authorized set can reconstruct the full secret key and hence there is no hope of accountability.... But today we should you how we can get accountability in threshold decryption by deviating from this recipe!</a:t>
            </a:r>
          </a:p>
        </p:txBody>
      </p:sp>
      <p:sp>
        <p:nvSpPr>
          <p:cNvPr id="4" name="Slide Number Placeholder 3"/>
          <p:cNvSpPr>
            <a:spLocks noGrp="1"/>
          </p:cNvSpPr>
          <p:nvPr>
            <p:ph type="sldNum" sz="quarter" idx="5"/>
          </p:nvPr>
        </p:nvSpPr>
        <p:spPr/>
        <p:txBody>
          <a:bodyPr/>
          <a:lstStyle/>
          <a:p>
            <a:fld id="{E1FE4B7F-AEE0-F64D-BFFF-7F0E7A4BFF27}" type="slidenum">
              <a:rPr lang="en-US" smtClean="0"/>
              <a:t>36</a:t>
            </a:fld>
            <a:endParaRPr lang="en-US"/>
          </a:p>
        </p:txBody>
      </p:sp>
    </p:spTree>
    <p:extLst>
      <p:ext uri="{BB962C8B-B14F-4D97-AF65-F5344CB8AC3E}">
        <p14:creationId xmlns:p14="http://schemas.microsoft.com/office/powerpoint/2010/main" val="12231367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still a lot of open questions in this space, the 1st one is how to adapt other TT schemes to the threshold setting: in an upcoming work we’ll actually adapt the GLW23 construction to the threshold setting. </a:t>
            </a:r>
          </a:p>
          <a:p>
            <a:endParaRPr lang="en-US" dirty="0"/>
          </a:p>
          <a:p>
            <a:r>
              <a:rPr lang="en-US" dirty="0"/>
              <a:t>and secondly, can we strengthen the construction to detect t traitors.</a:t>
            </a:r>
          </a:p>
          <a:p>
            <a:endParaRPr lang="en-US" dirty="0"/>
          </a:p>
          <a:p>
            <a:r>
              <a:rPr lang="en-US" dirty="0"/>
              <a:t>// Notice that for basic traitor tracing, this question doesn't make sense because </a:t>
            </a:r>
            <a:r>
              <a:rPr lang="en-US" dirty="0" err="1"/>
              <a:t>oen</a:t>
            </a:r>
            <a:r>
              <a:rPr lang="en-US" dirty="0"/>
              <a:t> </a:t>
            </a:r>
            <a:r>
              <a:rPr lang="en-US" dirty="0" err="1"/>
              <a:t>aprty</a:t>
            </a:r>
            <a:r>
              <a:rPr lang="en-US" dirty="0"/>
              <a:t> is enough to decrypt</a:t>
            </a:r>
          </a:p>
          <a:p>
            <a:r>
              <a:rPr lang="en-US" dirty="0"/>
              <a:t>, but in the threshold setting,  the decoder has to have at least t keys embedded to be able to decrypt. So its a reasonable question to ask whether we can trace all t traitors.</a:t>
            </a:r>
          </a:p>
        </p:txBody>
      </p:sp>
      <p:sp>
        <p:nvSpPr>
          <p:cNvPr id="4" name="Slide Number Placeholder 3"/>
          <p:cNvSpPr>
            <a:spLocks noGrp="1"/>
          </p:cNvSpPr>
          <p:nvPr>
            <p:ph type="sldNum" sz="quarter" idx="5"/>
          </p:nvPr>
        </p:nvSpPr>
        <p:spPr/>
        <p:txBody>
          <a:bodyPr/>
          <a:lstStyle/>
          <a:p>
            <a:fld id="{E1FE4B7F-AEE0-F64D-BFFF-7F0E7A4BFF27}" type="slidenum">
              <a:rPr lang="en-US" smtClean="0"/>
              <a:t>37</a:t>
            </a:fld>
            <a:endParaRPr lang="en-US"/>
          </a:p>
        </p:txBody>
      </p:sp>
    </p:spTree>
    <p:extLst>
      <p:ext uri="{BB962C8B-B14F-4D97-AF65-F5344CB8AC3E}">
        <p14:creationId xmlns:p14="http://schemas.microsoft.com/office/powerpoint/2010/main" val="2821763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there is one limitation in existing threshold decryption schemes, which is accountability.</a:t>
            </a:r>
          </a:p>
          <a:p>
            <a:r>
              <a:rPr lang="en-US" dirty="0"/>
              <a:t>The question we ask is, what happens if an adversary offers to buy the secret keys of t </a:t>
            </a:r>
            <a:r>
              <a:rPr lang="en-US" dirty="0" err="1"/>
              <a:t>decryptors</a:t>
            </a:r>
            <a:r>
              <a:rPr lang="en-US" dirty="0"/>
              <a:t>? Lets say </a:t>
            </a:r>
            <a:r>
              <a:rPr lang="en-US" dirty="0" err="1"/>
              <a:t>alice</a:t>
            </a:r>
            <a:r>
              <a:rPr lang="en-US" dirty="0"/>
              <a:t> and bob agree to sell their keys. we would like to hold them accountable.</a:t>
            </a:r>
          </a:p>
          <a:p>
            <a:r>
              <a:rPr lang="en-US" dirty="0"/>
              <a:t>But If Alice and Bob simply give their keys directly to the adv, and if these keys get leaked, then they could be easily traced back to the traitors: </a:t>
            </a:r>
            <a:r>
              <a:rPr lang="en-US" dirty="0" err="1"/>
              <a:t>alice</a:t>
            </a:r>
            <a:r>
              <a:rPr lang="en-US" dirty="0"/>
              <a:t> and bob. But this doesn’t mean that we are done,</a:t>
            </a:r>
          </a:p>
          <a:p>
            <a:r>
              <a:rPr lang="en-US" dirty="0"/>
              <a:t>because Alice and bob can do something smarter to get around this:</a:t>
            </a:r>
          </a:p>
        </p:txBody>
      </p:sp>
      <p:sp>
        <p:nvSpPr>
          <p:cNvPr id="4" name="Slide Number Placeholder 3"/>
          <p:cNvSpPr>
            <a:spLocks noGrp="1"/>
          </p:cNvSpPr>
          <p:nvPr>
            <p:ph type="sldNum" sz="quarter" idx="5"/>
          </p:nvPr>
        </p:nvSpPr>
        <p:spPr/>
        <p:txBody>
          <a:bodyPr/>
          <a:lstStyle/>
          <a:p>
            <a:fld id="{E1FE4B7F-AEE0-F64D-BFFF-7F0E7A4BFF27}" type="slidenum">
              <a:rPr lang="en-US" smtClean="0"/>
              <a:t>4</a:t>
            </a:fld>
            <a:endParaRPr lang="en-US"/>
          </a:p>
        </p:txBody>
      </p:sp>
    </p:spTree>
    <p:extLst>
      <p:ext uri="{BB962C8B-B14F-4D97-AF65-F5344CB8AC3E}">
        <p14:creationId xmlns:p14="http://schemas.microsoft.com/office/powerpoint/2010/main" val="2554399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They can obfuscate their keys and make a decoder algorithm and give that to the adversary. The adversary can use this algorithm to decrypt any ciphertext. Now, there's no trivial way to trace this box to Alice &amp; Bob.</a:t>
            </a:r>
          </a:p>
          <a:p>
            <a:r>
              <a:rPr lang="en-US" dirty="0"/>
              <a:t>This is where our work comes in:</a:t>
            </a:r>
          </a:p>
          <a:p>
            <a:r>
              <a:rPr lang="en-US" dirty="0"/>
              <a:t>The question we ask, is, if a whistleblower releases this decoder box, then, how can we trace it to at least one party who manufactured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obfuscation was just an example, we support tracing any decoder algorithm, no matter how it was constructed.</a:t>
            </a:r>
          </a:p>
        </p:txBody>
      </p:sp>
      <p:sp>
        <p:nvSpPr>
          <p:cNvPr id="4" name="Slide Number Placeholder 3"/>
          <p:cNvSpPr>
            <a:spLocks noGrp="1"/>
          </p:cNvSpPr>
          <p:nvPr>
            <p:ph type="sldNum" sz="quarter" idx="5"/>
          </p:nvPr>
        </p:nvSpPr>
        <p:spPr/>
        <p:txBody>
          <a:bodyPr/>
          <a:lstStyle/>
          <a:p>
            <a:fld id="{E1FE4B7F-AEE0-F64D-BFFF-7F0E7A4BFF27}" type="slidenum">
              <a:rPr lang="en-US" smtClean="0"/>
              <a:t>5</a:t>
            </a:fld>
            <a:endParaRPr lang="en-US"/>
          </a:p>
        </p:txBody>
      </p:sp>
    </p:spTree>
    <p:extLst>
      <p:ext uri="{BB962C8B-B14F-4D97-AF65-F5344CB8AC3E}">
        <p14:creationId xmlns:p14="http://schemas.microsoft.com/office/powerpoint/2010/main" val="966188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Accountability is actually needed in all the applications that we saw before. For example, in auctions, all the bids should be decrypted only at the end of the auction,</a:t>
            </a:r>
          </a:p>
          <a:p>
            <a:r>
              <a:rPr lang="en-US" dirty="0"/>
              <a:t>But an adv could buy t secret key shares and decrypt bids before the auction ends. So we want to be able to catch the parties who sell their secret keys.</a:t>
            </a:r>
          </a:p>
        </p:txBody>
      </p:sp>
      <p:sp>
        <p:nvSpPr>
          <p:cNvPr id="4" name="Slide Number Placeholder 3"/>
          <p:cNvSpPr>
            <a:spLocks noGrp="1"/>
          </p:cNvSpPr>
          <p:nvPr>
            <p:ph type="sldNum" sz="quarter" idx="5"/>
          </p:nvPr>
        </p:nvSpPr>
        <p:spPr/>
        <p:txBody>
          <a:bodyPr/>
          <a:lstStyle/>
          <a:p>
            <a:fld id="{E1FE4B7F-AEE0-F64D-BFFF-7F0E7A4BFF27}" type="slidenum">
              <a:rPr lang="en-US" smtClean="0"/>
              <a:t>6</a:t>
            </a:fld>
            <a:endParaRPr lang="en-US"/>
          </a:p>
        </p:txBody>
      </p:sp>
    </p:spTree>
    <p:extLst>
      <p:ext uri="{BB962C8B-B14F-4D97-AF65-F5344CB8AC3E}">
        <p14:creationId xmlns:p14="http://schemas.microsoft.com/office/powerpoint/2010/main" val="3484123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 standard threshold decryption schemes are not accountable. This is because, they are generally based on t-out-of-n secret sharing of the secret key. But the problem is that any t secret key shares are enough to derive the full secret key, </a:t>
            </a:r>
          </a:p>
          <a:p>
            <a:r>
              <a:rPr lang="en-US" dirty="0"/>
              <a:t>meaning that a malicious coalition of size t can just make a decoder with the full secret key </a:t>
            </a:r>
            <a:r>
              <a:rPr lang="en-US" dirty="0" err="1"/>
              <a:t>sk</a:t>
            </a:r>
            <a:r>
              <a:rPr lang="en-US" dirty="0"/>
              <a:t>, and the distribution of such a decoder will be independent of the set who manufactured it!</a:t>
            </a:r>
          </a:p>
          <a:p>
            <a:r>
              <a:rPr lang="en-US" dirty="0"/>
              <a:t>This means that, selling secret keys provides risk free profit for </a:t>
            </a:r>
            <a:r>
              <a:rPr lang="en-US" dirty="0" err="1"/>
              <a:t>decryptors</a:t>
            </a:r>
            <a:r>
              <a:rPr lang="en-US" dirty="0"/>
              <a:t> in existing threshold decryption  schemes! Not only that, the traitors can actually frame honest </a:t>
            </a:r>
            <a:r>
              <a:rPr lang="en-US" dirty="0" err="1"/>
              <a:t>decrytors</a:t>
            </a:r>
            <a:r>
              <a:rPr lang="en-US" dirty="0"/>
              <a:t> since they can derive all secret keys from the master key.</a:t>
            </a:r>
          </a:p>
        </p:txBody>
      </p:sp>
      <p:sp>
        <p:nvSpPr>
          <p:cNvPr id="4" name="Slide Number Placeholder 3"/>
          <p:cNvSpPr>
            <a:spLocks noGrp="1"/>
          </p:cNvSpPr>
          <p:nvPr>
            <p:ph type="sldNum" sz="quarter" idx="5"/>
          </p:nvPr>
        </p:nvSpPr>
        <p:spPr/>
        <p:txBody>
          <a:bodyPr/>
          <a:lstStyle/>
          <a:p>
            <a:fld id="{E1FE4B7F-AEE0-F64D-BFFF-7F0E7A4BFF27}" type="slidenum">
              <a:rPr lang="en-US" smtClean="0"/>
              <a:t>7</a:t>
            </a:fld>
            <a:endParaRPr lang="en-US"/>
          </a:p>
        </p:txBody>
      </p:sp>
    </p:spTree>
    <p:extLst>
      <p:ext uri="{BB962C8B-B14F-4D97-AF65-F5344CB8AC3E}">
        <p14:creationId xmlns:p14="http://schemas.microsoft.com/office/powerpoint/2010/main" val="1351822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brings us to our work, where we define and construct accountable threshold decryption schemes.</a:t>
            </a:r>
          </a:p>
          <a:p>
            <a:r>
              <a:rPr lang="en-US" dirty="0"/>
              <a:t>We consider two scenarios: accountability against a malicious coalition of size more than t, and against a coalition of size less than t. In today’s talk, I’ll focus on the first scenario.</a:t>
            </a:r>
          </a:p>
        </p:txBody>
      </p:sp>
      <p:sp>
        <p:nvSpPr>
          <p:cNvPr id="4" name="Slide Number Placeholder 3"/>
          <p:cNvSpPr>
            <a:spLocks noGrp="1"/>
          </p:cNvSpPr>
          <p:nvPr>
            <p:ph type="sldNum" sz="quarter" idx="5"/>
          </p:nvPr>
        </p:nvSpPr>
        <p:spPr/>
        <p:txBody>
          <a:bodyPr/>
          <a:lstStyle/>
          <a:p>
            <a:fld id="{E1FE4B7F-AEE0-F64D-BFFF-7F0E7A4BFF27}" type="slidenum">
              <a:rPr lang="en-US" smtClean="0"/>
              <a:t>8</a:t>
            </a:fld>
            <a:endParaRPr lang="en-US"/>
          </a:p>
        </p:txBody>
      </p:sp>
    </p:spTree>
    <p:extLst>
      <p:ext uri="{BB962C8B-B14F-4D97-AF65-F5344CB8AC3E}">
        <p14:creationId xmlns:p14="http://schemas.microsoft.com/office/powerpoint/2010/main" val="3234806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Alright, lets start with some definitions. I'm considering KEM just for simplicity here. So we define a traitor tracing scheme for threshold KEM with 5 algorithms, </a:t>
            </a:r>
            <a:r>
              <a:rPr lang="en-US" dirty="0" err="1"/>
              <a:t>KeyGen</a:t>
            </a:r>
            <a:r>
              <a:rPr lang="en-US" dirty="0"/>
              <a:t> which takes n, t as inputs and outputs the public key, the combiner key, a tracing key </a:t>
            </a:r>
            <a:r>
              <a:rPr lang="en-US" dirty="0" err="1"/>
              <a:t>tk</a:t>
            </a:r>
            <a:r>
              <a:rPr lang="en-US" dirty="0"/>
              <a:t> and a secret key for all parties…..it also has an Encapsulate function which outputs a key k and its encryption ct. then we have Decapsulate and Combine functions which are </a:t>
            </a:r>
            <a:r>
              <a:rPr lang="en-US" dirty="0" err="1"/>
              <a:t>simialr</a:t>
            </a:r>
            <a:r>
              <a:rPr lang="en-US" dirty="0"/>
              <a:t> to threshold decryption.</a:t>
            </a:r>
          </a:p>
          <a:p>
            <a:r>
              <a:rPr lang="en-US" dirty="0">
                <a:solidFill>
                  <a:schemeClr val="bg2">
                    <a:lumMod val="25000"/>
                  </a:schemeClr>
                </a:solidFill>
                <a:latin typeface="PT Serif" panose="020A0603040505020204" pitchFamily="18" charset="77"/>
                <a:ea typeface="PT Serif"/>
                <a:cs typeface="PT Serif"/>
                <a:sym typeface="PT Serif"/>
              </a:rPr>
              <a:t>we have an additional PPT algorithm called Trace, which, when given the public key and the tracing key, along with </a:t>
            </a:r>
            <a:r>
              <a:rPr lang="en-US" dirty="0" err="1">
                <a:solidFill>
                  <a:schemeClr val="bg2">
                    <a:lumMod val="25000"/>
                  </a:schemeClr>
                </a:solidFill>
                <a:latin typeface="PT Serif" panose="020A0603040505020204" pitchFamily="18" charset="77"/>
                <a:ea typeface="PT Serif"/>
                <a:cs typeface="PT Serif"/>
                <a:sym typeface="PT Serif"/>
              </a:rPr>
              <a:t>blackbox</a:t>
            </a:r>
            <a:r>
              <a:rPr lang="en-US" dirty="0">
                <a:solidFill>
                  <a:schemeClr val="bg2">
                    <a:lumMod val="25000"/>
                  </a:schemeClr>
                </a:solidFill>
                <a:latin typeface="PT Serif" panose="020A0603040505020204" pitchFamily="18" charset="77"/>
                <a:ea typeface="PT Serif"/>
                <a:cs typeface="PT Serif"/>
                <a:sym typeface="PT Serif"/>
              </a:rPr>
              <a:t> access to a decoder D, outputs a set </a:t>
            </a:r>
            <a:r>
              <a:rPr lang="en-US" dirty="0" err="1">
                <a:solidFill>
                  <a:schemeClr val="bg2">
                    <a:lumMod val="25000"/>
                  </a:schemeClr>
                </a:solidFill>
                <a:latin typeface="PT Serif" panose="020A0603040505020204" pitchFamily="18" charset="77"/>
                <a:ea typeface="PT Serif"/>
                <a:cs typeface="PT Serif"/>
                <a:sym typeface="PT Serif"/>
              </a:rPr>
              <a:t>Jhat</a:t>
            </a:r>
            <a:r>
              <a:rPr lang="en-US" dirty="0">
                <a:solidFill>
                  <a:schemeClr val="bg2">
                    <a:lumMod val="25000"/>
                  </a:schemeClr>
                </a:solidFill>
                <a:latin typeface="PT Serif" panose="020A0603040505020204" pitchFamily="18" charset="77"/>
                <a:ea typeface="PT Serif"/>
                <a:cs typeface="PT Serif"/>
                <a:sym typeface="PT Serif"/>
              </a:rPr>
              <a:t>. </a:t>
            </a:r>
            <a:endParaRPr lang="en-US" dirty="0"/>
          </a:p>
        </p:txBody>
      </p:sp>
      <p:sp>
        <p:nvSpPr>
          <p:cNvPr id="4" name="Slide Number Placeholder 3"/>
          <p:cNvSpPr>
            <a:spLocks noGrp="1"/>
          </p:cNvSpPr>
          <p:nvPr>
            <p:ph type="sldNum" sz="quarter" idx="5"/>
          </p:nvPr>
        </p:nvSpPr>
        <p:spPr/>
        <p:txBody>
          <a:bodyPr/>
          <a:lstStyle/>
          <a:p>
            <a:fld id="{E1FE4B7F-AEE0-F64D-BFFF-7F0E7A4BFF27}" type="slidenum">
              <a:rPr lang="en-US" smtClean="0"/>
              <a:t>9</a:t>
            </a:fld>
            <a:endParaRPr lang="en-US"/>
          </a:p>
        </p:txBody>
      </p:sp>
    </p:spTree>
    <p:extLst>
      <p:ext uri="{BB962C8B-B14F-4D97-AF65-F5344CB8AC3E}">
        <p14:creationId xmlns:p14="http://schemas.microsoft.com/office/powerpoint/2010/main" val="2822558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4D9C5-1771-81C6-F8E8-B862DB64CE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CB0865-6579-E402-DF50-34405228B2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ED3A8E-E129-E20E-26C2-E2A36F035F17}"/>
              </a:ext>
            </a:extLst>
          </p:cNvPr>
          <p:cNvSpPr>
            <a:spLocks noGrp="1"/>
          </p:cNvSpPr>
          <p:nvPr>
            <p:ph type="dt" sz="half" idx="10"/>
          </p:nvPr>
        </p:nvSpPr>
        <p:spPr/>
        <p:txBody>
          <a:bodyPr/>
          <a:lstStyle/>
          <a:p>
            <a:fld id="{B63454F1-B5F8-6046-B819-9F29503BB938}" type="datetimeFigureOut">
              <a:rPr lang="en-US" smtClean="0"/>
              <a:t>8/18/24</a:t>
            </a:fld>
            <a:endParaRPr lang="en-US"/>
          </a:p>
        </p:txBody>
      </p:sp>
      <p:sp>
        <p:nvSpPr>
          <p:cNvPr id="5" name="Footer Placeholder 4">
            <a:extLst>
              <a:ext uri="{FF2B5EF4-FFF2-40B4-BE49-F238E27FC236}">
                <a16:creationId xmlns:a16="http://schemas.microsoft.com/office/drawing/2014/main" id="{26E90698-723C-5E43-A30E-36BD800DFB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B265A-E136-CED8-D3A0-D25E8E7E43AB}"/>
              </a:ext>
            </a:extLst>
          </p:cNvPr>
          <p:cNvSpPr>
            <a:spLocks noGrp="1"/>
          </p:cNvSpPr>
          <p:nvPr>
            <p:ph type="sldNum" sz="quarter" idx="12"/>
          </p:nvPr>
        </p:nvSpPr>
        <p:spPr/>
        <p:txBody>
          <a:bodyPr/>
          <a:lstStyle/>
          <a:p>
            <a:fld id="{1418B0B3-DCBE-9141-B785-C904D4941F11}" type="slidenum">
              <a:rPr lang="en-US" smtClean="0"/>
              <a:t>‹#›</a:t>
            </a:fld>
            <a:endParaRPr lang="en-US"/>
          </a:p>
        </p:txBody>
      </p:sp>
    </p:spTree>
    <p:extLst>
      <p:ext uri="{BB962C8B-B14F-4D97-AF65-F5344CB8AC3E}">
        <p14:creationId xmlns:p14="http://schemas.microsoft.com/office/powerpoint/2010/main" val="2136329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39CA7-CF10-7A3D-2400-9417EF52DE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6FC8B4-14A7-54E0-9CD1-E11B80C626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CEBADB-E2AA-D7D8-26E1-2A581051243C}"/>
              </a:ext>
            </a:extLst>
          </p:cNvPr>
          <p:cNvSpPr>
            <a:spLocks noGrp="1"/>
          </p:cNvSpPr>
          <p:nvPr>
            <p:ph type="dt" sz="half" idx="10"/>
          </p:nvPr>
        </p:nvSpPr>
        <p:spPr/>
        <p:txBody>
          <a:bodyPr/>
          <a:lstStyle/>
          <a:p>
            <a:fld id="{B63454F1-B5F8-6046-B819-9F29503BB938}" type="datetimeFigureOut">
              <a:rPr lang="en-US" smtClean="0"/>
              <a:t>8/18/24</a:t>
            </a:fld>
            <a:endParaRPr lang="en-US"/>
          </a:p>
        </p:txBody>
      </p:sp>
      <p:sp>
        <p:nvSpPr>
          <p:cNvPr id="5" name="Footer Placeholder 4">
            <a:extLst>
              <a:ext uri="{FF2B5EF4-FFF2-40B4-BE49-F238E27FC236}">
                <a16:creationId xmlns:a16="http://schemas.microsoft.com/office/drawing/2014/main" id="{6B638535-15D2-D7EE-BD3F-198AF88905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1AF5BC-25E2-D8EB-D056-00B7F65AFDAB}"/>
              </a:ext>
            </a:extLst>
          </p:cNvPr>
          <p:cNvSpPr>
            <a:spLocks noGrp="1"/>
          </p:cNvSpPr>
          <p:nvPr>
            <p:ph type="sldNum" sz="quarter" idx="12"/>
          </p:nvPr>
        </p:nvSpPr>
        <p:spPr/>
        <p:txBody>
          <a:bodyPr/>
          <a:lstStyle/>
          <a:p>
            <a:fld id="{1418B0B3-DCBE-9141-B785-C904D4941F11}" type="slidenum">
              <a:rPr lang="en-US" smtClean="0"/>
              <a:t>‹#›</a:t>
            </a:fld>
            <a:endParaRPr lang="en-US"/>
          </a:p>
        </p:txBody>
      </p:sp>
    </p:spTree>
    <p:extLst>
      <p:ext uri="{BB962C8B-B14F-4D97-AF65-F5344CB8AC3E}">
        <p14:creationId xmlns:p14="http://schemas.microsoft.com/office/powerpoint/2010/main" val="4050095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D23C3F-FB32-8307-D60C-3BCFA07E33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8A9615-324B-67E4-DD61-07BE5FCB7F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B01A90-D3EE-FB2F-2D29-9CD1204D28FE}"/>
              </a:ext>
            </a:extLst>
          </p:cNvPr>
          <p:cNvSpPr>
            <a:spLocks noGrp="1"/>
          </p:cNvSpPr>
          <p:nvPr>
            <p:ph type="dt" sz="half" idx="10"/>
          </p:nvPr>
        </p:nvSpPr>
        <p:spPr/>
        <p:txBody>
          <a:bodyPr/>
          <a:lstStyle/>
          <a:p>
            <a:fld id="{B63454F1-B5F8-6046-B819-9F29503BB938}" type="datetimeFigureOut">
              <a:rPr lang="en-US" smtClean="0"/>
              <a:t>8/18/24</a:t>
            </a:fld>
            <a:endParaRPr lang="en-US"/>
          </a:p>
        </p:txBody>
      </p:sp>
      <p:sp>
        <p:nvSpPr>
          <p:cNvPr id="5" name="Footer Placeholder 4">
            <a:extLst>
              <a:ext uri="{FF2B5EF4-FFF2-40B4-BE49-F238E27FC236}">
                <a16:creationId xmlns:a16="http://schemas.microsoft.com/office/drawing/2014/main" id="{C0339B49-95A6-22AF-1D41-89F23C19D7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C9396F-B573-61CE-727D-8E141AEECC32}"/>
              </a:ext>
            </a:extLst>
          </p:cNvPr>
          <p:cNvSpPr>
            <a:spLocks noGrp="1"/>
          </p:cNvSpPr>
          <p:nvPr>
            <p:ph type="sldNum" sz="quarter" idx="12"/>
          </p:nvPr>
        </p:nvSpPr>
        <p:spPr/>
        <p:txBody>
          <a:bodyPr/>
          <a:lstStyle/>
          <a:p>
            <a:fld id="{1418B0B3-DCBE-9141-B785-C904D4941F11}" type="slidenum">
              <a:rPr lang="en-US" smtClean="0"/>
              <a:t>‹#›</a:t>
            </a:fld>
            <a:endParaRPr lang="en-US"/>
          </a:p>
        </p:txBody>
      </p:sp>
    </p:spTree>
    <p:extLst>
      <p:ext uri="{BB962C8B-B14F-4D97-AF65-F5344CB8AC3E}">
        <p14:creationId xmlns:p14="http://schemas.microsoft.com/office/powerpoint/2010/main" val="3980834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6047D-7129-A635-44A0-B95A6B3BB9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F1F681-6EA4-4A4B-2D3F-E916C6B9F8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1E7CE5-97FA-21BA-4DCF-983E5DDD6542}"/>
              </a:ext>
            </a:extLst>
          </p:cNvPr>
          <p:cNvSpPr>
            <a:spLocks noGrp="1"/>
          </p:cNvSpPr>
          <p:nvPr>
            <p:ph type="dt" sz="half" idx="10"/>
          </p:nvPr>
        </p:nvSpPr>
        <p:spPr/>
        <p:txBody>
          <a:bodyPr/>
          <a:lstStyle/>
          <a:p>
            <a:fld id="{B63454F1-B5F8-6046-B819-9F29503BB938}" type="datetimeFigureOut">
              <a:rPr lang="en-US" smtClean="0"/>
              <a:t>8/18/24</a:t>
            </a:fld>
            <a:endParaRPr lang="en-US"/>
          </a:p>
        </p:txBody>
      </p:sp>
      <p:sp>
        <p:nvSpPr>
          <p:cNvPr id="5" name="Footer Placeholder 4">
            <a:extLst>
              <a:ext uri="{FF2B5EF4-FFF2-40B4-BE49-F238E27FC236}">
                <a16:creationId xmlns:a16="http://schemas.microsoft.com/office/drawing/2014/main" id="{2D191925-D41E-3AD8-024D-256CF89159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7B7ECC-9FE4-C32C-ED67-3DD12A3EA5A4}"/>
              </a:ext>
            </a:extLst>
          </p:cNvPr>
          <p:cNvSpPr>
            <a:spLocks noGrp="1"/>
          </p:cNvSpPr>
          <p:nvPr>
            <p:ph type="sldNum" sz="quarter" idx="12"/>
          </p:nvPr>
        </p:nvSpPr>
        <p:spPr/>
        <p:txBody>
          <a:bodyPr/>
          <a:lstStyle/>
          <a:p>
            <a:fld id="{1418B0B3-DCBE-9141-B785-C904D4941F11}" type="slidenum">
              <a:rPr lang="en-US" smtClean="0"/>
              <a:t>‹#›</a:t>
            </a:fld>
            <a:endParaRPr lang="en-US"/>
          </a:p>
        </p:txBody>
      </p:sp>
    </p:spTree>
    <p:extLst>
      <p:ext uri="{BB962C8B-B14F-4D97-AF65-F5344CB8AC3E}">
        <p14:creationId xmlns:p14="http://schemas.microsoft.com/office/powerpoint/2010/main" val="1824262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AFF19-83AF-1361-771A-25DDF2B1D4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2957E5-0549-3345-740B-83C7ABB9FC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392FD2-EC4A-761A-C40B-41FAE2F879A2}"/>
              </a:ext>
            </a:extLst>
          </p:cNvPr>
          <p:cNvSpPr>
            <a:spLocks noGrp="1"/>
          </p:cNvSpPr>
          <p:nvPr>
            <p:ph type="dt" sz="half" idx="10"/>
          </p:nvPr>
        </p:nvSpPr>
        <p:spPr/>
        <p:txBody>
          <a:bodyPr/>
          <a:lstStyle/>
          <a:p>
            <a:fld id="{B63454F1-B5F8-6046-B819-9F29503BB938}" type="datetimeFigureOut">
              <a:rPr lang="en-US" smtClean="0"/>
              <a:t>8/18/24</a:t>
            </a:fld>
            <a:endParaRPr lang="en-US"/>
          </a:p>
        </p:txBody>
      </p:sp>
      <p:sp>
        <p:nvSpPr>
          <p:cNvPr id="5" name="Footer Placeholder 4">
            <a:extLst>
              <a:ext uri="{FF2B5EF4-FFF2-40B4-BE49-F238E27FC236}">
                <a16:creationId xmlns:a16="http://schemas.microsoft.com/office/drawing/2014/main" id="{FEE1435A-6E6F-1E46-6E5E-CDD28CCDC0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04550E-441D-8805-63EB-DC4AB9D30439}"/>
              </a:ext>
            </a:extLst>
          </p:cNvPr>
          <p:cNvSpPr>
            <a:spLocks noGrp="1"/>
          </p:cNvSpPr>
          <p:nvPr>
            <p:ph type="sldNum" sz="quarter" idx="12"/>
          </p:nvPr>
        </p:nvSpPr>
        <p:spPr/>
        <p:txBody>
          <a:bodyPr/>
          <a:lstStyle/>
          <a:p>
            <a:fld id="{1418B0B3-DCBE-9141-B785-C904D4941F11}" type="slidenum">
              <a:rPr lang="en-US" smtClean="0"/>
              <a:t>‹#›</a:t>
            </a:fld>
            <a:endParaRPr lang="en-US"/>
          </a:p>
        </p:txBody>
      </p:sp>
    </p:spTree>
    <p:extLst>
      <p:ext uri="{BB962C8B-B14F-4D97-AF65-F5344CB8AC3E}">
        <p14:creationId xmlns:p14="http://schemas.microsoft.com/office/powerpoint/2010/main" val="1849127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E8BD1-1BE5-BBE6-CAB9-0DE35FCC44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1D922E-F16D-2D60-3DAC-C7993D1908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9528DD-F41F-2508-EA81-E8A10E67FC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02A0F4-7C4F-8F5E-CC98-848221D75B7B}"/>
              </a:ext>
            </a:extLst>
          </p:cNvPr>
          <p:cNvSpPr>
            <a:spLocks noGrp="1"/>
          </p:cNvSpPr>
          <p:nvPr>
            <p:ph type="dt" sz="half" idx="10"/>
          </p:nvPr>
        </p:nvSpPr>
        <p:spPr/>
        <p:txBody>
          <a:bodyPr/>
          <a:lstStyle/>
          <a:p>
            <a:fld id="{B63454F1-B5F8-6046-B819-9F29503BB938}" type="datetimeFigureOut">
              <a:rPr lang="en-US" smtClean="0"/>
              <a:t>8/18/24</a:t>
            </a:fld>
            <a:endParaRPr lang="en-US"/>
          </a:p>
        </p:txBody>
      </p:sp>
      <p:sp>
        <p:nvSpPr>
          <p:cNvPr id="6" name="Footer Placeholder 5">
            <a:extLst>
              <a:ext uri="{FF2B5EF4-FFF2-40B4-BE49-F238E27FC236}">
                <a16:creationId xmlns:a16="http://schemas.microsoft.com/office/drawing/2014/main" id="{F13D9C59-4159-B456-2E95-AB54F4195C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0A0CF4-F9EA-8856-43F9-673731C2B7A2}"/>
              </a:ext>
            </a:extLst>
          </p:cNvPr>
          <p:cNvSpPr>
            <a:spLocks noGrp="1"/>
          </p:cNvSpPr>
          <p:nvPr>
            <p:ph type="sldNum" sz="quarter" idx="12"/>
          </p:nvPr>
        </p:nvSpPr>
        <p:spPr/>
        <p:txBody>
          <a:bodyPr/>
          <a:lstStyle/>
          <a:p>
            <a:fld id="{1418B0B3-DCBE-9141-B785-C904D4941F11}" type="slidenum">
              <a:rPr lang="en-US" smtClean="0"/>
              <a:t>‹#›</a:t>
            </a:fld>
            <a:endParaRPr lang="en-US"/>
          </a:p>
        </p:txBody>
      </p:sp>
    </p:spTree>
    <p:extLst>
      <p:ext uri="{BB962C8B-B14F-4D97-AF65-F5344CB8AC3E}">
        <p14:creationId xmlns:p14="http://schemas.microsoft.com/office/powerpoint/2010/main" val="1930373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8AADA-5D77-AD42-F22E-D3EF826C63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493292-583B-950C-9903-7251F67D79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31C39E-498D-05BC-3090-E7AEE9048A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477730-3791-7128-FEA3-B34951D5B0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D16FC8-DFEE-BF28-0F73-7670EFDBAE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539E46-0868-A4F6-0FAA-177B618E0703}"/>
              </a:ext>
            </a:extLst>
          </p:cNvPr>
          <p:cNvSpPr>
            <a:spLocks noGrp="1"/>
          </p:cNvSpPr>
          <p:nvPr>
            <p:ph type="dt" sz="half" idx="10"/>
          </p:nvPr>
        </p:nvSpPr>
        <p:spPr/>
        <p:txBody>
          <a:bodyPr/>
          <a:lstStyle/>
          <a:p>
            <a:fld id="{B63454F1-B5F8-6046-B819-9F29503BB938}" type="datetimeFigureOut">
              <a:rPr lang="en-US" smtClean="0"/>
              <a:t>8/18/24</a:t>
            </a:fld>
            <a:endParaRPr lang="en-US"/>
          </a:p>
        </p:txBody>
      </p:sp>
      <p:sp>
        <p:nvSpPr>
          <p:cNvPr id="8" name="Footer Placeholder 7">
            <a:extLst>
              <a:ext uri="{FF2B5EF4-FFF2-40B4-BE49-F238E27FC236}">
                <a16:creationId xmlns:a16="http://schemas.microsoft.com/office/drawing/2014/main" id="{316B9075-A5AA-74CC-306D-398B88ED60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242F22-6ADC-6B7E-9093-8E93DFBE54E6}"/>
              </a:ext>
            </a:extLst>
          </p:cNvPr>
          <p:cNvSpPr>
            <a:spLocks noGrp="1"/>
          </p:cNvSpPr>
          <p:nvPr>
            <p:ph type="sldNum" sz="quarter" idx="12"/>
          </p:nvPr>
        </p:nvSpPr>
        <p:spPr/>
        <p:txBody>
          <a:bodyPr/>
          <a:lstStyle/>
          <a:p>
            <a:fld id="{1418B0B3-DCBE-9141-B785-C904D4941F11}" type="slidenum">
              <a:rPr lang="en-US" smtClean="0"/>
              <a:t>‹#›</a:t>
            </a:fld>
            <a:endParaRPr lang="en-US"/>
          </a:p>
        </p:txBody>
      </p:sp>
    </p:spTree>
    <p:extLst>
      <p:ext uri="{BB962C8B-B14F-4D97-AF65-F5344CB8AC3E}">
        <p14:creationId xmlns:p14="http://schemas.microsoft.com/office/powerpoint/2010/main" val="457566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F41AE-454A-A1A8-170D-E6F1DD15EA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6103D9-0BDF-0D44-625D-85913D75CFEF}"/>
              </a:ext>
            </a:extLst>
          </p:cNvPr>
          <p:cNvSpPr>
            <a:spLocks noGrp="1"/>
          </p:cNvSpPr>
          <p:nvPr>
            <p:ph type="dt" sz="half" idx="10"/>
          </p:nvPr>
        </p:nvSpPr>
        <p:spPr/>
        <p:txBody>
          <a:bodyPr/>
          <a:lstStyle/>
          <a:p>
            <a:fld id="{B63454F1-B5F8-6046-B819-9F29503BB938}" type="datetimeFigureOut">
              <a:rPr lang="en-US" smtClean="0"/>
              <a:t>8/18/24</a:t>
            </a:fld>
            <a:endParaRPr lang="en-US"/>
          </a:p>
        </p:txBody>
      </p:sp>
      <p:sp>
        <p:nvSpPr>
          <p:cNvPr id="4" name="Footer Placeholder 3">
            <a:extLst>
              <a:ext uri="{FF2B5EF4-FFF2-40B4-BE49-F238E27FC236}">
                <a16:creationId xmlns:a16="http://schemas.microsoft.com/office/drawing/2014/main" id="{0DA29DA3-C305-7BE2-2E7A-CB3EB909B7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EF4E96-C536-E8BB-11DE-84B4747FC66E}"/>
              </a:ext>
            </a:extLst>
          </p:cNvPr>
          <p:cNvSpPr>
            <a:spLocks noGrp="1"/>
          </p:cNvSpPr>
          <p:nvPr>
            <p:ph type="sldNum" sz="quarter" idx="12"/>
          </p:nvPr>
        </p:nvSpPr>
        <p:spPr/>
        <p:txBody>
          <a:bodyPr/>
          <a:lstStyle/>
          <a:p>
            <a:fld id="{1418B0B3-DCBE-9141-B785-C904D4941F11}" type="slidenum">
              <a:rPr lang="en-US" smtClean="0"/>
              <a:t>‹#›</a:t>
            </a:fld>
            <a:endParaRPr lang="en-US"/>
          </a:p>
        </p:txBody>
      </p:sp>
    </p:spTree>
    <p:extLst>
      <p:ext uri="{BB962C8B-B14F-4D97-AF65-F5344CB8AC3E}">
        <p14:creationId xmlns:p14="http://schemas.microsoft.com/office/powerpoint/2010/main" val="383524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02CE3B-7AAB-2AC2-2FC7-19E9FE299831}"/>
              </a:ext>
            </a:extLst>
          </p:cNvPr>
          <p:cNvSpPr>
            <a:spLocks noGrp="1"/>
          </p:cNvSpPr>
          <p:nvPr>
            <p:ph type="dt" sz="half" idx="10"/>
          </p:nvPr>
        </p:nvSpPr>
        <p:spPr/>
        <p:txBody>
          <a:bodyPr/>
          <a:lstStyle/>
          <a:p>
            <a:fld id="{B63454F1-B5F8-6046-B819-9F29503BB938}" type="datetimeFigureOut">
              <a:rPr lang="en-US" smtClean="0"/>
              <a:t>8/18/24</a:t>
            </a:fld>
            <a:endParaRPr lang="en-US"/>
          </a:p>
        </p:txBody>
      </p:sp>
      <p:sp>
        <p:nvSpPr>
          <p:cNvPr id="3" name="Footer Placeholder 2">
            <a:extLst>
              <a:ext uri="{FF2B5EF4-FFF2-40B4-BE49-F238E27FC236}">
                <a16:creationId xmlns:a16="http://schemas.microsoft.com/office/drawing/2014/main" id="{DFC70C66-0A2B-0C9C-E608-E92450F5F0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764158-FCD8-89AA-8F3A-F254F7186D86}"/>
              </a:ext>
            </a:extLst>
          </p:cNvPr>
          <p:cNvSpPr>
            <a:spLocks noGrp="1"/>
          </p:cNvSpPr>
          <p:nvPr>
            <p:ph type="sldNum" sz="quarter" idx="12"/>
          </p:nvPr>
        </p:nvSpPr>
        <p:spPr/>
        <p:txBody>
          <a:bodyPr/>
          <a:lstStyle/>
          <a:p>
            <a:fld id="{1418B0B3-DCBE-9141-B785-C904D4941F11}" type="slidenum">
              <a:rPr lang="en-US" smtClean="0"/>
              <a:t>‹#›</a:t>
            </a:fld>
            <a:endParaRPr lang="en-US"/>
          </a:p>
        </p:txBody>
      </p:sp>
    </p:spTree>
    <p:extLst>
      <p:ext uri="{BB962C8B-B14F-4D97-AF65-F5344CB8AC3E}">
        <p14:creationId xmlns:p14="http://schemas.microsoft.com/office/powerpoint/2010/main" val="1563419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1956D-C4B4-6915-0FAB-C511CBBA6E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9C62D7-62A4-A517-47AD-164205D913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2194BF-6584-626F-AB18-9944D8AECD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B7220E-8B0A-F68E-4C73-F93CFF2AC933}"/>
              </a:ext>
            </a:extLst>
          </p:cNvPr>
          <p:cNvSpPr>
            <a:spLocks noGrp="1"/>
          </p:cNvSpPr>
          <p:nvPr>
            <p:ph type="dt" sz="half" idx="10"/>
          </p:nvPr>
        </p:nvSpPr>
        <p:spPr/>
        <p:txBody>
          <a:bodyPr/>
          <a:lstStyle/>
          <a:p>
            <a:fld id="{B63454F1-B5F8-6046-B819-9F29503BB938}" type="datetimeFigureOut">
              <a:rPr lang="en-US" smtClean="0"/>
              <a:t>8/18/24</a:t>
            </a:fld>
            <a:endParaRPr lang="en-US"/>
          </a:p>
        </p:txBody>
      </p:sp>
      <p:sp>
        <p:nvSpPr>
          <p:cNvPr id="6" name="Footer Placeholder 5">
            <a:extLst>
              <a:ext uri="{FF2B5EF4-FFF2-40B4-BE49-F238E27FC236}">
                <a16:creationId xmlns:a16="http://schemas.microsoft.com/office/drawing/2014/main" id="{B64A1FE0-0183-9ABD-EA4B-E218F92ABC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0EA659-41E1-778E-C8C8-1B6746E876A2}"/>
              </a:ext>
            </a:extLst>
          </p:cNvPr>
          <p:cNvSpPr>
            <a:spLocks noGrp="1"/>
          </p:cNvSpPr>
          <p:nvPr>
            <p:ph type="sldNum" sz="quarter" idx="12"/>
          </p:nvPr>
        </p:nvSpPr>
        <p:spPr/>
        <p:txBody>
          <a:bodyPr/>
          <a:lstStyle/>
          <a:p>
            <a:fld id="{1418B0B3-DCBE-9141-B785-C904D4941F11}" type="slidenum">
              <a:rPr lang="en-US" smtClean="0"/>
              <a:t>‹#›</a:t>
            </a:fld>
            <a:endParaRPr lang="en-US"/>
          </a:p>
        </p:txBody>
      </p:sp>
    </p:spTree>
    <p:extLst>
      <p:ext uri="{BB962C8B-B14F-4D97-AF65-F5344CB8AC3E}">
        <p14:creationId xmlns:p14="http://schemas.microsoft.com/office/powerpoint/2010/main" val="3188744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ACDA0-A725-B091-6D41-0C8DBB4149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8EF22C-7123-1457-798A-BA0436DFF6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949382-1844-35F4-D866-C039C44A4E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7505EB-6D01-36D6-0EC8-BB9B348EDB60}"/>
              </a:ext>
            </a:extLst>
          </p:cNvPr>
          <p:cNvSpPr>
            <a:spLocks noGrp="1"/>
          </p:cNvSpPr>
          <p:nvPr>
            <p:ph type="dt" sz="half" idx="10"/>
          </p:nvPr>
        </p:nvSpPr>
        <p:spPr/>
        <p:txBody>
          <a:bodyPr/>
          <a:lstStyle/>
          <a:p>
            <a:fld id="{B63454F1-B5F8-6046-B819-9F29503BB938}" type="datetimeFigureOut">
              <a:rPr lang="en-US" smtClean="0"/>
              <a:t>8/18/24</a:t>
            </a:fld>
            <a:endParaRPr lang="en-US"/>
          </a:p>
        </p:txBody>
      </p:sp>
      <p:sp>
        <p:nvSpPr>
          <p:cNvPr id="6" name="Footer Placeholder 5">
            <a:extLst>
              <a:ext uri="{FF2B5EF4-FFF2-40B4-BE49-F238E27FC236}">
                <a16:creationId xmlns:a16="http://schemas.microsoft.com/office/drawing/2014/main" id="{F1CBA477-747B-AD59-89FB-34C0303572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5511DA-BC31-0F1C-6E2C-DDB0C4C4C8E9}"/>
              </a:ext>
            </a:extLst>
          </p:cNvPr>
          <p:cNvSpPr>
            <a:spLocks noGrp="1"/>
          </p:cNvSpPr>
          <p:nvPr>
            <p:ph type="sldNum" sz="quarter" idx="12"/>
          </p:nvPr>
        </p:nvSpPr>
        <p:spPr/>
        <p:txBody>
          <a:bodyPr/>
          <a:lstStyle/>
          <a:p>
            <a:fld id="{1418B0B3-DCBE-9141-B785-C904D4941F11}" type="slidenum">
              <a:rPr lang="en-US" smtClean="0"/>
              <a:t>‹#›</a:t>
            </a:fld>
            <a:endParaRPr lang="en-US"/>
          </a:p>
        </p:txBody>
      </p:sp>
    </p:spTree>
    <p:extLst>
      <p:ext uri="{BB962C8B-B14F-4D97-AF65-F5344CB8AC3E}">
        <p14:creationId xmlns:p14="http://schemas.microsoft.com/office/powerpoint/2010/main" val="2481011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1CB2CF-72C5-A7FB-0235-B2109583FBC3}"/>
              </a:ext>
            </a:extLst>
          </p:cNvPr>
          <p:cNvSpPr>
            <a:spLocks noGrp="1"/>
          </p:cNvSpPr>
          <p:nvPr>
            <p:ph type="title"/>
          </p:nvPr>
        </p:nvSpPr>
        <p:spPr>
          <a:xfrm>
            <a:off x="197073" y="17594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CCE64D-CA32-47CD-6000-CA073521A757}"/>
              </a:ext>
            </a:extLst>
          </p:cNvPr>
          <p:cNvSpPr>
            <a:spLocks noGrp="1"/>
          </p:cNvSpPr>
          <p:nvPr>
            <p:ph type="body" idx="1"/>
          </p:nvPr>
        </p:nvSpPr>
        <p:spPr>
          <a:xfrm>
            <a:off x="197073" y="163644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ABA2F6-033E-BEFA-48D0-32571C4816F0}"/>
              </a:ext>
            </a:extLst>
          </p:cNvPr>
          <p:cNvSpPr>
            <a:spLocks noGrp="1"/>
          </p:cNvSpPr>
          <p:nvPr>
            <p:ph type="dt" sz="half" idx="2"/>
          </p:nvPr>
        </p:nvSpPr>
        <p:spPr>
          <a:xfrm>
            <a:off x="197073" y="616716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3454F1-B5F8-6046-B819-9F29503BB938}" type="datetimeFigureOut">
              <a:rPr lang="en-US" smtClean="0"/>
              <a:t>8/18/24</a:t>
            </a:fld>
            <a:endParaRPr lang="en-US"/>
          </a:p>
        </p:txBody>
      </p:sp>
      <p:sp>
        <p:nvSpPr>
          <p:cNvPr id="5" name="Footer Placeholder 4">
            <a:extLst>
              <a:ext uri="{FF2B5EF4-FFF2-40B4-BE49-F238E27FC236}">
                <a16:creationId xmlns:a16="http://schemas.microsoft.com/office/drawing/2014/main" id="{F5FEB173-FEFA-8ADF-770A-E2F2B9A33EED}"/>
              </a:ext>
            </a:extLst>
          </p:cNvPr>
          <p:cNvSpPr>
            <a:spLocks noGrp="1"/>
          </p:cNvSpPr>
          <p:nvPr>
            <p:ph type="ftr" sz="quarter" idx="3"/>
          </p:nvPr>
        </p:nvSpPr>
        <p:spPr>
          <a:xfrm>
            <a:off x="3397473" y="616716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F8D95B-F067-1160-07FA-066D0B83D7F6}"/>
              </a:ext>
            </a:extLst>
          </p:cNvPr>
          <p:cNvSpPr>
            <a:spLocks noGrp="1"/>
          </p:cNvSpPr>
          <p:nvPr>
            <p:ph type="sldNum" sz="quarter" idx="4"/>
          </p:nvPr>
        </p:nvSpPr>
        <p:spPr>
          <a:xfrm>
            <a:off x="7969473" y="616716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18B0B3-DCBE-9141-B785-C904D4941F11}" type="slidenum">
              <a:rPr lang="en-US" smtClean="0"/>
              <a:t>‹#›</a:t>
            </a:fld>
            <a:endParaRPr lang="en-US"/>
          </a:p>
        </p:txBody>
      </p:sp>
    </p:spTree>
    <p:extLst>
      <p:ext uri="{BB962C8B-B14F-4D97-AF65-F5344CB8AC3E}">
        <p14:creationId xmlns:p14="http://schemas.microsoft.com/office/powerpoint/2010/main" val="2938616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10.png"/><Relationship Id="rId13" Type="http://schemas.openxmlformats.org/officeDocument/2006/relationships/image" Target="../media/image460.png"/><Relationship Id="rId3" Type="http://schemas.openxmlformats.org/officeDocument/2006/relationships/image" Target="../media/image390.png"/><Relationship Id="rId7" Type="http://schemas.openxmlformats.org/officeDocument/2006/relationships/image" Target="../media/image400.png"/><Relationship Id="rId12" Type="http://schemas.openxmlformats.org/officeDocument/2006/relationships/image" Target="../media/image450.png"/><Relationship Id="rId2" Type="http://schemas.openxmlformats.org/officeDocument/2006/relationships/notesSlide" Target="../notesSlides/notesSlide11.xml"/><Relationship Id="rId16"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440.png"/><Relationship Id="rId5" Type="http://schemas.openxmlformats.org/officeDocument/2006/relationships/image" Target="../media/image3.png"/><Relationship Id="rId15" Type="http://schemas.openxmlformats.org/officeDocument/2006/relationships/image" Target="../media/image37.png"/><Relationship Id="rId10" Type="http://schemas.openxmlformats.org/officeDocument/2006/relationships/image" Target="../media/image430.png"/><Relationship Id="rId4" Type="http://schemas.openxmlformats.org/officeDocument/2006/relationships/image" Target="../media/image2.png"/><Relationship Id="rId9" Type="http://schemas.openxmlformats.org/officeDocument/2006/relationships/image" Target="../media/image36.png"/><Relationship Id="rId14" Type="http://schemas.openxmlformats.org/officeDocument/2006/relationships/image" Target="../media/image50.png"/></Relationships>
</file>

<file path=ppt/slides/_rels/slide12.xml.rels><?xml version="1.0" encoding="UTF-8" standalone="yes"?>
<Relationships xmlns="http://schemas.openxmlformats.org/package/2006/relationships"><Relationship Id="rId3" Type="http://schemas.openxmlformats.org/officeDocument/2006/relationships/image" Target="../media/image49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3.png"/><Relationship Id="rId7"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image" Target="../media/image48.png"/></Relationships>
</file>

<file path=ppt/slides/_rels/slide18.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7.png"/><Relationship Id="rId7" Type="http://schemas.openxmlformats.org/officeDocument/2006/relationships/image" Target="../media/image401.png"/><Relationship Id="rId12"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441.png"/><Relationship Id="rId5" Type="http://schemas.openxmlformats.org/officeDocument/2006/relationships/image" Target="../media/image59.png"/><Relationship Id="rId10" Type="http://schemas.openxmlformats.org/officeDocument/2006/relationships/image" Target="../media/image52.png"/><Relationship Id="rId4" Type="http://schemas.openxmlformats.org/officeDocument/2006/relationships/image" Target="../media/image53.png"/><Relationship Id="rId9" Type="http://schemas.openxmlformats.org/officeDocument/2006/relationships/image" Target="../media/image51.png"/></Relationships>
</file>

<file path=ppt/slides/_rels/slide1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66.png"/><Relationship Id="rId7"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8.png"/><Relationship Id="rId4" Type="http://schemas.openxmlformats.org/officeDocument/2006/relationships/image" Target="../media/image570.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 Id="rId9" Type="http://schemas.openxmlformats.org/officeDocument/2006/relationships/image" Target="../media/image451.png"/></Relationships>
</file>

<file path=ppt/slides/_rels/slide23.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840.png"/><Relationship Id="rId7" Type="http://schemas.openxmlformats.org/officeDocument/2006/relationships/image" Target="../media/image8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10" Type="http://schemas.openxmlformats.org/officeDocument/2006/relationships/image" Target="../media/image83.png"/><Relationship Id="rId4" Type="http://schemas.openxmlformats.org/officeDocument/2006/relationships/image" Target="../media/image85.png"/><Relationship Id="rId9" Type="http://schemas.openxmlformats.org/officeDocument/2006/relationships/image" Target="../media/image88.png"/></Relationships>
</file>

<file path=ppt/slides/_rels/slide2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63.png"/></Relationships>
</file>

<file path=ppt/slides/_rels/slide25.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68.png"/><Relationship Id="rId3" Type="http://schemas.openxmlformats.org/officeDocument/2006/relationships/image" Target="../media/image92.png"/><Relationship Id="rId7" Type="http://schemas.openxmlformats.org/officeDocument/2006/relationships/image" Target="../media/image93.png"/><Relationship Id="rId12" Type="http://schemas.openxmlformats.org/officeDocument/2006/relationships/image" Target="../media/image9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96.png"/><Relationship Id="rId5" Type="http://schemas.openxmlformats.org/officeDocument/2006/relationships/image" Target="../media/image3.png"/><Relationship Id="rId10" Type="http://schemas.openxmlformats.org/officeDocument/2006/relationships/image" Target="../media/image95.png"/><Relationship Id="rId4" Type="http://schemas.openxmlformats.org/officeDocument/2006/relationships/image" Target="../media/image2.png"/><Relationship Id="rId9" Type="http://schemas.openxmlformats.org/officeDocument/2006/relationships/image" Target="../media/image36.png"/></Relationships>
</file>

<file path=ppt/slides/_rels/slide26.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97.png"/><Relationship Id="rId3" Type="http://schemas.openxmlformats.org/officeDocument/2006/relationships/image" Target="../media/image92.png"/><Relationship Id="rId7" Type="http://schemas.openxmlformats.org/officeDocument/2006/relationships/image" Target="../media/image93.png"/><Relationship Id="rId12" Type="http://schemas.openxmlformats.org/officeDocument/2006/relationships/image" Target="../media/image9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96.png"/><Relationship Id="rId5" Type="http://schemas.openxmlformats.org/officeDocument/2006/relationships/image" Target="../media/image3.png"/><Relationship Id="rId10" Type="http://schemas.openxmlformats.org/officeDocument/2006/relationships/image" Target="../media/image95.png"/><Relationship Id="rId4" Type="http://schemas.openxmlformats.org/officeDocument/2006/relationships/image" Target="../media/image2.png"/><Relationship Id="rId9" Type="http://schemas.openxmlformats.org/officeDocument/2006/relationships/image" Target="../media/image36.png"/></Relationships>
</file>

<file path=ppt/slides/_rels/slide27.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69.png"/><Relationship Id="rId7" Type="http://schemas.openxmlformats.org/officeDocument/2006/relationships/image" Target="../media/image6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72.png"/><Relationship Id="rId4" Type="http://schemas.openxmlformats.org/officeDocument/2006/relationships/image" Target="../media/image70.png"/><Relationship Id="rId9" Type="http://schemas.openxmlformats.org/officeDocument/2006/relationships/image" Target="../media/image76.png"/></Relationships>
</file>

<file path=ppt/slides/_rels/slide28.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68.png"/><Relationship Id="rId3" Type="http://schemas.openxmlformats.org/officeDocument/2006/relationships/image" Target="../media/image92.png"/><Relationship Id="rId7" Type="http://schemas.openxmlformats.org/officeDocument/2006/relationships/image" Target="../media/image93.png"/><Relationship Id="rId12" Type="http://schemas.openxmlformats.org/officeDocument/2006/relationships/image" Target="../media/image97.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96.png"/><Relationship Id="rId5" Type="http://schemas.openxmlformats.org/officeDocument/2006/relationships/image" Target="../media/image3.png"/><Relationship Id="rId10" Type="http://schemas.openxmlformats.org/officeDocument/2006/relationships/image" Target="../media/image95.png"/><Relationship Id="rId4" Type="http://schemas.openxmlformats.org/officeDocument/2006/relationships/image" Target="../media/image2.png"/><Relationship Id="rId9" Type="http://schemas.openxmlformats.org/officeDocument/2006/relationships/image" Target="../media/image36.png"/></Relationships>
</file>

<file path=ppt/slides/_rels/slide29.xml.rels><?xml version="1.0" encoding="UTF-8" standalone="yes"?>
<Relationships xmlns="http://schemas.openxmlformats.org/package/2006/relationships"><Relationship Id="rId8" Type="http://schemas.openxmlformats.org/officeDocument/2006/relationships/image" Target="../media/image117.png"/><Relationship Id="rId13" Type="http://schemas.openxmlformats.org/officeDocument/2006/relationships/image" Target="../media/image122.png"/><Relationship Id="rId3" Type="http://schemas.openxmlformats.org/officeDocument/2006/relationships/image" Target="../media/image112.png"/><Relationship Id="rId7" Type="http://schemas.openxmlformats.org/officeDocument/2006/relationships/image" Target="../media/image116.png"/><Relationship Id="rId12" Type="http://schemas.openxmlformats.org/officeDocument/2006/relationships/image" Target="../media/image12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15.png"/><Relationship Id="rId11" Type="http://schemas.openxmlformats.org/officeDocument/2006/relationships/image" Target="../media/image120.png"/><Relationship Id="rId5" Type="http://schemas.openxmlformats.org/officeDocument/2006/relationships/image" Target="../media/image114.png"/><Relationship Id="rId10" Type="http://schemas.openxmlformats.org/officeDocument/2006/relationships/image" Target="../media/image119.png"/><Relationship Id="rId4" Type="http://schemas.openxmlformats.org/officeDocument/2006/relationships/image" Target="../media/image113.png"/><Relationship Id="rId9" Type="http://schemas.openxmlformats.org/officeDocument/2006/relationships/image" Target="../media/image118.png"/><Relationship Id="rId14" Type="http://schemas.openxmlformats.org/officeDocument/2006/relationships/image" Target="../media/image123.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0.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126.png"/><Relationship Id="rId4" Type="http://schemas.openxmlformats.org/officeDocument/2006/relationships/image" Target="../media/image125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75.svg"/><Relationship Id="rId4" Type="http://schemas.openxmlformats.org/officeDocument/2006/relationships/image" Target="../media/image7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3" Type="http://schemas.openxmlformats.org/officeDocument/2006/relationships/image" Target="../media/image21.png"/><Relationship Id="rId7" Type="http://schemas.openxmlformats.org/officeDocument/2006/relationships/image" Target="../media/image23.png"/><Relationship Id="rId12" Type="http://schemas.openxmlformats.org/officeDocument/2006/relationships/image" Target="../media/image27.png"/><Relationship Id="rId17" Type="http://schemas.openxmlformats.org/officeDocument/2006/relationships/image" Target="../media/image31.png"/><Relationship Id="rId2" Type="http://schemas.openxmlformats.org/officeDocument/2006/relationships/notesSlide" Target="../notesSlides/notesSlide4.xml"/><Relationship Id="rId16"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26.png"/><Relationship Id="rId5" Type="http://schemas.openxmlformats.org/officeDocument/2006/relationships/image" Target="../media/image3.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13" Type="http://schemas.openxmlformats.org/officeDocument/2006/relationships/image" Target="../media/image34.png"/><Relationship Id="rId3" Type="http://schemas.openxmlformats.org/officeDocument/2006/relationships/image" Target="../media/image21.png"/><Relationship Id="rId7" Type="http://schemas.openxmlformats.org/officeDocument/2006/relationships/image" Target="../media/image23.png"/><Relationship Id="rId12" Type="http://schemas.openxmlformats.org/officeDocument/2006/relationships/image" Target="../media/image33.png"/><Relationship Id="rId17" Type="http://schemas.openxmlformats.org/officeDocument/2006/relationships/image" Target="../media/image310.png"/><Relationship Id="rId2" Type="http://schemas.openxmlformats.org/officeDocument/2006/relationships/notesSlide" Target="../notesSlides/notesSlide5.xml"/><Relationship Id="rId16"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25.png"/><Relationship Id="rId5" Type="http://schemas.openxmlformats.org/officeDocument/2006/relationships/image" Target="../media/image3.png"/><Relationship Id="rId15" Type="http://schemas.openxmlformats.org/officeDocument/2006/relationships/image" Target="../media/image27.png"/><Relationship Id="rId10" Type="http://schemas.openxmlformats.org/officeDocument/2006/relationships/image" Target="../media/image2.png"/><Relationship Id="rId4" Type="http://schemas.openxmlformats.org/officeDocument/2006/relationships/image" Target="../media/image22.png"/><Relationship Id="rId9" Type="http://schemas.openxmlformats.org/officeDocument/2006/relationships/image" Target="../media/image32.png"/><Relationship Id="rId1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6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791C-A137-A6A9-63C8-3DC3281C1E4A}"/>
              </a:ext>
            </a:extLst>
          </p:cNvPr>
          <p:cNvSpPr>
            <a:spLocks noGrp="1"/>
          </p:cNvSpPr>
          <p:nvPr>
            <p:ph type="ctrTitle"/>
          </p:nvPr>
        </p:nvSpPr>
        <p:spPr>
          <a:xfrm>
            <a:off x="142876" y="1122363"/>
            <a:ext cx="11930062" cy="2387600"/>
          </a:xfrm>
        </p:spPr>
        <p:txBody>
          <a:bodyPr>
            <a:noAutofit/>
          </a:bodyPr>
          <a:lstStyle/>
          <a:p>
            <a:r>
              <a:rPr lang="en-US" sz="5200" dirty="0">
                <a:latin typeface="PT Serif" panose="020A0603040505020204" pitchFamily="18" charset="77"/>
              </a:rPr>
              <a:t>Accountability in Threshold Decryption via Threshold Traitor Tracing</a:t>
            </a:r>
          </a:p>
        </p:txBody>
      </p:sp>
      <p:sp>
        <p:nvSpPr>
          <p:cNvPr id="4" name="Google Shape;55;p13">
            <a:extLst>
              <a:ext uri="{FF2B5EF4-FFF2-40B4-BE49-F238E27FC236}">
                <a16:creationId xmlns:a16="http://schemas.microsoft.com/office/drawing/2014/main" id="{D9015944-F9E4-91E2-7F8E-157B3D5E67F0}"/>
              </a:ext>
            </a:extLst>
          </p:cNvPr>
          <p:cNvSpPr txBox="1">
            <a:spLocks noGrp="1"/>
          </p:cNvSpPr>
          <p:nvPr>
            <p:ph type="subTitle" idx="1"/>
          </p:nvPr>
        </p:nvSpPr>
        <p:spPr>
          <a:xfrm>
            <a:off x="1835700" y="4150436"/>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2800" dirty="0">
                <a:latin typeface="PT Serif" panose="020A0603040505020204" pitchFamily="18" charset="77"/>
              </a:rPr>
              <a:t>Dan </a:t>
            </a:r>
            <a:r>
              <a:rPr lang="en" sz="2800" dirty="0" err="1">
                <a:latin typeface="PT Serif" panose="020A0603040505020204" pitchFamily="18" charset="77"/>
              </a:rPr>
              <a:t>Boneh</a:t>
            </a:r>
            <a:r>
              <a:rPr lang="en" sz="2800" dirty="0">
                <a:latin typeface="PT Serif" panose="020A0603040505020204" pitchFamily="18" charset="77"/>
              </a:rPr>
              <a:t>, </a:t>
            </a:r>
            <a:r>
              <a:rPr lang="en" sz="2800" b="1" dirty="0">
                <a:latin typeface="PT Serif" panose="020A0603040505020204" pitchFamily="18" charset="77"/>
              </a:rPr>
              <a:t>Aditi </a:t>
            </a:r>
            <a:r>
              <a:rPr lang="en" sz="2800" b="1" dirty="0" err="1">
                <a:latin typeface="PT Serif" panose="020A0603040505020204" pitchFamily="18" charset="77"/>
              </a:rPr>
              <a:t>Partap</a:t>
            </a:r>
            <a:r>
              <a:rPr lang="en" sz="2800" dirty="0">
                <a:latin typeface="PT Serif" panose="020A0603040505020204" pitchFamily="18" charset="77"/>
              </a:rPr>
              <a:t>, Lior </a:t>
            </a:r>
            <a:r>
              <a:rPr lang="en" sz="2800" dirty="0" err="1">
                <a:latin typeface="PT Serif" panose="020A0603040505020204" pitchFamily="18" charset="77"/>
              </a:rPr>
              <a:t>Rotem</a:t>
            </a:r>
            <a:endParaRPr sz="2800" dirty="0">
              <a:latin typeface="PT Serif" panose="020A0603040505020204" pitchFamily="18" charset="77"/>
            </a:endParaRPr>
          </a:p>
        </p:txBody>
      </p:sp>
      <p:pic>
        <p:nvPicPr>
          <p:cNvPr id="5" name="Google Shape;56;p13">
            <a:extLst>
              <a:ext uri="{FF2B5EF4-FFF2-40B4-BE49-F238E27FC236}">
                <a16:creationId xmlns:a16="http://schemas.microsoft.com/office/drawing/2014/main" id="{568A9927-AF4A-B89E-E9CF-DF1C03EB3954}"/>
              </a:ext>
            </a:extLst>
          </p:cNvPr>
          <p:cNvPicPr preferRelativeResize="0"/>
          <p:nvPr/>
        </p:nvPicPr>
        <p:blipFill>
          <a:blip r:embed="rId3">
            <a:alphaModFix/>
          </a:blip>
          <a:stretch>
            <a:fillRect/>
          </a:stretch>
        </p:blipFill>
        <p:spPr>
          <a:xfrm>
            <a:off x="4407560" y="4943037"/>
            <a:ext cx="3376894" cy="792600"/>
          </a:xfrm>
          <a:prstGeom prst="rect">
            <a:avLst/>
          </a:prstGeom>
          <a:noFill/>
          <a:ln>
            <a:noFill/>
          </a:ln>
        </p:spPr>
      </p:pic>
    </p:spTree>
    <p:extLst>
      <p:ext uri="{BB962C8B-B14F-4D97-AF65-F5344CB8AC3E}">
        <p14:creationId xmlns:p14="http://schemas.microsoft.com/office/powerpoint/2010/main" val="3776049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6A1FAB7-BA9C-7ABE-11AD-90903C0EBDB6}"/>
                  </a:ext>
                </a:extLst>
              </p:cNvPr>
              <p:cNvSpPr>
                <a:spLocks noGrp="1"/>
              </p:cNvSpPr>
              <p:nvPr>
                <p:ph idx="1"/>
              </p:nvPr>
            </p:nvSpPr>
            <p:spPr>
              <a:xfrm>
                <a:off x="256308" y="1353787"/>
                <a:ext cx="11679382" cy="4999512"/>
              </a:xfrm>
            </p:spPr>
            <p:txBody>
              <a:bodyPr>
                <a:normAutofit/>
              </a:bodyPr>
              <a:lstStyle/>
              <a:p>
                <a:pPr marL="0" indent="0">
                  <a:lnSpc>
                    <a:spcPct val="130000"/>
                  </a:lnSpc>
                  <a:buNone/>
                </a:pPr>
                <a:r>
                  <a:rPr lang="en" dirty="0">
                    <a:solidFill>
                      <a:schemeClr val="bg2">
                        <a:lumMod val="25000"/>
                      </a:schemeClr>
                    </a:solidFill>
                    <a:latin typeface="PT Serif" panose="020A0603040505020204" pitchFamily="18" charset="77"/>
                    <a:ea typeface="PT Serif"/>
                    <a:cs typeface="PT Serif"/>
                    <a:sym typeface="PT Serif"/>
                  </a:rPr>
                  <a:t>Informally…</a:t>
                </a:r>
              </a:p>
              <a:p>
                <a:pPr fontAlgn="base">
                  <a:lnSpc>
                    <a:spcPct val="130000"/>
                  </a:lnSpc>
                  <a:spcBef>
                    <a:spcPts val="300"/>
                  </a:spcBef>
                  <a:spcAft>
                    <a:spcPts val="900"/>
                  </a:spcAft>
                </a:pPr>
                <a:r>
                  <a:rPr lang="en-US" sz="2600" dirty="0">
                    <a:solidFill>
                      <a:schemeClr val="bg2">
                        <a:lumMod val="25000"/>
                      </a:schemeClr>
                    </a:solidFill>
                    <a:latin typeface="PT Serif" panose="020A0603040505020204" pitchFamily="18" charset="77"/>
                  </a:rPr>
                  <a:t>Correct: Combining honest decryption shares of any coalition of size ≥ t gives the right key.</a:t>
                </a:r>
              </a:p>
              <a:p>
                <a:pPr fontAlgn="base">
                  <a:lnSpc>
                    <a:spcPct val="130000"/>
                  </a:lnSpc>
                  <a:spcBef>
                    <a:spcPts val="300"/>
                  </a:spcBef>
                  <a:spcAft>
                    <a:spcPts val="900"/>
                  </a:spcAft>
                </a:pPr>
                <a:r>
                  <a:rPr lang="en-US" sz="2600" dirty="0">
                    <a:solidFill>
                      <a:schemeClr val="bg2">
                        <a:lumMod val="25000"/>
                      </a:schemeClr>
                    </a:solidFill>
                    <a:latin typeface="PT Serif" panose="020A0603040505020204" pitchFamily="18" charset="77"/>
                  </a:rPr>
                  <a:t>Semantic Security: For a</a:t>
                </a:r>
                <a:r>
                  <a:rPr lang="en-US" sz="2600" dirty="0">
                    <a:solidFill>
                      <a:schemeClr val="tx1">
                        <a:lumMod val="85000"/>
                        <a:lumOff val="15000"/>
                      </a:schemeClr>
                    </a:solidFill>
                    <a:latin typeface="PT Serif" panose="020A0603040505020204" pitchFamily="18" charset="77"/>
                  </a:rPr>
                  <a:t>n adversary </a:t>
                </a:r>
                <a14:m>
                  <m:oMath xmlns:m="http://schemas.openxmlformats.org/officeDocument/2006/math">
                    <m:r>
                      <a:rPr lang="en-US" sz="2600" i="1">
                        <a:solidFill>
                          <a:schemeClr val="tx1">
                            <a:lumMod val="85000"/>
                            <a:lumOff val="15000"/>
                          </a:schemeClr>
                        </a:solidFill>
                        <a:latin typeface="Cambria Math" panose="02040503050406030204" pitchFamily="18" charset="0"/>
                        <a:ea typeface="Cambria Math" panose="02040503050406030204" pitchFamily="18" charset="0"/>
                      </a:rPr>
                      <m:t>𝒜</m:t>
                    </m:r>
                  </m:oMath>
                </a14:m>
                <a:r>
                  <a:rPr lang="en-US" sz="2600" dirty="0">
                    <a:solidFill>
                      <a:schemeClr val="tx1">
                        <a:lumMod val="85000"/>
                        <a:lumOff val="15000"/>
                      </a:schemeClr>
                    </a:solidFill>
                    <a:latin typeface="PT Serif" panose="020A0603040505020204" pitchFamily="18" charset="77"/>
                  </a:rPr>
                  <a:t> that corrupts &lt; t parties, 		</a:t>
                </a:r>
                <a14:m>
                  <m:oMath xmlns:m="http://schemas.openxmlformats.org/officeDocument/2006/math">
                    <m:d>
                      <m:dPr>
                        <m:ctrlPr>
                          <a:rPr lang="en-US" sz="2600" i="1">
                            <a:solidFill>
                              <a:schemeClr val="bg2">
                                <a:lumMod val="25000"/>
                              </a:schemeClr>
                            </a:solidFill>
                            <a:latin typeface="Cambria Math" panose="02040503050406030204" pitchFamily="18" charset="0"/>
                            <a:ea typeface="PT Serif"/>
                            <a:cs typeface="PT Serif"/>
                            <a:sym typeface="PT Serif"/>
                          </a:rPr>
                        </m:ctrlPr>
                      </m:dPr>
                      <m:e>
                        <m:r>
                          <a:rPr lang="en-US" sz="2600" i="1">
                            <a:solidFill>
                              <a:schemeClr val="bg2">
                                <a:lumMod val="25000"/>
                              </a:schemeClr>
                            </a:solidFill>
                            <a:latin typeface="Cambria Math" panose="02040503050406030204" pitchFamily="18" charset="0"/>
                            <a:ea typeface="PT Serif"/>
                            <a:cs typeface="PT Serif"/>
                            <a:sym typeface="PT Serif"/>
                          </a:rPr>
                          <m:t>𝑘</m:t>
                        </m:r>
                        <m:r>
                          <a:rPr lang="en-US" sz="2600" i="1">
                            <a:solidFill>
                              <a:schemeClr val="bg2">
                                <a:lumMod val="25000"/>
                              </a:schemeClr>
                            </a:solidFill>
                            <a:latin typeface="Cambria Math" panose="02040503050406030204" pitchFamily="18" charset="0"/>
                            <a:ea typeface="PT Serif"/>
                            <a:cs typeface="PT Serif"/>
                            <a:sym typeface="PT Serif"/>
                          </a:rPr>
                          <m:t> , </m:t>
                        </m:r>
                        <m:r>
                          <a:rPr lang="en-US" sz="2600" i="1">
                            <a:solidFill>
                              <a:schemeClr val="bg2">
                                <a:lumMod val="25000"/>
                              </a:schemeClr>
                            </a:solidFill>
                            <a:latin typeface="Cambria Math" panose="02040503050406030204" pitchFamily="18" charset="0"/>
                            <a:ea typeface="PT Serif"/>
                            <a:cs typeface="PT Serif"/>
                            <a:sym typeface="PT Serif"/>
                          </a:rPr>
                          <m:t>𝑐𝑡</m:t>
                        </m:r>
                      </m:e>
                    </m:d>
                    <m:r>
                      <a:rPr lang="en-US" sz="2600" i="1">
                        <a:solidFill>
                          <a:schemeClr val="bg2">
                            <a:lumMod val="25000"/>
                          </a:schemeClr>
                        </a:solidFill>
                        <a:latin typeface="Cambria Math" panose="02040503050406030204" pitchFamily="18" charset="0"/>
                        <a:ea typeface="PT Serif"/>
                        <a:cs typeface="PT Serif"/>
                        <a:sym typeface="PT Serif"/>
                      </a:rPr>
                      <m:t> </m:t>
                    </m:r>
                    <m:r>
                      <a:rPr lang="en-US" sz="2600" i="1">
                        <a:solidFill>
                          <a:schemeClr val="bg2">
                            <a:lumMod val="25000"/>
                          </a:schemeClr>
                        </a:solidFill>
                        <a:latin typeface="Cambria Math" panose="02040503050406030204" pitchFamily="18" charset="0"/>
                        <a:ea typeface="Cambria Math" panose="02040503050406030204" pitchFamily="18" charset="0"/>
                        <a:cs typeface="PT Serif"/>
                        <a:sym typeface="PT Serif"/>
                      </a:rPr>
                      <m:t>←</m:t>
                    </m:r>
                  </m:oMath>
                </a14:m>
                <a:r>
                  <a:rPr lang="en-US" sz="2000" dirty="0">
                    <a:solidFill>
                      <a:schemeClr val="bg2">
                        <a:lumMod val="25000"/>
                      </a:schemeClr>
                    </a:solidFill>
                    <a:latin typeface="PT Serif" panose="020A0603040505020204" pitchFamily="18" charset="77"/>
                  </a:rPr>
                  <a:t>$</a:t>
                </a:r>
                <a:r>
                  <a:rPr lang="en-US" sz="2600" dirty="0">
                    <a:solidFill>
                      <a:schemeClr val="bg2">
                        <a:lumMod val="25000"/>
                      </a:schemeClr>
                    </a:solidFill>
                    <a:latin typeface="PT Serif" panose="020A0603040505020204" pitchFamily="18" charset="77"/>
                  </a:rPr>
                  <a:t> </a:t>
                </a:r>
                <a:r>
                  <a:rPr lang="en-US" sz="2600" dirty="0">
                    <a:solidFill>
                      <a:schemeClr val="bg2">
                        <a:lumMod val="25000"/>
                      </a:schemeClr>
                    </a:solidFill>
                    <a:latin typeface="PT Serif" panose="020A0603040505020204" pitchFamily="18" charset="77"/>
                    <a:ea typeface="PT Serif"/>
                    <a:cs typeface="PT Serif"/>
                    <a:sym typeface="PT Serif"/>
                  </a:rPr>
                  <a:t>Enc( </a:t>
                </a:r>
                <a14:m>
                  <m:oMath xmlns:m="http://schemas.openxmlformats.org/officeDocument/2006/math">
                    <m:r>
                      <a:rPr lang="en-US" sz="2600" i="1">
                        <a:solidFill>
                          <a:schemeClr val="bg2">
                            <a:lumMod val="25000"/>
                          </a:schemeClr>
                        </a:solidFill>
                        <a:latin typeface="Cambria Math" panose="02040503050406030204" pitchFamily="18" charset="0"/>
                        <a:ea typeface="PT Serif"/>
                        <a:cs typeface="PT Serif"/>
                        <a:sym typeface="PT Serif"/>
                      </a:rPr>
                      <m:t>𝑝𝑘</m:t>
                    </m:r>
                  </m:oMath>
                </a14:m>
                <a:r>
                  <a:rPr lang="en-US" sz="2600" dirty="0">
                    <a:solidFill>
                      <a:schemeClr val="bg2">
                        <a:lumMod val="25000"/>
                      </a:schemeClr>
                    </a:solidFill>
                    <a:latin typeface="PT Serif" panose="020A0603040505020204" pitchFamily="18" charset="77"/>
                    <a:ea typeface="PT Serif"/>
                    <a:cs typeface="PT Serif"/>
                    <a:sym typeface="PT Serif"/>
                  </a:rPr>
                  <a:t> ) is indistinguishable from ( random key , </a:t>
                </a:r>
                <a14:m>
                  <m:oMath xmlns:m="http://schemas.openxmlformats.org/officeDocument/2006/math">
                    <m:r>
                      <a:rPr lang="en-US" sz="2600" i="1">
                        <a:solidFill>
                          <a:schemeClr val="bg2">
                            <a:lumMod val="25000"/>
                          </a:schemeClr>
                        </a:solidFill>
                        <a:latin typeface="Cambria Math" panose="02040503050406030204" pitchFamily="18" charset="0"/>
                        <a:ea typeface="PT Serif"/>
                        <a:cs typeface="PT Serif"/>
                        <a:sym typeface="PT Serif"/>
                      </a:rPr>
                      <m:t>𝑐𝑡</m:t>
                    </m:r>
                  </m:oMath>
                </a14:m>
                <a:r>
                  <a:rPr lang="en-US" sz="2600" dirty="0">
                    <a:solidFill>
                      <a:schemeClr val="bg2">
                        <a:lumMod val="25000"/>
                      </a:schemeClr>
                    </a:solidFill>
                    <a:latin typeface="PT Serif" panose="020A0603040505020204" pitchFamily="18" charset="77"/>
                    <a:ea typeface="PT Serif"/>
                    <a:cs typeface="PT Serif"/>
                    <a:sym typeface="PT Serif"/>
                  </a:rPr>
                  <a:t> )</a:t>
                </a:r>
                <a:endParaRPr lang="en" sz="2600" dirty="0">
                  <a:solidFill>
                    <a:schemeClr val="bg2">
                      <a:lumMod val="25000"/>
                    </a:schemeClr>
                  </a:solidFill>
                  <a:latin typeface="PT Serif" panose="020A0603040505020204" pitchFamily="18" charset="77"/>
                  <a:ea typeface="PT Serif"/>
                  <a:cs typeface="PT Serif"/>
                  <a:sym typeface="PT Serif"/>
                </a:endParaRPr>
              </a:p>
              <a:p>
                <a:pPr fontAlgn="base">
                  <a:lnSpc>
                    <a:spcPct val="130000"/>
                  </a:lnSpc>
                  <a:spcBef>
                    <a:spcPts val="300"/>
                  </a:spcBef>
                  <a:spcAft>
                    <a:spcPts val="900"/>
                  </a:spcAft>
                </a:pPr>
                <a:r>
                  <a:rPr lang="en" sz="2600" dirty="0">
                    <a:solidFill>
                      <a:schemeClr val="bg2">
                        <a:lumMod val="25000"/>
                      </a:schemeClr>
                    </a:solidFill>
                    <a:latin typeface="PT Serif" panose="020A0603040505020204" pitchFamily="18" charset="77"/>
                    <a:ea typeface="PT Serif"/>
                    <a:cs typeface="PT Serif"/>
                    <a:sym typeface="PT Serif"/>
                  </a:rPr>
                  <a:t>Tracing Security: Trace traces </a:t>
                </a:r>
                <a14:m>
                  <m:oMath xmlns:m="http://schemas.openxmlformats.org/officeDocument/2006/math">
                    <m:r>
                      <m:rPr>
                        <m:sty m:val="p"/>
                      </m:rPr>
                      <a:rPr lang="en-US" sz="2600">
                        <a:solidFill>
                          <a:schemeClr val="bg2">
                            <a:lumMod val="25000"/>
                          </a:schemeClr>
                        </a:solidFill>
                        <a:latin typeface="Cambria Math" panose="02040503050406030204" pitchFamily="18" charset="0"/>
                        <a:ea typeface="PT Serif"/>
                        <a:cs typeface="PT Serif"/>
                        <a:sym typeface="PT Serif"/>
                      </a:rPr>
                      <m:t>D</m:t>
                    </m:r>
                  </m:oMath>
                </a14:m>
                <a:r>
                  <a:rPr lang="en" sz="2600" dirty="0">
                    <a:solidFill>
                      <a:schemeClr val="bg2">
                        <a:lumMod val="25000"/>
                      </a:schemeClr>
                    </a:solidFill>
                    <a:latin typeface="PT Serif" panose="020A0603040505020204" pitchFamily="18" charset="77"/>
                    <a:ea typeface="PT Serif"/>
                    <a:cs typeface="PT Serif"/>
                    <a:sym typeface="PT Serif"/>
                  </a:rPr>
                  <a:t> to at least one party that “manufactured” </a:t>
                </a:r>
                <a14:m>
                  <m:oMath xmlns:m="http://schemas.openxmlformats.org/officeDocument/2006/math">
                    <m:r>
                      <m:rPr>
                        <m:sty m:val="p"/>
                      </m:rPr>
                      <a:rPr lang="en-US" sz="2600">
                        <a:solidFill>
                          <a:schemeClr val="bg2">
                            <a:lumMod val="25000"/>
                          </a:schemeClr>
                        </a:solidFill>
                        <a:latin typeface="Cambria Math" panose="02040503050406030204" pitchFamily="18" charset="0"/>
                        <a:ea typeface="PT Serif"/>
                        <a:cs typeface="PT Serif"/>
                        <a:sym typeface="PT Serif"/>
                      </a:rPr>
                      <m:t>D</m:t>
                    </m:r>
                  </m:oMath>
                </a14:m>
                <a:endParaRPr lang="en-US" sz="2600" dirty="0">
                  <a:solidFill>
                    <a:schemeClr val="bg2">
                      <a:lumMod val="25000"/>
                    </a:schemeClr>
                  </a:solidFill>
                  <a:latin typeface="PT Serif" panose="020A0603040505020204" pitchFamily="18" charset="77"/>
                  <a:ea typeface="PT Serif"/>
                  <a:cs typeface="PT Serif"/>
                  <a:sym typeface="PT Serif"/>
                </a:endParaRPr>
              </a:p>
              <a:p>
                <a:pPr lvl="1" fontAlgn="base">
                  <a:lnSpc>
                    <a:spcPct val="130000"/>
                  </a:lnSpc>
                  <a:spcBef>
                    <a:spcPts val="300"/>
                  </a:spcBef>
                  <a:spcAft>
                    <a:spcPts val="900"/>
                  </a:spcAft>
                </a:pPr>
                <a:r>
                  <a:rPr lang="en" dirty="0">
                    <a:solidFill>
                      <a:schemeClr val="bg2">
                        <a:lumMod val="25000"/>
                      </a:schemeClr>
                    </a:solidFill>
                    <a:latin typeface="PT Serif" panose="020A0603040505020204" pitchFamily="18" charset="77"/>
                    <a:ea typeface="PT Serif"/>
                    <a:cs typeface="PT Serif"/>
                    <a:sym typeface="PT Serif"/>
                  </a:rPr>
                  <a:t>Using only black-box access to </a:t>
                </a:r>
                <a14:m>
                  <m:oMath xmlns:m="http://schemas.openxmlformats.org/officeDocument/2006/math">
                    <m:r>
                      <m:rPr>
                        <m:sty m:val="p"/>
                      </m:rPr>
                      <a:rPr lang="en-US" smtClean="0">
                        <a:solidFill>
                          <a:schemeClr val="bg2">
                            <a:lumMod val="25000"/>
                          </a:schemeClr>
                        </a:solidFill>
                        <a:latin typeface="Cambria Math" panose="02040503050406030204" pitchFamily="18" charset="0"/>
                        <a:ea typeface="PT Serif"/>
                        <a:cs typeface="PT Serif"/>
                        <a:sym typeface="PT Serif"/>
                      </a:rPr>
                      <m:t>D</m:t>
                    </m:r>
                  </m:oMath>
                </a14:m>
                <a:r>
                  <a:rPr lang="en" dirty="0">
                    <a:solidFill>
                      <a:schemeClr val="bg2">
                        <a:lumMod val="25000"/>
                      </a:schemeClr>
                    </a:solidFill>
                    <a:latin typeface="PT Serif" panose="020A0603040505020204" pitchFamily="18" charset="77"/>
                    <a:ea typeface="PT Serif"/>
                    <a:cs typeface="PT Serif"/>
                    <a:sym typeface="PT Serif"/>
                  </a:rPr>
                  <a:t>.</a:t>
                </a:r>
              </a:p>
            </p:txBody>
          </p:sp>
        </mc:Choice>
        <mc:Fallback xmlns="">
          <p:sp>
            <p:nvSpPr>
              <p:cNvPr id="3" name="Content Placeholder 2">
                <a:extLst>
                  <a:ext uri="{FF2B5EF4-FFF2-40B4-BE49-F238E27FC236}">
                    <a16:creationId xmlns:a16="http://schemas.microsoft.com/office/drawing/2014/main" id="{C6A1FAB7-BA9C-7ABE-11AD-90903C0EBDB6}"/>
                  </a:ext>
                </a:extLst>
              </p:cNvPr>
              <p:cNvSpPr>
                <a:spLocks noGrp="1" noRot="1" noChangeAspect="1" noMove="1" noResize="1" noEditPoints="1" noAdjustHandles="1" noChangeArrowheads="1" noChangeShapeType="1" noTextEdit="1"/>
              </p:cNvSpPr>
              <p:nvPr>
                <p:ph idx="1"/>
              </p:nvPr>
            </p:nvSpPr>
            <p:spPr>
              <a:xfrm>
                <a:off x="256308" y="1353787"/>
                <a:ext cx="11679382" cy="4999512"/>
              </a:xfrm>
              <a:blipFill>
                <a:blip r:embed="rId3"/>
                <a:stretch>
                  <a:fillRect l="-1087"/>
                </a:stretch>
              </a:blipFill>
            </p:spPr>
            <p:txBody>
              <a:bodyPr/>
              <a:lstStyle/>
              <a:p>
                <a:r>
                  <a:rPr lang="en-US">
                    <a:noFill/>
                  </a:rPr>
                  <a:t> </a:t>
                </a:r>
              </a:p>
            </p:txBody>
          </p:sp>
        </mc:Fallback>
      </mc:AlternateContent>
      <p:sp>
        <p:nvSpPr>
          <p:cNvPr id="6" name="Title 1">
            <a:extLst>
              <a:ext uri="{FF2B5EF4-FFF2-40B4-BE49-F238E27FC236}">
                <a16:creationId xmlns:a16="http://schemas.microsoft.com/office/drawing/2014/main" id="{13DAA859-99F2-1C20-1358-A3F59E0FFB08}"/>
              </a:ext>
            </a:extLst>
          </p:cNvPr>
          <p:cNvSpPr txBox="1">
            <a:spLocks/>
          </p:cNvSpPr>
          <p:nvPr/>
        </p:nvSpPr>
        <p:spPr>
          <a:xfrm>
            <a:off x="256309" y="246372"/>
            <a:ext cx="11679382" cy="11074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PT Serif" panose="020A0603040505020204" pitchFamily="18" charset="77"/>
              </a:rPr>
              <a:t>Defining Traitor tracing for threshold KEM</a:t>
            </a:r>
          </a:p>
        </p:txBody>
      </p:sp>
    </p:spTree>
    <p:extLst>
      <p:ext uri="{BB962C8B-B14F-4D97-AF65-F5344CB8AC3E}">
        <p14:creationId xmlns:p14="http://schemas.microsoft.com/office/powerpoint/2010/main" val="196247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1E3CD-84CE-CDEE-7D69-32F0B1876A9B}"/>
              </a:ext>
            </a:extLst>
          </p:cNvPr>
          <p:cNvSpPr>
            <a:spLocks noGrp="1"/>
          </p:cNvSpPr>
          <p:nvPr>
            <p:ph type="title"/>
          </p:nvPr>
        </p:nvSpPr>
        <p:spPr>
          <a:xfrm>
            <a:off x="303810" y="227440"/>
            <a:ext cx="11623147" cy="979221"/>
          </a:xfrm>
        </p:spPr>
        <p:txBody>
          <a:bodyPr>
            <a:normAutofit/>
          </a:bodyPr>
          <a:lstStyle/>
          <a:p>
            <a:r>
              <a:rPr lang="en-US" dirty="0">
                <a:latin typeface="PT Serif" panose="020A0603040505020204" pitchFamily="18" charset="77"/>
              </a:rPr>
              <a:t>Tracing Security</a:t>
            </a:r>
          </a:p>
        </p:txBody>
      </p:sp>
      <mc:AlternateContent xmlns:mc="http://schemas.openxmlformats.org/markup-compatibility/2006" xmlns:a14="http://schemas.microsoft.com/office/drawing/2010/main">
        <mc:Choice Requires="a14">
          <p:sp>
            <p:nvSpPr>
              <p:cNvPr id="3" name="Google Shape;75;p15">
                <a:extLst>
                  <a:ext uri="{FF2B5EF4-FFF2-40B4-BE49-F238E27FC236}">
                    <a16:creationId xmlns:a16="http://schemas.microsoft.com/office/drawing/2014/main" id="{7F660124-62C0-1DA6-4A7F-5474019985CD}"/>
                  </a:ext>
                </a:extLst>
              </p:cNvPr>
              <p:cNvSpPr txBox="1"/>
              <p:nvPr/>
            </p:nvSpPr>
            <p:spPr>
              <a:xfrm>
                <a:off x="602491" y="2420212"/>
                <a:ext cx="656512" cy="5454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Sub>
                    </m:oMath>
                  </m:oMathPara>
                </a14:m>
                <a:endParaRPr sz="2400" baseline="-25000" dirty="0"/>
              </a:p>
            </p:txBody>
          </p:sp>
        </mc:Choice>
        <mc:Fallback xmlns="">
          <p:sp>
            <p:nvSpPr>
              <p:cNvPr id="3" name="Google Shape;75;p15">
                <a:extLst>
                  <a:ext uri="{FF2B5EF4-FFF2-40B4-BE49-F238E27FC236}">
                    <a16:creationId xmlns:a16="http://schemas.microsoft.com/office/drawing/2014/main" id="{7F660124-62C0-1DA6-4A7F-5474019985CD}"/>
                  </a:ext>
                </a:extLst>
              </p:cNvPr>
              <p:cNvSpPr txBox="1">
                <a:spLocks noRot="1" noChangeAspect="1" noMove="1" noResize="1" noEditPoints="1" noAdjustHandles="1" noChangeArrowheads="1" noChangeShapeType="1" noTextEdit="1"/>
              </p:cNvSpPr>
              <p:nvPr/>
            </p:nvSpPr>
            <p:spPr>
              <a:xfrm>
                <a:off x="602491" y="2420212"/>
                <a:ext cx="656512" cy="545440"/>
              </a:xfrm>
              <a:prstGeom prst="rect">
                <a:avLst/>
              </a:prstGeom>
              <a:blipFill>
                <a:blip r:embed="rId3"/>
                <a:stretch>
                  <a:fillRect/>
                </a:stretch>
              </a:blipFill>
              <a:ln>
                <a:noFill/>
              </a:ln>
            </p:spPr>
            <p:txBody>
              <a:bodyPr/>
              <a:lstStyle/>
              <a:p>
                <a:r>
                  <a:rPr lang="en-US">
                    <a:noFill/>
                  </a:rPr>
                  <a:t> </a:t>
                </a:r>
              </a:p>
            </p:txBody>
          </p:sp>
        </mc:Fallback>
      </mc:AlternateContent>
      <p:pic>
        <p:nvPicPr>
          <p:cNvPr id="4" name="Picture 3" descr="A picture containing text, vector graphics&#10;&#10;Description automatically generated">
            <a:extLst>
              <a:ext uri="{FF2B5EF4-FFF2-40B4-BE49-F238E27FC236}">
                <a16:creationId xmlns:a16="http://schemas.microsoft.com/office/drawing/2014/main" id="{57D33A7B-19A2-3A90-84EE-59DB125BF5BB}"/>
              </a:ext>
            </a:extLst>
          </p:cNvPr>
          <p:cNvPicPr>
            <a:picLocks noChangeAspect="1"/>
          </p:cNvPicPr>
          <p:nvPr/>
        </p:nvPicPr>
        <p:blipFill>
          <a:blip r:embed="rId4"/>
          <a:stretch>
            <a:fillRect/>
          </a:stretch>
        </p:blipFill>
        <p:spPr>
          <a:xfrm>
            <a:off x="8912183" y="1243275"/>
            <a:ext cx="834050" cy="1176937"/>
          </a:xfrm>
          <a:prstGeom prst="rect">
            <a:avLst/>
          </a:prstGeom>
        </p:spPr>
      </p:pic>
      <p:pic>
        <p:nvPicPr>
          <p:cNvPr id="5" name="Google Shape;74;p15">
            <a:extLst>
              <a:ext uri="{FF2B5EF4-FFF2-40B4-BE49-F238E27FC236}">
                <a16:creationId xmlns:a16="http://schemas.microsoft.com/office/drawing/2014/main" id="{5F8241FE-3E7F-619A-3315-F557A85EADD3}"/>
              </a:ext>
            </a:extLst>
          </p:cNvPr>
          <p:cNvPicPr preferRelativeResize="0"/>
          <p:nvPr/>
        </p:nvPicPr>
        <p:blipFill>
          <a:blip r:embed="rId5">
            <a:alphaModFix/>
          </a:blip>
          <a:stretch>
            <a:fillRect/>
          </a:stretch>
        </p:blipFill>
        <p:spPr>
          <a:xfrm>
            <a:off x="447157" y="1267314"/>
            <a:ext cx="834050" cy="1152898"/>
          </a:xfrm>
          <a:prstGeom prst="rect">
            <a:avLst/>
          </a:prstGeom>
          <a:noFill/>
          <a:ln>
            <a:noFill/>
          </a:ln>
        </p:spPr>
      </p:pic>
      <p:pic>
        <p:nvPicPr>
          <p:cNvPr id="6" name="Google Shape;77;p15">
            <a:extLst>
              <a:ext uri="{FF2B5EF4-FFF2-40B4-BE49-F238E27FC236}">
                <a16:creationId xmlns:a16="http://schemas.microsoft.com/office/drawing/2014/main" id="{233C364D-F572-2449-ED88-7B50BAEE0C06}"/>
              </a:ext>
            </a:extLst>
          </p:cNvPr>
          <p:cNvPicPr preferRelativeResize="0"/>
          <p:nvPr/>
        </p:nvPicPr>
        <p:blipFill>
          <a:blip r:embed="rId6">
            <a:alphaModFix/>
          </a:blip>
          <a:stretch>
            <a:fillRect/>
          </a:stretch>
        </p:blipFill>
        <p:spPr>
          <a:xfrm>
            <a:off x="2405169" y="1324495"/>
            <a:ext cx="834050" cy="1095717"/>
          </a:xfrm>
          <a:prstGeom prst="rect">
            <a:avLst/>
          </a:prstGeom>
          <a:noFill/>
          <a:ln>
            <a:noFill/>
          </a:ln>
        </p:spPr>
      </p:pic>
      <mc:AlternateContent xmlns:mc="http://schemas.openxmlformats.org/markup-compatibility/2006" xmlns:a14="http://schemas.microsoft.com/office/drawing/2010/main">
        <mc:Choice Requires="a14">
          <p:sp>
            <p:nvSpPr>
              <p:cNvPr id="15" name="Google Shape;75;p15">
                <a:extLst>
                  <a:ext uri="{FF2B5EF4-FFF2-40B4-BE49-F238E27FC236}">
                    <a16:creationId xmlns:a16="http://schemas.microsoft.com/office/drawing/2014/main" id="{412294FE-14E8-D7DB-B8E4-B1D0697732E8}"/>
                  </a:ext>
                </a:extLst>
              </p:cNvPr>
              <p:cNvSpPr txBox="1"/>
              <p:nvPr/>
            </p:nvSpPr>
            <p:spPr>
              <a:xfrm>
                <a:off x="2493938" y="2420212"/>
                <a:ext cx="656512" cy="5454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2</m:t>
                          </m:r>
                        </m:sub>
                      </m:sSub>
                    </m:oMath>
                  </m:oMathPara>
                </a14:m>
                <a:endParaRPr sz="2400" baseline="-25000" dirty="0"/>
              </a:p>
            </p:txBody>
          </p:sp>
        </mc:Choice>
        <mc:Fallback xmlns="">
          <p:sp>
            <p:nvSpPr>
              <p:cNvPr id="15" name="Google Shape;75;p15">
                <a:extLst>
                  <a:ext uri="{FF2B5EF4-FFF2-40B4-BE49-F238E27FC236}">
                    <a16:creationId xmlns:a16="http://schemas.microsoft.com/office/drawing/2014/main" id="{412294FE-14E8-D7DB-B8E4-B1D0697732E8}"/>
                  </a:ext>
                </a:extLst>
              </p:cNvPr>
              <p:cNvSpPr txBox="1">
                <a:spLocks noRot="1" noChangeAspect="1" noMove="1" noResize="1" noEditPoints="1" noAdjustHandles="1" noChangeArrowheads="1" noChangeShapeType="1" noTextEdit="1"/>
              </p:cNvSpPr>
              <p:nvPr/>
            </p:nvSpPr>
            <p:spPr>
              <a:xfrm>
                <a:off x="2493938" y="2420212"/>
                <a:ext cx="656512" cy="545440"/>
              </a:xfrm>
              <a:prstGeom prst="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Google Shape;75;p15">
                <a:extLst>
                  <a:ext uri="{FF2B5EF4-FFF2-40B4-BE49-F238E27FC236}">
                    <a16:creationId xmlns:a16="http://schemas.microsoft.com/office/drawing/2014/main" id="{58D69BD2-DD9A-8FC3-84EA-394B091803A0}"/>
                  </a:ext>
                </a:extLst>
              </p:cNvPr>
              <p:cNvSpPr txBox="1"/>
              <p:nvPr/>
            </p:nvSpPr>
            <p:spPr>
              <a:xfrm>
                <a:off x="9000952" y="2420212"/>
                <a:ext cx="656512" cy="5454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𝑛</m:t>
                          </m:r>
                        </m:sub>
                      </m:sSub>
                    </m:oMath>
                  </m:oMathPara>
                </a14:m>
                <a:endParaRPr sz="2400" baseline="-25000" dirty="0"/>
              </a:p>
            </p:txBody>
          </p:sp>
        </mc:Choice>
        <mc:Fallback xmlns="">
          <p:sp>
            <p:nvSpPr>
              <p:cNvPr id="21" name="Google Shape;75;p15">
                <a:extLst>
                  <a:ext uri="{FF2B5EF4-FFF2-40B4-BE49-F238E27FC236}">
                    <a16:creationId xmlns:a16="http://schemas.microsoft.com/office/drawing/2014/main" id="{58D69BD2-DD9A-8FC3-84EA-394B091803A0}"/>
                  </a:ext>
                </a:extLst>
              </p:cNvPr>
              <p:cNvSpPr txBox="1">
                <a:spLocks noRot="1" noChangeAspect="1" noMove="1" noResize="1" noEditPoints="1" noAdjustHandles="1" noChangeArrowheads="1" noChangeShapeType="1" noTextEdit="1"/>
              </p:cNvSpPr>
              <p:nvPr/>
            </p:nvSpPr>
            <p:spPr>
              <a:xfrm>
                <a:off x="9000952" y="2420212"/>
                <a:ext cx="656512" cy="545440"/>
              </a:xfrm>
              <a:prstGeom prst="rect">
                <a:avLst/>
              </a:prstGeom>
              <a:blipFill>
                <a:blip r:embed="rId8"/>
                <a:stretch>
                  <a:fillRect/>
                </a:stretch>
              </a:blipFill>
              <a:ln>
                <a:noFill/>
              </a:ln>
            </p:spPr>
            <p:txBody>
              <a:bodyPr/>
              <a:lstStyle/>
              <a:p>
                <a:r>
                  <a:rPr lang="en-US">
                    <a:noFill/>
                  </a:rPr>
                  <a:t> </a:t>
                </a:r>
              </a:p>
            </p:txBody>
          </p:sp>
        </mc:Fallback>
      </mc:AlternateContent>
      <p:sp>
        <p:nvSpPr>
          <p:cNvPr id="22" name="TextBox 21">
            <a:extLst>
              <a:ext uri="{FF2B5EF4-FFF2-40B4-BE49-F238E27FC236}">
                <a16:creationId xmlns:a16="http://schemas.microsoft.com/office/drawing/2014/main" id="{0221F348-6D88-1B82-03EE-58384F52F3A2}"/>
              </a:ext>
            </a:extLst>
          </p:cNvPr>
          <p:cNvSpPr txBox="1"/>
          <p:nvPr/>
        </p:nvSpPr>
        <p:spPr>
          <a:xfrm>
            <a:off x="3566635" y="2420212"/>
            <a:ext cx="1256635" cy="461665"/>
          </a:xfrm>
          <a:prstGeom prst="rect">
            <a:avLst/>
          </a:prstGeom>
          <a:noFill/>
        </p:spPr>
        <p:txBody>
          <a:bodyPr wrap="square" rtlCol="0">
            <a:spAutoFit/>
          </a:bodyPr>
          <a:lstStyle/>
          <a:p>
            <a:r>
              <a:rPr lang="en-US" sz="2400" dirty="0">
                <a:latin typeface="PT Serif" panose="020A0603040505020204" pitchFamily="18" charset="77"/>
              </a:rPr>
              <a:t>.	.</a:t>
            </a:r>
          </a:p>
        </p:txBody>
      </p:sp>
      <p:sp>
        <p:nvSpPr>
          <p:cNvPr id="23" name="TextBox 22">
            <a:extLst>
              <a:ext uri="{FF2B5EF4-FFF2-40B4-BE49-F238E27FC236}">
                <a16:creationId xmlns:a16="http://schemas.microsoft.com/office/drawing/2014/main" id="{CA05AB26-97E4-15A3-E259-29A2ED064D66}"/>
              </a:ext>
            </a:extLst>
          </p:cNvPr>
          <p:cNvSpPr txBox="1"/>
          <p:nvPr/>
        </p:nvSpPr>
        <p:spPr>
          <a:xfrm>
            <a:off x="3566635" y="1559023"/>
            <a:ext cx="1256635" cy="461665"/>
          </a:xfrm>
          <a:prstGeom prst="rect">
            <a:avLst/>
          </a:prstGeom>
          <a:noFill/>
        </p:spPr>
        <p:txBody>
          <a:bodyPr wrap="square" rtlCol="0">
            <a:spAutoFit/>
          </a:bodyPr>
          <a:lstStyle/>
          <a:p>
            <a:r>
              <a:rPr lang="en-US" sz="2400" dirty="0">
                <a:latin typeface="PT Serif" panose="020A0603040505020204" pitchFamily="18" charset="77"/>
              </a:rPr>
              <a:t>.	.</a:t>
            </a:r>
          </a:p>
        </p:txBody>
      </p:sp>
      <p:pic>
        <p:nvPicPr>
          <p:cNvPr id="26" name="Picture 25" descr="A person with a beard and mustache&#10;&#10;Description automatically generated">
            <a:extLst>
              <a:ext uri="{FF2B5EF4-FFF2-40B4-BE49-F238E27FC236}">
                <a16:creationId xmlns:a16="http://schemas.microsoft.com/office/drawing/2014/main" id="{C1711741-B158-EEE2-71C7-742D8152C1DE}"/>
              </a:ext>
            </a:extLst>
          </p:cNvPr>
          <p:cNvPicPr>
            <a:picLocks noChangeAspect="1"/>
          </p:cNvPicPr>
          <p:nvPr/>
        </p:nvPicPr>
        <p:blipFill>
          <a:blip r:embed="rId9"/>
          <a:stretch>
            <a:fillRect/>
          </a:stretch>
        </p:blipFill>
        <p:spPr>
          <a:xfrm>
            <a:off x="5028117" y="1192955"/>
            <a:ext cx="874747" cy="1227257"/>
          </a:xfrm>
          <a:prstGeom prst="rect">
            <a:avLst/>
          </a:prstGeom>
        </p:spPr>
      </p:pic>
      <mc:AlternateContent xmlns:mc="http://schemas.openxmlformats.org/markup-compatibility/2006" xmlns:a14="http://schemas.microsoft.com/office/drawing/2010/main">
        <mc:Choice Requires="a14">
          <p:sp>
            <p:nvSpPr>
              <p:cNvPr id="27" name="Google Shape;75;p15">
                <a:extLst>
                  <a:ext uri="{FF2B5EF4-FFF2-40B4-BE49-F238E27FC236}">
                    <a16:creationId xmlns:a16="http://schemas.microsoft.com/office/drawing/2014/main" id="{AE7A3771-3BA6-78FC-D5A2-B3AE53DED2C7}"/>
                  </a:ext>
                </a:extLst>
              </p:cNvPr>
              <p:cNvSpPr txBox="1"/>
              <p:nvPr/>
            </p:nvSpPr>
            <p:spPr>
              <a:xfrm>
                <a:off x="5090933" y="2420212"/>
                <a:ext cx="656512" cy="5454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𝑡</m:t>
                          </m:r>
                        </m:sub>
                      </m:sSub>
                    </m:oMath>
                  </m:oMathPara>
                </a14:m>
                <a:endParaRPr sz="2400" baseline="-25000" dirty="0"/>
              </a:p>
            </p:txBody>
          </p:sp>
        </mc:Choice>
        <mc:Fallback xmlns="">
          <p:sp>
            <p:nvSpPr>
              <p:cNvPr id="27" name="Google Shape;75;p15">
                <a:extLst>
                  <a:ext uri="{FF2B5EF4-FFF2-40B4-BE49-F238E27FC236}">
                    <a16:creationId xmlns:a16="http://schemas.microsoft.com/office/drawing/2014/main" id="{AE7A3771-3BA6-78FC-D5A2-B3AE53DED2C7}"/>
                  </a:ext>
                </a:extLst>
              </p:cNvPr>
              <p:cNvSpPr txBox="1">
                <a:spLocks noRot="1" noChangeAspect="1" noMove="1" noResize="1" noEditPoints="1" noAdjustHandles="1" noChangeArrowheads="1" noChangeShapeType="1" noTextEdit="1"/>
              </p:cNvSpPr>
              <p:nvPr/>
            </p:nvSpPr>
            <p:spPr>
              <a:xfrm>
                <a:off x="5090933" y="2420212"/>
                <a:ext cx="656512" cy="545440"/>
              </a:xfrm>
              <a:prstGeom prst="rect">
                <a:avLst/>
              </a:prstGeom>
              <a:blipFill>
                <a:blip r:embed="rId10"/>
                <a:stretch>
                  <a:fillRect/>
                </a:stretch>
              </a:blipFill>
              <a:ln>
                <a:noFill/>
              </a:ln>
            </p:spPr>
            <p:txBody>
              <a:bodyPr/>
              <a:lstStyle/>
              <a:p>
                <a:r>
                  <a:rPr lang="en-US">
                    <a:noFill/>
                  </a:rPr>
                  <a:t> </a:t>
                </a:r>
              </a:p>
            </p:txBody>
          </p:sp>
        </mc:Fallback>
      </mc:AlternateContent>
      <p:sp>
        <p:nvSpPr>
          <p:cNvPr id="30" name="TextBox 29">
            <a:extLst>
              <a:ext uri="{FF2B5EF4-FFF2-40B4-BE49-F238E27FC236}">
                <a16:creationId xmlns:a16="http://schemas.microsoft.com/office/drawing/2014/main" id="{DF361E43-F2A1-1EC1-9F82-97FB70698821}"/>
              </a:ext>
            </a:extLst>
          </p:cNvPr>
          <p:cNvSpPr txBox="1"/>
          <p:nvPr/>
        </p:nvSpPr>
        <p:spPr>
          <a:xfrm>
            <a:off x="6701496" y="2420212"/>
            <a:ext cx="1256635" cy="461665"/>
          </a:xfrm>
          <a:prstGeom prst="rect">
            <a:avLst/>
          </a:prstGeom>
          <a:noFill/>
        </p:spPr>
        <p:txBody>
          <a:bodyPr wrap="square" rtlCol="0">
            <a:spAutoFit/>
          </a:bodyPr>
          <a:lstStyle/>
          <a:p>
            <a:r>
              <a:rPr lang="en-US" sz="2400" dirty="0">
                <a:latin typeface="PT Serif" panose="020A0603040505020204" pitchFamily="18" charset="77"/>
              </a:rPr>
              <a:t>.	.</a:t>
            </a:r>
          </a:p>
        </p:txBody>
      </p:sp>
      <p:sp>
        <p:nvSpPr>
          <p:cNvPr id="31" name="TextBox 30">
            <a:extLst>
              <a:ext uri="{FF2B5EF4-FFF2-40B4-BE49-F238E27FC236}">
                <a16:creationId xmlns:a16="http://schemas.microsoft.com/office/drawing/2014/main" id="{0AFDD944-376F-98C0-9A5E-68BCD6DA5E46}"/>
              </a:ext>
            </a:extLst>
          </p:cNvPr>
          <p:cNvSpPr txBox="1"/>
          <p:nvPr/>
        </p:nvSpPr>
        <p:spPr>
          <a:xfrm>
            <a:off x="6701496" y="1559023"/>
            <a:ext cx="1256635" cy="461665"/>
          </a:xfrm>
          <a:prstGeom prst="rect">
            <a:avLst/>
          </a:prstGeom>
          <a:noFill/>
        </p:spPr>
        <p:txBody>
          <a:bodyPr wrap="square" rtlCol="0">
            <a:spAutoFit/>
          </a:bodyPr>
          <a:lstStyle/>
          <a:p>
            <a:r>
              <a:rPr lang="en-US" sz="2400" dirty="0">
                <a:latin typeface="PT Serif" panose="020A0603040505020204" pitchFamily="18" charset="77"/>
              </a:rPr>
              <a:t>.	.</a:t>
            </a:r>
          </a:p>
        </p:txBody>
      </p:sp>
      <mc:AlternateContent xmlns:mc="http://schemas.openxmlformats.org/markup-compatibility/2006" xmlns:a14="http://schemas.microsoft.com/office/drawing/2010/main">
        <mc:Choice Requires="a14">
          <p:sp>
            <p:nvSpPr>
              <p:cNvPr id="32" name="Rounded Rectangle 31">
                <a:extLst>
                  <a:ext uri="{FF2B5EF4-FFF2-40B4-BE49-F238E27FC236}">
                    <a16:creationId xmlns:a16="http://schemas.microsoft.com/office/drawing/2014/main" id="{A3521F6B-6E04-BAFA-3D7E-5E220A157CE8}"/>
                  </a:ext>
                </a:extLst>
              </p:cNvPr>
              <p:cNvSpPr/>
              <p:nvPr/>
            </p:nvSpPr>
            <p:spPr>
              <a:xfrm>
                <a:off x="2479607" y="4122260"/>
                <a:ext cx="1341685" cy="10844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𝐷</m:t>
                      </m:r>
                    </m:oMath>
                  </m:oMathPara>
                </a14:m>
                <a:endParaRPr lang="en-US" sz="2600" dirty="0"/>
              </a:p>
            </p:txBody>
          </p:sp>
        </mc:Choice>
        <mc:Fallback xmlns="">
          <p:sp>
            <p:nvSpPr>
              <p:cNvPr id="32" name="Rounded Rectangle 31">
                <a:extLst>
                  <a:ext uri="{FF2B5EF4-FFF2-40B4-BE49-F238E27FC236}">
                    <a16:creationId xmlns:a16="http://schemas.microsoft.com/office/drawing/2014/main" id="{A3521F6B-6E04-BAFA-3D7E-5E220A157CE8}"/>
                  </a:ext>
                </a:extLst>
              </p:cNvPr>
              <p:cNvSpPr>
                <a:spLocks noRot="1" noChangeAspect="1" noMove="1" noResize="1" noEditPoints="1" noAdjustHandles="1" noChangeArrowheads="1" noChangeShapeType="1" noTextEdit="1"/>
              </p:cNvSpPr>
              <p:nvPr/>
            </p:nvSpPr>
            <p:spPr>
              <a:xfrm>
                <a:off x="2479607" y="4122260"/>
                <a:ext cx="1341685" cy="1084407"/>
              </a:xfrm>
              <a:prstGeom prst="roundRect">
                <a:avLst/>
              </a:prstGeom>
              <a:blipFill>
                <a:blip r:embed="rId11"/>
                <a:stretch>
                  <a:fillRect/>
                </a:stretch>
              </a:blipFill>
            </p:spPr>
            <p:txBody>
              <a:bodyPr/>
              <a:lstStyle/>
              <a:p>
                <a:r>
                  <a:rPr lang="en-US">
                    <a:noFill/>
                  </a:rPr>
                  <a:t> </a:t>
                </a:r>
              </a:p>
            </p:txBody>
          </p:sp>
        </mc:Fallback>
      </mc:AlternateContent>
      <p:cxnSp>
        <p:nvCxnSpPr>
          <p:cNvPr id="33" name="Straight Arrow Connector 32">
            <a:extLst>
              <a:ext uri="{FF2B5EF4-FFF2-40B4-BE49-F238E27FC236}">
                <a16:creationId xmlns:a16="http://schemas.microsoft.com/office/drawing/2014/main" id="{06D9F4BA-3780-366A-F3CC-800D5EAAE711}"/>
              </a:ext>
            </a:extLst>
          </p:cNvPr>
          <p:cNvCxnSpPr>
            <a:cxnSpLocks/>
            <a:stCxn id="3" idx="2"/>
          </p:cNvCxnSpPr>
          <p:nvPr/>
        </p:nvCxnSpPr>
        <p:spPr>
          <a:xfrm>
            <a:off x="930747" y="2965652"/>
            <a:ext cx="1318365" cy="1005840"/>
          </a:xfrm>
          <a:prstGeom prst="straightConnector1">
            <a:avLst/>
          </a:prstGeom>
          <a:ln w="2222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6589FC6-72A5-F762-85A1-95DBFA8A3871}"/>
              </a:ext>
            </a:extLst>
          </p:cNvPr>
          <p:cNvCxnSpPr>
            <a:stCxn id="15" idx="2"/>
          </p:cNvCxnSpPr>
          <p:nvPr/>
        </p:nvCxnSpPr>
        <p:spPr>
          <a:xfrm>
            <a:off x="2822194" y="2965652"/>
            <a:ext cx="0" cy="1005840"/>
          </a:xfrm>
          <a:prstGeom prst="straightConnector1">
            <a:avLst/>
          </a:prstGeom>
          <a:ln w="22225">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85AABC51-5528-E4C7-0071-ED73DDC14AC4}"/>
                  </a:ext>
                </a:extLst>
              </p:cNvPr>
              <p:cNvSpPr txBox="1"/>
              <p:nvPr/>
            </p:nvSpPr>
            <p:spPr>
              <a:xfrm>
                <a:off x="4636348" y="3448272"/>
                <a:ext cx="3858803" cy="461665"/>
              </a:xfrm>
              <a:prstGeom prst="rect">
                <a:avLst/>
              </a:prstGeom>
              <a:noFill/>
            </p:spPr>
            <p:txBody>
              <a:bodyPr wrap="square" rtlCol="0">
                <a:spAutoFit/>
              </a:bodyPr>
              <a:lstStyle/>
              <a:p>
                <a14:m>
                  <m:oMath xmlns:m="http://schemas.openxmlformats.org/officeDocument/2006/math">
                    <m:r>
                      <a:rPr lang="en" sz="2400" i="1" smtClean="0">
                        <a:latin typeface="Cambria Math" panose="02040503050406030204" pitchFamily="18" charset="0"/>
                        <a:ea typeface="Cambria Math" panose="02040503050406030204" pitchFamily="18" charset="0"/>
                      </a:rPr>
                      <m:t>ℐ</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m:t>
                    </m:r>
                  </m:oMath>
                </a14:m>
                <a:r>
                  <a:rPr lang="en-US" sz="2400" b="0" dirty="0">
                    <a:latin typeface="Cambria Math" panose="02040503050406030204" pitchFamily="18" charset="0"/>
                  </a:rPr>
                  <a:t> : Set of</a:t>
                </a:r>
                <a14:m>
                  <m:oMath xmlns:m="http://schemas.openxmlformats.org/officeDocument/2006/math">
                    <m:r>
                      <a:rPr lang="en-US" sz="2400" b="0" i="0" smtClean="0">
                        <a:latin typeface="Cambria Math" panose="02040503050406030204" pitchFamily="18" charset="0"/>
                      </a:rPr>
                      <m:t> </m:t>
                    </m:r>
                  </m:oMath>
                </a14:m>
                <a:r>
                  <a:rPr lang="en-US" sz="2400" dirty="0">
                    <a:latin typeface="PT Serif" panose="020A0603040505020204" pitchFamily="18" charset="77"/>
                  </a:rPr>
                  <a:t>Traitors</a:t>
                </a:r>
              </a:p>
            </p:txBody>
          </p:sp>
        </mc:Choice>
        <mc:Fallback xmlns="">
          <p:sp>
            <p:nvSpPr>
              <p:cNvPr id="35" name="TextBox 34">
                <a:extLst>
                  <a:ext uri="{FF2B5EF4-FFF2-40B4-BE49-F238E27FC236}">
                    <a16:creationId xmlns:a16="http://schemas.microsoft.com/office/drawing/2014/main" id="{85AABC51-5528-E4C7-0071-ED73DDC14AC4}"/>
                  </a:ext>
                </a:extLst>
              </p:cNvPr>
              <p:cNvSpPr txBox="1">
                <a:spLocks noRot="1" noChangeAspect="1" noMove="1" noResize="1" noEditPoints="1" noAdjustHandles="1" noChangeArrowheads="1" noChangeShapeType="1" noTextEdit="1"/>
              </p:cNvSpPr>
              <p:nvPr/>
            </p:nvSpPr>
            <p:spPr>
              <a:xfrm>
                <a:off x="4636348" y="3448272"/>
                <a:ext cx="3858803" cy="461665"/>
              </a:xfrm>
              <a:prstGeom prst="rect">
                <a:avLst/>
              </a:prstGeom>
              <a:blipFill>
                <a:blip r:embed="rId12"/>
                <a:stretch>
                  <a:fillRect l="-656" t="-13514" b="-27027"/>
                </a:stretch>
              </a:blipFill>
            </p:spPr>
            <p:txBody>
              <a:bodyPr/>
              <a:lstStyle/>
              <a:p>
                <a:r>
                  <a:rPr lang="en-US">
                    <a:noFill/>
                  </a:rPr>
                  <a:t> </a:t>
                </a:r>
              </a:p>
            </p:txBody>
          </p:sp>
        </mc:Fallback>
      </mc:AlternateContent>
      <p:cxnSp>
        <p:nvCxnSpPr>
          <p:cNvPr id="36" name="Straight Arrow Connector 35">
            <a:extLst>
              <a:ext uri="{FF2B5EF4-FFF2-40B4-BE49-F238E27FC236}">
                <a16:creationId xmlns:a16="http://schemas.microsoft.com/office/drawing/2014/main" id="{18A54FB9-099B-69CC-B275-19A25ABE3C79}"/>
              </a:ext>
            </a:extLst>
          </p:cNvPr>
          <p:cNvCxnSpPr>
            <a:cxnSpLocks/>
          </p:cNvCxnSpPr>
          <p:nvPr/>
        </p:nvCxnSpPr>
        <p:spPr>
          <a:xfrm flipH="1">
            <a:off x="3770574" y="2965652"/>
            <a:ext cx="1648615" cy="1005840"/>
          </a:xfrm>
          <a:prstGeom prst="straightConnector1">
            <a:avLst/>
          </a:prstGeom>
          <a:ln w="22225">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49DCEEBD-87DA-37B8-6746-5816E643A77E}"/>
                  </a:ext>
                </a:extLst>
              </p:cNvPr>
              <p:cNvSpPr txBox="1"/>
              <p:nvPr/>
            </p:nvSpPr>
            <p:spPr>
              <a:xfrm>
                <a:off x="1505421" y="5491988"/>
                <a:ext cx="3467595" cy="47699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ea typeface="Cambria Math" panose="02040503050406030204" pitchFamily="18" charset="0"/>
                            </a:rPr>
                          </m:ctrlPr>
                        </m:sSupPr>
                        <m:e>
                          <m:r>
                            <a:rPr lang="en" sz="2400" i="1" smtClean="0">
                              <a:latin typeface="Cambria Math" panose="02040503050406030204" pitchFamily="18" charset="0"/>
                              <a:ea typeface="Cambria Math" panose="02040503050406030204" pitchFamily="18" charset="0"/>
                            </a:rPr>
                            <m:t>ℐ</m:t>
                          </m:r>
                        </m:e>
                        <m:sup>
                          <m:r>
                            <a:rPr lang="en-US" sz="2400" b="0" i="1" smtClean="0">
                              <a:latin typeface="Cambria Math" panose="02040503050406030204" pitchFamily="18" charset="0"/>
                              <a:ea typeface="Cambria Math" panose="02040503050406030204" pitchFamily="18" charset="0"/>
                            </a:rPr>
                            <m:t>′</m:t>
                          </m:r>
                        </m:sup>
                      </m:sSup>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m:rPr>
                              <m:sty m:val="p"/>
                            </m:rPr>
                            <a:rPr lang="en-US" sz="2400" b="0" i="0" smtClean="0">
                              <a:latin typeface="Cambria Math" panose="02040503050406030204" pitchFamily="18" charset="0"/>
                              <a:ea typeface="Cambria Math" panose="02040503050406030204" pitchFamily="18" charset="0"/>
                            </a:rPr>
                            <m:t>Trace</m:t>
                          </m:r>
                        </m:e>
                        <m:sup>
                          <m:r>
                            <a:rPr lang="en-US" sz="2400" b="0" i="0" smtClean="0">
                              <a:latin typeface="Cambria Math" panose="02040503050406030204" pitchFamily="18" charset="0"/>
                              <a:ea typeface="Cambria Math" panose="02040503050406030204" pitchFamily="18" charset="0"/>
                            </a:rPr>
                            <m:t> </m:t>
                          </m:r>
                          <m:r>
                            <m:rPr>
                              <m:sty m:val="p"/>
                            </m:rPr>
                            <a:rPr lang="en-US" sz="2400" b="0" i="0" smtClean="0">
                              <a:solidFill>
                                <a:schemeClr val="bg2">
                                  <a:lumMod val="25000"/>
                                </a:schemeClr>
                              </a:solidFill>
                              <a:latin typeface="Cambria Math" panose="02040503050406030204" pitchFamily="18" charset="0"/>
                              <a:ea typeface="PT Serif"/>
                              <a:cs typeface="PT Serif"/>
                              <a:sym typeface="PT Serif"/>
                            </a:rPr>
                            <m:t>D</m:t>
                          </m:r>
                          <m:r>
                            <a:rPr lang="en-US" sz="2400" b="0" i="0" smtClean="0">
                              <a:solidFill>
                                <a:schemeClr val="bg2">
                                  <a:lumMod val="25000"/>
                                </a:schemeClr>
                              </a:solidFill>
                              <a:latin typeface="Cambria Math" panose="02040503050406030204" pitchFamily="18" charset="0"/>
                              <a:ea typeface="PT Serif"/>
                              <a:cs typeface="PT Serif"/>
                              <a:sym typeface="PT Serif"/>
                            </a:rPr>
                            <m:t>(·)</m:t>
                          </m:r>
                        </m:sup>
                      </m:sSup>
                      <m:r>
                        <a:rPr lang="en-US" sz="2400" b="0" i="1" smtClean="0">
                          <a:latin typeface="Cambria Math" panose="02040503050406030204" pitchFamily="18" charset="0"/>
                          <a:ea typeface="Cambria Math" panose="02040503050406030204" pitchFamily="18" charset="0"/>
                        </a:rPr>
                        <m:t> </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𝑝𝑘</m:t>
                          </m:r>
                          <m:r>
                            <a:rPr lang="en-US" sz="2400" b="0" i="1" smtClean="0">
                              <a:latin typeface="Cambria Math" panose="02040503050406030204" pitchFamily="18" charset="0"/>
                              <a:ea typeface="Cambria Math" panose="02040503050406030204" pitchFamily="18" charset="0"/>
                            </a:rPr>
                            <m:t> , </m:t>
                          </m:r>
                          <m:r>
                            <a:rPr lang="en-US" sz="2400" b="0" i="1" smtClean="0">
                              <a:latin typeface="Cambria Math" panose="02040503050406030204" pitchFamily="18" charset="0"/>
                              <a:ea typeface="Cambria Math" panose="02040503050406030204" pitchFamily="18" charset="0"/>
                            </a:rPr>
                            <m:t>𝑡𝑘</m:t>
                          </m:r>
                        </m:e>
                      </m:d>
                    </m:oMath>
                  </m:oMathPara>
                </a14:m>
                <a:endParaRPr lang="en-US" sz="2400" dirty="0"/>
              </a:p>
            </p:txBody>
          </p:sp>
        </mc:Choice>
        <mc:Fallback xmlns="">
          <p:sp>
            <p:nvSpPr>
              <p:cNvPr id="37" name="TextBox 36">
                <a:extLst>
                  <a:ext uri="{FF2B5EF4-FFF2-40B4-BE49-F238E27FC236}">
                    <a16:creationId xmlns:a16="http://schemas.microsoft.com/office/drawing/2014/main" id="{49DCEEBD-87DA-37B8-6746-5816E643A77E}"/>
                  </a:ext>
                </a:extLst>
              </p:cNvPr>
              <p:cNvSpPr txBox="1">
                <a:spLocks noRot="1" noChangeAspect="1" noMove="1" noResize="1" noEditPoints="1" noAdjustHandles="1" noChangeArrowheads="1" noChangeShapeType="1" noTextEdit="1"/>
              </p:cNvSpPr>
              <p:nvPr/>
            </p:nvSpPr>
            <p:spPr>
              <a:xfrm>
                <a:off x="1505421" y="5491988"/>
                <a:ext cx="3467595" cy="476990"/>
              </a:xfrm>
              <a:prstGeom prst="rect">
                <a:avLst/>
              </a:prstGeom>
              <a:blipFill>
                <a:blip r:embed="rId13"/>
                <a:stretch>
                  <a:fillRect b="-21053"/>
                </a:stretch>
              </a:blipFill>
            </p:spPr>
            <p:txBody>
              <a:bodyPr/>
              <a:lstStyle/>
              <a:p>
                <a:r>
                  <a:rPr lang="en-US">
                    <a:noFill/>
                  </a:rPr>
                  <a:t> </a:t>
                </a:r>
              </a:p>
            </p:txBody>
          </p:sp>
        </mc:Fallback>
      </mc:AlternateContent>
      <p:sp>
        <p:nvSpPr>
          <p:cNvPr id="38" name="Google Shape;518;p45">
            <a:extLst>
              <a:ext uri="{FF2B5EF4-FFF2-40B4-BE49-F238E27FC236}">
                <a16:creationId xmlns:a16="http://schemas.microsoft.com/office/drawing/2014/main" id="{A076F989-A7BD-56C5-5B0D-88CA5BB1C60D}"/>
              </a:ext>
            </a:extLst>
          </p:cNvPr>
          <p:cNvSpPr/>
          <p:nvPr/>
        </p:nvSpPr>
        <p:spPr>
          <a:xfrm>
            <a:off x="5749282" y="4694969"/>
            <a:ext cx="4574550" cy="908949"/>
          </a:xfrm>
          <a:prstGeom prst="cloud">
            <a:avLst/>
          </a:prstGeom>
          <a:solidFill>
            <a:schemeClr val="accent1">
              <a:lumMod val="20000"/>
              <a:lumOff val="80000"/>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200" dirty="0">
                <a:solidFill>
                  <a:schemeClr val="accent1">
                    <a:lumMod val="50000"/>
                  </a:schemeClr>
                </a:solidFill>
                <a:latin typeface="PT Serif"/>
                <a:ea typeface="PT Serif"/>
                <a:cs typeface="PT Serif"/>
                <a:sym typeface="PT Serif"/>
              </a:rPr>
              <a:t>We never accuse an Honest party</a:t>
            </a:r>
            <a:endParaRPr sz="2200" b="1" dirty="0">
              <a:solidFill>
                <a:schemeClr val="accent1">
                  <a:lumMod val="50000"/>
                </a:schemeClr>
              </a:solidFill>
              <a:latin typeface="PT Serif"/>
              <a:ea typeface="PT Serif"/>
              <a:cs typeface="PT Serif"/>
              <a:sym typeface="PT Serif"/>
            </a:endParaRPr>
          </a:p>
        </p:txBody>
      </p:sp>
      <mc:AlternateContent xmlns:mc="http://schemas.openxmlformats.org/markup-compatibility/2006" xmlns:a14="http://schemas.microsoft.com/office/drawing/2010/main">
        <mc:Choice Requires="a14">
          <p:sp>
            <p:nvSpPr>
              <p:cNvPr id="39" name="Google Shape;518;p45">
                <a:extLst>
                  <a:ext uri="{FF2B5EF4-FFF2-40B4-BE49-F238E27FC236}">
                    <a16:creationId xmlns:a16="http://schemas.microsoft.com/office/drawing/2014/main" id="{82C9CC24-0781-1FCB-D7E2-1366BEF62458}"/>
                  </a:ext>
                </a:extLst>
              </p:cNvPr>
              <p:cNvSpPr/>
              <p:nvPr/>
            </p:nvSpPr>
            <p:spPr>
              <a:xfrm>
                <a:off x="5749282" y="5726148"/>
                <a:ext cx="4604073" cy="908949"/>
              </a:xfrm>
              <a:prstGeom prst="cloud">
                <a:avLst/>
              </a:prstGeom>
              <a:solidFill>
                <a:schemeClr val="accent1">
                  <a:lumMod val="20000"/>
                  <a:lumOff val="80000"/>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lvl="0" algn="ctr"/>
                <a:r>
                  <a:rPr lang="en-US" sz="2200" dirty="0">
                    <a:solidFill>
                      <a:schemeClr val="accent1">
                        <a:lumMod val="50000"/>
                      </a:schemeClr>
                    </a:solidFill>
                    <a:latin typeface="PT Serif"/>
                    <a:ea typeface="PT Serif"/>
                    <a:cs typeface="PT Serif"/>
                    <a:sym typeface="PT Serif"/>
                  </a:rPr>
                  <a:t>If </a:t>
                </a:r>
                <a14:m>
                  <m:oMath xmlns:m="http://schemas.openxmlformats.org/officeDocument/2006/math">
                    <m:r>
                      <m:rPr>
                        <m:sty m:val="p"/>
                      </m:rPr>
                      <a:rPr lang="en-US" sz="2200">
                        <a:solidFill>
                          <a:schemeClr val="accent1">
                            <a:lumMod val="50000"/>
                          </a:schemeClr>
                        </a:solidFill>
                        <a:latin typeface="Cambria Math" panose="02040503050406030204" pitchFamily="18" charset="0"/>
                      </a:rPr>
                      <m:t>D</m:t>
                    </m:r>
                  </m:oMath>
                </a14:m>
                <a:r>
                  <a:rPr lang="en-US" sz="2200" dirty="0">
                    <a:solidFill>
                      <a:schemeClr val="accent1">
                        <a:lumMod val="50000"/>
                      </a:schemeClr>
                    </a:solidFill>
                    <a:latin typeface="PT Serif" panose="020A0603040505020204" pitchFamily="18" charset="77"/>
                  </a:rPr>
                  <a:t> “works” then </a:t>
                </a:r>
                <a:r>
                  <a:rPr lang="en-US" sz="2200" dirty="0">
                    <a:solidFill>
                      <a:schemeClr val="accent1">
                        <a:lumMod val="50000"/>
                      </a:schemeClr>
                    </a:solidFill>
                    <a:latin typeface="PT Serif"/>
                    <a:sym typeface="PT Serif"/>
                  </a:rPr>
                  <a:t>a</a:t>
                </a:r>
                <a:r>
                  <a:rPr lang="en-US" sz="2200" dirty="0">
                    <a:solidFill>
                      <a:schemeClr val="accent1">
                        <a:lumMod val="50000"/>
                      </a:schemeClr>
                    </a:solidFill>
                    <a:latin typeface="PT Serif"/>
                    <a:ea typeface="PT Serif"/>
                    <a:cs typeface="PT Serif"/>
                    <a:sym typeface="PT Serif"/>
                  </a:rPr>
                  <a:t>t least one traitor found</a:t>
                </a:r>
                <a:endParaRPr lang="en-US" sz="2200" b="1" dirty="0">
                  <a:solidFill>
                    <a:schemeClr val="accent1">
                      <a:lumMod val="50000"/>
                    </a:schemeClr>
                  </a:solidFill>
                  <a:latin typeface="PT Serif"/>
                  <a:ea typeface="PT Serif"/>
                  <a:cs typeface="PT Serif"/>
                  <a:sym typeface="PT Serif"/>
                </a:endParaRPr>
              </a:p>
            </p:txBody>
          </p:sp>
        </mc:Choice>
        <mc:Fallback xmlns="">
          <p:sp>
            <p:nvSpPr>
              <p:cNvPr id="39" name="Google Shape;518;p45">
                <a:extLst>
                  <a:ext uri="{FF2B5EF4-FFF2-40B4-BE49-F238E27FC236}">
                    <a16:creationId xmlns:a16="http://schemas.microsoft.com/office/drawing/2014/main" id="{82C9CC24-0781-1FCB-D7E2-1366BEF62458}"/>
                  </a:ext>
                </a:extLst>
              </p:cNvPr>
              <p:cNvSpPr>
                <a:spLocks noRot="1" noChangeAspect="1" noMove="1" noResize="1" noEditPoints="1" noAdjustHandles="1" noChangeArrowheads="1" noChangeShapeType="1" noTextEdit="1"/>
              </p:cNvSpPr>
              <p:nvPr/>
            </p:nvSpPr>
            <p:spPr>
              <a:xfrm>
                <a:off x="5749282" y="5726148"/>
                <a:ext cx="4604073" cy="908949"/>
              </a:xfrm>
              <a:prstGeom prst="cloud">
                <a:avLst/>
              </a:prstGeom>
              <a:blipFill>
                <a:blip r:embed="rId14"/>
                <a:stretch>
                  <a:fillRect b="-1333"/>
                </a:stretch>
              </a:blipFill>
              <a:ln w="25400" cap="flat" cmpd="sng">
                <a:solidFill>
                  <a:schemeClr val="accent1"/>
                </a:solidFill>
                <a:prstDash val="solid"/>
                <a:round/>
                <a:headEnd type="none" w="sm" len="sm"/>
                <a:tailEnd type="none" w="sm" len="sm"/>
              </a:ln>
            </p:spPr>
            <p:txBody>
              <a:bodyPr/>
              <a:lstStyle/>
              <a:p>
                <a:r>
                  <a:rPr lang="en-US">
                    <a:noFill/>
                  </a:rPr>
                  <a:t> </a:t>
                </a:r>
              </a:p>
            </p:txBody>
          </p:sp>
        </mc:Fallback>
      </mc:AlternateContent>
      <p:sp>
        <p:nvSpPr>
          <p:cNvPr id="40" name="TextBox 39">
            <a:extLst>
              <a:ext uri="{FF2B5EF4-FFF2-40B4-BE49-F238E27FC236}">
                <a16:creationId xmlns:a16="http://schemas.microsoft.com/office/drawing/2014/main" id="{43248925-4D2D-404F-C5F0-BBE87A6429AE}"/>
              </a:ext>
            </a:extLst>
          </p:cNvPr>
          <p:cNvSpPr txBox="1"/>
          <p:nvPr/>
        </p:nvSpPr>
        <p:spPr>
          <a:xfrm>
            <a:off x="7405353" y="4142589"/>
            <a:ext cx="1105555" cy="461665"/>
          </a:xfrm>
          <a:prstGeom prst="rect">
            <a:avLst/>
          </a:prstGeom>
          <a:noFill/>
        </p:spPr>
        <p:txBody>
          <a:bodyPr wrap="square" rtlCol="0">
            <a:spAutoFit/>
          </a:bodyPr>
          <a:lstStyle/>
          <a:p>
            <a:r>
              <a:rPr lang="en-US" sz="2400" dirty="0">
                <a:latin typeface="PT Serif" panose="020A0603040505020204" pitchFamily="18" charset="77"/>
              </a:rPr>
              <a:t>Goals: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17E6638-A366-FD41-4F45-88BEDEAA374C}"/>
                  </a:ext>
                </a:extLst>
              </p:cNvPr>
              <p:cNvSpPr txBox="1"/>
              <p:nvPr/>
            </p:nvSpPr>
            <p:spPr>
              <a:xfrm>
                <a:off x="10820630" y="4823906"/>
                <a:ext cx="98039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 sz="2800" i="1">
                          <a:latin typeface="Cambria Math" panose="02040503050406030204" pitchFamily="18" charset="0"/>
                          <a:ea typeface="Cambria Math" panose="02040503050406030204" pitchFamily="18" charset="0"/>
                        </a:rPr>
                        <m:t>ℐ</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rPr>
                        <m:t>⊆</m:t>
                      </m:r>
                      <m:r>
                        <a:rPr lang="en" sz="2800" i="1">
                          <a:latin typeface="Cambria Math" panose="02040503050406030204" pitchFamily="18" charset="0"/>
                          <a:ea typeface="Cambria Math" panose="02040503050406030204" pitchFamily="18" charset="0"/>
                        </a:rPr>
                        <m:t>ℐ</m:t>
                      </m:r>
                    </m:oMath>
                  </m:oMathPara>
                </a14:m>
                <a:endParaRPr lang="en-US" sz="2800" dirty="0"/>
              </a:p>
            </p:txBody>
          </p:sp>
        </mc:Choice>
        <mc:Fallback xmlns="">
          <p:sp>
            <p:nvSpPr>
              <p:cNvPr id="7" name="TextBox 6">
                <a:extLst>
                  <a:ext uri="{FF2B5EF4-FFF2-40B4-BE49-F238E27FC236}">
                    <a16:creationId xmlns:a16="http://schemas.microsoft.com/office/drawing/2014/main" id="{617E6638-A366-FD41-4F45-88BEDEAA374C}"/>
                  </a:ext>
                </a:extLst>
              </p:cNvPr>
              <p:cNvSpPr txBox="1">
                <a:spLocks noRot="1" noChangeAspect="1" noMove="1" noResize="1" noEditPoints="1" noAdjustHandles="1" noChangeArrowheads="1" noChangeShapeType="1" noTextEdit="1"/>
              </p:cNvSpPr>
              <p:nvPr/>
            </p:nvSpPr>
            <p:spPr>
              <a:xfrm>
                <a:off x="10820630" y="4823906"/>
                <a:ext cx="980397" cy="430887"/>
              </a:xfrm>
              <a:prstGeom prst="rect">
                <a:avLst/>
              </a:prstGeom>
              <a:blipFill>
                <a:blip r:embed="rId15"/>
                <a:stretch>
                  <a:fillRect l="-8974" r="-6410" b="-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85D440B-3ED8-60F7-2F25-DC6298F84836}"/>
                  </a:ext>
                </a:extLst>
              </p:cNvPr>
              <p:cNvSpPr txBox="1"/>
              <p:nvPr/>
            </p:nvSpPr>
            <p:spPr>
              <a:xfrm>
                <a:off x="10686579" y="5954251"/>
                <a:ext cx="1259384"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b="0" i="1" smtClean="0">
                              <a:latin typeface="Cambria Math" panose="02040503050406030204" pitchFamily="18" charset="0"/>
                              <a:ea typeface="Cambria Math" panose="02040503050406030204" pitchFamily="18" charset="0"/>
                            </a:rPr>
                          </m:ctrlPr>
                        </m:dPr>
                        <m:e>
                          <m:sSup>
                            <m:sSupPr>
                              <m:ctrlPr>
                                <a:rPr lang="en-US" sz="2800" b="0" i="1" smtClean="0">
                                  <a:latin typeface="Cambria Math" panose="02040503050406030204" pitchFamily="18" charset="0"/>
                                  <a:ea typeface="Cambria Math" panose="02040503050406030204" pitchFamily="18" charset="0"/>
                                </a:rPr>
                              </m:ctrlPr>
                            </m:sSupPr>
                            <m:e>
                              <m:r>
                                <a:rPr lang="en" sz="2800" i="1">
                                  <a:latin typeface="Cambria Math" panose="02040503050406030204" pitchFamily="18" charset="0"/>
                                  <a:ea typeface="Cambria Math" panose="02040503050406030204" pitchFamily="18" charset="0"/>
                                </a:rPr>
                                <m:t>ℐ</m:t>
                              </m:r>
                            </m:e>
                            <m:sup>
                              <m:r>
                                <a:rPr lang="en-US" sz="2800" b="0" i="1" smtClean="0">
                                  <a:latin typeface="Cambria Math" panose="02040503050406030204" pitchFamily="18" charset="0"/>
                                  <a:ea typeface="Cambria Math" panose="02040503050406030204" pitchFamily="18" charset="0"/>
                                </a:rPr>
                                <m:t>′</m:t>
                              </m:r>
                            </m:sup>
                          </m:sSup>
                        </m:e>
                      </m:d>
                      <m:r>
                        <a:rPr lang="en-US" sz="2800" b="0" i="1" smtClean="0">
                          <a:latin typeface="Cambria Math" panose="02040503050406030204" pitchFamily="18" charset="0"/>
                          <a:ea typeface="Cambria Math" panose="02040503050406030204" pitchFamily="18" charset="0"/>
                        </a:rPr>
                        <m:t>≥1</m:t>
                      </m:r>
                    </m:oMath>
                  </m:oMathPara>
                </a14:m>
                <a:endParaRPr lang="en-US" sz="2800" dirty="0"/>
              </a:p>
            </p:txBody>
          </p:sp>
        </mc:Choice>
        <mc:Fallback xmlns="">
          <p:sp>
            <p:nvSpPr>
              <p:cNvPr id="8" name="TextBox 7">
                <a:extLst>
                  <a:ext uri="{FF2B5EF4-FFF2-40B4-BE49-F238E27FC236}">
                    <a16:creationId xmlns:a16="http://schemas.microsoft.com/office/drawing/2014/main" id="{C85D440B-3ED8-60F7-2F25-DC6298F84836}"/>
                  </a:ext>
                </a:extLst>
              </p:cNvPr>
              <p:cNvSpPr txBox="1">
                <a:spLocks noRot="1" noChangeAspect="1" noMove="1" noResize="1" noEditPoints="1" noAdjustHandles="1" noChangeArrowheads="1" noChangeShapeType="1" noTextEdit="1"/>
              </p:cNvSpPr>
              <p:nvPr/>
            </p:nvSpPr>
            <p:spPr>
              <a:xfrm>
                <a:off x="10686579" y="5954251"/>
                <a:ext cx="1259384" cy="430887"/>
              </a:xfrm>
              <a:prstGeom prst="rect">
                <a:avLst/>
              </a:prstGeom>
              <a:blipFill>
                <a:blip r:embed="rId16"/>
                <a:stretch>
                  <a:fillRect r="-6000" b="-11429"/>
                </a:stretch>
              </a:blipFill>
            </p:spPr>
            <p:txBody>
              <a:bodyPr/>
              <a:lstStyle/>
              <a:p>
                <a:r>
                  <a:rPr lang="en-US">
                    <a:noFill/>
                  </a:rPr>
                  <a:t> </a:t>
                </a:r>
              </a:p>
            </p:txBody>
          </p:sp>
        </mc:Fallback>
      </mc:AlternateContent>
    </p:spTree>
    <p:extLst>
      <p:ext uri="{BB962C8B-B14F-4D97-AF65-F5344CB8AC3E}">
        <p14:creationId xmlns:p14="http://schemas.microsoft.com/office/powerpoint/2010/main" val="338490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childTnLst>
                                </p:cTn>
                              </p:par>
                              <p:par>
                                <p:cTn id="23" presetID="10"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childTnLst>
                                </p:cTn>
                              </p:par>
                              <p:par>
                                <p:cTn id="26" presetID="10"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30" grpId="0"/>
      <p:bldP spid="31" grpId="0"/>
      <p:bldP spid="32" grpId="0" animBg="1"/>
      <p:bldP spid="35" grpId="0"/>
      <p:bldP spid="37" grpId="0"/>
      <p:bldP spid="38" grpId="0" animBg="1"/>
      <p:bldP spid="39" grpId="0" animBg="1"/>
      <p:bldP spid="40"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234B0-EF40-5D82-1C7B-C09EC167D2B0}"/>
              </a:ext>
            </a:extLst>
          </p:cNvPr>
          <p:cNvSpPr>
            <a:spLocks noGrp="1"/>
          </p:cNvSpPr>
          <p:nvPr>
            <p:ph type="title"/>
          </p:nvPr>
        </p:nvSpPr>
        <p:spPr>
          <a:xfrm>
            <a:off x="387626" y="203711"/>
            <a:ext cx="10515600" cy="1325563"/>
          </a:xfrm>
        </p:spPr>
        <p:txBody>
          <a:bodyPr/>
          <a:lstStyle/>
          <a:p>
            <a:r>
              <a:rPr lang="en-US" dirty="0">
                <a:latin typeface="PT Serif" panose="020A0603040505020204" pitchFamily="18" charset="77"/>
              </a:rPr>
              <a:t>Constructing Traitor Tracing for Threshold-KEM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DE2E40B-1655-1FB6-D5AF-5CA81E82EEE9}"/>
                  </a:ext>
                </a:extLst>
              </p:cNvPr>
              <p:cNvSpPr>
                <a:spLocks noGrp="1"/>
              </p:cNvSpPr>
              <p:nvPr>
                <p:ph idx="1"/>
              </p:nvPr>
            </p:nvSpPr>
            <p:spPr>
              <a:xfrm>
                <a:off x="387626" y="1664184"/>
                <a:ext cx="10515600" cy="4351338"/>
              </a:xfrm>
            </p:spPr>
            <p:txBody>
              <a:bodyPr/>
              <a:lstStyle/>
              <a:p>
                <a:pPr>
                  <a:lnSpc>
                    <a:spcPct val="150000"/>
                  </a:lnSpc>
                </a:pPr>
                <a:r>
                  <a:rPr lang="en-US" dirty="0">
                    <a:latin typeface="PT Serif" panose="020A0603040505020204" pitchFamily="18" charset="77"/>
                  </a:rPr>
                  <a:t>Let’s start with Traitor Tracing [CFN94]</a:t>
                </a:r>
              </a:p>
              <a:p>
                <a:pPr lvl="1">
                  <a:lnSpc>
                    <a:spcPct val="150000"/>
                  </a:lnSpc>
                </a:pPr>
                <a:r>
                  <a:rPr lang="en-US" dirty="0">
                    <a:latin typeface="PT Serif" panose="020A0603040505020204" pitchFamily="18" charset="77"/>
                  </a:rPr>
                  <a:t>Every party can decrypt </a:t>
                </a:r>
                <a14:m>
                  <m:oMath xmlns:m="http://schemas.openxmlformats.org/officeDocument/2006/math">
                    <m:r>
                      <a:rPr lang="en-US" b="0" i="1" smtClean="0">
                        <a:latin typeface="Cambria Math" panose="02040503050406030204" pitchFamily="18" charset="0"/>
                      </a:rPr>
                      <m:t>𝑐𝑡</m:t>
                    </m:r>
                  </m:oMath>
                </a14:m>
                <a:r>
                  <a:rPr lang="en-US" dirty="0">
                    <a:latin typeface="PT Serif" panose="020A0603040505020204" pitchFamily="18" charset="77"/>
                  </a:rPr>
                  <a:t> on its own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=1</m:t>
                    </m:r>
                  </m:oMath>
                </a14:m>
                <a:r>
                  <a:rPr lang="en-US" dirty="0">
                    <a:latin typeface="PT Serif" panose="020A0603040505020204" pitchFamily="18" charset="77"/>
                  </a:rPr>
                  <a:t>)</a:t>
                </a:r>
              </a:p>
              <a:p>
                <a:pPr>
                  <a:lnSpc>
                    <a:spcPct val="150000"/>
                  </a:lnSpc>
                </a:pPr>
                <a:r>
                  <a:rPr lang="en-US" dirty="0">
                    <a:latin typeface="PT Serif" panose="020A0603040505020204" pitchFamily="18" charset="77"/>
                  </a:rPr>
                  <a:t>Goal: Adapt existing Traitor Tracing schemes to the threshold setting!</a:t>
                </a:r>
              </a:p>
            </p:txBody>
          </p:sp>
        </mc:Choice>
        <mc:Fallback xmlns="">
          <p:sp>
            <p:nvSpPr>
              <p:cNvPr id="3" name="Content Placeholder 2">
                <a:extLst>
                  <a:ext uri="{FF2B5EF4-FFF2-40B4-BE49-F238E27FC236}">
                    <a16:creationId xmlns:a16="http://schemas.microsoft.com/office/drawing/2014/main" id="{7DE2E40B-1655-1FB6-D5AF-5CA81E82EEE9}"/>
                  </a:ext>
                </a:extLst>
              </p:cNvPr>
              <p:cNvSpPr>
                <a:spLocks noGrp="1" noRot="1" noChangeAspect="1" noMove="1" noResize="1" noEditPoints="1" noAdjustHandles="1" noChangeArrowheads="1" noChangeShapeType="1" noTextEdit="1"/>
              </p:cNvSpPr>
              <p:nvPr>
                <p:ph idx="1"/>
              </p:nvPr>
            </p:nvSpPr>
            <p:spPr>
              <a:xfrm>
                <a:off x="387626" y="1664184"/>
                <a:ext cx="10515600" cy="4351338"/>
              </a:xfrm>
              <a:blipFill>
                <a:blip r:embed="rId3"/>
                <a:stretch>
                  <a:fillRect l="-965"/>
                </a:stretch>
              </a:blipFill>
            </p:spPr>
            <p:txBody>
              <a:bodyPr/>
              <a:lstStyle/>
              <a:p>
                <a:r>
                  <a:rPr lang="en-US">
                    <a:noFill/>
                  </a:rPr>
                  <a:t> </a:t>
                </a:r>
              </a:p>
            </p:txBody>
          </p:sp>
        </mc:Fallback>
      </mc:AlternateContent>
    </p:spTree>
    <p:extLst>
      <p:ext uri="{BB962C8B-B14F-4D97-AF65-F5344CB8AC3E}">
        <p14:creationId xmlns:p14="http://schemas.microsoft.com/office/powerpoint/2010/main" val="314807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5749C-8B9E-B748-B4F9-318BD79B30AA}"/>
              </a:ext>
            </a:extLst>
          </p:cNvPr>
          <p:cNvSpPr>
            <a:spLocks noGrp="1"/>
          </p:cNvSpPr>
          <p:nvPr>
            <p:ph type="title"/>
          </p:nvPr>
        </p:nvSpPr>
        <p:spPr>
          <a:xfrm>
            <a:off x="344557" y="115928"/>
            <a:ext cx="10515600" cy="1325563"/>
          </a:xfrm>
        </p:spPr>
        <p:txBody>
          <a:bodyPr/>
          <a:lstStyle/>
          <a:p>
            <a:r>
              <a:rPr lang="en-US" dirty="0">
                <a:latin typeface="PT Serif" panose="020A0603040505020204" pitchFamily="18" charset="77"/>
              </a:rPr>
              <a:t>Traitor Tracing Schemes</a:t>
            </a:r>
          </a:p>
        </p:txBody>
      </p:sp>
      <p:sp>
        <p:nvSpPr>
          <p:cNvPr id="3" name="Content Placeholder 2">
            <a:extLst>
              <a:ext uri="{FF2B5EF4-FFF2-40B4-BE49-F238E27FC236}">
                <a16:creationId xmlns:a16="http://schemas.microsoft.com/office/drawing/2014/main" id="{7D4FB2E8-1AEC-5261-D460-0B014B54F9F5}"/>
              </a:ext>
            </a:extLst>
          </p:cNvPr>
          <p:cNvSpPr>
            <a:spLocks noGrp="1"/>
          </p:cNvSpPr>
          <p:nvPr>
            <p:ph idx="1"/>
          </p:nvPr>
        </p:nvSpPr>
        <p:spPr>
          <a:xfrm>
            <a:off x="430695" y="1241876"/>
            <a:ext cx="11642035" cy="5496203"/>
          </a:xfrm>
        </p:spPr>
        <p:txBody>
          <a:bodyPr/>
          <a:lstStyle/>
          <a:p>
            <a:r>
              <a:rPr lang="en-US" dirty="0">
                <a:latin typeface="PT Serif" panose="020A0603040505020204" pitchFamily="18" charset="77"/>
              </a:rPr>
              <a:t>Fully collusion – resistant TT schemes:</a:t>
            </a:r>
          </a:p>
          <a:p>
            <a:pPr marL="0" indent="0">
              <a:buNone/>
            </a:pPr>
            <a:r>
              <a:rPr lang="en-US" dirty="0">
                <a:latin typeface="PT Serif" panose="020A0603040505020204" pitchFamily="18" charset="77"/>
              </a:rPr>
              <a:t>       </a:t>
            </a:r>
            <a:r>
              <a:rPr lang="en-US" sz="2400" dirty="0">
                <a:latin typeface="PT Serif" panose="020A0603040505020204" pitchFamily="18" charset="77"/>
              </a:rPr>
              <a:t>(Can trace Decoder to at least one traitor even if all parties collude)</a:t>
            </a:r>
          </a:p>
          <a:p>
            <a:pPr marL="0" indent="0">
              <a:buNone/>
            </a:pPr>
            <a:endParaRPr lang="en-US" sz="2400" dirty="0">
              <a:latin typeface="PT Serif" panose="020A0603040505020204" pitchFamily="18" charset="77"/>
            </a:endParaRPr>
          </a:p>
          <a:p>
            <a:pPr marL="0" indent="0">
              <a:buNone/>
            </a:pPr>
            <a:endParaRPr lang="en-US" sz="2400" dirty="0">
              <a:latin typeface="PT Serif" panose="020A0603040505020204" pitchFamily="18" charset="77"/>
            </a:endParaRPr>
          </a:p>
          <a:p>
            <a:pPr marL="0" indent="0">
              <a:buNone/>
            </a:pPr>
            <a:endParaRPr lang="en-US" dirty="0">
              <a:latin typeface="PT Serif" panose="020A0603040505020204" pitchFamily="18" charset="77"/>
            </a:endParaRPr>
          </a:p>
          <a:p>
            <a:pPr marL="0" indent="0">
              <a:buNone/>
            </a:pPr>
            <a:endParaRPr lang="en-US" dirty="0">
              <a:latin typeface="PT Serif" panose="020A0603040505020204" pitchFamily="18" charset="77"/>
            </a:endParaRPr>
          </a:p>
          <a:p>
            <a:pPr marL="0" indent="0">
              <a:buNone/>
            </a:pPr>
            <a:endParaRPr lang="en-US" dirty="0">
              <a:latin typeface="PT Serif" panose="020A0603040505020204" pitchFamily="18" charset="77"/>
            </a:endParaRPr>
          </a:p>
          <a:p>
            <a:pPr marL="0" indent="0">
              <a:buNone/>
            </a:pPr>
            <a:endParaRPr lang="en-US" dirty="0">
              <a:latin typeface="PT Serif" panose="020A0603040505020204" pitchFamily="18" charset="77"/>
            </a:endParaRPr>
          </a:p>
          <a:p>
            <a:pPr marL="0" indent="0">
              <a:buNone/>
            </a:pPr>
            <a:endParaRPr lang="en-US" sz="2400" dirty="0">
              <a:latin typeface="PT Serif" panose="020A0603040505020204" pitchFamily="18" charset="77"/>
            </a:endParaRPr>
          </a:p>
          <a:p>
            <a:r>
              <a:rPr lang="en-US" dirty="0">
                <a:latin typeface="PT Serif" panose="020A0603040505020204" pitchFamily="18" charset="77"/>
              </a:rPr>
              <a:t>No prior work on Traitor tracing for Threshold Decryption</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CD5F28B5-1A82-44C7-286E-2E14A889083E}"/>
                  </a:ext>
                </a:extLst>
              </p:cNvPr>
              <p:cNvGraphicFramePr>
                <a:graphicFrameLocks noGrp="1"/>
              </p:cNvGraphicFramePr>
              <p:nvPr>
                <p:extLst>
                  <p:ext uri="{D42A27DB-BD31-4B8C-83A1-F6EECF244321}">
                    <p14:modId xmlns:p14="http://schemas.microsoft.com/office/powerpoint/2010/main" val="4155018518"/>
                  </p:ext>
                </p:extLst>
              </p:nvPr>
            </p:nvGraphicFramePr>
            <p:xfrm>
              <a:off x="553277" y="2259441"/>
              <a:ext cx="11085445" cy="3028059"/>
            </p:xfrm>
            <a:graphic>
              <a:graphicData uri="http://schemas.openxmlformats.org/drawingml/2006/table">
                <a:tbl>
                  <a:tblPr firstRow="1" bandRow="1">
                    <a:tableStyleId>{5C22544A-7EE6-4342-B048-85BDC9FD1C3A}</a:tableStyleId>
                  </a:tblPr>
                  <a:tblGrid>
                    <a:gridCol w="2577548">
                      <a:extLst>
                        <a:ext uri="{9D8B030D-6E8A-4147-A177-3AD203B41FA5}">
                          <a16:colId xmlns:a16="http://schemas.microsoft.com/office/drawing/2014/main" val="2379869094"/>
                        </a:ext>
                      </a:extLst>
                    </a:gridCol>
                    <a:gridCol w="2080592">
                      <a:extLst>
                        <a:ext uri="{9D8B030D-6E8A-4147-A177-3AD203B41FA5}">
                          <a16:colId xmlns:a16="http://schemas.microsoft.com/office/drawing/2014/main" val="2264147115"/>
                        </a:ext>
                      </a:extLst>
                    </a:gridCol>
                    <a:gridCol w="1993127">
                      <a:extLst>
                        <a:ext uri="{9D8B030D-6E8A-4147-A177-3AD203B41FA5}">
                          <a16:colId xmlns:a16="http://schemas.microsoft.com/office/drawing/2014/main" val="583861523"/>
                        </a:ext>
                      </a:extLst>
                    </a:gridCol>
                    <a:gridCol w="2217089">
                      <a:extLst>
                        <a:ext uri="{9D8B030D-6E8A-4147-A177-3AD203B41FA5}">
                          <a16:colId xmlns:a16="http://schemas.microsoft.com/office/drawing/2014/main" val="1305077767"/>
                        </a:ext>
                      </a:extLst>
                    </a:gridCol>
                    <a:gridCol w="2217089">
                      <a:extLst>
                        <a:ext uri="{9D8B030D-6E8A-4147-A177-3AD203B41FA5}">
                          <a16:colId xmlns:a16="http://schemas.microsoft.com/office/drawing/2014/main" val="1128051649"/>
                        </a:ext>
                      </a:extLst>
                    </a:gridCol>
                  </a:tblGrid>
                  <a:tr h="481033">
                    <a:tc>
                      <a:txBody>
                        <a:bodyPr/>
                        <a:lstStyle/>
                        <a:p>
                          <a:r>
                            <a:rPr lang="en-US" sz="2400" dirty="0">
                              <a:latin typeface="PT Serif" panose="020A0603040505020204" pitchFamily="18" charset="77"/>
                            </a:rPr>
                            <a:t>Scheme</a:t>
                          </a:r>
                        </a:p>
                      </a:txBody>
                      <a:tcPr/>
                    </a:tc>
                    <a:tc>
                      <a:txBody>
                        <a:bodyPr/>
                        <a:lstStyle/>
                        <a:p>
                          <a:r>
                            <a:rPr lang="en-US" sz="2400" dirty="0">
                              <a:latin typeface="PT Serif" panose="020A0603040505020204" pitchFamily="18" charset="77"/>
                            </a:rPr>
                            <a:t>Description/</a:t>
                          </a:r>
                        </a:p>
                        <a:p>
                          <a:r>
                            <a:rPr lang="en-US" sz="2400" dirty="0">
                              <a:latin typeface="PT Serif" panose="020A0603040505020204" pitchFamily="18" charset="77"/>
                            </a:rPr>
                            <a:t>Assumption</a:t>
                          </a:r>
                        </a:p>
                      </a:txBody>
                      <a:tcPr/>
                    </a:tc>
                    <a:tc>
                      <a:txBody>
                        <a:bodyPr/>
                        <a:lstStyle/>
                        <a:p>
                          <a:r>
                            <a:rPr lang="en-US" sz="2400" dirty="0">
                              <a:latin typeface="PT Serif" panose="020A0603040505020204" pitchFamily="18" charset="77"/>
                            </a:rPr>
                            <a:t>Ciphertext Size</a:t>
                          </a:r>
                        </a:p>
                      </a:txBody>
                      <a:tcPr/>
                    </a:tc>
                    <a:tc>
                      <a:txBody>
                        <a:bodyPr/>
                        <a:lstStyle/>
                        <a:p>
                          <a:r>
                            <a:rPr lang="en-US" sz="2400" dirty="0">
                              <a:latin typeface="PT Serif" panose="020A0603040505020204" pitchFamily="18" charset="77"/>
                            </a:rPr>
                            <a:t>Public key Size</a:t>
                          </a:r>
                        </a:p>
                      </a:txBody>
                      <a:tcPr/>
                    </a:tc>
                    <a:tc>
                      <a:txBody>
                        <a:bodyPr/>
                        <a:lstStyle/>
                        <a:p>
                          <a:r>
                            <a:rPr lang="en-US" sz="2400" dirty="0">
                              <a:latin typeface="PT Serif" panose="020A0603040505020204" pitchFamily="18" charset="77"/>
                            </a:rPr>
                            <a:t>Secret key Size</a:t>
                          </a:r>
                        </a:p>
                      </a:txBody>
                      <a:tcPr/>
                    </a:tc>
                    <a:extLst>
                      <a:ext uri="{0D108BD9-81ED-4DB2-BD59-A6C34878D82A}">
                        <a16:rowId xmlns:a16="http://schemas.microsoft.com/office/drawing/2014/main" val="2502718405"/>
                      </a:ext>
                    </a:extLst>
                  </a:tr>
                  <a:tr h="481033">
                    <a:tc>
                      <a:txBody>
                        <a:bodyPr/>
                        <a:lstStyle/>
                        <a:p>
                          <a:r>
                            <a:rPr lang="en-US" sz="2200" dirty="0">
                              <a:latin typeface="PT Serif" panose="020A0603040505020204" pitchFamily="18" charset="77"/>
                            </a:rPr>
                            <a:t>BN’08,BP’08</a:t>
                          </a:r>
                        </a:p>
                      </a:txBody>
                      <a:tcPr/>
                    </a:tc>
                    <a:tc>
                      <a:txBody>
                        <a:bodyPr/>
                        <a:lstStyle/>
                        <a:p>
                          <a:r>
                            <a:rPr lang="en-US" sz="2200" dirty="0">
                              <a:latin typeface="PT Serif" panose="020A0603040505020204" pitchFamily="18" charset="77"/>
                            </a:rPr>
                            <a:t>Combinatorial</a:t>
                          </a:r>
                        </a:p>
                      </a:txBody>
                      <a:tcPr/>
                    </a:tc>
                    <a:tc>
                      <a:txBody>
                        <a:bodyPr/>
                        <a:lstStyle/>
                        <a:p>
                          <a:r>
                            <a:rPr lang="en-US" sz="2200" dirty="0">
                              <a:latin typeface="PT Serif" panose="020A0603040505020204" pitchFamily="18" charset="77"/>
                            </a:rPr>
                            <a:t>Constant</a:t>
                          </a:r>
                        </a:p>
                      </a:txBody>
                      <a:tcPr/>
                    </a:tc>
                    <a:tc>
                      <a:txBody>
                        <a:bodyPr/>
                        <a:lstStyle/>
                        <a:p>
                          <a:r>
                            <a:rPr lang="en-US" sz="2200" dirty="0">
                              <a:latin typeface="PT Serif" panose="020A0603040505020204" pitchFamily="18" charset="77"/>
                            </a:rPr>
                            <a:t>Constant</a:t>
                          </a:r>
                        </a:p>
                      </a:txBody>
                      <a:tcPr/>
                    </a:tc>
                    <a:tc>
                      <a:txBody>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𝑝𝑜𝑙𝑦</m:t>
                                </m:r>
                                <m:r>
                                  <a:rPr lang="en-US" sz="2200" b="0" i="1" smtClean="0">
                                    <a:latin typeface="Cambria Math" panose="02040503050406030204" pitchFamily="18" charset="0"/>
                                  </a:rPr>
                                  <m:t>(</m:t>
                                </m:r>
                                <m:r>
                                  <a:rPr lang="en-US" sz="2200" b="0" i="1" smtClean="0">
                                    <a:latin typeface="Cambria Math" panose="02040503050406030204" pitchFamily="18" charset="0"/>
                                  </a:rPr>
                                  <m:t>𝑛</m:t>
                                </m:r>
                                <m:r>
                                  <a:rPr lang="en-US" sz="2200" b="0" i="1" smtClean="0">
                                    <a:latin typeface="Cambria Math" panose="02040503050406030204" pitchFamily="18" charset="0"/>
                                  </a:rPr>
                                  <m:t>)</m:t>
                                </m:r>
                              </m:oMath>
                            </m:oMathPara>
                          </a14:m>
                          <a:endParaRPr lang="en-US" sz="2200" dirty="0">
                            <a:latin typeface="PT Serif" panose="020A0603040505020204" pitchFamily="18" charset="77"/>
                          </a:endParaRPr>
                        </a:p>
                      </a:txBody>
                      <a:tcPr/>
                    </a:tc>
                    <a:extLst>
                      <a:ext uri="{0D108BD9-81ED-4DB2-BD59-A6C34878D82A}">
                        <a16:rowId xmlns:a16="http://schemas.microsoft.com/office/drawing/2014/main" val="3137712677"/>
                      </a:ext>
                    </a:extLst>
                  </a:tr>
                  <a:tr h="481033">
                    <a:tc>
                      <a:txBody>
                        <a:bodyPr/>
                        <a:lstStyle/>
                        <a:p>
                          <a:r>
                            <a:rPr lang="en-US" sz="2200" dirty="0">
                              <a:latin typeface="PT Serif" panose="020A0603040505020204" pitchFamily="18" charset="77"/>
                            </a:rPr>
                            <a:t>BSW’06,Zhan’20,</a:t>
                          </a:r>
                        </a:p>
                        <a:p>
                          <a:r>
                            <a:rPr lang="en-US" sz="2200" dirty="0">
                              <a:latin typeface="PT Serif" panose="020A0603040505020204" pitchFamily="18" charset="77"/>
                            </a:rPr>
                            <a:t>GLW’23,Zhan’24…</a:t>
                          </a:r>
                        </a:p>
                      </a:txBody>
                      <a:tcPr/>
                    </a:tc>
                    <a:tc>
                      <a:txBody>
                        <a:bodyPr/>
                        <a:lstStyle/>
                        <a:p>
                          <a:r>
                            <a:rPr lang="en-US" sz="2200" dirty="0">
                              <a:latin typeface="PT Serif" panose="020A0603040505020204" pitchFamily="18" charset="77"/>
                            </a:rPr>
                            <a:t>Pairings</a:t>
                          </a:r>
                        </a:p>
                      </a:txBody>
                      <a:tcPr/>
                    </a:tc>
                    <a:tc>
                      <a:txBody>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𝑝𝑜𝑙𝑦𝑙𝑜𝑔</m:t>
                                </m:r>
                                <m:r>
                                  <a:rPr lang="en-US" sz="2200" b="0" i="1" smtClean="0">
                                    <a:latin typeface="Cambria Math" panose="02040503050406030204" pitchFamily="18" charset="0"/>
                                  </a:rPr>
                                  <m:t>(</m:t>
                                </m:r>
                                <m:r>
                                  <a:rPr lang="en-US" sz="2200" b="0" i="1" smtClean="0">
                                    <a:latin typeface="Cambria Math" panose="02040503050406030204" pitchFamily="18" charset="0"/>
                                  </a:rPr>
                                  <m:t>𝑛</m:t>
                                </m:r>
                                <m:r>
                                  <a:rPr lang="en-US" sz="2200" b="0" i="1" smtClean="0">
                                    <a:latin typeface="Cambria Math" panose="02040503050406030204" pitchFamily="18" charset="0"/>
                                  </a:rPr>
                                  <m:t>)</m:t>
                                </m:r>
                              </m:oMath>
                            </m:oMathPara>
                          </a14:m>
                          <a:endParaRPr lang="en-US" sz="2200" dirty="0">
                            <a:latin typeface="PT Serif" panose="020A0603040505020204" pitchFamily="18" charset="77"/>
                          </a:endParaRPr>
                        </a:p>
                      </a:txBody>
                      <a:tcPr/>
                    </a:tc>
                    <a:tc>
                      <a:txBody>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𝑝𝑜𝑙𝑦𝑙𝑜𝑔</m:t>
                                </m:r>
                                <m:r>
                                  <a:rPr lang="en-US" sz="2200" b="0" i="1" smtClean="0">
                                    <a:latin typeface="Cambria Math" panose="02040503050406030204" pitchFamily="18" charset="0"/>
                                  </a:rPr>
                                  <m:t>(</m:t>
                                </m:r>
                                <m:r>
                                  <a:rPr lang="en-US" sz="2200" b="0" i="1" smtClean="0">
                                    <a:latin typeface="Cambria Math" panose="02040503050406030204" pitchFamily="18" charset="0"/>
                                  </a:rPr>
                                  <m:t>𝑛</m:t>
                                </m:r>
                                <m:r>
                                  <a:rPr lang="en-US" sz="2200" b="0" i="1" smtClean="0">
                                    <a:latin typeface="Cambria Math" panose="02040503050406030204" pitchFamily="18" charset="0"/>
                                  </a:rPr>
                                  <m:t>)</m:t>
                                </m:r>
                              </m:oMath>
                            </m:oMathPara>
                          </a14:m>
                          <a:endParaRPr lang="en-US" sz="2200" dirty="0">
                            <a:latin typeface="PT Serif" panose="020A0603040505020204" pitchFamily="18" charset="77"/>
                          </a:endParaRPr>
                        </a:p>
                      </a:txBody>
                      <a:tcPr/>
                    </a:tc>
                    <a:tc>
                      <a:txBody>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𝑝𝑜𝑙𝑦𝑙𝑜𝑔</m:t>
                                </m:r>
                                <m:r>
                                  <a:rPr lang="en-US" sz="2200" b="0" i="1" smtClean="0">
                                    <a:latin typeface="Cambria Math" panose="02040503050406030204" pitchFamily="18" charset="0"/>
                                  </a:rPr>
                                  <m:t>(</m:t>
                                </m:r>
                                <m:r>
                                  <a:rPr lang="en-US" sz="2200" b="0" i="1" smtClean="0">
                                    <a:latin typeface="Cambria Math" panose="02040503050406030204" pitchFamily="18" charset="0"/>
                                  </a:rPr>
                                  <m:t>𝑛</m:t>
                                </m:r>
                                <m:r>
                                  <a:rPr lang="en-US" sz="2200" b="0" i="1" smtClean="0">
                                    <a:latin typeface="Cambria Math" panose="02040503050406030204" pitchFamily="18" charset="0"/>
                                  </a:rPr>
                                  <m:t>)</m:t>
                                </m:r>
                              </m:oMath>
                            </m:oMathPara>
                          </a14:m>
                          <a:endParaRPr lang="en-US" sz="2200" dirty="0">
                            <a:latin typeface="PT Serif" panose="020A0603040505020204" pitchFamily="18" charset="77"/>
                          </a:endParaRPr>
                        </a:p>
                      </a:txBody>
                      <a:tcPr/>
                    </a:tc>
                    <a:extLst>
                      <a:ext uri="{0D108BD9-81ED-4DB2-BD59-A6C34878D82A}">
                        <a16:rowId xmlns:a16="http://schemas.microsoft.com/office/drawing/2014/main" val="2901483505"/>
                      </a:ext>
                    </a:extLst>
                  </a:tr>
                  <a:tr h="481033">
                    <a:tc>
                      <a:txBody>
                        <a:bodyPr/>
                        <a:lstStyle/>
                        <a:p>
                          <a:r>
                            <a:rPr lang="en-US" sz="2200" dirty="0">
                              <a:latin typeface="PT Serif" panose="020A0603040505020204" pitchFamily="18" charset="77"/>
                            </a:rPr>
                            <a:t>BZ’14</a:t>
                          </a:r>
                        </a:p>
                      </a:txBody>
                      <a:tcPr/>
                    </a:tc>
                    <a:tc>
                      <a:txBody>
                        <a:bodyPr/>
                        <a:lstStyle/>
                        <a:p>
                          <a:r>
                            <a:rPr lang="en-US" sz="2200" dirty="0" err="1">
                              <a:latin typeface="PT Serif" panose="020A0603040505020204" pitchFamily="18" charset="77"/>
                            </a:rPr>
                            <a:t>iO</a:t>
                          </a:r>
                          <a:endParaRPr lang="en-US" sz="2200" dirty="0">
                            <a:latin typeface="PT Serif" panose="020A0603040505020204" pitchFamily="18" charset="77"/>
                          </a:endParaRPr>
                        </a:p>
                      </a:txBody>
                      <a:tcPr/>
                    </a:tc>
                    <a:tc>
                      <a:txBody>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𝑝𝑜𝑙𝑦𝑙𝑜𝑔</m:t>
                                </m:r>
                                <m:r>
                                  <a:rPr lang="en-US" sz="2200" b="0" i="1" smtClean="0">
                                    <a:latin typeface="Cambria Math" panose="02040503050406030204" pitchFamily="18" charset="0"/>
                                  </a:rPr>
                                  <m:t>(</m:t>
                                </m:r>
                                <m:r>
                                  <a:rPr lang="en-US" sz="2200" b="0" i="1" smtClean="0">
                                    <a:latin typeface="Cambria Math" panose="02040503050406030204" pitchFamily="18" charset="0"/>
                                  </a:rPr>
                                  <m:t>𝑛</m:t>
                                </m:r>
                                <m:r>
                                  <a:rPr lang="en-US" sz="2200" b="0" i="1" smtClean="0">
                                    <a:latin typeface="Cambria Math" panose="02040503050406030204" pitchFamily="18" charset="0"/>
                                  </a:rPr>
                                  <m:t>)</m:t>
                                </m:r>
                              </m:oMath>
                            </m:oMathPara>
                          </a14:m>
                          <a:endParaRPr lang="en-US" sz="2200" dirty="0">
                            <a:latin typeface="PT Serif" panose="020A0603040505020204" pitchFamily="18" charset="77"/>
                          </a:endParaRPr>
                        </a:p>
                      </a:txBody>
                      <a:tcPr/>
                    </a:tc>
                    <a:tc>
                      <a:txBody>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𝑝𝑜𝑙𝑦𝑙𝑜𝑔</m:t>
                                </m:r>
                                <m:r>
                                  <a:rPr lang="en-US" sz="2200" b="0" i="1" smtClean="0">
                                    <a:latin typeface="Cambria Math" panose="02040503050406030204" pitchFamily="18" charset="0"/>
                                  </a:rPr>
                                  <m:t>(</m:t>
                                </m:r>
                                <m:r>
                                  <a:rPr lang="en-US" sz="2200" b="0" i="1" smtClean="0">
                                    <a:latin typeface="Cambria Math" panose="02040503050406030204" pitchFamily="18" charset="0"/>
                                  </a:rPr>
                                  <m:t>𝑛</m:t>
                                </m:r>
                                <m:r>
                                  <a:rPr lang="en-US" sz="2200" b="0" i="1" smtClean="0">
                                    <a:latin typeface="Cambria Math" panose="02040503050406030204" pitchFamily="18" charset="0"/>
                                  </a:rPr>
                                  <m:t>)</m:t>
                                </m:r>
                              </m:oMath>
                            </m:oMathPara>
                          </a14:m>
                          <a:endParaRPr lang="en-US" sz="2200" dirty="0">
                            <a:latin typeface="PT Serif" panose="020A0603040505020204" pitchFamily="18" charset="77"/>
                          </a:endParaRPr>
                        </a:p>
                      </a:txBody>
                      <a:tcPr/>
                    </a:tc>
                    <a:tc>
                      <a:txBody>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𝑝𝑜𝑙𝑦𝑙𝑜𝑔</m:t>
                                </m:r>
                                <m:r>
                                  <a:rPr lang="en-US" sz="2200" b="0" i="1" smtClean="0">
                                    <a:latin typeface="Cambria Math" panose="02040503050406030204" pitchFamily="18" charset="0"/>
                                  </a:rPr>
                                  <m:t>(</m:t>
                                </m:r>
                                <m:r>
                                  <a:rPr lang="en-US" sz="2200" b="0" i="1" smtClean="0">
                                    <a:latin typeface="Cambria Math" panose="02040503050406030204" pitchFamily="18" charset="0"/>
                                  </a:rPr>
                                  <m:t>𝑛</m:t>
                                </m:r>
                                <m:r>
                                  <a:rPr lang="en-US" sz="2200" b="0" i="1" smtClean="0">
                                    <a:latin typeface="Cambria Math" panose="02040503050406030204" pitchFamily="18" charset="0"/>
                                  </a:rPr>
                                  <m:t>)</m:t>
                                </m:r>
                              </m:oMath>
                            </m:oMathPara>
                          </a14:m>
                          <a:endParaRPr lang="en-US" sz="2200" dirty="0">
                            <a:latin typeface="PT Serif" panose="020A0603040505020204" pitchFamily="18" charset="77"/>
                          </a:endParaRPr>
                        </a:p>
                      </a:txBody>
                      <a:tcPr/>
                    </a:tc>
                    <a:extLst>
                      <a:ext uri="{0D108BD9-81ED-4DB2-BD59-A6C34878D82A}">
                        <a16:rowId xmlns:a16="http://schemas.microsoft.com/office/drawing/2014/main" val="901039867"/>
                      </a:ext>
                    </a:extLst>
                  </a:tr>
                  <a:tr h="481033">
                    <a:tc>
                      <a:txBody>
                        <a:bodyPr/>
                        <a:lstStyle/>
                        <a:p>
                          <a:r>
                            <a:rPr lang="en-US" sz="2200" dirty="0">
                              <a:latin typeface="PT Serif" panose="020A0603040505020204" pitchFamily="18" charset="77"/>
                            </a:rPr>
                            <a:t>GKW’18, CVW+’18</a:t>
                          </a:r>
                        </a:p>
                      </a:txBody>
                      <a:tcPr/>
                    </a:tc>
                    <a:tc>
                      <a:txBody>
                        <a:bodyPr/>
                        <a:lstStyle/>
                        <a:p>
                          <a:r>
                            <a:rPr lang="en-US" sz="2200" dirty="0">
                              <a:latin typeface="PT Serif" panose="020A0603040505020204" pitchFamily="18" charset="77"/>
                            </a:rPr>
                            <a:t>Lattices</a:t>
                          </a:r>
                        </a:p>
                      </a:txBody>
                      <a:tcPr/>
                    </a:tc>
                    <a:tc>
                      <a:txBody>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𝑝𝑜𝑙𝑦𝑙𝑜𝑔</m:t>
                                </m:r>
                                <m:r>
                                  <a:rPr lang="en-US" sz="2200" b="0" i="1" smtClean="0">
                                    <a:latin typeface="Cambria Math" panose="02040503050406030204" pitchFamily="18" charset="0"/>
                                  </a:rPr>
                                  <m:t>(</m:t>
                                </m:r>
                                <m:r>
                                  <a:rPr lang="en-US" sz="2200" b="0" i="1" smtClean="0">
                                    <a:latin typeface="Cambria Math" panose="02040503050406030204" pitchFamily="18" charset="0"/>
                                  </a:rPr>
                                  <m:t>𝑛</m:t>
                                </m:r>
                                <m:r>
                                  <a:rPr lang="en-US" sz="2200" b="0" i="1" smtClean="0">
                                    <a:latin typeface="Cambria Math" panose="02040503050406030204" pitchFamily="18" charset="0"/>
                                  </a:rPr>
                                  <m:t>)</m:t>
                                </m:r>
                              </m:oMath>
                            </m:oMathPara>
                          </a14:m>
                          <a:endParaRPr lang="en-US" sz="2200" dirty="0">
                            <a:latin typeface="PT Serif" panose="020A0603040505020204" pitchFamily="18" charset="77"/>
                          </a:endParaRPr>
                        </a:p>
                      </a:txBody>
                      <a:tcPr/>
                    </a:tc>
                    <a:tc>
                      <a:txBody>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𝑝𝑜𝑙𝑦𝑙𝑜𝑔</m:t>
                                </m:r>
                                <m:r>
                                  <a:rPr lang="en-US" sz="2200" b="0" i="1" smtClean="0">
                                    <a:latin typeface="Cambria Math" panose="02040503050406030204" pitchFamily="18" charset="0"/>
                                  </a:rPr>
                                  <m:t>(</m:t>
                                </m:r>
                                <m:r>
                                  <a:rPr lang="en-US" sz="2200" b="0" i="1" smtClean="0">
                                    <a:latin typeface="Cambria Math" panose="02040503050406030204" pitchFamily="18" charset="0"/>
                                  </a:rPr>
                                  <m:t>𝑛</m:t>
                                </m:r>
                                <m:r>
                                  <a:rPr lang="en-US" sz="2200" b="0" i="1" smtClean="0">
                                    <a:latin typeface="Cambria Math" panose="02040503050406030204" pitchFamily="18" charset="0"/>
                                  </a:rPr>
                                  <m:t>)</m:t>
                                </m:r>
                              </m:oMath>
                            </m:oMathPara>
                          </a14:m>
                          <a:endParaRPr lang="en-US" sz="2200" dirty="0">
                            <a:latin typeface="PT Serif" panose="020A0603040505020204" pitchFamily="18" charset="77"/>
                          </a:endParaRPr>
                        </a:p>
                      </a:txBody>
                      <a:tcPr/>
                    </a:tc>
                    <a:tc>
                      <a:txBody>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𝑝𝑜𝑙𝑦𝑙𝑜𝑔</m:t>
                                </m:r>
                                <m:r>
                                  <a:rPr lang="en-US" sz="2200" b="0" i="1" smtClean="0">
                                    <a:latin typeface="Cambria Math" panose="02040503050406030204" pitchFamily="18" charset="0"/>
                                  </a:rPr>
                                  <m:t>(</m:t>
                                </m:r>
                                <m:r>
                                  <a:rPr lang="en-US" sz="2200" b="0" i="1" smtClean="0">
                                    <a:latin typeface="Cambria Math" panose="02040503050406030204" pitchFamily="18" charset="0"/>
                                  </a:rPr>
                                  <m:t>𝑛</m:t>
                                </m:r>
                                <m:r>
                                  <a:rPr lang="en-US" sz="2200" b="0" i="1" smtClean="0">
                                    <a:latin typeface="Cambria Math" panose="02040503050406030204" pitchFamily="18" charset="0"/>
                                  </a:rPr>
                                  <m:t>)</m:t>
                                </m:r>
                              </m:oMath>
                            </m:oMathPara>
                          </a14:m>
                          <a:endParaRPr lang="en-US" sz="2200" dirty="0">
                            <a:latin typeface="PT Serif" panose="020A0603040505020204" pitchFamily="18" charset="77"/>
                          </a:endParaRPr>
                        </a:p>
                      </a:txBody>
                      <a:tcPr/>
                    </a:tc>
                    <a:extLst>
                      <a:ext uri="{0D108BD9-81ED-4DB2-BD59-A6C34878D82A}">
                        <a16:rowId xmlns:a16="http://schemas.microsoft.com/office/drawing/2014/main" val="44160819"/>
                      </a:ext>
                    </a:extLst>
                  </a:tr>
                </a:tbl>
              </a:graphicData>
            </a:graphic>
          </p:graphicFrame>
        </mc:Choice>
        <mc:Fallback xmlns="">
          <p:graphicFrame>
            <p:nvGraphicFramePr>
              <p:cNvPr id="5" name="Table 4">
                <a:extLst>
                  <a:ext uri="{FF2B5EF4-FFF2-40B4-BE49-F238E27FC236}">
                    <a16:creationId xmlns:a16="http://schemas.microsoft.com/office/drawing/2014/main" id="{CD5F28B5-1A82-44C7-286E-2E14A889083E}"/>
                  </a:ext>
                </a:extLst>
              </p:cNvPr>
              <p:cNvGraphicFramePr>
                <a:graphicFrameLocks noGrp="1"/>
              </p:cNvGraphicFramePr>
              <p:nvPr>
                <p:extLst>
                  <p:ext uri="{D42A27DB-BD31-4B8C-83A1-F6EECF244321}">
                    <p14:modId xmlns:p14="http://schemas.microsoft.com/office/powerpoint/2010/main" val="4155018518"/>
                  </p:ext>
                </p:extLst>
              </p:nvPr>
            </p:nvGraphicFramePr>
            <p:xfrm>
              <a:off x="553277" y="2259441"/>
              <a:ext cx="11085445" cy="3028059"/>
            </p:xfrm>
            <a:graphic>
              <a:graphicData uri="http://schemas.openxmlformats.org/drawingml/2006/table">
                <a:tbl>
                  <a:tblPr firstRow="1" bandRow="1">
                    <a:tableStyleId>{5C22544A-7EE6-4342-B048-85BDC9FD1C3A}</a:tableStyleId>
                  </a:tblPr>
                  <a:tblGrid>
                    <a:gridCol w="2577548">
                      <a:extLst>
                        <a:ext uri="{9D8B030D-6E8A-4147-A177-3AD203B41FA5}">
                          <a16:colId xmlns:a16="http://schemas.microsoft.com/office/drawing/2014/main" val="2379869094"/>
                        </a:ext>
                      </a:extLst>
                    </a:gridCol>
                    <a:gridCol w="2080592">
                      <a:extLst>
                        <a:ext uri="{9D8B030D-6E8A-4147-A177-3AD203B41FA5}">
                          <a16:colId xmlns:a16="http://schemas.microsoft.com/office/drawing/2014/main" val="2264147115"/>
                        </a:ext>
                      </a:extLst>
                    </a:gridCol>
                    <a:gridCol w="1993127">
                      <a:extLst>
                        <a:ext uri="{9D8B030D-6E8A-4147-A177-3AD203B41FA5}">
                          <a16:colId xmlns:a16="http://schemas.microsoft.com/office/drawing/2014/main" val="583861523"/>
                        </a:ext>
                      </a:extLst>
                    </a:gridCol>
                    <a:gridCol w="2217089">
                      <a:extLst>
                        <a:ext uri="{9D8B030D-6E8A-4147-A177-3AD203B41FA5}">
                          <a16:colId xmlns:a16="http://schemas.microsoft.com/office/drawing/2014/main" val="1305077767"/>
                        </a:ext>
                      </a:extLst>
                    </a:gridCol>
                    <a:gridCol w="2217089">
                      <a:extLst>
                        <a:ext uri="{9D8B030D-6E8A-4147-A177-3AD203B41FA5}">
                          <a16:colId xmlns:a16="http://schemas.microsoft.com/office/drawing/2014/main" val="1128051649"/>
                        </a:ext>
                      </a:extLst>
                    </a:gridCol>
                  </a:tblGrid>
                  <a:tr h="822960">
                    <a:tc>
                      <a:txBody>
                        <a:bodyPr/>
                        <a:lstStyle/>
                        <a:p>
                          <a:r>
                            <a:rPr lang="en-US" sz="2400" dirty="0">
                              <a:latin typeface="PT Serif" panose="020A0603040505020204" pitchFamily="18" charset="77"/>
                            </a:rPr>
                            <a:t>Scheme</a:t>
                          </a:r>
                        </a:p>
                      </a:txBody>
                      <a:tcPr/>
                    </a:tc>
                    <a:tc>
                      <a:txBody>
                        <a:bodyPr/>
                        <a:lstStyle/>
                        <a:p>
                          <a:r>
                            <a:rPr lang="en-US" sz="2400" dirty="0">
                              <a:latin typeface="PT Serif" panose="020A0603040505020204" pitchFamily="18" charset="77"/>
                            </a:rPr>
                            <a:t>Description/</a:t>
                          </a:r>
                        </a:p>
                        <a:p>
                          <a:r>
                            <a:rPr lang="en-US" sz="2400" dirty="0">
                              <a:latin typeface="PT Serif" panose="020A0603040505020204" pitchFamily="18" charset="77"/>
                            </a:rPr>
                            <a:t>Assumption</a:t>
                          </a:r>
                        </a:p>
                      </a:txBody>
                      <a:tcPr/>
                    </a:tc>
                    <a:tc>
                      <a:txBody>
                        <a:bodyPr/>
                        <a:lstStyle/>
                        <a:p>
                          <a:r>
                            <a:rPr lang="en-US" sz="2400" dirty="0">
                              <a:latin typeface="PT Serif" panose="020A0603040505020204" pitchFamily="18" charset="77"/>
                            </a:rPr>
                            <a:t>Ciphertext Size</a:t>
                          </a:r>
                        </a:p>
                      </a:txBody>
                      <a:tcPr/>
                    </a:tc>
                    <a:tc>
                      <a:txBody>
                        <a:bodyPr/>
                        <a:lstStyle/>
                        <a:p>
                          <a:r>
                            <a:rPr lang="en-US" sz="2400" dirty="0">
                              <a:latin typeface="PT Serif" panose="020A0603040505020204" pitchFamily="18" charset="77"/>
                            </a:rPr>
                            <a:t>Public key Size</a:t>
                          </a:r>
                        </a:p>
                      </a:txBody>
                      <a:tcPr/>
                    </a:tc>
                    <a:tc>
                      <a:txBody>
                        <a:bodyPr/>
                        <a:lstStyle/>
                        <a:p>
                          <a:r>
                            <a:rPr lang="en-US" sz="2400" dirty="0">
                              <a:latin typeface="PT Serif" panose="020A0603040505020204" pitchFamily="18" charset="77"/>
                            </a:rPr>
                            <a:t>Secret key Size</a:t>
                          </a:r>
                        </a:p>
                      </a:txBody>
                      <a:tcPr/>
                    </a:tc>
                    <a:extLst>
                      <a:ext uri="{0D108BD9-81ED-4DB2-BD59-A6C34878D82A}">
                        <a16:rowId xmlns:a16="http://schemas.microsoft.com/office/drawing/2014/main" val="2502718405"/>
                      </a:ext>
                    </a:extLst>
                  </a:tr>
                  <a:tr h="481033">
                    <a:tc>
                      <a:txBody>
                        <a:bodyPr/>
                        <a:lstStyle/>
                        <a:p>
                          <a:r>
                            <a:rPr lang="en-US" sz="2200" dirty="0">
                              <a:latin typeface="PT Serif" panose="020A0603040505020204" pitchFamily="18" charset="77"/>
                            </a:rPr>
                            <a:t>BN’08,BP’08</a:t>
                          </a:r>
                        </a:p>
                      </a:txBody>
                      <a:tcPr/>
                    </a:tc>
                    <a:tc>
                      <a:txBody>
                        <a:bodyPr/>
                        <a:lstStyle/>
                        <a:p>
                          <a:r>
                            <a:rPr lang="en-US" sz="2200" dirty="0">
                              <a:latin typeface="PT Serif" panose="020A0603040505020204" pitchFamily="18" charset="77"/>
                            </a:rPr>
                            <a:t>Combinatorial</a:t>
                          </a:r>
                        </a:p>
                      </a:txBody>
                      <a:tcPr/>
                    </a:tc>
                    <a:tc>
                      <a:txBody>
                        <a:bodyPr/>
                        <a:lstStyle/>
                        <a:p>
                          <a:r>
                            <a:rPr lang="en-US" sz="2200" dirty="0">
                              <a:latin typeface="PT Serif" panose="020A0603040505020204" pitchFamily="18" charset="77"/>
                            </a:rPr>
                            <a:t>Constant</a:t>
                          </a:r>
                        </a:p>
                      </a:txBody>
                      <a:tcPr/>
                    </a:tc>
                    <a:tc>
                      <a:txBody>
                        <a:bodyPr/>
                        <a:lstStyle/>
                        <a:p>
                          <a:r>
                            <a:rPr lang="en-US" sz="2200" dirty="0">
                              <a:latin typeface="PT Serif" panose="020A0603040505020204" pitchFamily="18" charset="77"/>
                            </a:rPr>
                            <a:t>Constant</a:t>
                          </a:r>
                        </a:p>
                      </a:txBody>
                      <a:tcPr/>
                    </a:tc>
                    <a:tc>
                      <a:txBody>
                        <a:bodyPr/>
                        <a:lstStyle/>
                        <a:p>
                          <a:endParaRPr lang="en-US"/>
                        </a:p>
                      </a:txBody>
                      <a:tcPr>
                        <a:blipFill>
                          <a:blip r:embed="rId3"/>
                          <a:stretch>
                            <a:fillRect l="-400000" t="-178947" r="-1143" b="-376316"/>
                          </a:stretch>
                        </a:blipFill>
                      </a:tcPr>
                    </a:tc>
                    <a:extLst>
                      <a:ext uri="{0D108BD9-81ED-4DB2-BD59-A6C34878D82A}">
                        <a16:rowId xmlns:a16="http://schemas.microsoft.com/office/drawing/2014/main" val="3137712677"/>
                      </a:ext>
                    </a:extLst>
                  </a:tr>
                  <a:tr h="762000">
                    <a:tc>
                      <a:txBody>
                        <a:bodyPr/>
                        <a:lstStyle/>
                        <a:p>
                          <a:r>
                            <a:rPr lang="en-US" sz="2200" dirty="0">
                              <a:latin typeface="PT Serif" panose="020A0603040505020204" pitchFamily="18" charset="77"/>
                            </a:rPr>
                            <a:t>BSW’06,Zhan’20,</a:t>
                          </a:r>
                        </a:p>
                        <a:p>
                          <a:r>
                            <a:rPr lang="en-US" sz="2200" dirty="0">
                              <a:latin typeface="PT Serif" panose="020A0603040505020204" pitchFamily="18" charset="77"/>
                            </a:rPr>
                            <a:t>GLW’23,Zhan’24…</a:t>
                          </a:r>
                        </a:p>
                      </a:txBody>
                      <a:tcPr/>
                    </a:tc>
                    <a:tc>
                      <a:txBody>
                        <a:bodyPr/>
                        <a:lstStyle/>
                        <a:p>
                          <a:r>
                            <a:rPr lang="en-US" sz="2200" dirty="0">
                              <a:latin typeface="PT Serif" panose="020A0603040505020204" pitchFamily="18" charset="77"/>
                            </a:rPr>
                            <a:t>Pairings</a:t>
                          </a:r>
                        </a:p>
                      </a:txBody>
                      <a:tcPr/>
                    </a:tc>
                    <a:tc>
                      <a:txBody>
                        <a:bodyPr/>
                        <a:lstStyle/>
                        <a:p>
                          <a:endParaRPr lang="en-US"/>
                        </a:p>
                      </a:txBody>
                      <a:tcPr>
                        <a:blipFill>
                          <a:blip r:embed="rId3"/>
                          <a:stretch>
                            <a:fillRect l="-234395" t="-173770" r="-224204" b="-134426"/>
                          </a:stretch>
                        </a:blipFill>
                      </a:tcPr>
                    </a:tc>
                    <a:tc>
                      <a:txBody>
                        <a:bodyPr/>
                        <a:lstStyle/>
                        <a:p>
                          <a:endParaRPr lang="en-US"/>
                        </a:p>
                      </a:txBody>
                      <a:tcPr>
                        <a:blipFill>
                          <a:blip r:embed="rId3"/>
                          <a:stretch>
                            <a:fillRect l="-300000" t="-173770" r="-101143" b="-134426"/>
                          </a:stretch>
                        </a:blipFill>
                      </a:tcPr>
                    </a:tc>
                    <a:tc>
                      <a:txBody>
                        <a:bodyPr/>
                        <a:lstStyle/>
                        <a:p>
                          <a:endParaRPr lang="en-US"/>
                        </a:p>
                      </a:txBody>
                      <a:tcPr>
                        <a:blipFill>
                          <a:blip r:embed="rId3"/>
                          <a:stretch>
                            <a:fillRect l="-400000" t="-173770" r="-1143" b="-134426"/>
                          </a:stretch>
                        </a:blipFill>
                      </a:tcPr>
                    </a:tc>
                    <a:extLst>
                      <a:ext uri="{0D108BD9-81ED-4DB2-BD59-A6C34878D82A}">
                        <a16:rowId xmlns:a16="http://schemas.microsoft.com/office/drawing/2014/main" val="2901483505"/>
                      </a:ext>
                    </a:extLst>
                  </a:tr>
                  <a:tr h="481033">
                    <a:tc>
                      <a:txBody>
                        <a:bodyPr/>
                        <a:lstStyle/>
                        <a:p>
                          <a:r>
                            <a:rPr lang="en-US" sz="2200" dirty="0">
                              <a:latin typeface="PT Serif" panose="020A0603040505020204" pitchFamily="18" charset="77"/>
                            </a:rPr>
                            <a:t>BZ’14</a:t>
                          </a:r>
                        </a:p>
                      </a:txBody>
                      <a:tcPr/>
                    </a:tc>
                    <a:tc>
                      <a:txBody>
                        <a:bodyPr/>
                        <a:lstStyle/>
                        <a:p>
                          <a:r>
                            <a:rPr lang="en-US" sz="2200" dirty="0" err="1">
                              <a:latin typeface="PT Serif" panose="020A0603040505020204" pitchFamily="18" charset="77"/>
                            </a:rPr>
                            <a:t>iO</a:t>
                          </a:r>
                          <a:endParaRPr lang="en-US" sz="2200" dirty="0">
                            <a:latin typeface="PT Serif" panose="020A0603040505020204" pitchFamily="18" charset="77"/>
                          </a:endParaRPr>
                        </a:p>
                      </a:txBody>
                      <a:tcPr/>
                    </a:tc>
                    <a:tc>
                      <a:txBody>
                        <a:bodyPr/>
                        <a:lstStyle/>
                        <a:p>
                          <a:endParaRPr lang="en-US"/>
                        </a:p>
                      </a:txBody>
                      <a:tcPr>
                        <a:blipFill>
                          <a:blip r:embed="rId3"/>
                          <a:stretch>
                            <a:fillRect l="-234395" t="-439474" r="-224204" b="-115789"/>
                          </a:stretch>
                        </a:blipFill>
                      </a:tcPr>
                    </a:tc>
                    <a:tc>
                      <a:txBody>
                        <a:bodyPr/>
                        <a:lstStyle/>
                        <a:p>
                          <a:endParaRPr lang="en-US"/>
                        </a:p>
                      </a:txBody>
                      <a:tcPr>
                        <a:blipFill>
                          <a:blip r:embed="rId3"/>
                          <a:stretch>
                            <a:fillRect l="-300000" t="-439474" r="-101143" b="-115789"/>
                          </a:stretch>
                        </a:blipFill>
                      </a:tcPr>
                    </a:tc>
                    <a:tc>
                      <a:txBody>
                        <a:bodyPr/>
                        <a:lstStyle/>
                        <a:p>
                          <a:endParaRPr lang="en-US"/>
                        </a:p>
                      </a:txBody>
                      <a:tcPr>
                        <a:blipFill>
                          <a:blip r:embed="rId3"/>
                          <a:stretch>
                            <a:fillRect l="-400000" t="-439474" r="-1143" b="-115789"/>
                          </a:stretch>
                        </a:blipFill>
                      </a:tcPr>
                    </a:tc>
                    <a:extLst>
                      <a:ext uri="{0D108BD9-81ED-4DB2-BD59-A6C34878D82A}">
                        <a16:rowId xmlns:a16="http://schemas.microsoft.com/office/drawing/2014/main" val="901039867"/>
                      </a:ext>
                    </a:extLst>
                  </a:tr>
                  <a:tr h="481033">
                    <a:tc>
                      <a:txBody>
                        <a:bodyPr/>
                        <a:lstStyle/>
                        <a:p>
                          <a:r>
                            <a:rPr lang="en-US" sz="2200" dirty="0">
                              <a:latin typeface="PT Serif" panose="020A0603040505020204" pitchFamily="18" charset="77"/>
                            </a:rPr>
                            <a:t>GKW’18, CVW+’18</a:t>
                          </a:r>
                        </a:p>
                      </a:txBody>
                      <a:tcPr/>
                    </a:tc>
                    <a:tc>
                      <a:txBody>
                        <a:bodyPr/>
                        <a:lstStyle/>
                        <a:p>
                          <a:r>
                            <a:rPr lang="en-US" sz="2200" dirty="0">
                              <a:latin typeface="PT Serif" panose="020A0603040505020204" pitchFamily="18" charset="77"/>
                            </a:rPr>
                            <a:t>Lattices</a:t>
                          </a:r>
                        </a:p>
                      </a:txBody>
                      <a:tcPr/>
                    </a:tc>
                    <a:tc>
                      <a:txBody>
                        <a:bodyPr/>
                        <a:lstStyle/>
                        <a:p>
                          <a:endParaRPr lang="en-US"/>
                        </a:p>
                      </a:txBody>
                      <a:tcPr>
                        <a:blipFill>
                          <a:blip r:embed="rId3"/>
                          <a:stretch>
                            <a:fillRect l="-234395" t="-539474" r="-224204" b="-15789"/>
                          </a:stretch>
                        </a:blipFill>
                      </a:tcPr>
                    </a:tc>
                    <a:tc>
                      <a:txBody>
                        <a:bodyPr/>
                        <a:lstStyle/>
                        <a:p>
                          <a:endParaRPr lang="en-US"/>
                        </a:p>
                      </a:txBody>
                      <a:tcPr>
                        <a:blipFill>
                          <a:blip r:embed="rId3"/>
                          <a:stretch>
                            <a:fillRect l="-300000" t="-539474" r="-101143" b="-15789"/>
                          </a:stretch>
                        </a:blipFill>
                      </a:tcPr>
                    </a:tc>
                    <a:tc>
                      <a:txBody>
                        <a:bodyPr/>
                        <a:lstStyle/>
                        <a:p>
                          <a:endParaRPr lang="en-US"/>
                        </a:p>
                      </a:txBody>
                      <a:tcPr>
                        <a:blipFill>
                          <a:blip r:embed="rId3"/>
                          <a:stretch>
                            <a:fillRect l="-400000" t="-539474" r="-1143" b="-15789"/>
                          </a:stretch>
                        </a:blipFill>
                      </a:tcPr>
                    </a:tc>
                    <a:extLst>
                      <a:ext uri="{0D108BD9-81ED-4DB2-BD59-A6C34878D82A}">
                        <a16:rowId xmlns:a16="http://schemas.microsoft.com/office/drawing/2014/main" val="44160819"/>
                      </a:ext>
                    </a:extLst>
                  </a:tr>
                </a:tbl>
              </a:graphicData>
            </a:graphic>
          </p:graphicFrame>
        </mc:Fallback>
      </mc:AlternateContent>
    </p:spTree>
    <p:extLst>
      <p:ext uri="{BB962C8B-B14F-4D97-AF65-F5344CB8AC3E}">
        <p14:creationId xmlns:p14="http://schemas.microsoft.com/office/powerpoint/2010/main" val="184578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4FB2E8-1AEC-5261-D460-0B014B54F9F5}"/>
              </a:ext>
            </a:extLst>
          </p:cNvPr>
          <p:cNvSpPr>
            <a:spLocks noGrp="1"/>
          </p:cNvSpPr>
          <p:nvPr>
            <p:ph idx="1"/>
          </p:nvPr>
        </p:nvSpPr>
        <p:spPr>
          <a:xfrm>
            <a:off x="430695" y="1181916"/>
            <a:ext cx="11642035" cy="5496203"/>
          </a:xfrm>
        </p:spPr>
        <p:txBody>
          <a:bodyPr/>
          <a:lstStyle/>
          <a:p>
            <a:r>
              <a:rPr lang="en-US" dirty="0">
                <a:latin typeface="PT Serif" panose="020A0603040505020204" pitchFamily="18" charset="77"/>
              </a:rPr>
              <a:t>Goal: Adapt Traitor tracing schemes to the threshold setting</a:t>
            </a:r>
            <a:endParaRPr lang="en-US" sz="2400" dirty="0">
              <a:latin typeface="PT Serif" panose="020A0603040505020204" pitchFamily="18" charset="77"/>
            </a:endParaRPr>
          </a:p>
          <a:p>
            <a:pPr lvl="1"/>
            <a:r>
              <a:rPr lang="en-US" dirty="0">
                <a:latin typeface="PT Serif" panose="020A0603040505020204" pitchFamily="18" charset="77"/>
              </a:rPr>
              <a:t>Our work: </a:t>
            </a:r>
            <a:r>
              <a:rPr lang="en-US" dirty="0" err="1">
                <a:latin typeface="PT Serif" panose="020A0603040505020204" pitchFamily="18" charset="77"/>
              </a:rPr>
              <a:t>Thresholdize</a:t>
            </a:r>
            <a:r>
              <a:rPr lang="en-US" dirty="0">
                <a:latin typeface="PT Serif" panose="020A0603040505020204" pitchFamily="18" charset="77"/>
              </a:rPr>
              <a:t> BN’08</a:t>
            </a:r>
            <a:endParaRPr lang="en-US" sz="2000" dirty="0">
              <a:latin typeface="PT Serif" panose="020A0603040505020204" pitchFamily="18" charset="77"/>
            </a:endParaRPr>
          </a:p>
          <a:p>
            <a:endParaRPr lang="en-US" sz="2400" dirty="0">
              <a:latin typeface="PT Serif" panose="020A0603040505020204" pitchFamily="18" charset="77"/>
            </a:endParaRPr>
          </a:p>
          <a:p>
            <a:endParaRPr lang="en-US" sz="2400" dirty="0">
              <a:latin typeface="PT Serif" panose="020A0603040505020204" pitchFamily="18" charset="77"/>
            </a:endParaRPr>
          </a:p>
          <a:p>
            <a:endParaRPr lang="en-US" sz="2000" dirty="0">
              <a:latin typeface="PT Serif" panose="020A0603040505020204" pitchFamily="18" charset="77"/>
            </a:endParaRPr>
          </a:p>
          <a:p>
            <a:endParaRPr lang="en-US" sz="2000" dirty="0">
              <a:latin typeface="PT Serif" panose="020A0603040505020204" pitchFamily="18" charset="77"/>
            </a:endParaRPr>
          </a:p>
          <a:p>
            <a:endParaRPr lang="en-US" sz="2000" dirty="0">
              <a:latin typeface="PT Serif" panose="020A0603040505020204" pitchFamily="18" charset="77"/>
            </a:endParaRPr>
          </a:p>
          <a:p>
            <a:endParaRPr lang="en-US" sz="2000" dirty="0">
              <a:latin typeface="PT Serif" panose="020A0603040505020204" pitchFamily="18" charset="77"/>
            </a:endParaRPr>
          </a:p>
          <a:p>
            <a:pPr marL="0" indent="0">
              <a:buNone/>
            </a:pPr>
            <a:endParaRPr lang="en-US" sz="2000" dirty="0">
              <a:latin typeface="PT Serif" panose="020A0603040505020204" pitchFamily="18" charset="77"/>
            </a:endParaRPr>
          </a:p>
          <a:p>
            <a:pPr marL="0" indent="0">
              <a:buNone/>
            </a:pPr>
            <a:endParaRPr lang="en-US" sz="2400" dirty="0">
              <a:latin typeface="PT Serif" panose="020A0603040505020204" pitchFamily="18" charset="77"/>
            </a:endParaRPr>
          </a:p>
          <a:p>
            <a:r>
              <a:rPr lang="en-US" dirty="0">
                <a:latin typeface="PT Serif" panose="020A0603040505020204" pitchFamily="18" charset="77"/>
              </a:rPr>
              <a:t>Open Problems: </a:t>
            </a:r>
            <a:r>
              <a:rPr lang="en-US" dirty="0" err="1">
                <a:latin typeface="PT Serif" panose="020A0603040505020204" pitchFamily="18" charset="77"/>
              </a:rPr>
              <a:t>Thresholdizing</a:t>
            </a:r>
            <a:r>
              <a:rPr lang="en-US" dirty="0">
                <a:latin typeface="PT Serif" panose="020A0603040505020204" pitchFamily="18" charset="77"/>
              </a:rPr>
              <a:t> other Traitor tracing schemes</a:t>
            </a:r>
          </a:p>
          <a:p>
            <a:pPr lvl="1"/>
            <a:r>
              <a:rPr lang="en-US" dirty="0">
                <a:latin typeface="PT Serif" panose="020A0603040505020204" pitchFamily="18" charset="77"/>
              </a:rPr>
              <a:t>Might require new ideas</a:t>
            </a:r>
          </a:p>
        </p:txBody>
      </p:sp>
      <p:sp>
        <p:nvSpPr>
          <p:cNvPr id="8" name="Title 1">
            <a:extLst>
              <a:ext uri="{FF2B5EF4-FFF2-40B4-BE49-F238E27FC236}">
                <a16:creationId xmlns:a16="http://schemas.microsoft.com/office/drawing/2014/main" id="{53A908FF-2AF1-919D-F93D-E013E69B0C93}"/>
              </a:ext>
            </a:extLst>
          </p:cNvPr>
          <p:cNvSpPr txBox="1">
            <a:spLocks/>
          </p:cNvSpPr>
          <p:nvPr/>
        </p:nvSpPr>
        <p:spPr>
          <a:xfrm>
            <a:off x="344557" y="11592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PT Serif" panose="020A0603040505020204" pitchFamily="18" charset="77"/>
              </a:rPr>
              <a:t>Traitor Tracing for Threshold-KEM</a:t>
            </a:r>
          </a:p>
        </p:txBody>
      </p:sp>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3A2220F6-5D13-957E-E01F-49745C8BF8EA}"/>
                  </a:ext>
                </a:extLst>
              </p:cNvPr>
              <p:cNvGraphicFramePr>
                <a:graphicFrameLocks noGrp="1"/>
              </p:cNvGraphicFramePr>
              <p:nvPr>
                <p:extLst>
                  <p:ext uri="{D42A27DB-BD31-4B8C-83A1-F6EECF244321}">
                    <p14:modId xmlns:p14="http://schemas.microsoft.com/office/powerpoint/2010/main" val="3242977800"/>
                  </p:ext>
                </p:extLst>
              </p:nvPr>
            </p:nvGraphicFramePr>
            <p:xfrm>
              <a:off x="553277" y="2259441"/>
              <a:ext cx="11085445" cy="3028059"/>
            </p:xfrm>
            <a:graphic>
              <a:graphicData uri="http://schemas.openxmlformats.org/drawingml/2006/table">
                <a:tbl>
                  <a:tblPr firstRow="1" bandRow="1">
                    <a:tableStyleId>{5C22544A-7EE6-4342-B048-85BDC9FD1C3A}</a:tableStyleId>
                  </a:tblPr>
                  <a:tblGrid>
                    <a:gridCol w="2577548">
                      <a:extLst>
                        <a:ext uri="{9D8B030D-6E8A-4147-A177-3AD203B41FA5}">
                          <a16:colId xmlns:a16="http://schemas.microsoft.com/office/drawing/2014/main" val="2379869094"/>
                        </a:ext>
                      </a:extLst>
                    </a:gridCol>
                    <a:gridCol w="2080592">
                      <a:extLst>
                        <a:ext uri="{9D8B030D-6E8A-4147-A177-3AD203B41FA5}">
                          <a16:colId xmlns:a16="http://schemas.microsoft.com/office/drawing/2014/main" val="2264147115"/>
                        </a:ext>
                      </a:extLst>
                    </a:gridCol>
                    <a:gridCol w="1993127">
                      <a:extLst>
                        <a:ext uri="{9D8B030D-6E8A-4147-A177-3AD203B41FA5}">
                          <a16:colId xmlns:a16="http://schemas.microsoft.com/office/drawing/2014/main" val="583861523"/>
                        </a:ext>
                      </a:extLst>
                    </a:gridCol>
                    <a:gridCol w="2217089">
                      <a:extLst>
                        <a:ext uri="{9D8B030D-6E8A-4147-A177-3AD203B41FA5}">
                          <a16:colId xmlns:a16="http://schemas.microsoft.com/office/drawing/2014/main" val="1305077767"/>
                        </a:ext>
                      </a:extLst>
                    </a:gridCol>
                    <a:gridCol w="2217089">
                      <a:extLst>
                        <a:ext uri="{9D8B030D-6E8A-4147-A177-3AD203B41FA5}">
                          <a16:colId xmlns:a16="http://schemas.microsoft.com/office/drawing/2014/main" val="1128051649"/>
                        </a:ext>
                      </a:extLst>
                    </a:gridCol>
                  </a:tblGrid>
                  <a:tr h="481033">
                    <a:tc>
                      <a:txBody>
                        <a:bodyPr/>
                        <a:lstStyle/>
                        <a:p>
                          <a:r>
                            <a:rPr lang="en-US" sz="2400" dirty="0">
                              <a:latin typeface="PT Serif" panose="020A0603040505020204" pitchFamily="18" charset="77"/>
                            </a:rPr>
                            <a:t>Scheme</a:t>
                          </a:r>
                        </a:p>
                      </a:txBody>
                      <a:tcPr/>
                    </a:tc>
                    <a:tc>
                      <a:txBody>
                        <a:bodyPr/>
                        <a:lstStyle/>
                        <a:p>
                          <a:r>
                            <a:rPr lang="en-US" sz="2400" dirty="0">
                              <a:latin typeface="PT Serif" panose="020A0603040505020204" pitchFamily="18" charset="77"/>
                            </a:rPr>
                            <a:t>Description/</a:t>
                          </a:r>
                        </a:p>
                        <a:p>
                          <a:r>
                            <a:rPr lang="en-US" sz="2400" dirty="0">
                              <a:latin typeface="PT Serif" panose="020A0603040505020204" pitchFamily="18" charset="77"/>
                            </a:rPr>
                            <a:t>Assumption</a:t>
                          </a:r>
                        </a:p>
                      </a:txBody>
                      <a:tcPr/>
                    </a:tc>
                    <a:tc>
                      <a:txBody>
                        <a:bodyPr/>
                        <a:lstStyle/>
                        <a:p>
                          <a:r>
                            <a:rPr lang="en-US" sz="2400" dirty="0">
                              <a:latin typeface="PT Serif" panose="020A0603040505020204" pitchFamily="18" charset="77"/>
                            </a:rPr>
                            <a:t>Ciphertext Size</a:t>
                          </a:r>
                        </a:p>
                      </a:txBody>
                      <a:tcPr/>
                    </a:tc>
                    <a:tc>
                      <a:txBody>
                        <a:bodyPr/>
                        <a:lstStyle/>
                        <a:p>
                          <a:r>
                            <a:rPr lang="en-US" sz="2400" dirty="0">
                              <a:latin typeface="PT Serif" panose="020A0603040505020204" pitchFamily="18" charset="77"/>
                            </a:rPr>
                            <a:t>Public key Size</a:t>
                          </a:r>
                        </a:p>
                      </a:txBody>
                      <a:tcPr/>
                    </a:tc>
                    <a:tc>
                      <a:txBody>
                        <a:bodyPr/>
                        <a:lstStyle/>
                        <a:p>
                          <a:r>
                            <a:rPr lang="en-US" sz="2400" dirty="0">
                              <a:latin typeface="PT Serif" panose="020A0603040505020204" pitchFamily="18" charset="77"/>
                            </a:rPr>
                            <a:t>Secret key Size</a:t>
                          </a:r>
                        </a:p>
                      </a:txBody>
                      <a:tcPr/>
                    </a:tc>
                    <a:extLst>
                      <a:ext uri="{0D108BD9-81ED-4DB2-BD59-A6C34878D82A}">
                        <a16:rowId xmlns:a16="http://schemas.microsoft.com/office/drawing/2014/main" val="2502718405"/>
                      </a:ext>
                    </a:extLst>
                  </a:tr>
                  <a:tr h="481033">
                    <a:tc>
                      <a:txBody>
                        <a:bodyPr/>
                        <a:lstStyle/>
                        <a:p>
                          <a:r>
                            <a:rPr lang="en-US" sz="2200" dirty="0">
                              <a:latin typeface="PT Serif" panose="020A0603040505020204" pitchFamily="18" charset="77"/>
                            </a:rPr>
                            <a:t>BN’08,BP’08</a:t>
                          </a:r>
                        </a:p>
                      </a:txBody>
                      <a:tcPr/>
                    </a:tc>
                    <a:tc>
                      <a:txBody>
                        <a:bodyPr/>
                        <a:lstStyle/>
                        <a:p>
                          <a:r>
                            <a:rPr lang="en-US" sz="2200" dirty="0">
                              <a:latin typeface="PT Serif" panose="020A0603040505020204" pitchFamily="18" charset="77"/>
                            </a:rPr>
                            <a:t>Combinatorial</a:t>
                          </a:r>
                        </a:p>
                      </a:txBody>
                      <a:tcPr/>
                    </a:tc>
                    <a:tc>
                      <a:txBody>
                        <a:bodyPr/>
                        <a:lstStyle/>
                        <a:p>
                          <a:r>
                            <a:rPr lang="en-US" sz="2200" dirty="0">
                              <a:latin typeface="PT Serif" panose="020A0603040505020204" pitchFamily="18" charset="77"/>
                            </a:rPr>
                            <a:t>Constant</a:t>
                          </a:r>
                        </a:p>
                      </a:txBody>
                      <a:tcPr/>
                    </a:tc>
                    <a:tc>
                      <a:txBody>
                        <a:bodyPr/>
                        <a:lstStyle/>
                        <a:p>
                          <a:r>
                            <a:rPr lang="en-US" sz="2200" dirty="0">
                              <a:latin typeface="PT Serif" panose="020A0603040505020204" pitchFamily="18" charset="77"/>
                            </a:rPr>
                            <a:t>Constant</a:t>
                          </a:r>
                        </a:p>
                      </a:txBody>
                      <a:tcPr/>
                    </a:tc>
                    <a:tc>
                      <a:txBody>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𝑝𝑜𝑙𝑦</m:t>
                                </m:r>
                                <m:r>
                                  <a:rPr lang="en-US" sz="2200" b="0" i="1" smtClean="0">
                                    <a:latin typeface="Cambria Math" panose="02040503050406030204" pitchFamily="18" charset="0"/>
                                  </a:rPr>
                                  <m:t>(</m:t>
                                </m:r>
                                <m:r>
                                  <a:rPr lang="en-US" sz="2200" b="0" i="1" smtClean="0">
                                    <a:latin typeface="Cambria Math" panose="02040503050406030204" pitchFamily="18" charset="0"/>
                                  </a:rPr>
                                  <m:t>𝑛</m:t>
                                </m:r>
                                <m:r>
                                  <a:rPr lang="en-US" sz="2200" b="0" i="1" smtClean="0">
                                    <a:latin typeface="Cambria Math" panose="02040503050406030204" pitchFamily="18" charset="0"/>
                                  </a:rPr>
                                  <m:t>)</m:t>
                                </m:r>
                              </m:oMath>
                            </m:oMathPara>
                          </a14:m>
                          <a:endParaRPr lang="en-US" sz="2200" dirty="0">
                            <a:latin typeface="PT Serif" panose="020A0603040505020204" pitchFamily="18" charset="77"/>
                          </a:endParaRPr>
                        </a:p>
                      </a:txBody>
                      <a:tcPr/>
                    </a:tc>
                    <a:extLst>
                      <a:ext uri="{0D108BD9-81ED-4DB2-BD59-A6C34878D82A}">
                        <a16:rowId xmlns:a16="http://schemas.microsoft.com/office/drawing/2014/main" val="3137712677"/>
                      </a:ext>
                    </a:extLst>
                  </a:tr>
                  <a:tr h="481033">
                    <a:tc>
                      <a:txBody>
                        <a:bodyPr/>
                        <a:lstStyle/>
                        <a:p>
                          <a:r>
                            <a:rPr lang="en-US" sz="2200" dirty="0">
                              <a:latin typeface="PT Serif" panose="020A0603040505020204" pitchFamily="18" charset="77"/>
                            </a:rPr>
                            <a:t>BSW’06,Zhan’20,</a:t>
                          </a:r>
                        </a:p>
                        <a:p>
                          <a:r>
                            <a:rPr lang="en-US" sz="2200" dirty="0">
                              <a:latin typeface="PT Serif" panose="020A0603040505020204" pitchFamily="18" charset="77"/>
                            </a:rPr>
                            <a:t>GLW’23,Zhan’24…</a:t>
                          </a:r>
                        </a:p>
                      </a:txBody>
                      <a:tcPr/>
                    </a:tc>
                    <a:tc>
                      <a:txBody>
                        <a:bodyPr/>
                        <a:lstStyle/>
                        <a:p>
                          <a:r>
                            <a:rPr lang="en-US" sz="2200" dirty="0">
                              <a:latin typeface="PT Serif" panose="020A0603040505020204" pitchFamily="18" charset="77"/>
                            </a:rPr>
                            <a:t>Pairings</a:t>
                          </a:r>
                        </a:p>
                      </a:txBody>
                      <a:tcPr/>
                    </a:tc>
                    <a:tc>
                      <a:txBody>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𝑝𝑜𝑙𝑦𝑙𝑜𝑔</m:t>
                                </m:r>
                                <m:r>
                                  <a:rPr lang="en-US" sz="2200" b="0" i="1" smtClean="0">
                                    <a:latin typeface="Cambria Math" panose="02040503050406030204" pitchFamily="18" charset="0"/>
                                  </a:rPr>
                                  <m:t>(</m:t>
                                </m:r>
                                <m:r>
                                  <a:rPr lang="en-US" sz="2200" b="0" i="1" smtClean="0">
                                    <a:latin typeface="Cambria Math" panose="02040503050406030204" pitchFamily="18" charset="0"/>
                                  </a:rPr>
                                  <m:t>𝑛</m:t>
                                </m:r>
                                <m:r>
                                  <a:rPr lang="en-US" sz="2200" b="0" i="1" smtClean="0">
                                    <a:latin typeface="Cambria Math" panose="02040503050406030204" pitchFamily="18" charset="0"/>
                                  </a:rPr>
                                  <m:t>)</m:t>
                                </m:r>
                              </m:oMath>
                            </m:oMathPara>
                          </a14:m>
                          <a:endParaRPr lang="en-US" sz="2200" dirty="0">
                            <a:latin typeface="PT Serif" panose="020A0603040505020204" pitchFamily="18" charset="77"/>
                          </a:endParaRPr>
                        </a:p>
                      </a:txBody>
                      <a:tcPr/>
                    </a:tc>
                    <a:tc>
                      <a:txBody>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𝑝𝑜𝑙𝑦𝑙𝑜𝑔</m:t>
                                </m:r>
                                <m:r>
                                  <a:rPr lang="en-US" sz="2200" b="0" i="1" smtClean="0">
                                    <a:latin typeface="Cambria Math" panose="02040503050406030204" pitchFamily="18" charset="0"/>
                                  </a:rPr>
                                  <m:t>(</m:t>
                                </m:r>
                                <m:r>
                                  <a:rPr lang="en-US" sz="2200" b="0" i="1" smtClean="0">
                                    <a:latin typeface="Cambria Math" panose="02040503050406030204" pitchFamily="18" charset="0"/>
                                  </a:rPr>
                                  <m:t>𝑛</m:t>
                                </m:r>
                                <m:r>
                                  <a:rPr lang="en-US" sz="2200" b="0" i="1" smtClean="0">
                                    <a:latin typeface="Cambria Math" panose="02040503050406030204" pitchFamily="18" charset="0"/>
                                  </a:rPr>
                                  <m:t>)</m:t>
                                </m:r>
                              </m:oMath>
                            </m:oMathPara>
                          </a14:m>
                          <a:endParaRPr lang="en-US" sz="2200" dirty="0">
                            <a:latin typeface="PT Serif" panose="020A0603040505020204" pitchFamily="18" charset="77"/>
                          </a:endParaRPr>
                        </a:p>
                      </a:txBody>
                      <a:tcPr/>
                    </a:tc>
                    <a:tc>
                      <a:txBody>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𝑝𝑜𝑙𝑦𝑙𝑜𝑔</m:t>
                                </m:r>
                                <m:r>
                                  <a:rPr lang="en-US" sz="2200" b="0" i="1" smtClean="0">
                                    <a:latin typeface="Cambria Math" panose="02040503050406030204" pitchFamily="18" charset="0"/>
                                  </a:rPr>
                                  <m:t>(</m:t>
                                </m:r>
                                <m:r>
                                  <a:rPr lang="en-US" sz="2200" b="0" i="1" smtClean="0">
                                    <a:latin typeface="Cambria Math" panose="02040503050406030204" pitchFamily="18" charset="0"/>
                                  </a:rPr>
                                  <m:t>𝑛</m:t>
                                </m:r>
                                <m:r>
                                  <a:rPr lang="en-US" sz="2200" b="0" i="1" smtClean="0">
                                    <a:latin typeface="Cambria Math" panose="02040503050406030204" pitchFamily="18" charset="0"/>
                                  </a:rPr>
                                  <m:t>)</m:t>
                                </m:r>
                              </m:oMath>
                            </m:oMathPara>
                          </a14:m>
                          <a:endParaRPr lang="en-US" sz="2200" dirty="0">
                            <a:latin typeface="PT Serif" panose="020A0603040505020204" pitchFamily="18" charset="77"/>
                          </a:endParaRPr>
                        </a:p>
                      </a:txBody>
                      <a:tcPr/>
                    </a:tc>
                    <a:extLst>
                      <a:ext uri="{0D108BD9-81ED-4DB2-BD59-A6C34878D82A}">
                        <a16:rowId xmlns:a16="http://schemas.microsoft.com/office/drawing/2014/main" val="2901483505"/>
                      </a:ext>
                    </a:extLst>
                  </a:tr>
                  <a:tr h="481033">
                    <a:tc>
                      <a:txBody>
                        <a:bodyPr/>
                        <a:lstStyle/>
                        <a:p>
                          <a:r>
                            <a:rPr lang="en-US" sz="2200" dirty="0">
                              <a:latin typeface="PT Serif" panose="020A0603040505020204" pitchFamily="18" charset="77"/>
                            </a:rPr>
                            <a:t>BZ’14</a:t>
                          </a:r>
                        </a:p>
                      </a:txBody>
                      <a:tcPr/>
                    </a:tc>
                    <a:tc>
                      <a:txBody>
                        <a:bodyPr/>
                        <a:lstStyle/>
                        <a:p>
                          <a:r>
                            <a:rPr lang="en-US" sz="2200" dirty="0" err="1">
                              <a:latin typeface="PT Serif" panose="020A0603040505020204" pitchFamily="18" charset="77"/>
                            </a:rPr>
                            <a:t>iO</a:t>
                          </a:r>
                          <a:endParaRPr lang="en-US" sz="2200" dirty="0">
                            <a:latin typeface="PT Serif" panose="020A0603040505020204" pitchFamily="18" charset="77"/>
                          </a:endParaRPr>
                        </a:p>
                      </a:txBody>
                      <a:tcPr/>
                    </a:tc>
                    <a:tc>
                      <a:txBody>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𝑝𝑜𝑙𝑦𝑙𝑜𝑔</m:t>
                                </m:r>
                                <m:r>
                                  <a:rPr lang="en-US" sz="2200" b="0" i="1" smtClean="0">
                                    <a:latin typeface="Cambria Math" panose="02040503050406030204" pitchFamily="18" charset="0"/>
                                  </a:rPr>
                                  <m:t>(</m:t>
                                </m:r>
                                <m:r>
                                  <a:rPr lang="en-US" sz="2200" b="0" i="1" smtClean="0">
                                    <a:latin typeface="Cambria Math" panose="02040503050406030204" pitchFamily="18" charset="0"/>
                                  </a:rPr>
                                  <m:t>𝑛</m:t>
                                </m:r>
                                <m:r>
                                  <a:rPr lang="en-US" sz="2200" b="0" i="1" smtClean="0">
                                    <a:latin typeface="Cambria Math" panose="02040503050406030204" pitchFamily="18" charset="0"/>
                                  </a:rPr>
                                  <m:t>)</m:t>
                                </m:r>
                              </m:oMath>
                            </m:oMathPara>
                          </a14:m>
                          <a:endParaRPr lang="en-US" sz="2200" dirty="0">
                            <a:latin typeface="PT Serif" panose="020A0603040505020204" pitchFamily="18" charset="77"/>
                          </a:endParaRPr>
                        </a:p>
                      </a:txBody>
                      <a:tcPr/>
                    </a:tc>
                    <a:tc>
                      <a:txBody>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𝑝𝑜𝑙𝑦𝑙𝑜𝑔</m:t>
                                </m:r>
                                <m:r>
                                  <a:rPr lang="en-US" sz="2200" b="0" i="1" smtClean="0">
                                    <a:latin typeface="Cambria Math" panose="02040503050406030204" pitchFamily="18" charset="0"/>
                                  </a:rPr>
                                  <m:t>(</m:t>
                                </m:r>
                                <m:r>
                                  <a:rPr lang="en-US" sz="2200" b="0" i="1" smtClean="0">
                                    <a:latin typeface="Cambria Math" panose="02040503050406030204" pitchFamily="18" charset="0"/>
                                  </a:rPr>
                                  <m:t>𝑛</m:t>
                                </m:r>
                                <m:r>
                                  <a:rPr lang="en-US" sz="2200" b="0" i="1" smtClean="0">
                                    <a:latin typeface="Cambria Math" panose="02040503050406030204" pitchFamily="18" charset="0"/>
                                  </a:rPr>
                                  <m:t>)</m:t>
                                </m:r>
                              </m:oMath>
                            </m:oMathPara>
                          </a14:m>
                          <a:endParaRPr lang="en-US" sz="2200" dirty="0">
                            <a:latin typeface="PT Serif" panose="020A0603040505020204" pitchFamily="18" charset="77"/>
                          </a:endParaRPr>
                        </a:p>
                      </a:txBody>
                      <a:tcPr/>
                    </a:tc>
                    <a:tc>
                      <a:txBody>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𝑝𝑜𝑙𝑦𝑙𝑜𝑔</m:t>
                                </m:r>
                                <m:r>
                                  <a:rPr lang="en-US" sz="2200" b="0" i="1" smtClean="0">
                                    <a:latin typeface="Cambria Math" panose="02040503050406030204" pitchFamily="18" charset="0"/>
                                  </a:rPr>
                                  <m:t>(</m:t>
                                </m:r>
                                <m:r>
                                  <a:rPr lang="en-US" sz="2200" b="0" i="1" smtClean="0">
                                    <a:latin typeface="Cambria Math" panose="02040503050406030204" pitchFamily="18" charset="0"/>
                                  </a:rPr>
                                  <m:t>𝑛</m:t>
                                </m:r>
                                <m:r>
                                  <a:rPr lang="en-US" sz="2200" b="0" i="1" smtClean="0">
                                    <a:latin typeface="Cambria Math" panose="02040503050406030204" pitchFamily="18" charset="0"/>
                                  </a:rPr>
                                  <m:t>)</m:t>
                                </m:r>
                              </m:oMath>
                            </m:oMathPara>
                          </a14:m>
                          <a:endParaRPr lang="en-US" sz="2200" dirty="0">
                            <a:latin typeface="PT Serif" panose="020A0603040505020204" pitchFamily="18" charset="77"/>
                          </a:endParaRPr>
                        </a:p>
                      </a:txBody>
                      <a:tcPr/>
                    </a:tc>
                    <a:extLst>
                      <a:ext uri="{0D108BD9-81ED-4DB2-BD59-A6C34878D82A}">
                        <a16:rowId xmlns:a16="http://schemas.microsoft.com/office/drawing/2014/main" val="901039867"/>
                      </a:ext>
                    </a:extLst>
                  </a:tr>
                  <a:tr h="481033">
                    <a:tc>
                      <a:txBody>
                        <a:bodyPr/>
                        <a:lstStyle/>
                        <a:p>
                          <a:r>
                            <a:rPr lang="en-US" sz="2200" dirty="0">
                              <a:latin typeface="PT Serif" panose="020A0603040505020204" pitchFamily="18" charset="77"/>
                            </a:rPr>
                            <a:t>GKW’18, CVW+’18</a:t>
                          </a:r>
                        </a:p>
                      </a:txBody>
                      <a:tcPr/>
                    </a:tc>
                    <a:tc>
                      <a:txBody>
                        <a:bodyPr/>
                        <a:lstStyle/>
                        <a:p>
                          <a:r>
                            <a:rPr lang="en-US" sz="2200" dirty="0">
                              <a:latin typeface="PT Serif" panose="020A0603040505020204" pitchFamily="18" charset="77"/>
                            </a:rPr>
                            <a:t>Lattices</a:t>
                          </a:r>
                        </a:p>
                      </a:txBody>
                      <a:tcPr/>
                    </a:tc>
                    <a:tc>
                      <a:txBody>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𝑝𝑜𝑙𝑦𝑙𝑜𝑔</m:t>
                                </m:r>
                                <m:r>
                                  <a:rPr lang="en-US" sz="2200" b="0" i="1" smtClean="0">
                                    <a:latin typeface="Cambria Math" panose="02040503050406030204" pitchFamily="18" charset="0"/>
                                  </a:rPr>
                                  <m:t>(</m:t>
                                </m:r>
                                <m:r>
                                  <a:rPr lang="en-US" sz="2200" b="0" i="1" smtClean="0">
                                    <a:latin typeface="Cambria Math" panose="02040503050406030204" pitchFamily="18" charset="0"/>
                                  </a:rPr>
                                  <m:t>𝑛</m:t>
                                </m:r>
                                <m:r>
                                  <a:rPr lang="en-US" sz="2200" b="0" i="1" smtClean="0">
                                    <a:latin typeface="Cambria Math" panose="02040503050406030204" pitchFamily="18" charset="0"/>
                                  </a:rPr>
                                  <m:t>)</m:t>
                                </m:r>
                              </m:oMath>
                            </m:oMathPara>
                          </a14:m>
                          <a:endParaRPr lang="en-US" sz="2200" dirty="0">
                            <a:latin typeface="PT Serif" panose="020A0603040505020204" pitchFamily="18" charset="77"/>
                          </a:endParaRPr>
                        </a:p>
                      </a:txBody>
                      <a:tcPr/>
                    </a:tc>
                    <a:tc>
                      <a:txBody>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𝑝𝑜𝑙𝑦𝑙𝑜𝑔</m:t>
                                </m:r>
                                <m:r>
                                  <a:rPr lang="en-US" sz="2200" b="0" i="1" smtClean="0">
                                    <a:latin typeface="Cambria Math" panose="02040503050406030204" pitchFamily="18" charset="0"/>
                                  </a:rPr>
                                  <m:t>(</m:t>
                                </m:r>
                                <m:r>
                                  <a:rPr lang="en-US" sz="2200" b="0" i="1" smtClean="0">
                                    <a:latin typeface="Cambria Math" panose="02040503050406030204" pitchFamily="18" charset="0"/>
                                  </a:rPr>
                                  <m:t>𝑛</m:t>
                                </m:r>
                                <m:r>
                                  <a:rPr lang="en-US" sz="2200" b="0" i="1" smtClean="0">
                                    <a:latin typeface="Cambria Math" panose="02040503050406030204" pitchFamily="18" charset="0"/>
                                  </a:rPr>
                                  <m:t>)</m:t>
                                </m:r>
                              </m:oMath>
                            </m:oMathPara>
                          </a14:m>
                          <a:endParaRPr lang="en-US" sz="2200" dirty="0">
                            <a:latin typeface="PT Serif" panose="020A0603040505020204" pitchFamily="18" charset="77"/>
                          </a:endParaRPr>
                        </a:p>
                      </a:txBody>
                      <a:tcPr/>
                    </a:tc>
                    <a:tc>
                      <a:txBody>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𝑝𝑜𝑙𝑦𝑙𝑜𝑔</m:t>
                                </m:r>
                                <m:r>
                                  <a:rPr lang="en-US" sz="2200" b="0" i="1" smtClean="0">
                                    <a:latin typeface="Cambria Math" panose="02040503050406030204" pitchFamily="18" charset="0"/>
                                  </a:rPr>
                                  <m:t>(</m:t>
                                </m:r>
                                <m:r>
                                  <a:rPr lang="en-US" sz="2200" b="0" i="1" smtClean="0">
                                    <a:latin typeface="Cambria Math" panose="02040503050406030204" pitchFamily="18" charset="0"/>
                                  </a:rPr>
                                  <m:t>𝑛</m:t>
                                </m:r>
                                <m:r>
                                  <a:rPr lang="en-US" sz="2200" b="0" i="1" smtClean="0">
                                    <a:latin typeface="Cambria Math" panose="02040503050406030204" pitchFamily="18" charset="0"/>
                                  </a:rPr>
                                  <m:t>)</m:t>
                                </m:r>
                              </m:oMath>
                            </m:oMathPara>
                          </a14:m>
                          <a:endParaRPr lang="en-US" sz="2200" dirty="0">
                            <a:latin typeface="PT Serif" panose="020A0603040505020204" pitchFamily="18" charset="77"/>
                          </a:endParaRPr>
                        </a:p>
                      </a:txBody>
                      <a:tcPr/>
                    </a:tc>
                    <a:extLst>
                      <a:ext uri="{0D108BD9-81ED-4DB2-BD59-A6C34878D82A}">
                        <a16:rowId xmlns:a16="http://schemas.microsoft.com/office/drawing/2014/main" val="44160819"/>
                      </a:ext>
                    </a:extLst>
                  </a:tr>
                </a:tbl>
              </a:graphicData>
            </a:graphic>
          </p:graphicFrame>
        </mc:Choice>
        <mc:Fallback xmlns="">
          <p:graphicFrame>
            <p:nvGraphicFramePr>
              <p:cNvPr id="9" name="Table 8">
                <a:extLst>
                  <a:ext uri="{FF2B5EF4-FFF2-40B4-BE49-F238E27FC236}">
                    <a16:creationId xmlns:a16="http://schemas.microsoft.com/office/drawing/2014/main" id="{3A2220F6-5D13-957E-E01F-49745C8BF8EA}"/>
                  </a:ext>
                </a:extLst>
              </p:cNvPr>
              <p:cNvGraphicFramePr>
                <a:graphicFrameLocks noGrp="1"/>
              </p:cNvGraphicFramePr>
              <p:nvPr>
                <p:extLst>
                  <p:ext uri="{D42A27DB-BD31-4B8C-83A1-F6EECF244321}">
                    <p14:modId xmlns:p14="http://schemas.microsoft.com/office/powerpoint/2010/main" val="3242977800"/>
                  </p:ext>
                </p:extLst>
              </p:nvPr>
            </p:nvGraphicFramePr>
            <p:xfrm>
              <a:off x="553277" y="2259441"/>
              <a:ext cx="11085445" cy="3028059"/>
            </p:xfrm>
            <a:graphic>
              <a:graphicData uri="http://schemas.openxmlformats.org/drawingml/2006/table">
                <a:tbl>
                  <a:tblPr firstRow="1" bandRow="1">
                    <a:tableStyleId>{5C22544A-7EE6-4342-B048-85BDC9FD1C3A}</a:tableStyleId>
                  </a:tblPr>
                  <a:tblGrid>
                    <a:gridCol w="2577548">
                      <a:extLst>
                        <a:ext uri="{9D8B030D-6E8A-4147-A177-3AD203B41FA5}">
                          <a16:colId xmlns:a16="http://schemas.microsoft.com/office/drawing/2014/main" val="2379869094"/>
                        </a:ext>
                      </a:extLst>
                    </a:gridCol>
                    <a:gridCol w="2080592">
                      <a:extLst>
                        <a:ext uri="{9D8B030D-6E8A-4147-A177-3AD203B41FA5}">
                          <a16:colId xmlns:a16="http://schemas.microsoft.com/office/drawing/2014/main" val="2264147115"/>
                        </a:ext>
                      </a:extLst>
                    </a:gridCol>
                    <a:gridCol w="1993127">
                      <a:extLst>
                        <a:ext uri="{9D8B030D-6E8A-4147-A177-3AD203B41FA5}">
                          <a16:colId xmlns:a16="http://schemas.microsoft.com/office/drawing/2014/main" val="583861523"/>
                        </a:ext>
                      </a:extLst>
                    </a:gridCol>
                    <a:gridCol w="2217089">
                      <a:extLst>
                        <a:ext uri="{9D8B030D-6E8A-4147-A177-3AD203B41FA5}">
                          <a16:colId xmlns:a16="http://schemas.microsoft.com/office/drawing/2014/main" val="1305077767"/>
                        </a:ext>
                      </a:extLst>
                    </a:gridCol>
                    <a:gridCol w="2217089">
                      <a:extLst>
                        <a:ext uri="{9D8B030D-6E8A-4147-A177-3AD203B41FA5}">
                          <a16:colId xmlns:a16="http://schemas.microsoft.com/office/drawing/2014/main" val="1128051649"/>
                        </a:ext>
                      </a:extLst>
                    </a:gridCol>
                  </a:tblGrid>
                  <a:tr h="822960">
                    <a:tc>
                      <a:txBody>
                        <a:bodyPr/>
                        <a:lstStyle/>
                        <a:p>
                          <a:r>
                            <a:rPr lang="en-US" sz="2400" dirty="0">
                              <a:latin typeface="PT Serif" panose="020A0603040505020204" pitchFamily="18" charset="77"/>
                            </a:rPr>
                            <a:t>Scheme</a:t>
                          </a:r>
                        </a:p>
                      </a:txBody>
                      <a:tcPr/>
                    </a:tc>
                    <a:tc>
                      <a:txBody>
                        <a:bodyPr/>
                        <a:lstStyle/>
                        <a:p>
                          <a:r>
                            <a:rPr lang="en-US" sz="2400" dirty="0">
                              <a:latin typeface="PT Serif" panose="020A0603040505020204" pitchFamily="18" charset="77"/>
                            </a:rPr>
                            <a:t>Description/</a:t>
                          </a:r>
                        </a:p>
                        <a:p>
                          <a:r>
                            <a:rPr lang="en-US" sz="2400" dirty="0">
                              <a:latin typeface="PT Serif" panose="020A0603040505020204" pitchFamily="18" charset="77"/>
                            </a:rPr>
                            <a:t>Assumption</a:t>
                          </a:r>
                        </a:p>
                      </a:txBody>
                      <a:tcPr/>
                    </a:tc>
                    <a:tc>
                      <a:txBody>
                        <a:bodyPr/>
                        <a:lstStyle/>
                        <a:p>
                          <a:r>
                            <a:rPr lang="en-US" sz="2400" dirty="0">
                              <a:latin typeface="PT Serif" panose="020A0603040505020204" pitchFamily="18" charset="77"/>
                            </a:rPr>
                            <a:t>Ciphertext Size</a:t>
                          </a:r>
                        </a:p>
                      </a:txBody>
                      <a:tcPr/>
                    </a:tc>
                    <a:tc>
                      <a:txBody>
                        <a:bodyPr/>
                        <a:lstStyle/>
                        <a:p>
                          <a:r>
                            <a:rPr lang="en-US" sz="2400" dirty="0">
                              <a:latin typeface="PT Serif" panose="020A0603040505020204" pitchFamily="18" charset="77"/>
                            </a:rPr>
                            <a:t>Public key Size</a:t>
                          </a:r>
                        </a:p>
                      </a:txBody>
                      <a:tcPr/>
                    </a:tc>
                    <a:tc>
                      <a:txBody>
                        <a:bodyPr/>
                        <a:lstStyle/>
                        <a:p>
                          <a:r>
                            <a:rPr lang="en-US" sz="2400" dirty="0">
                              <a:latin typeface="PT Serif" panose="020A0603040505020204" pitchFamily="18" charset="77"/>
                            </a:rPr>
                            <a:t>Secret key Size</a:t>
                          </a:r>
                        </a:p>
                      </a:txBody>
                      <a:tcPr/>
                    </a:tc>
                    <a:extLst>
                      <a:ext uri="{0D108BD9-81ED-4DB2-BD59-A6C34878D82A}">
                        <a16:rowId xmlns:a16="http://schemas.microsoft.com/office/drawing/2014/main" val="2502718405"/>
                      </a:ext>
                    </a:extLst>
                  </a:tr>
                  <a:tr h="481033">
                    <a:tc>
                      <a:txBody>
                        <a:bodyPr/>
                        <a:lstStyle/>
                        <a:p>
                          <a:r>
                            <a:rPr lang="en-US" sz="2200" dirty="0">
                              <a:latin typeface="PT Serif" panose="020A0603040505020204" pitchFamily="18" charset="77"/>
                            </a:rPr>
                            <a:t>BN’08,BP’08</a:t>
                          </a:r>
                        </a:p>
                      </a:txBody>
                      <a:tcPr/>
                    </a:tc>
                    <a:tc>
                      <a:txBody>
                        <a:bodyPr/>
                        <a:lstStyle/>
                        <a:p>
                          <a:r>
                            <a:rPr lang="en-US" sz="2200" dirty="0">
                              <a:latin typeface="PT Serif" panose="020A0603040505020204" pitchFamily="18" charset="77"/>
                            </a:rPr>
                            <a:t>Combinatorial</a:t>
                          </a:r>
                        </a:p>
                      </a:txBody>
                      <a:tcPr/>
                    </a:tc>
                    <a:tc>
                      <a:txBody>
                        <a:bodyPr/>
                        <a:lstStyle/>
                        <a:p>
                          <a:r>
                            <a:rPr lang="en-US" sz="2200" dirty="0">
                              <a:latin typeface="PT Serif" panose="020A0603040505020204" pitchFamily="18" charset="77"/>
                            </a:rPr>
                            <a:t>Constant</a:t>
                          </a:r>
                        </a:p>
                      </a:txBody>
                      <a:tcPr/>
                    </a:tc>
                    <a:tc>
                      <a:txBody>
                        <a:bodyPr/>
                        <a:lstStyle/>
                        <a:p>
                          <a:r>
                            <a:rPr lang="en-US" sz="2200" dirty="0">
                              <a:latin typeface="PT Serif" panose="020A0603040505020204" pitchFamily="18" charset="77"/>
                            </a:rPr>
                            <a:t>Constant</a:t>
                          </a:r>
                        </a:p>
                      </a:txBody>
                      <a:tcPr/>
                    </a:tc>
                    <a:tc>
                      <a:txBody>
                        <a:bodyPr/>
                        <a:lstStyle/>
                        <a:p>
                          <a:endParaRPr lang="en-US"/>
                        </a:p>
                      </a:txBody>
                      <a:tcPr>
                        <a:blipFill>
                          <a:blip r:embed="rId3"/>
                          <a:stretch>
                            <a:fillRect l="-400000" t="-178947" r="-1143" b="-376316"/>
                          </a:stretch>
                        </a:blipFill>
                      </a:tcPr>
                    </a:tc>
                    <a:extLst>
                      <a:ext uri="{0D108BD9-81ED-4DB2-BD59-A6C34878D82A}">
                        <a16:rowId xmlns:a16="http://schemas.microsoft.com/office/drawing/2014/main" val="3137712677"/>
                      </a:ext>
                    </a:extLst>
                  </a:tr>
                  <a:tr h="762000">
                    <a:tc>
                      <a:txBody>
                        <a:bodyPr/>
                        <a:lstStyle/>
                        <a:p>
                          <a:r>
                            <a:rPr lang="en-US" sz="2200" dirty="0">
                              <a:latin typeface="PT Serif" panose="020A0603040505020204" pitchFamily="18" charset="77"/>
                            </a:rPr>
                            <a:t>BSW’06,Zhan’20,</a:t>
                          </a:r>
                        </a:p>
                        <a:p>
                          <a:r>
                            <a:rPr lang="en-US" sz="2200" dirty="0">
                              <a:latin typeface="PT Serif" panose="020A0603040505020204" pitchFamily="18" charset="77"/>
                            </a:rPr>
                            <a:t>GLW’23,Zhan’24…</a:t>
                          </a:r>
                        </a:p>
                      </a:txBody>
                      <a:tcPr/>
                    </a:tc>
                    <a:tc>
                      <a:txBody>
                        <a:bodyPr/>
                        <a:lstStyle/>
                        <a:p>
                          <a:r>
                            <a:rPr lang="en-US" sz="2200" dirty="0">
                              <a:latin typeface="PT Serif" panose="020A0603040505020204" pitchFamily="18" charset="77"/>
                            </a:rPr>
                            <a:t>Pairings</a:t>
                          </a:r>
                        </a:p>
                      </a:txBody>
                      <a:tcPr/>
                    </a:tc>
                    <a:tc>
                      <a:txBody>
                        <a:bodyPr/>
                        <a:lstStyle/>
                        <a:p>
                          <a:endParaRPr lang="en-US"/>
                        </a:p>
                      </a:txBody>
                      <a:tcPr>
                        <a:blipFill>
                          <a:blip r:embed="rId3"/>
                          <a:stretch>
                            <a:fillRect l="-234395" t="-173770" r="-224204" b="-134426"/>
                          </a:stretch>
                        </a:blipFill>
                      </a:tcPr>
                    </a:tc>
                    <a:tc>
                      <a:txBody>
                        <a:bodyPr/>
                        <a:lstStyle/>
                        <a:p>
                          <a:endParaRPr lang="en-US"/>
                        </a:p>
                      </a:txBody>
                      <a:tcPr>
                        <a:blipFill>
                          <a:blip r:embed="rId3"/>
                          <a:stretch>
                            <a:fillRect l="-300000" t="-173770" r="-101143" b="-134426"/>
                          </a:stretch>
                        </a:blipFill>
                      </a:tcPr>
                    </a:tc>
                    <a:tc>
                      <a:txBody>
                        <a:bodyPr/>
                        <a:lstStyle/>
                        <a:p>
                          <a:endParaRPr lang="en-US"/>
                        </a:p>
                      </a:txBody>
                      <a:tcPr>
                        <a:blipFill>
                          <a:blip r:embed="rId3"/>
                          <a:stretch>
                            <a:fillRect l="-400000" t="-173770" r="-1143" b="-134426"/>
                          </a:stretch>
                        </a:blipFill>
                      </a:tcPr>
                    </a:tc>
                    <a:extLst>
                      <a:ext uri="{0D108BD9-81ED-4DB2-BD59-A6C34878D82A}">
                        <a16:rowId xmlns:a16="http://schemas.microsoft.com/office/drawing/2014/main" val="2901483505"/>
                      </a:ext>
                    </a:extLst>
                  </a:tr>
                  <a:tr h="481033">
                    <a:tc>
                      <a:txBody>
                        <a:bodyPr/>
                        <a:lstStyle/>
                        <a:p>
                          <a:r>
                            <a:rPr lang="en-US" sz="2200" dirty="0">
                              <a:latin typeface="PT Serif" panose="020A0603040505020204" pitchFamily="18" charset="77"/>
                            </a:rPr>
                            <a:t>BZ’14</a:t>
                          </a:r>
                        </a:p>
                      </a:txBody>
                      <a:tcPr/>
                    </a:tc>
                    <a:tc>
                      <a:txBody>
                        <a:bodyPr/>
                        <a:lstStyle/>
                        <a:p>
                          <a:r>
                            <a:rPr lang="en-US" sz="2200" dirty="0" err="1">
                              <a:latin typeface="PT Serif" panose="020A0603040505020204" pitchFamily="18" charset="77"/>
                            </a:rPr>
                            <a:t>iO</a:t>
                          </a:r>
                          <a:endParaRPr lang="en-US" sz="2200" dirty="0">
                            <a:latin typeface="PT Serif" panose="020A0603040505020204" pitchFamily="18" charset="77"/>
                          </a:endParaRPr>
                        </a:p>
                      </a:txBody>
                      <a:tcPr/>
                    </a:tc>
                    <a:tc>
                      <a:txBody>
                        <a:bodyPr/>
                        <a:lstStyle/>
                        <a:p>
                          <a:endParaRPr lang="en-US"/>
                        </a:p>
                      </a:txBody>
                      <a:tcPr>
                        <a:blipFill>
                          <a:blip r:embed="rId3"/>
                          <a:stretch>
                            <a:fillRect l="-234395" t="-439474" r="-224204" b="-115789"/>
                          </a:stretch>
                        </a:blipFill>
                      </a:tcPr>
                    </a:tc>
                    <a:tc>
                      <a:txBody>
                        <a:bodyPr/>
                        <a:lstStyle/>
                        <a:p>
                          <a:endParaRPr lang="en-US"/>
                        </a:p>
                      </a:txBody>
                      <a:tcPr>
                        <a:blipFill>
                          <a:blip r:embed="rId3"/>
                          <a:stretch>
                            <a:fillRect l="-300000" t="-439474" r="-101143" b="-115789"/>
                          </a:stretch>
                        </a:blipFill>
                      </a:tcPr>
                    </a:tc>
                    <a:tc>
                      <a:txBody>
                        <a:bodyPr/>
                        <a:lstStyle/>
                        <a:p>
                          <a:endParaRPr lang="en-US"/>
                        </a:p>
                      </a:txBody>
                      <a:tcPr>
                        <a:blipFill>
                          <a:blip r:embed="rId3"/>
                          <a:stretch>
                            <a:fillRect l="-400000" t="-439474" r="-1143" b="-115789"/>
                          </a:stretch>
                        </a:blipFill>
                      </a:tcPr>
                    </a:tc>
                    <a:extLst>
                      <a:ext uri="{0D108BD9-81ED-4DB2-BD59-A6C34878D82A}">
                        <a16:rowId xmlns:a16="http://schemas.microsoft.com/office/drawing/2014/main" val="901039867"/>
                      </a:ext>
                    </a:extLst>
                  </a:tr>
                  <a:tr h="481033">
                    <a:tc>
                      <a:txBody>
                        <a:bodyPr/>
                        <a:lstStyle/>
                        <a:p>
                          <a:r>
                            <a:rPr lang="en-US" sz="2200" dirty="0">
                              <a:latin typeface="PT Serif" panose="020A0603040505020204" pitchFamily="18" charset="77"/>
                            </a:rPr>
                            <a:t>GKW’18, CVW+’18</a:t>
                          </a:r>
                        </a:p>
                      </a:txBody>
                      <a:tcPr/>
                    </a:tc>
                    <a:tc>
                      <a:txBody>
                        <a:bodyPr/>
                        <a:lstStyle/>
                        <a:p>
                          <a:r>
                            <a:rPr lang="en-US" sz="2200" dirty="0">
                              <a:latin typeface="PT Serif" panose="020A0603040505020204" pitchFamily="18" charset="77"/>
                            </a:rPr>
                            <a:t>Lattices</a:t>
                          </a:r>
                        </a:p>
                      </a:txBody>
                      <a:tcPr/>
                    </a:tc>
                    <a:tc>
                      <a:txBody>
                        <a:bodyPr/>
                        <a:lstStyle/>
                        <a:p>
                          <a:endParaRPr lang="en-US"/>
                        </a:p>
                      </a:txBody>
                      <a:tcPr>
                        <a:blipFill>
                          <a:blip r:embed="rId3"/>
                          <a:stretch>
                            <a:fillRect l="-234395" t="-539474" r="-224204" b="-15789"/>
                          </a:stretch>
                        </a:blipFill>
                      </a:tcPr>
                    </a:tc>
                    <a:tc>
                      <a:txBody>
                        <a:bodyPr/>
                        <a:lstStyle/>
                        <a:p>
                          <a:endParaRPr lang="en-US"/>
                        </a:p>
                      </a:txBody>
                      <a:tcPr>
                        <a:blipFill>
                          <a:blip r:embed="rId3"/>
                          <a:stretch>
                            <a:fillRect l="-300000" t="-539474" r="-101143" b="-15789"/>
                          </a:stretch>
                        </a:blipFill>
                      </a:tcPr>
                    </a:tc>
                    <a:tc>
                      <a:txBody>
                        <a:bodyPr/>
                        <a:lstStyle/>
                        <a:p>
                          <a:endParaRPr lang="en-US"/>
                        </a:p>
                      </a:txBody>
                      <a:tcPr>
                        <a:blipFill>
                          <a:blip r:embed="rId3"/>
                          <a:stretch>
                            <a:fillRect l="-400000" t="-539474" r="-1143" b="-15789"/>
                          </a:stretch>
                        </a:blipFill>
                      </a:tcPr>
                    </a:tc>
                    <a:extLst>
                      <a:ext uri="{0D108BD9-81ED-4DB2-BD59-A6C34878D82A}">
                        <a16:rowId xmlns:a16="http://schemas.microsoft.com/office/drawing/2014/main" val="44160819"/>
                      </a:ext>
                    </a:extLst>
                  </a:tr>
                </a:tbl>
              </a:graphicData>
            </a:graphic>
          </p:graphicFrame>
        </mc:Fallback>
      </mc:AlternateContent>
      <p:sp>
        <p:nvSpPr>
          <p:cNvPr id="5" name="Round Diagonal Corner Rectangle 4">
            <a:extLst>
              <a:ext uri="{FF2B5EF4-FFF2-40B4-BE49-F238E27FC236}">
                <a16:creationId xmlns:a16="http://schemas.microsoft.com/office/drawing/2014/main" id="{CA1F6464-6EA1-C93E-28D9-11E175290A63}"/>
              </a:ext>
            </a:extLst>
          </p:cNvPr>
          <p:cNvSpPr/>
          <p:nvPr/>
        </p:nvSpPr>
        <p:spPr>
          <a:xfrm>
            <a:off x="430695" y="3002112"/>
            <a:ext cx="11330610" cy="646849"/>
          </a:xfrm>
          <a:prstGeom prst="round2DiagRect">
            <a:avLst/>
          </a:prstGeom>
          <a:solidFill>
            <a:schemeClr val="accent6">
              <a:lumMod val="60000"/>
              <a:lumOff val="40000"/>
              <a:alpha val="39664"/>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745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4AD8A-C94F-2C53-6796-EE9E4DE898A8}"/>
              </a:ext>
            </a:extLst>
          </p:cNvPr>
          <p:cNvSpPr>
            <a:spLocks noGrp="1"/>
          </p:cNvSpPr>
          <p:nvPr>
            <p:ph type="title"/>
          </p:nvPr>
        </p:nvSpPr>
        <p:spPr>
          <a:xfrm>
            <a:off x="173181" y="157446"/>
            <a:ext cx="10515600" cy="1325563"/>
          </a:xfrm>
        </p:spPr>
        <p:txBody>
          <a:bodyPr/>
          <a:lstStyle/>
          <a:p>
            <a:r>
              <a:rPr lang="en-US" dirty="0">
                <a:latin typeface="PT Serif" panose="020A0603040505020204" pitchFamily="18" charset="77"/>
              </a:rPr>
              <a:t>Our Traitor Tracing for Threshold-KEM constructions</a:t>
            </a:r>
          </a:p>
        </p:txBody>
      </p:sp>
      <p:sp>
        <p:nvSpPr>
          <p:cNvPr id="6" name="TextBox 5">
            <a:extLst>
              <a:ext uri="{FF2B5EF4-FFF2-40B4-BE49-F238E27FC236}">
                <a16:creationId xmlns:a16="http://schemas.microsoft.com/office/drawing/2014/main" id="{705F3A66-BD72-DDAA-88E1-AEE2C890D89D}"/>
              </a:ext>
            </a:extLst>
          </p:cNvPr>
          <p:cNvSpPr txBox="1"/>
          <p:nvPr/>
        </p:nvSpPr>
        <p:spPr>
          <a:xfrm>
            <a:off x="402600" y="1483009"/>
            <a:ext cx="11386798" cy="572016"/>
          </a:xfrm>
          <a:prstGeom prst="rect">
            <a:avLst/>
          </a:prstGeom>
          <a:noFill/>
        </p:spPr>
        <p:txBody>
          <a:bodyPr wrap="square" rtlCol="0">
            <a:spAutoFit/>
          </a:bodyPr>
          <a:lstStyle/>
          <a:p>
            <a:pPr>
              <a:lnSpc>
                <a:spcPct val="120000"/>
              </a:lnSpc>
            </a:pPr>
            <a:r>
              <a:rPr lang="en-US" sz="2800" dirty="0">
                <a:latin typeface="PT Serif" panose="020A0603040505020204" pitchFamily="18" charset="77"/>
              </a:rPr>
              <a:t>Three constructions :</a:t>
            </a:r>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EF61D0D0-1FF4-83F7-C470-77867396D3CD}"/>
                  </a:ext>
                </a:extLst>
              </p:cNvPr>
              <p:cNvGraphicFramePr>
                <a:graphicFrameLocks noGrp="1"/>
              </p:cNvGraphicFramePr>
              <p:nvPr>
                <p:extLst>
                  <p:ext uri="{D42A27DB-BD31-4B8C-83A1-F6EECF244321}">
                    <p14:modId xmlns:p14="http://schemas.microsoft.com/office/powerpoint/2010/main" val="574488178"/>
                  </p:ext>
                </p:extLst>
              </p:nvPr>
            </p:nvGraphicFramePr>
            <p:xfrm>
              <a:off x="1287890" y="2256576"/>
              <a:ext cx="9616217" cy="3015145"/>
            </p:xfrm>
            <a:graphic>
              <a:graphicData uri="http://schemas.openxmlformats.org/drawingml/2006/table">
                <a:tbl>
                  <a:tblPr firstRow="1" bandRow="1">
                    <a:tableStyleId>{5C22544A-7EE6-4342-B048-85BDC9FD1C3A}</a:tableStyleId>
                  </a:tblPr>
                  <a:tblGrid>
                    <a:gridCol w="2475726">
                      <a:extLst>
                        <a:ext uri="{9D8B030D-6E8A-4147-A177-3AD203B41FA5}">
                          <a16:colId xmlns:a16="http://schemas.microsoft.com/office/drawing/2014/main" val="3351157172"/>
                        </a:ext>
                      </a:extLst>
                    </a:gridCol>
                    <a:gridCol w="3260036">
                      <a:extLst>
                        <a:ext uri="{9D8B030D-6E8A-4147-A177-3AD203B41FA5}">
                          <a16:colId xmlns:a16="http://schemas.microsoft.com/office/drawing/2014/main" val="3127365912"/>
                        </a:ext>
                      </a:extLst>
                    </a:gridCol>
                    <a:gridCol w="1865244">
                      <a:extLst>
                        <a:ext uri="{9D8B030D-6E8A-4147-A177-3AD203B41FA5}">
                          <a16:colId xmlns:a16="http://schemas.microsoft.com/office/drawing/2014/main" val="3658105589"/>
                        </a:ext>
                      </a:extLst>
                    </a:gridCol>
                    <a:gridCol w="2015211">
                      <a:extLst>
                        <a:ext uri="{9D8B030D-6E8A-4147-A177-3AD203B41FA5}">
                          <a16:colId xmlns:a16="http://schemas.microsoft.com/office/drawing/2014/main" val="2844205622"/>
                        </a:ext>
                      </a:extLst>
                    </a:gridCol>
                  </a:tblGrid>
                  <a:tr h="370840">
                    <a:tc>
                      <a:txBody>
                        <a:bodyPr/>
                        <a:lstStyle/>
                        <a:p>
                          <a:endParaRPr lang="en-US" sz="2400" dirty="0">
                            <a:latin typeface="PT Serif" panose="020A0603040505020204" pitchFamily="18" charset="77"/>
                          </a:endParaRPr>
                        </a:p>
                      </a:txBody>
                      <a:tcPr/>
                    </a:tc>
                    <a:tc>
                      <a:txBody>
                        <a:bodyPr/>
                        <a:lstStyle/>
                        <a:p>
                          <a:r>
                            <a:rPr lang="en-US" sz="2400" dirty="0">
                              <a:latin typeface="PT Serif" panose="020A0603040505020204" pitchFamily="18" charset="77"/>
                            </a:rPr>
                            <a:t>Underlying Assumption</a:t>
                          </a:r>
                        </a:p>
                      </a:txBody>
                      <a:tcPr/>
                    </a:tc>
                    <a:tc>
                      <a:txBody>
                        <a:bodyPr/>
                        <a:lstStyle/>
                        <a:p>
                          <a:r>
                            <a:rPr lang="en-US" sz="2400" dirty="0">
                              <a:latin typeface="PT Serif" panose="020A0603040505020204" pitchFamily="18" charset="77"/>
                            </a:rPr>
                            <a:t>Ciphertext Size</a:t>
                          </a:r>
                        </a:p>
                      </a:txBody>
                      <a:tcPr/>
                    </a:tc>
                    <a:tc>
                      <a:txBody>
                        <a:bodyPr/>
                        <a:lstStyle/>
                        <a:p>
                          <a:r>
                            <a:rPr lang="en-US" sz="2400" dirty="0">
                              <a:latin typeface="PT Serif" panose="020A0603040505020204" pitchFamily="18" charset="77"/>
                            </a:rPr>
                            <a:t>Public key size</a:t>
                          </a:r>
                        </a:p>
                      </a:txBody>
                      <a:tcPr/>
                    </a:tc>
                    <a:extLst>
                      <a:ext uri="{0D108BD9-81ED-4DB2-BD59-A6C34878D82A}">
                        <a16:rowId xmlns:a16="http://schemas.microsoft.com/office/drawing/2014/main" val="2009535821"/>
                      </a:ext>
                    </a:extLst>
                  </a:tr>
                  <a:tr h="621219">
                    <a:tc>
                      <a:txBody>
                        <a:bodyPr/>
                        <a:lstStyle/>
                        <a:p>
                          <a:r>
                            <a:rPr lang="en-US" sz="2400" dirty="0">
                              <a:solidFill>
                                <a:schemeClr val="bg2">
                                  <a:lumMod val="25000"/>
                                </a:schemeClr>
                              </a:solidFill>
                              <a:latin typeface="PT Serif" panose="020A0603040505020204" pitchFamily="18" charset="77"/>
                            </a:rPr>
                            <a:t>Generic Construction</a:t>
                          </a:r>
                        </a:p>
                      </a:txBody>
                      <a:tcPr/>
                    </a:tc>
                    <a:tc>
                      <a:txBody>
                        <a:bodyPr/>
                        <a:lstStyle/>
                        <a:p>
                          <a:r>
                            <a:rPr lang="en-US" sz="2400" dirty="0">
                              <a:solidFill>
                                <a:schemeClr val="bg2">
                                  <a:lumMod val="25000"/>
                                </a:schemeClr>
                              </a:solidFill>
                              <a:latin typeface="PT Serif" panose="020A0603040505020204" pitchFamily="18" charset="77"/>
                            </a:rPr>
                            <a:t>Threshold KEM</a:t>
                          </a: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solidFill>
                                      <a:schemeClr val="bg2">
                                        <a:lumMod val="25000"/>
                                      </a:schemeClr>
                                    </a:solidFill>
                                    <a:latin typeface="Cambria Math" panose="02040503050406030204" pitchFamily="18" charset="0"/>
                                  </a:rPr>
                                  <m:t>𝑂</m:t>
                                </m:r>
                                <m:r>
                                  <a:rPr lang="en-US" sz="2400" b="0" i="1" smtClean="0">
                                    <a:solidFill>
                                      <a:schemeClr val="bg2">
                                        <a:lumMod val="25000"/>
                                      </a:schemeClr>
                                    </a:solidFill>
                                    <a:latin typeface="Cambria Math" panose="02040503050406030204" pitchFamily="18" charset="0"/>
                                  </a:rPr>
                                  <m:t>(</m:t>
                                </m:r>
                                <m:r>
                                  <a:rPr lang="en-US" sz="2400" b="0" i="1" smtClean="0">
                                    <a:solidFill>
                                      <a:schemeClr val="bg2">
                                        <a:lumMod val="25000"/>
                                      </a:schemeClr>
                                    </a:solidFill>
                                    <a:latin typeface="Cambria Math" panose="02040503050406030204" pitchFamily="18" charset="0"/>
                                  </a:rPr>
                                  <m:t>𝑡</m:t>
                                </m:r>
                                <m:r>
                                  <a:rPr lang="en-US" sz="2400" b="0" i="1" smtClean="0">
                                    <a:solidFill>
                                      <a:schemeClr val="bg2">
                                        <a:lumMod val="25000"/>
                                      </a:schemeClr>
                                    </a:solidFill>
                                    <a:latin typeface="Cambria Math" panose="02040503050406030204" pitchFamily="18" charset="0"/>
                                  </a:rPr>
                                  <m:t>)</m:t>
                                </m:r>
                              </m:oMath>
                            </m:oMathPara>
                          </a14:m>
                          <a:endParaRPr lang="en-US" sz="2400" dirty="0">
                            <a:solidFill>
                              <a:schemeClr val="bg2">
                                <a:lumMod val="25000"/>
                              </a:schemeClr>
                            </a:solidFill>
                            <a:latin typeface="PT Serif" panose="020A0603040505020204" pitchFamily="18" charset="77"/>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lang="en-US" sz="2400" b="0" i="1" smtClean="0">
                                        <a:solidFill>
                                          <a:schemeClr val="bg2">
                                            <a:lumMod val="25000"/>
                                          </a:schemeClr>
                                        </a:solidFill>
                                        <a:latin typeface="Cambria Math" panose="02040503050406030204" pitchFamily="18" charset="0"/>
                                      </a:rPr>
                                    </m:ctrlPr>
                                  </m:accPr>
                                  <m:e>
                                    <m:r>
                                      <a:rPr lang="en-US" sz="2400" b="0" i="1" smtClean="0">
                                        <a:solidFill>
                                          <a:schemeClr val="bg2">
                                            <a:lumMod val="25000"/>
                                          </a:schemeClr>
                                        </a:solidFill>
                                        <a:latin typeface="Cambria Math" panose="02040503050406030204" pitchFamily="18" charset="0"/>
                                      </a:rPr>
                                      <m:t>𝑂</m:t>
                                    </m:r>
                                  </m:e>
                                </m:acc>
                                <m:r>
                                  <a:rPr lang="en-US" sz="2400" b="0" i="1" smtClean="0">
                                    <a:solidFill>
                                      <a:schemeClr val="bg2">
                                        <a:lumMod val="25000"/>
                                      </a:schemeClr>
                                    </a:solidFill>
                                    <a:latin typeface="Cambria Math" panose="02040503050406030204" pitchFamily="18" charset="0"/>
                                  </a:rPr>
                                  <m:t>(</m:t>
                                </m:r>
                                <m:r>
                                  <a:rPr lang="en-US" sz="2400" b="0" i="1" smtClean="0">
                                    <a:solidFill>
                                      <a:schemeClr val="bg2">
                                        <a:lumMod val="25000"/>
                                      </a:schemeClr>
                                    </a:solidFill>
                                    <a:latin typeface="Cambria Math" panose="02040503050406030204" pitchFamily="18" charset="0"/>
                                  </a:rPr>
                                  <m:t>𝑡</m:t>
                                </m:r>
                                <m:r>
                                  <a:rPr lang="en-US" sz="2400" b="0" i="1" smtClean="0">
                                    <a:solidFill>
                                      <a:schemeClr val="bg2">
                                        <a:lumMod val="25000"/>
                                      </a:schemeClr>
                                    </a:solidFill>
                                    <a:latin typeface="Cambria Math" panose="02040503050406030204" pitchFamily="18" charset="0"/>
                                  </a:rPr>
                                  <m:t>⋅</m:t>
                                </m:r>
                                <m:sSup>
                                  <m:sSupPr>
                                    <m:ctrlPr>
                                      <a:rPr lang="en-US" sz="2400" b="0" i="1" smtClean="0">
                                        <a:solidFill>
                                          <a:schemeClr val="bg2">
                                            <a:lumMod val="25000"/>
                                          </a:schemeClr>
                                        </a:solidFill>
                                        <a:latin typeface="Cambria Math" panose="02040503050406030204" pitchFamily="18" charset="0"/>
                                      </a:rPr>
                                    </m:ctrlPr>
                                  </m:sSupPr>
                                  <m:e>
                                    <m:r>
                                      <a:rPr lang="en-US" sz="2400" b="0" i="1" smtClean="0">
                                        <a:solidFill>
                                          <a:schemeClr val="bg2">
                                            <a:lumMod val="25000"/>
                                          </a:schemeClr>
                                        </a:solidFill>
                                        <a:latin typeface="Cambria Math" panose="02040503050406030204" pitchFamily="18" charset="0"/>
                                      </a:rPr>
                                      <m:t>𝑛</m:t>
                                    </m:r>
                                  </m:e>
                                  <m:sup>
                                    <m:r>
                                      <a:rPr lang="en-US" sz="2400" b="0" i="1" smtClean="0">
                                        <a:solidFill>
                                          <a:schemeClr val="bg2">
                                            <a:lumMod val="25000"/>
                                          </a:schemeClr>
                                        </a:solidFill>
                                        <a:latin typeface="Cambria Math" panose="02040503050406030204" pitchFamily="18" charset="0"/>
                                      </a:rPr>
                                      <m:t>2</m:t>
                                    </m:r>
                                  </m:sup>
                                </m:sSup>
                                <m:r>
                                  <a:rPr lang="en-US" sz="2400" b="0" i="1" smtClean="0">
                                    <a:solidFill>
                                      <a:schemeClr val="bg2">
                                        <a:lumMod val="25000"/>
                                      </a:schemeClr>
                                    </a:solidFill>
                                    <a:latin typeface="Cambria Math" panose="02040503050406030204" pitchFamily="18" charset="0"/>
                                  </a:rPr>
                                  <m:t>)</m:t>
                                </m:r>
                              </m:oMath>
                            </m:oMathPara>
                          </a14:m>
                          <a:endParaRPr lang="en-US" sz="2400" dirty="0">
                            <a:solidFill>
                              <a:schemeClr val="bg2">
                                <a:lumMod val="25000"/>
                              </a:schemeClr>
                            </a:solidFill>
                            <a:latin typeface="PT Serif" panose="020A0603040505020204" pitchFamily="18" charset="77"/>
                          </a:endParaRPr>
                        </a:p>
                      </a:txBody>
                      <a:tcPr/>
                    </a:tc>
                    <a:extLst>
                      <a:ext uri="{0D108BD9-81ED-4DB2-BD59-A6C34878D82A}">
                        <a16:rowId xmlns:a16="http://schemas.microsoft.com/office/drawing/2014/main" val="2426456469"/>
                      </a:ext>
                    </a:extLst>
                  </a:tr>
                  <a:tr h="546265">
                    <a:tc>
                      <a:txBody>
                        <a:bodyPr/>
                        <a:lstStyle/>
                        <a:p>
                          <a:r>
                            <a:rPr lang="en-US" sz="2400" dirty="0">
                              <a:solidFill>
                                <a:schemeClr val="bg2">
                                  <a:lumMod val="25000"/>
                                </a:schemeClr>
                              </a:solidFill>
                              <a:latin typeface="PT Serif" panose="020A0603040505020204" pitchFamily="18" charset="77"/>
                            </a:rPr>
                            <a:t>DDH-based</a:t>
                          </a:r>
                        </a:p>
                      </a:txBody>
                      <a:tcPr/>
                    </a:tc>
                    <a:tc>
                      <a:txBody>
                        <a:bodyPr/>
                        <a:lstStyle/>
                        <a:p>
                          <a:r>
                            <a:rPr lang="en-US" sz="2400" dirty="0">
                              <a:solidFill>
                                <a:schemeClr val="bg2">
                                  <a:lumMod val="25000"/>
                                </a:schemeClr>
                              </a:solidFill>
                              <a:latin typeface="PT Serif" panose="020A0603040505020204" pitchFamily="18" charset="77"/>
                            </a:rPr>
                            <a:t>DDH</a:t>
                          </a: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solidFill>
                                      <a:schemeClr val="bg2">
                                        <a:lumMod val="25000"/>
                                      </a:schemeClr>
                                    </a:solidFill>
                                    <a:latin typeface="Cambria Math" panose="02040503050406030204" pitchFamily="18" charset="0"/>
                                  </a:rPr>
                                  <m:t>𝑂</m:t>
                                </m:r>
                                <m:r>
                                  <a:rPr lang="en-US" sz="2400" b="0" i="1" smtClean="0">
                                    <a:solidFill>
                                      <a:schemeClr val="bg2">
                                        <a:lumMod val="25000"/>
                                      </a:schemeClr>
                                    </a:solidFill>
                                    <a:latin typeface="Cambria Math" panose="02040503050406030204" pitchFamily="18" charset="0"/>
                                  </a:rPr>
                                  <m:t>(1)</m:t>
                                </m:r>
                              </m:oMath>
                            </m:oMathPara>
                          </a14:m>
                          <a:endParaRPr lang="en-US" sz="2400" dirty="0">
                            <a:solidFill>
                              <a:schemeClr val="bg2">
                                <a:lumMod val="25000"/>
                              </a:schemeClr>
                            </a:solidFill>
                            <a:latin typeface="PT Serif" panose="020A0603040505020204" pitchFamily="18" charset="77"/>
                          </a:endParaRPr>
                        </a:p>
                      </a:txBody>
                      <a:tcPr/>
                    </a:tc>
                    <a:tc>
                      <a:txBody>
                        <a:bodyPr/>
                        <a:lstStyle/>
                        <a:p>
                          <a:pPr/>
                          <a14:m>
                            <m:oMathPara xmlns:m="http://schemas.openxmlformats.org/officeDocument/2006/math">
                              <m:oMathParaPr>
                                <m:jc m:val="centerGroup"/>
                              </m:oMathParaPr>
                              <m:oMath xmlns:m="http://schemas.openxmlformats.org/officeDocument/2006/math">
                                <m:acc>
                                  <m:accPr>
                                    <m:chr m:val="̃"/>
                                    <m:ctrlPr>
                                      <a:rPr lang="en-US" sz="2400" b="0" i="1" smtClean="0">
                                        <a:solidFill>
                                          <a:schemeClr val="bg2">
                                            <a:lumMod val="25000"/>
                                          </a:schemeClr>
                                        </a:solidFill>
                                        <a:latin typeface="Cambria Math" panose="02040503050406030204" pitchFamily="18" charset="0"/>
                                      </a:rPr>
                                    </m:ctrlPr>
                                  </m:accPr>
                                  <m:e>
                                    <m:r>
                                      <a:rPr lang="en-US" sz="2400" b="0" i="1" smtClean="0">
                                        <a:solidFill>
                                          <a:schemeClr val="bg2">
                                            <a:lumMod val="25000"/>
                                          </a:schemeClr>
                                        </a:solidFill>
                                        <a:latin typeface="Cambria Math" panose="02040503050406030204" pitchFamily="18" charset="0"/>
                                      </a:rPr>
                                      <m:t>𝑂</m:t>
                                    </m:r>
                                  </m:e>
                                </m:acc>
                                <m:r>
                                  <a:rPr lang="en-US" sz="2400" b="0" i="1" smtClean="0">
                                    <a:solidFill>
                                      <a:schemeClr val="bg2">
                                        <a:lumMod val="25000"/>
                                      </a:schemeClr>
                                    </a:solidFill>
                                    <a:latin typeface="Cambria Math" panose="02040503050406030204" pitchFamily="18" charset="0"/>
                                  </a:rPr>
                                  <m:t>(</m:t>
                                </m:r>
                                <m:sSup>
                                  <m:sSupPr>
                                    <m:ctrlPr>
                                      <a:rPr lang="en-US" sz="2400" b="0" i="1" smtClean="0">
                                        <a:solidFill>
                                          <a:schemeClr val="bg2">
                                            <a:lumMod val="25000"/>
                                          </a:schemeClr>
                                        </a:solidFill>
                                        <a:latin typeface="Cambria Math" panose="02040503050406030204" pitchFamily="18" charset="0"/>
                                      </a:rPr>
                                    </m:ctrlPr>
                                  </m:sSupPr>
                                  <m:e>
                                    <m:r>
                                      <a:rPr lang="en-US" sz="2400" b="0" i="1" smtClean="0">
                                        <a:solidFill>
                                          <a:schemeClr val="bg2">
                                            <a:lumMod val="25000"/>
                                          </a:schemeClr>
                                        </a:solidFill>
                                        <a:latin typeface="Cambria Math" panose="02040503050406030204" pitchFamily="18" charset="0"/>
                                      </a:rPr>
                                      <m:t>𝑛</m:t>
                                    </m:r>
                                  </m:e>
                                  <m:sup>
                                    <m:r>
                                      <a:rPr lang="en-US" sz="2400" b="0" i="1" smtClean="0">
                                        <a:solidFill>
                                          <a:schemeClr val="bg2">
                                            <a:lumMod val="25000"/>
                                          </a:schemeClr>
                                        </a:solidFill>
                                        <a:latin typeface="Cambria Math" panose="02040503050406030204" pitchFamily="18" charset="0"/>
                                      </a:rPr>
                                      <m:t>2</m:t>
                                    </m:r>
                                  </m:sup>
                                </m:sSup>
                                <m:r>
                                  <a:rPr lang="en-US" sz="2400" b="0" i="1" smtClean="0">
                                    <a:solidFill>
                                      <a:schemeClr val="bg2">
                                        <a:lumMod val="25000"/>
                                      </a:schemeClr>
                                    </a:solidFill>
                                    <a:latin typeface="Cambria Math" panose="02040503050406030204" pitchFamily="18" charset="0"/>
                                  </a:rPr>
                                  <m:t>)</m:t>
                                </m:r>
                              </m:oMath>
                            </m:oMathPara>
                          </a14:m>
                          <a:endParaRPr lang="en-US" sz="2400" dirty="0">
                            <a:solidFill>
                              <a:schemeClr val="bg2">
                                <a:lumMod val="25000"/>
                              </a:schemeClr>
                            </a:solidFill>
                            <a:latin typeface="PT Serif" panose="020A0603040505020204" pitchFamily="18" charset="77"/>
                          </a:endParaRPr>
                        </a:p>
                      </a:txBody>
                      <a:tcPr/>
                    </a:tc>
                    <a:extLst>
                      <a:ext uri="{0D108BD9-81ED-4DB2-BD59-A6C34878D82A}">
                        <a16:rowId xmlns:a16="http://schemas.microsoft.com/office/drawing/2014/main" val="2333757606"/>
                      </a:ext>
                    </a:extLst>
                  </a:tr>
                  <a:tr h="370840">
                    <a:tc>
                      <a:txBody>
                        <a:bodyPr/>
                        <a:lstStyle/>
                        <a:p>
                          <a:r>
                            <a:rPr lang="en-US" sz="2400" dirty="0">
                              <a:solidFill>
                                <a:schemeClr val="bg2">
                                  <a:lumMod val="25000"/>
                                </a:schemeClr>
                              </a:solidFill>
                              <a:latin typeface="PT Serif" panose="020A0603040505020204" pitchFamily="18" charset="77"/>
                            </a:rPr>
                            <a:t>Pairings-based</a:t>
                          </a:r>
                        </a:p>
                      </a:txBody>
                      <a:tcPr/>
                    </a:tc>
                    <a:tc>
                      <a:txBody>
                        <a:bodyPr/>
                        <a:lstStyle/>
                        <a:p>
                          <a:r>
                            <a:rPr lang="en-US" sz="2400" dirty="0">
                              <a:solidFill>
                                <a:schemeClr val="bg2">
                                  <a:lumMod val="25000"/>
                                </a:schemeClr>
                              </a:solidFill>
                              <a:latin typeface="PT Serif" panose="020A0603040505020204" pitchFamily="18" charset="77"/>
                            </a:rPr>
                            <a:t>Augmented-DDH and</a:t>
                          </a:r>
                        </a:p>
                        <a:p>
                          <a:r>
                            <a:rPr lang="en-US" sz="2400" dirty="0">
                              <a:solidFill>
                                <a:schemeClr val="bg2">
                                  <a:lumMod val="25000"/>
                                </a:schemeClr>
                              </a:solidFill>
                              <a:latin typeface="PT Serif" panose="020A0603040505020204" pitchFamily="18" charset="77"/>
                            </a:rPr>
                            <a:t>Augmented-DBDH</a:t>
                          </a: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solidFill>
                                      <a:schemeClr val="bg2">
                                        <a:lumMod val="25000"/>
                                      </a:schemeClr>
                                    </a:solidFill>
                                    <a:latin typeface="Cambria Math" panose="02040503050406030204" pitchFamily="18" charset="0"/>
                                  </a:rPr>
                                  <m:t>𝑂</m:t>
                                </m:r>
                                <m:r>
                                  <a:rPr lang="en-US" sz="2400" b="0" i="1" smtClean="0">
                                    <a:solidFill>
                                      <a:schemeClr val="bg2">
                                        <a:lumMod val="25000"/>
                                      </a:schemeClr>
                                    </a:solidFill>
                                    <a:latin typeface="Cambria Math" panose="02040503050406030204" pitchFamily="18" charset="0"/>
                                  </a:rPr>
                                  <m:t>(1)</m:t>
                                </m:r>
                              </m:oMath>
                            </m:oMathPara>
                          </a14:m>
                          <a:endParaRPr lang="en-US" sz="2400" dirty="0">
                            <a:solidFill>
                              <a:schemeClr val="bg2">
                                <a:lumMod val="25000"/>
                              </a:schemeClr>
                            </a:solidFill>
                            <a:latin typeface="PT Serif" panose="020A0603040505020204" pitchFamily="18" charset="77"/>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solidFill>
                                      <a:schemeClr val="bg2">
                                        <a:lumMod val="25000"/>
                                      </a:schemeClr>
                                    </a:solidFill>
                                    <a:latin typeface="Cambria Math" panose="02040503050406030204" pitchFamily="18" charset="0"/>
                                  </a:rPr>
                                  <m:t>𝑂</m:t>
                                </m:r>
                                <m:r>
                                  <a:rPr lang="en-US" sz="2400" b="0" i="1" smtClean="0">
                                    <a:solidFill>
                                      <a:schemeClr val="bg2">
                                        <a:lumMod val="25000"/>
                                      </a:schemeClr>
                                    </a:solidFill>
                                    <a:latin typeface="Cambria Math" panose="02040503050406030204" pitchFamily="18" charset="0"/>
                                  </a:rPr>
                                  <m:t>(1)</m:t>
                                </m:r>
                              </m:oMath>
                            </m:oMathPara>
                          </a14:m>
                          <a:endParaRPr lang="en-US" sz="2400" dirty="0">
                            <a:solidFill>
                              <a:schemeClr val="bg2">
                                <a:lumMod val="25000"/>
                              </a:schemeClr>
                            </a:solidFill>
                            <a:latin typeface="PT Serif" panose="020A0603040505020204" pitchFamily="18" charset="77"/>
                          </a:endParaRPr>
                        </a:p>
                      </a:txBody>
                      <a:tcPr/>
                    </a:tc>
                    <a:extLst>
                      <a:ext uri="{0D108BD9-81ED-4DB2-BD59-A6C34878D82A}">
                        <a16:rowId xmlns:a16="http://schemas.microsoft.com/office/drawing/2014/main" val="1724671902"/>
                      </a:ext>
                    </a:extLst>
                  </a:tr>
                </a:tbl>
              </a:graphicData>
            </a:graphic>
          </p:graphicFrame>
        </mc:Choice>
        <mc:Fallback xmlns="">
          <p:graphicFrame>
            <p:nvGraphicFramePr>
              <p:cNvPr id="3" name="Table 2">
                <a:extLst>
                  <a:ext uri="{FF2B5EF4-FFF2-40B4-BE49-F238E27FC236}">
                    <a16:creationId xmlns:a16="http://schemas.microsoft.com/office/drawing/2014/main" id="{EF61D0D0-1FF4-83F7-C470-77867396D3CD}"/>
                  </a:ext>
                </a:extLst>
              </p:cNvPr>
              <p:cNvGraphicFramePr>
                <a:graphicFrameLocks noGrp="1"/>
              </p:cNvGraphicFramePr>
              <p:nvPr>
                <p:extLst>
                  <p:ext uri="{D42A27DB-BD31-4B8C-83A1-F6EECF244321}">
                    <p14:modId xmlns:p14="http://schemas.microsoft.com/office/powerpoint/2010/main" val="574488178"/>
                  </p:ext>
                </p:extLst>
              </p:nvPr>
            </p:nvGraphicFramePr>
            <p:xfrm>
              <a:off x="1287890" y="2256576"/>
              <a:ext cx="9616217" cy="3015145"/>
            </p:xfrm>
            <a:graphic>
              <a:graphicData uri="http://schemas.openxmlformats.org/drawingml/2006/table">
                <a:tbl>
                  <a:tblPr firstRow="1" bandRow="1">
                    <a:tableStyleId>{5C22544A-7EE6-4342-B048-85BDC9FD1C3A}</a:tableStyleId>
                  </a:tblPr>
                  <a:tblGrid>
                    <a:gridCol w="2475726">
                      <a:extLst>
                        <a:ext uri="{9D8B030D-6E8A-4147-A177-3AD203B41FA5}">
                          <a16:colId xmlns:a16="http://schemas.microsoft.com/office/drawing/2014/main" val="3351157172"/>
                        </a:ext>
                      </a:extLst>
                    </a:gridCol>
                    <a:gridCol w="3260036">
                      <a:extLst>
                        <a:ext uri="{9D8B030D-6E8A-4147-A177-3AD203B41FA5}">
                          <a16:colId xmlns:a16="http://schemas.microsoft.com/office/drawing/2014/main" val="3127365912"/>
                        </a:ext>
                      </a:extLst>
                    </a:gridCol>
                    <a:gridCol w="1865244">
                      <a:extLst>
                        <a:ext uri="{9D8B030D-6E8A-4147-A177-3AD203B41FA5}">
                          <a16:colId xmlns:a16="http://schemas.microsoft.com/office/drawing/2014/main" val="3658105589"/>
                        </a:ext>
                      </a:extLst>
                    </a:gridCol>
                    <a:gridCol w="2015211">
                      <a:extLst>
                        <a:ext uri="{9D8B030D-6E8A-4147-A177-3AD203B41FA5}">
                          <a16:colId xmlns:a16="http://schemas.microsoft.com/office/drawing/2014/main" val="2844205622"/>
                        </a:ext>
                      </a:extLst>
                    </a:gridCol>
                  </a:tblGrid>
                  <a:tr h="822960">
                    <a:tc>
                      <a:txBody>
                        <a:bodyPr/>
                        <a:lstStyle/>
                        <a:p>
                          <a:endParaRPr lang="en-US" sz="2400" dirty="0">
                            <a:latin typeface="PT Serif" panose="020A0603040505020204" pitchFamily="18" charset="77"/>
                          </a:endParaRPr>
                        </a:p>
                      </a:txBody>
                      <a:tcPr/>
                    </a:tc>
                    <a:tc>
                      <a:txBody>
                        <a:bodyPr/>
                        <a:lstStyle/>
                        <a:p>
                          <a:r>
                            <a:rPr lang="en-US" sz="2400" dirty="0">
                              <a:latin typeface="PT Serif" panose="020A0603040505020204" pitchFamily="18" charset="77"/>
                            </a:rPr>
                            <a:t>Underlying Assumption</a:t>
                          </a:r>
                        </a:p>
                      </a:txBody>
                      <a:tcPr/>
                    </a:tc>
                    <a:tc>
                      <a:txBody>
                        <a:bodyPr/>
                        <a:lstStyle/>
                        <a:p>
                          <a:r>
                            <a:rPr lang="en-US" sz="2400" dirty="0">
                              <a:latin typeface="PT Serif" panose="020A0603040505020204" pitchFamily="18" charset="77"/>
                            </a:rPr>
                            <a:t>Ciphertext Size</a:t>
                          </a:r>
                        </a:p>
                      </a:txBody>
                      <a:tcPr/>
                    </a:tc>
                    <a:tc>
                      <a:txBody>
                        <a:bodyPr/>
                        <a:lstStyle/>
                        <a:p>
                          <a:r>
                            <a:rPr lang="en-US" sz="2400" dirty="0">
                              <a:latin typeface="PT Serif" panose="020A0603040505020204" pitchFamily="18" charset="77"/>
                            </a:rPr>
                            <a:t>Public key size</a:t>
                          </a:r>
                        </a:p>
                      </a:txBody>
                      <a:tcPr/>
                    </a:tc>
                    <a:extLst>
                      <a:ext uri="{0D108BD9-81ED-4DB2-BD59-A6C34878D82A}">
                        <a16:rowId xmlns:a16="http://schemas.microsoft.com/office/drawing/2014/main" val="2009535821"/>
                      </a:ext>
                    </a:extLst>
                  </a:tr>
                  <a:tr h="822960">
                    <a:tc>
                      <a:txBody>
                        <a:bodyPr/>
                        <a:lstStyle/>
                        <a:p>
                          <a:r>
                            <a:rPr lang="en-US" sz="2400" dirty="0">
                              <a:solidFill>
                                <a:schemeClr val="bg2">
                                  <a:lumMod val="25000"/>
                                </a:schemeClr>
                              </a:solidFill>
                              <a:latin typeface="PT Serif" panose="020A0603040505020204" pitchFamily="18" charset="77"/>
                            </a:rPr>
                            <a:t>Generic Construction</a:t>
                          </a:r>
                        </a:p>
                      </a:txBody>
                      <a:tcPr/>
                    </a:tc>
                    <a:tc>
                      <a:txBody>
                        <a:bodyPr/>
                        <a:lstStyle/>
                        <a:p>
                          <a:r>
                            <a:rPr lang="en-US" sz="2400" dirty="0">
                              <a:solidFill>
                                <a:schemeClr val="bg2">
                                  <a:lumMod val="25000"/>
                                </a:schemeClr>
                              </a:solidFill>
                              <a:latin typeface="PT Serif" panose="020A0603040505020204" pitchFamily="18" charset="77"/>
                            </a:rPr>
                            <a:t>Threshold KEM</a:t>
                          </a:r>
                        </a:p>
                      </a:txBody>
                      <a:tcPr/>
                    </a:tc>
                    <a:tc>
                      <a:txBody>
                        <a:bodyPr/>
                        <a:lstStyle/>
                        <a:p>
                          <a:endParaRPr lang="en-US"/>
                        </a:p>
                      </a:txBody>
                      <a:tcPr>
                        <a:blipFill>
                          <a:blip r:embed="rId3"/>
                          <a:stretch>
                            <a:fillRect l="-308163" t="-106154" r="-109524" b="-183077"/>
                          </a:stretch>
                        </a:blipFill>
                      </a:tcPr>
                    </a:tc>
                    <a:tc>
                      <a:txBody>
                        <a:bodyPr/>
                        <a:lstStyle/>
                        <a:p>
                          <a:endParaRPr lang="en-US"/>
                        </a:p>
                      </a:txBody>
                      <a:tcPr>
                        <a:blipFill>
                          <a:blip r:embed="rId3"/>
                          <a:stretch>
                            <a:fillRect l="-377358" t="-106154" r="-1258" b="-183077"/>
                          </a:stretch>
                        </a:blipFill>
                      </a:tcPr>
                    </a:tc>
                    <a:extLst>
                      <a:ext uri="{0D108BD9-81ED-4DB2-BD59-A6C34878D82A}">
                        <a16:rowId xmlns:a16="http://schemas.microsoft.com/office/drawing/2014/main" val="2426456469"/>
                      </a:ext>
                    </a:extLst>
                  </a:tr>
                  <a:tr h="546265">
                    <a:tc>
                      <a:txBody>
                        <a:bodyPr/>
                        <a:lstStyle/>
                        <a:p>
                          <a:r>
                            <a:rPr lang="en-US" sz="2400" dirty="0">
                              <a:solidFill>
                                <a:schemeClr val="bg2">
                                  <a:lumMod val="25000"/>
                                </a:schemeClr>
                              </a:solidFill>
                              <a:latin typeface="PT Serif" panose="020A0603040505020204" pitchFamily="18" charset="77"/>
                            </a:rPr>
                            <a:t>DDH-based</a:t>
                          </a:r>
                        </a:p>
                      </a:txBody>
                      <a:tcPr/>
                    </a:tc>
                    <a:tc>
                      <a:txBody>
                        <a:bodyPr/>
                        <a:lstStyle/>
                        <a:p>
                          <a:r>
                            <a:rPr lang="en-US" sz="2400" dirty="0">
                              <a:solidFill>
                                <a:schemeClr val="bg2">
                                  <a:lumMod val="25000"/>
                                </a:schemeClr>
                              </a:solidFill>
                              <a:latin typeface="PT Serif" panose="020A0603040505020204" pitchFamily="18" charset="77"/>
                            </a:rPr>
                            <a:t>DDH</a:t>
                          </a:r>
                        </a:p>
                      </a:txBody>
                      <a:tcPr/>
                    </a:tc>
                    <a:tc>
                      <a:txBody>
                        <a:bodyPr/>
                        <a:lstStyle/>
                        <a:p>
                          <a:endParaRPr lang="en-US"/>
                        </a:p>
                      </a:txBody>
                      <a:tcPr>
                        <a:blipFill>
                          <a:blip r:embed="rId3"/>
                          <a:stretch>
                            <a:fillRect l="-308163" t="-304545" r="-109524" b="-170455"/>
                          </a:stretch>
                        </a:blipFill>
                      </a:tcPr>
                    </a:tc>
                    <a:tc>
                      <a:txBody>
                        <a:bodyPr/>
                        <a:lstStyle/>
                        <a:p>
                          <a:endParaRPr lang="en-US"/>
                        </a:p>
                      </a:txBody>
                      <a:tcPr>
                        <a:blipFill>
                          <a:blip r:embed="rId3"/>
                          <a:stretch>
                            <a:fillRect l="-377358" t="-304545" r="-1258" b="-170455"/>
                          </a:stretch>
                        </a:blipFill>
                      </a:tcPr>
                    </a:tc>
                    <a:extLst>
                      <a:ext uri="{0D108BD9-81ED-4DB2-BD59-A6C34878D82A}">
                        <a16:rowId xmlns:a16="http://schemas.microsoft.com/office/drawing/2014/main" val="2333757606"/>
                      </a:ext>
                    </a:extLst>
                  </a:tr>
                  <a:tr h="822960">
                    <a:tc>
                      <a:txBody>
                        <a:bodyPr/>
                        <a:lstStyle/>
                        <a:p>
                          <a:r>
                            <a:rPr lang="en-US" sz="2400" dirty="0">
                              <a:solidFill>
                                <a:schemeClr val="bg2">
                                  <a:lumMod val="25000"/>
                                </a:schemeClr>
                              </a:solidFill>
                              <a:latin typeface="PT Serif" panose="020A0603040505020204" pitchFamily="18" charset="77"/>
                            </a:rPr>
                            <a:t>Pairings-based</a:t>
                          </a:r>
                        </a:p>
                      </a:txBody>
                      <a:tcPr/>
                    </a:tc>
                    <a:tc>
                      <a:txBody>
                        <a:bodyPr/>
                        <a:lstStyle/>
                        <a:p>
                          <a:r>
                            <a:rPr lang="en-US" sz="2400" dirty="0">
                              <a:solidFill>
                                <a:schemeClr val="bg2">
                                  <a:lumMod val="25000"/>
                                </a:schemeClr>
                              </a:solidFill>
                              <a:latin typeface="PT Serif" panose="020A0603040505020204" pitchFamily="18" charset="77"/>
                            </a:rPr>
                            <a:t>Augmented-DDH and</a:t>
                          </a:r>
                        </a:p>
                        <a:p>
                          <a:r>
                            <a:rPr lang="en-US" sz="2400" dirty="0">
                              <a:solidFill>
                                <a:schemeClr val="bg2">
                                  <a:lumMod val="25000"/>
                                </a:schemeClr>
                              </a:solidFill>
                              <a:latin typeface="PT Serif" panose="020A0603040505020204" pitchFamily="18" charset="77"/>
                            </a:rPr>
                            <a:t>Augmented-DBDH</a:t>
                          </a:r>
                        </a:p>
                      </a:txBody>
                      <a:tcPr/>
                    </a:tc>
                    <a:tc>
                      <a:txBody>
                        <a:bodyPr/>
                        <a:lstStyle/>
                        <a:p>
                          <a:endParaRPr lang="en-US"/>
                        </a:p>
                      </a:txBody>
                      <a:tcPr>
                        <a:blipFill>
                          <a:blip r:embed="rId3"/>
                          <a:stretch>
                            <a:fillRect l="-308163" t="-273846" r="-109524" b="-15385"/>
                          </a:stretch>
                        </a:blipFill>
                      </a:tcPr>
                    </a:tc>
                    <a:tc>
                      <a:txBody>
                        <a:bodyPr/>
                        <a:lstStyle/>
                        <a:p>
                          <a:endParaRPr lang="en-US"/>
                        </a:p>
                      </a:txBody>
                      <a:tcPr>
                        <a:blipFill>
                          <a:blip r:embed="rId3"/>
                          <a:stretch>
                            <a:fillRect l="-377358" t="-273846" r="-1258" b="-15385"/>
                          </a:stretch>
                        </a:blipFill>
                      </a:tcPr>
                    </a:tc>
                    <a:extLst>
                      <a:ext uri="{0D108BD9-81ED-4DB2-BD59-A6C34878D82A}">
                        <a16:rowId xmlns:a16="http://schemas.microsoft.com/office/drawing/2014/main" val="1724671902"/>
                      </a:ext>
                    </a:extLst>
                  </a:tr>
                </a:tbl>
              </a:graphicData>
            </a:graphic>
          </p:graphicFrame>
        </mc:Fallback>
      </mc:AlternateContent>
      <mc:AlternateContent xmlns:mc="http://schemas.openxmlformats.org/markup-compatibility/2006" xmlns:a14="http://schemas.microsoft.com/office/drawing/2010/main">
        <mc:Choice Requires="a14">
          <p:sp>
            <p:nvSpPr>
              <p:cNvPr id="5" name="Rounded Rectangular Callout 4">
                <a:extLst>
                  <a:ext uri="{FF2B5EF4-FFF2-40B4-BE49-F238E27FC236}">
                    <a16:creationId xmlns:a16="http://schemas.microsoft.com/office/drawing/2014/main" id="{1C44A6DB-2CED-1843-8F7D-658B9ACC7CB7}"/>
                  </a:ext>
                </a:extLst>
              </p:cNvPr>
              <p:cNvSpPr/>
              <p:nvPr/>
            </p:nvSpPr>
            <p:spPr>
              <a:xfrm>
                <a:off x="5784850" y="5816600"/>
                <a:ext cx="2139950" cy="787400"/>
              </a:xfrm>
              <a:prstGeom prst="wedgeRoundRectCallout">
                <a:avLst>
                  <a:gd name="adj1" fmla="val 35801"/>
                  <a:gd name="adj2" fmla="val -11169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panose="02040503050406030204" pitchFamily="18" charset="0"/>
                        </a:rPr>
                        <m:t>𝑂</m:t>
                      </m:r>
                      <m:r>
                        <a:rPr lang="en-US" sz="2000" b="0" i="1" smtClean="0">
                          <a:solidFill>
                            <a:schemeClr val="bg1"/>
                          </a:solidFill>
                          <a:latin typeface="Cambria Math" panose="02040503050406030204" pitchFamily="18" charset="0"/>
                        </a:rPr>
                        <m:t>(1)</m:t>
                      </m:r>
                    </m:oMath>
                  </m:oMathPara>
                </a14:m>
                <a:endParaRPr lang="en-US" sz="2000" dirty="0">
                  <a:solidFill>
                    <a:schemeClr val="bg1"/>
                  </a:solidFill>
                  <a:latin typeface="PT Serif" panose="020A0603040505020204" pitchFamily="18" charset="77"/>
                </a:endParaRPr>
              </a:p>
              <a:p>
                <a:pPr algn="ctr"/>
                <a:r>
                  <a:rPr lang="en-US" sz="2000" dirty="0">
                    <a:solidFill>
                      <a:schemeClr val="bg1"/>
                    </a:solidFill>
                    <a:latin typeface="PT Serif" panose="020A0603040505020204" pitchFamily="18" charset="77"/>
                  </a:rPr>
                  <a:t>Decryption time</a:t>
                </a:r>
              </a:p>
            </p:txBody>
          </p:sp>
        </mc:Choice>
        <mc:Fallback xmlns="">
          <p:sp>
            <p:nvSpPr>
              <p:cNvPr id="5" name="Rounded Rectangular Callout 4">
                <a:extLst>
                  <a:ext uri="{FF2B5EF4-FFF2-40B4-BE49-F238E27FC236}">
                    <a16:creationId xmlns:a16="http://schemas.microsoft.com/office/drawing/2014/main" id="{1C44A6DB-2CED-1843-8F7D-658B9ACC7CB7}"/>
                  </a:ext>
                </a:extLst>
              </p:cNvPr>
              <p:cNvSpPr>
                <a:spLocks noRot="1" noChangeAspect="1" noMove="1" noResize="1" noEditPoints="1" noAdjustHandles="1" noChangeArrowheads="1" noChangeShapeType="1" noTextEdit="1"/>
              </p:cNvSpPr>
              <p:nvPr/>
            </p:nvSpPr>
            <p:spPr>
              <a:xfrm>
                <a:off x="5784850" y="5816600"/>
                <a:ext cx="2139950" cy="787400"/>
              </a:xfrm>
              <a:prstGeom prst="wedgeRoundRectCallout">
                <a:avLst>
                  <a:gd name="adj1" fmla="val 35801"/>
                  <a:gd name="adj2" fmla="val -111694"/>
                  <a:gd name="adj3" fmla="val 16667"/>
                </a:avLst>
              </a:prstGeom>
              <a:blipFill>
                <a:blip r:embed="rId4"/>
                <a:stretch>
                  <a:fillRect b="-48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ounded Rectangular Callout 6">
                <a:extLst>
                  <a:ext uri="{FF2B5EF4-FFF2-40B4-BE49-F238E27FC236}">
                    <a16:creationId xmlns:a16="http://schemas.microsoft.com/office/drawing/2014/main" id="{9D2242C6-A83C-6156-84C1-2DFF4A7D1458}"/>
                  </a:ext>
                </a:extLst>
              </p:cNvPr>
              <p:cNvSpPr/>
              <p:nvPr/>
            </p:nvSpPr>
            <p:spPr>
              <a:xfrm>
                <a:off x="8764157" y="5816600"/>
                <a:ext cx="2139950" cy="787400"/>
              </a:xfrm>
              <a:prstGeom prst="wedgeRoundRectCallout">
                <a:avLst>
                  <a:gd name="adj1" fmla="val -38976"/>
                  <a:gd name="adj2" fmla="val -10766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2000" i="1" smtClean="0">
                              <a:solidFill>
                                <a:schemeClr val="bg1"/>
                              </a:solidFill>
                              <a:latin typeface="Cambria Math" panose="02040503050406030204" pitchFamily="18" charset="0"/>
                            </a:rPr>
                          </m:ctrlPr>
                        </m:accPr>
                        <m:e>
                          <m:r>
                            <a:rPr lang="en-US" sz="2000" i="1">
                              <a:solidFill>
                                <a:schemeClr val="bg1"/>
                              </a:solidFill>
                              <a:latin typeface="Cambria Math" panose="02040503050406030204" pitchFamily="18" charset="0"/>
                            </a:rPr>
                            <m:t>𝑂</m:t>
                          </m:r>
                        </m:e>
                      </m:acc>
                      <m:r>
                        <a:rPr lang="en-US" sz="2000" i="1">
                          <a:solidFill>
                            <a:schemeClr val="bg1"/>
                          </a:solidFill>
                          <a:latin typeface="Cambria Math" panose="02040503050406030204" pitchFamily="18" charset="0"/>
                        </a:rPr>
                        <m:t>(</m:t>
                      </m:r>
                      <m:sSup>
                        <m:sSupPr>
                          <m:ctrlPr>
                            <a:rPr lang="en-US" sz="2000" i="1">
                              <a:solidFill>
                                <a:schemeClr val="bg1"/>
                              </a:solidFill>
                              <a:latin typeface="Cambria Math" panose="02040503050406030204" pitchFamily="18" charset="0"/>
                            </a:rPr>
                          </m:ctrlPr>
                        </m:sSupPr>
                        <m:e>
                          <m:r>
                            <a:rPr lang="en-US" sz="2000" i="1">
                              <a:solidFill>
                                <a:schemeClr val="bg1"/>
                              </a:solidFill>
                              <a:latin typeface="Cambria Math" panose="02040503050406030204" pitchFamily="18" charset="0"/>
                            </a:rPr>
                            <m:t>𝑛</m:t>
                          </m:r>
                        </m:e>
                        <m:sup>
                          <m:r>
                            <a:rPr lang="en-US" sz="2000" i="1">
                              <a:solidFill>
                                <a:schemeClr val="bg1"/>
                              </a:solidFill>
                              <a:latin typeface="Cambria Math" panose="02040503050406030204" pitchFamily="18" charset="0"/>
                            </a:rPr>
                            <m:t>2</m:t>
                          </m:r>
                        </m:sup>
                      </m:sSup>
                      <m:r>
                        <a:rPr lang="en-US" sz="2000" i="1">
                          <a:solidFill>
                            <a:schemeClr val="bg1"/>
                          </a:solidFill>
                          <a:latin typeface="Cambria Math" panose="02040503050406030204" pitchFamily="18" charset="0"/>
                        </a:rPr>
                        <m:t>)</m:t>
                      </m:r>
                    </m:oMath>
                  </m:oMathPara>
                </a14:m>
                <a:endParaRPr lang="en-US" sz="2000" dirty="0">
                  <a:solidFill>
                    <a:schemeClr val="bg1"/>
                  </a:solidFill>
                  <a:latin typeface="PT Serif" panose="020A0603040505020204" pitchFamily="18" charset="77"/>
                </a:endParaRPr>
              </a:p>
              <a:p>
                <a:pPr algn="ctr"/>
                <a:r>
                  <a:rPr lang="en-US" sz="2000" dirty="0">
                    <a:solidFill>
                      <a:schemeClr val="bg1"/>
                    </a:solidFill>
                    <a:latin typeface="PT Serif" panose="020A0603040505020204" pitchFamily="18" charset="77"/>
                  </a:rPr>
                  <a:t>Secret key size</a:t>
                </a:r>
              </a:p>
            </p:txBody>
          </p:sp>
        </mc:Choice>
        <mc:Fallback xmlns="">
          <p:sp>
            <p:nvSpPr>
              <p:cNvPr id="7" name="Rounded Rectangular Callout 6">
                <a:extLst>
                  <a:ext uri="{FF2B5EF4-FFF2-40B4-BE49-F238E27FC236}">
                    <a16:creationId xmlns:a16="http://schemas.microsoft.com/office/drawing/2014/main" id="{9D2242C6-A83C-6156-84C1-2DFF4A7D1458}"/>
                  </a:ext>
                </a:extLst>
              </p:cNvPr>
              <p:cNvSpPr>
                <a:spLocks noRot="1" noChangeAspect="1" noMove="1" noResize="1" noEditPoints="1" noAdjustHandles="1" noChangeArrowheads="1" noChangeShapeType="1" noTextEdit="1"/>
              </p:cNvSpPr>
              <p:nvPr/>
            </p:nvSpPr>
            <p:spPr>
              <a:xfrm>
                <a:off x="8764157" y="5816600"/>
                <a:ext cx="2139950" cy="787400"/>
              </a:xfrm>
              <a:prstGeom prst="wedgeRoundRectCallout">
                <a:avLst>
                  <a:gd name="adj1" fmla="val -38976"/>
                  <a:gd name="adj2" fmla="val -107662"/>
                  <a:gd name="adj3" fmla="val 16667"/>
                </a:avLst>
              </a:prstGeom>
              <a:blipFill>
                <a:blip r:embed="rId5"/>
                <a:stretch>
                  <a:fillRect b="-4950"/>
                </a:stretch>
              </a:blipFill>
            </p:spPr>
            <p:txBody>
              <a:bodyPr/>
              <a:lstStyle/>
              <a:p>
                <a:r>
                  <a:rPr lang="en-US">
                    <a:noFill/>
                  </a:rPr>
                  <a:t> </a:t>
                </a:r>
              </a:p>
            </p:txBody>
          </p:sp>
        </mc:Fallback>
      </mc:AlternateContent>
    </p:spTree>
    <p:extLst>
      <p:ext uri="{BB962C8B-B14F-4D97-AF65-F5344CB8AC3E}">
        <p14:creationId xmlns:p14="http://schemas.microsoft.com/office/powerpoint/2010/main" val="282568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60220-4B09-234A-A50D-7084D1538FB1}"/>
              </a:ext>
            </a:extLst>
          </p:cNvPr>
          <p:cNvSpPr>
            <a:spLocks noGrp="1"/>
          </p:cNvSpPr>
          <p:nvPr>
            <p:ph type="title"/>
          </p:nvPr>
        </p:nvSpPr>
        <p:spPr>
          <a:xfrm>
            <a:off x="467139" y="184185"/>
            <a:ext cx="10515600" cy="1325563"/>
          </a:xfrm>
        </p:spPr>
        <p:txBody>
          <a:bodyPr/>
          <a:lstStyle/>
          <a:p>
            <a:r>
              <a:rPr lang="en-US" dirty="0">
                <a:latin typeface="PT Serif" panose="020A0603040505020204" pitchFamily="18" charset="77"/>
              </a:rPr>
              <a:t>The BN’08 Traitor Tracing Scheme</a:t>
            </a:r>
          </a:p>
        </p:txBody>
      </p:sp>
      <p:sp>
        <p:nvSpPr>
          <p:cNvPr id="3" name="Content Placeholder 2">
            <a:extLst>
              <a:ext uri="{FF2B5EF4-FFF2-40B4-BE49-F238E27FC236}">
                <a16:creationId xmlns:a16="http://schemas.microsoft.com/office/drawing/2014/main" id="{EEB440D1-030E-222D-6D8B-71240FF7584D}"/>
              </a:ext>
            </a:extLst>
          </p:cNvPr>
          <p:cNvSpPr>
            <a:spLocks noGrp="1"/>
          </p:cNvSpPr>
          <p:nvPr>
            <p:ph idx="1"/>
          </p:nvPr>
        </p:nvSpPr>
        <p:spPr>
          <a:xfrm>
            <a:off x="467139" y="1466817"/>
            <a:ext cx="10515600" cy="4351338"/>
          </a:xfrm>
        </p:spPr>
        <p:txBody>
          <a:bodyPr>
            <a:normAutofit/>
          </a:bodyPr>
          <a:lstStyle/>
          <a:p>
            <a:pPr marL="0" indent="0">
              <a:lnSpc>
                <a:spcPct val="150000"/>
              </a:lnSpc>
              <a:buNone/>
            </a:pPr>
            <a:r>
              <a:rPr lang="en-US" dirty="0">
                <a:latin typeface="PT Serif" panose="020A0603040505020204" pitchFamily="18" charset="77"/>
              </a:rPr>
              <a:t>Two Building blocks:</a:t>
            </a:r>
          </a:p>
          <a:p>
            <a:pPr>
              <a:lnSpc>
                <a:spcPct val="150000"/>
              </a:lnSpc>
            </a:pPr>
            <a:r>
              <a:rPr lang="en-US" dirty="0">
                <a:latin typeface="PT Serif" panose="020A0603040505020204" pitchFamily="18" charset="77"/>
              </a:rPr>
              <a:t>  Collusion-resistant Fingerprinting Codes</a:t>
            </a:r>
          </a:p>
          <a:p>
            <a:pPr>
              <a:lnSpc>
                <a:spcPct val="150000"/>
              </a:lnSpc>
            </a:pPr>
            <a:r>
              <a:rPr lang="en-US" dirty="0">
                <a:latin typeface="PT Serif" panose="020A0603040505020204" pitchFamily="18" charset="77"/>
              </a:rPr>
              <a:t>  Public key Encryption</a:t>
            </a:r>
          </a:p>
        </p:txBody>
      </p:sp>
      <p:sp>
        <p:nvSpPr>
          <p:cNvPr id="4" name="Rectangle 3">
            <a:extLst>
              <a:ext uri="{FF2B5EF4-FFF2-40B4-BE49-F238E27FC236}">
                <a16:creationId xmlns:a16="http://schemas.microsoft.com/office/drawing/2014/main" id="{9DACB2C7-C268-F00C-4C69-152250B6F71A}"/>
              </a:ext>
            </a:extLst>
          </p:cNvPr>
          <p:cNvSpPr/>
          <p:nvPr/>
        </p:nvSpPr>
        <p:spPr>
          <a:xfrm>
            <a:off x="821632" y="2241792"/>
            <a:ext cx="6732105" cy="795131"/>
          </a:xfrm>
          <a:prstGeom prst="rect">
            <a:avLst/>
          </a:prstGeom>
          <a:solidFill>
            <a:schemeClr val="accent1">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918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694D25B-4DA5-B3FF-049F-90B438F716E4}"/>
                  </a:ext>
                </a:extLst>
              </p:cNvPr>
              <p:cNvSpPr>
                <a:spLocks noGrp="1"/>
              </p:cNvSpPr>
              <p:nvPr>
                <p:ph idx="1"/>
              </p:nvPr>
            </p:nvSpPr>
            <p:spPr>
              <a:xfrm>
                <a:off x="228599" y="1253331"/>
                <a:ext cx="11300792" cy="1648483"/>
              </a:xfrm>
            </p:spPr>
            <p:txBody>
              <a:bodyPr/>
              <a:lstStyle/>
              <a:p>
                <a:pPr marL="0" indent="0">
                  <a:lnSpc>
                    <a:spcPct val="150000"/>
                  </a:lnSpc>
                  <a:buNone/>
                </a:pPr>
                <a:r>
                  <a:rPr lang="en-US" dirty="0">
                    <a:solidFill>
                      <a:schemeClr val="tx1">
                        <a:lumMod val="85000"/>
                        <a:lumOff val="15000"/>
                      </a:schemeClr>
                    </a:solidFill>
                    <a:latin typeface="PT Serif" panose="020A0603040505020204" pitchFamily="18" charset="77"/>
                  </a:rPr>
                  <a:t>A “traceable” set of binary words:</a:t>
                </a:r>
                <a:endParaRPr lang="en-US" b="0" dirty="0">
                  <a:solidFill>
                    <a:schemeClr val="tx1">
                      <a:lumMod val="85000"/>
                      <a:lumOff val="15000"/>
                    </a:schemeClr>
                  </a:solidFill>
                  <a:latin typeface="PT Serif" panose="020A0603040505020204" pitchFamily="18" charset="77"/>
                </a:endParaRPr>
              </a:p>
              <a:p>
                <a:pPr marL="457200" lvl="1" indent="0">
                  <a:lnSpc>
                    <a:spcPct val="150000"/>
                  </a:lnSpc>
                  <a:buNone/>
                </a:pPr>
                <a:r>
                  <a:rPr lang="en" sz="2000" dirty="0">
                    <a:solidFill>
                      <a:schemeClr val="tx1">
                        <a:lumMod val="85000"/>
                        <a:lumOff val="15000"/>
                      </a:schemeClr>
                    </a:solidFill>
                    <a:latin typeface="PT Serif" panose="020A0603040505020204" pitchFamily="18" charset="77"/>
                    <a:ea typeface="PT Serif"/>
                    <a:cs typeface="PT Serif"/>
                    <a:sym typeface="PT Serif"/>
                  </a:rPr>
                  <a:t>		</a:t>
                </a:r>
                <a:r>
                  <a:rPr lang="en" sz="2800" dirty="0">
                    <a:solidFill>
                      <a:schemeClr val="tx1">
                        <a:lumMod val="85000"/>
                        <a:lumOff val="15000"/>
                      </a:schemeClr>
                    </a:solidFill>
                    <a:latin typeface="PT Serif" panose="020A0603040505020204" pitchFamily="18" charset="77"/>
                    <a:ea typeface="PT Serif"/>
                    <a:cs typeface="PT Serif"/>
                    <a:sym typeface="PT Serif"/>
                  </a:rPr>
                  <a:t> </a:t>
                </a:r>
                <a14:m>
                  <m:oMath xmlns:m="http://schemas.openxmlformats.org/officeDocument/2006/math">
                    <m:r>
                      <a:rPr lang="en-US" sz="2800" b="0" i="1" smtClean="0">
                        <a:solidFill>
                          <a:schemeClr val="tx1">
                            <a:lumMod val="85000"/>
                            <a:lumOff val="15000"/>
                          </a:schemeClr>
                        </a:solidFill>
                        <a:latin typeface="Cambria Math" panose="02040503050406030204" pitchFamily="18" charset="0"/>
                      </a:rPr>
                      <m:t>𝑇</m:t>
                    </m:r>
                    <m:r>
                      <a:rPr lang="en-US" sz="2800" b="0" i="0" smtClean="0">
                        <a:solidFill>
                          <a:schemeClr val="tx1">
                            <a:lumMod val="85000"/>
                            <a:lumOff val="15000"/>
                          </a:schemeClr>
                        </a:solidFill>
                        <a:latin typeface="Cambria Math" panose="02040503050406030204" pitchFamily="18" charset="0"/>
                      </a:rPr>
                      <m:t> = </m:t>
                    </m:r>
                    <m:sSup>
                      <m:sSupPr>
                        <m:ctrlPr>
                          <a:rPr lang="en-US" sz="2800" b="0" i="1" smtClean="0">
                            <a:solidFill>
                              <a:schemeClr val="tx1">
                                <a:lumMod val="85000"/>
                                <a:lumOff val="15000"/>
                              </a:schemeClr>
                            </a:solidFill>
                            <a:latin typeface="Cambria Math" panose="02040503050406030204" pitchFamily="18" charset="0"/>
                          </a:rPr>
                        </m:ctrlPr>
                      </m:sSupPr>
                      <m:e>
                        <m:d>
                          <m:dPr>
                            <m:begChr m:val="{"/>
                            <m:endChr m:val="}"/>
                            <m:ctrlPr>
                              <a:rPr lang="en-US" sz="2800" b="0" i="1" smtClean="0">
                                <a:solidFill>
                                  <a:schemeClr val="tx1">
                                    <a:lumMod val="85000"/>
                                    <a:lumOff val="15000"/>
                                  </a:schemeClr>
                                </a:solidFill>
                                <a:latin typeface="Cambria Math" panose="02040503050406030204" pitchFamily="18" charset="0"/>
                              </a:rPr>
                            </m:ctrlPr>
                          </m:dPr>
                          <m:e>
                            <m:sSub>
                              <m:sSubPr>
                                <m:ctrlPr>
                                  <a:rPr lang="en-US" sz="2800" b="0" i="1" smtClean="0">
                                    <a:solidFill>
                                      <a:schemeClr val="tx1">
                                        <a:lumMod val="85000"/>
                                        <a:lumOff val="15000"/>
                                      </a:schemeClr>
                                    </a:solidFill>
                                    <a:latin typeface="Cambria Math" panose="02040503050406030204" pitchFamily="18" charset="0"/>
                                  </a:rPr>
                                </m:ctrlPr>
                              </m:sSubPr>
                              <m:e>
                                <m:r>
                                  <a:rPr lang="en-US" sz="2800" b="0" i="1" smtClean="0">
                                    <a:solidFill>
                                      <a:schemeClr val="tx1">
                                        <a:lumMod val="85000"/>
                                        <a:lumOff val="15000"/>
                                      </a:schemeClr>
                                    </a:solidFill>
                                    <a:latin typeface="Cambria Math" panose="02040503050406030204" pitchFamily="18" charset="0"/>
                                  </a:rPr>
                                  <m:t>𝑤</m:t>
                                </m:r>
                              </m:e>
                              <m:sub>
                                <m:r>
                                  <a:rPr lang="en-US" sz="2800" b="0" i="1" smtClean="0">
                                    <a:solidFill>
                                      <a:schemeClr val="tx1">
                                        <a:lumMod val="85000"/>
                                        <a:lumOff val="15000"/>
                                      </a:schemeClr>
                                    </a:solidFill>
                                    <a:latin typeface="Cambria Math" panose="02040503050406030204" pitchFamily="18" charset="0"/>
                                  </a:rPr>
                                  <m:t>1</m:t>
                                </m:r>
                              </m:sub>
                            </m:sSub>
                            <m:r>
                              <a:rPr lang="en-US" sz="2800" b="0" i="1" smtClean="0">
                                <a:solidFill>
                                  <a:schemeClr val="tx1">
                                    <a:lumMod val="85000"/>
                                    <a:lumOff val="15000"/>
                                  </a:schemeClr>
                                </a:solidFill>
                                <a:latin typeface="Cambria Math" panose="02040503050406030204" pitchFamily="18" charset="0"/>
                              </a:rPr>
                              <m:t> , …, </m:t>
                            </m:r>
                            <m:sSub>
                              <m:sSubPr>
                                <m:ctrlPr>
                                  <a:rPr lang="en-US" sz="2800" b="0" i="1" smtClean="0">
                                    <a:solidFill>
                                      <a:schemeClr val="tx1">
                                        <a:lumMod val="85000"/>
                                        <a:lumOff val="15000"/>
                                      </a:schemeClr>
                                    </a:solidFill>
                                    <a:latin typeface="Cambria Math" panose="02040503050406030204" pitchFamily="18" charset="0"/>
                                  </a:rPr>
                                </m:ctrlPr>
                              </m:sSubPr>
                              <m:e>
                                <m:r>
                                  <a:rPr lang="en-US" sz="2800" b="0" i="1" smtClean="0">
                                    <a:solidFill>
                                      <a:schemeClr val="tx1">
                                        <a:lumMod val="85000"/>
                                        <a:lumOff val="15000"/>
                                      </a:schemeClr>
                                    </a:solidFill>
                                    <a:latin typeface="Cambria Math" panose="02040503050406030204" pitchFamily="18" charset="0"/>
                                  </a:rPr>
                                  <m:t>𝑤</m:t>
                                </m:r>
                              </m:e>
                              <m:sub>
                                <m:r>
                                  <a:rPr lang="en-US" sz="2800" b="0" i="1" smtClean="0">
                                    <a:solidFill>
                                      <a:schemeClr val="tx1">
                                        <a:lumMod val="85000"/>
                                        <a:lumOff val="15000"/>
                                      </a:schemeClr>
                                    </a:solidFill>
                                    <a:latin typeface="Cambria Math" panose="02040503050406030204" pitchFamily="18" charset="0"/>
                                  </a:rPr>
                                  <m:t>𝑛</m:t>
                                </m:r>
                              </m:sub>
                            </m:sSub>
                          </m:e>
                        </m:d>
                      </m:e>
                      <m:sup/>
                    </m:sSup>
                    <m:r>
                      <a:rPr lang="en-US" sz="2800" b="0" i="1" smtClean="0">
                        <a:solidFill>
                          <a:schemeClr val="tx1">
                            <a:lumMod val="85000"/>
                            <a:lumOff val="15000"/>
                          </a:schemeClr>
                        </a:solidFill>
                        <a:latin typeface="Cambria Math" panose="02040503050406030204" pitchFamily="18" charset="0"/>
                      </a:rPr>
                      <m:t>∈   </m:t>
                    </m:r>
                    <m:sSup>
                      <m:sSupPr>
                        <m:ctrlPr>
                          <a:rPr lang="en-US" sz="2800" b="0" i="1" smtClean="0">
                            <a:solidFill>
                              <a:schemeClr val="tx1">
                                <a:lumMod val="85000"/>
                                <a:lumOff val="15000"/>
                              </a:schemeClr>
                            </a:solidFill>
                            <a:latin typeface="Cambria Math" panose="02040503050406030204" pitchFamily="18" charset="0"/>
                          </a:rPr>
                        </m:ctrlPr>
                      </m:sSupPr>
                      <m:e>
                        <m:r>
                          <a:rPr lang="en-US" sz="2800" b="0" i="1" smtClean="0">
                            <a:solidFill>
                              <a:schemeClr val="tx1">
                                <a:lumMod val="85000"/>
                                <a:lumOff val="15000"/>
                              </a:schemeClr>
                            </a:solidFill>
                            <a:latin typeface="Cambria Math" panose="02040503050406030204" pitchFamily="18" charset="0"/>
                          </a:rPr>
                          <m:t> </m:t>
                        </m:r>
                        <m:d>
                          <m:dPr>
                            <m:begChr m:val="{"/>
                            <m:endChr m:val="}"/>
                            <m:ctrlPr>
                              <a:rPr lang="en-US" sz="2800" b="0" i="1" smtClean="0">
                                <a:solidFill>
                                  <a:schemeClr val="tx1">
                                    <a:lumMod val="85000"/>
                                    <a:lumOff val="15000"/>
                                  </a:schemeClr>
                                </a:solidFill>
                                <a:latin typeface="Cambria Math" panose="02040503050406030204" pitchFamily="18" charset="0"/>
                              </a:rPr>
                            </m:ctrlPr>
                          </m:dPr>
                          <m:e>
                            <m:r>
                              <a:rPr lang="en-US" sz="2800" b="0" i="1" smtClean="0">
                                <a:solidFill>
                                  <a:schemeClr val="tx1">
                                    <a:lumMod val="85000"/>
                                    <a:lumOff val="15000"/>
                                  </a:schemeClr>
                                </a:solidFill>
                                <a:latin typeface="Cambria Math" panose="02040503050406030204" pitchFamily="18" charset="0"/>
                              </a:rPr>
                              <m:t>0,1</m:t>
                            </m:r>
                          </m:e>
                        </m:d>
                      </m:e>
                      <m:sup>
                        <m:r>
                          <a:rPr lang="en-US" sz="2800" b="0" i="1" smtClean="0">
                            <a:solidFill>
                              <a:schemeClr val="tx1">
                                <a:lumMod val="85000"/>
                                <a:lumOff val="15000"/>
                              </a:schemeClr>
                            </a:solidFill>
                            <a:latin typeface="Cambria Math" panose="02040503050406030204" pitchFamily="18" charset="0"/>
                          </a:rPr>
                          <m:t>ℓ × </m:t>
                        </m:r>
                        <m:r>
                          <a:rPr lang="en-US" sz="2800" b="0" i="1" smtClean="0">
                            <a:solidFill>
                              <a:schemeClr val="tx1">
                                <a:lumMod val="85000"/>
                                <a:lumOff val="15000"/>
                              </a:schemeClr>
                            </a:solidFill>
                            <a:latin typeface="Cambria Math" panose="02040503050406030204" pitchFamily="18" charset="0"/>
                          </a:rPr>
                          <m:t>𝑛</m:t>
                        </m:r>
                      </m:sup>
                    </m:sSup>
                  </m:oMath>
                </a14:m>
                <a:endParaRPr lang="en-US" sz="2800" b="0" i="1" dirty="0">
                  <a:solidFill>
                    <a:schemeClr val="tx1">
                      <a:lumMod val="85000"/>
                      <a:lumOff val="15000"/>
                    </a:schemeClr>
                  </a:solidFill>
                  <a:latin typeface="PT Serif" panose="020A0603040505020204" pitchFamily="18" charset="77"/>
                </a:endParaRPr>
              </a:p>
            </p:txBody>
          </p:sp>
        </mc:Choice>
        <mc:Fallback xmlns="">
          <p:sp>
            <p:nvSpPr>
              <p:cNvPr id="3" name="Content Placeholder 2">
                <a:extLst>
                  <a:ext uri="{FF2B5EF4-FFF2-40B4-BE49-F238E27FC236}">
                    <a16:creationId xmlns:a16="http://schemas.microsoft.com/office/drawing/2014/main" id="{9694D25B-4DA5-B3FF-049F-90B438F716E4}"/>
                  </a:ext>
                </a:extLst>
              </p:cNvPr>
              <p:cNvSpPr>
                <a:spLocks noGrp="1" noRot="1" noChangeAspect="1" noMove="1" noResize="1" noEditPoints="1" noAdjustHandles="1" noChangeArrowheads="1" noChangeShapeType="1" noTextEdit="1"/>
              </p:cNvSpPr>
              <p:nvPr>
                <p:ph idx="1"/>
              </p:nvPr>
            </p:nvSpPr>
            <p:spPr>
              <a:xfrm>
                <a:off x="228599" y="1253331"/>
                <a:ext cx="11300792" cy="1648483"/>
              </a:xfrm>
              <a:blipFill>
                <a:blip r:embed="rId3"/>
                <a:stretch>
                  <a:fillRect l="-1010"/>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AB259C39-4CC2-5C31-0A71-31FDE15AC10B}"/>
              </a:ext>
            </a:extLst>
          </p:cNvPr>
          <p:cNvSpPr txBox="1">
            <a:spLocks/>
          </p:cNvSpPr>
          <p:nvPr/>
        </p:nvSpPr>
        <p:spPr>
          <a:xfrm>
            <a:off x="228600" y="206099"/>
            <a:ext cx="10515600" cy="10396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PT Serif" panose="020A0603040505020204" pitchFamily="18" charset="77"/>
              </a:rPr>
              <a:t>Fingerprinting Codes [BS’95]</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78CAF1B-C5EF-F4A7-17CE-E42DC12EC65D}"/>
                  </a:ext>
                </a:extLst>
              </p:cNvPr>
              <p:cNvSpPr txBox="1"/>
              <p:nvPr/>
            </p:nvSpPr>
            <p:spPr>
              <a:xfrm>
                <a:off x="228599" y="2727160"/>
                <a:ext cx="11734802" cy="1754968"/>
              </a:xfrm>
              <a:prstGeom prst="rect">
                <a:avLst/>
              </a:prstGeom>
              <a:noFill/>
            </p:spPr>
            <p:txBody>
              <a:bodyPr wrap="square" rtlCol="0">
                <a:spAutoFit/>
              </a:bodyPr>
              <a:lstStyle/>
              <a:p>
                <a:pPr>
                  <a:lnSpc>
                    <a:spcPct val="150000"/>
                  </a:lnSpc>
                </a:pPr>
                <a:r>
                  <a:rPr lang="en-US" sz="2800" dirty="0">
                    <a:latin typeface="PT Serif" panose="020A0603040505020204" pitchFamily="18" charset="77"/>
                  </a:rPr>
                  <a:t>Traceability:</a:t>
                </a:r>
              </a:p>
              <a:p>
                <a:pPr>
                  <a:lnSpc>
                    <a:spcPct val="125000"/>
                  </a:lnSpc>
                </a:pPr>
                <a:r>
                  <a:rPr lang="en-US" sz="2800" dirty="0">
                    <a:solidFill>
                      <a:schemeClr val="tx1">
                        <a:lumMod val="85000"/>
                        <a:lumOff val="15000"/>
                      </a:schemeClr>
                    </a:solidFill>
                    <a:latin typeface="PT Serif" panose="020A0603040505020204" pitchFamily="18" charset="77"/>
                  </a:rPr>
                  <a:t>   </a:t>
                </a:r>
                <a:r>
                  <a:rPr lang="en-US" sz="2700" dirty="0">
                    <a:solidFill>
                      <a:schemeClr val="tx1">
                        <a:lumMod val="85000"/>
                        <a:lumOff val="15000"/>
                      </a:schemeClr>
                    </a:solidFill>
                    <a:latin typeface="PT Serif" panose="020A0603040505020204" pitchFamily="18" charset="77"/>
                  </a:rPr>
                  <a:t>A word </a:t>
                </a:r>
                <a14:m>
                  <m:oMath xmlns:m="http://schemas.openxmlformats.org/officeDocument/2006/math">
                    <m:sSup>
                      <m:sSupPr>
                        <m:ctrlPr>
                          <a:rPr lang="en-US" sz="2700" b="0" i="1" smtClean="0">
                            <a:solidFill>
                              <a:schemeClr val="tx1">
                                <a:lumMod val="85000"/>
                                <a:lumOff val="15000"/>
                              </a:schemeClr>
                            </a:solidFill>
                            <a:latin typeface="Cambria Math" panose="02040503050406030204" pitchFamily="18" charset="0"/>
                          </a:rPr>
                        </m:ctrlPr>
                      </m:sSupPr>
                      <m:e>
                        <m:acc>
                          <m:accPr>
                            <m:chr m:val="̅"/>
                            <m:ctrlPr>
                              <a:rPr lang="en-US" sz="2700" i="1" smtClean="0">
                                <a:solidFill>
                                  <a:schemeClr val="tx1">
                                    <a:lumMod val="85000"/>
                                    <a:lumOff val="15000"/>
                                  </a:schemeClr>
                                </a:solidFill>
                                <a:latin typeface="Cambria Math" panose="02040503050406030204" pitchFamily="18" charset="0"/>
                              </a:rPr>
                            </m:ctrlPr>
                          </m:accPr>
                          <m:e>
                            <m:r>
                              <a:rPr lang="en-US" sz="2700" b="0" i="1" smtClean="0">
                                <a:solidFill>
                                  <a:schemeClr val="tx1">
                                    <a:lumMod val="85000"/>
                                    <a:lumOff val="15000"/>
                                  </a:schemeClr>
                                </a:solidFill>
                                <a:latin typeface="Cambria Math" panose="02040503050406030204" pitchFamily="18" charset="0"/>
                              </a:rPr>
                              <m:t>𝑤</m:t>
                            </m:r>
                          </m:e>
                        </m:acc>
                      </m:e>
                      <m:sup>
                        <m:r>
                          <a:rPr lang="en-US" sz="2700" b="0" i="1" smtClean="0">
                            <a:solidFill>
                              <a:schemeClr val="tx1">
                                <a:lumMod val="85000"/>
                                <a:lumOff val="15000"/>
                              </a:schemeClr>
                            </a:solidFill>
                            <a:latin typeface="Cambria Math" panose="02040503050406030204" pitchFamily="18" charset="0"/>
                          </a:rPr>
                          <m:t>∗</m:t>
                        </m:r>
                      </m:sup>
                    </m:sSup>
                    <m:r>
                      <a:rPr lang="en-US" sz="2700" b="0" i="1" smtClean="0">
                        <a:solidFill>
                          <a:schemeClr val="tx1">
                            <a:lumMod val="85000"/>
                            <a:lumOff val="15000"/>
                          </a:schemeClr>
                        </a:solidFill>
                        <a:latin typeface="Cambria Math" panose="02040503050406030204" pitchFamily="18" charset="0"/>
                      </a:rPr>
                      <m:t>∈</m:t>
                    </m:r>
                    <m:sSup>
                      <m:sSupPr>
                        <m:ctrlPr>
                          <a:rPr lang="en-US" sz="2700" b="0" i="1" smtClean="0">
                            <a:solidFill>
                              <a:schemeClr val="tx1">
                                <a:lumMod val="85000"/>
                                <a:lumOff val="15000"/>
                              </a:schemeClr>
                            </a:solidFill>
                            <a:latin typeface="Cambria Math" panose="02040503050406030204" pitchFamily="18" charset="0"/>
                          </a:rPr>
                        </m:ctrlPr>
                      </m:sSupPr>
                      <m:e>
                        <m:d>
                          <m:dPr>
                            <m:begChr m:val="{"/>
                            <m:endChr m:val="}"/>
                            <m:ctrlPr>
                              <a:rPr lang="en-US" sz="2700" b="0" i="1" smtClean="0">
                                <a:solidFill>
                                  <a:schemeClr val="tx1">
                                    <a:lumMod val="85000"/>
                                    <a:lumOff val="15000"/>
                                  </a:schemeClr>
                                </a:solidFill>
                                <a:latin typeface="Cambria Math" panose="02040503050406030204" pitchFamily="18" charset="0"/>
                              </a:rPr>
                            </m:ctrlPr>
                          </m:dPr>
                          <m:e>
                            <m:r>
                              <a:rPr lang="en-US" sz="2700" b="0" i="1" smtClean="0">
                                <a:solidFill>
                                  <a:schemeClr val="tx1">
                                    <a:lumMod val="85000"/>
                                    <a:lumOff val="15000"/>
                                  </a:schemeClr>
                                </a:solidFill>
                                <a:latin typeface="Cambria Math" panose="02040503050406030204" pitchFamily="18" charset="0"/>
                              </a:rPr>
                              <m:t>0,1</m:t>
                            </m:r>
                          </m:e>
                        </m:d>
                      </m:e>
                      <m:sup>
                        <m:r>
                          <a:rPr lang="en-US" sz="2700" b="0" i="1" smtClean="0">
                            <a:solidFill>
                              <a:schemeClr val="tx1">
                                <a:lumMod val="85000"/>
                                <a:lumOff val="15000"/>
                              </a:schemeClr>
                            </a:solidFill>
                            <a:latin typeface="Cambria Math" panose="02040503050406030204" pitchFamily="18" charset="0"/>
                          </a:rPr>
                          <m:t>ℓ</m:t>
                        </m:r>
                      </m:sup>
                    </m:sSup>
                  </m:oMath>
                </a14:m>
                <a:r>
                  <a:rPr lang="en-US" sz="2700" dirty="0">
                    <a:solidFill>
                      <a:schemeClr val="tx1">
                        <a:lumMod val="85000"/>
                        <a:lumOff val="15000"/>
                      </a:schemeClr>
                    </a:solidFill>
                    <a:latin typeface="PT Serif" panose="020A0603040505020204" pitchFamily="18" charset="77"/>
                  </a:rPr>
                  <a:t> constructed from a subset </a:t>
                </a:r>
                <a14:m>
                  <m:oMath xmlns:m="http://schemas.openxmlformats.org/officeDocument/2006/math">
                    <m:r>
                      <a:rPr lang="en-US" sz="2700" i="1">
                        <a:solidFill>
                          <a:schemeClr val="tx1">
                            <a:lumMod val="85000"/>
                            <a:lumOff val="15000"/>
                          </a:schemeClr>
                        </a:solidFill>
                        <a:latin typeface="Cambria Math" panose="02040503050406030204" pitchFamily="18" charset="0"/>
                      </a:rPr>
                      <m:t>𝑊</m:t>
                    </m:r>
                    <m:r>
                      <a:rPr lang="en-US" sz="2700" b="0" i="1" smtClean="0">
                        <a:solidFill>
                          <a:schemeClr val="tx1">
                            <a:lumMod val="85000"/>
                            <a:lumOff val="15000"/>
                          </a:schemeClr>
                        </a:solidFill>
                        <a:latin typeface="Cambria Math" panose="02040503050406030204" pitchFamily="18" charset="0"/>
                      </a:rPr>
                      <m:t>⊆</m:t>
                    </m:r>
                    <m:r>
                      <a:rPr lang="en-US" sz="2700" b="0" i="1" smtClean="0">
                        <a:solidFill>
                          <a:schemeClr val="tx1">
                            <a:lumMod val="85000"/>
                            <a:lumOff val="15000"/>
                          </a:schemeClr>
                        </a:solidFill>
                        <a:latin typeface="Cambria Math" panose="02040503050406030204" pitchFamily="18" charset="0"/>
                      </a:rPr>
                      <m:t>𝑇</m:t>
                    </m:r>
                  </m:oMath>
                </a14:m>
                <a:r>
                  <a:rPr lang="en-US" sz="2700" dirty="0">
                    <a:solidFill>
                      <a:schemeClr val="tx1">
                        <a:lumMod val="85000"/>
                        <a:lumOff val="15000"/>
                      </a:schemeClr>
                    </a:solidFill>
                    <a:latin typeface="PT Serif" panose="020A0603040505020204" pitchFamily="18" charset="77"/>
                  </a:rPr>
                  <a:t> in a bit-wise manner, </a:t>
                </a:r>
              </a:p>
              <a:p>
                <a:pPr>
                  <a:lnSpc>
                    <a:spcPct val="125000"/>
                  </a:lnSpc>
                </a:pPr>
                <a:r>
                  <a:rPr lang="en-US" sz="2700" dirty="0">
                    <a:solidFill>
                      <a:schemeClr val="tx1">
                        <a:lumMod val="85000"/>
                        <a:lumOff val="15000"/>
                      </a:schemeClr>
                    </a:solidFill>
                    <a:latin typeface="PT Serif" panose="020A0603040505020204" pitchFamily="18" charset="77"/>
                  </a:rPr>
                  <a:t>   can be traced back to a word in </a:t>
                </a:r>
                <a14:m>
                  <m:oMath xmlns:m="http://schemas.openxmlformats.org/officeDocument/2006/math">
                    <m:r>
                      <a:rPr lang="en-US" sz="2700" i="1">
                        <a:solidFill>
                          <a:schemeClr val="tx1">
                            <a:lumMod val="85000"/>
                            <a:lumOff val="15000"/>
                          </a:schemeClr>
                        </a:solidFill>
                        <a:latin typeface="Cambria Math" panose="02040503050406030204" pitchFamily="18" charset="0"/>
                      </a:rPr>
                      <m:t>𝑊</m:t>
                    </m:r>
                  </m:oMath>
                </a14:m>
                <a:endParaRPr lang="en-US" sz="2700" dirty="0">
                  <a:latin typeface="PT Serif" panose="020A0603040505020204" pitchFamily="18" charset="77"/>
                </a:endParaRPr>
              </a:p>
            </p:txBody>
          </p:sp>
        </mc:Choice>
        <mc:Fallback xmlns="">
          <p:sp>
            <p:nvSpPr>
              <p:cNvPr id="2" name="TextBox 1">
                <a:extLst>
                  <a:ext uri="{FF2B5EF4-FFF2-40B4-BE49-F238E27FC236}">
                    <a16:creationId xmlns:a16="http://schemas.microsoft.com/office/drawing/2014/main" id="{578CAF1B-C5EF-F4A7-17CE-E42DC12EC65D}"/>
                  </a:ext>
                </a:extLst>
              </p:cNvPr>
              <p:cNvSpPr txBox="1">
                <a:spLocks noRot="1" noChangeAspect="1" noMove="1" noResize="1" noEditPoints="1" noAdjustHandles="1" noChangeArrowheads="1" noChangeShapeType="1" noTextEdit="1"/>
              </p:cNvSpPr>
              <p:nvPr/>
            </p:nvSpPr>
            <p:spPr>
              <a:xfrm>
                <a:off x="228599" y="2727160"/>
                <a:ext cx="11734802" cy="1754968"/>
              </a:xfrm>
              <a:prstGeom prst="rect">
                <a:avLst/>
              </a:prstGeom>
              <a:blipFill>
                <a:blip r:embed="rId4"/>
                <a:stretch>
                  <a:fillRect l="-972" r="-1080" b="-86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F90939D1-74C3-6BB5-C4DD-A9FFFDA47B62}"/>
                  </a:ext>
                </a:extLst>
              </p:cNvPr>
              <p:cNvSpPr txBox="1"/>
              <p:nvPr/>
            </p:nvSpPr>
            <p:spPr>
              <a:xfrm>
                <a:off x="769134" y="5313688"/>
                <a:ext cx="1494622" cy="53292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𝑊</m:t>
                      </m:r>
                      <m:r>
                        <a:rPr lang="en-US" sz="2800" b="0" i="1" smtClean="0">
                          <a:latin typeface="Cambria Math" panose="02040503050406030204" pitchFamily="18" charset="0"/>
                        </a:rPr>
                        <m:t> =  </m:t>
                      </m:r>
                    </m:oMath>
                  </m:oMathPara>
                </a14:m>
                <a:endParaRPr lang="en-IL" sz="2800" dirty="0"/>
              </a:p>
            </p:txBody>
          </p:sp>
        </mc:Choice>
        <mc:Fallback xmlns="">
          <p:sp>
            <p:nvSpPr>
              <p:cNvPr id="20" name="TextBox 19">
                <a:extLst>
                  <a:ext uri="{FF2B5EF4-FFF2-40B4-BE49-F238E27FC236}">
                    <a16:creationId xmlns:a16="http://schemas.microsoft.com/office/drawing/2014/main" id="{F90939D1-74C3-6BB5-C4DD-A9FFFDA47B62}"/>
                  </a:ext>
                </a:extLst>
              </p:cNvPr>
              <p:cNvSpPr txBox="1">
                <a:spLocks noRot="1" noChangeAspect="1" noMove="1" noResize="1" noEditPoints="1" noAdjustHandles="1" noChangeArrowheads="1" noChangeShapeType="1" noTextEdit="1"/>
              </p:cNvSpPr>
              <p:nvPr/>
            </p:nvSpPr>
            <p:spPr>
              <a:xfrm>
                <a:off x="769134" y="5313688"/>
                <a:ext cx="1494622" cy="532921"/>
              </a:xfrm>
              <a:prstGeom prst="rect">
                <a:avLst/>
              </a:prstGeom>
              <a:blipFill>
                <a:blip r:embed="rId5"/>
                <a:stretch>
                  <a:fillRect b="-186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BBB8D6F4-3D52-82A6-D29A-DFE8BEBB41DF}"/>
                  </a:ext>
                </a:extLst>
              </p:cNvPr>
              <p:cNvSpPr txBox="1"/>
              <p:nvPr/>
            </p:nvSpPr>
            <p:spPr>
              <a:xfrm>
                <a:off x="2381711" y="4729651"/>
                <a:ext cx="2916715"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𝑤</m:t>
                          </m:r>
                        </m:e>
                        <m:sub>
                          <m:r>
                            <a:rPr lang="en-US" sz="2400" b="0" i="1" smtClean="0">
                              <a:solidFill>
                                <a:schemeClr val="tx1"/>
                              </a:solidFill>
                              <a:latin typeface="Cambria Math" panose="02040503050406030204" pitchFamily="18" charset="0"/>
                            </a:rPr>
                            <m:t>1</m:t>
                          </m:r>
                        </m:sub>
                      </m:sSub>
                      <m:r>
                        <a:rPr lang="en-US" sz="2400" b="0" i="1" smtClean="0">
                          <a:solidFill>
                            <a:schemeClr val="tx1"/>
                          </a:solidFill>
                          <a:latin typeface="Cambria Math" panose="02040503050406030204" pitchFamily="18" charset="0"/>
                        </a:rPr>
                        <m:t>=001101110</m:t>
                      </m:r>
                    </m:oMath>
                  </m:oMathPara>
                </a14:m>
                <a:endParaRPr lang="en-IL" sz="2400" dirty="0">
                  <a:solidFill>
                    <a:schemeClr val="tx1"/>
                  </a:solidFill>
                </a:endParaRPr>
              </a:p>
            </p:txBody>
          </p:sp>
        </mc:Choice>
        <mc:Fallback xmlns="">
          <p:sp>
            <p:nvSpPr>
              <p:cNvPr id="21" name="TextBox 20">
                <a:extLst>
                  <a:ext uri="{FF2B5EF4-FFF2-40B4-BE49-F238E27FC236}">
                    <a16:creationId xmlns:a16="http://schemas.microsoft.com/office/drawing/2014/main" id="{BBB8D6F4-3D52-82A6-D29A-DFE8BEBB41DF}"/>
                  </a:ext>
                </a:extLst>
              </p:cNvPr>
              <p:cNvSpPr txBox="1">
                <a:spLocks noRot="1" noChangeAspect="1" noMove="1" noResize="1" noEditPoints="1" noAdjustHandles="1" noChangeArrowheads="1" noChangeShapeType="1" noTextEdit="1"/>
              </p:cNvSpPr>
              <p:nvPr/>
            </p:nvSpPr>
            <p:spPr>
              <a:xfrm>
                <a:off x="2381711" y="4729651"/>
                <a:ext cx="2916715" cy="461665"/>
              </a:xfrm>
              <a:prstGeom prst="rect">
                <a:avLst/>
              </a:prstGeom>
              <a:blipFill>
                <a:blip r:embed="rId6"/>
                <a:stretch>
                  <a:fillRect b="-27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EDA2B29-A445-35F8-369B-C62FCC9BBE12}"/>
                  </a:ext>
                </a:extLst>
              </p:cNvPr>
              <p:cNvSpPr txBox="1"/>
              <p:nvPr/>
            </p:nvSpPr>
            <p:spPr>
              <a:xfrm>
                <a:off x="2381711" y="5102329"/>
                <a:ext cx="2916715"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𝑤</m:t>
                          </m:r>
                        </m:e>
                        <m:sub>
                          <m:r>
                            <a:rPr lang="en-US" sz="2400" b="0" i="1" smtClean="0">
                              <a:solidFill>
                                <a:schemeClr val="tx1"/>
                              </a:solidFill>
                              <a:latin typeface="Cambria Math" panose="02040503050406030204" pitchFamily="18" charset="0"/>
                            </a:rPr>
                            <m:t>4</m:t>
                          </m:r>
                        </m:sub>
                      </m:sSub>
                      <m:r>
                        <a:rPr lang="en-US" sz="2400" b="0" i="1" smtClean="0">
                          <a:solidFill>
                            <a:schemeClr val="tx1"/>
                          </a:solidFill>
                          <a:latin typeface="Cambria Math" panose="02040503050406030204" pitchFamily="18" charset="0"/>
                        </a:rPr>
                        <m:t>=000111100</m:t>
                      </m:r>
                    </m:oMath>
                  </m:oMathPara>
                </a14:m>
                <a:endParaRPr lang="en-IL" sz="2400" dirty="0">
                  <a:solidFill>
                    <a:schemeClr val="tx1"/>
                  </a:solidFill>
                </a:endParaRPr>
              </a:p>
            </p:txBody>
          </p:sp>
        </mc:Choice>
        <mc:Fallback xmlns="">
          <p:sp>
            <p:nvSpPr>
              <p:cNvPr id="22" name="TextBox 21">
                <a:extLst>
                  <a:ext uri="{FF2B5EF4-FFF2-40B4-BE49-F238E27FC236}">
                    <a16:creationId xmlns:a16="http://schemas.microsoft.com/office/drawing/2014/main" id="{7EDA2B29-A445-35F8-369B-C62FCC9BBE12}"/>
                  </a:ext>
                </a:extLst>
              </p:cNvPr>
              <p:cNvSpPr txBox="1">
                <a:spLocks noRot="1" noChangeAspect="1" noMove="1" noResize="1" noEditPoints="1" noAdjustHandles="1" noChangeArrowheads="1" noChangeShapeType="1" noTextEdit="1"/>
              </p:cNvSpPr>
              <p:nvPr/>
            </p:nvSpPr>
            <p:spPr>
              <a:xfrm>
                <a:off x="2381711" y="5102329"/>
                <a:ext cx="2916715" cy="461665"/>
              </a:xfrm>
              <a:prstGeom prst="rect">
                <a:avLst/>
              </a:prstGeom>
              <a:blipFill>
                <a:blip r:embed="rId7"/>
                <a:stretch>
                  <a:fillRect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B5ED5375-621F-F594-2070-1067D8A8E9FA}"/>
                  </a:ext>
                </a:extLst>
              </p:cNvPr>
              <p:cNvSpPr txBox="1"/>
              <p:nvPr/>
            </p:nvSpPr>
            <p:spPr>
              <a:xfrm>
                <a:off x="2384883" y="5461438"/>
                <a:ext cx="2916715"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𝑤</m:t>
                          </m:r>
                        </m:e>
                        <m:sub>
                          <m:r>
                            <a:rPr lang="en-US" sz="2400" b="0" i="1" smtClean="0">
                              <a:solidFill>
                                <a:schemeClr val="tx1"/>
                              </a:solidFill>
                              <a:latin typeface="Cambria Math" panose="02040503050406030204" pitchFamily="18" charset="0"/>
                            </a:rPr>
                            <m:t>7</m:t>
                          </m:r>
                        </m:sub>
                      </m:sSub>
                      <m:r>
                        <a:rPr lang="en-US" sz="2400" b="0" i="1" smtClean="0">
                          <a:solidFill>
                            <a:schemeClr val="tx1"/>
                          </a:solidFill>
                          <a:latin typeface="Cambria Math" panose="02040503050406030204" pitchFamily="18" charset="0"/>
                        </a:rPr>
                        <m:t>=001111101</m:t>
                      </m:r>
                    </m:oMath>
                  </m:oMathPara>
                </a14:m>
                <a:endParaRPr lang="en-IL" sz="2400" dirty="0">
                  <a:solidFill>
                    <a:schemeClr val="tx1"/>
                  </a:solidFill>
                </a:endParaRPr>
              </a:p>
            </p:txBody>
          </p:sp>
        </mc:Choice>
        <mc:Fallback xmlns="">
          <p:sp>
            <p:nvSpPr>
              <p:cNvPr id="23" name="TextBox 22">
                <a:extLst>
                  <a:ext uri="{FF2B5EF4-FFF2-40B4-BE49-F238E27FC236}">
                    <a16:creationId xmlns:a16="http://schemas.microsoft.com/office/drawing/2014/main" id="{B5ED5375-621F-F594-2070-1067D8A8E9FA}"/>
                  </a:ext>
                </a:extLst>
              </p:cNvPr>
              <p:cNvSpPr txBox="1">
                <a:spLocks noRot="1" noChangeAspect="1" noMove="1" noResize="1" noEditPoints="1" noAdjustHandles="1" noChangeArrowheads="1" noChangeShapeType="1" noTextEdit="1"/>
              </p:cNvSpPr>
              <p:nvPr/>
            </p:nvSpPr>
            <p:spPr>
              <a:xfrm>
                <a:off x="2384883" y="5461438"/>
                <a:ext cx="2916715" cy="461665"/>
              </a:xfrm>
              <a:prstGeom prst="rect">
                <a:avLst/>
              </a:prstGeom>
              <a:blipFill>
                <a:blip r:embed="rId8"/>
                <a:stretch>
                  <a:fillRect b="-27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699C5FE-7F08-7C88-BA3C-EDB0E27C2DBC}"/>
                  </a:ext>
                </a:extLst>
              </p:cNvPr>
              <p:cNvSpPr txBox="1"/>
              <p:nvPr/>
            </p:nvSpPr>
            <p:spPr>
              <a:xfrm>
                <a:off x="2326626" y="5823385"/>
                <a:ext cx="2916715"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𝑤</m:t>
                          </m:r>
                        </m:e>
                        <m:sub>
                          <m:r>
                            <a:rPr lang="en-US" sz="2400" b="0" i="1" smtClean="0">
                              <a:solidFill>
                                <a:schemeClr val="tx1"/>
                              </a:solidFill>
                              <a:latin typeface="Cambria Math" panose="02040503050406030204" pitchFamily="18" charset="0"/>
                            </a:rPr>
                            <m:t>10</m:t>
                          </m:r>
                        </m:sub>
                      </m:sSub>
                      <m:r>
                        <a:rPr lang="en-US" sz="2400" b="0" i="1" smtClean="0">
                          <a:solidFill>
                            <a:schemeClr val="tx1"/>
                          </a:solidFill>
                          <a:latin typeface="Cambria Math" panose="02040503050406030204" pitchFamily="18" charset="0"/>
                        </a:rPr>
                        <m:t>=001111101</m:t>
                      </m:r>
                    </m:oMath>
                  </m:oMathPara>
                </a14:m>
                <a:endParaRPr lang="en-IL" sz="2400" dirty="0">
                  <a:solidFill>
                    <a:schemeClr val="tx1"/>
                  </a:solidFill>
                </a:endParaRPr>
              </a:p>
            </p:txBody>
          </p:sp>
        </mc:Choice>
        <mc:Fallback xmlns="">
          <p:sp>
            <p:nvSpPr>
              <p:cNvPr id="24" name="TextBox 23">
                <a:extLst>
                  <a:ext uri="{FF2B5EF4-FFF2-40B4-BE49-F238E27FC236}">
                    <a16:creationId xmlns:a16="http://schemas.microsoft.com/office/drawing/2014/main" id="{B699C5FE-7F08-7C88-BA3C-EDB0E27C2DBC}"/>
                  </a:ext>
                </a:extLst>
              </p:cNvPr>
              <p:cNvSpPr txBox="1">
                <a:spLocks noRot="1" noChangeAspect="1" noMove="1" noResize="1" noEditPoints="1" noAdjustHandles="1" noChangeArrowheads="1" noChangeShapeType="1" noTextEdit="1"/>
              </p:cNvSpPr>
              <p:nvPr/>
            </p:nvSpPr>
            <p:spPr>
              <a:xfrm>
                <a:off x="2326626" y="5823385"/>
                <a:ext cx="2916715" cy="461665"/>
              </a:xfrm>
              <a:prstGeom prst="rect">
                <a:avLst/>
              </a:prstGeom>
              <a:blipFill>
                <a:blip r:embed="rId9"/>
                <a:stretch>
                  <a:fillRect b="-2703"/>
                </a:stretch>
              </a:blipFill>
            </p:spPr>
            <p:txBody>
              <a:bodyPr/>
              <a:lstStyle/>
              <a:p>
                <a:r>
                  <a:rPr lang="en-US">
                    <a:noFill/>
                  </a:rPr>
                  <a:t> </a:t>
                </a:r>
              </a:p>
            </p:txBody>
          </p:sp>
        </mc:Fallback>
      </mc:AlternateContent>
      <p:sp>
        <p:nvSpPr>
          <p:cNvPr id="25" name="Left Brace 24">
            <a:extLst>
              <a:ext uri="{FF2B5EF4-FFF2-40B4-BE49-F238E27FC236}">
                <a16:creationId xmlns:a16="http://schemas.microsoft.com/office/drawing/2014/main" id="{30D557A5-095F-39C0-B06E-7871B92E9EC8}"/>
              </a:ext>
            </a:extLst>
          </p:cNvPr>
          <p:cNvSpPr/>
          <p:nvPr/>
        </p:nvSpPr>
        <p:spPr>
          <a:xfrm>
            <a:off x="2072550" y="4638577"/>
            <a:ext cx="508151" cy="1850834"/>
          </a:xfrm>
          <a:prstGeom prst="leftBrace">
            <a:avLst>
              <a:gd name="adj1" fmla="val 43021"/>
              <a:gd name="adj2" fmla="val 5000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IL"/>
          </a:p>
        </p:txBody>
      </p:sp>
      <p:sp>
        <p:nvSpPr>
          <p:cNvPr id="26" name="Left Brace 25">
            <a:extLst>
              <a:ext uri="{FF2B5EF4-FFF2-40B4-BE49-F238E27FC236}">
                <a16:creationId xmlns:a16="http://schemas.microsoft.com/office/drawing/2014/main" id="{54F91961-8E03-CC33-0756-DFFC08FE3C27}"/>
              </a:ext>
            </a:extLst>
          </p:cNvPr>
          <p:cNvSpPr/>
          <p:nvPr/>
        </p:nvSpPr>
        <p:spPr>
          <a:xfrm rot="10800000">
            <a:off x="4989266" y="4638577"/>
            <a:ext cx="508151" cy="1850834"/>
          </a:xfrm>
          <a:prstGeom prst="leftBrace">
            <a:avLst>
              <a:gd name="adj1" fmla="val 43021"/>
              <a:gd name="adj2" fmla="val 5000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IL"/>
          </a:p>
        </p:txBody>
      </p:sp>
    </p:spTree>
    <p:extLst>
      <p:ext uri="{BB962C8B-B14F-4D97-AF65-F5344CB8AC3E}">
        <p14:creationId xmlns:p14="http://schemas.microsoft.com/office/powerpoint/2010/main" val="46326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P spid="20" grpId="0"/>
      <p:bldP spid="21" grpId="0"/>
      <p:bldP spid="22" grpId="0"/>
      <p:bldP spid="23" grpId="0"/>
      <p:bldP spid="24" grpId="0"/>
      <p:bldP spid="25"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B259C39-4CC2-5C31-0A71-31FDE15AC10B}"/>
              </a:ext>
            </a:extLst>
          </p:cNvPr>
          <p:cNvSpPr txBox="1">
            <a:spLocks/>
          </p:cNvSpPr>
          <p:nvPr/>
        </p:nvSpPr>
        <p:spPr>
          <a:xfrm>
            <a:off x="228600" y="206099"/>
            <a:ext cx="10515600" cy="10396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PT Serif" panose="020A0603040505020204" pitchFamily="18" charset="77"/>
              </a:rPr>
              <a:t>Fingerprinting Codes [BS’95]</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78CAF1B-C5EF-F4A7-17CE-E42DC12EC65D}"/>
                  </a:ext>
                </a:extLst>
              </p:cNvPr>
              <p:cNvSpPr txBox="1"/>
              <p:nvPr/>
            </p:nvSpPr>
            <p:spPr>
              <a:xfrm>
                <a:off x="228599" y="2727160"/>
                <a:ext cx="11734802" cy="1754968"/>
              </a:xfrm>
              <a:prstGeom prst="rect">
                <a:avLst/>
              </a:prstGeom>
              <a:noFill/>
            </p:spPr>
            <p:txBody>
              <a:bodyPr wrap="square" rtlCol="0">
                <a:spAutoFit/>
              </a:bodyPr>
              <a:lstStyle/>
              <a:p>
                <a:pPr>
                  <a:lnSpc>
                    <a:spcPct val="150000"/>
                  </a:lnSpc>
                </a:pPr>
                <a:r>
                  <a:rPr lang="en-US" sz="2800" dirty="0">
                    <a:latin typeface="PT Serif" panose="020A0603040505020204" pitchFamily="18" charset="77"/>
                  </a:rPr>
                  <a:t>Traceability:</a:t>
                </a:r>
              </a:p>
              <a:p>
                <a:pPr>
                  <a:lnSpc>
                    <a:spcPct val="125000"/>
                  </a:lnSpc>
                </a:pPr>
                <a:r>
                  <a:rPr lang="en-US" sz="2800" dirty="0">
                    <a:solidFill>
                      <a:schemeClr val="tx1">
                        <a:lumMod val="85000"/>
                        <a:lumOff val="15000"/>
                      </a:schemeClr>
                    </a:solidFill>
                    <a:latin typeface="PT Serif" panose="020A0603040505020204" pitchFamily="18" charset="77"/>
                  </a:rPr>
                  <a:t>   </a:t>
                </a:r>
                <a:r>
                  <a:rPr lang="en-US" sz="2700" dirty="0">
                    <a:solidFill>
                      <a:schemeClr val="tx1">
                        <a:lumMod val="85000"/>
                        <a:lumOff val="15000"/>
                      </a:schemeClr>
                    </a:solidFill>
                    <a:latin typeface="PT Serif" panose="020A0603040505020204" pitchFamily="18" charset="77"/>
                  </a:rPr>
                  <a:t>A word </a:t>
                </a:r>
                <a14:m>
                  <m:oMath xmlns:m="http://schemas.openxmlformats.org/officeDocument/2006/math">
                    <m:sSup>
                      <m:sSupPr>
                        <m:ctrlPr>
                          <a:rPr lang="en-US" sz="2700" b="0" i="1" smtClean="0">
                            <a:solidFill>
                              <a:schemeClr val="tx1">
                                <a:lumMod val="85000"/>
                                <a:lumOff val="15000"/>
                              </a:schemeClr>
                            </a:solidFill>
                            <a:latin typeface="Cambria Math" panose="02040503050406030204" pitchFamily="18" charset="0"/>
                          </a:rPr>
                        </m:ctrlPr>
                      </m:sSupPr>
                      <m:e>
                        <m:acc>
                          <m:accPr>
                            <m:chr m:val="̅"/>
                            <m:ctrlPr>
                              <a:rPr lang="en-US" sz="2700" i="1" smtClean="0">
                                <a:solidFill>
                                  <a:schemeClr val="tx1">
                                    <a:lumMod val="85000"/>
                                    <a:lumOff val="15000"/>
                                  </a:schemeClr>
                                </a:solidFill>
                                <a:latin typeface="Cambria Math" panose="02040503050406030204" pitchFamily="18" charset="0"/>
                              </a:rPr>
                            </m:ctrlPr>
                          </m:accPr>
                          <m:e>
                            <m:r>
                              <a:rPr lang="en-US" sz="2700" b="0" i="1" smtClean="0">
                                <a:solidFill>
                                  <a:schemeClr val="tx1">
                                    <a:lumMod val="85000"/>
                                    <a:lumOff val="15000"/>
                                  </a:schemeClr>
                                </a:solidFill>
                                <a:latin typeface="Cambria Math" panose="02040503050406030204" pitchFamily="18" charset="0"/>
                              </a:rPr>
                              <m:t>𝑤</m:t>
                            </m:r>
                          </m:e>
                        </m:acc>
                      </m:e>
                      <m:sup>
                        <m:r>
                          <a:rPr lang="en-US" sz="2700" b="0" i="1" smtClean="0">
                            <a:solidFill>
                              <a:schemeClr val="tx1">
                                <a:lumMod val="85000"/>
                                <a:lumOff val="15000"/>
                              </a:schemeClr>
                            </a:solidFill>
                            <a:latin typeface="Cambria Math" panose="02040503050406030204" pitchFamily="18" charset="0"/>
                          </a:rPr>
                          <m:t>∗</m:t>
                        </m:r>
                      </m:sup>
                    </m:sSup>
                    <m:r>
                      <a:rPr lang="en-US" sz="2700" b="0" i="1" smtClean="0">
                        <a:solidFill>
                          <a:schemeClr val="tx1">
                            <a:lumMod val="85000"/>
                            <a:lumOff val="15000"/>
                          </a:schemeClr>
                        </a:solidFill>
                        <a:latin typeface="Cambria Math" panose="02040503050406030204" pitchFamily="18" charset="0"/>
                      </a:rPr>
                      <m:t>∈</m:t>
                    </m:r>
                    <m:sSup>
                      <m:sSupPr>
                        <m:ctrlPr>
                          <a:rPr lang="en-US" sz="2700" b="0" i="1" smtClean="0">
                            <a:solidFill>
                              <a:schemeClr val="tx1">
                                <a:lumMod val="85000"/>
                                <a:lumOff val="15000"/>
                              </a:schemeClr>
                            </a:solidFill>
                            <a:latin typeface="Cambria Math" panose="02040503050406030204" pitchFamily="18" charset="0"/>
                          </a:rPr>
                        </m:ctrlPr>
                      </m:sSupPr>
                      <m:e>
                        <m:d>
                          <m:dPr>
                            <m:begChr m:val="{"/>
                            <m:endChr m:val="}"/>
                            <m:ctrlPr>
                              <a:rPr lang="en-US" sz="2700" b="0" i="1" smtClean="0">
                                <a:solidFill>
                                  <a:schemeClr val="tx1">
                                    <a:lumMod val="85000"/>
                                    <a:lumOff val="15000"/>
                                  </a:schemeClr>
                                </a:solidFill>
                                <a:latin typeface="Cambria Math" panose="02040503050406030204" pitchFamily="18" charset="0"/>
                              </a:rPr>
                            </m:ctrlPr>
                          </m:dPr>
                          <m:e>
                            <m:r>
                              <a:rPr lang="en-US" sz="2700" b="0" i="1" smtClean="0">
                                <a:solidFill>
                                  <a:schemeClr val="tx1">
                                    <a:lumMod val="85000"/>
                                    <a:lumOff val="15000"/>
                                  </a:schemeClr>
                                </a:solidFill>
                                <a:latin typeface="Cambria Math" panose="02040503050406030204" pitchFamily="18" charset="0"/>
                              </a:rPr>
                              <m:t>0,1</m:t>
                            </m:r>
                          </m:e>
                        </m:d>
                      </m:e>
                      <m:sup>
                        <m:r>
                          <a:rPr lang="en-US" sz="2700" b="0" i="1" smtClean="0">
                            <a:solidFill>
                              <a:schemeClr val="tx1">
                                <a:lumMod val="85000"/>
                                <a:lumOff val="15000"/>
                              </a:schemeClr>
                            </a:solidFill>
                            <a:latin typeface="Cambria Math" panose="02040503050406030204" pitchFamily="18" charset="0"/>
                          </a:rPr>
                          <m:t>ℓ</m:t>
                        </m:r>
                      </m:sup>
                    </m:sSup>
                  </m:oMath>
                </a14:m>
                <a:r>
                  <a:rPr lang="en-US" sz="2700" dirty="0">
                    <a:solidFill>
                      <a:schemeClr val="tx1">
                        <a:lumMod val="85000"/>
                        <a:lumOff val="15000"/>
                      </a:schemeClr>
                    </a:solidFill>
                    <a:latin typeface="PT Serif" panose="020A0603040505020204" pitchFamily="18" charset="77"/>
                  </a:rPr>
                  <a:t> constructed from a subset </a:t>
                </a:r>
                <a14:m>
                  <m:oMath xmlns:m="http://schemas.openxmlformats.org/officeDocument/2006/math">
                    <m:r>
                      <a:rPr lang="en-US" sz="2700" i="1">
                        <a:solidFill>
                          <a:schemeClr val="tx1">
                            <a:lumMod val="85000"/>
                            <a:lumOff val="15000"/>
                          </a:schemeClr>
                        </a:solidFill>
                        <a:latin typeface="Cambria Math" panose="02040503050406030204" pitchFamily="18" charset="0"/>
                      </a:rPr>
                      <m:t>𝑊</m:t>
                    </m:r>
                    <m:r>
                      <a:rPr lang="en-US" sz="2700" b="0" i="1" smtClean="0">
                        <a:solidFill>
                          <a:schemeClr val="tx1">
                            <a:lumMod val="85000"/>
                            <a:lumOff val="15000"/>
                          </a:schemeClr>
                        </a:solidFill>
                        <a:latin typeface="Cambria Math" panose="02040503050406030204" pitchFamily="18" charset="0"/>
                      </a:rPr>
                      <m:t>⊆</m:t>
                    </m:r>
                    <m:r>
                      <a:rPr lang="en-US" sz="2700" b="0" i="1" smtClean="0">
                        <a:solidFill>
                          <a:schemeClr val="tx1">
                            <a:lumMod val="85000"/>
                            <a:lumOff val="15000"/>
                          </a:schemeClr>
                        </a:solidFill>
                        <a:latin typeface="Cambria Math" panose="02040503050406030204" pitchFamily="18" charset="0"/>
                      </a:rPr>
                      <m:t>𝑇</m:t>
                    </m:r>
                  </m:oMath>
                </a14:m>
                <a:r>
                  <a:rPr lang="en-US" sz="2700" dirty="0">
                    <a:solidFill>
                      <a:schemeClr val="tx1">
                        <a:lumMod val="85000"/>
                        <a:lumOff val="15000"/>
                      </a:schemeClr>
                    </a:solidFill>
                    <a:latin typeface="PT Serif" panose="020A0603040505020204" pitchFamily="18" charset="77"/>
                  </a:rPr>
                  <a:t> in a bit-wise manner, </a:t>
                </a:r>
              </a:p>
              <a:p>
                <a:pPr>
                  <a:lnSpc>
                    <a:spcPct val="125000"/>
                  </a:lnSpc>
                </a:pPr>
                <a:r>
                  <a:rPr lang="en-US" sz="2700" dirty="0">
                    <a:solidFill>
                      <a:schemeClr val="tx1">
                        <a:lumMod val="85000"/>
                        <a:lumOff val="15000"/>
                      </a:schemeClr>
                    </a:solidFill>
                    <a:latin typeface="PT Serif" panose="020A0603040505020204" pitchFamily="18" charset="77"/>
                  </a:rPr>
                  <a:t>   can be traced back to a word in </a:t>
                </a:r>
                <a14:m>
                  <m:oMath xmlns:m="http://schemas.openxmlformats.org/officeDocument/2006/math">
                    <m:r>
                      <a:rPr lang="en-US" sz="2700" i="1">
                        <a:solidFill>
                          <a:schemeClr val="tx1">
                            <a:lumMod val="85000"/>
                            <a:lumOff val="15000"/>
                          </a:schemeClr>
                        </a:solidFill>
                        <a:latin typeface="Cambria Math" panose="02040503050406030204" pitchFamily="18" charset="0"/>
                      </a:rPr>
                      <m:t>𝑊</m:t>
                    </m:r>
                  </m:oMath>
                </a14:m>
                <a:endParaRPr lang="en-US" sz="2700" dirty="0">
                  <a:latin typeface="PT Serif" panose="020A0603040505020204" pitchFamily="18" charset="77"/>
                </a:endParaRPr>
              </a:p>
            </p:txBody>
          </p:sp>
        </mc:Choice>
        <mc:Fallback xmlns="">
          <p:sp>
            <p:nvSpPr>
              <p:cNvPr id="2" name="TextBox 1">
                <a:extLst>
                  <a:ext uri="{FF2B5EF4-FFF2-40B4-BE49-F238E27FC236}">
                    <a16:creationId xmlns:a16="http://schemas.microsoft.com/office/drawing/2014/main" id="{578CAF1B-C5EF-F4A7-17CE-E42DC12EC65D}"/>
                  </a:ext>
                </a:extLst>
              </p:cNvPr>
              <p:cNvSpPr txBox="1">
                <a:spLocks noRot="1" noChangeAspect="1" noMove="1" noResize="1" noEditPoints="1" noAdjustHandles="1" noChangeArrowheads="1" noChangeShapeType="1" noTextEdit="1"/>
              </p:cNvSpPr>
              <p:nvPr/>
            </p:nvSpPr>
            <p:spPr>
              <a:xfrm>
                <a:off x="228599" y="2727160"/>
                <a:ext cx="11734802" cy="1754968"/>
              </a:xfrm>
              <a:prstGeom prst="rect">
                <a:avLst/>
              </a:prstGeom>
              <a:blipFill>
                <a:blip r:embed="rId4"/>
                <a:stretch>
                  <a:fillRect l="-972" r="-1080" b="-86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DCCAFA6-DC84-0860-1780-9EB01781A347}"/>
                  </a:ext>
                </a:extLst>
              </p:cNvPr>
              <p:cNvSpPr txBox="1"/>
              <p:nvPr/>
            </p:nvSpPr>
            <p:spPr>
              <a:xfrm>
                <a:off x="6318403" y="4809941"/>
                <a:ext cx="5076480" cy="523220"/>
              </a:xfrm>
              <a:prstGeom prst="rect">
                <a:avLst/>
              </a:prstGeom>
              <a:noFill/>
            </p:spPr>
            <p:txBody>
              <a:bodyPr wrap="square">
                <a:spAutoFit/>
              </a:bodyPr>
              <a:lstStyle/>
              <a:p>
                <a14:m>
                  <m:oMath xmlns:m="http://schemas.openxmlformats.org/officeDocument/2006/math">
                    <m:r>
                      <a:rPr lang="en-US" sz="2800" b="0" i="1" smtClean="0">
                        <a:latin typeface="Cambria Math" panose="02040503050406030204" pitchFamily="18" charset="0"/>
                      </a:rPr>
                      <m:t>𝐹𝐶𝑇𝑟𝑎𝑐𝑒</m:t>
                    </m:r>
                    <m:r>
                      <a:rPr lang="en-US" sz="2800" b="0" i="1" smtClean="0">
                        <a:latin typeface="Cambria Math" panose="02040503050406030204" pitchFamily="18" charset="0"/>
                      </a:rPr>
                      <m:t>(</m:t>
                    </m:r>
                    <m:r>
                      <a:rPr lang="en-US" sz="2800" b="0" i="1" smtClean="0">
                        <a:latin typeface="Cambria Math" panose="02040503050406030204" pitchFamily="18" charset="0"/>
                      </a:rPr>
                      <m:t>𝑡𝑘</m:t>
                    </m:r>
                    <m:r>
                      <a:rPr lang="en-US" sz="2800" b="0" i="1" smtClean="0">
                        <a:latin typeface="Cambria Math" panose="02040503050406030204" pitchFamily="18" charset="0"/>
                      </a:rPr>
                      <m:t>,</m:t>
                    </m:r>
                  </m:oMath>
                </a14:m>
                <a:r>
                  <a:rPr lang="en-IL" sz="2800" dirty="0"/>
                  <a:t>                                  )</a:t>
                </a:r>
              </a:p>
            </p:txBody>
          </p:sp>
        </mc:Choice>
        <mc:Fallback xmlns="">
          <p:sp>
            <p:nvSpPr>
              <p:cNvPr id="5" name="TextBox 4">
                <a:extLst>
                  <a:ext uri="{FF2B5EF4-FFF2-40B4-BE49-F238E27FC236}">
                    <a16:creationId xmlns:a16="http://schemas.microsoft.com/office/drawing/2014/main" id="{1DCCAFA6-DC84-0860-1780-9EB01781A347}"/>
                  </a:ext>
                </a:extLst>
              </p:cNvPr>
              <p:cNvSpPr txBox="1">
                <a:spLocks noRot="1" noChangeAspect="1" noMove="1" noResize="1" noEditPoints="1" noAdjustHandles="1" noChangeArrowheads="1" noChangeShapeType="1" noTextEdit="1"/>
              </p:cNvSpPr>
              <p:nvPr/>
            </p:nvSpPr>
            <p:spPr>
              <a:xfrm>
                <a:off x="6318403" y="4809941"/>
                <a:ext cx="5076480" cy="523220"/>
              </a:xfrm>
              <a:prstGeom prst="rect">
                <a:avLst/>
              </a:prstGeom>
              <a:blipFill>
                <a:blip r:embed="rId5"/>
                <a:stretch>
                  <a:fillRect l="-748" t="-11628" r="-249" b="-279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80E4D2F-796D-C545-DAE0-C0F4A0D3E89E}"/>
                  </a:ext>
                </a:extLst>
              </p:cNvPr>
              <p:cNvSpPr txBox="1"/>
              <p:nvPr/>
            </p:nvSpPr>
            <p:spPr>
              <a:xfrm>
                <a:off x="769134" y="5313688"/>
                <a:ext cx="1494622" cy="53292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𝑊</m:t>
                      </m:r>
                      <m:r>
                        <a:rPr lang="en-US" sz="2800" b="0" i="1" smtClean="0">
                          <a:latin typeface="Cambria Math" panose="02040503050406030204" pitchFamily="18" charset="0"/>
                        </a:rPr>
                        <m:t> =  </m:t>
                      </m:r>
                    </m:oMath>
                  </m:oMathPara>
                </a14:m>
                <a:endParaRPr lang="en-IL" sz="2800" dirty="0"/>
              </a:p>
            </p:txBody>
          </p:sp>
        </mc:Choice>
        <mc:Fallback xmlns="">
          <p:sp>
            <p:nvSpPr>
              <p:cNvPr id="6" name="TextBox 5">
                <a:extLst>
                  <a:ext uri="{FF2B5EF4-FFF2-40B4-BE49-F238E27FC236}">
                    <a16:creationId xmlns:a16="http://schemas.microsoft.com/office/drawing/2014/main" id="{980E4D2F-796D-C545-DAE0-C0F4A0D3E89E}"/>
                  </a:ext>
                </a:extLst>
              </p:cNvPr>
              <p:cNvSpPr txBox="1">
                <a:spLocks noRot="1" noChangeAspect="1" noMove="1" noResize="1" noEditPoints="1" noAdjustHandles="1" noChangeArrowheads="1" noChangeShapeType="1" noTextEdit="1"/>
              </p:cNvSpPr>
              <p:nvPr/>
            </p:nvSpPr>
            <p:spPr>
              <a:xfrm>
                <a:off x="769134" y="5313688"/>
                <a:ext cx="1494622" cy="532921"/>
              </a:xfrm>
              <a:prstGeom prst="rect">
                <a:avLst/>
              </a:prstGeom>
              <a:blipFill>
                <a:blip r:embed="rId6"/>
                <a:stretch>
                  <a:fillRect b="-186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1F7AE6F-B30A-3C3A-AD83-D5021C1F850E}"/>
                  </a:ext>
                </a:extLst>
              </p:cNvPr>
              <p:cNvSpPr txBox="1"/>
              <p:nvPr/>
            </p:nvSpPr>
            <p:spPr>
              <a:xfrm>
                <a:off x="2381711" y="4729651"/>
                <a:ext cx="2916715"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𝑤</m:t>
                          </m:r>
                        </m:e>
                        <m:sub>
                          <m:r>
                            <a:rPr lang="en-US" sz="2400" b="0" i="1" smtClean="0">
                              <a:solidFill>
                                <a:schemeClr val="tx1"/>
                              </a:solidFill>
                              <a:latin typeface="Cambria Math" panose="02040503050406030204" pitchFamily="18" charset="0"/>
                            </a:rPr>
                            <m:t>1</m:t>
                          </m:r>
                        </m:sub>
                      </m:sSub>
                      <m:r>
                        <a:rPr lang="en-US" sz="2400" b="0" i="1" smtClean="0">
                          <a:solidFill>
                            <a:schemeClr val="tx1"/>
                          </a:solidFill>
                          <a:latin typeface="Cambria Math" panose="02040503050406030204" pitchFamily="18" charset="0"/>
                        </a:rPr>
                        <m:t>=</m:t>
                      </m:r>
                      <m:r>
                        <a:rPr lang="en-US" sz="2400" b="1" i="1" smtClean="0">
                          <a:solidFill>
                            <a:schemeClr val="tx1"/>
                          </a:solidFill>
                          <a:latin typeface="Cambria Math" panose="02040503050406030204" pitchFamily="18" charset="0"/>
                        </a:rPr>
                        <m:t>𝟎𝟎</m:t>
                      </m:r>
                      <m:r>
                        <a:rPr lang="en-US" sz="2400" b="0" i="1" smtClean="0">
                          <a:solidFill>
                            <a:schemeClr val="tx1"/>
                          </a:solidFill>
                          <a:latin typeface="Cambria Math" panose="02040503050406030204" pitchFamily="18" charset="0"/>
                        </a:rPr>
                        <m:t>1</m:t>
                      </m:r>
                      <m:r>
                        <a:rPr lang="en-US" sz="2400" b="1" i="1" smtClean="0">
                          <a:solidFill>
                            <a:schemeClr val="tx1"/>
                          </a:solidFill>
                          <a:latin typeface="Cambria Math" panose="02040503050406030204" pitchFamily="18" charset="0"/>
                        </a:rPr>
                        <m:t>𝟏</m:t>
                      </m:r>
                      <m:r>
                        <a:rPr lang="en-US" sz="2400" b="0" i="1" smtClean="0">
                          <a:solidFill>
                            <a:schemeClr val="tx1"/>
                          </a:solidFill>
                          <a:latin typeface="Cambria Math" panose="02040503050406030204" pitchFamily="18" charset="0"/>
                        </a:rPr>
                        <m:t>0</m:t>
                      </m:r>
                      <m:r>
                        <a:rPr lang="en-US" sz="2400" b="1" i="1" smtClean="0">
                          <a:solidFill>
                            <a:schemeClr val="tx1"/>
                          </a:solidFill>
                          <a:latin typeface="Cambria Math" panose="02040503050406030204" pitchFamily="18" charset="0"/>
                        </a:rPr>
                        <m:t>𝟏𝟏</m:t>
                      </m:r>
                      <m:r>
                        <a:rPr lang="en-US" sz="2400" b="0" i="1" smtClean="0">
                          <a:solidFill>
                            <a:schemeClr val="tx1"/>
                          </a:solidFill>
                          <a:latin typeface="Cambria Math" panose="02040503050406030204" pitchFamily="18" charset="0"/>
                        </a:rPr>
                        <m:t>10</m:t>
                      </m:r>
                    </m:oMath>
                  </m:oMathPara>
                </a14:m>
                <a:endParaRPr lang="en-IL" sz="2400" dirty="0">
                  <a:solidFill>
                    <a:schemeClr val="tx1"/>
                  </a:solidFill>
                </a:endParaRPr>
              </a:p>
            </p:txBody>
          </p:sp>
        </mc:Choice>
        <mc:Fallback xmlns="">
          <p:sp>
            <p:nvSpPr>
              <p:cNvPr id="7" name="TextBox 6">
                <a:extLst>
                  <a:ext uri="{FF2B5EF4-FFF2-40B4-BE49-F238E27FC236}">
                    <a16:creationId xmlns:a16="http://schemas.microsoft.com/office/drawing/2014/main" id="{21F7AE6F-B30A-3C3A-AD83-D5021C1F850E}"/>
                  </a:ext>
                </a:extLst>
              </p:cNvPr>
              <p:cNvSpPr txBox="1">
                <a:spLocks noRot="1" noChangeAspect="1" noMove="1" noResize="1" noEditPoints="1" noAdjustHandles="1" noChangeArrowheads="1" noChangeShapeType="1" noTextEdit="1"/>
              </p:cNvSpPr>
              <p:nvPr/>
            </p:nvSpPr>
            <p:spPr>
              <a:xfrm>
                <a:off x="2381711" y="4729651"/>
                <a:ext cx="2916715" cy="461665"/>
              </a:xfrm>
              <a:prstGeom prst="rect">
                <a:avLst/>
              </a:prstGeom>
              <a:blipFill>
                <a:blip r:embed="rId7"/>
                <a:stretch>
                  <a:fillRect b="-27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B068220-E5D8-937E-9C51-DC26D4A4D0DF}"/>
                  </a:ext>
                </a:extLst>
              </p:cNvPr>
              <p:cNvSpPr txBox="1"/>
              <p:nvPr/>
            </p:nvSpPr>
            <p:spPr>
              <a:xfrm>
                <a:off x="2381711" y="5102329"/>
                <a:ext cx="2916715"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𝑤</m:t>
                          </m:r>
                        </m:e>
                        <m:sub>
                          <m:r>
                            <a:rPr lang="en-US" sz="2400" b="0" i="1" smtClean="0">
                              <a:solidFill>
                                <a:schemeClr val="tx1"/>
                              </a:solidFill>
                              <a:latin typeface="Cambria Math" panose="02040503050406030204" pitchFamily="18" charset="0"/>
                            </a:rPr>
                            <m:t>4</m:t>
                          </m:r>
                        </m:sub>
                      </m:sSub>
                      <m:r>
                        <a:rPr lang="en-US" sz="2400" b="0" i="1" smtClean="0">
                          <a:solidFill>
                            <a:schemeClr val="tx1"/>
                          </a:solidFill>
                          <a:latin typeface="Cambria Math" panose="02040503050406030204" pitchFamily="18" charset="0"/>
                        </a:rPr>
                        <m:t>=</m:t>
                      </m:r>
                      <m:r>
                        <a:rPr lang="en-US" sz="2400" b="1" i="1" smtClean="0">
                          <a:solidFill>
                            <a:schemeClr val="tx1"/>
                          </a:solidFill>
                          <a:latin typeface="Cambria Math" panose="02040503050406030204" pitchFamily="18" charset="0"/>
                        </a:rPr>
                        <m:t>𝟎𝟎</m:t>
                      </m:r>
                      <m:r>
                        <a:rPr lang="en-US" sz="2400" b="0" i="1" smtClean="0">
                          <a:solidFill>
                            <a:schemeClr val="tx1"/>
                          </a:solidFill>
                          <a:latin typeface="Cambria Math" panose="02040503050406030204" pitchFamily="18" charset="0"/>
                        </a:rPr>
                        <m:t>0</m:t>
                      </m:r>
                      <m:r>
                        <a:rPr lang="en-US" sz="2400" b="1" i="1" smtClean="0">
                          <a:solidFill>
                            <a:schemeClr val="tx1"/>
                          </a:solidFill>
                          <a:latin typeface="Cambria Math" panose="02040503050406030204" pitchFamily="18" charset="0"/>
                        </a:rPr>
                        <m:t>𝟏</m:t>
                      </m:r>
                      <m:r>
                        <a:rPr lang="en-US" sz="2400" b="0" i="1" smtClean="0">
                          <a:solidFill>
                            <a:schemeClr val="tx1"/>
                          </a:solidFill>
                          <a:latin typeface="Cambria Math" panose="02040503050406030204" pitchFamily="18" charset="0"/>
                        </a:rPr>
                        <m:t>1</m:t>
                      </m:r>
                      <m:r>
                        <a:rPr lang="en-US" sz="2400" b="1" i="1" smtClean="0">
                          <a:solidFill>
                            <a:schemeClr val="tx1"/>
                          </a:solidFill>
                          <a:latin typeface="Cambria Math" panose="02040503050406030204" pitchFamily="18" charset="0"/>
                        </a:rPr>
                        <m:t>𝟏𝟏</m:t>
                      </m:r>
                      <m:r>
                        <a:rPr lang="en-US" sz="2400" b="0" i="1" smtClean="0">
                          <a:solidFill>
                            <a:schemeClr val="tx1"/>
                          </a:solidFill>
                          <a:latin typeface="Cambria Math" panose="02040503050406030204" pitchFamily="18" charset="0"/>
                        </a:rPr>
                        <m:t>00</m:t>
                      </m:r>
                    </m:oMath>
                  </m:oMathPara>
                </a14:m>
                <a:endParaRPr lang="en-IL" sz="2400" dirty="0">
                  <a:solidFill>
                    <a:schemeClr val="tx1"/>
                  </a:solidFill>
                </a:endParaRPr>
              </a:p>
            </p:txBody>
          </p:sp>
        </mc:Choice>
        <mc:Fallback xmlns="">
          <p:sp>
            <p:nvSpPr>
              <p:cNvPr id="8" name="TextBox 7">
                <a:extLst>
                  <a:ext uri="{FF2B5EF4-FFF2-40B4-BE49-F238E27FC236}">
                    <a16:creationId xmlns:a16="http://schemas.microsoft.com/office/drawing/2014/main" id="{7B068220-E5D8-937E-9C51-DC26D4A4D0DF}"/>
                  </a:ext>
                </a:extLst>
              </p:cNvPr>
              <p:cNvSpPr txBox="1">
                <a:spLocks noRot="1" noChangeAspect="1" noMove="1" noResize="1" noEditPoints="1" noAdjustHandles="1" noChangeArrowheads="1" noChangeShapeType="1" noTextEdit="1"/>
              </p:cNvSpPr>
              <p:nvPr/>
            </p:nvSpPr>
            <p:spPr>
              <a:xfrm>
                <a:off x="2381711" y="5102329"/>
                <a:ext cx="2916715" cy="461665"/>
              </a:xfrm>
              <a:prstGeom prst="rect">
                <a:avLst/>
              </a:prstGeom>
              <a:blipFill>
                <a:blip r:embed="rId8"/>
                <a:stretch>
                  <a:fillRect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B389EB0-A4B8-A45A-E8AA-DD77E98DC8BB}"/>
                  </a:ext>
                </a:extLst>
              </p:cNvPr>
              <p:cNvSpPr txBox="1"/>
              <p:nvPr/>
            </p:nvSpPr>
            <p:spPr>
              <a:xfrm>
                <a:off x="2371028" y="5461438"/>
                <a:ext cx="2916715"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𝑤</m:t>
                          </m:r>
                        </m:e>
                        <m:sub>
                          <m:r>
                            <a:rPr lang="en-US" sz="2400" b="0" i="1" smtClean="0">
                              <a:solidFill>
                                <a:schemeClr val="tx1"/>
                              </a:solidFill>
                              <a:latin typeface="Cambria Math" panose="02040503050406030204" pitchFamily="18" charset="0"/>
                            </a:rPr>
                            <m:t>7</m:t>
                          </m:r>
                        </m:sub>
                      </m:sSub>
                      <m:r>
                        <a:rPr lang="en-US" sz="2400" b="0" i="1" smtClean="0">
                          <a:solidFill>
                            <a:schemeClr val="tx1"/>
                          </a:solidFill>
                          <a:latin typeface="Cambria Math" panose="02040503050406030204" pitchFamily="18" charset="0"/>
                        </a:rPr>
                        <m:t>=</m:t>
                      </m:r>
                      <m:r>
                        <a:rPr lang="en-US" sz="2400" b="1" i="1" smtClean="0">
                          <a:solidFill>
                            <a:schemeClr val="tx1"/>
                          </a:solidFill>
                          <a:latin typeface="Cambria Math" panose="02040503050406030204" pitchFamily="18" charset="0"/>
                        </a:rPr>
                        <m:t>𝟎𝟎</m:t>
                      </m:r>
                      <m:r>
                        <a:rPr lang="en-US" sz="2400" b="0" i="1" smtClean="0">
                          <a:solidFill>
                            <a:schemeClr val="tx1"/>
                          </a:solidFill>
                          <a:latin typeface="Cambria Math" panose="02040503050406030204" pitchFamily="18" charset="0"/>
                        </a:rPr>
                        <m:t>1</m:t>
                      </m:r>
                      <m:r>
                        <a:rPr lang="en-US" sz="2400" b="1" i="1" smtClean="0">
                          <a:solidFill>
                            <a:schemeClr val="tx1"/>
                          </a:solidFill>
                          <a:latin typeface="Cambria Math" panose="02040503050406030204" pitchFamily="18" charset="0"/>
                        </a:rPr>
                        <m:t>𝟏</m:t>
                      </m:r>
                      <m:r>
                        <a:rPr lang="en-US" sz="2400" b="0" i="1" smtClean="0">
                          <a:solidFill>
                            <a:schemeClr val="tx1"/>
                          </a:solidFill>
                          <a:latin typeface="Cambria Math" panose="02040503050406030204" pitchFamily="18" charset="0"/>
                        </a:rPr>
                        <m:t>1</m:t>
                      </m:r>
                      <m:r>
                        <a:rPr lang="en-US" sz="2400" b="1" i="1" smtClean="0">
                          <a:solidFill>
                            <a:schemeClr val="tx1"/>
                          </a:solidFill>
                          <a:latin typeface="Cambria Math" panose="02040503050406030204" pitchFamily="18" charset="0"/>
                        </a:rPr>
                        <m:t>𝟏𝟏</m:t>
                      </m:r>
                      <m:r>
                        <a:rPr lang="en-US" sz="2400" b="0" i="1" smtClean="0">
                          <a:solidFill>
                            <a:schemeClr val="tx1"/>
                          </a:solidFill>
                          <a:latin typeface="Cambria Math" panose="02040503050406030204" pitchFamily="18" charset="0"/>
                        </a:rPr>
                        <m:t>01</m:t>
                      </m:r>
                    </m:oMath>
                  </m:oMathPara>
                </a14:m>
                <a:endParaRPr lang="en-IL" sz="2400" dirty="0">
                  <a:solidFill>
                    <a:schemeClr val="tx1"/>
                  </a:solidFill>
                </a:endParaRPr>
              </a:p>
            </p:txBody>
          </p:sp>
        </mc:Choice>
        <mc:Fallback xmlns="">
          <p:sp>
            <p:nvSpPr>
              <p:cNvPr id="9" name="TextBox 8">
                <a:extLst>
                  <a:ext uri="{FF2B5EF4-FFF2-40B4-BE49-F238E27FC236}">
                    <a16:creationId xmlns:a16="http://schemas.microsoft.com/office/drawing/2014/main" id="{BB389EB0-A4B8-A45A-E8AA-DD77E98DC8BB}"/>
                  </a:ext>
                </a:extLst>
              </p:cNvPr>
              <p:cNvSpPr txBox="1">
                <a:spLocks noRot="1" noChangeAspect="1" noMove="1" noResize="1" noEditPoints="1" noAdjustHandles="1" noChangeArrowheads="1" noChangeShapeType="1" noTextEdit="1"/>
              </p:cNvSpPr>
              <p:nvPr/>
            </p:nvSpPr>
            <p:spPr>
              <a:xfrm>
                <a:off x="2371028" y="5461438"/>
                <a:ext cx="2916715" cy="461665"/>
              </a:xfrm>
              <a:prstGeom prst="rect">
                <a:avLst/>
              </a:prstGeom>
              <a:blipFill>
                <a:blip r:embed="rId9"/>
                <a:stretch>
                  <a:fillRect b="-27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EF929D5-9ECC-CE48-A136-95197D346D9F}"/>
                  </a:ext>
                </a:extLst>
              </p:cNvPr>
              <p:cNvSpPr txBox="1"/>
              <p:nvPr/>
            </p:nvSpPr>
            <p:spPr>
              <a:xfrm>
                <a:off x="2326626" y="5823385"/>
                <a:ext cx="2916715"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𝑤</m:t>
                          </m:r>
                        </m:e>
                        <m:sub>
                          <m:r>
                            <a:rPr lang="en-US" sz="2400" b="0" i="1" smtClean="0">
                              <a:solidFill>
                                <a:schemeClr val="tx1"/>
                              </a:solidFill>
                              <a:latin typeface="Cambria Math" panose="02040503050406030204" pitchFamily="18" charset="0"/>
                            </a:rPr>
                            <m:t>10</m:t>
                          </m:r>
                        </m:sub>
                      </m:sSub>
                      <m:r>
                        <a:rPr lang="en-US" sz="2400" b="0" i="1" smtClean="0">
                          <a:solidFill>
                            <a:schemeClr val="tx1"/>
                          </a:solidFill>
                          <a:latin typeface="Cambria Math" panose="02040503050406030204" pitchFamily="18" charset="0"/>
                        </a:rPr>
                        <m:t>=</m:t>
                      </m:r>
                      <m:r>
                        <a:rPr lang="en-US" sz="2400" b="1" i="1" smtClean="0">
                          <a:solidFill>
                            <a:schemeClr val="tx1"/>
                          </a:solidFill>
                          <a:latin typeface="Cambria Math" panose="02040503050406030204" pitchFamily="18" charset="0"/>
                        </a:rPr>
                        <m:t>𝟎𝟎</m:t>
                      </m:r>
                      <m:r>
                        <a:rPr lang="en-US" sz="2400" b="0" i="1" smtClean="0">
                          <a:solidFill>
                            <a:schemeClr val="tx1"/>
                          </a:solidFill>
                          <a:latin typeface="Cambria Math" panose="02040503050406030204" pitchFamily="18" charset="0"/>
                        </a:rPr>
                        <m:t>1</m:t>
                      </m:r>
                      <m:r>
                        <a:rPr lang="en-US" sz="2400" b="1" i="1" smtClean="0">
                          <a:solidFill>
                            <a:schemeClr val="tx1"/>
                          </a:solidFill>
                          <a:latin typeface="Cambria Math" panose="02040503050406030204" pitchFamily="18" charset="0"/>
                        </a:rPr>
                        <m:t>𝟏</m:t>
                      </m:r>
                      <m:r>
                        <a:rPr lang="en-US" sz="2400" b="0" i="1" smtClean="0">
                          <a:solidFill>
                            <a:schemeClr val="tx1"/>
                          </a:solidFill>
                          <a:latin typeface="Cambria Math" panose="02040503050406030204" pitchFamily="18" charset="0"/>
                        </a:rPr>
                        <m:t>1</m:t>
                      </m:r>
                      <m:r>
                        <a:rPr lang="en-US" sz="2400" b="1" i="1" smtClean="0">
                          <a:solidFill>
                            <a:schemeClr val="tx1"/>
                          </a:solidFill>
                          <a:latin typeface="Cambria Math" panose="02040503050406030204" pitchFamily="18" charset="0"/>
                        </a:rPr>
                        <m:t>𝟏𝟏</m:t>
                      </m:r>
                      <m:r>
                        <a:rPr lang="en-US" sz="2400" b="0" i="1" smtClean="0">
                          <a:solidFill>
                            <a:schemeClr val="tx1"/>
                          </a:solidFill>
                          <a:latin typeface="Cambria Math" panose="02040503050406030204" pitchFamily="18" charset="0"/>
                        </a:rPr>
                        <m:t>01</m:t>
                      </m:r>
                    </m:oMath>
                  </m:oMathPara>
                </a14:m>
                <a:endParaRPr lang="en-IL" sz="2400" dirty="0">
                  <a:solidFill>
                    <a:schemeClr val="tx1"/>
                  </a:solidFill>
                </a:endParaRPr>
              </a:p>
            </p:txBody>
          </p:sp>
        </mc:Choice>
        <mc:Fallback xmlns="">
          <p:sp>
            <p:nvSpPr>
              <p:cNvPr id="10" name="TextBox 9">
                <a:extLst>
                  <a:ext uri="{FF2B5EF4-FFF2-40B4-BE49-F238E27FC236}">
                    <a16:creationId xmlns:a16="http://schemas.microsoft.com/office/drawing/2014/main" id="{7EF929D5-9ECC-CE48-A136-95197D346D9F}"/>
                  </a:ext>
                </a:extLst>
              </p:cNvPr>
              <p:cNvSpPr txBox="1">
                <a:spLocks noRot="1" noChangeAspect="1" noMove="1" noResize="1" noEditPoints="1" noAdjustHandles="1" noChangeArrowheads="1" noChangeShapeType="1" noTextEdit="1"/>
              </p:cNvSpPr>
              <p:nvPr/>
            </p:nvSpPr>
            <p:spPr>
              <a:xfrm>
                <a:off x="2326626" y="5823385"/>
                <a:ext cx="2916715" cy="461665"/>
              </a:xfrm>
              <a:prstGeom prst="rect">
                <a:avLst/>
              </a:prstGeom>
              <a:blipFill>
                <a:blip r:embed="rId10"/>
                <a:stretch>
                  <a:fillRect b="-2703"/>
                </a:stretch>
              </a:blipFill>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6FA049D0-8B25-E6FB-EBA6-F6B78BD101BE}"/>
              </a:ext>
            </a:extLst>
          </p:cNvPr>
          <p:cNvSpPr/>
          <p:nvPr/>
        </p:nvSpPr>
        <p:spPr>
          <a:xfrm>
            <a:off x="2072550" y="4638577"/>
            <a:ext cx="508151" cy="1850834"/>
          </a:xfrm>
          <a:prstGeom prst="leftBrace">
            <a:avLst>
              <a:gd name="adj1" fmla="val 43021"/>
              <a:gd name="adj2" fmla="val 5000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IL"/>
          </a:p>
        </p:txBody>
      </p:sp>
      <p:sp>
        <p:nvSpPr>
          <p:cNvPr id="12" name="Left Brace 11">
            <a:extLst>
              <a:ext uri="{FF2B5EF4-FFF2-40B4-BE49-F238E27FC236}">
                <a16:creationId xmlns:a16="http://schemas.microsoft.com/office/drawing/2014/main" id="{9FCA620E-19B0-7B4C-AB02-5CCB426579B8}"/>
              </a:ext>
            </a:extLst>
          </p:cNvPr>
          <p:cNvSpPr/>
          <p:nvPr/>
        </p:nvSpPr>
        <p:spPr>
          <a:xfrm rot="10800000">
            <a:off x="4989266" y="4638577"/>
            <a:ext cx="508151" cy="1850834"/>
          </a:xfrm>
          <a:prstGeom prst="leftBrace">
            <a:avLst>
              <a:gd name="adj1" fmla="val 43021"/>
              <a:gd name="adj2" fmla="val 5000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A42969A-F0F7-E3D5-020F-CF94B3679A86}"/>
                  </a:ext>
                </a:extLst>
              </p:cNvPr>
              <p:cNvSpPr txBox="1"/>
              <p:nvPr/>
            </p:nvSpPr>
            <p:spPr>
              <a:xfrm>
                <a:off x="8037009" y="4809941"/>
                <a:ext cx="3373916"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solidFill>
                                <a:schemeClr val="tx1"/>
                              </a:solidFill>
                              <a:latin typeface="Cambria Math" panose="02040503050406030204" pitchFamily="18" charset="0"/>
                            </a:rPr>
                          </m:ctrlPr>
                        </m:sSupPr>
                        <m:e>
                          <m:r>
                            <a:rPr lang="en-US" sz="2800" b="0" i="1" smtClean="0">
                              <a:solidFill>
                                <a:schemeClr val="tx1"/>
                              </a:solidFill>
                              <a:latin typeface="Cambria Math" panose="02040503050406030204" pitchFamily="18" charset="0"/>
                            </a:rPr>
                            <m:t>𝑤</m:t>
                          </m:r>
                        </m:e>
                        <m:sup>
                          <m:r>
                            <a:rPr lang="en-US" sz="2800" b="0" i="1" smtClean="0">
                              <a:solidFill>
                                <a:schemeClr val="tx1"/>
                              </a:solidFill>
                              <a:latin typeface="Cambria Math" panose="02040503050406030204" pitchFamily="18" charset="0"/>
                            </a:rPr>
                            <m:t>∗</m:t>
                          </m:r>
                        </m:sup>
                      </m:sSup>
                      <m:r>
                        <a:rPr lang="en-US" sz="2800" b="0" i="1" smtClean="0">
                          <a:solidFill>
                            <a:schemeClr val="tx1"/>
                          </a:solidFill>
                          <a:latin typeface="Cambria Math" panose="02040503050406030204" pitchFamily="18" charset="0"/>
                        </a:rPr>
                        <m:t>=</m:t>
                      </m:r>
                      <m:r>
                        <a:rPr lang="en-US" sz="2800" b="1" i="1" smtClean="0">
                          <a:solidFill>
                            <a:schemeClr val="tx1"/>
                          </a:solidFill>
                          <a:latin typeface="Cambria Math" panose="02040503050406030204" pitchFamily="18" charset="0"/>
                        </a:rPr>
                        <m:t>𝟎𝟎</m:t>
                      </m:r>
                      <m:r>
                        <a:rPr lang="en-US" sz="2800" b="0" i="1" smtClean="0">
                          <a:solidFill>
                            <a:schemeClr val="tx1"/>
                          </a:solidFill>
                          <a:latin typeface="Cambria Math" panose="02040503050406030204" pitchFamily="18" charset="0"/>
                        </a:rPr>
                        <m:t>0</m:t>
                      </m:r>
                      <m:r>
                        <a:rPr lang="en-US" sz="2800" b="1" i="1" smtClean="0">
                          <a:solidFill>
                            <a:schemeClr val="tx1"/>
                          </a:solidFill>
                          <a:latin typeface="Cambria Math" panose="02040503050406030204" pitchFamily="18" charset="0"/>
                        </a:rPr>
                        <m:t>𝟏</m:t>
                      </m:r>
                      <m:r>
                        <a:rPr lang="en-US" sz="2800" b="0" i="1" smtClean="0">
                          <a:solidFill>
                            <a:schemeClr val="tx1"/>
                          </a:solidFill>
                          <a:latin typeface="Cambria Math" panose="02040503050406030204" pitchFamily="18" charset="0"/>
                        </a:rPr>
                        <m:t>1</m:t>
                      </m:r>
                      <m:r>
                        <a:rPr lang="en-US" sz="2800" b="1" i="1" smtClean="0">
                          <a:solidFill>
                            <a:schemeClr val="tx1"/>
                          </a:solidFill>
                          <a:latin typeface="Cambria Math" panose="02040503050406030204" pitchFamily="18" charset="0"/>
                        </a:rPr>
                        <m:t>𝟏𝟏</m:t>
                      </m:r>
                      <m:r>
                        <a:rPr lang="en-US" sz="2800" b="0" i="1" smtClean="0">
                          <a:solidFill>
                            <a:schemeClr val="tx1"/>
                          </a:solidFill>
                          <a:latin typeface="Cambria Math" panose="02040503050406030204" pitchFamily="18" charset="0"/>
                        </a:rPr>
                        <m:t>11</m:t>
                      </m:r>
                    </m:oMath>
                  </m:oMathPara>
                </a14:m>
                <a:endParaRPr lang="en-IL" sz="2800" dirty="0">
                  <a:solidFill>
                    <a:schemeClr val="tx1"/>
                  </a:solidFill>
                </a:endParaRPr>
              </a:p>
            </p:txBody>
          </p:sp>
        </mc:Choice>
        <mc:Fallback xmlns="">
          <p:sp>
            <p:nvSpPr>
              <p:cNvPr id="13" name="TextBox 12">
                <a:extLst>
                  <a:ext uri="{FF2B5EF4-FFF2-40B4-BE49-F238E27FC236}">
                    <a16:creationId xmlns:a16="http://schemas.microsoft.com/office/drawing/2014/main" id="{DA42969A-F0F7-E3D5-020F-CF94B3679A86}"/>
                  </a:ext>
                </a:extLst>
              </p:cNvPr>
              <p:cNvSpPr txBox="1">
                <a:spLocks noRot="1" noChangeAspect="1" noMove="1" noResize="1" noEditPoints="1" noAdjustHandles="1" noChangeArrowheads="1" noChangeShapeType="1" noTextEdit="1"/>
              </p:cNvSpPr>
              <p:nvPr/>
            </p:nvSpPr>
            <p:spPr>
              <a:xfrm>
                <a:off x="8037009" y="4809941"/>
                <a:ext cx="3373916" cy="523220"/>
              </a:xfrm>
              <a:prstGeom prst="rect">
                <a:avLst/>
              </a:prstGeom>
              <a:blipFill>
                <a:blip r:embed="rId11"/>
                <a:stretch>
                  <a:fillRect/>
                </a:stretch>
              </a:blipFill>
            </p:spPr>
            <p:txBody>
              <a:bodyPr/>
              <a:lstStyle/>
              <a:p>
                <a:r>
                  <a:rPr lang="en-US">
                    <a:noFill/>
                  </a:rPr>
                  <a:t> </a:t>
                </a:r>
              </a:p>
            </p:txBody>
          </p:sp>
        </mc:Fallback>
      </mc:AlternateContent>
      <p:sp>
        <p:nvSpPr>
          <p:cNvPr id="14" name="Down Arrow 13">
            <a:extLst>
              <a:ext uri="{FF2B5EF4-FFF2-40B4-BE49-F238E27FC236}">
                <a16:creationId xmlns:a16="http://schemas.microsoft.com/office/drawing/2014/main" id="{CC088CB5-FB89-2ED6-3E19-C927F44CC26C}"/>
              </a:ext>
            </a:extLst>
          </p:cNvPr>
          <p:cNvSpPr/>
          <p:nvPr/>
        </p:nvSpPr>
        <p:spPr>
          <a:xfrm>
            <a:off x="8404952" y="5405504"/>
            <a:ext cx="451691" cy="44110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9D011B6-7502-9242-E946-4C369C8964E6}"/>
                  </a:ext>
                </a:extLst>
              </p:cNvPr>
              <p:cNvSpPr txBox="1"/>
              <p:nvPr/>
            </p:nvSpPr>
            <p:spPr>
              <a:xfrm>
                <a:off x="5446923" y="5897254"/>
                <a:ext cx="636774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𝑖</m:t>
                      </m:r>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1,4,7,10</m:t>
                          </m:r>
                        </m:e>
                      </m:d>
                    </m:oMath>
                  </m:oMathPara>
                </a14:m>
                <a:endParaRPr lang="en-US" sz="2400" b="0" dirty="0"/>
              </a:p>
            </p:txBody>
          </p:sp>
        </mc:Choice>
        <mc:Fallback xmlns="">
          <p:sp>
            <p:nvSpPr>
              <p:cNvPr id="15" name="TextBox 14">
                <a:extLst>
                  <a:ext uri="{FF2B5EF4-FFF2-40B4-BE49-F238E27FC236}">
                    <a16:creationId xmlns:a16="http://schemas.microsoft.com/office/drawing/2014/main" id="{D9D011B6-7502-9242-E946-4C369C8964E6}"/>
                  </a:ext>
                </a:extLst>
              </p:cNvPr>
              <p:cNvSpPr txBox="1">
                <a:spLocks noRot="1" noChangeAspect="1" noMove="1" noResize="1" noEditPoints="1" noAdjustHandles="1" noChangeArrowheads="1" noChangeShapeType="1" noTextEdit="1"/>
              </p:cNvSpPr>
              <p:nvPr/>
            </p:nvSpPr>
            <p:spPr>
              <a:xfrm>
                <a:off x="5446923" y="5897254"/>
                <a:ext cx="6367748" cy="46166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Content Placeholder 2">
                <a:extLst>
                  <a:ext uri="{FF2B5EF4-FFF2-40B4-BE49-F238E27FC236}">
                    <a16:creationId xmlns:a16="http://schemas.microsoft.com/office/drawing/2014/main" id="{E833F95E-1C3B-4F9F-CDBE-7189EA2E7881}"/>
                  </a:ext>
                </a:extLst>
              </p:cNvPr>
              <p:cNvSpPr txBox="1">
                <a:spLocks/>
              </p:cNvSpPr>
              <p:nvPr/>
            </p:nvSpPr>
            <p:spPr>
              <a:xfrm>
                <a:off x="228599" y="1253331"/>
                <a:ext cx="11300792" cy="16484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dirty="0">
                    <a:solidFill>
                      <a:schemeClr val="tx1">
                        <a:lumMod val="85000"/>
                        <a:lumOff val="15000"/>
                      </a:schemeClr>
                    </a:solidFill>
                    <a:latin typeface="PT Serif" panose="020A0603040505020204" pitchFamily="18" charset="77"/>
                  </a:rPr>
                  <a:t>A “traceable” set of binary words:</a:t>
                </a:r>
              </a:p>
              <a:p>
                <a:pPr marL="457200" lvl="1" indent="0">
                  <a:lnSpc>
                    <a:spcPct val="150000"/>
                  </a:lnSpc>
                  <a:buFont typeface="Arial" panose="020B0604020202020204" pitchFamily="34" charset="0"/>
                  <a:buNone/>
                </a:pPr>
                <a:r>
                  <a:rPr lang="en" sz="2000" dirty="0">
                    <a:solidFill>
                      <a:schemeClr val="tx1">
                        <a:lumMod val="85000"/>
                        <a:lumOff val="15000"/>
                      </a:schemeClr>
                    </a:solidFill>
                    <a:latin typeface="PT Serif" panose="020A0603040505020204" pitchFamily="18" charset="77"/>
                    <a:ea typeface="PT Serif"/>
                    <a:cs typeface="PT Serif"/>
                    <a:sym typeface="PT Serif"/>
                  </a:rPr>
                  <a:t>		</a:t>
                </a:r>
                <a:r>
                  <a:rPr lang="en" sz="2800" dirty="0">
                    <a:solidFill>
                      <a:schemeClr val="tx1">
                        <a:lumMod val="85000"/>
                        <a:lumOff val="15000"/>
                      </a:schemeClr>
                    </a:solidFill>
                    <a:latin typeface="PT Serif" panose="020A0603040505020204" pitchFamily="18" charset="77"/>
                    <a:ea typeface="PT Serif"/>
                    <a:cs typeface="PT Serif"/>
                    <a:sym typeface="PT Serif"/>
                  </a:rPr>
                  <a:t> </a:t>
                </a:r>
                <a14:m>
                  <m:oMath xmlns:m="http://schemas.openxmlformats.org/officeDocument/2006/math">
                    <m:r>
                      <a:rPr lang="en-US" sz="2800" i="1" smtClean="0">
                        <a:solidFill>
                          <a:schemeClr val="tx1">
                            <a:lumMod val="85000"/>
                            <a:lumOff val="15000"/>
                          </a:schemeClr>
                        </a:solidFill>
                        <a:latin typeface="Cambria Math" panose="02040503050406030204" pitchFamily="18" charset="0"/>
                      </a:rPr>
                      <m:t>𝑇</m:t>
                    </m:r>
                    <m:r>
                      <a:rPr lang="en-US" sz="2800" smtClean="0">
                        <a:solidFill>
                          <a:schemeClr val="tx1">
                            <a:lumMod val="85000"/>
                            <a:lumOff val="15000"/>
                          </a:schemeClr>
                        </a:solidFill>
                        <a:latin typeface="Cambria Math" panose="02040503050406030204" pitchFamily="18" charset="0"/>
                      </a:rPr>
                      <m:t> = </m:t>
                    </m:r>
                    <m:sSup>
                      <m:sSupPr>
                        <m:ctrlPr>
                          <a:rPr lang="en-US" sz="2800" i="1" smtClean="0">
                            <a:solidFill>
                              <a:schemeClr val="tx1">
                                <a:lumMod val="85000"/>
                                <a:lumOff val="15000"/>
                              </a:schemeClr>
                            </a:solidFill>
                            <a:latin typeface="Cambria Math" panose="02040503050406030204" pitchFamily="18" charset="0"/>
                          </a:rPr>
                        </m:ctrlPr>
                      </m:sSupPr>
                      <m:e>
                        <m:d>
                          <m:dPr>
                            <m:begChr m:val="{"/>
                            <m:endChr m:val="}"/>
                            <m:ctrlPr>
                              <a:rPr lang="en-US" sz="2800" i="1" smtClean="0">
                                <a:solidFill>
                                  <a:schemeClr val="tx1">
                                    <a:lumMod val="85000"/>
                                    <a:lumOff val="15000"/>
                                  </a:schemeClr>
                                </a:solidFill>
                                <a:latin typeface="Cambria Math" panose="02040503050406030204" pitchFamily="18" charset="0"/>
                              </a:rPr>
                            </m:ctrlPr>
                          </m:dPr>
                          <m:e>
                            <m:sSub>
                              <m:sSubPr>
                                <m:ctrlPr>
                                  <a:rPr lang="en-US" sz="2800" i="1" smtClean="0">
                                    <a:solidFill>
                                      <a:schemeClr val="tx1">
                                        <a:lumMod val="85000"/>
                                        <a:lumOff val="15000"/>
                                      </a:schemeClr>
                                    </a:solidFill>
                                    <a:latin typeface="Cambria Math" panose="02040503050406030204" pitchFamily="18" charset="0"/>
                                  </a:rPr>
                                </m:ctrlPr>
                              </m:sSubPr>
                              <m:e>
                                <m:r>
                                  <a:rPr lang="en-US" sz="2800" i="1" smtClean="0">
                                    <a:solidFill>
                                      <a:schemeClr val="tx1">
                                        <a:lumMod val="85000"/>
                                        <a:lumOff val="15000"/>
                                      </a:schemeClr>
                                    </a:solidFill>
                                    <a:latin typeface="Cambria Math" panose="02040503050406030204" pitchFamily="18" charset="0"/>
                                  </a:rPr>
                                  <m:t>𝑤</m:t>
                                </m:r>
                              </m:e>
                              <m:sub>
                                <m:r>
                                  <a:rPr lang="en-US" sz="2800" i="1" smtClean="0">
                                    <a:solidFill>
                                      <a:schemeClr val="tx1">
                                        <a:lumMod val="85000"/>
                                        <a:lumOff val="15000"/>
                                      </a:schemeClr>
                                    </a:solidFill>
                                    <a:latin typeface="Cambria Math" panose="02040503050406030204" pitchFamily="18" charset="0"/>
                                  </a:rPr>
                                  <m:t>1</m:t>
                                </m:r>
                              </m:sub>
                            </m:sSub>
                            <m:r>
                              <a:rPr lang="en-US" sz="2800" i="1" smtClean="0">
                                <a:solidFill>
                                  <a:schemeClr val="tx1">
                                    <a:lumMod val="85000"/>
                                    <a:lumOff val="15000"/>
                                  </a:schemeClr>
                                </a:solidFill>
                                <a:latin typeface="Cambria Math" panose="02040503050406030204" pitchFamily="18" charset="0"/>
                              </a:rPr>
                              <m:t> , …, </m:t>
                            </m:r>
                            <m:sSub>
                              <m:sSubPr>
                                <m:ctrlPr>
                                  <a:rPr lang="en-US" sz="2800" i="1" smtClean="0">
                                    <a:solidFill>
                                      <a:schemeClr val="tx1">
                                        <a:lumMod val="85000"/>
                                        <a:lumOff val="15000"/>
                                      </a:schemeClr>
                                    </a:solidFill>
                                    <a:latin typeface="Cambria Math" panose="02040503050406030204" pitchFamily="18" charset="0"/>
                                  </a:rPr>
                                </m:ctrlPr>
                              </m:sSubPr>
                              <m:e>
                                <m:r>
                                  <a:rPr lang="en-US" sz="2800" i="1" smtClean="0">
                                    <a:solidFill>
                                      <a:schemeClr val="tx1">
                                        <a:lumMod val="85000"/>
                                        <a:lumOff val="15000"/>
                                      </a:schemeClr>
                                    </a:solidFill>
                                    <a:latin typeface="Cambria Math" panose="02040503050406030204" pitchFamily="18" charset="0"/>
                                  </a:rPr>
                                  <m:t>𝑤</m:t>
                                </m:r>
                              </m:e>
                              <m:sub>
                                <m:r>
                                  <a:rPr lang="en-US" sz="2800" i="1" smtClean="0">
                                    <a:solidFill>
                                      <a:schemeClr val="tx1">
                                        <a:lumMod val="85000"/>
                                        <a:lumOff val="15000"/>
                                      </a:schemeClr>
                                    </a:solidFill>
                                    <a:latin typeface="Cambria Math" panose="02040503050406030204" pitchFamily="18" charset="0"/>
                                  </a:rPr>
                                  <m:t>𝑛</m:t>
                                </m:r>
                              </m:sub>
                            </m:sSub>
                          </m:e>
                        </m:d>
                      </m:e>
                      <m:sup/>
                    </m:sSup>
                    <m:r>
                      <a:rPr lang="en-US" sz="2800" i="1" smtClean="0">
                        <a:solidFill>
                          <a:schemeClr val="tx1">
                            <a:lumMod val="85000"/>
                            <a:lumOff val="15000"/>
                          </a:schemeClr>
                        </a:solidFill>
                        <a:latin typeface="Cambria Math" panose="02040503050406030204" pitchFamily="18" charset="0"/>
                      </a:rPr>
                      <m:t>∈   </m:t>
                    </m:r>
                    <m:sSup>
                      <m:sSupPr>
                        <m:ctrlPr>
                          <a:rPr lang="en-US" sz="2800" i="1" smtClean="0">
                            <a:solidFill>
                              <a:schemeClr val="tx1">
                                <a:lumMod val="85000"/>
                                <a:lumOff val="15000"/>
                              </a:schemeClr>
                            </a:solidFill>
                            <a:latin typeface="Cambria Math" panose="02040503050406030204" pitchFamily="18" charset="0"/>
                          </a:rPr>
                        </m:ctrlPr>
                      </m:sSupPr>
                      <m:e>
                        <m:r>
                          <a:rPr lang="en-US" sz="2800" i="1" smtClean="0">
                            <a:solidFill>
                              <a:schemeClr val="tx1">
                                <a:lumMod val="85000"/>
                                <a:lumOff val="15000"/>
                              </a:schemeClr>
                            </a:solidFill>
                            <a:latin typeface="Cambria Math" panose="02040503050406030204" pitchFamily="18" charset="0"/>
                          </a:rPr>
                          <m:t> </m:t>
                        </m:r>
                        <m:d>
                          <m:dPr>
                            <m:begChr m:val="{"/>
                            <m:endChr m:val="}"/>
                            <m:ctrlPr>
                              <a:rPr lang="en-US" sz="2800" i="1" smtClean="0">
                                <a:solidFill>
                                  <a:schemeClr val="tx1">
                                    <a:lumMod val="85000"/>
                                    <a:lumOff val="15000"/>
                                  </a:schemeClr>
                                </a:solidFill>
                                <a:latin typeface="Cambria Math" panose="02040503050406030204" pitchFamily="18" charset="0"/>
                              </a:rPr>
                            </m:ctrlPr>
                          </m:dPr>
                          <m:e>
                            <m:r>
                              <a:rPr lang="en-US" sz="2800" i="1" smtClean="0">
                                <a:solidFill>
                                  <a:schemeClr val="tx1">
                                    <a:lumMod val="85000"/>
                                    <a:lumOff val="15000"/>
                                  </a:schemeClr>
                                </a:solidFill>
                                <a:latin typeface="Cambria Math" panose="02040503050406030204" pitchFamily="18" charset="0"/>
                              </a:rPr>
                              <m:t>0,1</m:t>
                            </m:r>
                          </m:e>
                        </m:d>
                      </m:e>
                      <m:sup>
                        <m:r>
                          <a:rPr lang="en-US" sz="2800" i="1" smtClean="0">
                            <a:solidFill>
                              <a:schemeClr val="tx1">
                                <a:lumMod val="85000"/>
                                <a:lumOff val="15000"/>
                              </a:schemeClr>
                            </a:solidFill>
                            <a:latin typeface="Cambria Math" panose="02040503050406030204" pitchFamily="18" charset="0"/>
                          </a:rPr>
                          <m:t>ℓ × </m:t>
                        </m:r>
                        <m:r>
                          <a:rPr lang="en-US" sz="2800" i="1" smtClean="0">
                            <a:solidFill>
                              <a:schemeClr val="tx1">
                                <a:lumMod val="85000"/>
                                <a:lumOff val="15000"/>
                              </a:schemeClr>
                            </a:solidFill>
                            <a:latin typeface="Cambria Math" panose="02040503050406030204" pitchFamily="18" charset="0"/>
                          </a:rPr>
                          <m:t>𝑛</m:t>
                        </m:r>
                      </m:sup>
                    </m:sSup>
                  </m:oMath>
                </a14:m>
                <a:endParaRPr lang="en-US" sz="2800" i="1" dirty="0">
                  <a:solidFill>
                    <a:schemeClr val="tx1">
                      <a:lumMod val="85000"/>
                      <a:lumOff val="15000"/>
                    </a:schemeClr>
                  </a:solidFill>
                  <a:latin typeface="PT Serif" panose="020A0603040505020204" pitchFamily="18" charset="77"/>
                </a:endParaRPr>
              </a:p>
            </p:txBody>
          </p:sp>
        </mc:Choice>
        <mc:Fallback>
          <p:sp>
            <p:nvSpPr>
              <p:cNvPr id="18" name="Content Placeholder 2">
                <a:extLst>
                  <a:ext uri="{FF2B5EF4-FFF2-40B4-BE49-F238E27FC236}">
                    <a16:creationId xmlns:a16="http://schemas.microsoft.com/office/drawing/2014/main" id="{E833F95E-1C3B-4F9F-CDBE-7189EA2E7881}"/>
                  </a:ext>
                </a:extLst>
              </p:cNvPr>
              <p:cNvSpPr txBox="1">
                <a:spLocks noRot="1" noChangeAspect="1" noMove="1" noResize="1" noEditPoints="1" noAdjustHandles="1" noChangeArrowheads="1" noChangeShapeType="1" noTextEdit="1"/>
              </p:cNvSpPr>
              <p:nvPr/>
            </p:nvSpPr>
            <p:spPr>
              <a:xfrm>
                <a:off x="228599" y="1253331"/>
                <a:ext cx="11300792" cy="1648483"/>
              </a:xfrm>
              <a:prstGeom prst="rect">
                <a:avLst/>
              </a:prstGeom>
              <a:blipFill>
                <a:blip r:embed="rId13"/>
                <a:stretch>
                  <a:fillRect l="-1010"/>
                </a:stretch>
              </a:blipFill>
            </p:spPr>
            <p:txBody>
              <a:bodyPr/>
              <a:lstStyle/>
              <a:p>
                <a:r>
                  <a:rPr lang="en-US">
                    <a:noFill/>
                  </a:rPr>
                  <a:t> </a:t>
                </a:r>
              </a:p>
            </p:txBody>
          </p:sp>
        </mc:Fallback>
      </mc:AlternateContent>
    </p:spTree>
    <p:extLst>
      <p:ext uri="{BB962C8B-B14F-4D97-AF65-F5344CB8AC3E}">
        <p14:creationId xmlns:p14="http://schemas.microsoft.com/office/powerpoint/2010/main" val="1376616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8BA8224-9B34-23AD-B1A8-E56D5A7BAFE0}"/>
                  </a:ext>
                </a:extLst>
              </p:cNvPr>
              <p:cNvSpPr>
                <a:spLocks noGrp="1"/>
              </p:cNvSpPr>
              <p:nvPr>
                <p:ph idx="1"/>
              </p:nvPr>
            </p:nvSpPr>
            <p:spPr>
              <a:xfrm>
                <a:off x="228599" y="1401554"/>
                <a:ext cx="11764617" cy="5456445"/>
              </a:xfrm>
            </p:spPr>
            <p:txBody>
              <a:bodyPr>
                <a:normAutofit/>
              </a:bodyPr>
              <a:lstStyle/>
              <a:p>
                <a:pPr marL="0" indent="0">
                  <a:lnSpc>
                    <a:spcPct val="150000"/>
                  </a:lnSpc>
                  <a:buNone/>
                </a:pPr>
                <a:r>
                  <a:rPr lang="en-US" dirty="0">
                    <a:solidFill>
                      <a:schemeClr val="tx1">
                        <a:lumMod val="85000"/>
                        <a:lumOff val="15000"/>
                      </a:schemeClr>
                    </a:solidFill>
                    <a:latin typeface="PT Serif" panose="020A0603040505020204" pitchFamily="18" charset="77"/>
                  </a:rPr>
                  <a:t>Corollary. For any </a:t>
                </a:r>
                <a14:m>
                  <m:oMath xmlns:m="http://schemas.openxmlformats.org/officeDocument/2006/math">
                    <m:r>
                      <a:rPr lang="en-US" sz="2800" b="0" i="1" smtClean="0">
                        <a:solidFill>
                          <a:schemeClr val="tx1">
                            <a:lumMod val="85000"/>
                            <a:lumOff val="15000"/>
                          </a:schemeClr>
                        </a:solidFill>
                        <a:latin typeface="Cambria Math" panose="02040503050406030204" pitchFamily="18" charset="0"/>
                      </a:rPr>
                      <m:t>𝑊</m:t>
                    </m:r>
                    <m:r>
                      <a:rPr lang="en-US" sz="2800" b="0" i="1" smtClean="0">
                        <a:solidFill>
                          <a:schemeClr val="tx1">
                            <a:lumMod val="85000"/>
                            <a:lumOff val="15000"/>
                          </a:schemeClr>
                        </a:solidFill>
                        <a:latin typeface="Cambria Math" panose="02040503050406030204" pitchFamily="18" charset="0"/>
                      </a:rPr>
                      <m:t> ⊆</m:t>
                    </m:r>
                    <m:r>
                      <a:rPr lang="en-US" sz="2800" b="0" i="1" smtClean="0">
                        <a:solidFill>
                          <a:schemeClr val="tx1">
                            <a:lumMod val="85000"/>
                            <a:lumOff val="15000"/>
                          </a:schemeClr>
                        </a:solidFill>
                        <a:latin typeface="Cambria Math" panose="02040503050406030204" pitchFamily="18" charset="0"/>
                        <a:ea typeface="Cambria Math" panose="02040503050406030204" pitchFamily="18" charset="0"/>
                      </a:rPr>
                      <m:t>𝑇</m:t>
                    </m:r>
                  </m:oMath>
                </a14:m>
                <a:r>
                  <a:rPr lang="en-US" dirty="0">
                    <a:solidFill>
                      <a:schemeClr val="tx1">
                        <a:lumMod val="85000"/>
                        <a:lumOff val="15000"/>
                      </a:schemeClr>
                    </a:solidFill>
                    <a:latin typeface="PT Serif" panose="020A0603040505020204" pitchFamily="18" charset="77"/>
                  </a:rPr>
                  <a:t> , for many positions </a:t>
                </a:r>
                <a14:m>
                  <m:oMath xmlns:m="http://schemas.openxmlformats.org/officeDocument/2006/math">
                    <m:r>
                      <a:rPr lang="en-US" b="0" i="1" smtClean="0">
                        <a:solidFill>
                          <a:schemeClr val="tx1">
                            <a:lumMod val="85000"/>
                            <a:lumOff val="15000"/>
                          </a:schemeClr>
                        </a:solidFill>
                        <a:latin typeface="Cambria Math" panose="02040503050406030204" pitchFamily="18" charset="0"/>
                      </a:rPr>
                      <m:t>𝑗</m:t>
                    </m:r>
                    <m:r>
                      <a:rPr lang="en-US" b="0" i="1" smtClean="0">
                        <a:solidFill>
                          <a:schemeClr val="tx1">
                            <a:lumMod val="85000"/>
                            <a:lumOff val="15000"/>
                          </a:schemeClr>
                        </a:solidFill>
                        <a:latin typeface="Cambria Math" panose="02040503050406030204" pitchFamily="18" charset="0"/>
                      </a:rPr>
                      <m:t>∈[ℓ]</m:t>
                    </m:r>
                  </m:oMath>
                </a14:m>
                <a:r>
                  <a:rPr lang="en-US" dirty="0">
                    <a:solidFill>
                      <a:schemeClr val="tx1">
                        <a:lumMod val="85000"/>
                        <a:lumOff val="15000"/>
                      </a:schemeClr>
                    </a:solidFill>
                    <a:latin typeface="PT Serif" panose="020A0603040505020204" pitchFamily="18" charset="77"/>
                  </a:rPr>
                  <a:t> ,</a:t>
                </a:r>
              </a:p>
              <a:p>
                <a:pPr>
                  <a:lnSpc>
                    <a:spcPct val="150000"/>
                  </a:lnSpc>
                </a:pPr>
                <a:r>
                  <a:rPr lang="en-US" dirty="0">
                    <a:solidFill>
                      <a:schemeClr val="tx1">
                        <a:lumMod val="85000"/>
                        <a:lumOff val="15000"/>
                      </a:schemeClr>
                    </a:solidFill>
                    <a:latin typeface="PT Serif" panose="020A0603040505020204" pitchFamily="18" charset="77"/>
                  </a:rPr>
                  <a:t>Either all words in </a:t>
                </a:r>
                <a14:m>
                  <m:oMath xmlns:m="http://schemas.openxmlformats.org/officeDocument/2006/math">
                    <m:r>
                      <a:rPr lang="en-US" sz="2800" b="0" i="1" smtClean="0">
                        <a:solidFill>
                          <a:schemeClr val="tx1">
                            <a:lumMod val="85000"/>
                            <a:lumOff val="15000"/>
                          </a:schemeClr>
                        </a:solidFill>
                        <a:latin typeface="Cambria Math" panose="02040503050406030204" pitchFamily="18" charset="0"/>
                      </a:rPr>
                      <m:t>𝑊</m:t>
                    </m:r>
                  </m:oMath>
                </a14:m>
                <a:r>
                  <a:rPr lang="en-US" dirty="0">
                    <a:solidFill>
                      <a:schemeClr val="tx1">
                        <a:lumMod val="85000"/>
                        <a:lumOff val="15000"/>
                      </a:schemeClr>
                    </a:solidFill>
                    <a:latin typeface="PT Serif" panose="020A0603040505020204" pitchFamily="18" charset="77"/>
                  </a:rPr>
                  <a:t> have a 0 at position </a:t>
                </a:r>
                <a14:m>
                  <m:oMath xmlns:m="http://schemas.openxmlformats.org/officeDocument/2006/math">
                    <m:r>
                      <a:rPr lang="en-US" i="1">
                        <a:solidFill>
                          <a:schemeClr val="tx1">
                            <a:lumMod val="85000"/>
                            <a:lumOff val="15000"/>
                          </a:schemeClr>
                        </a:solidFill>
                        <a:latin typeface="Cambria Math" panose="02040503050406030204" pitchFamily="18" charset="0"/>
                      </a:rPr>
                      <m:t>𝑗</m:t>
                    </m:r>
                  </m:oMath>
                </a14:m>
                <a:endParaRPr lang="en-US" dirty="0">
                  <a:solidFill>
                    <a:schemeClr val="tx1">
                      <a:lumMod val="85000"/>
                      <a:lumOff val="15000"/>
                    </a:schemeClr>
                  </a:solidFill>
                  <a:latin typeface="PT Serif" panose="020A0603040505020204" pitchFamily="18" charset="77"/>
                </a:endParaRPr>
              </a:p>
              <a:p>
                <a:pPr>
                  <a:lnSpc>
                    <a:spcPct val="150000"/>
                  </a:lnSpc>
                </a:pPr>
                <a:r>
                  <a:rPr lang="en-US" dirty="0">
                    <a:solidFill>
                      <a:schemeClr val="tx1">
                        <a:lumMod val="85000"/>
                        <a:lumOff val="15000"/>
                      </a:schemeClr>
                    </a:solidFill>
                    <a:latin typeface="PT Serif" panose="020A0603040505020204" pitchFamily="18" charset="77"/>
                  </a:rPr>
                  <a:t>Or, all words in </a:t>
                </a:r>
                <a14:m>
                  <m:oMath xmlns:m="http://schemas.openxmlformats.org/officeDocument/2006/math">
                    <m:r>
                      <a:rPr lang="en-US" sz="2800" b="0" i="1" smtClean="0">
                        <a:solidFill>
                          <a:schemeClr val="tx1">
                            <a:lumMod val="85000"/>
                            <a:lumOff val="15000"/>
                          </a:schemeClr>
                        </a:solidFill>
                        <a:latin typeface="Cambria Math" panose="02040503050406030204" pitchFamily="18" charset="0"/>
                      </a:rPr>
                      <m:t>𝑊</m:t>
                    </m:r>
                  </m:oMath>
                </a14:m>
                <a:r>
                  <a:rPr lang="en-US" dirty="0">
                    <a:solidFill>
                      <a:schemeClr val="tx1">
                        <a:lumMod val="85000"/>
                        <a:lumOff val="15000"/>
                      </a:schemeClr>
                    </a:solidFill>
                    <a:latin typeface="PT Serif" panose="020A0603040505020204" pitchFamily="18" charset="77"/>
                  </a:rPr>
                  <a:t> have a 1 at position </a:t>
                </a:r>
                <a14:m>
                  <m:oMath xmlns:m="http://schemas.openxmlformats.org/officeDocument/2006/math">
                    <m:r>
                      <a:rPr lang="en-US" i="1">
                        <a:solidFill>
                          <a:schemeClr val="tx1">
                            <a:lumMod val="85000"/>
                            <a:lumOff val="15000"/>
                          </a:schemeClr>
                        </a:solidFill>
                        <a:latin typeface="Cambria Math" panose="02040503050406030204" pitchFamily="18" charset="0"/>
                      </a:rPr>
                      <m:t>𝑗</m:t>
                    </m:r>
                  </m:oMath>
                </a14:m>
                <a:endParaRPr lang="en-US" dirty="0">
                  <a:solidFill>
                    <a:schemeClr val="tx1">
                      <a:lumMod val="85000"/>
                      <a:lumOff val="15000"/>
                    </a:schemeClr>
                  </a:solidFill>
                  <a:latin typeface="PT Serif" panose="020A0603040505020204" pitchFamily="18" charset="77"/>
                </a:endParaRPr>
              </a:p>
            </p:txBody>
          </p:sp>
        </mc:Choice>
        <mc:Fallback xmlns="">
          <p:sp>
            <p:nvSpPr>
              <p:cNvPr id="3" name="Content Placeholder 2">
                <a:extLst>
                  <a:ext uri="{FF2B5EF4-FFF2-40B4-BE49-F238E27FC236}">
                    <a16:creationId xmlns:a16="http://schemas.microsoft.com/office/drawing/2014/main" id="{78BA8224-9B34-23AD-B1A8-E56D5A7BAFE0}"/>
                  </a:ext>
                </a:extLst>
              </p:cNvPr>
              <p:cNvSpPr>
                <a:spLocks noGrp="1" noRot="1" noChangeAspect="1" noMove="1" noResize="1" noEditPoints="1" noAdjustHandles="1" noChangeArrowheads="1" noChangeShapeType="1" noTextEdit="1"/>
              </p:cNvSpPr>
              <p:nvPr>
                <p:ph idx="1"/>
              </p:nvPr>
            </p:nvSpPr>
            <p:spPr>
              <a:xfrm>
                <a:off x="228599" y="1401554"/>
                <a:ext cx="11764617" cy="5456445"/>
              </a:xfrm>
              <a:blipFill>
                <a:blip r:embed="rId3"/>
                <a:stretch>
                  <a:fillRect l="-970"/>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3DC31DD7-46DF-525C-14CD-2345881ABDB4}"/>
              </a:ext>
            </a:extLst>
          </p:cNvPr>
          <p:cNvSpPr txBox="1">
            <a:spLocks/>
          </p:cNvSpPr>
          <p:nvPr/>
        </p:nvSpPr>
        <p:spPr>
          <a:xfrm>
            <a:off x="228600" y="206099"/>
            <a:ext cx="10515600" cy="10396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PT Serif" panose="020A0603040505020204" pitchFamily="18" charset="77"/>
              </a:rPr>
              <a:t>Fingerprinting Codes [BS’95]</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1FD54F6-0EB7-2A9B-43F9-7A5A65C87EC4}"/>
                  </a:ext>
                </a:extLst>
              </p:cNvPr>
              <p:cNvSpPr txBox="1"/>
              <p:nvPr/>
            </p:nvSpPr>
            <p:spPr>
              <a:xfrm>
                <a:off x="6352516" y="4745651"/>
                <a:ext cx="1494622" cy="53292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𝑊</m:t>
                      </m:r>
                      <m:r>
                        <a:rPr lang="en-US" sz="2800" b="0" i="1" smtClean="0">
                          <a:latin typeface="Cambria Math" panose="02040503050406030204" pitchFamily="18" charset="0"/>
                        </a:rPr>
                        <m:t> =  </m:t>
                      </m:r>
                    </m:oMath>
                  </m:oMathPara>
                </a14:m>
                <a:endParaRPr lang="en-IL" sz="2800" dirty="0"/>
              </a:p>
            </p:txBody>
          </p:sp>
        </mc:Choice>
        <mc:Fallback xmlns="">
          <p:sp>
            <p:nvSpPr>
              <p:cNvPr id="11" name="TextBox 10">
                <a:extLst>
                  <a:ext uri="{FF2B5EF4-FFF2-40B4-BE49-F238E27FC236}">
                    <a16:creationId xmlns:a16="http://schemas.microsoft.com/office/drawing/2014/main" id="{81FD54F6-0EB7-2A9B-43F9-7A5A65C87EC4}"/>
                  </a:ext>
                </a:extLst>
              </p:cNvPr>
              <p:cNvSpPr txBox="1">
                <a:spLocks noRot="1" noChangeAspect="1" noMove="1" noResize="1" noEditPoints="1" noAdjustHandles="1" noChangeArrowheads="1" noChangeShapeType="1" noTextEdit="1"/>
              </p:cNvSpPr>
              <p:nvPr/>
            </p:nvSpPr>
            <p:spPr>
              <a:xfrm>
                <a:off x="6352516" y="4745651"/>
                <a:ext cx="1494622" cy="532921"/>
              </a:xfrm>
              <a:prstGeom prst="rect">
                <a:avLst/>
              </a:prstGeom>
              <a:blipFill>
                <a:blip r:embed="rId4"/>
                <a:stretch>
                  <a:fillRect b="-186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448E1D6-0F39-ED3A-CF5B-113A54AB63A9}"/>
                  </a:ext>
                </a:extLst>
              </p:cNvPr>
              <p:cNvSpPr txBox="1"/>
              <p:nvPr/>
            </p:nvSpPr>
            <p:spPr>
              <a:xfrm>
                <a:off x="7965093" y="4161614"/>
                <a:ext cx="2916715"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𝑤</m:t>
                          </m:r>
                        </m:e>
                        <m:sub>
                          <m:r>
                            <a:rPr lang="en-US" sz="2400" b="0" i="1" smtClean="0">
                              <a:solidFill>
                                <a:schemeClr val="tx1"/>
                              </a:solidFill>
                              <a:latin typeface="Cambria Math" panose="02040503050406030204" pitchFamily="18" charset="0"/>
                            </a:rPr>
                            <m:t>1</m:t>
                          </m:r>
                        </m:sub>
                      </m:sSub>
                      <m:r>
                        <a:rPr lang="en-US" sz="2400" b="0" i="1" smtClean="0">
                          <a:solidFill>
                            <a:schemeClr val="tx1"/>
                          </a:solidFill>
                          <a:latin typeface="Cambria Math" panose="02040503050406030204" pitchFamily="18" charset="0"/>
                        </a:rPr>
                        <m:t>=</m:t>
                      </m:r>
                      <m:r>
                        <a:rPr lang="en-US" sz="2400" b="1" i="1" smtClean="0">
                          <a:solidFill>
                            <a:schemeClr val="tx1"/>
                          </a:solidFill>
                          <a:latin typeface="Cambria Math" panose="02040503050406030204" pitchFamily="18" charset="0"/>
                        </a:rPr>
                        <m:t>𝟎𝟎</m:t>
                      </m:r>
                      <m:r>
                        <a:rPr lang="en-US" sz="2400" b="0" i="1" smtClean="0">
                          <a:solidFill>
                            <a:schemeClr val="tx1"/>
                          </a:solidFill>
                          <a:latin typeface="Cambria Math" panose="02040503050406030204" pitchFamily="18" charset="0"/>
                        </a:rPr>
                        <m:t>1</m:t>
                      </m:r>
                      <m:r>
                        <a:rPr lang="en-US" sz="2400" b="1" i="1" smtClean="0">
                          <a:solidFill>
                            <a:schemeClr val="tx1"/>
                          </a:solidFill>
                          <a:latin typeface="Cambria Math" panose="02040503050406030204" pitchFamily="18" charset="0"/>
                        </a:rPr>
                        <m:t>𝟏</m:t>
                      </m:r>
                      <m:r>
                        <a:rPr lang="en-US" sz="2400" b="0" i="1" smtClean="0">
                          <a:solidFill>
                            <a:schemeClr val="tx1"/>
                          </a:solidFill>
                          <a:latin typeface="Cambria Math" panose="02040503050406030204" pitchFamily="18" charset="0"/>
                        </a:rPr>
                        <m:t>0</m:t>
                      </m:r>
                      <m:r>
                        <a:rPr lang="en-US" sz="2400" b="1" i="1" smtClean="0">
                          <a:solidFill>
                            <a:schemeClr val="tx1"/>
                          </a:solidFill>
                          <a:latin typeface="Cambria Math" panose="02040503050406030204" pitchFamily="18" charset="0"/>
                        </a:rPr>
                        <m:t>𝟏𝟏</m:t>
                      </m:r>
                      <m:r>
                        <a:rPr lang="en-US" sz="2400" b="0" i="1" smtClean="0">
                          <a:solidFill>
                            <a:schemeClr val="tx1"/>
                          </a:solidFill>
                          <a:latin typeface="Cambria Math" panose="02040503050406030204" pitchFamily="18" charset="0"/>
                        </a:rPr>
                        <m:t>10</m:t>
                      </m:r>
                    </m:oMath>
                  </m:oMathPara>
                </a14:m>
                <a:endParaRPr lang="en-IL" sz="2400" dirty="0">
                  <a:solidFill>
                    <a:schemeClr val="tx1"/>
                  </a:solidFill>
                </a:endParaRPr>
              </a:p>
            </p:txBody>
          </p:sp>
        </mc:Choice>
        <mc:Fallback xmlns="">
          <p:sp>
            <p:nvSpPr>
              <p:cNvPr id="12" name="TextBox 11">
                <a:extLst>
                  <a:ext uri="{FF2B5EF4-FFF2-40B4-BE49-F238E27FC236}">
                    <a16:creationId xmlns:a16="http://schemas.microsoft.com/office/drawing/2014/main" id="{1448E1D6-0F39-ED3A-CF5B-113A54AB63A9}"/>
                  </a:ext>
                </a:extLst>
              </p:cNvPr>
              <p:cNvSpPr txBox="1">
                <a:spLocks noRot="1" noChangeAspect="1" noMove="1" noResize="1" noEditPoints="1" noAdjustHandles="1" noChangeArrowheads="1" noChangeShapeType="1" noTextEdit="1"/>
              </p:cNvSpPr>
              <p:nvPr/>
            </p:nvSpPr>
            <p:spPr>
              <a:xfrm>
                <a:off x="7965093" y="4161614"/>
                <a:ext cx="2916715" cy="461665"/>
              </a:xfrm>
              <a:prstGeom prst="rect">
                <a:avLst/>
              </a:prstGeom>
              <a:blipFill>
                <a:blip r:embed="rId5"/>
                <a:stretch>
                  <a:fillRect b="-27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53B5574-E6A8-30D5-DB3F-B485BDF6E14D}"/>
                  </a:ext>
                </a:extLst>
              </p:cNvPr>
              <p:cNvSpPr txBox="1"/>
              <p:nvPr/>
            </p:nvSpPr>
            <p:spPr>
              <a:xfrm>
                <a:off x="7965093" y="4534292"/>
                <a:ext cx="2916715"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𝑤</m:t>
                          </m:r>
                        </m:e>
                        <m:sub>
                          <m:r>
                            <a:rPr lang="en-US" sz="2400" b="0" i="1" smtClean="0">
                              <a:solidFill>
                                <a:schemeClr val="tx1"/>
                              </a:solidFill>
                              <a:latin typeface="Cambria Math" panose="02040503050406030204" pitchFamily="18" charset="0"/>
                            </a:rPr>
                            <m:t>4</m:t>
                          </m:r>
                        </m:sub>
                      </m:sSub>
                      <m:r>
                        <a:rPr lang="en-US" sz="2400" b="0" i="1" smtClean="0">
                          <a:solidFill>
                            <a:schemeClr val="tx1"/>
                          </a:solidFill>
                          <a:latin typeface="Cambria Math" panose="02040503050406030204" pitchFamily="18" charset="0"/>
                        </a:rPr>
                        <m:t>=</m:t>
                      </m:r>
                      <m:r>
                        <a:rPr lang="en-US" sz="2400" b="1" i="1" smtClean="0">
                          <a:solidFill>
                            <a:schemeClr val="tx1"/>
                          </a:solidFill>
                          <a:latin typeface="Cambria Math" panose="02040503050406030204" pitchFamily="18" charset="0"/>
                        </a:rPr>
                        <m:t>𝟎𝟎</m:t>
                      </m:r>
                      <m:r>
                        <a:rPr lang="en-US" sz="2400" b="0" i="1" smtClean="0">
                          <a:solidFill>
                            <a:schemeClr val="tx1"/>
                          </a:solidFill>
                          <a:latin typeface="Cambria Math" panose="02040503050406030204" pitchFamily="18" charset="0"/>
                        </a:rPr>
                        <m:t>0</m:t>
                      </m:r>
                      <m:r>
                        <a:rPr lang="en-US" sz="2400" b="1" i="1" smtClean="0">
                          <a:solidFill>
                            <a:schemeClr val="tx1"/>
                          </a:solidFill>
                          <a:latin typeface="Cambria Math" panose="02040503050406030204" pitchFamily="18" charset="0"/>
                        </a:rPr>
                        <m:t>𝟏</m:t>
                      </m:r>
                      <m:r>
                        <a:rPr lang="en-US" sz="2400" b="0" i="1" smtClean="0">
                          <a:solidFill>
                            <a:schemeClr val="tx1"/>
                          </a:solidFill>
                          <a:latin typeface="Cambria Math" panose="02040503050406030204" pitchFamily="18" charset="0"/>
                        </a:rPr>
                        <m:t>1</m:t>
                      </m:r>
                      <m:r>
                        <a:rPr lang="en-US" sz="2400" b="1" i="1" smtClean="0">
                          <a:solidFill>
                            <a:schemeClr val="tx1"/>
                          </a:solidFill>
                          <a:latin typeface="Cambria Math" panose="02040503050406030204" pitchFamily="18" charset="0"/>
                        </a:rPr>
                        <m:t>𝟏𝟏</m:t>
                      </m:r>
                      <m:r>
                        <a:rPr lang="en-US" sz="2400" b="0" i="1" smtClean="0">
                          <a:solidFill>
                            <a:schemeClr val="tx1"/>
                          </a:solidFill>
                          <a:latin typeface="Cambria Math" panose="02040503050406030204" pitchFamily="18" charset="0"/>
                        </a:rPr>
                        <m:t>00</m:t>
                      </m:r>
                    </m:oMath>
                  </m:oMathPara>
                </a14:m>
                <a:endParaRPr lang="en-IL" sz="2400" dirty="0">
                  <a:solidFill>
                    <a:schemeClr val="tx1"/>
                  </a:solidFill>
                </a:endParaRPr>
              </a:p>
            </p:txBody>
          </p:sp>
        </mc:Choice>
        <mc:Fallback xmlns="">
          <p:sp>
            <p:nvSpPr>
              <p:cNvPr id="13" name="TextBox 12">
                <a:extLst>
                  <a:ext uri="{FF2B5EF4-FFF2-40B4-BE49-F238E27FC236}">
                    <a16:creationId xmlns:a16="http://schemas.microsoft.com/office/drawing/2014/main" id="{753B5574-E6A8-30D5-DB3F-B485BDF6E14D}"/>
                  </a:ext>
                </a:extLst>
              </p:cNvPr>
              <p:cNvSpPr txBox="1">
                <a:spLocks noRot="1" noChangeAspect="1" noMove="1" noResize="1" noEditPoints="1" noAdjustHandles="1" noChangeArrowheads="1" noChangeShapeType="1" noTextEdit="1"/>
              </p:cNvSpPr>
              <p:nvPr/>
            </p:nvSpPr>
            <p:spPr>
              <a:xfrm>
                <a:off x="7965093" y="4534292"/>
                <a:ext cx="2916715" cy="461665"/>
              </a:xfrm>
              <a:prstGeom prst="rect">
                <a:avLst/>
              </a:prstGeom>
              <a:blipFill>
                <a:blip r:embed="rId6"/>
                <a:stretch>
                  <a:fillRect b="-27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A2E8A1F-FA38-8D62-A22C-EAA937F1499C}"/>
                  </a:ext>
                </a:extLst>
              </p:cNvPr>
              <p:cNvSpPr txBox="1"/>
              <p:nvPr/>
            </p:nvSpPr>
            <p:spPr>
              <a:xfrm>
                <a:off x="7954410" y="4893401"/>
                <a:ext cx="2916715"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𝑤</m:t>
                          </m:r>
                        </m:e>
                        <m:sub>
                          <m:r>
                            <a:rPr lang="en-US" sz="2400" b="0" i="1" smtClean="0">
                              <a:solidFill>
                                <a:schemeClr val="tx1"/>
                              </a:solidFill>
                              <a:latin typeface="Cambria Math" panose="02040503050406030204" pitchFamily="18" charset="0"/>
                            </a:rPr>
                            <m:t>7</m:t>
                          </m:r>
                        </m:sub>
                      </m:sSub>
                      <m:r>
                        <a:rPr lang="en-US" sz="2400" b="0" i="1" smtClean="0">
                          <a:solidFill>
                            <a:schemeClr val="tx1"/>
                          </a:solidFill>
                          <a:latin typeface="Cambria Math" panose="02040503050406030204" pitchFamily="18" charset="0"/>
                        </a:rPr>
                        <m:t>=</m:t>
                      </m:r>
                      <m:r>
                        <a:rPr lang="en-US" sz="2400" b="1" i="1" smtClean="0">
                          <a:solidFill>
                            <a:schemeClr val="tx1"/>
                          </a:solidFill>
                          <a:latin typeface="Cambria Math" panose="02040503050406030204" pitchFamily="18" charset="0"/>
                        </a:rPr>
                        <m:t>𝟎𝟎</m:t>
                      </m:r>
                      <m:r>
                        <a:rPr lang="en-US" sz="2400" b="0" i="1" smtClean="0">
                          <a:solidFill>
                            <a:schemeClr val="tx1"/>
                          </a:solidFill>
                          <a:latin typeface="Cambria Math" panose="02040503050406030204" pitchFamily="18" charset="0"/>
                        </a:rPr>
                        <m:t>1</m:t>
                      </m:r>
                      <m:r>
                        <a:rPr lang="en-US" sz="2400" b="1" i="1" smtClean="0">
                          <a:solidFill>
                            <a:schemeClr val="tx1"/>
                          </a:solidFill>
                          <a:latin typeface="Cambria Math" panose="02040503050406030204" pitchFamily="18" charset="0"/>
                        </a:rPr>
                        <m:t>𝟏</m:t>
                      </m:r>
                      <m:r>
                        <a:rPr lang="en-US" sz="2400" b="0" i="1" smtClean="0">
                          <a:solidFill>
                            <a:schemeClr val="tx1"/>
                          </a:solidFill>
                          <a:latin typeface="Cambria Math" panose="02040503050406030204" pitchFamily="18" charset="0"/>
                        </a:rPr>
                        <m:t>1</m:t>
                      </m:r>
                      <m:r>
                        <a:rPr lang="en-US" sz="2400" b="1" i="1" smtClean="0">
                          <a:solidFill>
                            <a:schemeClr val="tx1"/>
                          </a:solidFill>
                          <a:latin typeface="Cambria Math" panose="02040503050406030204" pitchFamily="18" charset="0"/>
                        </a:rPr>
                        <m:t>𝟏𝟏</m:t>
                      </m:r>
                      <m:r>
                        <a:rPr lang="en-US" sz="2400" b="0" i="1" smtClean="0">
                          <a:solidFill>
                            <a:schemeClr val="tx1"/>
                          </a:solidFill>
                          <a:latin typeface="Cambria Math" panose="02040503050406030204" pitchFamily="18" charset="0"/>
                        </a:rPr>
                        <m:t>01</m:t>
                      </m:r>
                    </m:oMath>
                  </m:oMathPara>
                </a14:m>
                <a:endParaRPr lang="en-IL" sz="2400" dirty="0">
                  <a:solidFill>
                    <a:schemeClr val="tx1"/>
                  </a:solidFill>
                </a:endParaRPr>
              </a:p>
            </p:txBody>
          </p:sp>
        </mc:Choice>
        <mc:Fallback xmlns="">
          <p:sp>
            <p:nvSpPr>
              <p:cNvPr id="14" name="TextBox 13">
                <a:extLst>
                  <a:ext uri="{FF2B5EF4-FFF2-40B4-BE49-F238E27FC236}">
                    <a16:creationId xmlns:a16="http://schemas.microsoft.com/office/drawing/2014/main" id="{4A2E8A1F-FA38-8D62-A22C-EAA937F1499C}"/>
                  </a:ext>
                </a:extLst>
              </p:cNvPr>
              <p:cNvSpPr txBox="1">
                <a:spLocks noRot="1" noChangeAspect="1" noMove="1" noResize="1" noEditPoints="1" noAdjustHandles="1" noChangeArrowheads="1" noChangeShapeType="1" noTextEdit="1"/>
              </p:cNvSpPr>
              <p:nvPr/>
            </p:nvSpPr>
            <p:spPr>
              <a:xfrm>
                <a:off x="7954410" y="4893401"/>
                <a:ext cx="2916715" cy="461665"/>
              </a:xfrm>
              <a:prstGeom prst="rect">
                <a:avLst/>
              </a:prstGeom>
              <a:blipFill>
                <a:blip r:embed="rId7"/>
                <a:stretch>
                  <a:fillRect b="-27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53A23F0-4732-5937-D454-C08EE4F83B9C}"/>
                  </a:ext>
                </a:extLst>
              </p:cNvPr>
              <p:cNvSpPr txBox="1"/>
              <p:nvPr/>
            </p:nvSpPr>
            <p:spPr>
              <a:xfrm>
                <a:off x="7910008" y="5255348"/>
                <a:ext cx="2916715"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𝑤</m:t>
                          </m:r>
                        </m:e>
                        <m:sub>
                          <m:r>
                            <a:rPr lang="en-US" sz="2400" b="0" i="1" smtClean="0">
                              <a:solidFill>
                                <a:schemeClr val="tx1"/>
                              </a:solidFill>
                              <a:latin typeface="Cambria Math" panose="02040503050406030204" pitchFamily="18" charset="0"/>
                            </a:rPr>
                            <m:t>10</m:t>
                          </m:r>
                        </m:sub>
                      </m:sSub>
                      <m:r>
                        <a:rPr lang="en-US" sz="2400" b="0" i="1" smtClean="0">
                          <a:solidFill>
                            <a:schemeClr val="tx1"/>
                          </a:solidFill>
                          <a:latin typeface="Cambria Math" panose="02040503050406030204" pitchFamily="18" charset="0"/>
                        </a:rPr>
                        <m:t>=</m:t>
                      </m:r>
                      <m:r>
                        <a:rPr lang="en-US" sz="2400" b="1" i="1" smtClean="0">
                          <a:solidFill>
                            <a:schemeClr val="tx1"/>
                          </a:solidFill>
                          <a:latin typeface="Cambria Math" panose="02040503050406030204" pitchFamily="18" charset="0"/>
                        </a:rPr>
                        <m:t>𝟎𝟎</m:t>
                      </m:r>
                      <m:r>
                        <a:rPr lang="en-US" sz="2400" b="0" i="1" smtClean="0">
                          <a:solidFill>
                            <a:schemeClr val="tx1"/>
                          </a:solidFill>
                          <a:latin typeface="Cambria Math" panose="02040503050406030204" pitchFamily="18" charset="0"/>
                        </a:rPr>
                        <m:t>1</m:t>
                      </m:r>
                      <m:r>
                        <a:rPr lang="en-US" sz="2400" b="1" i="1" smtClean="0">
                          <a:solidFill>
                            <a:schemeClr val="tx1"/>
                          </a:solidFill>
                          <a:latin typeface="Cambria Math" panose="02040503050406030204" pitchFamily="18" charset="0"/>
                        </a:rPr>
                        <m:t>𝟏</m:t>
                      </m:r>
                      <m:r>
                        <a:rPr lang="en-US" sz="2400" b="0" i="1" smtClean="0">
                          <a:solidFill>
                            <a:schemeClr val="tx1"/>
                          </a:solidFill>
                          <a:latin typeface="Cambria Math" panose="02040503050406030204" pitchFamily="18" charset="0"/>
                        </a:rPr>
                        <m:t>1</m:t>
                      </m:r>
                      <m:r>
                        <a:rPr lang="en-US" sz="2400" b="1" i="1" smtClean="0">
                          <a:solidFill>
                            <a:schemeClr val="tx1"/>
                          </a:solidFill>
                          <a:latin typeface="Cambria Math" panose="02040503050406030204" pitchFamily="18" charset="0"/>
                        </a:rPr>
                        <m:t>𝟏𝟏</m:t>
                      </m:r>
                      <m:r>
                        <a:rPr lang="en-US" sz="2400" b="0" i="1" smtClean="0">
                          <a:solidFill>
                            <a:schemeClr val="tx1"/>
                          </a:solidFill>
                          <a:latin typeface="Cambria Math" panose="02040503050406030204" pitchFamily="18" charset="0"/>
                        </a:rPr>
                        <m:t>01</m:t>
                      </m:r>
                    </m:oMath>
                  </m:oMathPara>
                </a14:m>
                <a:endParaRPr lang="en-IL" sz="2400" dirty="0">
                  <a:solidFill>
                    <a:schemeClr val="tx1"/>
                  </a:solidFill>
                </a:endParaRPr>
              </a:p>
            </p:txBody>
          </p:sp>
        </mc:Choice>
        <mc:Fallback xmlns="">
          <p:sp>
            <p:nvSpPr>
              <p:cNvPr id="15" name="TextBox 14">
                <a:extLst>
                  <a:ext uri="{FF2B5EF4-FFF2-40B4-BE49-F238E27FC236}">
                    <a16:creationId xmlns:a16="http://schemas.microsoft.com/office/drawing/2014/main" id="{353A23F0-4732-5937-D454-C08EE4F83B9C}"/>
                  </a:ext>
                </a:extLst>
              </p:cNvPr>
              <p:cNvSpPr txBox="1">
                <a:spLocks noRot="1" noChangeAspect="1" noMove="1" noResize="1" noEditPoints="1" noAdjustHandles="1" noChangeArrowheads="1" noChangeShapeType="1" noTextEdit="1"/>
              </p:cNvSpPr>
              <p:nvPr/>
            </p:nvSpPr>
            <p:spPr>
              <a:xfrm>
                <a:off x="7910008" y="5255348"/>
                <a:ext cx="2916715" cy="461665"/>
              </a:xfrm>
              <a:prstGeom prst="rect">
                <a:avLst/>
              </a:prstGeom>
              <a:blipFill>
                <a:blip r:embed="rId8"/>
                <a:stretch>
                  <a:fillRect b="-2632"/>
                </a:stretch>
              </a:blipFill>
            </p:spPr>
            <p:txBody>
              <a:bodyPr/>
              <a:lstStyle/>
              <a:p>
                <a:r>
                  <a:rPr lang="en-US">
                    <a:noFill/>
                  </a:rPr>
                  <a:t> </a:t>
                </a:r>
              </a:p>
            </p:txBody>
          </p:sp>
        </mc:Fallback>
      </mc:AlternateContent>
      <p:sp>
        <p:nvSpPr>
          <p:cNvPr id="16" name="Left Brace 15">
            <a:extLst>
              <a:ext uri="{FF2B5EF4-FFF2-40B4-BE49-F238E27FC236}">
                <a16:creationId xmlns:a16="http://schemas.microsoft.com/office/drawing/2014/main" id="{107ABC87-7765-CC43-0DC7-23A829CFA2AA}"/>
              </a:ext>
            </a:extLst>
          </p:cNvPr>
          <p:cNvSpPr/>
          <p:nvPr/>
        </p:nvSpPr>
        <p:spPr>
          <a:xfrm>
            <a:off x="7655932" y="4070540"/>
            <a:ext cx="508151" cy="1850834"/>
          </a:xfrm>
          <a:prstGeom prst="leftBrace">
            <a:avLst>
              <a:gd name="adj1" fmla="val 43021"/>
              <a:gd name="adj2" fmla="val 5000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IL"/>
          </a:p>
        </p:txBody>
      </p:sp>
      <p:sp>
        <p:nvSpPr>
          <p:cNvPr id="17" name="Left Brace 16">
            <a:extLst>
              <a:ext uri="{FF2B5EF4-FFF2-40B4-BE49-F238E27FC236}">
                <a16:creationId xmlns:a16="http://schemas.microsoft.com/office/drawing/2014/main" id="{DBC6BB8A-BE7E-4AD6-CCE9-1A6844B00D70}"/>
              </a:ext>
            </a:extLst>
          </p:cNvPr>
          <p:cNvSpPr/>
          <p:nvPr/>
        </p:nvSpPr>
        <p:spPr>
          <a:xfrm rot="10800000">
            <a:off x="10572648" y="4070540"/>
            <a:ext cx="508151" cy="1850834"/>
          </a:xfrm>
          <a:prstGeom prst="leftBrace">
            <a:avLst>
              <a:gd name="adj1" fmla="val 43021"/>
              <a:gd name="adj2" fmla="val 5000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IL"/>
          </a:p>
        </p:txBody>
      </p:sp>
    </p:spTree>
    <p:extLst>
      <p:ext uri="{BB962C8B-B14F-4D97-AF65-F5344CB8AC3E}">
        <p14:creationId xmlns:p14="http://schemas.microsoft.com/office/powerpoint/2010/main" val="423008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p:bldP spid="12" grpId="0"/>
      <p:bldP spid="13" grpId="0"/>
      <p:bldP spid="14" grpId="0"/>
      <p:bldP spid="15" grpId="0"/>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vector graphics&#10;&#10;Description automatically generated">
            <a:extLst>
              <a:ext uri="{FF2B5EF4-FFF2-40B4-BE49-F238E27FC236}">
                <a16:creationId xmlns:a16="http://schemas.microsoft.com/office/drawing/2014/main" id="{491E2BDE-3943-9B70-3524-49DDAFE771F5}"/>
              </a:ext>
            </a:extLst>
          </p:cNvPr>
          <p:cNvPicPr>
            <a:picLocks noChangeAspect="1"/>
          </p:cNvPicPr>
          <p:nvPr/>
        </p:nvPicPr>
        <p:blipFill>
          <a:blip r:embed="rId3"/>
          <a:stretch>
            <a:fillRect/>
          </a:stretch>
        </p:blipFill>
        <p:spPr>
          <a:xfrm>
            <a:off x="6781130" y="1259428"/>
            <a:ext cx="834050" cy="1176937"/>
          </a:xfrm>
          <a:prstGeom prst="rect">
            <a:avLst/>
          </a:prstGeom>
        </p:spPr>
      </p:pic>
      <p:pic>
        <p:nvPicPr>
          <p:cNvPr id="5" name="Google Shape;74;p15">
            <a:extLst>
              <a:ext uri="{FF2B5EF4-FFF2-40B4-BE49-F238E27FC236}">
                <a16:creationId xmlns:a16="http://schemas.microsoft.com/office/drawing/2014/main" id="{CBEA49D2-C2F8-71A1-486B-916742B5352B}"/>
              </a:ext>
            </a:extLst>
          </p:cNvPr>
          <p:cNvPicPr preferRelativeResize="0"/>
          <p:nvPr/>
        </p:nvPicPr>
        <p:blipFill>
          <a:blip r:embed="rId4">
            <a:alphaModFix/>
          </a:blip>
          <a:stretch>
            <a:fillRect/>
          </a:stretch>
        </p:blipFill>
        <p:spPr>
          <a:xfrm>
            <a:off x="2865106" y="1279490"/>
            <a:ext cx="834050" cy="1152898"/>
          </a:xfrm>
          <a:prstGeom prst="rect">
            <a:avLst/>
          </a:prstGeom>
          <a:noFill/>
          <a:ln>
            <a:noFill/>
          </a:ln>
        </p:spPr>
      </p:pic>
      <mc:AlternateContent xmlns:mc="http://schemas.openxmlformats.org/markup-compatibility/2006" xmlns:a14="http://schemas.microsoft.com/office/drawing/2010/main">
        <mc:Choice Requires="a14">
          <p:sp>
            <p:nvSpPr>
              <p:cNvPr id="6" name="Google Shape;75;p15">
                <a:extLst>
                  <a:ext uri="{FF2B5EF4-FFF2-40B4-BE49-F238E27FC236}">
                    <a16:creationId xmlns:a16="http://schemas.microsoft.com/office/drawing/2014/main" id="{1B830254-F8BA-1D7F-9EFA-79A3177ED44B}"/>
                  </a:ext>
                </a:extLst>
              </p:cNvPr>
              <p:cNvSpPr txBox="1"/>
              <p:nvPr/>
            </p:nvSpPr>
            <p:spPr>
              <a:xfrm>
                <a:off x="2946227" y="2270105"/>
                <a:ext cx="656512"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1</m:t>
                          </m:r>
                        </m:sub>
                      </m:sSub>
                    </m:oMath>
                  </m:oMathPara>
                </a14:m>
                <a:endParaRPr sz="2000" baseline="-25000" dirty="0"/>
              </a:p>
            </p:txBody>
          </p:sp>
        </mc:Choice>
        <mc:Fallback xmlns="">
          <p:sp>
            <p:nvSpPr>
              <p:cNvPr id="6" name="Google Shape;75;p15">
                <a:extLst>
                  <a:ext uri="{FF2B5EF4-FFF2-40B4-BE49-F238E27FC236}">
                    <a16:creationId xmlns:a16="http://schemas.microsoft.com/office/drawing/2014/main" id="{1B830254-F8BA-1D7F-9EFA-79A3177ED44B}"/>
                  </a:ext>
                </a:extLst>
              </p:cNvPr>
              <p:cNvSpPr txBox="1">
                <a:spLocks noRot="1" noChangeAspect="1" noMove="1" noResize="1" noEditPoints="1" noAdjustHandles="1" noChangeArrowheads="1" noChangeShapeType="1" noTextEdit="1"/>
              </p:cNvSpPr>
              <p:nvPr/>
            </p:nvSpPr>
            <p:spPr>
              <a:xfrm>
                <a:off x="2946227" y="2270105"/>
                <a:ext cx="656512" cy="492412"/>
              </a:xfrm>
              <a:prstGeom prst="rect">
                <a:avLst/>
              </a:prstGeom>
              <a:blipFill>
                <a:blip r:embed="rId5"/>
                <a:stretch>
                  <a:fillRect/>
                </a:stretch>
              </a:blipFill>
              <a:ln>
                <a:noFill/>
              </a:ln>
            </p:spPr>
            <p:txBody>
              <a:bodyPr/>
              <a:lstStyle/>
              <a:p>
                <a:r>
                  <a:rPr lang="en-US">
                    <a:noFill/>
                  </a:rPr>
                  <a:t> </a:t>
                </a:r>
              </a:p>
            </p:txBody>
          </p:sp>
        </mc:Fallback>
      </mc:AlternateContent>
      <p:pic>
        <p:nvPicPr>
          <p:cNvPr id="7" name="Google Shape;77;p15">
            <a:extLst>
              <a:ext uri="{FF2B5EF4-FFF2-40B4-BE49-F238E27FC236}">
                <a16:creationId xmlns:a16="http://schemas.microsoft.com/office/drawing/2014/main" id="{5B3831D0-37CA-1F2A-420E-A8235A253F1E}"/>
              </a:ext>
            </a:extLst>
          </p:cNvPr>
          <p:cNvPicPr preferRelativeResize="0"/>
          <p:nvPr/>
        </p:nvPicPr>
        <p:blipFill>
          <a:blip r:embed="rId6">
            <a:alphaModFix/>
          </a:blip>
          <a:stretch>
            <a:fillRect/>
          </a:stretch>
        </p:blipFill>
        <p:spPr>
          <a:xfrm>
            <a:off x="4823118" y="1336671"/>
            <a:ext cx="834050" cy="1095717"/>
          </a:xfrm>
          <a:prstGeom prst="rect">
            <a:avLst/>
          </a:prstGeom>
          <a:noFill/>
          <a:ln>
            <a:noFill/>
          </a:ln>
        </p:spPr>
      </p:pic>
      <mc:AlternateContent xmlns:mc="http://schemas.openxmlformats.org/markup-compatibility/2006" xmlns:a14="http://schemas.microsoft.com/office/drawing/2010/main">
        <mc:Choice Requires="a14">
          <p:sp>
            <p:nvSpPr>
              <p:cNvPr id="8" name="Google Shape;85;p15">
                <a:extLst>
                  <a:ext uri="{FF2B5EF4-FFF2-40B4-BE49-F238E27FC236}">
                    <a16:creationId xmlns:a16="http://schemas.microsoft.com/office/drawing/2014/main" id="{C43F3BCA-B767-AA34-0E5C-AE308CDC8061}"/>
                  </a:ext>
                </a:extLst>
              </p:cNvPr>
              <p:cNvSpPr txBox="1"/>
              <p:nvPr/>
            </p:nvSpPr>
            <p:spPr>
              <a:xfrm>
                <a:off x="4975389" y="2261438"/>
                <a:ext cx="719601"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2</m:t>
                          </m:r>
                        </m:sub>
                      </m:sSub>
                    </m:oMath>
                  </m:oMathPara>
                </a14:m>
                <a:endParaRPr sz="2000" baseline="-25000" dirty="0"/>
              </a:p>
            </p:txBody>
          </p:sp>
        </mc:Choice>
        <mc:Fallback xmlns="">
          <p:sp>
            <p:nvSpPr>
              <p:cNvPr id="8" name="Google Shape;85;p15">
                <a:extLst>
                  <a:ext uri="{FF2B5EF4-FFF2-40B4-BE49-F238E27FC236}">
                    <a16:creationId xmlns:a16="http://schemas.microsoft.com/office/drawing/2014/main" id="{C43F3BCA-B767-AA34-0E5C-AE308CDC8061}"/>
                  </a:ext>
                </a:extLst>
              </p:cNvPr>
              <p:cNvSpPr txBox="1">
                <a:spLocks noRot="1" noChangeAspect="1" noMove="1" noResize="1" noEditPoints="1" noAdjustHandles="1" noChangeArrowheads="1" noChangeShapeType="1" noTextEdit="1"/>
              </p:cNvSpPr>
              <p:nvPr/>
            </p:nvSpPr>
            <p:spPr>
              <a:xfrm>
                <a:off x="4975389" y="2261438"/>
                <a:ext cx="719601" cy="492412"/>
              </a:xfrm>
              <a:prstGeom prst="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Google Shape;86;p15">
                <a:extLst>
                  <a:ext uri="{FF2B5EF4-FFF2-40B4-BE49-F238E27FC236}">
                    <a16:creationId xmlns:a16="http://schemas.microsoft.com/office/drawing/2014/main" id="{D01EA0A4-9815-D633-2A14-E12C30BCAB59}"/>
                  </a:ext>
                </a:extLst>
              </p:cNvPr>
              <p:cNvSpPr txBox="1"/>
              <p:nvPr/>
            </p:nvSpPr>
            <p:spPr>
              <a:xfrm>
                <a:off x="6770451" y="2243519"/>
                <a:ext cx="834050"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3</m:t>
                          </m:r>
                        </m:sub>
                      </m:sSub>
                    </m:oMath>
                  </m:oMathPara>
                </a14:m>
                <a:endParaRPr sz="2000" baseline="-25000" dirty="0"/>
              </a:p>
            </p:txBody>
          </p:sp>
        </mc:Choice>
        <mc:Fallback xmlns="">
          <p:sp>
            <p:nvSpPr>
              <p:cNvPr id="9" name="Google Shape;86;p15">
                <a:extLst>
                  <a:ext uri="{FF2B5EF4-FFF2-40B4-BE49-F238E27FC236}">
                    <a16:creationId xmlns:a16="http://schemas.microsoft.com/office/drawing/2014/main" id="{D01EA0A4-9815-D633-2A14-E12C30BCAB59}"/>
                  </a:ext>
                </a:extLst>
              </p:cNvPr>
              <p:cNvSpPr txBox="1">
                <a:spLocks noRot="1" noChangeAspect="1" noMove="1" noResize="1" noEditPoints="1" noAdjustHandles="1" noChangeArrowheads="1" noChangeShapeType="1" noTextEdit="1"/>
              </p:cNvSpPr>
              <p:nvPr/>
            </p:nvSpPr>
            <p:spPr>
              <a:xfrm>
                <a:off x="6770451" y="2243519"/>
                <a:ext cx="834050" cy="492412"/>
              </a:xfrm>
              <a:prstGeom prst="rect">
                <a:avLst/>
              </a:prstGeom>
              <a:blipFill>
                <a:blip r:embed="rId8"/>
                <a:stretch>
                  <a:fillRect/>
                </a:stretch>
              </a:blipFill>
              <a:ln>
                <a:noFill/>
              </a:ln>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CFDA3D09-2DFA-BCBF-78A3-035755B9DE97}"/>
              </a:ext>
            </a:extLst>
          </p:cNvPr>
          <p:cNvCxnSpPr>
            <a:cxnSpLocks/>
          </p:cNvCxnSpPr>
          <p:nvPr/>
        </p:nvCxnSpPr>
        <p:spPr>
          <a:xfrm>
            <a:off x="2222740" y="2516311"/>
            <a:ext cx="4253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F410F5D-FC8D-04E5-9BDD-B736C43EE80B}"/>
                  </a:ext>
                </a:extLst>
              </p:cNvPr>
              <p:cNvSpPr txBox="1"/>
              <p:nvPr/>
            </p:nvSpPr>
            <p:spPr>
              <a:xfrm>
                <a:off x="433489" y="2285478"/>
                <a:ext cx="1977682" cy="461665"/>
              </a:xfrm>
              <a:prstGeom prst="rect">
                <a:avLst/>
              </a:prstGeom>
              <a:noFill/>
              <a:ln>
                <a:noFill/>
              </a:ln>
            </p:spPr>
            <p:txBody>
              <a:bodyPr wrap="square" rtlCol="0">
                <a:spAutoFit/>
              </a:bodyPr>
              <a:lstStyle/>
              <a:p>
                <a:r>
                  <a:rPr lang="en-US" sz="2300" dirty="0">
                    <a:solidFill>
                      <a:schemeClr val="accent1">
                        <a:lumMod val="50000"/>
                      </a:schemeClr>
                    </a:solidFill>
                    <a:latin typeface="PT Serif" panose="020A0603040505020204" pitchFamily="18" charset="77"/>
                  </a:rPr>
                  <a:t>KeyGen(</a:t>
                </a:r>
                <a14:m>
                  <m:oMath xmlns:m="http://schemas.openxmlformats.org/officeDocument/2006/math">
                    <m:r>
                      <a:rPr lang="en-US" sz="2300" b="0" i="1" smtClean="0">
                        <a:solidFill>
                          <a:schemeClr val="accent1">
                            <a:lumMod val="50000"/>
                          </a:schemeClr>
                        </a:solidFill>
                        <a:latin typeface="Cambria Math" panose="02040503050406030204" pitchFamily="18" charset="0"/>
                      </a:rPr>
                      <m:t>𝑛</m:t>
                    </m:r>
                    <m:r>
                      <a:rPr lang="en-US" sz="2300" b="0" i="1" smtClean="0">
                        <a:solidFill>
                          <a:schemeClr val="accent1">
                            <a:lumMod val="50000"/>
                          </a:schemeClr>
                        </a:solidFill>
                        <a:latin typeface="Cambria Math" panose="02040503050406030204" pitchFamily="18" charset="0"/>
                      </a:rPr>
                      <m:t>,</m:t>
                    </m:r>
                    <m:r>
                      <a:rPr lang="en-US" sz="2300" b="0" i="1" smtClean="0">
                        <a:solidFill>
                          <a:schemeClr val="accent1">
                            <a:lumMod val="50000"/>
                          </a:schemeClr>
                        </a:solidFill>
                        <a:latin typeface="Cambria Math" panose="02040503050406030204" pitchFamily="18" charset="0"/>
                      </a:rPr>
                      <m:t>𝑡</m:t>
                    </m:r>
                  </m:oMath>
                </a14:m>
                <a:r>
                  <a:rPr lang="en-US" sz="2300" dirty="0">
                    <a:solidFill>
                      <a:schemeClr val="accent1">
                        <a:lumMod val="50000"/>
                      </a:schemeClr>
                    </a:solidFill>
                    <a:latin typeface="PT Serif" panose="020A0603040505020204" pitchFamily="18" charset="77"/>
                  </a:rPr>
                  <a:t>)</a:t>
                </a:r>
              </a:p>
            </p:txBody>
          </p:sp>
        </mc:Choice>
        <mc:Fallback xmlns="">
          <p:sp>
            <p:nvSpPr>
              <p:cNvPr id="11" name="TextBox 10">
                <a:extLst>
                  <a:ext uri="{FF2B5EF4-FFF2-40B4-BE49-F238E27FC236}">
                    <a16:creationId xmlns:a16="http://schemas.microsoft.com/office/drawing/2014/main" id="{9F410F5D-FC8D-04E5-9BDD-B736C43EE80B}"/>
                  </a:ext>
                </a:extLst>
              </p:cNvPr>
              <p:cNvSpPr txBox="1">
                <a:spLocks noRot="1" noChangeAspect="1" noMove="1" noResize="1" noEditPoints="1" noAdjustHandles="1" noChangeArrowheads="1" noChangeShapeType="1" noTextEdit="1"/>
              </p:cNvSpPr>
              <p:nvPr/>
            </p:nvSpPr>
            <p:spPr>
              <a:xfrm>
                <a:off x="433489" y="2285478"/>
                <a:ext cx="1977682" cy="461665"/>
              </a:xfrm>
              <a:prstGeom prst="rect">
                <a:avLst/>
              </a:prstGeom>
              <a:blipFill>
                <a:blip r:embed="rId9"/>
                <a:stretch>
                  <a:fillRect l="-5096" t="-10811" b="-2432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Google Shape;86;p15">
                <a:extLst>
                  <a:ext uri="{FF2B5EF4-FFF2-40B4-BE49-F238E27FC236}">
                    <a16:creationId xmlns:a16="http://schemas.microsoft.com/office/drawing/2014/main" id="{1CAD6F06-2C31-C9A5-A348-34733E6AB38E}"/>
                  </a:ext>
                </a:extLst>
              </p:cNvPr>
              <p:cNvSpPr txBox="1"/>
              <p:nvPr/>
            </p:nvSpPr>
            <p:spPr>
              <a:xfrm>
                <a:off x="7899149" y="1965669"/>
                <a:ext cx="1602276" cy="8843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300" b="0" dirty="0">
                    <a:latin typeface="PT Serif" panose="020A0603040505020204" pitchFamily="18" charset="77"/>
                  </a:rPr>
                  <a:t>Public Key</a:t>
                </a:r>
              </a:p>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300" b="0" i="1" smtClean="0">
                          <a:latin typeface="Cambria Math" panose="02040503050406030204" pitchFamily="18" charset="0"/>
                        </a:rPr>
                        <m:t>𝑝𝑘</m:t>
                      </m:r>
                    </m:oMath>
                  </m:oMathPara>
                </a14:m>
                <a:endParaRPr sz="2300" baseline="-25000" dirty="0"/>
              </a:p>
            </p:txBody>
          </p:sp>
        </mc:Choice>
        <mc:Fallback xmlns="">
          <p:sp>
            <p:nvSpPr>
              <p:cNvPr id="12" name="Google Shape;86;p15">
                <a:extLst>
                  <a:ext uri="{FF2B5EF4-FFF2-40B4-BE49-F238E27FC236}">
                    <a16:creationId xmlns:a16="http://schemas.microsoft.com/office/drawing/2014/main" id="{1CAD6F06-2C31-C9A5-A348-34733E6AB38E}"/>
                  </a:ext>
                </a:extLst>
              </p:cNvPr>
              <p:cNvSpPr txBox="1">
                <a:spLocks noRot="1" noChangeAspect="1" noMove="1" noResize="1" noEditPoints="1" noAdjustHandles="1" noChangeArrowheads="1" noChangeShapeType="1" noTextEdit="1"/>
              </p:cNvSpPr>
              <p:nvPr/>
            </p:nvSpPr>
            <p:spPr>
              <a:xfrm>
                <a:off x="7899149" y="1965669"/>
                <a:ext cx="1602276" cy="884379"/>
              </a:xfrm>
              <a:prstGeom prst="rect">
                <a:avLst/>
              </a:prstGeom>
              <a:blipFill>
                <a:blip r:embed="rId10"/>
                <a:stretch>
                  <a:fillRect l="-6299" r="-1575" b="-2817"/>
                </a:stretch>
              </a:blipFill>
              <a:ln>
                <a:noFill/>
              </a:ln>
            </p:spPr>
            <p:txBody>
              <a:bodyPr/>
              <a:lstStyle/>
              <a:p>
                <a:r>
                  <a:rPr lang="en-US">
                    <a:noFill/>
                  </a:rPr>
                  <a:t> </a:t>
                </a:r>
              </a:p>
            </p:txBody>
          </p:sp>
        </mc:Fallback>
      </mc:AlternateContent>
      <p:sp>
        <p:nvSpPr>
          <p:cNvPr id="15" name="Google Shape;72;p15">
            <a:extLst>
              <a:ext uri="{FF2B5EF4-FFF2-40B4-BE49-F238E27FC236}">
                <a16:creationId xmlns:a16="http://schemas.microsoft.com/office/drawing/2014/main" id="{6E7C9A86-FB9B-30CC-936A-F2AE3EA4512B}"/>
              </a:ext>
            </a:extLst>
          </p:cNvPr>
          <p:cNvSpPr txBox="1">
            <a:spLocks noGrp="1"/>
          </p:cNvSpPr>
          <p:nvPr>
            <p:ph type="title"/>
          </p:nvPr>
        </p:nvSpPr>
        <p:spPr>
          <a:xfrm>
            <a:off x="148621" y="152498"/>
            <a:ext cx="9538848"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4000" dirty="0">
                <a:latin typeface="PT Serif" panose="020A0603040505020204" pitchFamily="18" charset="77"/>
              </a:rPr>
              <a:t>t</a:t>
            </a:r>
            <a:r>
              <a:rPr lang="en" sz="4000" dirty="0">
                <a:latin typeface="PT Serif" panose="020A0603040505020204" pitchFamily="18" charset="77"/>
              </a:rPr>
              <a:t>-out-of-n Threshold Decryption</a:t>
            </a:r>
            <a:endParaRPr sz="4000" dirty="0">
              <a:latin typeface="PT Serif" panose="020A0603040505020204" pitchFamily="18" charset="77"/>
            </a:endParaRPr>
          </a:p>
        </p:txBody>
      </p:sp>
      <mc:AlternateContent xmlns:mc="http://schemas.openxmlformats.org/markup-compatibility/2006" xmlns:a14="http://schemas.microsoft.com/office/drawing/2010/main">
        <mc:Choice Requires="a14">
          <p:sp>
            <p:nvSpPr>
              <p:cNvPr id="16" name="Google Shape;86;p15">
                <a:extLst>
                  <a:ext uri="{FF2B5EF4-FFF2-40B4-BE49-F238E27FC236}">
                    <a16:creationId xmlns:a16="http://schemas.microsoft.com/office/drawing/2014/main" id="{679D8B5D-78B3-D0DC-A3E4-D9922679025E}"/>
                  </a:ext>
                </a:extLst>
              </p:cNvPr>
              <p:cNvSpPr txBox="1"/>
              <p:nvPr/>
            </p:nvSpPr>
            <p:spPr>
              <a:xfrm>
                <a:off x="9765324" y="1969445"/>
                <a:ext cx="2168525" cy="8843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300" b="0" dirty="0">
                    <a:latin typeface="PT Serif" panose="020A0603040505020204" pitchFamily="18" charset="77"/>
                  </a:rPr>
                  <a:t>Combiner Key</a:t>
                </a:r>
              </a:p>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300" b="0" i="1" smtClean="0">
                          <a:latin typeface="Cambria Math" panose="02040503050406030204" pitchFamily="18" charset="0"/>
                        </a:rPr>
                        <m:t>𝑝𝑘𝑐</m:t>
                      </m:r>
                    </m:oMath>
                  </m:oMathPara>
                </a14:m>
                <a:endParaRPr sz="2300" baseline="-25000" dirty="0"/>
              </a:p>
            </p:txBody>
          </p:sp>
        </mc:Choice>
        <mc:Fallback xmlns="">
          <p:sp>
            <p:nvSpPr>
              <p:cNvPr id="16" name="Google Shape;86;p15">
                <a:extLst>
                  <a:ext uri="{FF2B5EF4-FFF2-40B4-BE49-F238E27FC236}">
                    <a16:creationId xmlns:a16="http://schemas.microsoft.com/office/drawing/2014/main" id="{679D8B5D-78B3-D0DC-A3E4-D9922679025E}"/>
                  </a:ext>
                </a:extLst>
              </p:cNvPr>
              <p:cNvSpPr txBox="1">
                <a:spLocks noRot="1" noChangeAspect="1" noMove="1" noResize="1" noEditPoints="1" noAdjustHandles="1" noChangeArrowheads="1" noChangeShapeType="1" noTextEdit="1"/>
              </p:cNvSpPr>
              <p:nvPr/>
            </p:nvSpPr>
            <p:spPr>
              <a:xfrm>
                <a:off x="9765324" y="1969445"/>
                <a:ext cx="2168525" cy="884379"/>
              </a:xfrm>
              <a:prstGeom prst="rect">
                <a:avLst/>
              </a:prstGeom>
              <a:blipFill>
                <a:blip r:embed="rId11"/>
                <a:stretch>
                  <a:fillRect l="-4070" b="-4286"/>
                </a:stretch>
              </a:blipFill>
              <a:ln>
                <a:noFill/>
              </a:ln>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CB5BFADC-FC22-0A30-4012-97297ABEDDBD}"/>
              </a:ext>
            </a:extLst>
          </p:cNvPr>
          <p:cNvCxnSpPr>
            <a:cxnSpLocks/>
          </p:cNvCxnSpPr>
          <p:nvPr/>
        </p:nvCxnSpPr>
        <p:spPr>
          <a:xfrm>
            <a:off x="2224198" y="3198168"/>
            <a:ext cx="4253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D052431-BA23-29FC-4FCD-7BC68D6CDAC8}"/>
                  </a:ext>
                </a:extLst>
              </p:cNvPr>
              <p:cNvSpPr txBox="1"/>
              <p:nvPr/>
            </p:nvSpPr>
            <p:spPr>
              <a:xfrm>
                <a:off x="434947" y="2967335"/>
                <a:ext cx="1977682" cy="446276"/>
              </a:xfrm>
              <a:prstGeom prst="rect">
                <a:avLst/>
              </a:prstGeom>
              <a:noFill/>
              <a:ln>
                <a:noFill/>
              </a:ln>
            </p:spPr>
            <p:txBody>
              <a:bodyPr wrap="square" rtlCol="0">
                <a:spAutoFit/>
              </a:bodyPr>
              <a:lstStyle/>
              <a:p>
                <a:r>
                  <a:rPr lang="en-US" sz="2300" dirty="0">
                    <a:solidFill>
                      <a:schemeClr val="accent1">
                        <a:lumMod val="50000"/>
                      </a:schemeClr>
                    </a:solidFill>
                    <a:latin typeface="PT Serif" panose="020A0603040505020204" pitchFamily="18" charset="77"/>
                  </a:rPr>
                  <a:t>Enc(</a:t>
                </a:r>
                <a14:m>
                  <m:oMath xmlns:m="http://schemas.openxmlformats.org/officeDocument/2006/math">
                    <m:r>
                      <a:rPr lang="en-US" sz="2300" b="0" i="1" smtClean="0">
                        <a:solidFill>
                          <a:schemeClr val="accent1">
                            <a:lumMod val="50000"/>
                          </a:schemeClr>
                        </a:solidFill>
                        <a:latin typeface="Cambria Math" panose="02040503050406030204" pitchFamily="18" charset="0"/>
                      </a:rPr>
                      <m:t>𝑝𝑘</m:t>
                    </m:r>
                    <m:r>
                      <a:rPr lang="en-US" sz="2300" b="0" i="1" smtClean="0">
                        <a:solidFill>
                          <a:schemeClr val="accent1">
                            <a:lumMod val="50000"/>
                          </a:schemeClr>
                        </a:solidFill>
                        <a:latin typeface="Cambria Math" panose="02040503050406030204" pitchFamily="18" charset="0"/>
                      </a:rPr>
                      <m:t>, </m:t>
                    </m:r>
                    <m:r>
                      <a:rPr lang="en-US" sz="2300" b="0" i="1" smtClean="0">
                        <a:solidFill>
                          <a:schemeClr val="accent1">
                            <a:lumMod val="50000"/>
                          </a:schemeClr>
                        </a:solidFill>
                        <a:latin typeface="Cambria Math" panose="02040503050406030204" pitchFamily="18" charset="0"/>
                      </a:rPr>
                      <m:t>𝑚</m:t>
                    </m:r>
                  </m:oMath>
                </a14:m>
                <a:r>
                  <a:rPr lang="en-US" sz="2300" dirty="0">
                    <a:solidFill>
                      <a:schemeClr val="accent1">
                        <a:lumMod val="50000"/>
                      </a:schemeClr>
                    </a:solidFill>
                    <a:latin typeface="PT Serif" panose="020A0603040505020204" pitchFamily="18" charset="77"/>
                  </a:rPr>
                  <a:t>)</a:t>
                </a:r>
              </a:p>
            </p:txBody>
          </p:sp>
        </mc:Choice>
        <mc:Fallback xmlns="">
          <p:sp>
            <p:nvSpPr>
              <p:cNvPr id="18" name="TextBox 17">
                <a:extLst>
                  <a:ext uri="{FF2B5EF4-FFF2-40B4-BE49-F238E27FC236}">
                    <a16:creationId xmlns:a16="http://schemas.microsoft.com/office/drawing/2014/main" id="{9D052431-BA23-29FC-4FCD-7BC68D6CDAC8}"/>
                  </a:ext>
                </a:extLst>
              </p:cNvPr>
              <p:cNvSpPr txBox="1">
                <a:spLocks noRot="1" noChangeAspect="1" noMove="1" noResize="1" noEditPoints="1" noAdjustHandles="1" noChangeArrowheads="1" noChangeShapeType="1" noTextEdit="1"/>
              </p:cNvSpPr>
              <p:nvPr/>
            </p:nvSpPr>
            <p:spPr>
              <a:xfrm>
                <a:off x="434947" y="2967335"/>
                <a:ext cx="1977682" cy="446276"/>
              </a:xfrm>
              <a:prstGeom prst="rect">
                <a:avLst/>
              </a:prstGeom>
              <a:blipFill>
                <a:blip r:embed="rId12"/>
                <a:stretch>
                  <a:fillRect l="-4459" t="-11111" b="-3055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Google Shape;86;p15">
                <a:extLst>
                  <a:ext uri="{FF2B5EF4-FFF2-40B4-BE49-F238E27FC236}">
                    <a16:creationId xmlns:a16="http://schemas.microsoft.com/office/drawing/2014/main" id="{9D05DC70-2D88-0205-429C-5DCC2FF61554}"/>
                  </a:ext>
                </a:extLst>
              </p:cNvPr>
              <p:cNvSpPr txBox="1"/>
              <p:nvPr/>
            </p:nvSpPr>
            <p:spPr>
              <a:xfrm>
                <a:off x="4250925" y="2968516"/>
                <a:ext cx="2168526"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0" dirty="0">
                    <a:latin typeface="PT Serif" panose="020A0603040505020204" pitchFamily="18" charset="77"/>
                  </a:rPr>
                  <a:t>Cipher text </a:t>
                </a:r>
                <a14:m>
                  <m:oMath xmlns:m="http://schemas.openxmlformats.org/officeDocument/2006/math">
                    <m:r>
                      <a:rPr lang="en-US" sz="2400" b="0" i="1" smtClean="0">
                        <a:latin typeface="Cambria Math" panose="02040503050406030204" pitchFamily="18" charset="0"/>
                      </a:rPr>
                      <m:t>𝑐𝑡</m:t>
                    </m:r>
                  </m:oMath>
                </a14:m>
                <a:endParaRPr sz="2400" baseline="-25000" dirty="0"/>
              </a:p>
            </p:txBody>
          </p:sp>
        </mc:Choice>
        <mc:Fallback xmlns="">
          <p:sp>
            <p:nvSpPr>
              <p:cNvPr id="19" name="Google Shape;86;p15">
                <a:extLst>
                  <a:ext uri="{FF2B5EF4-FFF2-40B4-BE49-F238E27FC236}">
                    <a16:creationId xmlns:a16="http://schemas.microsoft.com/office/drawing/2014/main" id="{9D05DC70-2D88-0205-429C-5DCC2FF61554}"/>
                  </a:ext>
                </a:extLst>
              </p:cNvPr>
              <p:cNvSpPr txBox="1">
                <a:spLocks noRot="1" noChangeAspect="1" noMove="1" noResize="1" noEditPoints="1" noAdjustHandles="1" noChangeArrowheads="1" noChangeShapeType="1" noTextEdit="1"/>
              </p:cNvSpPr>
              <p:nvPr/>
            </p:nvSpPr>
            <p:spPr>
              <a:xfrm>
                <a:off x="4250925" y="2968516"/>
                <a:ext cx="2168526" cy="553968"/>
              </a:xfrm>
              <a:prstGeom prst="rect">
                <a:avLst/>
              </a:prstGeom>
              <a:blipFill>
                <a:blip r:embed="rId13"/>
                <a:stretch>
                  <a:fillRect l="-4070" b="-15556"/>
                </a:stretch>
              </a:blipFill>
              <a:ln>
                <a:noFill/>
              </a:ln>
            </p:spPr>
            <p:txBody>
              <a:bodyPr/>
              <a:lstStyle/>
              <a:p>
                <a:r>
                  <a:rPr lang="en-US">
                    <a:noFill/>
                  </a:rPr>
                  <a:t> </a:t>
                </a:r>
              </a:p>
            </p:txBody>
          </p:sp>
        </mc:Fallback>
      </mc:AlternateContent>
      <p:cxnSp>
        <p:nvCxnSpPr>
          <p:cNvPr id="20" name="Straight Arrow Connector 19">
            <a:extLst>
              <a:ext uri="{FF2B5EF4-FFF2-40B4-BE49-F238E27FC236}">
                <a16:creationId xmlns:a16="http://schemas.microsoft.com/office/drawing/2014/main" id="{2C01FB9E-4F2D-0641-863D-6361284C0BE2}"/>
              </a:ext>
            </a:extLst>
          </p:cNvPr>
          <p:cNvCxnSpPr>
            <a:cxnSpLocks/>
          </p:cNvCxnSpPr>
          <p:nvPr/>
        </p:nvCxnSpPr>
        <p:spPr>
          <a:xfrm flipH="1">
            <a:off x="3463962" y="3531778"/>
            <a:ext cx="1359156" cy="5637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C74BC692-2085-2093-D8DA-3A5D12D5C66B}"/>
              </a:ext>
            </a:extLst>
          </p:cNvPr>
          <p:cNvCxnSpPr>
            <a:cxnSpLocks/>
          </p:cNvCxnSpPr>
          <p:nvPr/>
        </p:nvCxnSpPr>
        <p:spPr>
          <a:xfrm>
            <a:off x="5694990" y="3531778"/>
            <a:ext cx="1503165" cy="4408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81D2125F-71A5-ADCD-F235-FD572AE1FC1E}"/>
                  </a:ext>
                </a:extLst>
              </p:cNvPr>
              <p:cNvSpPr txBox="1"/>
              <p:nvPr/>
            </p:nvSpPr>
            <p:spPr>
              <a:xfrm>
                <a:off x="2042963" y="4218001"/>
                <a:ext cx="2478335" cy="461665"/>
              </a:xfrm>
              <a:prstGeom prst="rect">
                <a:avLst/>
              </a:prstGeom>
              <a:noFill/>
              <a:ln>
                <a:noFill/>
              </a:ln>
            </p:spPr>
            <p:txBody>
              <a:bodyPr wrap="square" rtlCol="0">
                <a:spAutoFit/>
              </a:bodyPr>
              <a:lstStyle/>
              <a:p>
                <a14:m>
                  <m:oMath xmlns:m="http://schemas.openxmlformats.org/officeDocument/2006/math">
                    <m:sSub>
                      <m:sSubPr>
                        <m:ctrlPr>
                          <a:rPr lang="en-US" sz="2300" b="0" i="1" smtClean="0">
                            <a:solidFill>
                              <a:schemeClr val="accent1">
                                <a:lumMod val="50000"/>
                              </a:schemeClr>
                            </a:solidFill>
                            <a:latin typeface="Cambria Math" panose="02040503050406030204" pitchFamily="18" charset="0"/>
                            <a:ea typeface="PT Serif"/>
                            <a:cs typeface="PT Serif"/>
                            <a:sym typeface="PT Serif"/>
                          </a:rPr>
                        </m:ctrlPr>
                      </m:sSubPr>
                      <m:e>
                        <m:r>
                          <a:rPr lang="en-US" sz="2300" b="0" i="1" smtClean="0">
                            <a:solidFill>
                              <a:schemeClr val="accent1">
                                <a:lumMod val="50000"/>
                              </a:schemeClr>
                            </a:solidFill>
                            <a:latin typeface="Cambria Math" panose="02040503050406030204" pitchFamily="18" charset="0"/>
                            <a:ea typeface="PT Serif"/>
                            <a:cs typeface="PT Serif"/>
                            <a:sym typeface="PT Serif"/>
                          </a:rPr>
                          <m:t>𝑑</m:t>
                        </m:r>
                      </m:e>
                      <m:sub>
                        <m:r>
                          <a:rPr lang="en-US" sz="2300" b="0" i="1" smtClean="0">
                            <a:solidFill>
                              <a:schemeClr val="accent1">
                                <a:lumMod val="50000"/>
                              </a:schemeClr>
                            </a:solidFill>
                            <a:latin typeface="Cambria Math" panose="02040503050406030204" pitchFamily="18" charset="0"/>
                            <a:ea typeface="PT Serif"/>
                            <a:cs typeface="PT Serif"/>
                            <a:sym typeface="PT Serif"/>
                          </a:rPr>
                          <m:t>1</m:t>
                        </m:r>
                      </m:sub>
                    </m:sSub>
                  </m:oMath>
                </a14:m>
                <a:r>
                  <a:rPr lang="en" sz="2300" dirty="0">
                    <a:solidFill>
                      <a:schemeClr val="accent1">
                        <a:lumMod val="50000"/>
                      </a:schemeClr>
                    </a:solidFill>
                    <a:latin typeface="PT Serif"/>
                    <a:ea typeface="PT Serif"/>
                    <a:cs typeface="PT Serif"/>
                    <a:sym typeface="PT Serif"/>
                  </a:rPr>
                  <a:t> ← </a:t>
                </a:r>
                <a:r>
                  <a:rPr lang="en-US" sz="2300" dirty="0">
                    <a:solidFill>
                      <a:schemeClr val="accent1">
                        <a:lumMod val="50000"/>
                      </a:schemeClr>
                    </a:solidFill>
                    <a:latin typeface="PT Serif" panose="020A0603040505020204" pitchFamily="18" charset="77"/>
                  </a:rPr>
                  <a:t>Dec(</a:t>
                </a:r>
                <a14:m>
                  <m:oMath xmlns:m="http://schemas.openxmlformats.org/officeDocument/2006/math">
                    <m:r>
                      <a:rPr lang="en-US" sz="2300" b="0" i="1" smtClean="0">
                        <a:solidFill>
                          <a:schemeClr val="accent1">
                            <a:lumMod val="50000"/>
                          </a:schemeClr>
                        </a:solidFill>
                        <a:latin typeface="Cambria Math" panose="02040503050406030204" pitchFamily="18" charset="0"/>
                      </a:rPr>
                      <m:t>𝑠</m:t>
                    </m:r>
                    <m:sSub>
                      <m:sSubPr>
                        <m:ctrlPr>
                          <a:rPr lang="en-US" sz="2300" b="0" i="1" smtClean="0">
                            <a:solidFill>
                              <a:schemeClr val="accent1">
                                <a:lumMod val="50000"/>
                              </a:schemeClr>
                            </a:solidFill>
                            <a:latin typeface="Cambria Math" panose="02040503050406030204" pitchFamily="18" charset="0"/>
                          </a:rPr>
                        </m:ctrlPr>
                      </m:sSubPr>
                      <m:e>
                        <m:r>
                          <a:rPr lang="en-US" sz="2300" b="0" i="1" smtClean="0">
                            <a:solidFill>
                              <a:schemeClr val="accent1">
                                <a:lumMod val="50000"/>
                              </a:schemeClr>
                            </a:solidFill>
                            <a:latin typeface="Cambria Math" panose="02040503050406030204" pitchFamily="18" charset="0"/>
                          </a:rPr>
                          <m:t>𝑘</m:t>
                        </m:r>
                      </m:e>
                      <m:sub>
                        <m:r>
                          <a:rPr lang="en-US" sz="2300" b="0" i="1" smtClean="0">
                            <a:solidFill>
                              <a:schemeClr val="accent1">
                                <a:lumMod val="50000"/>
                              </a:schemeClr>
                            </a:solidFill>
                            <a:latin typeface="Cambria Math" panose="02040503050406030204" pitchFamily="18" charset="0"/>
                          </a:rPr>
                          <m:t>1</m:t>
                        </m:r>
                      </m:sub>
                    </m:sSub>
                    <m:r>
                      <a:rPr lang="en-US" sz="2300" b="0" i="1" smtClean="0">
                        <a:solidFill>
                          <a:schemeClr val="accent1">
                            <a:lumMod val="50000"/>
                          </a:schemeClr>
                        </a:solidFill>
                        <a:latin typeface="Cambria Math" panose="02040503050406030204" pitchFamily="18" charset="0"/>
                      </a:rPr>
                      <m:t>,</m:t>
                    </m:r>
                    <m:r>
                      <a:rPr lang="en-US" sz="2300" b="0" i="1" smtClean="0">
                        <a:solidFill>
                          <a:schemeClr val="accent1">
                            <a:lumMod val="50000"/>
                          </a:schemeClr>
                        </a:solidFill>
                        <a:latin typeface="Cambria Math" panose="02040503050406030204" pitchFamily="18" charset="0"/>
                      </a:rPr>
                      <m:t>𝑐𝑡</m:t>
                    </m:r>
                  </m:oMath>
                </a14:m>
                <a:r>
                  <a:rPr lang="en-US" sz="2300" dirty="0">
                    <a:solidFill>
                      <a:schemeClr val="accent1">
                        <a:lumMod val="50000"/>
                      </a:schemeClr>
                    </a:solidFill>
                    <a:latin typeface="PT Serif" panose="020A0603040505020204" pitchFamily="18" charset="77"/>
                  </a:rPr>
                  <a:t>)</a:t>
                </a:r>
              </a:p>
            </p:txBody>
          </p:sp>
        </mc:Choice>
        <mc:Fallback xmlns="">
          <p:sp>
            <p:nvSpPr>
              <p:cNvPr id="25" name="TextBox 24">
                <a:extLst>
                  <a:ext uri="{FF2B5EF4-FFF2-40B4-BE49-F238E27FC236}">
                    <a16:creationId xmlns:a16="http://schemas.microsoft.com/office/drawing/2014/main" id="{81D2125F-71A5-ADCD-F235-FD572AE1FC1E}"/>
                  </a:ext>
                </a:extLst>
              </p:cNvPr>
              <p:cNvSpPr txBox="1">
                <a:spLocks noRot="1" noChangeAspect="1" noMove="1" noResize="1" noEditPoints="1" noAdjustHandles="1" noChangeArrowheads="1" noChangeShapeType="1" noTextEdit="1"/>
              </p:cNvSpPr>
              <p:nvPr/>
            </p:nvSpPr>
            <p:spPr>
              <a:xfrm>
                <a:off x="2042963" y="4218001"/>
                <a:ext cx="2478335" cy="461665"/>
              </a:xfrm>
              <a:prstGeom prst="rect">
                <a:avLst/>
              </a:prstGeom>
              <a:blipFill>
                <a:blip r:embed="rId14"/>
                <a:stretch>
                  <a:fillRect l="-508" t="-10811" r="-508" b="-2432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28157DAA-68B5-BFBF-0EBB-F26E0770C4AB}"/>
                  </a:ext>
                </a:extLst>
              </p:cNvPr>
              <p:cNvSpPr txBox="1"/>
              <p:nvPr/>
            </p:nvSpPr>
            <p:spPr>
              <a:xfrm>
                <a:off x="5958987" y="4228638"/>
                <a:ext cx="2478335" cy="446276"/>
              </a:xfrm>
              <a:prstGeom prst="rect">
                <a:avLst/>
              </a:prstGeom>
              <a:noFill/>
              <a:ln>
                <a:noFill/>
              </a:ln>
            </p:spPr>
            <p:txBody>
              <a:bodyPr wrap="square" rtlCol="0">
                <a:spAutoFit/>
              </a:bodyPr>
              <a:lstStyle/>
              <a:p>
                <a14:m>
                  <m:oMath xmlns:m="http://schemas.openxmlformats.org/officeDocument/2006/math">
                    <m:sSub>
                      <m:sSubPr>
                        <m:ctrlPr>
                          <a:rPr lang="en-US" sz="2300" b="0" i="1" smtClean="0">
                            <a:solidFill>
                              <a:schemeClr val="accent1">
                                <a:lumMod val="50000"/>
                              </a:schemeClr>
                            </a:solidFill>
                            <a:latin typeface="Cambria Math" panose="02040503050406030204" pitchFamily="18" charset="0"/>
                            <a:ea typeface="PT Serif"/>
                            <a:cs typeface="PT Serif"/>
                            <a:sym typeface="PT Serif"/>
                          </a:rPr>
                        </m:ctrlPr>
                      </m:sSubPr>
                      <m:e>
                        <m:r>
                          <a:rPr lang="en-US" sz="2300" b="0" i="1" smtClean="0">
                            <a:solidFill>
                              <a:schemeClr val="accent1">
                                <a:lumMod val="50000"/>
                              </a:schemeClr>
                            </a:solidFill>
                            <a:latin typeface="Cambria Math" panose="02040503050406030204" pitchFamily="18" charset="0"/>
                            <a:ea typeface="PT Serif"/>
                            <a:cs typeface="PT Serif"/>
                            <a:sym typeface="PT Serif"/>
                          </a:rPr>
                          <m:t>𝑑</m:t>
                        </m:r>
                      </m:e>
                      <m:sub>
                        <m:r>
                          <a:rPr lang="en-US" sz="2300" b="0" i="1" smtClean="0">
                            <a:solidFill>
                              <a:schemeClr val="accent1">
                                <a:lumMod val="50000"/>
                              </a:schemeClr>
                            </a:solidFill>
                            <a:latin typeface="Cambria Math" panose="02040503050406030204" pitchFamily="18" charset="0"/>
                            <a:ea typeface="PT Serif"/>
                            <a:cs typeface="PT Serif"/>
                            <a:sym typeface="PT Serif"/>
                          </a:rPr>
                          <m:t>3</m:t>
                        </m:r>
                      </m:sub>
                    </m:sSub>
                  </m:oMath>
                </a14:m>
                <a:r>
                  <a:rPr lang="en" sz="2300" dirty="0">
                    <a:solidFill>
                      <a:schemeClr val="accent1">
                        <a:lumMod val="50000"/>
                      </a:schemeClr>
                    </a:solidFill>
                    <a:latin typeface="PT Serif"/>
                    <a:ea typeface="PT Serif"/>
                    <a:cs typeface="PT Serif"/>
                    <a:sym typeface="PT Serif"/>
                  </a:rPr>
                  <a:t> ← </a:t>
                </a:r>
                <a:r>
                  <a:rPr lang="en-US" sz="2300" dirty="0">
                    <a:solidFill>
                      <a:schemeClr val="accent1">
                        <a:lumMod val="50000"/>
                      </a:schemeClr>
                    </a:solidFill>
                    <a:latin typeface="PT Serif" panose="020A0603040505020204" pitchFamily="18" charset="77"/>
                  </a:rPr>
                  <a:t>Dec(</a:t>
                </a:r>
                <a14:m>
                  <m:oMath xmlns:m="http://schemas.openxmlformats.org/officeDocument/2006/math">
                    <m:r>
                      <a:rPr lang="en-US" sz="2300" b="0" i="1" smtClean="0">
                        <a:solidFill>
                          <a:schemeClr val="accent1">
                            <a:lumMod val="50000"/>
                          </a:schemeClr>
                        </a:solidFill>
                        <a:latin typeface="Cambria Math" panose="02040503050406030204" pitchFamily="18" charset="0"/>
                      </a:rPr>
                      <m:t>𝑠</m:t>
                    </m:r>
                    <m:sSub>
                      <m:sSubPr>
                        <m:ctrlPr>
                          <a:rPr lang="en-US" sz="2300" b="0" i="1" smtClean="0">
                            <a:solidFill>
                              <a:schemeClr val="accent1">
                                <a:lumMod val="50000"/>
                              </a:schemeClr>
                            </a:solidFill>
                            <a:latin typeface="Cambria Math" panose="02040503050406030204" pitchFamily="18" charset="0"/>
                          </a:rPr>
                        </m:ctrlPr>
                      </m:sSubPr>
                      <m:e>
                        <m:r>
                          <a:rPr lang="en-US" sz="2300" b="0" i="1" smtClean="0">
                            <a:solidFill>
                              <a:schemeClr val="accent1">
                                <a:lumMod val="50000"/>
                              </a:schemeClr>
                            </a:solidFill>
                            <a:latin typeface="Cambria Math" panose="02040503050406030204" pitchFamily="18" charset="0"/>
                          </a:rPr>
                          <m:t>𝑘</m:t>
                        </m:r>
                      </m:e>
                      <m:sub>
                        <m:r>
                          <a:rPr lang="en-US" sz="2300" b="0" i="1" smtClean="0">
                            <a:solidFill>
                              <a:schemeClr val="accent1">
                                <a:lumMod val="50000"/>
                              </a:schemeClr>
                            </a:solidFill>
                            <a:latin typeface="Cambria Math" panose="02040503050406030204" pitchFamily="18" charset="0"/>
                          </a:rPr>
                          <m:t>3</m:t>
                        </m:r>
                      </m:sub>
                    </m:sSub>
                    <m:r>
                      <a:rPr lang="en-US" sz="2300" b="0" i="1" smtClean="0">
                        <a:solidFill>
                          <a:schemeClr val="accent1">
                            <a:lumMod val="50000"/>
                          </a:schemeClr>
                        </a:solidFill>
                        <a:latin typeface="Cambria Math" panose="02040503050406030204" pitchFamily="18" charset="0"/>
                      </a:rPr>
                      <m:t>,</m:t>
                    </m:r>
                    <m:r>
                      <a:rPr lang="en-US" sz="2300" b="0" i="1" smtClean="0">
                        <a:solidFill>
                          <a:schemeClr val="accent1">
                            <a:lumMod val="50000"/>
                          </a:schemeClr>
                        </a:solidFill>
                        <a:latin typeface="Cambria Math" panose="02040503050406030204" pitchFamily="18" charset="0"/>
                      </a:rPr>
                      <m:t>𝑐𝑡</m:t>
                    </m:r>
                  </m:oMath>
                </a14:m>
                <a:r>
                  <a:rPr lang="en-US" sz="2300" dirty="0">
                    <a:solidFill>
                      <a:schemeClr val="accent1">
                        <a:lumMod val="50000"/>
                      </a:schemeClr>
                    </a:solidFill>
                    <a:latin typeface="PT Serif" panose="020A0603040505020204" pitchFamily="18" charset="77"/>
                  </a:rPr>
                  <a:t>)</a:t>
                </a:r>
              </a:p>
            </p:txBody>
          </p:sp>
        </mc:Choice>
        <mc:Fallback xmlns="">
          <p:sp>
            <p:nvSpPr>
              <p:cNvPr id="26" name="TextBox 25">
                <a:extLst>
                  <a:ext uri="{FF2B5EF4-FFF2-40B4-BE49-F238E27FC236}">
                    <a16:creationId xmlns:a16="http://schemas.microsoft.com/office/drawing/2014/main" id="{28157DAA-68B5-BFBF-0EBB-F26E0770C4AB}"/>
                  </a:ext>
                </a:extLst>
              </p:cNvPr>
              <p:cNvSpPr txBox="1">
                <a:spLocks noRot="1" noChangeAspect="1" noMove="1" noResize="1" noEditPoints="1" noAdjustHandles="1" noChangeArrowheads="1" noChangeShapeType="1" noTextEdit="1"/>
              </p:cNvSpPr>
              <p:nvPr/>
            </p:nvSpPr>
            <p:spPr>
              <a:xfrm>
                <a:off x="5958987" y="4228638"/>
                <a:ext cx="2478335" cy="446276"/>
              </a:xfrm>
              <a:prstGeom prst="rect">
                <a:avLst/>
              </a:prstGeom>
              <a:blipFill>
                <a:blip r:embed="rId15"/>
                <a:stretch>
                  <a:fillRect l="-510" t="-11111" r="-1020" b="-27778"/>
                </a:stretch>
              </a:blipFill>
              <a:ln>
                <a:noFill/>
              </a:ln>
            </p:spPr>
            <p:txBody>
              <a:bodyPr/>
              <a:lstStyle/>
              <a:p>
                <a:r>
                  <a:rPr lang="en-US">
                    <a:noFill/>
                  </a:rPr>
                  <a:t> </a:t>
                </a:r>
              </a:p>
            </p:txBody>
          </p:sp>
        </mc:Fallback>
      </mc:AlternateContent>
      <p:cxnSp>
        <p:nvCxnSpPr>
          <p:cNvPr id="27" name="Straight Arrow Connector 26">
            <a:extLst>
              <a:ext uri="{FF2B5EF4-FFF2-40B4-BE49-F238E27FC236}">
                <a16:creationId xmlns:a16="http://schemas.microsoft.com/office/drawing/2014/main" id="{530B9BDE-39CD-E237-4832-0413F298A122}"/>
              </a:ext>
            </a:extLst>
          </p:cNvPr>
          <p:cNvCxnSpPr>
            <a:cxnSpLocks/>
          </p:cNvCxnSpPr>
          <p:nvPr/>
        </p:nvCxnSpPr>
        <p:spPr>
          <a:xfrm>
            <a:off x="3341572" y="4795038"/>
            <a:ext cx="1433036" cy="6066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57DD1828-7C75-34F4-E91E-E08AB9186CD1}"/>
              </a:ext>
            </a:extLst>
          </p:cNvPr>
          <p:cNvCxnSpPr>
            <a:cxnSpLocks/>
          </p:cNvCxnSpPr>
          <p:nvPr/>
        </p:nvCxnSpPr>
        <p:spPr>
          <a:xfrm flipH="1">
            <a:off x="5957364" y="4768452"/>
            <a:ext cx="1297201" cy="6431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D4E3DFB-6A2F-BA76-F92E-183D787C1B79}"/>
                  </a:ext>
                </a:extLst>
              </p:cNvPr>
              <p:cNvSpPr txBox="1"/>
              <p:nvPr/>
            </p:nvSpPr>
            <p:spPr>
              <a:xfrm>
                <a:off x="5156285" y="6259226"/>
                <a:ext cx="357808" cy="4462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300" b="0" i="1" smtClean="0">
                          <a:solidFill>
                            <a:schemeClr val="tx1">
                              <a:lumMod val="85000"/>
                              <a:lumOff val="15000"/>
                            </a:schemeClr>
                          </a:solidFill>
                          <a:latin typeface="Cambria Math" panose="02040503050406030204" pitchFamily="18" charset="0"/>
                        </a:rPr>
                        <m:t>𝑚</m:t>
                      </m:r>
                    </m:oMath>
                  </m:oMathPara>
                </a14:m>
                <a:endParaRPr lang="en-US" sz="2300" dirty="0">
                  <a:solidFill>
                    <a:schemeClr val="bg2"/>
                  </a:solidFill>
                </a:endParaRPr>
              </a:p>
            </p:txBody>
          </p:sp>
        </mc:Choice>
        <mc:Fallback xmlns="">
          <p:sp>
            <p:nvSpPr>
              <p:cNvPr id="29" name="TextBox 28">
                <a:extLst>
                  <a:ext uri="{FF2B5EF4-FFF2-40B4-BE49-F238E27FC236}">
                    <a16:creationId xmlns:a16="http://schemas.microsoft.com/office/drawing/2014/main" id="{DD4E3DFB-6A2F-BA76-F92E-183D787C1B79}"/>
                  </a:ext>
                </a:extLst>
              </p:cNvPr>
              <p:cNvSpPr txBox="1">
                <a:spLocks noRot="1" noChangeAspect="1" noMove="1" noResize="1" noEditPoints="1" noAdjustHandles="1" noChangeArrowheads="1" noChangeShapeType="1" noTextEdit="1"/>
              </p:cNvSpPr>
              <p:nvPr/>
            </p:nvSpPr>
            <p:spPr>
              <a:xfrm>
                <a:off x="5156285" y="6259226"/>
                <a:ext cx="357808" cy="446276"/>
              </a:xfrm>
              <a:prstGeom prst="rect">
                <a:avLst/>
              </a:prstGeom>
              <a:blipFill>
                <a:blip r:embed="rId16"/>
                <a:stretch>
                  <a:fillRect r="-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84E02972-4C94-FCF9-FE82-C272CA8CE974}"/>
                  </a:ext>
                </a:extLst>
              </p:cNvPr>
              <p:cNvSpPr txBox="1"/>
              <p:nvPr/>
            </p:nvSpPr>
            <p:spPr>
              <a:xfrm>
                <a:off x="3639275" y="5476360"/>
                <a:ext cx="3391827" cy="446276"/>
              </a:xfrm>
              <a:prstGeom prst="rect">
                <a:avLst/>
              </a:prstGeom>
              <a:noFill/>
              <a:ln>
                <a:noFill/>
              </a:ln>
            </p:spPr>
            <p:txBody>
              <a:bodyPr wrap="square" rtlCol="0">
                <a:spAutoFit/>
              </a:bodyPr>
              <a:lstStyle/>
              <a:p>
                <a:r>
                  <a:rPr lang="en-US" sz="2300" dirty="0">
                    <a:solidFill>
                      <a:schemeClr val="accent1">
                        <a:lumMod val="50000"/>
                      </a:schemeClr>
                    </a:solidFill>
                    <a:latin typeface="PT Serif" panose="020A0603040505020204" pitchFamily="18" charset="77"/>
                  </a:rPr>
                  <a:t>Combine(</a:t>
                </a:r>
                <a14:m>
                  <m:oMath xmlns:m="http://schemas.openxmlformats.org/officeDocument/2006/math">
                    <m:sSub>
                      <m:sSubPr>
                        <m:ctrlPr>
                          <a:rPr lang="en-US" sz="2300" b="0" i="1" smtClean="0">
                            <a:solidFill>
                              <a:schemeClr val="accent1">
                                <a:lumMod val="50000"/>
                              </a:schemeClr>
                            </a:solidFill>
                            <a:latin typeface="Cambria Math" panose="02040503050406030204" pitchFamily="18" charset="0"/>
                          </a:rPr>
                        </m:ctrlPr>
                      </m:sSubPr>
                      <m:e>
                        <m:r>
                          <a:rPr lang="en-US" sz="2300" b="0" i="1" smtClean="0">
                            <a:solidFill>
                              <a:schemeClr val="accent1">
                                <a:lumMod val="50000"/>
                              </a:schemeClr>
                            </a:solidFill>
                            <a:latin typeface="Cambria Math" panose="02040503050406030204" pitchFamily="18" charset="0"/>
                          </a:rPr>
                          <m:t> </m:t>
                        </m:r>
                        <m:r>
                          <a:rPr lang="en-US" sz="2300" b="0" i="1" smtClean="0">
                            <a:solidFill>
                              <a:schemeClr val="accent1">
                                <a:lumMod val="50000"/>
                              </a:schemeClr>
                            </a:solidFill>
                            <a:latin typeface="Cambria Math" panose="02040503050406030204" pitchFamily="18" charset="0"/>
                          </a:rPr>
                          <m:t>𝑝𝑘𝑐</m:t>
                        </m:r>
                        <m:r>
                          <a:rPr lang="en-US" sz="2300" b="0" i="1" smtClean="0">
                            <a:solidFill>
                              <a:schemeClr val="accent1">
                                <a:lumMod val="50000"/>
                              </a:schemeClr>
                            </a:solidFill>
                            <a:latin typeface="Cambria Math" panose="02040503050406030204" pitchFamily="18" charset="0"/>
                          </a:rPr>
                          <m:t>, </m:t>
                        </m:r>
                        <m:r>
                          <a:rPr lang="en-US" sz="2300" b="0" i="1" smtClean="0">
                            <a:solidFill>
                              <a:schemeClr val="accent1">
                                <a:lumMod val="50000"/>
                              </a:schemeClr>
                            </a:solidFill>
                            <a:latin typeface="Cambria Math" panose="02040503050406030204" pitchFamily="18" charset="0"/>
                          </a:rPr>
                          <m:t>𝑐𝑡</m:t>
                        </m:r>
                        <m:r>
                          <a:rPr lang="en-US" sz="2300" b="0" i="1" smtClean="0">
                            <a:solidFill>
                              <a:schemeClr val="accent1">
                                <a:lumMod val="50000"/>
                              </a:schemeClr>
                            </a:solidFill>
                            <a:latin typeface="Cambria Math" panose="02040503050406030204" pitchFamily="18" charset="0"/>
                          </a:rPr>
                          <m:t>, </m:t>
                        </m:r>
                        <m:r>
                          <a:rPr lang="en-US" sz="2300" b="0" i="1" smtClean="0">
                            <a:solidFill>
                              <a:schemeClr val="accent1">
                                <a:lumMod val="50000"/>
                              </a:schemeClr>
                            </a:solidFill>
                            <a:latin typeface="Cambria Math" panose="02040503050406030204" pitchFamily="18" charset="0"/>
                          </a:rPr>
                          <m:t>𝑑</m:t>
                        </m:r>
                      </m:e>
                      <m:sub>
                        <m:r>
                          <a:rPr lang="en-US" sz="2300" b="0" i="1" smtClean="0">
                            <a:solidFill>
                              <a:schemeClr val="accent1">
                                <a:lumMod val="50000"/>
                              </a:schemeClr>
                            </a:solidFill>
                            <a:latin typeface="Cambria Math" panose="02040503050406030204" pitchFamily="18" charset="0"/>
                          </a:rPr>
                          <m:t>1</m:t>
                        </m:r>
                      </m:sub>
                    </m:sSub>
                    <m:r>
                      <a:rPr lang="en-US" sz="2300" b="0" i="1" smtClean="0">
                        <a:solidFill>
                          <a:schemeClr val="accent1">
                            <a:lumMod val="50000"/>
                          </a:schemeClr>
                        </a:solidFill>
                        <a:latin typeface="Cambria Math" panose="02040503050406030204" pitchFamily="18" charset="0"/>
                      </a:rPr>
                      <m:t>,</m:t>
                    </m:r>
                    <m:sSub>
                      <m:sSubPr>
                        <m:ctrlPr>
                          <a:rPr lang="en-US" sz="2300" b="0" i="1" smtClean="0">
                            <a:solidFill>
                              <a:schemeClr val="accent1">
                                <a:lumMod val="50000"/>
                              </a:schemeClr>
                            </a:solidFill>
                            <a:latin typeface="Cambria Math" panose="02040503050406030204" pitchFamily="18" charset="0"/>
                          </a:rPr>
                        </m:ctrlPr>
                      </m:sSubPr>
                      <m:e>
                        <m:r>
                          <a:rPr lang="en-US" sz="2300" b="0" i="1" smtClean="0">
                            <a:solidFill>
                              <a:schemeClr val="accent1">
                                <a:lumMod val="50000"/>
                              </a:schemeClr>
                            </a:solidFill>
                            <a:latin typeface="Cambria Math" panose="02040503050406030204" pitchFamily="18" charset="0"/>
                          </a:rPr>
                          <m:t>𝑑</m:t>
                        </m:r>
                      </m:e>
                      <m:sub>
                        <m:r>
                          <a:rPr lang="en-US" sz="2300" b="0" i="1" smtClean="0">
                            <a:solidFill>
                              <a:schemeClr val="accent1">
                                <a:lumMod val="50000"/>
                              </a:schemeClr>
                            </a:solidFill>
                            <a:latin typeface="Cambria Math" panose="02040503050406030204" pitchFamily="18" charset="0"/>
                          </a:rPr>
                          <m:t>3 </m:t>
                        </m:r>
                      </m:sub>
                    </m:sSub>
                  </m:oMath>
                </a14:m>
                <a:r>
                  <a:rPr lang="en-US" sz="2300" dirty="0">
                    <a:solidFill>
                      <a:schemeClr val="accent1">
                        <a:lumMod val="50000"/>
                      </a:schemeClr>
                    </a:solidFill>
                    <a:latin typeface="PT Serif" panose="020A0603040505020204" pitchFamily="18" charset="77"/>
                  </a:rPr>
                  <a:t>)</a:t>
                </a:r>
              </a:p>
            </p:txBody>
          </p:sp>
        </mc:Choice>
        <mc:Fallback xmlns="">
          <p:sp>
            <p:nvSpPr>
              <p:cNvPr id="30" name="TextBox 29">
                <a:extLst>
                  <a:ext uri="{FF2B5EF4-FFF2-40B4-BE49-F238E27FC236}">
                    <a16:creationId xmlns:a16="http://schemas.microsoft.com/office/drawing/2014/main" id="{84E02972-4C94-FCF9-FE82-C272CA8CE974}"/>
                  </a:ext>
                </a:extLst>
              </p:cNvPr>
              <p:cNvSpPr txBox="1">
                <a:spLocks noRot="1" noChangeAspect="1" noMove="1" noResize="1" noEditPoints="1" noAdjustHandles="1" noChangeArrowheads="1" noChangeShapeType="1" noTextEdit="1"/>
              </p:cNvSpPr>
              <p:nvPr/>
            </p:nvSpPr>
            <p:spPr>
              <a:xfrm>
                <a:off x="3639275" y="5476360"/>
                <a:ext cx="3391827" cy="446276"/>
              </a:xfrm>
              <a:prstGeom prst="rect">
                <a:avLst/>
              </a:prstGeom>
              <a:blipFill>
                <a:blip r:embed="rId17"/>
                <a:stretch>
                  <a:fillRect l="-2612" t="-11111" r="-746" b="-30556"/>
                </a:stretch>
              </a:blipFill>
              <a:ln>
                <a:noFill/>
              </a:ln>
            </p:spPr>
            <p:txBody>
              <a:bodyPr/>
              <a:lstStyle/>
              <a:p>
                <a:r>
                  <a:rPr lang="en-US">
                    <a:noFill/>
                  </a:rPr>
                  <a:t> </a:t>
                </a:r>
              </a:p>
            </p:txBody>
          </p:sp>
        </mc:Fallback>
      </mc:AlternateContent>
      <p:cxnSp>
        <p:nvCxnSpPr>
          <p:cNvPr id="33" name="Straight Arrow Connector 32">
            <a:extLst>
              <a:ext uri="{FF2B5EF4-FFF2-40B4-BE49-F238E27FC236}">
                <a16:creationId xmlns:a16="http://schemas.microsoft.com/office/drawing/2014/main" id="{84936FC4-A231-080E-77B0-310AAFD0C9D1}"/>
              </a:ext>
            </a:extLst>
          </p:cNvPr>
          <p:cNvCxnSpPr>
            <a:cxnSpLocks/>
            <a:stCxn id="30" idx="2"/>
            <a:endCxn id="29" idx="0"/>
          </p:cNvCxnSpPr>
          <p:nvPr/>
        </p:nvCxnSpPr>
        <p:spPr>
          <a:xfrm>
            <a:off x="5335189" y="5922636"/>
            <a:ext cx="0" cy="336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F722D25B-55B4-B90E-749B-0F7196EB6172}"/>
                  </a:ext>
                </a:extLst>
              </p:cNvPr>
              <p:cNvSpPr txBox="1"/>
              <p:nvPr/>
            </p:nvSpPr>
            <p:spPr>
              <a:xfrm>
                <a:off x="265043" y="1007165"/>
                <a:ext cx="19776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=3 , </m:t>
                      </m:r>
                      <m:r>
                        <a:rPr lang="en-US" sz="2400" b="0" i="1" smtClean="0">
                          <a:latin typeface="Cambria Math" panose="02040503050406030204" pitchFamily="18" charset="0"/>
                        </a:rPr>
                        <m:t>𝑡</m:t>
                      </m:r>
                      <m:r>
                        <a:rPr lang="en-US" sz="2400" b="0" i="1" smtClean="0">
                          <a:latin typeface="Cambria Math" panose="02040503050406030204" pitchFamily="18" charset="0"/>
                        </a:rPr>
                        <m:t>=2</m:t>
                      </m:r>
                    </m:oMath>
                  </m:oMathPara>
                </a14:m>
                <a:endParaRPr lang="en-US" sz="2400" dirty="0">
                  <a:latin typeface="PT Serif" panose="020A0603040505020204" pitchFamily="18" charset="77"/>
                </a:endParaRPr>
              </a:p>
            </p:txBody>
          </p:sp>
        </mc:Choice>
        <mc:Fallback xmlns="">
          <p:sp>
            <p:nvSpPr>
              <p:cNvPr id="43" name="TextBox 42">
                <a:extLst>
                  <a:ext uri="{FF2B5EF4-FFF2-40B4-BE49-F238E27FC236}">
                    <a16:creationId xmlns:a16="http://schemas.microsoft.com/office/drawing/2014/main" id="{F722D25B-55B4-B90E-749B-0F7196EB6172}"/>
                  </a:ext>
                </a:extLst>
              </p:cNvPr>
              <p:cNvSpPr txBox="1">
                <a:spLocks noRot="1" noChangeAspect="1" noMove="1" noResize="1" noEditPoints="1" noAdjustHandles="1" noChangeArrowheads="1" noChangeShapeType="1" noTextEdit="1"/>
              </p:cNvSpPr>
              <p:nvPr/>
            </p:nvSpPr>
            <p:spPr>
              <a:xfrm>
                <a:off x="265043" y="1007165"/>
                <a:ext cx="1977682" cy="461665"/>
              </a:xfrm>
              <a:prstGeom prst="rect">
                <a:avLst/>
              </a:prstGeom>
              <a:blipFill>
                <a:blip r:embed="rId18"/>
                <a:stretch>
                  <a:fillRect b="-21622"/>
                </a:stretch>
              </a:blipFill>
            </p:spPr>
            <p:txBody>
              <a:bodyPr/>
              <a:lstStyle/>
              <a:p>
                <a:r>
                  <a:rPr lang="en-US">
                    <a:noFill/>
                  </a:rPr>
                  <a:t> </a:t>
                </a:r>
              </a:p>
            </p:txBody>
          </p:sp>
        </mc:Fallback>
      </mc:AlternateContent>
    </p:spTree>
    <p:extLst>
      <p:ext uri="{BB962C8B-B14F-4D97-AF65-F5344CB8AC3E}">
        <p14:creationId xmlns:p14="http://schemas.microsoft.com/office/powerpoint/2010/main" val="386676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childTnLst>
                                </p:cTn>
                              </p:par>
                              <p:par>
                                <p:cTn id="28" presetID="10"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6" grpId="0"/>
      <p:bldP spid="18" grpId="0" animBg="1"/>
      <p:bldP spid="19" grpId="0"/>
      <p:bldP spid="25" grpId="0" animBg="1"/>
      <p:bldP spid="26" grpId="0" animBg="1"/>
      <p:bldP spid="29" grpId="0"/>
      <p:bldP spid="3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694D25B-4DA5-B3FF-049F-90B438F716E4}"/>
                  </a:ext>
                </a:extLst>
              </p:cNvPr>
              <p:cNvSpPr>
                <a:spLocks noGrp="1"/>
              </p:cNvSpPr>
              <p:nvPr>
                <p:ph idx="1"/>
              </p:nvPr>
            </p:nvSpPr>
            <p:spPr>
              <a:xfrm>
                <a:off x="228599" y="1253331"/>
                <a:ext cx="11300792" cy="5398570"/>
              </a:xfrm>
            </p:spPr>
            <p:txBody>
              <a:bodyPr/>
              <a:lstStyle/>
              <a:p>
                <a:pPr marL="0" indent="0">
                  <a:lnSpc>
                    <a:spcPct val="150000"/>
                  </a:lnSpc>
                  <a:buNone/>
                </a:pPr>
                <a:r>
                  <a:rPr lang="en-US" dirty="0">
                    <a:solidFill>
                      <a:schemeClr val="tx1">
                        <a:lumMod val="85000"/>
                        <a:lumOff val="15000"/>
                      </a:schemeClr>
                    </a:solidFill>
                    <a:latin typeface="PT Serif" panose="020A0603040505020204" pitchFamily="18" charset="77"/>
                  </a:rPr>
                  <a:t>A Fingerprinting Code has two algorithms:</a:t>
                </a:r>
                <a:endParaRPr lang="en-US" b="0" dirty="0">
                  <a:solidFill>
                    <a:schemeClr val="tx1">
                      <a:lumMod val="85000"/>
                      <a:lumOff val="15000"/>
                    </a:schemeClr>
                  </a:solidFill>
                </a:endParaRPr>
              </a:p>
              <a:p>
                <a:pPr>
                  <a:lnSpc>
                    <a:spcPct val="150000"/>
                  </a:lnSpc>
                </a:pPr>
                <a:r>
                  <a:rPr lang="en-US" b="0" dirty="0">
                    <a:solidFill>
                      <a:schemeClr val="tx1">
                        <a:lumMod val="85000"/>
                        <a:lumOff val="15000"/>
                      </a:schemeClr>
                    </a:solidFill>
                  </a:rPr>
                  <a:t>   </a:t>
                </a:r>
                <a14:m>
                  <m:oMath xmlns:m="http://schemas.openxmlformats.org/officeDocument/2006/math">
                    <m:r>
                      <a:rPr lang="en-US" b="0" i="1" smtClean="0">
                        <a:solidFill>
                          <a:schemeClr val="tx1">
                            <a:lumMod val="85000"/>
                            <a:lumOff val="15000"/>
                          </a:schemeClr>
                        </a:solidFill>
                        <a:latin typeface="Cambria Math" panose="02040503050406030204" pitchFamily="18" charset="0"/>
                      </a:rPr>
                      <m:t>𝐹𝐶𝐺𝑒𝑛</m:t>
                    </m:r>
                    <m:r>
                      <a:rPr lang="en-US" b="0" i="1" smtClean="0">
                        <a:solidFill>
                          <a:schemeClr val="tx1">
                            <a:lumMod val="85000"/>
                            <a:lumOff val="15000"/>
                          </a:schemeClr>
                        </a:solidFill>
                        <a:latin typeface="Cambria Math" panose="02040503050406030204" pitchFamily="18" charset="0"/>
                      </a:rPr>
                      <m:t>( </m:t>
                    </m:r>
                    <m:r>
                      <a:rPr lang="en-US" b="0" i="1" smtClean="0">
                        <a:solidFill>
                          <a:schemeClr val="tx1">
                            <a:lumMod val="85000"/>
                            <a:lumOff val="15000"/>
                          </a:schemeClr>
                        </a:solidFill>
                        <a:latin typeface="Cambria Math" panose="02040503050406030204" pitchFamily="18" charset="0"/>
                      </a:rPr>
                      <m:t>𝑛</m:t>
                    </m:r>
                    <m:r>
                      <a:rPr lang="en-US" b="0" i="1" smtClean="0">
                        <a:solidFill>
                          <a:schemeClr val="tx1">
                            <a:lumMod val="85000"/>
                            <a:lumOff val="15000"/>
                          </a:schemeClr>
                        </a:solidFill>
                        <a:latin typeface="Cambria Math" panose="02040503050406030204" pitchFamily="18" charset="0"/>
                      </a:rPr>
                      <m:t> )</m:t>
                    </m:r>
                  </m:oMath>
                </a14:m>
                <a:r>
                  <a:rPr lang="en-US" dirty="0">
                    <a:solidFill>
                      <a:schemeClr val="tx1">
                        <a:lumMod val="85000"/>
                        <a:lumOff val="15000"/>
                      </a:schemeClr>
                    </a:solidFill>
                    <a:latin typeface="PT Serif" panose="020A0603040505020204" pitchFamily="18" charset="77"/>
                  </a:rPr>
                  <a:t> 		⟶	</a:t>
                </a:r>
                <a14:m>
                  <m:oMath xmlns:m="http://schemas.openxmlformats.org/officeDocument/2006/math">
                    <m:r>
                      <a:rPr lang="en-US" b="0" i="1" smtClean="0">
                        <a:solidFill>
                          <a:schemeClr val="tx1">
                            <a:lumMod val="85000"/>
                            <a:lumOff val="15000"/>
                          </a:schemeClr>
                        </a:solidFill>
                        <a:latin typeface="Cambria Math" panose="02040503050406030204" pitchFamily="18" charset="0"/>
                      </a:rPr>
                      <m:t>( </m:t>
                    </m:r>
                    <m:r>
                      <a:rPr lang="en-US" b="0" i="1" smtClean="0">
                        <a:solidFill>
                          <a:schemeClr val="tx1">
                            <a:lumMod val="85000"/>
                            <a:lumOff val="15000"/>
                          </a:schemeClr>
                        </a:solidFill>
                        <a:latin typeface="Cambria Math" panose="02040503050406030204" pitchFamily="18" charset="0"/>
                      </a:rPr>
                      <m:t>𝑇</m:t>
                    </m:r>
                    <m:r>
                      <a:rPr lang="en-US" b="0" i="1" smtClean="0">
                        <a:solidFill>
                          <a:schemeClr val="tx1">
                            <a:lumMod val="85000"/>
                            <a:lumOff val="15000"/>
                          </a:schemeClr>
                        </a:solidFill>
                        <a:latin typeface="Cambria Math" panose="02040503050406030204" pitchFamily="18" charset="0"/>
                      </a:rPr>
                      <m:t> , </m:t>
                    </m:r>
                    <m:r>
                      <a:rPr lang="en-US" b="0" i="1" smtClean="0">
                        <a:solidFill>
                          <a:schemeClr val="tx1">
                            <a:lumMod val="85000"/>
                            <a:lumOff val="15000"/>
                          </a:schemeClr>
                        </a:solidFill>
                        <a:latin typeface="Cambria Math" panose="02040503050406030204" pitchFamily="18" charset="0"/>
                      </a:rPr>
                      <m:t>𝑡𝑘</m:t>
                    </m:r>
                    <m:r>
                      <a:rPr lang="en-US" b="0" i="1" smtClean="0">
                        <a:solidFill>
                          <a:schemeClr val="tx1">
                            <a:lumMod val="85000"/>
                            <a:lumOff val="15000"/>
                          </a:schemeClr>
                        </a:solidFill>
                        <a:latin typeface="Cambria Math" panose="02040503050406030204" pitchFamily="18" charset="0"/>
                      </a:rPr>
                      <m:t>)</m:t>
                    </m:r>
                  </m:oMath>
                </a14:m>
                <a:r>
                  <a:rPr lang="en-US" b="0" i="1" dirty="0">
                    <a:solidFill>
                      <a:schemeClr val="tx1">
                        <a:lumMod val="85000"/>
                        <a:lumOff val="15000"/>
                      </a:schemeClr>
                    </a:solidFill>
                    <a:latin typeface="PT Serif" panose="020A0603040505020204" pitchFamily="18" charset="77"/>
                  </a:rPr>
                  <a:t>  	</a:t>
                </a:r>
                <a:r>
                  <a:rPr lang="en" dirty="0">
                    <a:solidFill>
                      <a:schemeClr val="tx1">
                        <a:lumMod val="85000"/>
                        <a:lumOff val="15000"/>
                      </a:schemeClr>
                    </a:solidFill>
                    <a:latin typeface="PT Serif" panose="020A0603040505020204" pitchFamily="18" charset="77"/>
                    <a:ea typeface="PT Serif"/>
                    <a:cs typeface="PT Serif"/>
                    <a:sym typeface="PT Serif"/>
                  </a:rPr>
                  <a:t> </a:t>
                </a:r>
              </a:p>
              <a:p>
                <a:pPr marL="457200" lvl="1" indent="0">
                  <a:lnSpc>
                    <a:spcPct val="150000"/>
                  </a:lnSpc>
                  <a:buNone/>
                </a:pPr>
                <a:r>
                  <a:rPr lang="en" sz="2000" dirty="0">
                    <a:solidFill>
                      <a:schemeClr val="tx1">
                        <a:lumMod val="85000"/>
                        <a:lumOff val="15000"/>
                      </a:schemeClr>
                    </a:solidFill>
                    <a:latin typeface="PT Serif" panose="020A0603040505020204" pitchFamily="18" charset="77"/>
                    <a:ea typeface="PT Serif"/>
                    <a:cs typeface="PT Serif"/>
                    <a:sym typeface="PT Serif"/>
                  </a:rPr>
                  <a:t>		</a:t>
                </a:r>
                <a:r>
                  <a:rPr lang="en" sz="2600" dirty="0">
                    <a:solidFill>
                      <a:schemeClr val="tx1">
                        <a:lumMod val="85000"/>
                        <a:lumOff val="15000"/>
                      </a:schemeClr>
                    </a:solidFill>
                    <a:latin typeface="PT Serif" panose="020A0603040505020204" pitchFamily="18" charset="77"/>
                    <a:ea typeface="PT Serif"/>
                    <a:cs typeface="PT Serif"/>
                    <a:sym typeface="PT Serif"/>
                  </a:rPr>
                  <a:t> </a:t>
                </a:r>
                <a14:m>
                  <m:oMath xmlns:m="http://schemas.openxmlformats.org/officeDocument/2006/math">
                    <m:r>
                      <a:rPr lang="en-US" sz="2600" b="0" i="1" smtClean="0">
                        <a:solidFill>
                          <a:schemeClr val="tx1">
                            <a:lumMod val="85000"/>
                            <a:lumOff val="15000"/>
                          </a:schemeClr>
                        </a:solidFill>
                        <a:latin typeface="Cambria Math" panose="02040503050406030204" pitchFamily="18" charset="0"/>
                      </a:rPr>
                      <m:t>𝑇</m:t>
                    </m:r>
                    <m:r>
                      <a:rPr lang="en-US" sz="2600" b="0" i="0" smtClean="0">
                        <a:solidFill>
                          <a:schemeClr val="tx1">
                            <a:lumMod val="85000"/>
                            <a:lumOff val="15000"/>
                          </a:schemeClr>
                        </a:solidFill>
                        <a:latin typeface="Cambria Math" panose="02040503050406030204" pitchFamily="18" charset="0"/>
                      </a:rPr>
                      <m:t> = </m:t>
                    </m:r>
                    <m:sSup>
                      <m:sSupPr>
                        <m:ctrlPr>
                          <a:rPr lang="en-US" sz="2600" b="0" i="1" smtClean="0">
                            <a:solidFill>
                              <a:schemeClr val="tx1">
                                <a:lumMod val="85000"/>
                                <a:lumOff val="15000"/>
                              </a:schemeClr>
                            </a:solidFill>
                            <a:latin typeface="Cambria Math" panose="02040503050406030204" pitchFamily="18" charset="0"/>
                          </a:rPr>
                        </m:ctrlPr>
                      </m:sSupPr>
                      <m:e>
                        <m:d>
                          <m:dPr>
                            <m:begChr m:val="{"/>
                            <m:endChr m:val="}"/>
                            <m:ctrlPr>
                              <a:rPr lang="en-US" sz="2600" b="0" i="1" smtClean="0">
                                <a:solidFill>
                                  <a:schemeClr val="tx1">
                                    <a:lumMod val="85000"/>
                                    <a:lumOff val="15000"/>
                                  </a:schemeClr>
                                </a:solidFill>
                                <a:latin typeface="Cambria Math" panose="02040503050406030204" pitchFamily="18" charset="0"/>
                              </a:rPr>
                            </m:ctrlPr>
                          </m:dPr>
                          <m:e>
                            <m:sSub>
                              <m:sSubPr>
                                <m:ctrlPr>
                                  <a:rPr lang="en-US" sz="2600" b="0" i="1" smtClean="0">
                                    <a:solidFill>
                                      <a:schemeClr val="tx1">
                                        <a:lumMod val="85000"/>
                                        <a:lumOff val="15000"/>
                                      </a:schemeClr>
                                    </a:solidFill>
                                    <a:latin typeface="Cambria Math" panose="02040503050406030204" pitchFamily="18" charset="0"/>
                                  </a:rPr>
                                </m:ctrlPr>
                              </m:sSubPr>
                              <m:e>
                                <m:r>
                                  <a:rPr lang="en-US" sz="2600" b="0" i="1" smtClean="0">
                                    <a:solidFill>
                                      <a:schemeClr val="tx1">
                                        <a:lumMod val="85000"/>
                                        <a:lumOff val="15000"/>
                                      </a:schemeClr>
                                    </a:solidFill>
                                    <a:latin typeface="Cambria Math" panose="02040503050406030204" pitchFamily="18" charset="0"/>
                                  </a:rPr>
                                  <m:t>𝑤</m:t>
                                </m:r>
                              </m:e>
                              <m:sub>
                                <m:r>
                                  <a:rPr lang="en-US" sz="2600" b="0" i="1" smtClean="0">
                                    <a:solidFill>
                                      <a:schemeClr val="tx1">
                                        <a:lumMod val="85000"/>
                                        <a:lumOff val="15000"/>
                                      </a:schemeClr>
                                    </a:solidFill>
                                    <a:latin typeface="Cambria Math" panose="02040503050406030204" pitchFamily="18" charset="0"/>
                                  </a:rPr>
                                  <m:t>1</m:t>
                                </m:r>
                              </m:sub>
                            </m:sSub>
                            <m:r>
                              <a:rPr lang="en-US" sz="2600" b="0" i="1" smtClean="0">
                                <a:solidFill>
                                  <a:schemeClr val="tx1">
                                    <a:lumMod val="85000"/>
                                    <a:lumOff val="15000"/>
                                  </a:schemeClr>
                                </a:solidFill>
                                <a:latin typeface="Cambria Math" panose="02040503050406030204" pitchFamily="18" charset="0"/>
                              </a:rPr>
                              <m:t> , …, </m:t>
                            </m:r>
                            <m:sSub>
                              <m:sSubPr>
                                <m:ctrlPr>
                                  <a:rPr lang="en-US" sz="2600" b="0" i="1" smtClean="0">
                                    <a:solidFill>
                                      <a:schemeClr val="tx1">
                                        <a:lumMod val="85000"/>
                                        <a:lumOff val="15000"/>
                                      </a:schemeClr>
                                    </a:solidFill>
                                    <a:latin typeface="Cambria Math" panose="02040503050406030204" pitchFamily="18" charset="0"/>
                                  </a:rPr>
                                </m:ctrlPr>
                              </m:sSubPr>
                              <m:e>
                                <m:r>
                                  <a:rPr lang="en-US" sz="2600" b="0" i="1" smtClean="0">
                                    <a:solidFill>
                                      <a:schemeClr val="tx1">
                                        <a:lumMod val="85000"/>
                                        <a:lumOff val="15000"/>
                                      </a:schemeClr>
                                    </a:solidFill>
                                    <a:latin typeface="Cambria Math" panose="02040503050406030204" pitchFamily="18" charset="0"/>
                                  </a:rPr>
                                  <m:t>𝑤</m:t>
                                </m:r>
                              </m:e>
                              <m:sub>
                                <m:r>
                                  <a:rPr lang="en-US" sz="2600" b="0" i="1" smtClean="0">
                                    <a:solidFill>
                                      <a:schemeClr val="tx1">
                                        <a:lumMod val="85000"/>
                                        <a:lumOff val="15000"/>
                                      </a:schemeClr>
                                    </a:solidFill>
                                    <a:latin typeface="Cambria Math" panose="02040503050406030204" pitchFamily="18" charset="0"/>
                                  </a:rPr>
                                  <m:t>𝑛</m:t>
                                </m:r>
                              </m:sub>
                            </m:sSub>
                          </m:e>
                        </m:d>
                      </m:e>
                      <m:sup/>
                    </m:sSup>
                    <m:r>
                      <a:rPr lang="en-US" sz="2600" b="0" i="1" smtClean="0">
                        <a:solidFill>
                          <a:schemeClr val="tx1">
                            <a:lumMod val="85000"/>
                            <a:lumOff val="15000"/>
                          </a:schemeClr>
                        </a:solidFill>
                        <a:latin typeface="Cambria Math" panose="02040503050406030204" pitchFamily="18" charset="0"/>
                      </a:rPr>
                      <m:t>∈</m:t>
                    </m:r>
                    <m:sSup>
                      <m:sSupPr>
                        <m:ctrlPr>
                          <a:rPr lang="en-US" sz="2600" b="0" i="1" smtClean="0">
                            <a:solidFill>
                              <a:schemeClr val="tx1">
                                <a:lumMod val="85000"/>
                                <a:lumOff val="15000"/>
                              </a:schemeClr>
                            </a:solidFill>
                            <a:latin typeface="Cambria Math" panose="02040503050406030204" pitchFamily="18" charset="0"/>
                          </a:rPr>
                        </m:ctrlPr>
                      </m:sSupPr>
                      <m:e>
                        <m:d>
                          <m:dPr>
                            <m:begChr m:val="{"/>
                            <m:endChr m:val="}"/>
                            <m:ctrlPr>
                              <a:rPr lang="en-US" sz="2600" b="0" i="1" smtClean="0">
                                <a:solidFill>
                                  <a:schemeClr val="tx1">
                                    <a:lumMod val="85000"/>
                                    <a:lumOff val="15000"/>
                                  </a:schemeClr>
                                </a:solidFill>
                                <a:latin typeface="Cambria Math" panose="02040503050406030204" pitchFamily="18" charset="0"/>
                              </a:rPr>
                            </m:ctrlPr>
                          </m:dPr>
                          <m:e>
                            <m:r>
                              <a:rPr lang="en-US" sz="2600" b="0" i="1" smtClean="0">
                                <a:solidFill>
                                  <a:schemeClr val="tx1">
                                    <a:lumMod val="85000"/>
                                    <a:lumOff val="15000"/>
                                  </a:schemeClr>
                                </a:solidFill>
                                <a:latin typeface="Cambria Math" panose="02040503050406030204" pitchFamily="18" charset="0"/>
                              </a:rPr>
                              <m:t>0,1</m:t>
                            </m:r>
                          </m:e>
                        </m:d>
                      </m:e>
                      <m:sup>
                        <m:r>
                          <a:rPr lang="en-US" sz="2600" b="0" i="1" smtClean="0">
                            <a:solidFill>
                              <a:schemeClr val="tx1">
                                <a:lumMod val="85000"/>
                                <a:lumOff val="15000"/>
                              </a:schemeClr>
                            </a:solidFill>
                            <a:latin typeface="Cambria Math" panose="02040503050406030204" pitchFamily="18" charset="0"/>
                          </a:rPr>
                          <m:t>ℓ × </m:t>
                        </m:r>
                        <m:r>
                          <a:rPr lang="en-US" sz="2600" b="0" i="1" smtClean="0">
                            <a:solidFill>
                              <a:schemeClr val="tx1">
                                <a:lumMod val="85000"/>
                                <a:lumOff val="15000"/>
                              </a:schemeClr>
                            </a:solidFill>
                            <a:latin typeface="Cambria Math" panose="02040503050406030204" pitchFamily="18" charset="0"/>
                          </a:rPr>
                          <m:t>𝑛</m:t>
                        </m:r>
                      </m:sup>
                    </m:sSup>
                  </m:oMath>
                </a14:m>
                <a:endParaRPr lang="en-US" sz="2600" b="0" i="1" dirty="0">
                  <a:solidFill>
                    <a:schemeClr val="tx1">
                      <a:lumMod val="85000"/>
                      <a:lumOff val="15000"/>
                    </a:schemeClr>
                  </a:solidFill>
                  <a:latin typeface="PT Serif" panose="020A0603040505020204" pitchFamily="18" charset="77"/>
                </a:endParaRPr>
              </a:p>
              <a:p>
                <a:pPr>
                  <a:lnSpc>
                    <a:spcPct val="150000"/>
                  </a:lnSpc>
                </a:pPr>
                <a:r>
                  <a:rPr lang="en-US" b="0" dirty="0">
                    <a:solidFill>
                      <a:schemeClr val="tx1">
                        <a:lumMod val="85000"/>
                        <a:lumOff val="15000"/>
                      </a:schemeClr>
                    </a:solidFill>
                  </a:rPr>
                  <a:t>   </a:t>
                </a:r>
                <a14:m>
                  <m:oMath xmlns:m="http://schemas.openxmlformats.org/officeDocument/2006/math">
                    <m:r>
                      <a:rPr lang="en-US" b="0" i="1" smtClean="0">
                        <a:solidFill>
                          <a:schemeClr val="tx1">
                            <a:lumMod val="85000"/>
                            <a:lumOff val="15000"/>
                          </a:schemeClr>
                        </a:solidFill>
                        <a:latin typeface="Cambria Math" panose="02040503050406030204" pitchFamily="18" charset="0"/>
                      </a:rPr>
                      <m:t>𝐹𝐶𝑇𝑟𝑎𝑐𝑒</m:t>
                    </m:r>
                    <m:r>
                      <a:rPr lang="en-US" b="0" i="1" smtClean="0">
                        <a:solidFill>
                          <a:schemeClr val="tx1">
                            <a:lumMod val="85000"/>
                            <a:lumOff val="15000"/>
                          </a:schemeClr>
                        </a:solidFill>
                        <a:latin typeface="Cambria Math" panose="02040503050406030204" pitchFamily="18" charset="0"/>
                      </a:rPr>
                      <m:t>( </m:t>
                    </m:r>
                    <m:sSup>
                      <m:sSupPr>
                        <m:ctrlPr>
                          <a:rPr lang="en-US" b="0" i="1" smtClean="0">
                            <a:solidFill>
                              <a:schemeClr val="tx1">
                                <a:lumMod val="85000"/>
                                <a:lumOff val="15000"/>
                              </a:schemeClr>
                            </a:solidFill>
                            <a:latin typeface="Cambria Math" panose="02040503050406030204" pitchFamily="18" charset="0"/>
                          </a:rPr>
                        </m:ctrlPr>
                      </m:sSupPr>
                      <m:e>
                        <m:acc>
                          <m:accPr>
                            <m:chr m:val="̅"/>
                            <m:ctrlPr>
                              <a:rPr lang="en-US" i="1" smtClean="0">
                                <a:solidFill>
                                  <a:schemeClr val="tx1">
                                    <a:lumMod val="85000"/>
                                    <a:lumOff val="15000"/>
                                  </a:schemeClr>
                                </a:solidFill>
                                <a:latin typeface="Cambria Math" panose="02040503050406030204" pitchFamily="18" charset="0"/>
                              </a:rPr>
                            </m:ctrlPr>
                          </m:accPr>
                          <m:e>
                            <m:r>
                              <a:rPr lang="en-US" b="0" i="1" smtClean="0">
                                <a:solidFill>
                                  <a:schemeClr val="tx1">
                                    <a:lumMod val="85000"/>
                                    <a:lumOff val="15000"/>
                                  </a:schemeClr>
                                </a:solidFill>
                                <a:latin typeface="Cambria Math" panose="02040503050406030204" pitchFamily="18" charset="0"/>
                              </a:rPr>
                              <m:t>𝑤</m:t>
                            </m:r>
                          </m:e>
                        </m:acc>
                      </m:e>
                      <m:sup>
                        <m:r>
                          <a:rPr lang="en-US" b="0" i="1" smtClean="0">
                            <a:solidFill>
                              <a:schemeClr val="tx1">
                                <a:lumMod val="85000"/>
                                <a:lumOff val="15000"/>
                              </a:schemeClr>
                            </a:solidFill>
                            <a:latin typeface="Cambria Math" panose="02040503050406030204" pitchFamily="18" charset="0"/>
                          </a:rPr>
                          <m:t>∗</m:t>
                        </m:r>
                      </m:sup>
                    </m:sSup>
                    <m:r>
                      <a:rPr lang="en-US" b="0" i="1" smtClean="0">
                        <a:solidFill>
                          <a:schemeClr val="tx1">
                            <a:lumMod val="85000"/>
                            <a:lumOff val="15000"/>
                          </a:schemeClr>
                        </a:solidFill>
                        <a:latin typeface="Cambria Math" panose="02040503050406030204" pitchFamily="18" charset="0"/>
                      </a:rPr>
                      <m:t>,  </m:t>
                    </m:r>
                    <m:r>
                      <a:rPr lang="en-US" b="0" i="1" smtClean="0">
                        <a:solidFill>
                          <a:schemeClr val="tx1">
                            <a:lumMod val="85000"/>
                            <a:lumOff val="15000"/>
                          </a:schemeClr>
                        </a:solidFill>
                        <a:latin typeface="Cambria Math" panose="02040503050406030204" pitchFamily="18" charset="0"/>
                      </a:rPr>
                      <m:t>𝑡𝑘</m:t>
                    </m:r>
                    <m:r>
                      <a:rPr lang="en-US" b="0" i="1" smtClean="0">
                        <a:solidFill>
                          <a:schemeClr val="tx1">
                            <a:lumMod val="85000"/>
                            <a:lumOff val="15000"/>
                          </a:schemeClr>
                        </a:solidFill>
                        <a:latin typeface="Cambria Math" panose="02040503050406030204" pitchFamily="18" charset="0"/>
                      </a:rPr>
                      <m:t> )</m:t>
                    </m:r>
                  </m:oMath>
                </a14:m>
                <a:r>
                  <a:rPr lang="en-US" dirty="0">
                    <a:solidFill>
                      <a:schemeClr val="tx1">
                        <a:lumMod val="85000"/>
                        <a:lumOff val="15000"/>
                      </a:schemeClr>
                    </a:solidFill>
                    <a:latin typeface="PT Serif" panose="020A0603040505020204" pitchFamily="18" charset="77"/>
                  </a:rPr>
                  <a:t> 	⟶ 	</a:t>
                </a:r>
                <a14:m>
                  <m:oMath xmlns:m="http://schemas.openxmlformats.org/officeDocument/2006/math">
                    <m:r>
                      <a:rPr lang="en-US" b="0" i="1" smtClean="0">
                        <a:solidFill>
                          <a:schemeClr val="tx1">
                            <a:lumMod val="85000"/>
                            <a:lumOff val="15000"/>
                          </a:schemeClr>
                        </a:solidFill>
                        <a:latin typeface="Cambria Math" panose="02040503050406030204" pitchFamily="18" charset="0"/>
                      </a:rPr>
                      <m:t>𝑆</m:t>
                    </m:r>
                    <m:r>
                      <a:rPr lang="en-US" b="0" i="1" smtClean="0">
                        <a:solidFill>
                          <a:schemeClr val="tx1">
                            <a:lumMod val="85000"/>
                            <a:lumOff val="15000"/>
                          </a:schemeClr>
                        </a:solidFill>
                        <a:latin typeface="Cambria Math" panose="02040503050406030204" pitchFamily="18" charset="0"/>
                      </a:rPr>
                      <m:t>⊆[</m:t>
                    </m:r>
                    <m:r>
                      <a:rPr lang="en-US" b="0" i="1" smtClean="0">
                        <a:solidFill>
                          <a:schemeClr val="tx1">
                            <a:lumMod val="85000"/>
                            <a:lumOff val="15000"/>
                          </a:schemeClr>
                        </a:solidFill>
                        <a:latin typeface="Cambria Math" panose="02040503050406030204" pitchFamily="18" charset="0"/>
                      </a:rPr>
                      <m:t>𝑛</m:t>
                    </m:r>
                    <m:r>
                      <a:rPr lang="en-US" b="0" i="1" smtClean="0">
                        <a:solidFill>
                          <a:schemeClr val="tx1">
                            <a:lumMod val="85000"/>
                            <a:lumOff val="15000"/>
                          </a:schemeClr>
                        </a:solidFill>
                        <a:latin typeface="Cambria Math" panose="02040503050406030204" pitchFamily="18" charset="0"/>
                      </a:rPr>
                      <m:t>]</m:t>
                    </m:r>
                  </m:oMath>
                </a14:m>
                <a:r>
                  <a:rPr lang="en-US" dirty="0">
                    <a:solidFill>
                      <a:schemeClr val="tx1">
                        <a:lumMod val="85000"/>
                        <a:lumOff val="15000"/>
                      </a:schemeClr>
                    </a:solidFill>
                    <a:latin typeface="PT Serif" panose="020A0603040505020204" pitchFamily="18" charset="77"/>
                  </a:rPr>
                  <a:t> 	</a:t>
                </a:r>
                <a:endParaRPr lang="en-US" sz="2400" dirty="0">
                  <a:solidFill>
                    <a:schemeClr val="tx1">
                      <a:lumMod val="85000"/>
                      <a:lumOff val="15000"/>
                    </a:schemeClr>
                  </a:solidFill>
                  <a:latin typeface="PT Serif" panose="020A0603040505020204" pitchFamily="18" charset="77"/>
                </a:endParaRPr>
              </a:p>
            </p:txBody>
          </p:sp>
        </mc:Choice>
        <mc:Fallback xmlns="">
          <p:sp>
            <p:nvSpPr>
              <p:cNvPr id="3" name="Content Placeholder 2">
                <a:extLst>
                  <a:ext uri="{FF2B5EF4-FFF2-40B4-BE49-F238E27FC236}">
                    <a16:creationId xmlns:a16="http://schemas.microsoft.com/office/drawing/2014/main" id="{9694D25B-4DA5-B3FF-049F-90B438F716E4}"/>
                  </a:ext>
                </a:extLst>
              </p:cNvPr>
              <p:cNvSpPr>
                <a:spLocks noGrp="1" noRot="1" noChangeAspect="1" noMove="1" noResize="1" noEditPoints="1" noAdjustHandles="1" noChangeArrowheads="1" noChangeShapeType="1" noTextEdit="1"/>
              </p:cNvSpPr>
              <p:nvPr>
                <p:ph idx="1"/>
              </p:nvPr>
            </p:nvSpPr>
            <p:spPr>
              <a:xfrm>
                <a:off x="228599" y="1253331"/>
                <a:ext cx="11300792" cy="5398570"/>
              </a:xfrm>
              <a:blipFill>
                <a:blip r:embed="rId3"/>
                <a:stretch>
                  <a:fillRect l="-1010"/>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AB259C39-4CC2-5C31-0A71-31FDE15AC10B}"/>
              </a:ext>
            </a:extLst>
          </p:cNvPr>
          <p:cNvSpPr txBox="1">
            <a:spLocks/>
          </p:cNvSpPr>
          <p:nvPr/>
        </p:nvSpPr>
        <p:spPr>
          <a:xfrm>
            <a:off x="228600" y="206099"/>
            <a:ext cx="10515600" cy="10396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PT Serif" panose="020A0603040505020204" pitchFamily="18" charset="77"/>
              </a:rPr>
              <a:t>Fingerprinting Codes [BS’95]</a:t>
            </a:r>
          </a:p>
        </p:txBody>
      </p:sp>
    </p:spTree>
    <p:extLst>
      <p:ext uri="{BB962C8B-B14F-4D97-AF65-F5344CB8AC3E}">
        <p14:creationId xmlns:p14="http://schemas.microsoft.com/office/powerpoint/2010/main" val="251096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EB440D1-030E-222D-6D8B-71240FF7584D}"/>
                  </a:ext>
                </a:extLst>
              </p:cNvPr>
              <p:cNvSpPr>
                <a:spLocks noGrp="1"/>
              </p:cNvSpPr>
              <p:nvPr>
                <p:ph idx="1"/>
              </p:nvPr>
            </p:nvSpPr>
            <p:spPr>
              <a:xfrm>
                <a:off x="467139" y="1481807"/>
                <a:ext cx="10515600" cy="4351338"/>
              </a:xfrm>
            </p:spPr>
            <p:txBody>
              <a:bodyPr>
                <a:normAutofit/>
              </a:bodyPr>
              <a:lstStyle/>
              <a:p>
                <a:pPr marL="0" indent="0">
                  <a:lnSpc>
                    <a:spcPct val="150000"/>
                  </a:lnSpc>
                  <a:buNone/>
                </a:pPr>
                <a:r>
                  <a:rPr lang="en-US" dirty="0">
                    <a:latin typeface="PT Serif" panose="020A0603040505020204" pitchFamily="18" charset="77"/>
                  </a:rPr>
                  <a:t>Building blocks:</a:t>
                </a:r>
              </a:p>
              <a:p>
                <a:pPr>
                  <a:lnSpc>
                    <a:spcPct val="150000"/>
                  </a:lnSpc>
                </a:pPr>
                <a:r>
                  <a:rPr lang="en-US" dirty="0">
                    <a:latin typeface="PT Serif" panose="020A0603040505020204" pitchFamily="18" charset="77"/>
                  </a:rPr>
                  <a:t>Collusion-resistant Fingerprinting Code </a:t>
                </a:r>
                <a14:m>
                  <m:oMath xmlns:m="http://schemas.openxmlformats.org/officeDocument/2006/math">
                    <m:r>
                      <a:rPr lang="en-US" i="1" smtClean="0">
                        <a:latin typeface="Cambria Math" panose="02040503050406030204" pitchFamily="18" charset="0"/>
                        <a:ea typeface="Cambria Math" panose="02040503050406030204" pitchFamily="18" charset="0"/>
                      </a:rPr>
                      <m:t>𝒞</m:t>
                    </m:r>
                  </m:oMath>
                </a14:m>
                <a:endParaRPr lang="en-US" dirty="0">
                  <a:latin typeface="PT Serif" panose="020A0603040505020204" pitchFamily="18" charset="77"/>
                </a:endParaRPr>
              </a:p>
              <a:p>
                <a:pPr>
                  <a:lnSpc>
                    <a:spcPct val="150000"/>
                  </a:lnSpc>
                </a:pPr>
                <a:r>
                  <a:rPr lang="en-US" dirty="0">
                    <a:latin typeface="PT Serif" panose="020A0603040505020204" pitchFamily="18" charset="77"/>
                  </a:rPr>
                  <a:t>Public key Encryption scheme </a:t>
                </a:r>
                <a14:m>
                  <m:oMath xmlns:m="http://schemas.openxmlformats.org/officeDocument/2006/math">
                    <m:r>
                      <a:rPr lang="en-US" i="1" smtClean="0">
                        <a:latin typeface="Cambria Math" panose="02040503050406030204" pitchFamily="18" charset="0"/>
                        <a:ea typeface="Cambria Math" panose="02040503050406030204" pitchFamily="18" charset="0"/>
                      </a:rPr>
                      <m:t>ℰ</m:t>
                    </m:r>
                  </m:oMath>
                </a14:m>
                <a:endParaRPr lang="en-US" dirty="0">
                  <a:latin typeface="PT Serif" panose="020A0603040505020204" pitchFamily="18" charset="77"/>
                </a:endParaRPr>
              </a:p>
            </p:txBody>
          </p:sp>
        </mc:Choice>
        <mc:Fallback xmlns="">
          <p:sp>
            <p:nvSpPr>
              <p:cNvPr id="3" name="Content Placeholder 2">
                <a:extLst>
                  <a:ext uri="{FF2B5EF4-FFF2-40B4-BE49-F238E27FC236}">
                    <a16:creationId xmlns:a16="http://schemas.microsoft.com/office/drawing/2014/main" id="{EEB440D1-030E-222D-6D8B-71240FF7584D}"/>
                  </a:ext>
                </a:extLst>
              </p:cNvPr>
              <p:cNvSpPr>
                <a:spLocks noGrp="1" noRot="1" noChangeAspect="1" noMove="1" noResize="1" noEditPoints="1" noAdjustHandles="1" noChangeArrowheads="1" noChangeShapeType="1" noTextEdit="1"/>
              </p:cNvSpPr>
              <p:nvPr>
                <p:ph idx="1"/>
              </p:nvPr>
            </p:nvSpPr>
            <p:spPr>
              <a:xfrm>
                <a:off x="467139" y="1481807"/>
                <a:ext cx="10515600" cy="4351338"/>
              </a:xfrm>
              <a:blipFill>
                <a:blip r:embed="rId3"/>
                <a:stretch>
                  <a:fillRect l="-1206"/>
                </a:stretch>
              </a:blipFill>
            </p:spPr>
            <p:txBody>
              <a:bodyPr/>
              <a:lstStyle/>
              <a:p>
                <a:r>
                  <a:rPr lang="en-US">
                    <a:noFill/>
                  </a:rPr>
                  <a:t> </a:t>
                </a:r>
              </a:p>
            </p:txBody>
          </p:sp>
        </mc:Fallback>
      </mc:AlternateContent>
      <p:sp>
        <p:nvSpPr>
          <p:cNvPr id="6" name="Title 1">
            <a:extLst>
              <a:ext uri="{FF2B5EF4-FFF2-40B4-BE49-F238E27FC236}">
                <a16:creationId xmlns:a16="http://schemas.microsoft.com/office/drawing/2014/main" id="{05F35D2B-FA86-7925-8664-C76A35CD5AFD}"/>
              </a:ext>
            </a:extLst>
          </p:cNvPr>
          <p:cNvSpPr txBox="1">
            <a:spLocks/>
          </p:cNvSpPr>
          <p:nvPr/>
        </p:nvSpPr>
        <p:spPr>
          <a:xfrm>
            <a:off x="427382" y="62744"/>
            <a:ext cx="10995991" cy="11733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300" dirty="0">
                <a:latin typeface="PT Serif" panose="020A0603040505020204" pitchFamily="18" charset="77"/>
              </a:rPr>
              <a:t>The BN’08 Traitor Tracing Scheme</a:t>
            </a:r>
          </a:p>
        </p:txBody>
      </p:sp>
    </p:spTree>
    <p:extLst>
      <p:ext uri="{BB962C8B-B14F-4D97-AF65-F5344CB8AC3E}">
        <p14:creationId xmlns:p14="http://schemas.microsoft.com/office/powerpoint/2010/main" val="185236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709EDDA0-4599-1D5A-AE6F-51E6F516A4E8}"/>
                  </a:ext>
                </a:extLst>
              </p:cNvPr>
              <p:cNvSpPr/>
              <p:nvPr/>
            </p:nvSpPr>
            <p:spPr>
              <a:xfrm>
                <a:off x="533402" y="1002506"/>
                <a:ext cx="3442254" cy="68572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14:m>
                  <m:oMath xmlns:m="http://schemas.openxmlformats.org/officeDocument/2006/math">
                    <m:r>
                      <a:rPr lang="en-US" sz="2800" i="1" smtClean="0">
                        <a:solidFill>
                          <a:schemeClr val="accent1">
                            <a:lumMod val="50000"/>
                          </a:schemeClr>
                        </a:solidFill>
                        <a:latin typeface="Cambria Math" panose="02040503050406030204" pitchFamily="18" charset="0"/>
                        <a:ea typeface="Cambria Math" panose="02040503050406030204" pitchFamily="18" charset="0"/>
                      </a:rPr>
                      <m:t>𝒞</m:t>
                    </m:r>
                  </m:oMath>
                </a14:m>
                <a:r>
                  <a:rPr lang="en-US" sz="2800" dirty="0">
                    <a:solidFill>
                      <a:schemeClr val="accent1">
                        <a:lumMod val="50000"/>
                      </a:schemeClr>
                    </a:solidFill>
                    <a:latin typeface="PT Serif" panose="020A0603040505020204" pitchFamily="18" charset="77"/>
                  </a:rPr>
                  <a:t>.</a:t>
                </a:r>
                <a:r>
                  <a:rPr lang="en-US" sz="2800" dirty="0" err="1">
                    <a:solidFill>
                      <a:schemeClr val="accent1">
                        <a:lumMod val="50000"/>
                      </a:schemeClr>
                    </a:solidFill>
                    <a:latin typeface="PT Serif" panose="020A0603040505020204" pitchFamily="18" charset="77"/>
                  </a:rPr>
                  <a:t>FCGen</a:t>
                </a:r>
                <a:r>
                  <a:rPr lang="en-US" sz="2800" dirty="0">
                    <a:solidFill>
                      <a:schemeClr val="accent1">
                        <a:lumMod val="50000"/>
                      </a:schemeClr>
                    </a:solidFill>
                    <a:latin typeface="PT Serif" panose="020A0603040505020204" pitchFamily="18" charset="77"/>
                  </a:rPr>
                  <a:t>(</a:t>
                </a:r>
                <a14:m>
                  <m:oMath xmlns:m="http://schemas.openxmlformats.org/officeDocument/2006/math">
                    <m:r>
                      <a:rPr lang="en-US" sz="2800" b="0" i="1" smtClean="0">
                        <a:solidFill>
                          <a:schemeClr val="accent1">
                            <a:lumMod val="50000"/>
                          </a:schemeClr>
                        </a:solidFill>
                        <a:latin typeface="Cambria Math" panose="02040503050406030204" pitchFamily="18" charset="0"/>
                      </a:rPr>
                      <m:t>𝑛</m:t>
                    </m:r>
                  </m:oMath>
                </a14:m>
                <a:r>
                  <a:rPr lang="en-US" sz="2800" dirty="0">
                    <a:solidFill>
                      <a:schemeClr val="accent1">
                        <a:lumMod val="50000"/>
                      </a:schemeClr>
                    </a:solidFill>
                    <a:latin typeface="PT Serif" panose="020A0603040505020204" pitchFamily="18" charset="77"/>
                  </a:rPr>
                  <a:t>)</a:t>
                </a:r>
              </a:p>
            </p:txBody>
          </p:sp>
        </mc:Choice>
        <mc:Fallback xmlns="">
          <p:sp>
            <p:nvSpPr>
              <p:cNvPr id="4" name="Rectangle 3">
                <a:extLst>
                  <a:ext uri="{FF2B5EF4-FFF2-40B4-BE49-F238E27FC236}">
                    <a16:creationId xmlns:a16="http://schemas.microsoft.com/office/drawing/2014/main" id="{709EDDA0-4599-1D5A-AE6F-51E6F516A4E8}"/>
                  </a:ext>
                </a:extLst>
              </p:cNvPr>
              <p:cNvSpPr>
                <a:spLocks noRot="1" noChangeAspect="1" noMove="1" noResize="1" noEditPoints="1" noAdjustHandles="1" noChangeArrowheads="1" noChangeShapeType="1" noTextEdit="1"/>
              </p:cNvSpPr>
              <p:nvPr/>
            </p:nvSpPr>
            <p:spPr>
              <a:xfrm>
                <a:off x="533402" y="1002506"/>
                <a:ext cx="3442254" cy="685724"/>
              </a:xfrm>
              <a:prstGeom prst="rect">
                <a:avLst/>
              </a:prstGeom>
              <a:blipFill>
                <a:blip r:embed="rId3"/>
                <a:stretch>
                  <a:fillRect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79C8A7D-1428-B757-C5F7-472FE18B2493}"/>
                  </a:ext>
                </a:extLst>
              </p:cNvPr>
              <p:cNvSpPr txBox="1"/>
              <p:nvPr/>
            </p:nvSpPr>
            <p:spPr>
              <a:xfrm>
                <a:off x="4598505" y="870258"/>
                <a:ext cx="3551583" cy="92288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600" b="0" i="1" smtClean="0">
                          <a:latin typeface="Cambria Math" panose="02040503050406030204" pitchFamily="18" charset="0"/>
                        </a:rPr>
                        <m:t>𝑡𝑘</m:t>
                      </m:r>
                    </m:oMath>
                  </m:oMathPara>
                </a14:m>
                <a:endParaRPr lang="en-US" sz="2600" dirty="0"/>
              </a:p>
              <a:p>
                <a14:m>
                  <m:oMath xmlns:m="http://schemas.openxmlformats.org/officeDocument/2006/math">
                    <m:r>
                      <a:rPr lang="en-US" sz="2600" b="0" i="1" smtClean="0">
                        <a:latin typeface="Cambria Math" panose="02040503050406030204" pitchFamily="18" charset="0"/>
                      </a:rPr>
                      <m:t>𝑇</m:t>
                    </m:r>
                    <m:r>
                      <a:rPr lang="en-US" sz="2600" b="0" i="1" smtClean="0">
                        <a:latin typeface="Cambria Math" panose="02040503050406030204" pitchFamily="18" charset="0"/>
                      </a:rPr>
                      <m:t>={</m:t>
                    </m:r>
                    <m:sSup>
                      <m:sSupPr>
                        <m:ctrlPr>
                          <a:rPr lang="ar-AE" sz="2600" b="0" i="1" smtClean="0">
                            <a:latin typeface="Cambria Math" panose="02040503050406030204" pitchFamily="18" charset="0"/>
                          </a:rPr>
                        </m:ctrlPr>
                      </m:sSupPr>
                      <m:e>
                        <m:r>
                          <a:rPr lang="ar-AE" sz="2600" b="0" i="1" smtClean="0">
                            <a:latin typeface="Cambria Math" panose="02040503050406030204" pitchFamily="18" charset="0"/>
                          </a:rPr>
                          <m:t> </m:t>
                        </m:r>
                        <m:acc>
                          <m:accPr>
                            <m:chr m:val="̅"/>
                            <m:ctrlPr>
                              <a:rPr lang="ar-AE" sz="2600" i="1" smtClean="0">
                                <a:latin typeface="Cambria Math" panose="02040503050406030204" pitchFamily="18" charset="0"/>
                              </a:rPr>
                            </m:ctrlPr>
                          </m:accPr>
                          <m:e>
                            <m:r>
                              <a:rPr lang="ar-AE" sz="2600" b="0" i="1" smtClean="0">
                                <a:latin typeface="Cambria Math" panose="02040503050406030204" pitchFamily="18" charset="0"/>
                              </a:rPr>
                              <m:t>𝑤</m:t>
                            </m:r>
                          </m:e>
                        </m:acc>
                      </m:e>
                      <m:sup>
                        <m:r>
                          <a:rPr lang="en-US" sz="2600" b="0" i="1" smtClean="0">
                            <a:latin typeface="Cambria Math" panose="02040503050406030204" pitchFamily="18" charset="0"/>
                          </a:rPr>
                          <m:t>(1)</m:t>
                        </m:r>
                      </m:sup>
                    </m:sSup>
                    <m:r>
                      <a:rPr lang="en-US" sz="2600" b="0" i="1" smtClean="0">
                        <a:latin typeface="Cambria Math" panose="02040503050406030204" pitchFamily="18" charset="0"/>
                      </a:rPr>
                      <m:t>, …,</m:t>
                    </m:r>
                    <m:sSup>
                      <m:sSupPr>
                        <m:ctrlPr>
                          <a:rPr lang="ar-AE" sz="2600" b="0" i="1" smtClean="0">
                            <a:latin typeface="Cambria Math" panose="02040503050406030204" pitchFamily="18" charset="0"/>
                          </a:rPr>
                        </m:ctrlPr>
                      </m:sSupPr>
                      <m:e>
                        <m:r>
                          <a:rPr lang="ar-AE" sz="2600" b="0" i="1" smtClean="0">
                            <a:latin typeface="Cambria Math" panose="02040503050406030204" pitchFamily="18" charset="0"/>
                          </a:rPr>
                          <m:t> </m:t>
                        </m:r>
                        <m:acc>
                          <m:accPr>
                            <m:chr m:val="̅"/>
                            <m:ctrlPr>
                              <a:rPr lang="ar-AE" sz="2600" i="1" smtClean="0">
                                <a:latin typeface="Cambria Math" panose="02040503050406030204" pitchFamily="18" charset="0"/>
                              </a:rPr>
                            </m:ctrlPr>
                          </m:accPr>
                          <m:e>
                            <m:r>
                              <a:rPr lang="ar-AE" sz="2600" b="0" i="1" smtClean="0">
                                <a:latin typeface="Cambria Math" panose="02040503050406030204" pitchFamily="18" charset="0"/>
                              </a:rPr>
                              <m:t>𝑤</m:t>
                            </m:r>
                          </m:e>
                        </m:acc>
                      </m:e>
                      <m:sup>
                        <m:r>
                          <a:rPr lang="en-US" sz="2600" b="0" i="1" smtClean="0">
                            <a:latin typeface="Cambria Math" panose="02040503050406030204" pitchFamily="18" charset="0"/>
                          </a:rPr>
                          <m:t>(</m:t>
                        </m:r>
                        <m:r>
                          <a:rPr lang="en-US" sz="2600" b="0" i="1" smtClean="0">
                            <a:latin typeface="Cambria Math" panose="02040503050406030204" pitchFamily="18" charset="0"/>
                          </a:rPr>
                          <m:t>𝑛</m:t>
                        </m:r>
                        <m:r>
                          <a:rPr lang="en-US" sz="2600" b="0" i="1" smtClean="0">
                            <a:latin typeface="Cambria Math" panose="02040503050406030204" pitchFamily="18" charset="0"/>
                          </a:rPr>
                          <m:t>)</m:t>
                        </m:r>
                      </m:sup>
                    </m:sSup>
                    <m:r>
                      <a:rPr lang="en-US" sz="2600" b="0" i="1" smtClean="0">
                        <a:latin typeface="Cambria Math" panose="02040503050406030204" pitchFamily="18" charset="0"/>
                      </a:rPr>
                      <m:t>}</m:t>
                    </m:r>
                  </m:oMath>
                </a14:m>
                <a:r>
                  <a:rPr lang="en-US" sz="2600" dirty="0"/>
                  <a:t> </a:t>
                </a:r>
              </a:p>
            </p:txBody>
          </p:sp>
        </mc:Choice>
        <mc:Fallback xmlns="">
          <p:sp>
            <p:nvSpPr>
              <p:cNvPr id="5" name="TextBox 4">
                <a:extLst>
                  <a:ext uri="{FF2B5EF4-FFF2-40B4-BE49-F238E27FC236}">
                    <a16:creationId xmlns:a16="http://schemas.microsoft.com/office/drawing/2014/main" id="{F79C8A7D-1428-B757-C5F7-472FE18B2493}"/>
                  </a:ext>
                </a:extLst>
              </p:cNvPr>
              <p:cNvSpPr txBox="1">
                <a:spLocks noRot="1" noChangeAspect="1" noMove="1" noResize="1" noEditPoints="1" noAdjustHandles="1" noChangeArrowheads="1" noChangeShapeType="1" noTextEdit="1"/>
              </p:cNvSpPr>
              <p:nvPr/>
            </p:nvSpPr>
            <p:spPr>
              <a:xfrm>
                <a:off x="4598505" y="870258"/>
                <a:ext cx="3551583" cy="922881"/>
              </a:xfrm>
              <a:prstGeom prst="rect">
                <a:avLst/>
              </a:prstGeom>
              <a:blipFill>
                <a:blip r:embed="rId4"/>
                <a:stretch>
                  <a:fillRect l="-356" b="-9459"/>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AD7EF17D-F4EE-36D3-0AB7-8B017F908303}"/>
              </a:ext>
            </a:extLst>
          </p:cNvPr>
          <p:cNvCxnSpPr/>
          <p:nvPr/>
        </p:nvCxnSpPr>
        <p:spPr>
          <a:xfrm>
            <a:off x="3973290" y="1200361"/>
            <a:ext cx="4572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D346ADF6-C7FB-1455-857E-837FF84D8F1A}"/>
              </a:ext>
            </a:extLst>
          </p:cNvPr>
          <p:cNvCxnSpPr/>
          <p:nvPr/>
        </p:nvCxnSpPr>
        <p:spPr>
          <a:xfrm>
            <a:off x="3973290" y="1524008"/>
            <a:ext cx="4572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3" name="Title 1">
            <a:extLst>
              <a:ext uri="{FF2B5EF4-FFF2-40B4-BE49-F238E27FC236}">
                <a16:creationId xmlns:a16="http://schemas.microsoft.com/office/drawing/2014/main" id="{E1DD3A25-B20E-9076-293D-ADA5FCABFDB8}"/>
              </a:ext>
            </a:extLst>
          </p:cNvPr>
          <p:cNvSpPr txBox="1">
            <a:spLocks/>
          </p:cNvSpPr>
          <p:nvPr/>
        </p:nvSpPr>
        <p:spPr>
          <a:xfrm>
            <a:off x="427382" y="62744"/>
            <a:ext cx="10995991" cy="11733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300" dirty="0">
                <a:latin typeface="PT Serif" panose="020A0603040505020204" pitchFamily="18" charset="77"/>
              </a:rPr>
              <a:t>The BN’08 Traitor Tracing Scheme: </a:t>
            </a:r>
            <a:r>
              <a:rPr lang="en-US" sz="4300" dirty="0" err="1">
                <a:latin typeface="PT Serif" panose="020A0603040505020204" pitchFamily="18" charset="77"/>
              </a:rPr>
              <a:t>KeyGen</a:t>
            </a:r>
            <a:endParaRPr lang="en-US" sz="4300" dirty="0">
              <a:latin typeface="PT Serif" panose="020A0603040505020204" pitchFamily="18" charset="77"/>
            </a:endParaRP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7A18F20D-73EB-1580-FB3C-922CC71C4F76}"/>
                  </a:ext>
                </a:extLst>
              </p:cNvPr>
              <p:cNvSpPr txBox="1"/>
              <p:nvPr/>
            </p:nvSpPr>
            <p:spPr>
              <a:xfrm>
                <a:off x="1561653" y="2003430"/>
                <a:ext cx="1092543"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𝑗</m:t>
                      </m:r>
                      <m:r>
                        <a:rPr lang="en-US" sz="2800" b="0" i="1" smtClean="0">
                          <a:latin typeface="Cambria Math" panose="02040503050406030204" pitchFamily="18" charset="0"/>
                        </a:rPr>
                        <m:t>=1 :</m:t>
                      </m:r>
                    </m:oMath>
                  </m:oMathPara>
                </a14:m>
                <a:endParaRPr lang="en-US" sz="2800" dirty="0"/>
              </a:p>
            </p:txBody>
          </p:sp>
        </mc:Choice>
        <mc:Fallback xmlns="">
          <p:sp>
            <p:nvSpPr>
              <p:cNvPr id="44" name="TextBox 43">
                <a:extLst>
                  <a:ext uri="{FF2B5EF4-FFF2-40B4-BE49-F238E27FC236}">
                    <a16:creationId xmlns:a16="http://schemas.microsoft.com/office/drawing/2014/main" id="{7A18F20D-73EB-1580-FB3C-922CC71C4F76}"/>
                  </a:ext>
                </a:extLst>
              </p:cNvPr>
              <p:cNvSpPr txBox="1">
                <a:spLocks noRot="1" noChangeAspect="1" noMove="1" noResize="1" noEditPoints="1" noAdjustHandles="1" noChangeArrowheads="1" noChangeShapeType="1" noTextEdit="1"/>
              </p:cNvSpPr>
              <p:nvPr/>
            </p:nvSpPr>
            <p:spPr>
              <a:xfrm>
                <a:off x="1561653" y="2003430"/>
                <a:ext cx="1092543" cy="430887"/>
              </a:xfrm>
              <a:prstGeom prst="rect">
                <a:avLst/>
              </a:prstGeom>
              <a:blipFill>
                <a:blip r:embed="rId5"/>
                <a:stretch>
                  <a:fillRect l="-9195" r="-4598" b="-3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BCDFE7B1-5AA1-D502-4FE3-45C2AA3F3F7C}"/>
                  </a:ext>
                </a:extLst>
              </p:cNvPr>
              <p:cNvSpPr txBox="1"/>
              <p:nvPr/>
            </p:nvSpPr>
            <p:spPr>
              <a:xfrm>
                <a:off x="1561653" y="4738912"/>
                <a:ext cx="107971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𝑗</m:t>
                      </m:r>
                      <m:r>
                        <a:rPr lang="en-US" sz="2800" b="0" i="1" smtClean="0">
                          <a:latin typeface="Cambria Math" panose="02040503050406030204" pitchFamily="18" charset="0"/>
                        </a:rPr>
                        <m:t>=ℓ :</m:t>
                      </m:r>
                    </m:oMath>
                  </m:oMathPara>
                </a14:m>
                <a:endParaRPr lang="en-US" sz="2800" dirty="0"/>
              </a:p>
            </p:txBody>
          </p:sp>
        </mc:Choice>
        <mc:Fallback xmlns="">
          <p:sp>
            <p:nvSpPr>
              <p:cNvPr id="45" name="TextBox 44">
                <a:extLst>
                  <a:ext uri="{FF2B5EF4-FFF2-40B4-BE49-F238E27FC236}">
                    <a16:creationId xmlns:a16="http://schemas.microsoft.com/office/drawing/2014/main" id="{BCDFE7B1-5AA1-D502-4FE3-45C2AA3F3F7C}"/>
                  </a:ext>
                </a:extLst>
              </p:cNvPr>
              <p:cNvSpPr txBox="1">
                <a:spLocks noRot="1" noChangeAspect="1" noMove="1" noResize="1" noEditPoints="1" noAdjustHandles="1" noChangeArrowheads="1" noChangeShapeType="1" noTextEdit="1"/>
              </p:cNvSpPr>
              <p:nvPr/>
            </p:nvSpPr>
            <p:spPr>
              <a:xfrm>
                <a:off x="1561653" y="4738912"/>
                <a:ext cx="1079719" cy="430887"/>
              </a:xfrm>
              <a:prstGeom prst="rect">
                <a:avLst/>
              </a:prstGeom>
              <a:blipFill>
                <a:blip r:embed="rId6"/>
                <a:stretch>
                  <a:fillRect l="-9302" r="-4651" b="-2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6" name="Table 45">
                <a:extLst>
                  <a:ext uri="{FF2B5EF4-FFF2-40B4-BE49-F238E27FC236}">
                    <a16:creationId xmlns:a16="http://schemas.microsoft.com/office/drawing/2014/main" id="{37EC5B77-DEAF-FB8B-A5BE-703BE1398B7F}"/>
                  </a:ext>
                </a:extLst>
              </p:cNvPr>
              <p:cNvGraphicFramePr>
                <a:graphicFrameLocks noGrp="1"/>
              </p:cNvGraphicFramePr>
              <p:nvPr>
                <p:extLst>
                  <p:ext uri="{D42A27DB-BD31-4B8C-83A1-F6EECF244321}">
                    <p14:modId xmlns:p14="http://schemas.microsoft.com/office/powerpoint/2010/main" val="396912192"/>
                  </p:ext>
                </p:extLst>
              </p:nvPr>
            </p:nvGraphicFramePr>
            <p:xfrm>
              <a:off x="3115091" y="1889825"/>
              <a:ext cx="6968984" cy="3492219"/>
            </p:xfrm>
            <a:graphic>
              <a:graphicData uri="http://schemas.openxmlformats.org/drawingml/2006/table">
                <a:tbl>
                  <a:tblPr firstRow="1" bandRow="1">
                    <a:tableStyleId>{5940675A-B579-460E-94D1-54222C63F5DA}</a:tableStyleId>
                  </a:tblPr>
                  <a:tblGrid>
                    <a:gridCol w="3484492">
                      <a:extLst>
                        <a:ext uri="{9D8B030D-6E8A-4147-A177-3AD203B41FA5}">
                          <a16:colId xmlns:a16="http://schemas.microsoft.com/office/drawing/2014/main" val="1030786390"/>
                        </a:ext>
                      </a:extLst>
                    </a:gridCol>
                    <a:gridCol w="3484492">
                      <a:extLst>
                        <a:ext uri="{9D8B030D-6E8A-4147-A177-3AD203B41FA5}">
                          <a16:colId xmlns:a16="http://schemas.microsoft.com/office/drawing/2014/main" val="1546529449"/>
                        </a:ext>
                      </a:extLst>
                    </a:gridCol>
                  </a:tblGrid>
                  <a:tr h="767833">
                    <a:tc>
                      <a:txBody>
                        <a:bodyPr/>
                        <a:lstStyle/>
                        <a:p>
                          <a:pPr/>
                          <a14:m>
                            <m:oMathPara xmlns:m="http://schemas.openxmlformats.org/officeDocument/2006/math">
                              <m:oMathParaPr>
                                <m:jc m:val="centerGroup"/>
                              </m:oMathParaPr>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𝑝𝑘</m:t>
                                    </m:r>
                                  </m:e>
                                  <m:sub>
                                    <m:r>
                                      <a:rPr lang="en-US" sz="2400" b="0" i="1" smtClean="0">
                                        <a:latin typeface="Cambria Math" panose="02040503050406030204" pitchFamily="18" charset="0"/>
                                      </a:rPr>
                                      <m:t>0</m:t>
                                    </m:r>
                                  </m:sub>
                                  <m:sup>
                                    <m:r>
                                      <a:rPr lang="en-US" sz="2400" b="0" i="1" smtClean="0">
                                        <a:latin typeface="Cambria Math" panose="02040503050406030204" pitchFamily="18" charset="0"/>
                                      </a:rPr>
                                      <m:t>(1)</m:t>
                                    </m:r>
                                  </m:sup>
                                </m:sSubSup>
                                <m:r>
                                  <a:rPr lang="en-US" sz="2400" b="0" i="1" smtClean="0">
                                    <a:latin typeface="Cambria Math" panose="02040503050406030204" pitchFamily="18" charset="0"/>
                                  </a:rPr>
                                  <m:t> , </m:t>
                                </m:r>
                                <m:r>
                                  <a:rPr lang="en-US" sz="2400" b="0" i="1" smtClean="0">
                                    <a:latin typeface="Cambria Math" panose="02040503050406030204" pitchFamily="18" charset="0"/>
                                  </a:rPr>
                                  <m:t>𝑠</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𝑘</m:t>
                                    </m:r>
                                  </m:e>
                                  <m:sub>
                                    <m:r>
                                      <a:rPr lang="en-US" sz="2400" b="0" i="1" smtClean="0">
                                        <a:latin typeface="Cambria Math" panose="02040503050406030204" pitchFamily="18" charset="0"/>
                                      </a:rPr>
                                      <m:t>0</m:t>
                                    </m:r>
                                  </m:sub>
                                  <m:sup>
                                    <m:r>
                                      <a:rPr lang="en-US" sz="2400" b="0" i="1" smtClean="0">
                                        <a:latin typeface="Cambria Math" panose="02040503050406030204" pitchFamily="18" charset="0"/>
                                      </a:rPr>
                                      <m:t>(1)</m:t>
                                    </m:r>
                                  </m:sup>
                                </m:sSubSup>
                              </m:oMath>
                            </m:oMathPara>
                          </a14:m>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𝑝𝑘</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(1)</m:t>
                                    </m:r>
                                  </m:sup>
                                </m:sSubSup>
                                <m:r>
                                  <a:rPr lang="en-US" sz="2400" b="0" i="1" smtClean="0">
                                    <a:latin typeface="Cambria Math" panose="02040503050406030204" pitchFamily="18" charset="0"/>
                                  </a:rPr>
                                  <m:t> ,</m:t>
                                </m:r>
                                <m:r>
                                  <a:rPr lang="en-US" sz="2400" b="0" i="1" smtClean="0">
                                    <a:latin typeface="Cambria Math" panose="02040503050406030204" pitchFamily="18" charset="0"/>
                                  </a:rPr>
                                  <m:t>𝑠</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(1)</m:t>
                                    </m:r>
                                  </m:sup>
                                </m:sSubSup>
                              </m:oMath>
                            </m:oMathPara>
                          </a14:m>
                          <a:endParaRPr lang="en-US" sz="2400" dirty="0"/>
                        </a:p>
                      </a:txBody>
                      <a:tcPr/>
                    </a:tc>
                    <a:extLst>
                      <a:ext uri="{0D108BD9-81ED-4DB2-BD59-A6C34878D82A}">
                        <a16:rowId xmlns:a16="http://schemas.microsoft.com/office/drawing/2014/main" val="732347658"/>
                      </a:ext>
                    </a:extLst>
                  </a:tr>
                  <a:tr h="767833">
                    <a:tc>
                      <a:txBody>
                        <a:bodyPr/>
                        <a:lstStyle/>
                        <a:p>
                          <a:pPr/>
                          <a14:m>
                            <m:oMathPara xmlns:m="http://schemas.openxmlformats.org/officeDocument/2006/math">
                              <m:oMathParaPr>
                                <m:jc m:val="centerGroup"/>
                              </m:oMathParaPr>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𝑝𝑘</m:t>
                                    </m:r>
                                  </m:e>
                                  <m:sub>
                                    <m:r>
                                      <a:rPr lang="en-US" sz="2400" b="0" i="1" smtClean="0">
                                        <a:latin typeface="Cambria Math" panose="02040503050406030204" pitchFamily="18" charset="0"/>
                                      </a:rPr>
                                      <m:t>0</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 ,</m:t>
                                </m:r>
                                <m:r>
                                  <a:rPr lang="en-US" sz="2400" b="0" i="1" smtClean="0">
                                    <a:latin typeface="Cambria Math" panose="02040503050406030204" pitchFamily="18" charset="0"/>
                                  </a:rPr>
                                  <m:t>𝑠</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𝑘</m:t>
                                    </m:r>
                                  </m:e>
                                  <m:sub>
                                    <m:r>
                                      <a:rPr lang="en-US" sz="2400" b="0" i="1" smtClean="0">
                                        <a:latin typeface="Cambria Math" panose="02040503050406030204" pitchFamily="18" charset="0"/>
                                      </a:rPr>
                                      <m:t>0</m:t>
                                    </m:r>
                                  </m:sub>
                                  <m:sup>
                                    <m:r>
                                      <a:rPr lang="en-US" sz="2400" b="0" i="1" smtClean="0">
                                        <a:latin typeface="Cambria Math" panose="02040503050406030204" pitchFamily="18" charset="0"/>
                                      </a:rPr>
                                      <m:t>(2)</m:t>
                                    </m:r>
                                  </m:sup>
                                </m:sSubSup>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𝑝𝑘</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 ,</m:t>
                                </m:r>
                                <m:r>
                                  <a:rPr lang="en-US" sz="2400" b="0" i="1" smtClean="0">
                                    <a:latin typeface="Cambria Math" panose="02040503050406030204" pitchFamily="18" charset="0"/>
                                  </a:rPr>
                                  <m:t>𝑠</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(2)</m:t>
                                    </m:r>
                                  </m:sup>
                                </m:sSubSup>
                              </m:oMath>
                            </m:oMathPara>
                          </a14:m>
                          <a:endParaRPr lang="en-US" sz="2400" dirty="0"/>
                        </a:p>
                      </a:txBody>
                      <a:tcPr/>
                    </a:tc>
                    <a:extLst>
                      <a:ext uri="{0D108BD9-81ED-4DB2-BD59-A6C34878D82A}">
                        <a16:rowId xmlns:a16="http://schemas.microsoft.com/office/drawing/2014/main" val="1345316969"/>
                      </a:ext>
                    </a:extLst>
                  </a:tr>
                  <a:tr h="767833">
                    <a:tc>
                      <a:txBody>
                        <a:bodyPr/>
                        <a:lstStyle/>
                        <a:p>
                          <a:pPr algn="ctr"/>
                          <a:r>
                            <a:rPr lang="en-US" sz="2400" dirty="0"/>
                            <a:t>.</a:t>
                          </a:r>
                        </a:p>
                        <a:p>
                          <a:pPr algn="ctr"/>
                          <a:r>
                            <a:rPr lang="en-US" sz="2400" dirty="0"/>
                            <a:t>.</a:t>
                          </a:r>
                        </a:p>
                        <a:p>
                          <a:pPr algn="ctr"/>
                          <a:r>
                            <a:rPr lang="en-US" sz="2400" dirty="0"/>
                            <a:t>.</a:t>
                          </a:r>
                        </a:p>
                      </a:txBody>
                      <a:tcPr/>
                    </a:tc>
                    <a:tc>
                      <a:txBody>
                        <a:bodyPr/>
                        <a:lstStyle/>
                        <a:p>
                          <a:pPr algn="ctr"/>
                          <a:r>
                            <a:rPr lang="en-US" sz="2400" dirty="0"/>
                            <a:t>.</a:t>
                          </a:r>
                        </a:p>
                        <a:p>
                          <a:pPr algn="ctr"/>
                          <a:r>
                            <a:rPr lang="en-US" sz="2400" dirty="0"/>
                            <a:t>.</a:t>
                          </a:r>
                        </a:p>
                        <a:p>
                          <a:pPr algn="ctr"/>
                          <a:r>
                            <a:rPr lang="en-US" sz="2400" dirty="0"/>
                            <a:t>.</a:t>
                          </a:r>
                        </a:p>
                      </a:txBody>
                      <a:tcPr/>
                    </a:tc>
                    <a:extLst>
                      <a:ext uri="{0D108BD9-81ED-4DB2-BD59-A6C34878D82A}">
                        <a16:rowId xmlns:a16="http://schemas.microsoft.com/office/drawing/2014/main" val="2719949059"/>
                      </a:ext>
                    </a:extLst>
                  </a:tr>
                  <a:tr h="767833">
                    <a:tc>
                      <a:txBody>
                        <a:bodyPr/>
                        <a:lstStyle/>
                        <a:p>
                          <a:pPr/>
                          <a14:m>
                            <m:oMathPara xmlns:m="http://schemas.openxmlformats.org/officeDocument/2006/math">
                              <m:oMathParaPr>
                                <m:jc m:val="centerGroup"/>
                              </m:oMathParaPr>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𝑝𝑘</m:t>
                                    </m:r>
                                  </m:e>
                                  <m:sub>
                                    <m:r>
                                      <a:rPr lang="en-US" sz="2400" b="0" i="1" smtClean="0">
                                        <a:latin typeface="Cambria Math" panose="02040503050406030204" pitchFamily="18" charset="0"/>
                                      </a:rPr>
                                      <m:t>0</m:t>
                                    </m:r>
                                  </m:sub>
                                  <m:sup>
                                    <m:r>
                                      <a:rPr lang="en-US" sz="2400" b="0" i="1" smtClean="0">
                                        <a:latin typeface="Cambria Math" panose="02040503050406030204" pitchFamily="18" charset="0"/>
                                      </a:rPr>
                                      <m:t>(ℓ)</m:t>
                                    </m:r>
                                  </m:sup>
                                </m:sSubSup>
                                <m:r>
                                  <a:rPr lang="en-US" sz="2400" b="0" i="1" smtClean="0">
                                    <a:latin typeface="Cambria Math" panose="02040503050406030204" pitchFamily="18" charset="0"/>
                                  </a:rPr>
                                  <m:t> ,</m:t>
                                </m:r>
                                <m:r>
                                  <a:rPr lang="en-US" sz="2400" b="0" i="1" smtClean="0">
                                    <a:latin typeface="Cambria Math" panose="02040503050406030204" pitchFamily="18" charset="0"/>
                                  </a:rPr>
                                  <m:t>𝑠</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𝑘</m:t>
                                    </m:r>
                                  </m:e>
                                  <m:sub>
                                    <m:r>
                                      <a:rPr lang="en-US" sz="2400" b="0" i="1" smtClean="0">
                                        <a:latin typeface="Cambria Math" panose="02040503050406030204" pitchFamily="18" charset="0"/>
                                      </a:rPr>
                                      <m:t>0</m:t>
                                    </m:r>
                                  </m:sub>
                                  <m:sup>
                                    <m:r>
                                      <a:rPr lang="en-US" sz="2400" b="0" i="1" smtClean="0">
                                        <a:latin typeface="Cambria Math" panose="02040503050406030204" pitchFamily="18" charset="0"/>
                                      </a:rPr>
                                      <m:t>(ℓ)</m:t>
                                    </m:r>
                                  </m:sup>
                                </m:sSubSup>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𝑝𝑘</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(ℓ)</m:t>
                                    </m:r>
                                  </m:sup>
                                </m:sSubSup>
                                <m:r>
                                  <a:rPr lang="en-US" sz="2400" b="0" i="1" smtClean="0">
                                    <a:latin typeface="Cambria Math" panose="02040503050406030204" pitchFamily="18" charset="0"/>
                                  </a:rPr>
                                  <m:t> ,</m:t>
                                </m:r>
                                <m:r>
                                  <a:rPr lang="en-US" sz="2400" b="0" i="1" smtClean="0">
                                    <a:latin typeface="Cambria Math" panose="02040503050406030204" pitchFamily="18" charset="0"/>
                                  </a:rPr>
                                  <m:t>𝑠</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(ℓ)</m:t>
                                    </m:r>
                                  </m:sup>
                                </m:sSubSup>
                              </m:oMath>
                            </m:oMathPara>
                          </a14:m>
                          <a:endParaRPr lang="en-US" sz="2400" dirty="0"/>
                        </a:p>
                      </a:txBody>
                      <a:tcPr/>
                    </a:tc>
                    <a:extLst>
                      <a:ext uri="{0D108BD9-81ED-4DB2-BD59-A6C34878D82A}">
                        <a16:rowId xmlns:a16="http://schemas.microsoft.com/office/drawing/2014/main" val="528853149"/>
                      </a:ext>
                    </a:extLst>
                  </a:tr>
                </a:tbl>
              </a:graphicData>
            </a:graphic>
          </p:graphicFrame>
        </mc:Choice>
        <mc:Fallback xmlns="">
          <p:graphicFrame>
            <p:nvGraphicFramePr>
              <p:cNvPr id="46" name="Table 45">
                <a:extLst>
                  <a:ext uri="{FF2B5EF4-FFF2-40B4-BE49-F238E27FC236}">
                    <a16:creationId xmlns:a16="http://schemas.microsoft.com/office/drawing/2014/main" id="{37EC5B77-DEAF-FB8B-A5BE-703BE1398B7F}"/>
                  </a:ext>
                </a:extLst>
              </p:cNvPr>
              <p:cNvGraphicFramePr>
                <a:graphicFrameLocks noGrp="1"/>
              </p:cNvGraphicFramePr>
              <p:nvPr>
                <p:extLst>
                  <p:ext uri="{D42A27DB-BD31-4B8C-83A1-F6EECF244321}">
                    <p14:modId xmlns:p14="http://schemas.microsoft.com/office/powerpoint/2010/main" val="396912192"/>
                  </p:ext>
                </p:extLst>
              </p:nvPr>
            </p:nvGraphicFramePr>
            <p:xfrm>
              <a:off x="3115091" y="1889825"/>
              <a:ext cx="6968984" cy="3492219"/>
            </p:xfrm>
            <a:graphic>
              <a:graphicData uri="http://schemas.openxmlformats.org/drawingml/2006/table">
                <a:tbl>
                  <a:tblPr firstRow="1" bandRow="1">
                    <a:tableStyleId>{5940675A-B579-460E-94D1-54222C63F5DA}</a:tableStyleId>
                  </a:tblPr>
                  <a:tblGrid>
                    <a:gridCol w="3484492">
                      <a:extLst>
                        <a:ext uri="{9D8B030D-6E8A-4147-A177-3AD203B41FA5}">
                          <a16:colId xmlns:a16="http://schemas.microsoft.com/office/drawing/2014/main" val="1030786390"/>
                        </a:ext>
                      </a:extLst>
                    </a:gridCol>
                    <a:gridCol w="3484492">
                      <a:extLst>
                        <a:ext uri="{9D8B030D-6E8A-4147-A177-3AD203B41FA5}">
                          <a16:colId xmlns:a16="http://schemas.microsoft.com/office/drawing/2014/main" val="1546529449"/>
                        </a:ext>
                      </a:extLst>
                    </a:gridCol>
                  </a:tblGrid>
                  <a:tr h="767833">
                    <a:tc>
                      <a:txBody>
                        <a:bodyPr/>
                        <a:lstStyle/>
                        <a:p>
                          <a:endParaRPr lang="en-US"/>
                        </a:p>
                      </a:txBody>
                      <a:tcPr>
                        <a:blipFill>
                          <a:blip r:embed="rId7"/>
                          <a:stretch>
                            <a:fillRect l="-364" t="-1639" r="-100364" b="-354098"/>
                          </a:stretch>
                        </a:blipFill>
                      </a:tcPr>
                    </a:tc>
                    <a:tc>
                      <a:txBody>
                        <a:bodyPr/>
                        <a:lstStyle/>
                        <a:p>
                          <a:endParaRPr lang="en-US"/>
                        </a:p>
                      </a:txBody>
                      <a:tcPr>
                        <a:blipFill>
                          <a:blip r:embed="rId7"/>
                          <a:stretch>
                            <a:fillRect l="-100364" t="-1639" r="-364" b="-354098"/>
                          </a:stretch>
                        </a:blipFill>
                      </a:tcPr>
                    </a:tc>
                    <a:extLst>
                      <a:ext uri="{0D108BD9-81ED-4DB2-BD59-A6C34878D82A}">
                        <a16:rowId xmlns:a16="http://schemas.microsoft.com/office/drawing/2014/main" val="732347658"/>
                      </a:ext>
                    </a:extLst>
                  </a:tr>
                  <a:tr h="767833">
                    <a:tc>
                      <a:txBody>
                        <a:bodyPr/>
                        <a:lstStyle/>
                        <a:p>
                          <a:endParaRPr lang="en-US"/>
                        </a:p>
                      </a:txBody>
                      <a:tcPr>
                        <a:blipFill>
                          <a:blip r:embed="rId7"/>
                          <a:stretch>
                            <a:fillRect l="-364" t="-103333" r="-100364" b="-260000"/>
                          </a:stretch>
                        </a:blipFill>
                      </a:tcPr>
                    </a:tc>
                    <a:tc>
                      <a:txBody>
                        <a:bodyPr/>
                        <a:lstStyle/>
                        <a:p>
                          <a:endParaRPr lang="en-US"/>
                        </a:p>
                      </a:txBody>
                      <a:tcPr>
                        <a:blipFill>
                          <a:blip r:embed="rId7"/>
                          <a:stretch>
                            <a:fillRect l="-100364" t="-103333" r="-364" b="-260000"/>
                          </a:stretch>
                        </a:blipFill>
                      </a:tcPr>
                    </a:tc>
                    <a:extLst>
                      <a:ext uri="{0D108BD9-81ED-4DB2-BD59-A6C34878D82A}">
                        <a16:rowId xmlns:a16="http://schemas.microsoft.com/office/drawing/2014/main" val="1345316969"/>
                      </a:ext>
                    </a:extLst>
                  </a:tr>
                  <a:tr h="1188720">
                    <a:tc>
                      <a:txBody>
                        <a:bodyPr/>
                        <a:lstStyle/>
                        <a:p>
                          <a:pPr algn="ctr"/>
                          <a:r>
                            <a:rPr lang="en-US" sz="2400" dirty="0"/>
                            <a:t>.</a:t>
                          </a:r>
                        </a:p>
                        <a:p>
                          <a:pPr algn="ctr"/>
                          <a:r>
                            <a:rPr lang="en-US" sz="2400" dirty="0"/>
                            <a:t>.</a:t>
                          </a:r>
                        </a:p>
                        <a:p>
                          <a:pPr algn="ctr"/>
                          <a:r>
                            <a:rPr lang="en-US" sz="2400" dirty="0"/>
                            <a:t>.</a:t>
                          </a:r>
                        </a:p>
                      </a:txBody>
                      <a:tcPr/>
                    </a:tc>
                    <a:tc>
                      <a:txBody>
                        <a:bodyPr/>
                        <a:lstStyle/>
                        <a:p>
                          <a:pPr algn="ctr"/>
                          <a:r>
                            <a:rPr lang="en-US" sz="2400" dirty="0"/>
                            <a:t>.</a:t>
                          </a:r>
                        </a:p>
                        <a:p>
                          <a:pPr algn="ctr"/>
                          <a:r>
                            <a:rPr lang="en-US" sz="2400" dirty="0"/>
                            <a:t>.</a:t>
                          </a:r>
                        </a:p>
                        <a:p>
                          <a:pPr algn="ctr"/>
                          <a:r>
                            <a:rPr lang="en-US" sz="2400" dirty="0"/>
                            <a:t>.</a:t>
                          </a:r>
                        </a:p>
                      </a:txBody>
                      <a:tcPr/>
                    </a:tc>
                    <a:extLst>
                      <a:ext uri="{0D108BD9-81ED-4DB2-BD59-A6C34878D82A}">
                        <a16:rowId xmlns:a16="http://schemas.microsoft.com/office/drawing/2014/main" val="2719949059"/>
                      </a:ext>
                    </a:extLst>
                  </a:tr>
                  <a:tr h="767833">
                    <a:tc>
                      <a:txBody>
                        <a:bodyPr/>
                        <a:lstStyle/>
                        <a:p>
                          <a:endParaRPr lang="en-US"/>
                        </a:p>
                      </a:txBody>
                      <a:tcPr>
                        <a:blipFill>
                          <a:blip r:embed="rId7"/>
                          <a:stretch>
                            <a:fillRect l="-364" t="-354098" r="-100364" b="-1639"/>
                          </a:stretch>
                        </a:blipFill>
                      </a:tcPr>
                    </a:tc>
                    <a:tc>
                      <a:txBody>
                        <a:bodyPr/>
                        <a:lstStyle/>
                        <a:p>
                          <a:endParaRPr lang="en-US"/>
                        </a:p>
                      </a:txBody>
                      <a:tcPr>
                        <a:blipFill>
                          <a:blip r:embed="rId7"/>
                          <a:stretch>
                            <a:fillRect l="-100364" t="-354098" r="-364" b="-1639"/>
                          </a:stretch>
                        </a:blipFill>
                      </a:tcPr>
                    </a:tc>
                    <a:extLst>
                      <a:ext uri="{0D108BD9-81ED-4DB2-BD59-A6C34878D82A}">
                        <a16:rowId xmlns:a16="http://schemas.microsoft.com/office/drawing/2014/main" val="528853149"/>
                      </a:ext>
                    </a:extLst>
                  </a:tr>
                </a:tbl>
              </a:graphicData>
            </a:graphic>
          </p:graphicFrame>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19DB01BB-2938-55AA-32BA-76FA10FF5EFB}"/>
                  </a:ext>
                </a:extLst>
              </p:cNvPr>
              <p:cNvSpPr txBox="1"/>
              <p:nvPr/>
            </p:nvSpPr>
            <p:spPr>
              <a:xfrm>
                <a:off x="1548829" y="2886446"/>
                <a:ext cx="1092543"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𝑗</m:t>
                      </m:r>
                      <m:r>
                        <a:rPr lang="en-US" sz="2800" b="0" i="1" smtClean="0">
                          <a:latin typeface="Cambria Math" panose="02040503050406030204" pitchFamily="18" charset="0"/>
                        </a:rPr>
                        <m:t>=2 :</m:t>
                      </m:r>
                    </m:oMath>
                  </m:oMathPara>
                </a14:m>
                <a:endParaRPr lang="en-US" sz="2800" dirty="0"/>
              </a:p>
            </p:txBody>
          </p:sp>
        </mc:Choice>
        <mc:Fallback xmlns="">
          <p:sp>
            <p:nvSpPr>
              <p:cNvPr id="47" name="TextBox 46">
                <a:extLst>
                  <a:ext uri="{FF2B5EF4-FFF2-40B4-BE49-F238E27FC236}">
                    <a16:creationId xmlns:a16="http://schemas.microsoft.com/office/drawing/2014/main" id="{19DB01BB-2938-55AA-32BA-76FA10FF5EFB}"/>
                  </a:ext>
                </a:extLst>
              </p:cNvPr>
              <p:cNvSpPr txBox="1">
                <a:spLocks noRot="1" noChangeAspect="1" noMove="1" noResize="1" noEditPoints="1" noAdjustHandles="1" noChangeArrowheads="1" noChangeShapeType="1" noTextEdit="1"/>
              </p:cNvSpPr>
              <p:nvPr/>
            </p:nvSpPr>
            <p:spPr>
              <a:xfrm>
                <a:off x="1548829" y="2886446"/>
                <a:ext cx="1092543" cy="430887"/>
              </a:xfrm>
              <a:prstGeom prst="rect">
                <a:avLst/>
              </a:prstGeom>
              <a:blipFill>
                <a:blip r:embed="rId8"/>
                <a:stretch>
                  <a:fillRect l="-9195" r="-4598"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B393F56-8702-1905-DB7B-8CE1716AC49B}"/>
                  </a:ext>
                </a:extLst>
              </p:cNvPr>
              <p:cNvSpPr txBox="1"/>
              <p:nvPr/>
            </p:nvSpPr>
            <p:spPr>
              <a:xfrm>
                <a:off x="3848371" y="5579136"/>
                <a:ext cx="5502423" cy="55271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𝑝𝑘</m:t>
                      </m:r>
                      <m:r>
                        <a:rPr lang="en-US" sz="2400" b="0" i="1" smtClean="0">
                          <a:latin typeface="Cambria Math" panose="02040503050406030204" pitchFamily="18" charset="0"/>
                        </a:rPr>
                        <m:t>= </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 </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𝑘</m:t>
                                  </m:r>
                                </m:e>
                                <m:sub>
                                  <m:r>
                                    <a:rPr lang="en-US" sz="2400" b="0" i="1" smtClean="0">
                                      <a:latin typeface="Cambria Math" panose="02040503050406030204" pitchFamily="18" charset="0"/>
                                    </a:rPr>
                                    <m:t>0</m:t>
                                  </m:r>
                                </m:sub>
                                <m: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e>
                                  </m:d>
                                </m:sup>
                              </m:sSubSup>
                              <m:r>
                                <a:rPr lang="en-US" sz="2400" b="0" i="1" smtClean="0">
                                  <a:latin typeface="Cambria Math" panose="02040503050406030204" pitchFamily="18" charset="0"/>
                                </a:rPr>
                                <m:t> , </m:t>
                              </m:r>
                              <m:r>
                                <a:rPr lang="en-US" sz="2400" b="0" i="1" smtClean="0">
                                  <a:latin typeface="Cambria Math" panose="02040503050406030204" pitchFamily="18" charset="0"/>
                                </a:rPr>
                                <m:t>𝑝</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e>
                                  </m:d>
                                </m:sup>
                              </m:sSubSup>
                            </m:e>
                          </m:d>
                          <m:r>
                            <a:rPr lang="en-US" sz="2400" b="0" i="1" smtClean="0">
                              <a:latin typeface="Cambria Math" panose="02040503050406030204" pitchFamily="18" charset="0"/>
                            </a:rPr>
                            <m:t> , …,</m:t>
                          </m:r>
                          <m:d>
                            <m:dPr>
                              <m:ctrlPr>
                                <a:rPr lang="en-US" sz="2400" i="1">
                                  <a:latin typeface="Cambria Math" panose="02040503050406030204" pitchFamily="18" charset="0"/>
                                </a:rPr>
                              </m:ctrlPr>
                            </m:dPr>
                            <m:e>
                              <m:r>
                                <a:rPr lang="en-US" sz="2400" i="1">
                                  <a:latin typeface="Cambria Math" panose="02040503050406030204" pitchFamily="18" charset="0"/>
                                </a:rPr>
                                <m:t>𝑝</m:t>
                              </m:r>
                              <m:sSubSup>
                                <m:sSubSupPr>
                                  <m:ctrlPr>
                                    <a:rPr lang="en-US" sz="2400" i="1">
                                      <a:latin typeface="Cambria Math" panose="02040503050406030204" pitchFamily="18" charset="0"/>
                                    </a:rPr>
                                  </m:ctrlPr>
                                </m:sSubSupPr>
                                <m:e>
                                  <m:r>
                                    <a:rPr lang="en-US" sz="2400" i="1">
                                      <a:latin typeface="Cambria Math" panose="02040503050406030204" pitchFamily="18" charset="0"/>
                                    </a:rPr>
                                    <m:t>𝑘</m:t>
                                  </m:r>
                                </m:e>
                                <m:sub>
                                  <m:r>
                                    <a:rPr lang="en-US" sz="2400" i="1">
                                      <a:latin typeface="Cambria Math" panose="02040503050406030204" pitchFamily="18" charset="0"/>
                                    </a:rPr>
                                    <m:t>0</m:t>
                                  </m:r>
                                </m:sub>
                                <m:sup>
                                  <m:d>
                                    <m:dPr>
                                      <m:ctrlPr>
                                        <a:rPr lang="en-US" sz="2400" i="1">
                                          <a:latin typeface="Cambria Math" panose="02040503050406030204" pitchFamily="18" charset="0"/>
                                        </a:rPr>
                                      </m:ctrlPr>
                                    </m:dPr>
                                    <m:e>
                                      <m:r>
                                        <a:rPr lang="en-US" sz="2400" b="0" i="1" smtClean="0">
                                          <a:latin typeface="Cambria Math" panose="02040503050406030204" pitchFamily="18" charset="0"/>
                                        </a:rPr>
                                        <m:t>ℓ</m:t>
                                      </m:r>
                                    </m:e>
                                  </m:d>
                                </m:sup>
                              </m:sSubSup>
                              <m:r>
                                <a:rPr lang="en-US" sz="2400" i="1">
                                  <a:latin typeface="Cambria Math" panose="02040503050406030204" pitchFamily="18" charset="0"/>
                                </a:rPr>
                                <m:t> , </m:t>
                              </m:r>
                              <m:r>
                                <a:rPr lang="en-US" sz="2400" i="1">
                                  <a:latin typeface="Cambria Math" panose="02040503050406030204" pitchFamily="18" charset="0"/>
                                </a:rPr>
                                <m:t>𝑝</m:t>
                              </m:r>
                              <m:sSubSup>
                                <m:sSubSupPr>
                                  <m:ctrlPr>
                                    <a:rPr lang="en-US" sz="2400" i="1">
                                      <a:latin typeface="Cambria Math" panose="02040503050406030204" pitchFamily="18" charset="0"/>
                                    </a:rPr>
                                  </m:ctrlPr>
                                </m:sSubSupPr>
                                <m:e>
                                  <m:r>
                                    <a:rPr lang="en-US" sz="2400" i="1">
                                      <a:latin typeface="Cambria Math" panose="02040503050406030204" pitchFamily="18" charset="0"/>
                                    </a:rPr>
                                    <m:t>𝑘</m:t>
                                  </m:r>
                                </m:e>
                                <m:sub>
                                  <m:r>
                                    <a:rPr lang="en-US" sz="2400" i="1">
                                      <a:latin typeface="Cambria Math" panose="02040503050406030204" pitchFamily="18" charset="0"/>
                                    </a:rPr>
                                    <m:t>1</m:t>
                                  </m:r>
                                </m:sub>
                                <m:sup>
                                  <m:d>
                                    <m:dPr>
                                      <m:ctrlPr>
                                        <a:rPr lang="en-US" sz="2400" i="1">
                                          <a:latin typeface="Cambria Math" panose="02040503050406030204" pitchFamily="18" charset="0"/>
                                        </a:rPr>
                                      </m:ctrlPr>
                                    </m:dPr>
                                    <m:e>
                                      <m:r>
                                        <a:rPr lang="en-US" sz="2400" b="0" i="1" smtClean="0">
                                          <a:latin typeface="Cambria Math" panose="02040503050406030204" pitchFamily="18" charset="0"/>
                                        </a:rPr>
                                        <m:t>ℓ</m:t>
                                      </m:r>
                                    </m:e>
                                  </m:d>
                                </m:sup>
                              </m:sSubSup>
                            </m:e>
                          </m:d>
                        </m:e>
                      </m:d>
                    </m:oMath>
                  </m:oMathPara>
                </a14:m>
                <a:endParaRPr lang="en-US" sz="2400" b="0" dirty="0"/>
              </a:p>
            </p:txBody>
          </p:sp>
        </mc:Choice>
        <mc:Fallback xmlns="">
          <p:sp>
            <p:nvSpPr>
              <p:cNvPr id="2" name="TextBox 1">
                <a:extLst>
                  <a:ext uri="{FF2B5EF4-FFF2-40B4-BE49-F238E27FC236}">
                    <a16:creationId xmlns:a16="http://schemas.microsoft.com/office/drawing/2014/main" id="{5B393F56-8702-1905-DB7B-8CE1716AC49B}"/>
                  </a:ext>
                </a:extLst>
              </p:cNvPr>
              <p:cNvSpPr txBox="1">
                <a:spLocks noRot="1" noChangeAspect="1" noMove="1" noResize="1" noEditPoints="1" noAdjustHandles="1" noChangeArrowheads="1" noChangeShapeType="1" noTextEdit="1"/>
              </p:cNvSpPr>
              <p:nvPr/>
            </p:nvSpPr>
            <p:spPr>
              <a:xfrm>
                <a:off x="3848371" y="5579136"/>
                <a:ext cx="5502423" cy="552715"/>
              </a:xfrm>
              <a:prstGeom prst="rect">
                <a:avLst/>
              </a:prstGeom>
              <a:blipFill>
                <a:blip r:embed="rId9"/>
                <a:stretch>
                  <a:fillRect l="-1609" b="-9091"/>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F9CDA054-A4DB-AAD6-A70D-6302C26AF1AD}"/>
              </a:ext>
            </a:extLst>
          </p:cNvPr>
          <p:cNvSpPr txBox="1"/>
          <p:nvPr/>
        </p:nvSpPr>
        <p:spPr>
          <a:xfrm>
            <a:off x="7587916" y="6266315"/>
            <a:ext cx="4315326" cy="461665"/>
          </a:xfrm>
          <a:prstGeom prst="rect">
            <a:avLst/>
          </a:prstGeom>
          <a:noFill/>
        </p:spPr>
        <p:txBody>
          <a:bodyPr wrap="square" rtlCol="0">
            <a:spAutoFit/>
          </a:bodyPr>
          <a:lstStyle/>
          <a:p>
            <a:r>
              <a:rPr lang="en-US" sz="2400" dirty="0">
                <a:latin typeface="PT Serif" panose="020A0603040505020204" pitchFamily="18" charset="77"/>
              </a:rPr>
              <a:t>^Can be compressed via IBE!</a:t>
            </a:r>
          </a:p>
        </p:txBody>
      </p:sp>
    </p:spTree>
    <p:extLst>
      <p:ext uri="{BB962C8B-B14F-4D97-AF65-F5344CB8AC3E}">
        <p14:creationId xmlns:p14="http://schemas.microsoft.com/office/powerpoint/2010/main" val="323074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44" grpId="0"/>
      <p:bldP spid="45" grpId="0"/>
      <p:bldP spid="47" grpId="0"/>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210BE1E-D349-6A52-32EA-5662C6B7DACE}"/>
              </a:ext>
            </a:extLst>
          </p:cNvPr>
          <p:cNvSpPr>
            <a:spLocks noGrp="1"/>
          </p:cNvSpPr>
          <p:nvPr>
            <p:ph type="title"/>
          </p:nvPr>
        </p:nvSpPr>
        <p:spPr>
          <a:xfrm>
            <a:off x="427382" y="62744"/>
            <a:ext cx="10995991" cy="1173356"/>
          </a:xfrm>
        </p:spPr>
        <p:txBody>
          <a:bodyPr>
            <a:normAutofit/>
          </a:bodyPr>
          <a:lstStyle/>
          <a:p>
            <a:r>
              <a:rPr lang="en-US" sz="4300" dirty="0">
                <a:latin typeface="PT Serif" panose="020A0603040505020204" pitchFamily="18" charset="77"/>
              </a:rPr>
              <a:t>The BN’08 Traitor Tracing Scheme: </a:t>
            </a:r>
            <a:r>
              <a:rPr lang="en-US" sz="4300" dirty="0" err="1">
                <a:latin typeface="PT Serif" panose="020A0603040505020204" pitchFamily="18" charset="77"/>
              </a:rPr>
              <a:t>KeyGen</a:t>
            </a:r>
            <a:endParaRPr lang="en-US" sz="4300" dirty="0">
              <a:latin typeface="PT Serif" panose="020A0603040505020204" pitchFamily="18" charset="77"/>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7231DAF-2AD4-8A1E-9535-B1D64815005A}"/>
                  </a:ext>
                </a:extLst>
              </p:cNvPr>
              <p:cNvSpPr txBox="1"/>
              <p:nvPr/>
            </p:nvSpPr>
            <p:spPr>
              <a:xfrm>
                <a:off x="7846938" y="1092620"/>
                <a:ext cx="2489757" cy="476990"/>
              </a:xfrm>
              <a:prstGeom prst="rect">
                <a:avLst/>
              </a:prstGeom>
              <a:noFill/>
              <a:ln>
                <a:solidFill>
                  <a:schemeClr val="accent1"/>
                </a:solidFill>
              </a:ln>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ar-AE" sz="2400" b="0" i="1" smtClean="0">
                              <a:latin typeface="Cambria Math" panose="02040503050406030204" pitchFamily="18" charset="0"/>
                            </a:rPr>
                          </m:ctrlPr>
                        </m:sSupPr>
                        <m:e>
                          <m:r>
                            <a:rPr lang="ar-AE" sz="2400" b="0" i="1" smtClean="0">
                              <a:latin typeface="Cambria Math" panose="02040503050406030204" pitchFamily="18" charset="0"/>
                            </a:rPr>
                            <m:t> </m:t>
                          </m:r>
                          <m:acc>
                            <m:accPr>
                              <m:chr m:val="̅"/>
                              <m:ctrlPr>
                                <a:rPr lang="ar-AE" sz="2400" i="1" smtClean="0">
                                  <a:latin typeface="Cambria Math" panose="02040503050406030204" pitchFamily="18" charset="0"/>
                                </a:rPr>
                              </m:ctrlPr>
                            </m:accPr>
                            <m:e>
                              <m:r>
                                <a:rPr lang="ar-AE" sz="2400" b="0" i="1" smtClean="0">
                                  <a:latin typeface="Cambria Math" panose="02040503050406030204" pitchFamily="18" charset="0"/>
                                </a:rPr>
                                <m:t>𝑤</m:t>
                              </m:r>
                            </m:e>
                          </m:acc>
                        </m:e>
                        <m:sup>
                          <m:r>
                            <a:rPr lang="en-US" sz="2400" b="0" i="1" smtClean="0">
                              <a:latin typeface="Cambria Math" panose="02040503050406030204" pitchFamily="18" charset="0"/>
                            </a:rPr>
                            <m:t>(</m:t>
                          </m:r>
                          <m:r>
                            <a:rPr lang="en-US" sz="2400" b="0" i="1" smtClean="0">
                              <a:latin typeface="Cambria Math" panose="02040503050406030204" pitchFamily="18" charset="0"/>
                            </a:rPr>
                            <m:t>𝑖</m:t>
                          </m:r>
                          <m:r>
                            <a:rPr lang="en-US" sz="2400" b="0" i="1" smtClean="0">
                              <a:latin typeface="Cambria Math" panose="02040503050406030204" pitchFamily="18" charset="0"/>
                            </a:rPr>
                            <m:t>)</m:t>
                          </m:r>
                        </m:sup>
                      </m:sSup>
                      <m:r>
                        <a:rPr lang="en-US" sz="2400" b="0" i="1" smtClean="0">
                          <a:latin typeface="Cambria Math" panose="02040503050406030204" pitchFamily="18" charset="0"/>
                        </a:rPr>
                        <m:t> =0   1… 1</m:t>
                      </m:r>
                    </m:oMath>
                  </m:oMathPara>
                </a14:m>
                <a:endParaRPr lang="en-US" sz="2400" dirty="0"/>
              </a:p>
            </p:txBody>
          </p:sp>
        </mc:Choice>
        <mc:Fallback xmlns="">
          <p:sp>
            <p:nvSpPr>
              <p:cNvPr id="2" name="TextBox 1">
                <a:extLst>
                  <a:ext uri="{FF2B5EF4-FFF2-40B4-BE49-F238E27FC236}">
                    <a16:creationId xmlns:a16="http://schemas.microsoft.com/office/drawing/2014/main" id="{37231DAF-2AD4-8A1E-9535-B1D64815005A}"/>
                  </a:ext>
                </a:extLst>
              </p:cNvPr>
              <p:cNvSpPr txBox="1">
                <a:spLocks noRot="1" noChangeAspect="1" noMove="1" noResize="1" noEditPoints="1" noAdjustHandles="1" noChangeArrowheads="1" noChangeShapeType="1" noTextEdit="1"/>
              </p:cNvSpPr>
              <p:nvPr/>
            </p:nvSpPr>
            <p:spPr>
              <a:xfrm>
                <a:off x="7846938" y="1092620"/>
                <a:ext cx="2489757" cy="476990"/>
              </a:xfrm>
              <a:prstGeom prst="rect">
                <a:avLst/>
              </a:prstGeom>
              <a:blipFill>
                <a:blip r:embed="rId3"/>
                <a:stretch>
                  <a:fillRect b="-20513"/>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45FBA1C-92F9-5855-CCB6-D19B44738B58}"/>
                  </a:ext>
                </a:extLst>
              </p:cNvPr>
              <p:cNvSpPr txBox="1"/>
              <p:nvPr/>
            </p:nvSpPr>
            <p:spPr>
              <a:xfrm>
                <a:off x="4598504" y="5425866"/>
                <a:ext cx="4002156" cy="5514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r>
                        <a:rPr lang="en-US" sz="2400" b="0" i="1" smtClean="0">
                          <a:latin typeface="Cambria Math" panose="02040503050406030204" pitchFamily="18" charset="0"/>
                        </a:rPr>
                        <m:t>𝑠</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𝑘</m:t>
                          </m:r>
                        </m:e>
                        <m:sub>
                          <m:r>
                            <a:rPr lang="en-US" sz="2400" b="0" i="1" smtClean="0">
                              <a:latin typeface="Cambria Math" panose="02040503050406030204" pitchFamily="18" charset="0"/>
                            </a:rPr>
                            <m:t>0</m:t>
                          </m:r>
                        </m:sub>
                        <m: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e>
                          </m:d>
                        </m:sup>
                      </m:sSubSup>
                      <m:r>
                        <a:rPr lang="en-US" sz="2400" b="0" i="1" smtClean="0">
                          <a:latin typeface="Cambria Math" panose="02040503050406030204" pitchFamily="18" charset="0"/>
                        </a:rPr>
                        <m:t> ,</m:t>
                      </m:r>
                      <m:r>
                        <a:rPr lang="en-US" sz="2400" i="1">
                          <a:latin typeface="Cambria Math" panose="02040503050406030204" pitchFamily="18" charset="0"/>
                        </a:rPr>
                        <m:t>𝑠</m:t>
                      </m:r>
                      <m:sSubSup>
                        <m:sSubSupPr>
                          <m:ctrlPr>
                            <a:rPr lang="en-US" sz="2400" i="1">
                              <a:latin typeface="Cambria Math" panose="02040503050406030204" pitchFamily="18" charset="0"/>
                            </a:rPr>
                          </m:ctrlPr>
                        </m:sSubSupPr>
                        <m:e>
                          <m:r>
                            <a:rPr lang="en-US" sz="2400" i="1">
                              <a:latin typeface="Cambria Math" panose="02040503050406030204" pitchFamily="18" charset="0"/>
                            </a:rPr>
                            <m:t>𝑘</m:t>
                          </m:r>
                        </m:e>
                        <m:sub>
                          <m:r>
                            <a:rPr lang="en-US" sz="2400" i="1">
                              <a:latin typeface="Cambria Math" panose="02040503050406030204" pitchFamily="18" charset="0"/>
                            </a:rPr>
                            <m:t>1</m:t>
                          </m:r>
                        </m:sub>
                        <m:sup>
                          <m:d>
                            <m:dPr>
                              <m:ctrlPr>
                                <a:rPr lang="en-US" sz="2400" i="1">
                                  <a:latin typeface="Cambria Math" panose="02040503050406030204" pitchFamily="18" charset="0"/>
                                </a:rPr>
                              </m:ctrlPr>
                            </m:dPr>
                            <m:e>
                              <m:r>
                                <a:rPr lang="en-US" sz="2400" i="1">
                                  <a:latin typeface="Cambria Math" panose="02040503050406030204" pitchFamily="18" charset="0"/>
                                </a:rPr>
                                <m:t>2</m:t>
                              </m:r>
                            </m:e>
                          </m:d>
                        </m:sup>
                      </m:sSubSup>
                      <m:r>
                        <a:rPr lang="en-US" sz="2400" b="0" i="1" smtClean="0">
                          <a:latin typeface="Cambria Math" panose="02040503050406030204" pitchFamily="18" charset="0"/>
                        </a:rPr>
                        <m:t>,…,</m:t>
                      </m:r>
                      <m:r>
                        <a:rPr lang="en-US" sz="2400" b="0" i="1" smtClean="0">
                          <a:latin typeface="Cambria Math" panose="02040503050406030204" pitchFamily="18" charset="0"/>
                        </a:rPr>
                        <m:t>𝑠</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ℓ</m:t>
                              </m:r>
                            </m:e>
                          </m:d>
                        </m:sup>
                      </m:sSubSup>
                      <m:r>
                        <a:rPr lang="en-US" sz="2400" b="0" i="1" smtClean="0">
                          <a:latin typeface="Cambria Math" panose="02040503050406030204" pitchFamily="18" charset="0"/>
                        </a:rPr>
                        <m:t>}</m:t>
                      </m:r>
                    </m:oMath>
                  </m:oMathPara>
                </a14:m>
                <a:endParaRPr lang="en-US" sz="2400" dirty="0"/>
              </a:p>
            </p:txBody>
          </p:sp>
        </mc:Choice>
        <mc:Fallback xmlns="">
          <p:sp>
            <p:nvSpPr>
              <p:cNvPr id="8" name="TextBox 7">
                <a:extLst>
                  <a:ext uri="{FF2B5EF4-FFF2-40B4-BE49-F238E27FC236}">
                    <a16:creationId xmlns:a16="http://schemas.microsoft.com/office/drawing/2014/main" id="{045FBA1C-92F9-5855-CCB6-D19B44738B58}"/>
                  </a:ext>
                </a:extLst>
              </p:cNvPr>
              <p:cNvSpPr txBox="1">
                <a:spLocks noRot="1" noChangeAspect="1" noMove="1" noResize="1" noEditPoints="1" noAdjustHandles="1" noChangeArrowheads="1" noChangeShapeType="1" noTextEdit="1"/>
              </p:cNvSpPr>
              <p:nvPr/>
            </p:nvSpPr>
            <p:spPr>
              <a:xfrm>
                <a:off x="4598504" y="5425866"/>
                <a:ext cx="4002156" cy="551433"/>
              </a:xfrm>
              <a:prstGeom prst="rect">
                <a:avLst/>
              </a:prstGeom>
              <a:blipFill>
                <a:blip r:embed="rId4"/>
                <a:stretch>
                  <a:fillRect b="-15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742684B-455E-08AC-9E39-88509C6F5E8E}"/>
                  </a:ext>
                </a:extLst>
              </p:cNvPr>
              <p:cNvSpPr txBox="1"/>
              <p:nvPr/>
            </p:nvSpPr>
            <p:spPr>
              <a:xfrm>
                <a:off x="6536632" y="6155908"/>
                <a:ext cx="5458242" cy="461665"/>
              </a:xfrm>
              <a:prstGeom prst="rect">
                <a:avLst/>
              </a:prstGeom>
              <a:noFill/>
              <a:ln>
                <a:solidFill>
                  <a:schemeClr val="accent6">
                    <a:lumMod val="50000"/>
                  </a:schemeClr>
                </a:solidFill>
              </a:ln>
            </p:spPr>
            <p:txBody>
              <a:bodyPr wrap="square" rtlCol="0">
                <a:spAutoFit/>
              </a:bodyPr>
              <a:lstStyle/>
              <a:p>
                <a:r>
                  <a:rPr lang="en-US" sz="2400" dirty="0">
                    <a:latin typeface="PT Serif" panose="020A0603040505020204" pitchFamily="18" charset="77"/>
                  </a:rPr>
                  <a:t>Each party has one key for each </a:t>
                </a:r>
                <a14:m>
                  <m:oMath xmlns:m="http://schemas.openxmlformats.org/officeDocument/2006/math">
                    <m:r>
                      <a:rPr lang="en-US" sz="2400" b="0" i="1" smtClean="0">
                        <a:latin typeface="Cambria Math" panose="02040503050406030204" pitchFamily="18" charset="0"/>
                      </a:rPr>
                      <m:t>𝑗</m:t>
                    </m:r>
                    <m:r>
                      <a:rPr lang="en-US" sz="2400" b="0" i="1" smtClean="0">
                        <a:latin typeface="Cambria Math" panose="02040503050406030204" pitchFamily="18" charset="0"/>
                      </a:rPr>
                      <m:t>∈[ℓ]</m:t>
                    </m:r>
                  </m:oMath>
                </a14:m>
                <a:endParaRPr lang="en-US" sz="2400" dirty="0">
                  <a:latin typeface="PT Serif" panose="020A0603040505020204" pitchFamily="18" charset="77"/>
                </a:endParaRPr>
              </a:p>
            </p:txBody>
          </p:sp>
        </mc:Choice>
        <mc:Fallback xmlns="">
          <p:sp>
            <p:nvSpPr>
              <p:cNvPr id="9" name="TextBox 8">
                <a:extLst>
                  <a:ext uri="{FF2B5EF4-FFF2-40B4-BE49-F238E27FC236}">
                    <a16:creationId xmlns:a16="http://schemas.microsoft.com/office/drawing/2014/main" id="{3742684B-455E-08AC-9E39-88509C6F5E8E}"/>
                  </a:ext>
                </a:extLst>
              </p:cNvPr>
              <p:cNvSpPr txBox="1">
                <a:spLocks noRot="1" noChangeAspect="1" noMove="1" noResize="1" noEditPoints="1" noAdjustHandles="1" noChangeArrowheads="1" noChangeShapeType="1" noTextEdit="1"/>
              </p:cNvSpPr>
              <p:nvPr/>
            </p:nvSpPr>
            <p:spPr>
              <a:xfrm>
                <a:off x="6536632" y="6155908"/>
                <a:ext cx="5458242" cy="461665"/>
              </a:xfrm>
              <a:prstGeom prst="rect">
                <a:avLst/>
              </a:prstGeom>
              <a:blipFill>
                <a:blip r:embed="rId5"/>
                <a:stretch>
                  <a:fillRect l="-1620" t="-10526" b="-26316"/>
                </a:stretch>
              </a:blipFill>
              <a:ln>
                <a:solidFill>
                  <a:schemeClr val="accent6">
                    <a:lumMod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1D70545-0A4E-02CB-5312-13FA7800A517}"/>
                  </a:ext>
                </a:extLst>
              </p:cNvPr>
              <p:cNvSpPr txBox="1"/>
              <p:nvPr/>
            </p:nvSpPr>
            <p:spPr>
              <a:xfrm>
                <a:off x="3274113" y="1093961"/>
                <a:ext cx="3551583" cy="509563"/>
              </a:xfrm>
              <a:prstGeom prst="rect">
                <a:avLst/>
              </a:prstGeom>
              <a:noFill/>
            </p:spPr>
            <p:txBody>
              <a:bodyPr wrap="square" rtlCol="0">
                <a:spAutoFit/>
              </a:bodyPr>
              <a:lstStyle/>
              <a:p>
                <a14:m>
                  <m:oMath xmlns:m="http://schemas.openxmlformats.org/officeDocument/2006/math">
                    <m:r>
                      <a:rPr lang="en-US" sz="2600" b="0" i="1" smtClean="0">
                        <a:latin typeface="Cambria Math" panose="02040503050406030204" pitchFamily="18" charset="0"/>
                      </a:rPr>
                      <m:t>𝑇</m:t>
                    </m:r>
                    <m:r>
                      <a:rPr lang="en-US" sz="2600" b="0" i="1" smtClean="0">
                        <a:latin typeface="Cambria Math" panose="02040503050406030204" pitchFamily="18" charset="0"/>
                      </a:rPr>
                      <m:t>={</m:t>
                    </m:r>
                    <m:sSup>
                      <m:sSupPr>
                        <m:ctrlPr>
                          <a:rPr lang="ar-AE" sz="2600" b="0" i="1" smtClean="0">
                            <a:latin typeface="Cambria Math" panose="02040503050406030204" pitchFamily="18" charset="0"/>
                          </a:rPr>
                        </m:ctrlPr>
                      </m:sSupPr>
                      <m:e>
                        <m:r>
                          <a:rPr lang="ar-AE" sz="2600" b="0" i="1" smtClean="0">
                            <a:latin typeface="Cambria Math" panose="02040503050406030204" pitchFamily="18" charset="0"/>
                          </a:rPr>
                          <m:t> </m:t>
                        </m:r>
                        <m:acc>
                          <m:accPr>
                            <m:chr m:val="̅"/>
                            <m:ctrlPr>
                              <a:rPr lang="ar-AE" sz="2600" i="1" smtClean="0">
                                <a:latin typeface="Cambria Math" panose="02040503050406030204" pitchFamily="18" charset="0"/>
                              </a:rPr>
                            </m:ctrlPr>
                          </m:accPr>
                          <m:e>
                            <m:r>
                              <a:rPr lang="ar-AE" sz="2600" b="0" i="1" smtClean="0">
                                <a:latin typeface="Cambria Math" panose="02040503050406030204" pitchFamily="18" charset="0"/>
                              </a:rPr>
                              <m:t>𝑤</m:t>
                            </m:r>
                          </m:e>
                        </m:acc>
                      </m:e>
                      <m:sup>
                        <m:r>
                          <a:rPr lang="en-US" sz="2600" b="0" i="1" smtClean="0">
                            <a:latin typeface="Cambria Math" panose="02040503050406030204" pitchFamily="18" charset="0"/>
                          </a:rPr>
                          <m:t>(1)</m:t>
                        </m:r>
                      </m:sup>
                    </m:sSup>
                    <m:r>
                      <a:rPr lang="en-US" sz="2600" b="0" i="1" smtClean="0">
                        <a:latin typeface="Cambria Math" panose="02040503050406030204" pitchFamily="18" charset="0"/>
                      </a:rPr>
                      <m:t>, …,</m:t>
                    </m:r>
                    <m:sSup>
                      <m:sSupPr>
                        <m:ctrlPr>
                          <a:rPr lang="ar-AE" sz="2600" b="0" i="1" smtClean="0">
                            <a:latin typeface="Cambria Math" panose="02040503050406030204" pitchFamily="18" charset="0"/>
                          </a:rPr>
                        </m:ctrlPr>
                      </m:sSupPr>
                      <m:e>
                        <m:r>
                          <a:rPr lang="ar-AE" sz="2600" b="0" i="1" smtClean="0">
                            <a:latin typeface="Cambria Math" panose="02040503050406030204" pitchFamily="18" charset="0"/>
                          </a:rPr>
                          <m:t> </m:t>
                        </m:r>
                        <m:acc>
                          <m:accPr>
                            <m:chr m:val="̅"/>
                            <m:ctrlPr>
                              <a:rPr lang="ar-AE" sz="2600" i="1" smtClean="0">
                                <a:latin typeface="Cambria Math" panose="02040503050406030204" pitchFamily="18" charset="0"/>
                              </a:rPr>
                            </m:ctrlPr>
                          </m:accPr>
                          <m:e>
                            <m:r>
                              <a:rPr lang="ar-AE" sz="2600" b="0" i="1" smtClean="0">
                                <a:latin typeface="Cambria Math" panose="02040503050406030204" pitchFamily="18" charset="0"/>
                              </a:rPr>
                              <m:t>𝑤</m:t>
                            </m:r>
                          </m:e>
                        </m:acc>
                      </m:e>
                      <m:sup>
                        <m:r>
                          <a:rPr lang="en-US" sz="2600" b="0" i="1" smtClean="0">
                            <a:latin typeface="Cambria Math" panose="02040503050406030204" pitchFamily="18" charset="0"/>
                          </a:rPr>
                          <m:t>(</m:t>
                        </m:r>
                        <m:r>
                          <a:rPr lang="en-US" sz="2600" b="0" i="1" smtClean="0">
                            <a:latin typeface="Cambria Math" panose="02040503050406030204" pitchFamily="18" charset="0"/>
                          </a:rPr>
                          <m:t>𝑛</m:t>
                        </m:r>
                        <m:r>
                          <a:rPr lang="en-US" sz="2600" b="0" i="1" smtClean="0">
                            <a:latin typeface="Cambria Math" panose="02040503050406030204" pitchFamily="18" charset="0"/>
                          </a:rPr>
                          <m:t>)</m:t>
                        </m:r>
                      </m:sup>
                    </m:sSup>
                    <m:r>
                      <a:rPr lang="en-US" sz="2600" b="0" i="1" smtClean="0">
                        <a:latin typeface="Cambria Math" panose="02040503050406030204" pitchFamily="18" charset="0"/>
                      </a:rPr>
                      <m:t>}</m:t>
                    </m:r>
                  </m:oMath>
                </a14:m>
                <a:r>
                  <a:rPr lang="en-US" sz="2600" dirty="0"/>
                  <a:t> </a:t>
                </a:r>
              </a:p>
            </p:txBody>
          </p:sp>
        </mc:Choice>
        <mc:Fallback xmlns="">
          <p:sp>
            <p:nvSpPr>
              <p:cNvPr id="10" name="TextBox 9">
                <a:extLst>
                  <a:ext uri="{FF2B5EF4-FFF2-40B4-BE49-F238E27FC236}">
                    <a16:creationId xmlns:a16="http://schemas.microsoft.com/office/drawing/2014/main" id="{71D70545-0A4E-02CB-5312-13FA7800A517}"/>
                  </a:ext>
                </a:extLst>
              </p:cNvPr>
              <p:cNvSpPr txBox="1">
                <a:spLocks noRot="1" noChangeAspect="1" noMove="1" noResize="1" noEditPoints="1" noAdjustHandles="1" noChangeArrowheads="1" noChangeShapeType="1" noTextEdit="1"/>
              </p:cNvSpPr>
              <p:nvPr/>
            </p:nvSpPr>
            <p:spPr>
              <a:xfrm>
                <a:off x="3274113" y="1093961"/>
                <a:ext cx="3551583" cy="509563"/>
              </a:xfrm>
              <a:prstGeom prst="rect">
                <a:avLst/>
              </a:prstGeom>
              <a:blipFill>
                <a:blip r:embed="rId6"/>
                <a:stretch>
                  <a:fillRect l="-356" b="-190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57CE50C-7B02-61DA-76EB-BBDD2801E0BD}"/>
                  </a:ext>
                </a:extLst>
              </p:cNvPr>
              <p:cNvSpPr txBox="1"/>
              <p:nvPr/>
            </p:nvSpPr>
            <p:spPr>
              <a:xfrm>
                <a:off x="1561653" y="2003429"/>
                <a:ext cx="1092543"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𝑗</m:t>
                      </m:r>
                      <m:r>
                        <a:rPr lang="en-US" sz="2800" b="0" i="1" smtClean="0">
                          <a:latin typeface="Cambria Math" panose="02040503050406030204" pitchFamily="18" charset="0"/>
                        </a:rPr>
                        <m:t>=1 :</m:t>
                      </m:r>
                    </m:oMath>
                  </m:oMathPara>
                </a14:m>
                <a:endParaRPr lang="en-US" sz="2800" dirty="0"/>
              </a:p>
            </p:txBody>
          </p:sp>
        </mc:Choice>
        <mc:Fallback xmlns="">
          <p:sp>
            <p:nvSpPr>
              <p:cNvPr id="11" name="TextBox 10">
                <a:extLst>
                  <a:ext uri="{FF2B5EF4-FFF2-40B4-BE49-F238E27FC236}">
                    <a16:creationId xmlns:a16="http://schemas.microsoft.com/office/drawing/2014/main" id="{C57CE50C-7B02-61DA-76EB-BBDD2801E0BD}"/>
                  </a:ext>
                </a:extLst>
              </p:cNvPr>
              <p:cNvSpPr txBox="1">
                <a:spLocks noRot="1" noChangeAspect="1" noMove="1" noResize="1" noEditPoints="1" noAdjustHandles="1" noChangeArrowheads="1" noChangeShapeType="1" noTextEdit="1"/>
              </p:cNvSpPr>
              <p:nvPr/>
            </p:nvSpPr>
            <p:spPr>
              <a:xfrm>
                <a:off x="1561653" y="2003429"/>
                <a:ext cx="1092543" cy="430887"/>
              </a:xfrm>
              <a:prstGeom prst="rect">
                <a:avLst/>
              </a:prstGeom>
              <a:blipFill>
                <a:blip r:embed="rId7"/>
                <a:stretch>
                  <a:fillRect l="-9195" r="-4598" b="-3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92D089E-B639-C2A4-C033-860F3BC7C85D}"/>
                  </a:ext>
                </a:extLst>
              </p:cNvPr>
              <p:cNvSpPr txBox="1"/>
              <p:nvPr/>
            </p:nvSpPr>
            <p:spPr>
              <a:xfrm>
                <a:off x="1561653" y="4738911"/>
                <a:ext cx="107971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𝑗</m:t>
                      </m:r>
                      <m:r>
                        <a:rPr lang="en-US" sz="2800" b="0" i="1" smtClean="0">
                          <a:latin typeface="Cambria Math" panose="02040503050406030204" pitchFamily="18" charset="0"/>
                        </a:rPr>
                        <m:t>=ℓ :</m:t>
                      </m:r>
                    </m:oMath>
                  </m:oMathPara>
                </a14:m>
                <a:endParaRPr lang="en-US" sz="2800" dirty="0"/>
              </a:p>
            </p:txBody>
          </p:sp>
        </mc:Choice>
        <mc:Fallback xmlns="">
          <p:sp>
            <p:nvSpPr>
              <p:cNvPr id="12" name="TextBox 11">
                <a:extLst>
                  <a:ext uri="{FF2B5EF4-FFF2-40B4-BE49-F238E27FC236}">
                    <a16:creationId xmlns:a16="http://schemas.microsoft.com/office/drawing/2014/main" id="{F92D089E-B639-C2A4-C033-860F3BC7C85D}"/>
                  </a:ext>
                </a:extLst>
              </p:cNvPr>
              <p:cNvSpPr txBox="1">
                <a:spLocks noRot="1" noChangeAspect="1" noMove="1" noResize="1" noEditPoints="1" noAdjustHandles="1" noChangeArrowheads="1" noChangeShapeType="1" noTextEdit="1"/>
              </p:cNvSpPr>
              <p:nvPr/>
            </p:nvSpPr>
            <p:spPr>
              <a:xfrm>
                <a:off x="1561653" y="4738911"/>
                <a:ext cx="1079719" cy="430887"/>
              </a:xfrm>
              <a:prstGeom prst="rect">
                <a:avLst/>
              </a:prstGeom>
              <a:blipFill>
                <a:blip r:embed="rId8"/>
                <a:stretch>
                  <a:fillRect l="-9302" r="-4651" b="-2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3" name="Table 12">
                <a:extLst>
                  <a:ext uri="{FF2B5EF4-FFF2-40B4-BE49-F238E27FC236}">
                    <a16:creationId xmlns:a16="http://schemas.microsoft.com/office/drawing/2014/main" id="{BB10B9A5-D120-1431-6A3D-8D50376BCBA8}"/>
                  </a:ext>
                </a:extLst>
              </p:cNvPr>
              <p:cNvGraphicFramePr>
                <a:graphicFrameLocks noGrp="1"/>
              </p:cNvGraphicFramePr>
              <p:nvPr>
                <p:extLst>
                  <p:ext uri="{D42A27DB-BD31-4B8C-83A1-F6EECF244321}">
                    <p14:modId xmlns:p14="http://schemas.microsoft.com/office/powerpoint/2010/main" val="3549168847"/>
                  </p:ext>
                </p:extLst>
              </p:nvPr>
            </p:nvGraphicFramePr>
            <p:xfrm>
              <a:off x="3115091" y="1889824"/>
              <a:ext cx="6968984" cy="3492219"/>
            </p:xfrm>
            <a:graphic>
              <a:graphicData uri="http://schemas.openxmlformats.org/drawingml/2006/table">
                <a:tbl>
                  <a:tblPr firstRow="1" bandRow="1">
                    <a:tableStyleId>{5940675A-B579-460E-94D1-54222C63F5DA}</a:tableStyleId>
                  </a:tblPr>
                  <a:tblGrid>
                    <a:gridCol w="3484492">
                      <a:extLst>
                        <a:ext uri="{9D8B030D-6E8A-4147-A177-3AD203B41FA5}">
                          <a16:colId xmlns:a16="http://schemas.microsoft.com/office/drawing/2014/main" val="1030786390"/>
                        </a:ext>
                      </a:extLst>
                    </a:gridCol>
                    <a:gridCol w="3484492">
                      <a:extLst>
                        <a:ext uri="{9D8B030D-6E8A-4147-A177-3AD203B41FA5}">
                          <a16:colId xmlns:a16="http://schemas.microsoft.com/office/drawing/2014/main" val="1546529449"/>
                        </a:ext>
                      </a:extLst>
                    </a:gridCol>
                  </a:tblGrid>
                  <a:tr h="767833">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𝑘</m:t>
                                    </m:r>
                                  </m:e>
                                  <m:sub>
                                    <m:r>
                                      <a:rPr lang="en-US" sz="2400" b="0" i="1" smtClean="0">
                                        <a:latin typeface="Cambria Math" panose="02040503050406030204" pitchFamily="18" charset="0"/>
                                      </a:rPr>
                                      <m:t>0</m:t>
                                    </m:r>
                                  </m:sub>
                                  <m:sup>
                                    <m:r>
                                      <a:rPr lang="en-US" sz="2400" b="0" i="1" smtClean="0">
                                        <a:latin typeface="Cambria Math" panose="02040503050406030204" pitchFamily="18" charset="0"/>
                                      </a:rPr>
                                      <m:t>(1)</m:t>
                                    </m:r>
                                  </m:sup>
                                </m:sSubSup>
                              </m:oMath>
                            </m:oMathPara>
                          </a14:m>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(1)</m:t>
                                    </m:r>
                                  </m:sup>
                                </m:sSubSup>
                              </m:oMath>
                            </m:oMathPara>
                          </a14:m>
                          <a:endParaRPr lang="en-US" sz="2400" dirty="0"/>
                        </a:p>
                      </a:txBody>
                      <a:tcPr/>
                    </a:tc>
                    <a:extLst>
                      <a:ext uri="{0D108BD9-81ED-4DB2-BD59-A6C34878D82A}">
                        <a16:rowId xmlns:a16="http://schemas.microsoft.com/office/drawing/2014/main" val="732347658"/>
                      </a:ext>
                    </a:extLst>
                  </a:tr>
                  <a:tr h="767833">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𝑘</m:t>
                                    </m:r>
                                  </m:e>
                                  <m:sub>
                                    <m:r>
                                      <a:rPr lang="en-US" sz="2400" b="0" i="1" smtClean="0">
                                        <a:latin typeface="Cambria Math" panose="02040503050406030204" pitchFamily="18" charset="0"/>
                                      </a:rPr>
                                      <m:t>0</m:t>
                                    </m:r>
                                  </m:sub>
                                  <m:sup>
                                    <m:r>
                                      <a:rPr lang="en-US" sz="2400" b="0" i="1" smtClean="0">
                                        <a:latin typeface="Cambria Math" panose="02040503050406030204" pitchFamily="18" charset="0"/>
                                      </a:rPr>
                                      <m:t>(2)</m:t>
                                    </m:r>
                                  </m:sup>
                                </m:sSubSup>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(2)</m:t>
                                    </m:r>
                                  </m:sup>
                                </m:sSubSup>
                              </m:oMath>
                            </m:oMathPara>
                          </a14:m>
                          <a:endParaRPr lang="en-US" sz="2400" dirty="0"/>
                        </a:p>
                      </a:txBody>
                      <a:tcPr/>
                    </a:tc>
                    <a:extLst>
                      <a:ext uri="{0D108BD9-81ED-4DB2-BD59-A6C34878D82A}">
                        <a16:rowId xmlns:a16="http://schemas.microsoft.com/office/drawing/2014/main" val="1345316969"/>
                      </a:ext>
                    </a:extLst>
                  </a:tr>
                  <a:tr h="767833">
                    <a:tc>
                      <a:txBody>
                        <a:bodyPr/>
                        <a:lstStyle/>
                        <a:p>
                          <a:pPr algn="ctr"/>
                          <a:r>
                            <a:rPr lang="en-US" sz="2400" dirty="0"/>
                            <a:t>.</a:t>
                          </a:r>
                        </a:p>
                        <a:p>
                          <a:pPr algn="ctr"/>
                          <a:r>
                            <a:rPr lang="en-US" sz="2400" dirty="0"/>
                            <a:t>.</a:t>
                          </a:r>
                        </a:p>
                        <a:p>
                          <a:pPr algn="ctr"/>
                          <a:r>
                            <a:rPr lang="en-US" sz="2400" dirty="0"/>
                            <a:t>.</a:t>
                          </a:r>
                        </a:p>
                      </a:txBody>
                      <a:tcPr/>
                    </a:tc>
                    <a:tc>
                      <a:txBody>
                        <a:bodyPr/>
                        <a:lstStyle/>
                        <a:p>
                          <a:pPr algn="ctr"/>
                          <a:r>
                            <a:rPr lang="en-US" sz="2400" dirty="0"/>
                            <a:t>.</a:t>
                          </a:r>
                        </a:p>
                        <a:p>
                          <a:pPr algn="ctr"/>
                          <a:r>
                            <a:rPr lang="en-US" sz="2400" dirty="0"/>
                            <a:t>.</a:t>
                          </a:r>
                        </a:p>
                        <a:p>
                          <a:pPr algn="ctr"/>
                          <a:r>
                            <a:rPr lang="en-US" sz="2400" dirty="0"/>
                            <a:t>.</a:t>
                          </a:r>
                        </a:p>
                      </a:txBody>
                      <a:tcPr/>
                    </a:tc>
                    <a:extLst>
                      <a:ext uri="{0D108BD9-81ED-4DB2-BD59-A6C34878D82A}">
                        <a16:rowId xmlns:a16="http://schemas.microsoft.com/office/drawing/2014/main" val="2719949059"/>
                      </a:ext>
                    </a:extLst>
                  </a:tr>
                  <a:tr h="767833">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𝑘</m:t>
                                    </m:r>
                                  </m:e>
                                  <m:sub>
                                    <m:r>
                                      <a:rPr lang="en-US" sz="2400" b="0" i="1" smtClean="0">
                                        <a:latin typeface="Cambria Math" panose="02040503050406030204" pitchFamily="18" charset="0"/>
                                      </a:rPr>
                                      <m:t>0</m:t>
                                    </m:r>
                                  </m:sub>
                                  <m:sup>
                                    <m:r>
                                      <a:rPr lang="en-US" sz="2400" b="0" i="1" smtClean="0">
                                        <a:latin typeface="Cambria Math" panose="02040503050406030204" pitchFamily="18" charset="0"/>
                                      </a:rPr>
                                      <m:t>(ℓ)</m:t>
                                    </m:r>
                                  </m:sup>
                                </m:sSubSup>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(ℓ)</m:t>
                                    </m:r>
                                  </m:sup>
                                </m:sSubSup>
                              </m:oMath>
                            </m:oMathPara>
                          </a14:m>
                          <a:endParaRPr lang="en-US" sz="2400" dirty="0"/>
                        </a:p>
                      </a:txBody>
                      <a:tcPr/>
                    </a:tc>
                    <a:extLst>
                      <a:ext uri="{0D108BD9-81ED-4DB2-BD59-A6C34878D82A}">
                        <a16:rowId xmlns:a16="http://schemas.microsoft.com/office/drawing/2014/main" val="528853149"/>
                      </a:ext>
                    </a:extLst>
                  </a:tr>
                </a:tbl>
              </a:graphicData>
            </a:graphic>
          </p:graphicFrame>
        </mc:Choice>
        <mc:Fallback xmlns="">
          <p:graphicFrame>
            <p:nvGraphicFramePr>
              <p:cNvPr id="13" name="Table 12">
                <a:extLst>
                  <a:ext uri="{FF2B5EF4-FFF2-40B4-BE49-F238E27FC236}">
                    <a16:creationId xmlns:a16="http://schemas.microsoft.com/office/drawing/2014/main" id="{BB10B9A5-D120-1431-6A3D-8D50376BCBA8}"/>
                  </a:ext>
                </a:extLst>
              </p:cNvPr>
              <p:cNvGraphicFramePr>
                <a:graphicFrameLocks noGrp="1"/>
              </p:cNvGraphicFramePr>
              <p:nvPr>
                <p:extLst>
                  <p:ext uri="{D42A27DB-BD31-4B8C-83A1-F6EECF244321}">
                    <p14:modId xmlns:p14="http://schemas.microsoft.com/office/powerpoint/2010/main" val="3549168847"/>
                  </p:ext>
                </p:extLst>
              </p:nvPr>
            </p:nvGraphicFramePr>
            <p:xfrm>
              <a:off x="3115091" y="1889824"/>
              <a:ext cx="6968984" cy="3492219"/>
            </p:xfrm>
            <a:graphic>
              <a:graphicData uri="http://schemas.openxmlformats.org/drawingml/2006/table">
                <a:tbl>
                  <a:tblPr firstRow="1" bandRow="1">
                    <a:tableStyleId>{5940675A-B579-460E-94D1-54222C63F5DA}</a:tableStyleId>
                  </a:tblPr>
                  <a:tblGrid>
                    <a:gridCol w="3484492">
                      <a:extLst>
                        <a:ext uri="{9D8B030D-6E8A-4147-A177-3AD203B41FA5}">
                          <a16:colId xmlns:a16="http://schemas.microsoft.com/office/drawing/2014/main" val="1030786390"/>
                        </a:ext>
                      </a:extLst>
                    </a:gridCol>
                    <a:gridCol w="3484492">
                      <a:extLst>
                        <a:ext uri="{9D8B030D-6E8A-4147-A177-3AD203B41FA5}">
                          <a16:colId xmlns:a16="http://schemas.microsoft.com/office/drawing/2014/main" val="1546529449"/>
                        </a:ext>
                      </a:extLst>
                    </a:gridCol>
                  </a:tblGrid>
                  <a:tr h="767833">
                    <a:tc>
                      <a:txBody>
                        <a:bodyPr/>
                        <a:lstStyle/>
                        <a:p>
                          <a:endParaRPr lang="en-US"/>
                        </a:p>
                      </a:txBody>
                      <a:tcPr>
                        <a:blipFill>
                          <a:blip r:embed="rId9"/>
                          <a:stretch>
                            <a:fillRect l="-364" t="-1639" r="-100364" b="-354098"/>
                          </a:stretch>
                        </a:blipFill>
                      </a:tcPr>
                    </a:tc>
                    <a:tc>
                      <a:txBody>
                        <a:bodyPr/>
                        <a:lstStyle/>
                        <a:p>
                          <a:endParaRPr lang="en-US"/>
                        </a:p>
                      </a:txBody>
                      <a:tcPr>
                        <a:blipFill>
                          <a:blip r:embed="rId9"/>
                          <a:stretch>
                            <a:fillRect l="-100364" t="-1639" r="-364" b="-354098"/>
                          </a:stretch>
                        </a:blipFill>
                      </a:tcPr>
                    </a:tc>
                    <a:extLst>
                      <a:ext uri="{0D108BD9-81ED-4DB2-BD59-A6C34878D82A}">
                        <a16:rowId xmlns:a16="http://schemas.microsoft.com/office/drawing/2014/main" val="732347658"/>
                      </a:ext>
                    </a:extLst>
                  </a:tr>
                  <a:tr h="767833">
                    <a:tc>
                      <a:txBody>
                        <a:bodyPr/>
                        <a:lstStyle/>
                        <a:p>
                          <a:endParaRPr lang="en-US"/>
                        </a:p>
                      </a:txBody>
                      <a:tcPr>
                        <a:blipFill>
                          <a:blip r:embed="rId9"/>
                          <a:stretch>
                            <a:fillRect l="-364" t="-103333" r="-100364" b="-260000"/>
                          </a:stretch>
                        </a:blipFill>
                      </a:tcPr>
                    </a:tc>
                    <a:tc>
                      <a:txBody>
                        <a:bodyPr/>
                        <a:lstStyle/>
                        <a:p>
                          <a:endParaRPr lang="en-US"/>
                        </a:p>
                      </a:txBody>
                      <a:tcPr>
                        <a:blipFill>
                          <a:blip r:embed="rId9"/>
                          <a:stretch>
                            <a:fillRect l="-100364" t="-103333" r="-364" b="-260000"/>
                          </a:stretch>
                        </a:blipFill>
                      </a:tcPr>
                    </a:tc>
                    <a:extLst>
                      <a:ext uri="{0D108BD9-81ED-4DB2-BD59-A6C34878D82A}">
                        <a16:rowId xmlns:a16="http://schemas.microsoft.com/office/drawing/2014/main" val="1345316969"/>
                      </a:ext>
                    </a:extLst>
                  </a:tr>
                  <a:tr h="1188720">
                    <a:tc>
                      <a:txBody>
                        <a:bodyPr/>
                        <a:lstStyle/>
                        <a:p>
                          <a:pPr algn="ctr"/>
                          <a:r>
                            <a:rPr lang="en-US" sz="2400" dirty="0"/>
                            <a:t>.</a:t>
                          </a:r>
                        </a:p>
                        <a:p>
                          <a:pPr algn="ctr"/>
                          <a:r>
                            <a:rPr lang="en-US" sz="2400" dirty="0"/>
                            <a:t>.</a:t>
                          </a:r>
                        </a:p>
                        <a:p>
                          <a:pPr algn="ctr"/>
                          <a:r>
                            <a:rPr lang="en-US" sz="2400" dirty="0"/>
                            <a:t>.</a:t>
                          </a:r>
                        </a:p>
                      </a:txBody>
                      <a:tcPr/>
                    </a:tc>
                    <a:tc>
                      <a:txBody>
                        <a:bodyPr/>
                        <a:lstStyle/>
                        <a:p>
                          <a:pPr algn="ctr"/>
                          <a:r>
                            <a:rPr lang="en-US" sz="2400" dirty="0"/>
                            <a:t>.</a:t>
                          </a:r>
                        </a:p>
                        <a:p>
                          <a:pPr algn="ctr"/>
                          <a:r>
                            <a:rPr lang="en-US" sz="2400" dirty="0"/>
                            <a:t>.</a:t>
                          </a:r>
                        </a:p>
                        <a:p>
                          <a:pPr algn="ctr"/>
                          <a:r>
                            <a:rPr lang="en-US" sz="2400" dirty="0"/>
                            <a:t>.</a:t>
                          </a:r>
                        </a:p>
                      </a:txBody>
                      <a:tcPr/>
                    </a:tc>
                    <a:extLst>
                      <a:ext uri="{0D108BD9-81ED-4DB2-BD59-A6C34878D82A}">
                        <a16:rowId xmlns:a16="http://schemas.microsoft.com/office/drawing/2014/main" val="2719949059"/>
                      </a:ext>
                    </a:extLst>
                  </a:tr>
                  <a:tr h="767833">
                    <a:tc>
                      <a:txBody>
                        <a:bodyPr/>
                        <a:lstStyle/>
                        <a:p>
                          <a:endParaRPr lang="en-US"/>
                        </a:p>
                      </a:txBody>
                      <a:tcPr>
                        <a:blipFill>
                          <a:blip r:embed="rId9"/>
                          <a:stretch>
                            <a:fillRect l="-364" t="-354098" r="-100364" b="-1639"/>
                          </a:stretch>
                        </a:blipFill>
                      </a:tcPr>
                    </a:tc>
                    <a:tc>
                      <a:txBody>
                        <a:bodyPr/>
                        <a:lstStyle/>
                        <a:p>
                          <a:endParaRPr lang="en-US"/>
                        </a:p>
                      </a:txBody>
                      <a:tcPr>
                        <a:blipFill>
                          <a:blip r:embed="rId9"/>
                          <a:stretch>
                            <a:fillRect l="-100364" t="-354098" r="-364" b="-1639"/>
                          </a:stretch>
                        </a:blipFill>
                      </a:tcPr>
                    </a:tc>
                    <a:extLst>
                      <a:ext uri="{0D108BD9-81ED-4DB2-BD59-A6C34878D82A}">
                        <a16:rowId xmlns:a16="http://schemas.microsoft.com/office/drawing/2014/main" val="528853149"/>
                      </a:ext>
                    </a:extLst>
                  </a:tr>
                </a:tbl>
              </a:graphicData>
            </a:graphic>
          </p:graphicFrame>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93E3745-5344-16B8-E08F-159C514DEE8F}"/>
                  </a:ext>
                </a:extLst>
              </p:cNvPr>
              <p:cNvSpPr txBox="1"/>
              <p:nvPr/>
            </p:nvSpPr>
            <p:spPr>
              <a:xfrm>
                <a:off x="1548829" y="2886445"/>
                <a:ext cx="1092543"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𝑗</m:t>
                      </m:r>
                      <m:r>
                        <a:rPr lang="en-US" sz="2800" b="0" i="1" smtClean="0">
                          <a:latin typeface="Cambria Math" panose="02040503050406030204" pitchFamily="18" charset="0"/>
                        </a:rPr>
                        <m:t>=2 :</m:t>
                      </m:r>
                    </m:oMath>
                  </m:oMathPara>
                </a14:m>
                <a:endParaRPr lang="en-US" sz="2800" dirty="0"/>
              </a:p>
            </p:txBody>
          </p:sp>
        </mc:Choice>
        <mc:Fallback xmlns="">
          <p:sp>
            <p:nvSpPr>
              <p:cNvPr id="14" name="TextBox 13">
                <a:extLst>
                  <a:ext uri="{FF2B5EF4-FFF2-40B4-BE49-F238E27FC236}">
                    <a16:creationId xmlns:a16="http://schemas.microsoft.com/office/drawing/2014/main" id="{B93E3745-5344-16B8-E08F-159C514DEE8F}"/>
                  </a:ext>
                </a:extLst>
              </p:cNvPr>
              <p:cNvSpPr txBox="1">
                <a:spLocks noRot="1" noChangeAspect="1" noMove="1" noResize="1" noEditPoints="1" noAdjustHandles="1" noChangeArrowheads="1" noChangeShapeType="1" noTextEdit="1"/>
              </p:cNvSpPr>
              <p:nvPr/>
            </p:nvSpPr>
            <p:spPr>
              <a:xfrm>
                <a:off x="1548829" y="2886445"/>
                <a:ext cx="1092543" cy="430887"/>
              </a:xfrm>
              <a:prstGeom prst="rect">
                <a:avLst/>
              </a:prstGeom>
              <a:blipFill>
                <a:blip r:embed="rId10"/>
                <a:stretch>
                  <a:fillRect l="-9195" r="-4598" b="-28571"/>
                </a:stretch>
              </a:blipFill>
            </p:spPr>
            <p:txBody>
              <a:bodyPr/>
              <a:lstStyle/>
              <a:p>
                <a:r>
                  <a:rPr lang="en-US">
                    <a:noFill/>
                  </a:rPr>
                  <a:t> </a:t>
                </a:r>
              </a:p>
            </p:txBody>
          </p:sp>
        </mc:Fallback>
      </mc:AlternateContent>
      <p:sp>
        <p:nvSpPr>
          <p:cNvPr id="15" name="Rectangle 14">
            <a:extLst>
              <a:ext uri="{FF2B5EF4-FFF2-40B4-BE49-F238E27FC236}">
                <a16:creationId xmlns:a16="http://schemas.microsoft.com/office/drawing/2014/main" id="{13BF263C-9707-9A5F-1DF5-8648E97B83F0}"/>
              </a:ext>
            </a:extLst>
          </p:cNvPr>
          <p:cNvSpPr/>
          <p:nvPr/>
        </p:nvSpPr>
        <p:spPr>
          <a:xfrm>
            <a:off x="3128343" y="1889824"/>
            <a:ext cx="3471239" cy="760613"/>
          </a:xfrm>
          <a:prstGeom prst="rect">
            <a:avLst/>
          </a:prstGeom>
          <a:solidFill>
            <a:schemeClr val="accent6">
              <a:lumMod val="60000"/>
              <a:lumOff val="40000"/>
              <a:alpha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B7AC8C7-F624-37DC-52DA-DE949D8DBF10}"/>
              </a:ext>
            </a:extLst>
          </p:cNvPr>
          <p:cNvSpPr/>
          <p:nvPr/>
        </p:nvSpPr>
        <p:spPr>
          <a:xfrm>
            <a:off x="6599584" y="2663689"/>
            <a:ext cx="3471239" cy="760613"/>
          </a:xfrm>
          <a:prstGeom prst="rect">
            <a:avLst/>
          </a:prstGeom>
          <a:solidFill>
            <a:schemeClr val="accent6">
              <a:lumMod val="60000"/>
              <a:lumOff val="40000"/>
              <a:alpha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BC01428-8CC2-4A7B-AB71-8BDB7A2EFF2B}"/>
              </a:ext>
            </a:extLst>
          </p:cNvPr>
          <p:cNvSpPr/>
          <p:nvPr/>
        </p:nvSpPr>
        <p:spPr>
          <a:xfrm>
            <a:off x="6599584" y="4614815"/>
            <a:ext cx="3471239" cy="760613"/>
          </a:xfrm>
          <a:prstGeom prst="rect">
            <a:avLst/>
          </a:prstGeom>
          <a:solidFill>
            <a:schemeClr val="accent6">
              <a:lumMod val="60000"/>
              <a:lumOff val="40000"/>
              <a:alpha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24A952A-4316-A171-BD74-C4F10971DFD8}"/>
              </a:ext>
            </a:extLst>
          </p:cNvPr>
          <p:cNvSpPr/>
          <p:nvPr/>
        </p:nvSpPr>
        <p:spPr>
          <a:xfrm>
            <a:off x="9000710" y="1126534"/>
            <a:ext cx="238539" cy="476990"/>
          </a:xfrm>
          <a:prstGeom prst="rect">
            <a:avLst/>
          </a:prstGeom>
          <a:solidFill>
            <a:schemeClr val="tx2">
              <a:alpha val="1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094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2"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0" presetClass="path" presetSubtype="0" accel="50000" decel="50000" fill="hold" grpId="0" nodeType="withEffect">
                                  <p:stCondLst>
                                    <p:cond delay="0"/>
                                  </p:stCondLst>
                                  <p:childTnLst>
                                    <p:animMotion origin="layout" path="M 3.125E-6 -4.07407E-6 L 0.02721 -0.00347 " pathEditMode="relative" rAng="0" ptsTypes="AA">
                                      <p:cBhvr>
                                        <p:cTn id="22" dur="1500" fill="hold"/>
                                        <p:tgtEl>
                                          <p:spTgt spid="19"/>
                                        </p:tgtEl>
                                        <p:attrNameLst>
                                          <p:attrName>ppt_x</p:attrName>
                                          <p:attrName>ppt_y</p:attrName>
                                        </p:attrNameLst>
                                      </p:cBhvr>
                                      <p:rCtr x="1354" y="-185"/>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0" presetClass="path" presetSubtype="0" accel="50000" decel="50000" fill="hold" grpId="1" nodeType="withEffect">
                                  <p:stCondLst>
                                    <p:cond delay="0"/>
                                  </p:stCondLst>
                                  <p:childTnLst>
                                    <p:animMotion origin="layout" path="M 0.02721 -0.00347 L 0.07721 -0.00347 " pathEditMode="relative" rAng="0" ptsTypes="AA">
                                      <p:cBhvr>
                                        <p:cTn id="32" dur="1500" fill="hold"/>
                                        <p:tgtEl>
                                          <p:spTgt spid="19"/>
                                        </p:tgtEl>
                                        <p:attrNameLst>
                                          <p:attrName>ppt_x</p:attrName>
                                          <p:attrName>ppt_y</p:attrName>
                                        </p:attrNameLst>
                                      </p:cBhvr>
                                      <p:rCtr x="2500" y="0"/>
                                    </p:animMotion>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9" grpId="0" animBg="1"/>
      <p:bldP spid="11" grpId="0"/>
      <p:bldP spid="12" grpId="0"/>
      <p:bldP spid="14" grpId="0"/>
      <p:bldP spid="15" grpId="0" animBg="1"/>
      <p:bldP spid="16" grpId="0" animBg="1"/>
      <p:bldP spid="18" grpId="0" animBg="1"/>
      <p:bldP spid="19" grpId="0" animBg="1"/>
      <p:bldP spid="19" grpId="1" animBg="1"/>
      <p:bldP spid="19" grpId="2"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3" name="Table 42">
                <a:extLst>
                  <a:ext uri="{FF2B5EF4-FFF2-40B4-BE49-F238E27FC236}">
                    <a16:creationId xmlns:a16="http://schemas.microsoft.com/office/drawing/2014/main" id="{5FA8F944-91DF-6428-28A2-AF2208EE6ABB}"/>
                  </a:ext>
                </a:extLst>
              </p:cNvPr>
              <p:cNvGraphicFramePr>
                <a:graphicFrameLocks noGrp="1"/>
              </p:cNvGraphicFramePr>
              <p:nvPr>
                <p:extLst>
                  <p:ext uri="{D42A27DB-BD31-4B8C-83A1-F6EECF244321}">
                    <p14:modId xmlns:p14="http://schemas.microsoft.com/office/powerpoint/2010/main" val="2635661486"/>
                  </p:ext>
                </p:extLst>
              </p:nvPr>
            </p:nvGraphicFramePr>
            <p:xfrm>
              <a:off x="3115091" y="1889824"/>
              <a:ext cx="6968984" cy="3492219"/>
            </p:xfrm>
            <a:graphic>
              <a:graphicData uri="http://schemas.openxmlformats.org/drawingml/2006/table">
                <a:tbl>
                  <a:tblPr firstRow="1" bandRow="1">
                    <a:tableStyleId>{5940675A-B579-460E-94D1-54222C63F5DA}</a:tableStyleId>
                  </a:tblPr>
                  <a:tblGrid>
                    <a:gridCol w="3484492">
                      <a:extLst>
                        <a:ext uri="{9D8B030D-6E8A-4147-A177-3AD203B41FA5}">
                          <a16:colId xmlns:a16="http://schemas.microsoft.com/office/drawing/2014/main" val="1030786390"/>
                        </a:ext>
                      </a:extLst>
                    </a:gridCol>
                    <a:gridCol w="3484492">
                      <a:extLst>
                        <a:ext uri="{9D8B030D-6E8A-4147-A177-3AD203B41FA5}">
                          <a16:colId xmlns:a16="http://schemas.microsoft.com/office/drawing/2014/main" val="1546529449"/>
                        </a:ext>
                      </a:extLst>
                    </a:gridCol>
                  </a:tblGrid>
                  <a:tr h="767833">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𝑘</m:t>
                                    </m:r>
                                  </m:e>
                                  <m:sub>
                                    <m:r>
                                      <a:rPr lang="en-US" sz="2400" b="0" i="1" smtClean="0">
                                        <a:latin typeface="Cambria Math" panose="02040503050406030204" pitchFamily="18" charset="0"/>
                                      </a:rPr>
                                      <m:t>0</m:t>
                                    </m:r>
                                  </m:sub>
                                  <m:sup>
                                    <m:r>
                                      <a:rPr lang="en-US" sz="2400" b="0" i="1" smtClean="0">
                                        <a:latin typeface="Cambria Math" panose="02040503050406030204" pitchFamily="18" charset="0"/>
                                      </a:rPr>
                                      <m:t>(1)</m:t>
                                    </m:r>
                                  </m:sup>
                                </m:sSubSup>
                              </m:oMath>
                            </m:oMathPara>
                          </a14:m>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(1)</m:t>
                                    </m:r>
                                  </m:sup>
                                </m:sSubSup>
                              </m:oMath>
                            </m:oMathPara>
                          </a14:m>
                          <a:endParaRPr lang="en-US" sz="2400" dirty="0"/>
                        </a:p>
                      </a:txBody>
                      <a:tcPr/>
                    </a:tc>
                    <a:extLst>
                      <a:ext uri="{0D108BD9-81ED-4DB2-BD59-A6C34878D82A}">
                        <a16:rowId xmlns:a16="http://schemas.microsoft.com/office/drawing/2014/main" val="732347658"/>
                      </a:ext>
                    </a:extLst>
                  </a:tr>
                  <a:tr h="767833">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𝑘</m:t>
                                    </m:r>
                                  </m:e>
                                  <m:sub>
                                    <m:r>
                                      <a:rPr lang="en-US" sz="2400" b="0" i="1" smtClean="0">
                                        <a:latin typeface="Cambria Math" panose="02040503050406030204" pitchFamily="18" charset="0"/>
                                      </a:rPr>
                                      <m:t>0</m:t>
                                    </m:r>
                                  </m:sub>
                                  <m:sup>
                                    <m:r>
                                      <a:rPr lang="en-US" sz="2400" b="0" i="1" smtClean="0">
                                        <a:latin typeface="Cambria Math" panose="02040503050406030204" pitchFamily="18" charset="0"/>
                                      </a:rPr>
                                      <m:t>(2)</m:t>
                                    </m:r>
                                  </m:sup>
                                </m:sSubSup>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(2)</m:t>
                                    </m:r>
                                  </m:sup>
                                </m:sSubSup>
                              </m:oMath>
                            </m:oMathPara>
                          </a14:m>
                          <a:endParaRPr lang="en-US" sz="2400" dirty="0"/>
                        </a:p>
                      </a:txBody>
                      <a:tcPr/>
                    </a:tc>
                    <a:extLst>
                      <a:ext uri="{0D108BD9-81ED-4DB2-BD59-A6C34878D82A}">
                        <a16:rowId xmlns:a16="http://schemas.microsoft.com/office/drawing/2014/main" val="1345316969"/>
                      </a:ext>
                    </a:extLst>
                  </a:tr>
                  <a:tr h="767833">
                    <a:tc>
                      <a:txBody>
                        <a:bodyPr/>
                        <a:lstStyle/>
                        <a:p>
                          <a:pPr algn="ctr"/>
                          <a:r>
                            <a:rPr lang="en-US" sz="2400" dirty="0"/>
                            <a:t>.</a:t>
                          </a:r>
                        </a:p>
                        <a:p>
                          <a:pPr algn="ctr"/>
                          <a:r>
                            <a:rPr lang="en-US" sz="2400" dirty="0"/>
                            <a:t>.</a:t>
                          </a:r>
                        </a:p>
                        <a:p>
                          <a:pPr algn="ctr"/>
                          <a:r>
                            <a:rPr lang="en-US" sz="2400" dirty="0"/>
                            <a:t>.</a:t>
                          </a:r>
                        </a:p>
                      </a:txBody>
                      <a:tcPr/>
                    </a:tc>
                    <a:tc>
                      <a:txBody>
                        <a:bodyPr/>
                        <a:lstStyle/>
                        <a:p>
                          <a:pPr algn="ctr"/>
                          <a:r>
                            <a:rPr lang="en-US" sz="2400" dirty="0"/>
                            <a:t>.</a:t>
                          </a:r>
                        </a:p>
                        <a:p>
                          <a:pPr algn="ctr"/>
                          <a:r>
                            <a:rPr lang="en-US" sz="2400" dirty="0"/>
                            <a:t>.</a:t>
                          </a:r>
                        </a:p>
                        <a:p>
                          <a:pPr algn="ctr"/>
                          <a:r>
                            <a:rPr lang="en-US" sz="2400" dirty="0"/>
                            <a:t>.</a:t>
                          </a:r>
                        </a:p>
                      </a:txBody>
                      <a:tcPr/>
                    </a:tc>
                    <a:extLst>
                      <a:ext uri="{0D108BD9-81ED-4DB2-BD59-A6C34878D82A}">
                        <a16:rowId xmlns:a16="http://schemas.microsoft.com/office/drawing/2014/main" val="2719949059"/>
                      </a:ext>
                    </a:extLst>
                  </a:tr>
                  <a:tr h="767833">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𝑘</m:t>
                                    </m:r>
                                  </m:e>
                                  <m:sub>
                                    <m:r>
                                      <a:rPr lang="en-US" sz="2400" b="0" i="1" smtClean="0">
                                        <a:latin typeface="Cambria Math" panose="02040503050406030204" pitchFamily="18" charset="0"/>
                                      </a:rPr>
                                      <m:t>0</m:t>
                                    </m:r>
                                  </m:sub>
                                  <m:sup>
                                    <m:r>
                                      <a:rPr lang="en-US" sz="2400" b="0" i="1" smtClean="0">
                                        <a:latin typeface="Cambria Math" panose="02040503050406030204" pitchFamily="18" charset="0"/>
                                      </a:rPr>
                                      <m:t>(ℓ)</m:t>
                                    </m:r>
                                  </m:sup>
                                </m:sSubSup>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(ℓ)</m:t>
                                    </m:r>
                                  </m:sup>
                                </m:sSubSup>
                              </m:oMath>
                            </m:oMathPara>
                          </a14:m>
                          <a:endParaRPr lang="en-US" sz="2400" dirty="0"/>
                        </a:p>
                      </a:txBody>
                      <a:tcPr/>
                    </a:tc>
                    <a:extLst>
                      <a:ext uri="{0D108BD9-81ED-4DB2-BD59-A6C34878D82A}">
                        <a16:rowId xmlns:a16="http://schemas.microsoft.com/office/drawing/2014/main" val="528853149"/>
                      </a:ext>
                    </a:extLst>
                  </a:tr>
                </a:tbl>
              </a:graphicData>
            </a:graphic>
          </p:graphicFrame>
        </mc:Choice>
        <mc:Fallback xmlns="">
          <p:graphicFrame>
            <p:nvGraphicFramePr>
              <p:cNvPr id="43" name="Table 42">
                <a:extLst>
                  <a:ext uri="{FF2B5EF4-FFF2-40B4-BE49-F238E27FC236}">
                    <a16:creationId xmlns:a16="http://schemas.microsoft.com/office/drawing/2014/main" id="{5FA8F944-91DF-6428-28A2-AF2208EE6ABB}"/>
                  </a:ext>
                </a:extLst>
              </p:cNvPr>
              <p:cNvGraphicFramePr>
                <a:graphicFrameLocks noGrp="1"/>
              </p:cNvGraphicFramePr>
              <p:nvPr>
                <p:extLst>
                  <p:ext uri="{D42A27DB-BD31-4B8C-83A1-F6EECF244321}">
                    <p14:modId xmlns:p14="http://schemas.microsoft.com/office/powerpoint/2010/main" val="2635661486"/>
                  </p:ext>
                </p:extLst>
              </p:nvPr>
            </p:nvGraphicFramePr>
            <p:xfrm>
              <a:off x="3115091" y="1889824"/>
              <a:ext cx="6968984" cy="3492219"/>
            </p:xfrm>
            <a:graphic>
              <a:graphicData uri="http://schemas.openxmlformats.org/drawingml/2006/table">
                <a:tbl>
                  <a:tblPr firstRow="1" bandRow="1">
                    <a:tableStyleId>{5940675A-B579-460E-94D1-54222C63F5DA}</a:tableStyleId>
                  </a:tblPr>
                  <a:tblGrid>
                    <a:gridCol w="3484492">
                      <a:extLst>
                        <a:ext uri="{9D8B030D-6E8A-4147-A177-3AD203B41FA5}">
                          <a16:colId xmlns:a16="http://schemas.microsoft.com/office/drawing/2014/main" val="1030786390"/>
                        </a:ext>
                      </a:extLst>
                    </a:gridCol>
                    <a:gridCol w="3484492">
                      <a:extLst>
                        <a:ext uri="{9D8B030D-6E8A-4147-A177-3AD203B41FA5}">
                          <a16:colId xmlns:a16="http://schemas.microsoft.com/office/drawing/2014/main" val="1546529449"/>
                        </a:ext>
                      </a:extLst>
                    </a:gridCol>
                  </a:tblGrid>
                  <a:tr h="767833">
                    <a:tc>
                      <a:txBody>
                        <a:bodyPr/>
                        <a:lstStyle/>
                        <a:p>
                          <a:endParaRPr lang="en-US"/>
                        </a:p>
                      </a:txBody>
                      <a:tcPr>
                        <a:blipFill>
                          <a:blip r:embed="rId3"/>
                          <a:stretch>
                            <a:fillRect l="-364" t="-1639" r="-100364" b="-354098"/>
                          </a:stretch>
                        </a:blipFill>
                      </a:tcPr>
                    </a:tc>
                    <a:tc>
                      <a:txBody>
                        <a:bodyPr/>
                        <a:lstStyle/>
                        <a:p>
                          <a:endParaRPr lang="en-US"/>
                        </a:p>
                      </a:txBody>
                      <a:tcPr>
                        <a:blipFill>
                          <a:blip r:embed="rId3"/>
                          <a:stretch>
                            <a:fillRect l="-100364" t="-1639" r="-364" b="-354098"/>
                          </a:stretch>
                        </a:blipFill>
                      </a:tcPr>
                    </a:tc>
                    <a:extLst>
                      <a:ext uri="{0D108BD9-81ED-4DB2-BD59-A6C34878D82A}">
                        <a16:rowId xmlns:a16="http://schemas.microsoft.com/office/drawing/2014/main" val="732347658"/>
                      </a:ext>
                    </a:extLst>
                  </a:tr>
                  <a:tr h="767833">
                    <a:tc>
                      <a:txBody>
                        <a:bodyPr/>
                        <a:lstStyle/>
                        <a:p>
                          <a:endParaRPr lang="en-US"/>
                        </a:p>
                      </a:txBody>
                      <a:tcPr>
                        <a:blipFill>
                          <a:blip r:embed="rId3"/>
                          <a:stretch>
                            <a:fillRect l="-364" t="-103333" r="-100364" b="-260000"/>
                          </a:stretch>
                        </a:blipFill>
                      </a:tcPr>
                    </a:tc>
                    <a:tc>
                      <a:txBody>
                        <a:bodyPr/>
                        <a:lstStyle/>
                        <a:p>
                          <a:endParaRPr lang="en-US"/>
                        </a:p>
                      </a:txBody>
                      <a:tcPr>
                        <a:blipFill>
                          <a:blip r:embed="rId3"/>
                          <a:stretch>
                            <a:fillRect l="-100364" t="-103333" r="-364" b="-260000"/>
                          </a:stretch>
                        </a:blipFill>
                      </a:tcPr>
                    </a:tc>
                    <a:extLst>
                      <a:ext uri="{0D108BD9-81ED-4DB2-BD59-A6C34878D82A}">
                        <a16:rowId xmlns:a16="http://schemas.microsoft.com/office/drawing/2014/main" val="1345316969"/>
                      </a:ext>
                    </a:extLst>
                  </a:tr>
                  <a:tr h="1188720">
                    <a:tc>
                      <a:txBody>
                        <a:bodyPr/>
                        <a:lstStyle/>
                        <a:p>
                          <a:pPr algn="ctr"/>
                          <a:r>
                            <a:rPr lang="en-US" sz="2400" dirty="0"/>
                            <a:t>.</a:t>
                          </a:r>
                        </a:p>
                        <a:p>
                          <a:pPr algn="ctr"/>
                          <a:r>
                            <a:rPr lang="en-US" sz="2400" dirty="0"/>
                            <a:t>.</a:t>
                          </a:r>
                        </a:p>
                        <a:p>
                          <a:pPr algn="ctr"/>
                          <a:r>
                            <a:rPr lang="en-US" sz="2400" dirty="0"/>
                            <a:t>.</a:t>
                          </a:r>
                        </a:p>
                      </a:txBody>
                      <a:tcPr/>
                    </a:tc>
                    <a:tc>
                      <a:txBody>
                        <a:bodyPr/>
                        <a:lstStyle/>
                        <a:p>
                          <a:pPr algn="ctr"/>
                          <a:r>
                            <a:rPr lang="en-US" sz="2400" dirty="0"/>
                            <a:t>.</a:t>
                          </a:r>
                        </a:p>
                        <a:p>
                          <a:pPr algn="ctr"/>
                          <a:r>
                            <a:rPr lang="en-US" sz="2400" dirty="0"/>
                            <a:t>.</a:t>
                          </a:r>
                        </a:p>
                        <a:p>
                          <a:pPr algn="ctr"/>
                          <a:r>
                            <a:rPr lang="en-US" sz="2400" dirty="0"/>
                            <a:t>.</a:t>
                          </a:r>
                        </a:p>
                      </a:txBody>
                      <a:tcPr/>
                    </a:tc>
                    <a:extLst>
                      <a:ext uri="{0D108BD9-81ED-4DB2-BD59-A6C34878D82A}">
                        <a16:rowId xmlns:a16="http://schemas.microsoft.com/office/drawing/2014/main" val="2719949059"/>
                      </a:ext>
                    </a:extLst>
                  </a:tr>
                  <a:tr h="767833">
                    <a:tc>
                      <a:txBody>
                        <a:bodyPr/>
                        <a:lstStyle/>
                        <a:p>
                          <a:endParaRPr lang="en-US"/>
                        </a:p>
                      </a:txBody>
                      <a:tcPr>
                        <a:blipFill>
                          <a:blip r:embed="rId3"/>
                          <a:stretch>
                            <a:fillRect l="-364" t="-354098" r="-100364" b="-1639"/>
                          </a:stretch>
                        </a:blipFill>
                      </a:tcPr>
                    </a:tc>
                    <a:tc>
                      <a:txBody>
                        <a:bodyPr/>
                        <a:lstStyle/>
                        <a:p>
                          <a:endParaRPr lang="en-US"/>
                        </a:p>
                      </a:txBody>
                      <a:tcPr>
                        <a:blipFill>
                          <a:blip r:embed="rId3"/>
                          <a:stretch>
                            <a:fillRect l="-100364" t="-354098" r="-364" b="-1639"/>
                          </a:stretch>
                        </a:blipFill>
                      </a:tcPr>
                    </a:tc>
                    <a:extLst>
                      <a:ext uri="{0D108BD9-81ED-4DB2-BD59-A6C34878D82A}">
                        <a16:rowId xmlns:a16="http://schemas.microsoft.com/office/drawing/2014/main" val="528853149"/>
                      </a:ext>
                    </a:extLst>
                  </a:tr>
                </a:tbl>
              </a:graphicData>
            </a:graphic>
          </p:graphicFrame>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8B30859-B5F4-E3C4-049A-EEE9C0F410A1}"/>
                  </a:ext>
                </a:extLst>
              </p:cNvPr>
              <p:cNvSpPr txBox="1"/>
              <p:nvPr/>
            </p:nvSpPr>
            <p:spPr>
              <a:xfrm>
                <a:off x="427382" y="1144654"/>
                <a:ext cx="3601279" cy="954107"/>
              </a:xfrm>
              <a:prstGeom prst="rect">
                <a:avLst/>
              </a:prstGeom>
              <a:noFill/>
            </p:spPr>
            <p:txBody>
              <a:bodyPr wrap="square">
                <a:spAutoFit/>
              </a:bodyPr>
              <a:lstStyle/>
              <a:p>
                <a:r>
                  <a:rPr lang="en-US" sz="2800" dirty="0">
                    <a:latin typeface="PT Serif" panose="020A0603040505020204" pitchFamily="18" charset="77"/>
                  </a:rPr>
                  <a:t>Sample </a:t>
                </a:r>
                <a14:m>
                  <m:oMath xmlns:m="http://schemas.openxmlformats.org/officeDocument/2006/math">
                    <m:r>
                      <a:rPr lang="en-US" sz="2800" b="0" i="1" smtClean="0">
                        <a:latin typeface="Cambria Math" panose="02040503050406030204" pitchFamily="18" charset="0"/>
                      </a:rPr>
                      <m:t>𝑗</m:t>
                    </m:r>
                    <m:r>
                      <a:rPr lang="en-US" sz="2800" b="0" i="1" smtClean="0">
                        <a:latin typeface="Cambria Math" panose="02040503050406030204" pitchFamily="18" charset="0"/>
                      </a:rPr>
                      <m:t>←</m:t>
                    </m:r>
                  </m:oMath>
                </a14:m>
                <a:r>
                  <a:rPr lang="en-US" sz="2000" dirty="0">
                    <a:latin typeface="PT Serif" panose="020A0603040505020204" pitchFamily="18" charset="77"/>
                  </a:rPr>
                  <a:t>$</a:t>
                </a:r>
                <a:r>
                  <a:rPr lang="en-US" sz="2800" dirty="0">
                    <a:latin typeface="PT Serif" panose="020A0603040505020204" pitchFamily="18" charset="77"/>
                  </a:rPr>
                  <a:t> </a:t>
                </a:r>
                <a14:m>
                  <m:oMath xmlns:m="http://schemas.openxmlformats.org/officeDocument/2006/math">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ℓ</m:t>
                        </m:r>
                      </m:e>
                    </m:d>
                  </m:oMath>
                </a14:m>
                <a:endParaRPr lang="en-US" sz="2800" dirty="0"/>
              </a:p>
              <a:p>
                <a14:m>
                  <m:oMath xmlns:m="http://schemas.openxmlformats.org/officeDocument/2006/math">
                    <m:r>
                      <a:rPr lang="en-US" sz="2800" b="0" i="1" smtClean="0">
                        <a:latin typeface="Cambria Math" panose="02040503050406030204" pitchFamily="18" charset="0"/>
                      </a:rPr>
                      <m:t>𝑗</m:t>
                    </m:r>
                    <m:r>
                      <a:rPr lang="en-US" sz="2800" b="0" i="1" smtClean="0">
                        <a:latin typeface="Cambria Math" panose="02040503050406030204" pitchFamily="18" charset="0"/>
                      </a:rPr>
                      <m:t>=2</m:t>
                    </m:r>
                  </m:oMath>
                </a14:m>
                <a:r>
                  <a:rPr lang="en-US" sz="2800" dirty="0"/>
                  <a:t> :</a:t>
                </a:r>
              </a:p>
            </p:txBody>
          </p:sp>
        </mc:Choice>
        <mc:Fallback xmlns="">
          <p:sp>
            <p:nvSpPr>
              <p:cNvPr id="7" name="TextBox 6">
                <a:extLst>
                  <a:ext uri="{FF2B5EF4-FFF2-40B4-BE49-F238E27FC236}">
                    <a16:creationId xmlns:a16="http://schemas.microsoft.com/office/drawing/2014/main" id="{C8B30859-B5F4-E3C4-049A-EEE9C0F410A1}"/>
                  </a:ext>
                </a:extLst>
              </p:cNvPr>
              <p:cNvSpPr txBox="1">
                <a:spLocks noRot="1" noChangeAspect="1" noMove="1" noResize="1" noEditPoints="1" noAdjustHandles="1" noChangeArrowheads="1" noChangeShapeType="1" noTextEdit="1"/>
              </p:cNvSpPr>
              <p:nvPr/>
            </p:nvSpPr>
            <p:spPr>
              <a:xfrm>
                <a:off x="427382" y="1144654"/>
                <a:ext cx="3601279" cy="954107"/>
              </a:xfrm>
              <a:prstGeom prst="rect">
                <a:avLst/>
              </a:prstGeom>
              <a:blipFill>
                <a:blip r:embed="rId4"/>
                <a:stretch>
                  <a:fillRect l="-3509" t="-7895" b="-17105"/>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B242DE5A-F6ED-8C3E-740E-70D3DC6D2EB6}"/>
              </a:ext>
            </a:extLst>
          </p:cNvPr>
          <p:cNvSpPr/>
          <p:nvPr/>
        </p:nvSpPr>
        <p:spPr>
          <a:xfrm>
            <a:off x="3115091" y="2662037"/>
            <a:ext cx="6968984" cy="760613"/>
          </a:xfrm>
          <a:prstGeom prst="rect">
            <a:avLst/>
          </a:prstGeom>
          <a:solidFill>
            <a:schemeClr val="tx2">
              <a:lumMod val="60000"/>
              <a:lumOff val="40000"/>
              <a:alpha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2D1F72F-90D8-013B-49D7-29716A71AD3C}"/>
                  </a:ext>
                </a:extLst>
              </p:cNvPr>
              <p:cNvSpPr txBox="1"/>
              <p:nvPr/>
            </p:nvSpPr>
            <p:spPr>
              <a:xfrm>
                <a:off x="427382" y="5491122"/>
                <a:ext cx="11025807" cy="7371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𝑐𝑡</m:t>
                      </m:r>
                      <m:r>
                        <a:rPr lang="en-US" sz="2800" b="0" i="1" smtClean="0">
                          <a:latin typeface="Cambria Math" panose="02040503050406030204" pitchFamily="18" charset="0"/>
                        </a:rPr>
                        <m:t>←  </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    </m:t>
                          </m:r>
                          <m:r>
                            <a:rPr lang="en-US" sz="2800" b="0" i="1" smtClean="0">
                              <a:latin typeface="Cambria Math" panose="02040503050406030204" pitchFamily="18" charset="0"/>
                            </a:rPr>
                            <m:t>𝑗</m:t>
                          </m:r>
                          <m:r>
                            <a:rPr lang="en-US" sz="2800" b="0" i="1" smtClean="0">
                              <a:latin typeface="Cambria Math" panose="02040503050406030204" pitchFamily="18" charset="0"/>
                            </a:rPr>
                            <m:t> ,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 </m:t>
                              </m:r>
                              <m:r>
                                <a:rPr lang="en-US" sz="2800" b="0" i="1" smtClean="0">
                                  <a:latin typeface="Cambria Math" panose="02040503050406030204" pitchFamily="18" charset="0"/>
                                </a:rPr>
                                <m:t>𝑐</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m:t>
                          </m:r>
                          <m:r>
                            <a:rPr lang="en-US" sz="2800" i="1">
                              <a:latin typeface="Cambria Math" panose="02040503050406030204" pitchFamily="18" charset="0"/>
                              <a:ea typeface="Cambria Math" panose="02040503050406030204" pitchFamily="18" charset="0"/>
                            </a:rPr>
                            <m:t>ℰ</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𝐸𝑛𝑐</m:t>
                          </m:r>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𝑝</m:t>
                              </m:r>
                              <m:sSubSup>
                                <m:sSubSupPr>
                                  <m:ctrlPr>
                                    <a:rPr lang="en-US" sz="2800" b="0" i="1" smtClean="0">
                                      <a:latin typeface="Cambria Math" panose="02040503050406030204" pitchFamily="18" charset="0"/>
                                      <a:ea typeface="Cambria Math" panose="02040503050406030204" pitchFamily="18" charset="0"/>
                                    </a:rPr>
                                  </m:ctrlPr>
                                </m:sSubSupPr>
                                <m:e>
                                  <m:r>
                                    <a:rPr lang="en-US" sz="2800" b="0" i="1" smtClean="0">
                                      <a:latin typeface="Cambria Math" panose="02040503050406030204" pitchFamily="18" charset="0"/>
                                      <a:ea typeface="Cambria Math" panose="02040503050406030204" pitchFamily="18" charset="0"/>
                                    </a:rPr>
                                    <m:t>𝑘</m:t>
                                  </m:r>
                                </m:e>
                                <m:sub>
                                  <m:r>
                                    <a:rPr lang="en-US" sz="2800" b="0" i="1" smtClean="0">
                                      <a:latin typeface="Cambria Math" panose="02040503050406030204" pitchFamily="18" charset="0"/>
                                      <a:ea typeface="Cambria Math" panose="02040503050406030204" pitchFamily="18" charset="0"/>
                                    </a:rPr>
                                    <m:t>0</m:t>
                                  </m:r>
                                </m:sub>
                                <m:sup>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𝑗</m:t>
                                      </m:r>
                                    </m:e>
                                  </m:d>
                                </m:sup>
                              </m:sSubSup>
                              <m:r>
                                <a:rPr lang="en-US" sz="2800" b="0" i="1" smtClean="0">
                                  <a:latin typeface="Cambria Math" panose="02040503050406030204" pitchFamily="18" charset="0"/>
                                  <a:ea typeface="Cambria Math" panose="02040503050406030204" pitchFamily="18" charset="0"/>
                                </a:rPr>
                                <m:t> , </m:t>
                              </m:r>
                              <m:r>
                                <a:rPr lang="en-US" sz="2800" b="0" i="1" smtClean="0">
                                  <a:latin typeface="Cambria Math" panose="02040503050406030204" pitchFamily="18" charset="0"/>
                                  <a:ea typeface="Cambria Math" panose="02040503050406030204" pitchFamily="18" charset="0"/>
                                </a:rPr>
                                <m:t>𝑚</m:t>
                              </m:r>
                            </m:e>
                          </m:d>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𝑐</m:t>
                              </m:r>
                            </m:e>
                            <m:sub>
                              <m:r>
                                <a:rPr lang="en-US" sz="2800" b="0" i="1" smtClean="0">
                                  <a:latin typeface="Cambria Math" panose="02040503050406030204" pitchFamily="18" charset="0"/>
                                </a:rPr>
                                <m:t>1</m:t>
                              </m:r>
                            </m:sub>
                          </m:sSub>
                          <m:r>
                            <a:rPr lang="en-US" sz="2800" i="1">
                              <a:latin typeface="Cambria Math" panose="02040503050406030204" pitchFamily="18" charset="0"/>
                            </a:rPr>
                            <m:t>=</m:t>
                          </m:r>
                          <m:r>
                            <a:rPr lang="en-US" sz="2800" i="1">
                              <a:latin typeface="Cambria Math" panose="02040503050406030204" pitchFamily="18" charset="0"/>
                              <a:ea typeface="Cambria Math" panose="02040503050406030204" pitchFamily="18" charset="0"/>
                            </a:rPr>
                            <m:t>ℰ</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𝐸𝑛𝑐</m:t>
                          </m:r>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𝑝</m:t>
                              </m:r>
                              <m:sSubSup>
                                <m:sSubSupPr>
                                  <m:ctrlPr>
                                    <a:rPr lang="en-US" sz="2800" i="1">
                                      <a:latin typeface="Cambria Math" panose="02040503050406030204" pitchFamily="18" charset="0"/>
                                      <a:ea typeface="Cambria Math" panose="02040503050406030204" pitchFamily="18" charset="0"/>
                                    </a:rPr>
                                  </m:ctrlPr>
                                </m:sSubSupPr>
                                <m:e>
                                  <m:r>
                                    <a:rPr lang="en-US" sz="2800" i="1">
                                      <a:latin typeface="Cambria Math" panose="02040503050406030204" pitchFamily="18" charset="0"/>
                                      <a:ea typeface="Cambria Math" panose="02040503050406030204" pitchFamily="18" charset="0"/>
                                    </a:rPr>
                                    <m:t>𝑘</m:t>
                                  </m:r>
                                </m:e>
                                <m:sub>
                                  <m:r>
                                    <a:rPr lang="en-US" sz="2800" b="0" i="1" smtClean="0">
                                      <a:latin typeface="Cambria Math" panose="02040503050406030204" pitchFamily="18" charset="0"/>
                                      <a:ea typeface="Cambria Math" panose="02040503050406030204" pitchFamily="18" charset="0"/>
                                    </a:rPr>
                                    <m:t>1</m:t>
                                  </m:r>
                                </m:sub>
                                <m:sup>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𝑗</m:t>
                                      </m:r>
                                    </m:e>
                                  </m:d>
                                </m:sup>
                              </m:sSubSup>
                              <m:r>
                                <a:rPr lang="en-US" sz="2800" b="0" i="1" smtClean="0">
                                  <a:latin typeface="Cambria Math" panose="02040503050406030204" pitchFamily="18" charset="0"/>
                                  <a:ea typeface="Cambria Math" panose="02040503050406030204" pitchFamily="18" charset="0"/>
                                </a:rPr>
                                <m:t> , </m:t>
                              </m:r>
                              <m:r>
                                <a:rPr lang="en-US" sz="2800" b="0" i="1" smtClean="0">
                                  <a:latin typeface="Cambria Math" panose="02040503050406030204" pitchFamily="18" charset="0"/>
                                  <a:ea typeface="Cambria Math" panose="02040503050406030204" pitchFamily="18" charset="0"/>
                                </a:rPr>
                                <m:t>𝑚</m:t>
                              </m:r>
                            </m:e>
                          </m:d>
                          <m:r>
                            <a:rPr lang="en-US" sz="2800" b="0" i="1" smtClean="0">
                              <a:latin typeface="Cambria Math" panose="02040503050406030204" pitchFamily="18" charset="0"/>
                              <a:ea typeface="Cambria Math" panose="02040503050406030204" pitchFamily="18" charset="0"/>
                            </a:rPr>
                            <m:t> </m:t>
                          </m:r>
                        </m:e>
                      </m:d>
                    </m:oMath>
                  </m:oMathPara>
                </a14:m>
                <a:endParaRPr lang="en-US" sz="2800" dirty="0"/>
              </a:p>
            </p:txBody>
          </p:sp>
        </mc:Choice>
        <mc:Fallback xmlns="">
          <p:sp>
            <p:nvSpPr>
              <p:cNvPr id="9" name="TextBox 8">
                <a:extLst>
                  <a:ext uri="{FF2B5EF4-FFF2-40B4-BE49-F238E27FC236}">
                    <a16:creationId xmlns:a16="http://schemas.microsoft.com/office/drawing/2014/main" id="{62D1F72F-90D8-013B-49D7-29716A71AD3C}"/>
                  </a:ext>
                </a:extLst>
              </p:cNvPr>
              <p:cNvSpPr txBox="1">
                <a:spLocks noRot="1" noChangeAspect="1" noMove="1" noResize="1" noEditPoints="1" noAdjustHandles="1" noChangeArrowheads="1" noChangeShapeType="1" noTextEdit="1"/>
              </p:cNvSpPr>
              <p:nvPr/>
            </p:nvSpPr>
            <p:spPr>
              <a:xfrm>
                <a:off x="427382" y="5491122"/>
                <a:ext cx="11025807" cy="737189"/>
              </a:xfrm>
              <a:prstGeom prst="rect">
                <a:avLst/>
              </a:prstGeom>
              <a:blipFill>
                <a:blip r:embed="rId5"/>
                <a:stretch>
                  <a:fillRect b="-16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5D1BF0B-0166-BFC6-AEFC-4FBDCE82B72D}"/>
                  </a:ext>
                </a:extLst>
              </p:cNvPr>
              <p:cNvSpPr txBox="1"/>
              <p:nvPr/>
            </p:nvSpPr>
            <p:spPr>
              <a:xfrm>
                <a:off x="6263308" y="6304743"/>
                <a:ext cx="5830957" cy="461665"/>
              </a:xfrm>
              <a:prstGeom prst="rect">
                <a:avLst/>
              </a:prstGeom>
              <a:noFill/>
              <a:ln>
                <a:solidFill>
                  <a:schemeClr val="accent6">
                    <a:lumMod val="50000"/>
                  </a:schemeClr>
                </a:solidFill>
              </a:ln>
            </p:spPr>
            <p:txBody>
              <a:bodyPr wrap="square" rtlCol="0">
                <a:spAutoFit/>
              </a:bodyPr>
              <a:lstStyle/>
              <a:p>
                <a:r>
                  <a:rPr lang="en-US" sz="2400" dirty="0">
                    <a:latin typeface="PT Serif" panose="020A0603040505020204" pitchFamily="18" charset="77"/>
                  </a:rPr>
                  <a:t>Each party can decrypt using its key for </a:t>
                </a:r>
                <a14:m>
                  <m:oMath xmlns:m="http://schemas.openxmlformats.org/officeDocument/2006/math">
                    <m:r>
                      <a:rPr lang="en-US" sz="2400" b="0" i="1" smtClean="0">
                        <a:latin typeface="Cambria Math" panose="02040503050406030204" pitchFamily="18" charset="0"/>
                      </a:rPr>
                      <m:t>𝑗</m:t>
                    </m:r>
                  </m:oMath>
                </a14:m>
                <a:endParaRPr lang="en-US" sz="2400" dirty="0">
                  <a:latin typeface="PT Serif" panose="020A0603040505020204" pitchFamily="18" charset="77"/>
                </a:endParaRPr>
              </a:p>
            </p:txBody>
          </p:sp>
        </mc:Choice>
        <mc:Fallback xmlns="">
          <p:sp>
            <p:nvSpPr>
              <p:cNvPr id="10" name="TextBox 9">
                <a:extLst>
                  <a:ext uri="{FF2B5EF4-FFF2-40B4-BE49-F238E27FC236}">
                    <a16:creationId xmlns:a16="http://schemas.microsoft.com/office/drawing/2014/main" id="{85D1BF0B-0166-BFC6-AEFC-4FBDCE82B72D}"/>
                  </a:ext>
                </a:extLst>
              </p:cNvPr>
              <p:cNvSpPr txBox="1">
                <a:spLocks noRot="1" noChangeAspect="1" noMove="1" noResize="1" noEditPoints="1" noAdjustHandles="1" noChangeArrowheads="1" noChangeShapeType="1" noTextEdit="1"/>
              </p:cNvSpPr>
              <p:nvPr/>
            </p:nvSpPr>
            <p:spPr>
              <a:xfrm>
                <a:off x="6263308" y="6304743"/>
                <a:ext cx="5830957" cy="461665"/>
              </a:xfrm>
              <a:prstGeom prst="rect">
                <a:avLst/>
              </a:prstGeom>
              <a:blipFill>
                <a:blip r:embed="rId6"/>
                <a:stretch>
                  <a:fillRect l="-1518" t="-7692" b="-25641"/>
                </a:stretch>
              </a:blipFill>
              <a:ln>
                <a:solidFill>
                  <a:schemeClr val="accent6">
                    <a:lumMod val="50000"/>
                  </a:schemeClr>
                </a:solidFill>
              </a:ln>
            </p:spPr>
            <p:txBody>
              <a:bodyPr/>
              <a:lstStyle/>
              <a:p>
                <a:r>
                  <a:rPr lang="en-US">
                    <a:noFill/>
                  </a:rPr>
                  <a:t> </a:t>
                </a:r>
              </a:p>
            </p:txBody>
          </p:sp>
        </mc:Fallback>
      </mc:AlternateContent>
      <p:sp>
        <p:nvSpPr>
          <p:cNvPr id="45" name="Freeform 44">
            <a:extLst>
              <a:ext uri="{FF2B5EF4-FFF2-40B4-BE49-F238E27FC236}">
                <a16:creationId xmlns:a16="http://schemas.microsoft.com/office/drawing/2014/main" id="{C5D1F684-4C2E-82C5-B9D3-E6C859399F22}"/>
              </a:ext>
            </a:extLst>
          </p:cNvPr>
          <p:cNvSpPr/>
          <p:nvPr/>
        </p:nvSpPr>
        <p:spPr>
          <a:xfrm>
            <a:off x="6941657" y="3011401"/>
            <a:ext cx="969891" cy="2682102"/>
          </a:xfrm>
          <a:custGeom>
            <a:avLst/>
            <a:gdLst>
              <a:gd name="connsiteX0" fmla="*/ 649570 w 649570"/>
              <a:gd name="connsiteY0" fmla="*/ 0 h 768626"/>
              <a:gd name="connsiteX1" fmla="*/ 53222 w 649570"/>
              <a:gd name="connsiteY1" fmla="*/ 331304 h 768626"/>
              <a:gd name="connsiteX2" fmla="*/ 66474 w 649570"/>
              <a:gd name="connsiteY2" fmla="*/ 768626 h 768626"/>
            </a:gdLst>
            <a:ahLst/>
            <a:cxnLst>
              <a:cxn ang="0">
                <a:pos x="connsiteX0" y="connsiteY0"/>
              </a:cxn>
              <a:cxn ang="0">
                <a:pos x="connsiteX1" y="connsiteY1"/>
              </a:cxn>
              <a:cxn ang="0">
                <a:pos x="connsiteX2" y="connsiteY2"/>
              </a:cxn>
            </a:cxnLst>
            <a:rect l="l" t="t" r="r" b="b"/>
            <a:pathLst>
              <a:path w="649570" h="768626">
                <a:moveTo>
                  <a:pt x="649570" y="0"/>
                </a:moveTo>
                <a:cubicBezTo>
                  <a:pt x="399987" y="101600"/>
                  <a:pt x="150405" y="203200"/>
                  <a:pt x="53222" y="331304"/>
                </a:cubicBezTo>
                <a:cubicBezTo>
                  <a:pt x="-43961" y="459408"/>
                  <a:pt x="11256" y="614017"/>
                  <a:pt x="66474" y="768626"/>
                </a:cubicBezTo>
              </a:path>
            </a:pathLst>
          </a:custGeom>
          <a:noFill/>
          <a:ln w="19050">
            <a:prstDash val="sysDot"/>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FA0E6D26-993C-B7FE-2993-6E1935BC1B51}"/>
              </a:ext>
            </a:extLst>
          </p:cNvPr>
          <p:cNvSpPr/>
          <p:nvPr/>
        </p:nvSpPr>
        <p:spPr>
          <a:xfrm>
            <a:off x="3352800" y="3016332"/>
            <a:ext cx="980661" cy="2682103"/>
          </a:xfrm>
          <a:custGeom>
            <a:avLst/>
            <a:gdLst>
              <a:gd name="connsiteX0" fmla="*/ 980661 w 980661"/>
              <a:gd name="connsiteY0" fmla="*/ 6541 h 695654"/>
              <a:gd name="connsiteX1" fmla="*/ 291548 w 980661"/>
              <a:gd name="connsiteY1" fmla="*/ 99306 h 695654"/>
              <a:gd name="connsiteX2" fmla="*/ 0 w 980661"/>
              <a:gd name="connsiteY2" fmla="*/ 695654 h 695654"/>
            </a:gdLst>
            <a:ahLst/>
            <a:cxnLst>
              <a:cxn ang="0">
                <a:pos x="connsiteX0" y="connsiteY0"/>
              </a:cxn>
              <a:cxn ang="0">
                <a:pos x="connsiteX1" y="connsiteY1"/>
              </a:cxn>
              <a:cxn ang="0">
                <a:pos x="connsiteX2" y="connsiteY2"/>
              </a:cxn>
            </a:cxnLst>
            <a:rect l="l" t="t" r="r" b="b"/>
            <a:pathLst>
              <a:path w="980661" h="695654">
                <a:moveTo>
                  <a:pt x="980661" y="6541"/>
                </a:moveTo>
                <a:cubicBezTo>
                  <a:pt x="717826" y="-4503"/>
                  <a:pt x="454991" y="-15546"/>
                  <a:pt x="291548" y="99306"/>
                </a:cubicBezTo>
                <a:cubicBezTo>
                  <a:pt x="128105" y="214158"/>
                  <a:pt x="64052" y="454906"/>
                  <a:pt x="0" y="695654"/>
                </a:cubicBezTo>
              </a:path>
            </a:pathLst>
          </a:custGeom>
          <a:noFill/>
          <a:ln w="19050">
            <a:prstDash val="sysDot"/>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2E5AC913-FC87-2A35-FD8E-88822E1363AB}"/>
              </a:ext>
            </a:extLst>
          </p:cNvPr>
          <p:cNvSpPr txBox="1">
            <a:spLocks/>
          </p:cNvSpPr>
          <p:nvPr/>
        </p:nvSpPr>
        <p:spPr>
          <a:xfrm>
            <a:off x="427382" y="62744"/>
            <a:ext cx="11567545" cy="11733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300" dirty="0">
                <a:latin typeface="PT Serif" panose="020A0603040505020204" pitchFamily="18" charset="77"/>
              </a:rPr>
              <a:t>The BN’08 Traitor Tracing Scheme: Encryption</a:t>
            </a:r>
          </a:p>
        </p:txBody>
      </p:sp>
    </p:spTree>
    <p:extLst>
      <p:ext uri="{BB962C8B-B14F-4D97-AF65-F5344CB8AC3E}">
        <p14:creationId xmlns:p14="http://schemas.microsoft.com/office/powerpoint/2010/main" val="335675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0" grpId="0" animBg="1"/>
      <p:bldP spid="45" grpId="0" animBg="1"/>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1E30529-4201-4E67-4ECC-0234CAFAE0FF}"/>
              </a:ext>
            </a:extLst>
          </p:cNvPr>
          <p:cNvSpPr txBox="1">
            <a:spLocks/>
          </p:cNvSpPr>
          <p:nvPr/>
        </p:nvSpPr>
        <p:spPr>
          <a:xfrm>
            <a:off x="427382" y="62743"/>
            <a:ext cx="109959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300" dirty="0">
                <a:latin typeface="PT Serif" panose="020A0603040505020204" pitchFamily="18" charset="77"/>
              </a:rPr>
              <a:t>The BN’08 Traitor Tracing Scheme: Trace</a:t>
            </a:r>
          </a:p>
        </p:txBody>
      </p:sp>
      <mc:AlternateContent xmlns:mc="http://schemas.openxmlformats.org/markup-compatibility/2006" xmlns:a14="http://schemas.microsoft.com/office/drawing/2010/main">
        <mc:Choice Requires="a14">
          <p:sp>
            <p:nvSpPr>
              <p:cNvPr id="5" name="Google Shape;75;p15">
                <a:extLst>
                  <a:ext uri="{FF2B5EF4-FFF2-40B4-BE49-F238E27FC236}">
                    <a16:creationId xmlns:a16="http://schemas.microsoft.com/office/drawing/2014/main" id="{4F752AA5-6FE8-72CB-EE2D-2B73F140E30C}"/>
                  </a:ext>
                </a:extLst>
              </p:cNvPr>
              <p:cNvSpPr txBox="1"/>
              <p:nvPr/>
            </p:nvSpPr>
            <p:spPr>
              <a:xfrm>
                <a:off x="509727" y="2208180"/>
                <a:ext cx="656512" cy="5454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Sub>
                    </m:oMath>
                  </m:oMathPara>
                </a14:m>
                <a:endParaRPr sz="2400" baseline="-25000" dirty="0"/>
              </a:p>
            </p:txBody>
          </p:sp>
        </mc:Choice>
        <mc:Fallback xmlns="">
          <p:sp>
            <p:nvSpPr>
              <p:cNvPr id="5" name="Google Shape;75;p15">
                <a:extLst>
                  <a:ext uri="{FF2B5EF4-FFF2-40B4-BE49-F238E27FC236}">
                    <a16:creationId xmlns:a16="http://schemas.microsoft.com/office/drawing/2014/main" id="{4F752AA5-6FE8-72CB-EE2D-2B73F140E30C}"/>
                  </a:ext>
                </a:extLst>
              </p:cNvPr>
              <p:cNvSpPr txBox="1">
                <a:spLocks noRot="1" noChangeAspect="1" noMove="1" noResize="1" noEditPoints="1" noAdjustHandles="1" noChangeArrowheads="1" noChangeShapeType="1" noTextEdit="1"/>
              </p:cNvSpPr>
              <p:nvPr/>
            </p:nvSpPr>
            <p:spPr>
              <a:xfrm>
                <a:off x="509727" y="2208180"/>
                <a:ext cx="656512" cy="545440"/>
              </a:xfrm>
              <a:prstGeom prst="rect">
                <a:avLst/>
              </a:prstGeom>
              <a:blipFill>
                <a:blip r:embed="rId3"/>
                <a:stretch>
                  <a:fillRect/>
                </a:stretch>
              </a:blipFill>
              <a:ln>
                <a:noFill/>
              </a:ln>
            </p:spPr>
            <p:txBody>
              <a:bodyPr/>
              <a:lstStyle/>
              <a:p>
                <a:r>
                  <a:rPr lang="en-US">
                    <a:noFill/>
                  </a:rPr>
                  <a:t> </a:t>
                </a:r>
              </a:p>
            </p:txBody>
          </p:sp>
        </mc:Fallback>
      </mc:AlternateContent>
      <p:pic>
        <p:nvPicPr>
          <p:cNvPr id="6" name="Picture 5" descr="A picture containing text, vector graphics&#10;&#10;Description automatically generated">
            <a:extLst>
              <a:ext uri="{FF2B5EF4-FFF2-40B4-BE49-F238E27FC236}">
                <a16:creationId xmlns:a16="http://schemas.microsoft.com/office/drawing/2014/main" id="{7222E16B-6739-FAF4-450F-55F56F80D6C2}"/>
              </a:ext>
            </a:extLst>
          </p:cNvPr>
          <p:cNvPicPr>
            <a:picLocks noChangeAspect="1"/>
          </p:cNvPicPr>
          <p:nvPr/>
        </p:nvPicPr>
        <p:blipFill>
          <a:blip r:embed="rId4"/>
          <a:stretch>
            <a:fillRect/>
          </a:stretch>
        </p:blipFill>
        <p:spPr>
          <a:xfrm>
            <a:off x="8819419" y="1031243"/>
            <a:ext cx="834050" cy="1176937"/>
          </a:xfrm>
          <a:prstGeom prst="rect">
            <a:avLst/>
          </a:prstGeom>
        </p:spPr>
      </p:pic>
      <p:pic>
        <p:nvPicPr>
          <p:cNvPr id="7" name="Google Shape;74;p15">
            <a:extLst>
              <a:ext uri="{FF2B5EF4-FFF2-40B4-BE49-F238E27FC236}">
                <a16:creationId xmlns:a16="http://schemas.microsoft.com/office/drawing/2014/main" id="{D6DCE7B8-F711-9E90-9555-7DC17D295B4A}"/>
              </a:ext>
            </a:extLst>
          </p:cNvPr>
          <p:cNvPicPr preferRelativeResize="0"/>
          <p:nvPr/>
        </p:nvPicPr>
        <p:blipFill>
          <a:blip r:embed="rId5">
            <a:alphaModFix/>
          </a:blip>
          <a:stretch>
            <a:fillRect/>
          </a:stretch>
        </p:blipFill>
        <p:spPr>
          <a:xfrm>
            <a:off x="354393" y="1055282"/>
            <a:ext cx="834050" cy="1152898"/>
          </a:xfrm>
          <a:prstGeom prst="rect">
            <a:avLst/>
          </a:prstGeom>
          <a:noFill/>
          <a:ln>
            <a:noFill/>
          </a:ln>
        </p:spPr>
      </p:pic>
      <p:pic>
        <p:nvPicPr>
          <p:cNvPr id="8" name="Google Shape;77;p15">
            <a:extLst>
              <a:ext uri="{FF2B5EF4-FFF2-40B4-BE49-F238E27FC236}">
                <a16:creationId xmlns:a16="http://schemas.microsoft.com/office/drawing/2014/main" id="{A0A7A444-F2BE-48EF-17EF-8B82D34BF1FA}"/>
              </a:ext>
            </a:extLst>
          </p:cNvPr>
          <p:cNvPicPr preferRelativeResize="0"/>
          <p:nvPr/>
        </p:nvPicPr>
        <p:blipFill>
          <a:blip r:embed="rId6">
            <a:alphaModFix/>
          </a:blip>
          <a:stretch>
            <a:fillRect/>
          </a:stretch>
        </p:blipFill>
        <p:spPr>
          <a:xfrm>
            <a:off x="2312405" y="1112463"/>
            <a:ext cx="834050" cy="1095717"/>
          </a:xfrm>
          <a:prstGeom prst="rect">
            <a:avLst/>
          </a:prstGeom>
          <a:noFill/>
          <a:ln>
            <a:noFill/>
          </a:ln>
        </p:spPr>
      </p:pic>
      <mc:AlternateContent xmlns:mc="http://schemas.openxmlformats.org/markup-compatibility/2006" xmlns:a14="http://schemas.microsoft.com/office/drawing/2010/main">
        <mc:Choice Requires="a14">
          <p:sp>
            <p:nvSpPr>
              <p:cNvPr id="9" name="Google Shape;75;p15">
                <a:extLst>
                  <a:ext uri="{FF2B5EF4-FFF2-40B4-BE49-F238E27FC236}">
                    <a16:creationId xmlns:a16="http://schemas.microsoft.com/office/drawing/2014/main" id="{4C53CD44-F643-DADF-173D-FF88F9BF3D3B}"/>
                  </a:ext>
                </a:extLst>
              </p:cNvPr>
              <p:cNvSpPr txBox="1"/>
              <p:nvPr/>
            </p:nvSpPr>
            <p:spPr>
              <a:xfrm>
                <a:off x="2401174" y="2208180"/>
                <a:ext cx="656512" cy="5454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2</m:t>
                          </m:r>
                        </m:sub>
                      </m:sSub>
                    </m:oMath>
                  </m:oMathPara>
                </a14:m>
                <a:endParaRPr sz="2400" baseline="-25000" dirty="0"/>
              </a:p>
            </p:txBody>
          </p:sp>
        </mc:Choice>
        <mc:Fallback xmlns="">
          <p:sp>
            <p:nvSpPr>
              <p:cNvPr id="9" name="Google Shape;75;p15">
                <a:extLst>
                  <a:ext uri="{FF2B5EF4-FFF2-40B4-BE49-F238E27FC236}">
                    <a16:creationId xmlns:a16="http://schemas.microsoft.com/office/drawing/2014/main" id="{4C53CD44-F643-DADF-173D-FF88F9BF3D3B}"/>
                  </a:ext>
                </a:extLst>
              </p:cNvPr>
              <p:cNvSpPr txBox="1">
                <a:spLocks noRot="1" noChangeAspect="1" noMove="1" noResize="1" noEditPoints="1" noAdjustHandles="1" noChangeArrowheads="1" noChangeShapeType="1" noTextEdit="1"/>
              </p:cNvSpPr>
              <p:nvPr/>
            </p:nvSpPr>
            <p:spPr>
              <a:xfrm>
                <a:off x="2401174" y="2208180"/>
                <a:ext cx="656512" cy="545440"/>
              </a:xfrm>
              <a:prstGeom prst="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Google Shape;75;p15">
                <a:extLst>
                  <a:ext uri="{FF2B5EF4-FFF2-40B4-BE49-F238E27FC236}">
                    <a16:creationId xmlns:a16="http://schemas.microsoft.com/office/drawing/2014/main" id="{F4B03BA8-B905-86B0-5838-15D0DD52DB1A}"/>
                  </a:ext>
                </a:extLst>
              </p:cNvPr>
              <p:cNvSpPr txBox="1"/>
              <p:nvPr/>
            </p:nvSpPr>
            <p:spPr>
              <a:xfrm>
                <a:off x="8908188" y="2208180"/>
                <a:ext cx="656512" cy="5454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𝑛</m:t>
                          </m:r>
                        </m:sub>
                      </m:sSub>
                    </m:oMath>
                  </m:oMathPara>
                </a14:m>
                <a:endParaRPr sz="2400" baseline="-25000" dirty="0"/>
              </a:p>
            </p:txBody>
          </p:sp>
        </mc:Choice>
        <mc:Fallback xmlns="">
          <p:sp>
            <p:nvSpPr>
              <p:cNvPr id="10" name="Google Shape;75;p15">
                <a:extLst>
                  <a:ext uri="{FF2B5EF4-FFF2-40B4-BE49-F238E27FC236}">
                    <a16:creationId xmlns:a16="http://schemas.microsoft.com/office/drawing/2014/main" id="{F4B03BA8-B905-86B0-5838-15D0DD52DB1A}"/>
                  </a:ext>
                </a:extLst>
              </p:cNvPr>
              <p:cNvSpPr txBox="1">
                <a:spLocks noRot="1" noChangeAspect="1" noMove="1" noResize="1" noEditPoints="1" noAdjustHandles="1" noChangeArrowheads="1" noChangeShapeType="1" noTextEdit="1"/>
              </p:cNvSpPr>
              <p:nvPr/>
            </p:nvSpPr>
            <p:spPr>
              <a:xfrm>
                <a:off x="8908188" y="2208180"/>
                <a:ext cx="656512" cy="545440"/>
              </a:xfrm>
              <a:prstGeom prst="rect">
                <a:avLst/>
              </a:prstGeom>
              <a:blipFill>
                <a:blip r:embed="rId8"/>
                <a:stretch>
                  <a:fillRect/>
                </a:stretch>
              </a:blipFill>
              <a:ln>
                <a:noFill/>
              </a:ln>
            </p:spPr>
            <p:txBody>
              <a:bodyPr/>
              <a:lstStyle/>
              <a:p>
                <a:r>
                  <a:rPr lang="en-US">
                    <a:noFill/>
                  </a:rPr>
                  <a:t> </a:t>
                </a:r>
              </a:p>
            </p:txBody>
          </p:sp>
        </mc:Fallback>
      </mc:AlternateContent>
      <p:sp>
        <p:nvSpPr>
          <p:cNvPr id="11" name="TextBox 10">
            <a:extLst>
              <a:ext uri="{FF2B5EF4-FFF2-40B4-BE49-F238E27FC236}">
                <a16:creationId xmlns:a16="http://schemas.microsoft.com/office/drawing/2014/main" id="{578F9717-20F8-00D8-69F7-FC16E684CB0C}"/>
              </a:ext>
            </a:extLst>
          </p:cNvPr>
          <p:cNvSpPr txBox="1"/>
          <p:nvPr/>
        </p:nvSpPr>
        <p:spPr>
          <a:xfrm>
            <a:off x="3473871" y="2208180"/>
            <a:ext cx="1256635" cy="461665"/>
          </a:xfrm>
          <a:prstGeom prst="rect">
            <a:avLst/>
          </a:prstGeom>
          <a:noFill/>
        </p:spPr>
        <p:txBody>
          <a:bodyPr wrap="square" rtlCol="0">
            <a:spAutoFit/>
          </a:bodyPr>
          <a:lstStyle/>
          <a:p>
            <a:r>
              <a:rPr lang="en-US" sz="2400" dirty="0">
                <a:latin typeface="PT Serif" panose="020A0603040505020204" pitchFamily="18" charset="77"/>
              </a:rPr>
              <a:t>.	.</a:t>
            </a:r>
          </a:p>
        </p:txBody>
      </p:sp>
      <p:sp>
        <p:nvSpPr>
          <p:cNvPr id="12" name="TextBox 11">
            <a:extLst>
              <a:ext uri="{FF2B5EF4-FFF2-40B4-BE49-F238E27FC236}">
                <a16:creationId xmlns:a16="http://schemas.microsoft.com/office/drawing/2014/main" id="{5E862581-6174-4716-0060-E23A3062E790}"/>
              </a:ext>
            </a:extLst>
          </p:cNvPr>
          <p:cNvSpPr txBox="1"/>
          <p:nvPr/>
        </p:nvSpPr>
        <p:spPr>
          <a:xfrm>
            <a:off x="3473871" y="1346991"/>
            <a:ext cx="1256635" cy="461665"/>
          </a:xfrm>
          <a:prstGeom prst="rect">
            <a:avLst/>
          </a:prstGeom>
          <a:noFill/>
        </p:spPr>
        <p:txBody>
          <a:bodyPr wrap="square" rtlCol="0">
            <a:spAutoFit/>
          </a:bodyPr>
          <a:lstStyle/>
          <a:p>
            <a:r>
              <a:rPr lang="en-US" sz="2400" dirty="0">
                <a:latin typeface="PT Serif" panose="020A0603040505020204" pitchFamily="18" charset="77"/>
              </a:rPr>
              <a:t>.	.</a:t>
            </a:r>
          </a:p>
        </p:txBody>
      </p:sp>
      <p:pic>
        <p:nvPicPr>
          <p:cNvPr id="13" name="Picture 12" descr="A person with a beard and mustache&#10;&#10;Description automatically generated">
            <a:extLst>
              <a:ext uri="{FF2B5EF4-FFF2-40B4-BE49-F238E27FC236}">
                <a16:creationId xmlns:a16="http://schemas.microsoft.com/office/drawing/2014/main" id="{BA3438C9-FBBB-08E4-0F99-88DCBC3E6D2A}"/>
              </a:ext>
            </a:extLst>
          </p:cNvPr>
          <p:cNvPicPr>
            <a:picLocks noChangeAspect="1"/>
          </p:cNvPicPr>
          <p:nvPr/>
        </p:nvPicPr>
        <p:blipFill>
          <a:blip r:embed="rId9"/>
          <a:stretch>
            <a:fillRect/>
          </a:stretch>
        </p:blipFill>
        <p:spPr>
          <a:xfrm>
            <a:off x="4935353" y="980923"/>
            <a:ext cx="874747" cy="1227257"/>
          </a:xfrm>
          <a:prstGeom prst="rect">
            <a:avLst/>
          </a:prstGeom>
        </p:spPr>
      </p:pic>
      <mc:AlternateContent xmlns:mc="http://schemas.openxmlformats.org/markup-compatibility/2006" xmlns:a14="http://schemas.microsoft.com/office/drawing/2010/main">
        <mc:Choice Requires="a14">
          <p:sp>
            <p:nvSpPr>
              <p:cNvPr id="14" name="Google Shape;75;p15">
                <a:extLst>
                  <a:ext uri="{FF2B5EF4-FFF2-40B4-BE49-F238E27FC236}">
                    <a16:creationId xmlns:a16="http://schemas.microsoft.com/office/drawing/2014/main" id="{EE6CF508-506D-EF78-881A-33EF68DF30BA}"/>
                  </a:ext>
                </a:extLst>
              </p:cNvPr>
              <p:cNvSpPr txBox="1"/>
              <p:nvPr/>
            </p:nvSpPr>
            <p:spPr>
              <a:xfrm>
                <a:off x="4998169" y="2208180"/>
                <a:ext cx="656512" cy="5454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𝑡</m:t>
                          </m:r>
                        </m:sub>
                      </m:sSub>
                    </m:oMath>
                  </m:oMathPara>
                </a14:m>
                <a:endParaRPr sz="2400" baseline="-25000" dirty="0"/>
              </a:p>
            </p:txBody>
          </p:sp>
        </mc:Choice>
        <mc:Fallback xmlns="">
          <p:sp>
            <p:nvSpPr>
              <p:cNvPr id="14" name="Google Shape;75;p15">
                <a:extLst>
                  <a:ext uri="{FF2B5EF4-FFF2-40B4-BE49-F238E27FC236}">
                    <a16:creationId xmlns:a16="http://schemas.microsoft.com/office/drawing/2014/main" id="{EE6CF508-506D-EF78-881A-33EF68DF30BA}"/>
                  </a:ext>
                </a:extLst>
              </p:cNvPr>
              <p:cNvSpPr txBox="1">
                <a:spLocks noRot="1" noChangeAspect="1" noMove="1" noResize="1" noEditPoints="1" noAdjustHandles="1" noChangeArrowheads="1" noChangeShapeType="1" noTextEdit="1"/>
              </p:cNvSpPr>
              <p:nvPr/>
            </p:nvSpPr>
            <p:spPr>
              <a:xfrm>
                <a:off x="4998169" y="2208180"/>
                <a:ext cx="656512" cy="545440"/>
              </a:xfrm>
              <a:prstGeom prst="rect">
                <a:avLst/>
              </a:prstGeom>
              <a:blipFill>
                <a:blip r:embed="rId10"/>
                <a:stretch>
                  <a:fillRect/>
                </a:stretch>
              </a:blipFill>
              <a:ln>
                <a:noFill/>
              </a:ln>
            </p:spPr>
            <p:txBody>
              <a:bodyPr/>
              <a:lstStyle/>
              <a:p>
                <a:r>
                  <a:rPr lang="en-US">
                    <a:noFill/>
                  </a:rPr>
                  <a:t> </a:t>
                </a:r>
              </a:p>
            </p:txBody>
          </p:sp>
        </mc:Fallback>
      </mc:AlternateContent>
      <p:sp>
        <p:nvSpPr>
          <p:cNvPr id="15" name="TextBox 14">
            <a:extLst>
              <a:ext uri="{FF2B5EF4-FFF2-40B4-BE49-F238E27FC236}">
                <a16:creationId xmlns:a16="http://schemas.microsoft.com/office/drawing/2014/main" id="{3499E745-FF4B-1C96-F996-792A70D2F3B8}"/>
              </a:ext>
            </a:extLst>
          </p:cNvPr>
          <p:cNvSpPr txBox="1"/>
          <p:nvPr/>
        </p:nvSpPr>
        <p:spPr>
          <a:xfrm>
            <a:off x="6608732" y="2208180"/>
            <a:ext cx="1256635" cy="461665"/>
          </a:xfrm>
          <a:prstGeom prst="rect">
            <a:avLst/>
          </a:prstGeom>
          <a:noFill/>
        </p:spPr>
        <p:txBody>
          <a:bodyPr wrap="square" rtlCol="0">
            <a:spAutoFit/>
          </a:bodyPr>
          <a:lstStyle/>
          <a:p>
            <a:r>
              <a:rPr lang="en-US" sz="2400" dirty="0">
                <a:latin typeface="PT Serif" panose="020A0603040505020204" pitchFamily="18" charset="77"/>
              </a:rPr>
              <a:t>.	.</a:t>
            </a:r>
          </a:p>
        </p:txBody>
      </p:sp>
      <p:sp>
        <p:nvSpPr>
          <p:cNvPr id="16" name="TextBox 15">
            <a:extLst>
              <a:ext uri="{FF2B5EF4-FFF2-40B4-BE49-F238E27FC236}">
                <a16:creationId xmlns:a16="http://schemas.microsoft.com/office/drawing/2014/main" id="{AA34F413-83E0-766E-659F-C414FBB3CA9D}"/>
              </a:ext>
            </a:extLst>
          </p:cNvPr>
          <p:cNvSpPr txBox="1"/>
          <p:nvPr/>
        </p:nvSpPr>
        <p:spPr>
          <a:xfrm>
            <a:off x="6608732" y="1346991"/>
            <a:ext cx="1256635" cy="461665"/>
          </a:xfrm>
          <a:prstGeom prst="rect">
            <a:avLst/>
          </a:prstGeom>
          <a:noFill/>
        </p:spPr>
        <p:txBody>
          <a:bodyPr wrap="square" rtlCol="0">
            <a:spAutoFit/>
          </a:bodyPr>
          <a:lstStyle/>
          <a:p>
            <a:r>
              <a:rPr lang="en-US" sz="2400" dirty="0">
                <a:latin typeface="PT Serif" panose="020A0603040505020204" pitchFamily="18" charset="77"/>
              </a:rPr>
              <a:t>.	.</a:t>
            </a:r>
          </a:p>
        </p:txBody>
      </p:sp>
      <mc:AlternateContent xmlns:mc="http://schemas.openxmlformats.org/markup-compatibility/2006" xmlns:a14="http://schemas.microsoft.com/office/drawing/2010/main">
        <mc:Choice Requires="a14">
          <p:sp>
            <p:nvSpPr>
              <p:cNvPr id="17" name="Rounded Rectangle 16">
                <a:extLst>
                  <a:ext uri="{FF2B5EF4-FFF2-40B4-BE49-F238E27FC236}">
                    <a16:creationId xmlns:a16="http://schemas.microsoft.com/office/drawing/2014/main" id="{655539F2-1579-FF0D-B267-4A328611135F}"/>
                  </a:ext>
                </a:extLst>
              </p:cNvPr>
              <p:cNvSpPr/>
              <p:nvPr/>
            </p:nvSpPr>
            <p:spPr>
              <a:xfrm>
                <a:off x="2234693" y="3956097"/>
                <a:ext cx="1341685" cy="10844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𝐷</m:t>
                      </m:r>
                    </m:oMath>
                  </m:oMathPara>
                </a14:m>
                <a:endParaRPr lang="en-US" sz="2600" dirty="0"/>
              </a:p>
            </p:txBody>
          </p:sp>
        </mc:Choice>
        <mc:Fallback xmlns="">
          <p:sp>
            <p:nvSpPr>
              <p:cNvPr id="17" name="Rounded Rectangle 16">
                <a:extLst>
                  <a:ext uri="{FF2B5EF4-FFF2-40B4-BE49-F238E27FC236}">
                    <a16:creationId xmlns:a16="http://schemas.microsoft.com/office/drawing/2014/main" id="{655539F2-1579-FF0D-B267-4A328611135F}"/>
                  </a:ext>
                </a:extLst>
              </p:cNvPr>
              <p:cNvSpPr>
                <a:spLocks noRot="1" noChangeAspect="1" noMove="1" noResize="1" noEditPoints="1" noAdjustHandles="1" noChangeArrowheads="1" noChangeShapeType="1" noTextEdit="1"/>
              </p:cNvSpPr>
              <p:nvPr/>
            </p:nvSpPr>
            <p:spPr>
              <a:xfrm>
                <a:off x="2234693" y="3956097"/>
                <a:ext cx="1341685" cy="1084407"/>
              </a:xfrm>
              <a:prstGeom prst="roundRect">
                <a:avLst/>
              </a:prstGeom>
              <a:blipFill>
                <a:blip r:embed="rId11"/>
                <a:stretch>
                  <a:fillRect/>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38DE788F-1DFB-870D-0791-0A89C69E11B7}"/>
              </a:ext>
            </a:extLst>
          </p:cNvPr>
          <p:cNvCxnSpPr>
            <a:cxnSpLocks/>
            <a:stCxn id="5" idx="2"/>
          </p:cNvCxnSpPr>
          <p:nvPr/>
        </p:nvCxnSpPr>
        <p:spPr>
          <a:xfrm>
            <a:off x="837983" y="2753620"/>
            <a:ext cx="1318365" cy="1005840"/>
          </a:xfrm>
          <a:prstGeom prst="straightConnector1">
            <a:avLst/>
          </a:prstGeom>
          <a:ln w="2222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755C9E2-E17F-B5F3-A19C-DC94CD2F0EC2}"/>
              </a:ext>
            </a:extLst>
          </p:cNvPr>
          <p:cNvCxnSpPr>
            <a:stCxn id="9" idx="2"/>
          </p:cNvCxnSpPr>
          <p:nvPr/>
        </p:nvCxnSpPr>
        <p:spPr>
          <a:xfrm>
            <a:off x="2729430" y="2753620"/>
            <a:ext cx="0" cy="1005840"/>
          </a:xfrm>
          <a:prstGeom prst="straightConnector1">
            <a:avLst/>
          </a:prstGeom>
          <a:ln w="22225">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2E8D353-11EA-1F7D-D077-2013A39033DF}"/>
                  </a:ext>
                </a:extLst>
              </p:cNvPr>
              <p:cNvSpPr txBox="1"/>
              <p:nvPr/>
            </p:nvSpPr>
            <p:spPr>
              <a:xfrm>
                <a:off x="4543584" y="3236240"/>
                <a:ext cx="4072017" cy="856517"/>
              </a:xfrm>
              <a:prstGeom prst="rect">
                <a:avLst/>
              </a:prstGeom>
              <a:noFill/>
            </p:spPr>
            <p:txBody>
              <a:bodyPr wrap="square" rtlCol="0">
                <a:spAutoFit/>
              </a:bodyPr>
              <a:lstStyle/>
              <a:p>
                <a14:m>
                  <m:oMath xmlns:m="http://schemas.openxmlformats.org/officeDocument/2006/math">
                    <m:r>
                      <a:rPr lang="en" sz="2400" i="1" smtClean="0">
                        <a:latin typeface="Cambria Math" panose="02040503050406030204" pitchFamily="18" charset="0"/>
                        <a:ea typeface="Cambria Math" panose="02040503050406030204" pitchFamily="18" charset="0"/>
                      </a:rPr>
                      <m:t>ℐ</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m:t>
                    </m:r>
                  </m:oMath>
                </a14:m>
                <a:r>
                  <a:rPr lang="en-US" sz="2400" b="0" dirty="0">
                    <a:latin typeface="Cambria Math" panose="02040503050406030204" pitchFamily="18" charset="0"/>
                  </a:rPr>
                  <a:t> : Set of</a:t>
                </a:r>
                <a14:m>
                  <m:oMath xmlns:m="http://schemas.openxmlformats.org/officeDocument/2006/math">
                    <m:r>
                      <a:rPr lang="en-US" sz="2400" b="0" i="0" smtClean="0">
                        <a:latin typeface="Cambria Math" panose="02040503050406030204" pitchFamily="18" charset="0"/>
                      </a:rPr>
                      <m:t> </m:t>
                    </m:r>
                  </m:oMath>
                </a14:m>
                <a:r>
                  <a:rPr lang="en-US" sz="2400" dirty="0">
                    <a:latin typeface="PT Serif" panose="020A0603040505020204" pitchFamily="18" charset="77"/>
                  </a:rPr>
                  <a:t>Traitors</a:t>
                </a:r>
              </a:p>
              <a:p>
                <a14:m>
                  <m:oMath xmlns:m="http://schemas.openxmlformats.org/officeDocument/2006/math">
                    <m:r>
                      <a:rPr lang="en-US" sz="2400" i="1">
                        <a:latin typeface="Cambria Math" panose="02040503050406030204" pitchFamily="18" charset="0"/>
                      </a:rPr>
                      <m:t>𝑊</m:t>
                    </m:r>
                    <m:r>
                      <a:rPr lang="en-US" sz="2400">
                        <a:latin typeface="Cambria Math" panose="02040503050406030204" pitchFamily="18" charset="0"/>
                      </a:rPr>
                      <m:t>=</m:t>
                    </m:r>
                    <m:sSup>
                      <m:sSupPr>
                        <m:ctrlPr>
                          <a:rPr lang="ar-AE" sz="2400" i="1">
                            <a:latin typeface="Cambria Math" panose="02040503050406030204" pitchFamily="18" charset="0"/>
                          </a:rPr>
                        </m:ctrlPr>
                      </m:sSupPr>
                      <m:e>
                        <m:r>
                          <a:rPr lang="en-US" sz="2400" i="1">
                            <a:latin typeface="Cambria Math" panose="02040503050406030204" pitchFamily="18" charset="0"/>
                          </a:rPr>
                          <m:t> {</m:t>
                        </m:r>
                        <m:r>
                          <a:rPr lang="ar-AE" sz="2400" i="1">
                            <a:latin typeface="Cambria Math" panose="02040503050406030204" pitchFamily="18" charset="0"/>
                          </a:rPr>
                          <m:t> </m:t>
                        </m:r>
                        <m:acc>
                          <m:accPr>
                            <m:chr m:val="̅"/>
                            <m:ctrlPr>
                              <a:rPr lang="ar-AE" sz="2400" i="1">
                                <a:latin typeface="Cambria Math" panose="02040503050406030204" pitchFamily="18" charset="0"/>
                              </a:rPr>
                            </m:ctrlPr>
                          </m:accPr>
                          <m:e>
                            <m:r>
                              <a:rPr lang="ar-AE" sz="2400" i="1">
                                <a:latin typeface="Cambria Math" panose="02040503050406030204" pitchFamily="18" charset="0"/>
                              </a:rPr>
                              <m:t>𝑤</m:t>
                            </m:r>
                          </m:e>
                        </m:acc>
                      </m:e>
                      <m:sup>
                        <m:r>
                          <a:rPr lang="en-US" sz="2400" i="1">
                            <a:latin typeface="Cambria Math" panose="02040503050406030204" pitchFamily="18" charset="0"/>
                          </a:rPr>
                          <m:t>(1)</m:t>
                        </m:r>
                      </m:sup>
                    </m:sSup>
                    <m:r>
                      <a:rPr lang="en-US" sz="2400" i="1">
                        <a:latin typeface="Cambria Math" panose="02040503050406030204" pitchFamily="18" charset="0"/>
                      </a:rPr>
                      <m:t> ,…,</m:t>
                    </m:r>
                    <m:sSup>
                      <m:sSupPr>
                        <m:ctrlPr>
                          <a:rPr lang="ar-AE" sz="2400" i="1">
                            <a:latin typeface="Cambria Math" panose="02040503050406030204" pitchFamily="18" charset="0"/>
                          </a:rPr>
                        </m:ctrlPr>
                      </m:sSupPr>
                      <m:e>
                        <m:r>
                          <a:rPr lang="en-US" sz="2400" i="1">
                            <a:latin typeface="Cambria Math" panose="02040503050406030204" pitchFamily="18" charset="0"/>
                          </a:rPr>
                          <m:t> </m:t>
                        </m:r>
                        <m:acc>
                          <m:accPr>
                            <m:chr m:val="̅"/>
                            <m:ctrlPr>
                              <a:rPr lang="ar-AE" sz="2400" i="1">
                                <a:latin typeface="Cambria Math" panose="02040503050406030204" pitchFamily="18" charset="0"/>
                              </a:rPr>
                            </m:ctrlPr>
                          </m:accPr>
                          <m:e>
                            <m:r>
                              <a:rPr lang="ar-AE" sz="2400" i="1">
                                <a:latin typeface="Cambria Math" panose="02040503050406030204" pitchFamily="18" charset="0"/>
                              </a:rPr>
                              <m:t>𝑤</m:t>
                            </m:r>
                          </m:e>
                        </m:acc>
                      </m:e>
                      <m:sup>
                        <m:d>
                          <m:dPr>
                            <m:ctrlPr>
                              <a:rPr lang="en-US" sz="2400" i="1">
                                <a:latin typeface="Cambria Math" panose="02040503050406030204" pitchFamily="18" charset="0"/>
                              </a:rPr>
                            </m:ctrlPr>
                          </m:dPr>
                          <m:e>
                            <m:r>
                              <a:rPr lang="en-US" sz="2400" i="1">
                                <a:latin typeface="Cambria Math" panose="02040503050406030204" pitchFamily="18" charset="0"/>
                              </a:rPr>
                              <m:t>𝑡</m:t>
                            </m:r>
                          </m:e>
                        </m:d>
                      </m:sup>
                    </m:sSup>
                    <m:r>
                      <a:rPr lang="en-US" sz="2400" i="1">
                        <a:latin typeface="Cambria Math" panose="02040503050406030204" pitchFamily="18" charset="0"/>
                      </a:rPr>
                      <m:t>}</m:t>
                    </m:r>
                  </m:oMath>
                </a14:m>
                <a:r>
                  <a:rPr lang="en-US" sz="2400" dirty="0">
                    <a:latin typeface="PT Serif" panose="020A0603040505020204" pitchFamily="18" charset="77"/>
                  </a:rPr>
                  <a:t> </a:t>
                </a:r>
              </a:p>
            </p:txBody>
          </p:sp>
        </mc:Choice>
        <mc:Fallback xmlns="">
          <p:sp>
            <p:nvSpPr>
              <p:cNvPr id="20" name="TextBox 19">
                <a:extLst>
                  <a:ext uri="{FF2B5EF4-FFF2-40B4-BE49-F238E27FC236}">
                    <a16:creationId xmlns:a16="http://schemas.microsoft.com/office/drawing/2014/main" id="{D2E8D353-11EA-1F7D-D077-2013A39033DF}"/>
                  </a:ext>
                </a:extLst>
              </p:cNvPr>
              <p:cNvSpPr txBox="1">
                <a:spLocks noRot="1" noChangeAspect="1" noMove="1" noResize="1" noEditPoints="1" noAdjustHandles="1" noChangeArrowheads="1" noChangeShapeType="1" noTextEdit="1"/>
              </p:cNvSpPr>
              <p:nvPr/>
            </p:nvSpPr>
            <p:spPr>
              <a:xfrm>
                <a:off x="4543584" y="3236240"/>
                <a:ext cx="4072017" cy="856517"/>
              </a:xfrm>
              <a:prstGeom prst="rect">
                <a:avLst/>
              </a:prstGeom>
              <a:blipFill>
                <a:blip r:embed="rId12"/>
                <a:stretch>
                  <a:fillRect l="-311" t="-5797" b="-10145"/>
                </a:stretch>
              </a:blipFill>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id="{473656E9-E07D-001A-A7B9-3EB8B128AFA8}"/>
              </a:ext>
            </a:extLst>
          </p:cNvPr>
          <p:cNvCxnSpPr>
            <a:cxnSpLocks/>
          </p:cNvCxnSpPr>
          <p:nvPr/>
        </p:nvCxnSpPr>
        <p:spPr>
          <a:xfrm flipH="1">
            <a:off x="3677810" y="2753620"/>
            <a:ext cx="1648615" cy="1005840"/>
          </a:xfrm>
          <a:prstGeom prst="straightConnector1">
            <a:avLst/>
          </a:prstGeom>
          <a:ln w="22225">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2F3F233E-99E8-2BF1-BB4B-B43389F264A3}"/>
                  </a:ext>
                </a:extLst>
              </p:cNvPr>
              <p:cNvSpPr txBox="1"/>
              <p:nvPr/>
            </p:nvSpPr>
            <p:spPr>
              <a:xfrm>
                <a:off x="3110040" y="5245949"/>
                <a:ext cx="5971919" cy="1389483"/>
              </a:xfrm>
              <a:prstGeom prst="rect">
                <a:avLst/>
              </a:prstGeom>
              <a:noFill/>
              <a:ln>
                <a:solidFill>
                  <a:srgbClr val="002060"/>
                </a:solidFill>
              </a:ln>
            </p:spPr>
            <p:txBody>
              <a:bodyPr wrap="square" rtlCol="0">
                <a:spAutoFit/>
              </a:bodyPr>
              <a:lstStyle/>
              <a:p>
                <a:pPr>
                  <a:lnSpc>
                    <a:spcPct val="120000"/>
                  </a:lnSpc>
                </a:pPr>
                <a:r>
                  <a:rPr lang="en-US" sz="2400" b="0" dirty="0">
                    <a:solidFill>
                      <a:schemeClr val="tx1"/>
                    </a:solidFill>
                    <a:latin typeface="PT Serif" panose="020A0603040505020204" pitchFamily="18" charset="77"/>
                  </a:rPr>
                  <a:t>Tracing Algorithm:</a:t>
                </a:r>
              </a:p>
              <a:p>
                <a:pPr marL="342900" indent="-342900">
                  <a:lnSpc>
                    <a:spcPct val="120000"/>
                  </a:lnSpc>
                  <a:buFont typeface="Arial" panose="020B0604020202020204" pitchFamily="34" charset="0"/>
                  <a:buChar char="•"/>
                </a:pPr>
                <a:r>
                  <a:rPr lang="en-US" sz="2400" b="0" dirty="0">
                    <a:solidFill>
                      <a:schemeClr val="tx1"/>
                    </a:solidFill>
                    <a:latin typeface="PT Serif" panose="020A0603040505020204" pitchFamily="18" charset="77"/>
                  </a:rPr>
                  <a:t>Derive a word </a:t>
                </a:r>
                <a14:m>
                  <m:oMath xmlns:m="http://schemas.openxmlformats.org/officeDocument/2006/math">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𝑤</m:t>
                        </m:r>
                      </m:e>
                      <m:sup>
                        <m:r>
                          <a:rPr lang="en-US" sz="2400" b="0" i="1" smtClean="0">
                            <a:solidFill>
                              <a:schemeClr val="tx1"/>
                            </a:solidFill>
                            <a:latin typeface="Cambria Math" panose="02040503050406030204" pitchFamily="18" charset="0"/>
                          </a:rPr>
                          <m:t>∗</m:t>
                        </m:r>
                      </m:sup>
                    </m:sSup>
                  </m:oMath>
                </a14:m>
                <a:r>
                  <a:rPr lang="en-US" sz="2400" b="0" dirty="0">
                    <a:solidFill>
                      <a:schemeClr val="tx1"/>
                    </a:solidFill>
                    <a:latin typeface="PT Serif" panose="020A0603040505020204" pitchFamily="18" charset="77"/>
                  </a:rPr>
                  <a:t> made from </a:t>
                </a:r>
                <a14:m>
                  <m:oMath xmlns:m="http://schemas.openxmlformats.org/officeDocument/2006/math">
                    <m:r>
                      <a:rPr lang="en-US" sz="2400" i="1">
                        <a:solidFill>
                          <a:schemeClr val="tx1">
                            <a:lumMod val="85000"/>
                            <a:lumOff val="15000"/>
                          </a:schemeClr>
                        </a:solidFill>
                        <a:latin typeface="Cambria Math" panose="02040503050406030204" pitchFamily="18" charset="0"/>
                      </a:rPr>
                      <m:t>𝑊</m:t>
                    </m:r>
                  </m:oMath>
                </a14:m>
                <a:r>
                  <a:rPr lang="en-US" sz="2400" b="0" dirty="0">
                    <a:solidFill>
                      <a:schemeClr val="tx1"/>
                    </a:solidFill>
                    <a:latin typeface="PT Serif" panose="020A0603040505020204" pitchFamily="18" charset="77"/>
                  </a:rPr>
                  <a:t> using </a:t>
                </a:r>
                <a14:m>
                  <m:oMath xmlns:m="http://schemas.openxmlformats.org/officeDocument/2006/math">
                    <m:r>
                      <a:rPr lang="en-US" sz="2400" i="1">
                        <a:solidFill>
                          <a:schemeClr val="tx1"/>
                        </a:solidFill>
                        <a:latin typeface="Cambria Math" panose="02040503050406030204" pitchFamily="18" charset="0"/>
                      </a:rPr>
                      <m:t>𝐷</m:t>
                    </m:r>
                  </m:oMath>
                </a14:m>
                <a:endParaRPr lang="en-US" sz="2400" b="0" dirty="0">
                  <a:solidFill>
                    <a:schemeClr val="tx1"/>
                  </a:solidFill>
                  <a:latin typeface="PT Serif" panose="020A0603040505020204" pitchFamily="18" charset="77"/>
                </a:endParaRPr>
              </a:p>
              <a:p>
                <a:pPr marL="342900" indent="-342900">
                  <a:lnSpc>
                    <a:spcPct val="120000"/>
                  </a:lnSpc>
                  <a:buFont typeface="Arial" panose="020B0604020202020204" pitchFamily="34" charset="0"/>
                  <a:buChar char="•"/>
                </a:pPr>
                <a:r>
                  <a:rPr lang="en-US" sz="2400" dirty="0">
                    <a:solidFill>
                      <a:schemeClr val="tx1"/>
                    </a:solidFill>
                    <a:latin typeface="PT Serif" panose="020A0603040505020204" pitchFamily="18" charset="77"/>
                  </a:rPr>
                  <a:t>Output </a:t>
                </a: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𝒞</m:t>
                    </m:r>
                  </m:oMath>
                </a14:m>
                <a:r>
                  <a:rPr lang="en-US" sz="2400" dirty="0">
                    <a:solidFill>
                      <a:schemeClr val="tx1"/>
                    </a:solidFill>
                    <a:latin typeface="PT Serif" panose="020A0603040505020204" pitchFamily="18" charset="77"/>
                  </a:rPr>
                  <a:t>.</a:t>
                </a:r>
                <a:r>
                  <a:rPr lang="en-US" sz="2400" dirty="0" err="1">
                    <a:solidFill>
                      <a:schemeClr val="tx1"/>
                    </a:solidFill>
                    <a:latin typeface="PT Serif" panose="020A0603040505020204" pitchFamily="18" charset="77"/>
                  </a:rPr>
                  <a:t>FC</a:t>
                </a:r>
                <a:r>
                  <a:rPr lang="en-US" sz="2400" dirty="0">
                    <a:solidFill>
                      <a:schemeClr val="tx1"/>
                    </a:solidFill>
                    <a:latin typeface="PT Serif" panose="020A0603040505020204" pitchFamily="18" charset="77"/>
                  </a:rPr>
                  <a:t>Trace(</a:t>
                </a:r>
                <a14:m>
                  <m:oMath xmlns:m="http://schemas.openxmlformats.org/officeDocument/2006/math">
                    <m:r>
                      <a:rPr lang="en-US" sz="2400" b="0" i="0"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𝑡𝑘</m:t>
                    </m:r>
                    <m:r>
                      <a:rPr lang="en-US" sz="2400" b="0" i="1" smtClean="0">
                        <a:solidFill>
                          <a:schemeClr val="tx1"/>
                        </a:solidFill>
                        <a:latin typeface="Cambria Math" panose="02040503050406030204" pitchFamily="18" charset="0"/>
                      </a:rPr>
                      <m:t> , </m:t>
                    </m:r>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𝑤</m:t>
                        </m:r>
                      </m:e>
                      <m:sup>
                        <m:r>
                          <a:rPr lang="en-US" sz="2400" b="0" i="1" smtClean="0">
                            <a:solidFill>
                              <a:schemeClr val="tx1"/>
                            </a:solidFill>
                            <a:latin typeface="Cambria Math" panose="02040503050406030204" pitchFamily="18" charset="0"/>
                          </a:rPr>
                          <m:t>∗</m:t>
                        </m:r>
                      </m:sup>
                    </m:sSup>
                  </m:oMath>
                </a14:m>
                <a:r>
                  <a:rPr lang="en-US" sz="2400" dirty="0">
                    <a:solidFill>
                      <a:schemeClr val="tx1"/>
                    </a:solidFill>
                    <a:latin typeface="PT Serif" panose="020A0603040505020204" pitchFamily="18" charset="77"/>
                  </a:rPr>
                  <a:t>)</a:t>
                </a:r>
              </a:p>
            </p:txBody>
          </p:sp>
        </mc:Choice>
        <mc:Fallback xmlns="">
          <p:sp>
            <p:nvSpPr>
              <p:cNvPr id="22" name="TextBox 21">
                <a:extLst>
                  <a:ext uri="{FF2B5EF4-FFF2-40B4-BE49-F238E27FC236}">
                    <a16:creationId xmlns:a16="http://schemas.microsoft.com/office/drawing/2014/main" id="{2F3F233E-99E8-2BF1-BB4B-B43389F264A3}"/>
                  </a:ext>
                </a:extLst>
              </p:cNvPr>
              <p:cNvSpPr txBox="1">
                <a:spLocks noRot="1" noChangeAspect="1" noMove="1" noResize="1" noEditPoints="1" noAdjustHandles="1" noChangeArrowheads="1" noChangeShapeType="1" noTextEdit="1"/>
              </p:cNvSpPr>
              <p:nvPr/>
            </p:nvSpPr>
            <p:spPr>
              <a:xfrm>
                <a:off x="3110040" y="5245949"/>
                <a:ext cx="5971919" cy="1389483"/>
              </a:xfrm>
              <a:prstGeom prst="rect">
                <a:avLst/>
              </a:prstGeom>
              <a:blipFill>
                <a:blip r:embed="rId13"/>
                <a:stretch>
                  <a:fillRect l="-1483" b="-9009"/>
                </a:stretch>
              </a:blipFill>
              <a:ln>
                <a:solidFill>
                  <a:srgbClr val="002060"/>
                </a:solidFill>
              </a:ln>
            </p:spPr>
            <p:txBody>
              <a:bodyPr/>
              <a:lstStyle/>
              <a:p>
                <a:r>
                  <a:rPr lang="en-US">
                    <a:noFill/>
                  </a:rPr>
                  <a:t> </a:t>
                </a:r>
              </a:p>
            </p:txBody>
          </p:sp>
        </mc:Fallback>
      </mc:AlternateContent>
      <p:sp>
        <p:nvSpPr>
          <p:cNvPr id="2" name="TextBox 1">
            <a:extLst>
              <a:ext uri="{FF2B5EF4-FFF2-40B4-BE49-F238E27FC236}">
                <a16:creationId xmlns:a16="http://schemas.microsoft.com/office/drawing/2014/main" id="{92112D3F-677F-0279-01DE-A1B34DF326DE}"/>
              </a:ext>
            </a:extLst>
          </p:cNvPr>
          <p:cNvSpPr txBox="1"/>
          <p:nvPr/>
        </p:nvSpPr>
        <p:spPr>
          <a:xfrm>
            <a:off x="2156348" y="5678830"/>
            <a:ext cx="834042" cy="707886"/>
          </a:xfrm>
          <a:prstGeom prst="rect">
            <a:avLst/>
          </a:prstGeom>
          <a:noFill/>
        </p:spPr>
        <p:txBody>
          <a:bodyPr wrap="square">
            <a:spAutoFit/>
          </a:bodyPr>
          <a:lstStyle/>
          <a:p>
            <a:r>
              <a:rPr lang="en-US" sz="4000" b="0" i="0" dirty="0">
                <a:solidFill>
                  <a:srgbClr val="000000"/>
                </a:solidFill>
                <a:effectLst/>
                <a:latin typeface="Apple Color Emoji" pitchFamily="2" charset="0"/>
              </a:rPr>
              <a:t>👉</a:t>
            </a:r>
            <a:endParaRPr lang="en-US" sz="4000" dirty="0"/>
          </a:p>
        </p:txBody>
      </p:sp>
    </p:spTree>
    <p:extLst>
      <p:ext uri="{BB962C8B-B14F-4D97-AF65-F5344CB8AC3E}">
        <p14:creationId xmlns:p14="http://schemas.microsoft.com/office/powerpoint/2010/main" val="57615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6" grpId="0"/>
      <p:bldP spid="17" grpId="0" animBg="1"/>
      <p:bldP spid="20" grpId="0"/>
      <p:bldP spid="22" grpId="0" animBg="1"/>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1E30529-4201-4E67-4ECC-0234CAFAE0FF}"/>
              </a:ext>
            </a:extLst>
          </p:cNvPr>
          <p:cNvSpPr txBox="1">
            <a:spLocks/>
          </p:cNvSpPr>
          <p:nvPr/>
        </p:nvSpPr>
        <p:spPr>
          <a:xfrm>
            <a:off x="427382" y="62743"/>
            <a:ext cx="109959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300" dirty="0">
                <a:latin typeface="PT Serif" panose="020A0603040505020204" pitchFamily="18" charset="77"/>
              </a:rPr>
              <a:t>The BN’08 Traitor Tracing Scheme: Trace</a:t>
            </a:r>
          </a:p>
        </p:txBody>
      </p:sp>
      <mc:AlternateContent xmlns:mc="http://schemas.openxmlformats.org/markup-compatibility/2006" xmlns:a14="http://schemas.microsoft.com/office/drawing/2010/main">
        <mc:Choice Requires="a14">
          <p:sp>
            <p:nvSpPr>
              <p:cNvPr id="5" name="Google Shape;75;p15">
                <a:extLst>
                  <a:ext uri="{FF2B5EF4-FFF2-40B4-BE49-F238E27FC236}">
                    <a16:creationId xmlns:a16="http://schemas.microsoft.com/office/drawing/2014/main" id="{4F752AA5-6FE8-72CB-EE2D-2B73F140E30C}"/>
                  </a:ext>
                </a:extLst>
              </p:cNvPr>
              <p:cNvSpPr txBox="1"/>
              <p:nvPr/>
            </p:nvSpPr>
            <p:spPr>
              <a:xfrm>
                <a:off x="509727" y="2208180"/>
                <a:ext cx="656512" cy="5454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Sub>
                    </m:oMath>
                  </m:oMathPara>
                </a14:m>
                <a:endParaRPr sz="2400" baseline="-25000" dirty="0"/>
              </a:p>
            </p:txBody>
          </p:sp>
        </mc:Choice>
        <mc:Fallback xmlns="">
          <p:sp>
            <p:nvSpPr>
              <p:cNvPr id="5" name="Google Shape;75;p15">
                <a:extLst>
                  <a:ext uri="{FF2B5EF4-FFF2-40B4-BE49-F238E27FC236}">
                    <a16:creationId xmlns:a16="http://schemas.microsoft.com/office/drawing/2014/main" id="{4F752AA5-6FE8-72CB-EE2D-2B73F140E30C}"/>
                  </a:ext>
                </a:extLst>
              </p:cNvPr>
              <p:cNvSpPr txBox="1">
                <a:spLocks noRot="1" noChangeAspect="1" noMove="1" noResize="1" noEditPoints="1" noAdjustHandles="1" noChangeArrowheads="1" noChangeShapeType="1" noTextEdit="1"/>
              </p:cNvSpPr>
              <p:nvPr/>
            </p:nvSpPr>
            <p:spPr>
              <a:xfrm>
                <a:off x="509727" y="2208180"/>
                <a:ext cx="656512" cy="545440"/>
              </a:xfrm>
              <a:prstGeom prst="rect">
                <a:avLst/>
              </a:prstGeom>
              <a:blipFill>
                <a:blip r:embed="rId3"/>
                <a:stretch>
                  <a:fillRect/>
                </a:stretch>
              </a:blipFill>
              <a:ln>
                <a:noFill/>
              </a:ln>
            </p:spPr>
            <p:txBody>
              <a:bodyPr/>
              <a:lstStyle/>
              <a:p>
                <a:r>
                  <a:rPr lang="en-US">
                    <a:noFill/>
                  </a:rPr>
                  <a:t> </a:t>
                </a:r>
              </a:p>
            </p:txBody>
          </p:sp>
        </mc:Fallback>
      </mc:AlternateContent>
      <p:pic>
        <p:nvPicPr>
          <p:cNvPr id="6" name="Picture 5" descr="A picture containing text, vector graphics&#10;&#10;Description automatically generated">
            <a:extLst>
              <a:ext uri="{FF2B5EF4-FFF2-40B4-BE49-F238E27FC236}">
                <a16:creationId xmlns:a16="http://schemas.microsoft.com/office/drawing/2014/main" id="{7222E16B-6739-FAF4-450F-55F56F80D6C2}"/>
              </a:ext>
            </a:extLst>
          </p:cNvPr>
          <p:cNvPicPr>
            <a:picLocks noChangeAspect="1"/>
          </p:cNvPicPr>
          <p:nvPr/>
        </p:nvPicPr>
        <p:blipFill>
          <a:blip r:embed="rId4"/>
          <a:stretch>
            <a:fillRect/>
          </a:stretch>
        </p:blipFill>
        <p:spPr>
          <a:xfrm>
            <a:off x="8819419" y="1031243"/>
            <a:ext cx="834050" cy="1176937"/>
          </a:xfrm>
          <a:prstGeom prst="rect">
            <a:avLst/>
          </a:prstGeom>
        </p:spPr>
      </p:pic>
      <p:pic>
        <p:nvPicPr>
          <p:cNvPr id="7" name="Google Shape;74;p15">
            <a:extLst>
              <a:ext uri="{FF2B5EF4-FFF2-40B4-BE49-F238E27FC236}">
                <a16:creationId xmlns:a16="http://schemas.microsoft.com/office/drawing/2014/main" id="{D6DCE7B8-F711-9E90-9555-7DC17D295B4A}"/>
              </a:ext>
            </a:extLst>
          </p:cNvPr>
          <p:cNvPicPr preferRelativeResize="0"/>
          <p:nvPr/>
        </p:nvPicPr>
        <p:blipFill>
          <a:blip r:embed="rId5">
            <a:alphaModFix/>
          </a:blip>
          <a:stretch>
            <a:fillRect/>
          </a:stretch>
        </p:blipFill>
        <p:spPr>
          <a:xfrm>
            <a:off x="354393" y="1055282"/>
            <a:ext cx="834050" cy="1152898"/>
          </a:xfrm>
          <a:prstGeom prst="rect">
            <a:avLst/>
          </a:prstGeom>
          <a:noFill/>
          <a:ln>
            <a:noFill/>
          </a:ln>
        </p:spPr>
      </p:pic>
      <p:pic>
        <p:nvPicPr>
          <p:cNvPr id="8" name="Google Shape;77;p15">
            <a:extLst>
              <a:ext uri="{FF2B5EF4-FFF2-40B4-BE49-F238E27FC236}">
                <a16:creationId xmlns:a16="http://schemas.microsoft.com/office/drawing/2014/main" id="{A0A7A444-F2BE-48EF-17EF-8B82D34BF1FA}"/>
              </a:ext>
            </a:extLst>
          </p:cNvPr>
          <p:cNvPicPr preferRelativeResize="0"/>
          <p:nvPr/>
        </p:nvPicPr>
        <p:blipFill>
          <a:blip r:embed="rId6">
            <a:alphaModFix/>
          </a:blip>
          <a:stretch>
            <a:fillRect/>
          </a:stretch>
        </p:blipFill>
        <p:spPr>
          <a:xfrm>
            <a:off x="2312405" y="1112463"/>
            <a:ext cx="834050" cy="1095717"/>
          </a:xfrm>
          <a:prstGeom prst="rect">
            <a:avLst/>
          </a:prstGeom>
          <a:noFill/>
          <a:ln>
            <a:noFill/>
          </a:ln>
        </p:spPr>
      </p:pic>
      <mc:AlternateContent xmlns:mc="http://schemas.openxmlformats.org/markup-compatibility/2006" xmlns:a14="http://schemas.microsoft.com/office/drawing/2010/main">
        <mc:Choice Requires="a14">
          <p:sp>
            <p:nvSpPr>
              <p:cNvPr id="9" name="Google Shape;75;p15">
                <a:extLst>
                  <a:ext uri="{FF2B5EF4-FFF2-40B4-BE49-F238E27FC236}">
                    <a16:creationId xmlns:a16="http://schemas.microsoft.com/office/drawing/2014/main" id="{4C53CD44-F643-DADF-173D-FF88F9BF3D3B}"/>
                  </a:ext>
                </a:extLst>
              </p:cNvPr>
              <p:cNvSpPr txBox="1"/>
              <p:nvPr/>
            </p:nvSpPr>
            <p:spPr>
              <a:xfrm>
                <a:off x="2401174" y="2208180"/>
                <a:ext cx="656512" cy="5454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2</m:t>
                          </m:r>
                        </m:sub>
                      </m:sSub>
                    </m:oMath>
                  </m:oMathPara>
                </a14:m>
                <a:endParaRPr sz="2400" baseline="-25000" dirty="0"/>
              </a:p>
            </p:txBody>
          </p:sp>
        </mc:Choice>
        <mc:Fallback xmlns="">
          <p:sp>
            <p:nvSpPr>
              <p:cNvPr id="9" name="Google Shape;75;p15">
                <a:extLst>
                  <a:ext uri="{FF2B5EF4-FFF2-40B4-BE49-F238E27FC236}">
                    <a16:creationId xmlns:a16="http://schemas.microsoft.com/office/drawing/2014/main" id="{4C53CD44-F643-DADF-173D-FF88F9BF3D3B}"/>
                  </a:ext>
                </a:extLst>
              </p:cNvPr>
              <p:cNvSpPr txBox="1">
                <a:spLocks noRot="1" noChangeAspect="1" noMove="1" noResize="1" noEditPoints="1" noAdjustHandles="1" noChangeArrowheads="1" noChangeShapeType="1" noTextEdit="1"/>
              </p:cNvSpPr>
              <p:nvPr/>
            </p:nvSpPr>
            <p:spPr>
              <a:xfrm>
                <a:off x="2401174" y="2208180"/>
                <a:ext cx="656512" cy="545440"/>
              </a:xfrm>
              <a:prstGeom prst="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Google Shape;75;p15">
                <a:extLst>
                  <a:ext uri="{FF2B5EF4-FFF2-40B4-BE49-F238E27FC236}">
                    <a16:creationId xmlns:a16="http://schemas.microsoft.com/office/drawing/2014/main" id="{F4B03BA8-B905-86B0-5838-15D0DD52DB1A}"/>
                  </a:ext>
                </a:extLst>
              </p:cNvPr>
              <p:cNvSpPr txBox="1"/>
              <p:nvPr/>
            </p:nvSpPr>
            <p:spPr>
              <a:xfrm>
                <a:off x="8908188" y="2208180"/>
                <a:ext cx="656512" cy="5454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𝑛</m:t>
                          </m:r>
                        </m:sub>
                      </m:sSub>
                    </m:oMath>
                  </m:oMathPara>
                </a14:m>
                <a:endParaRPr sz="2400" baseline="-25000" dirty="0"/>
              </a:p>
            </p:txBody>
          </p:sp>
        </mc:Choice>
        <mc:Fallback xmlns="">
          <p:sp>
            <p:nvSpPr>
              <p:cNvPr id="10" name="Google Shape;75;p15">
                <a:extLst>
                  <a:ext uri="{FF2B5EF4-FFF2-40B4-BE49-F238E27FC236}">
                    <a16:creationId xmlns:a16="http://schemas.microsoft.com/office/drawing/2014/main" id="{F4B03BA8-B905-86B0-5838-15D0DD52DB1A}"/>
                  </a:ext>
                </a:extLst>
              </p:cNvPr>
              <p:cNvSpPr txBox="1">
                <a:spLocks noRot="1" noChangeAspect="1" noMove="1" noResize="1" noEditPoints="1" noAdjustHandles="1" noChangeArrowheads="1" noChangeShapeType="1" noTextEdit="1"/>
              </p:cNvSpPr>
              <p:nvPr/>
            </p:nvSpPr>
            <p:spPr>
              <a:xfrm>
                <a:off x="8908188" y="2208180"/>
                <a:ext cx="656512" cy="545440"/>
              </a:xfrm>
              <a:prstGeom prst="rect">
                <a:avLst/>
              </a:prstGeom>
              <a:blipFill>
                <a:blip r:embed="rId8"/>
                <a:stretch>
                  <a:fillRect/>
                </a:stretch>
              </a:blipFill>
              <a:ln>
                <a:noFill/>
              </a:ln>
            </p:spPr>
            <p:txBody>
              <a:bodyPr/>
              <a:lstStyle/>
              <a:p>
                <a:r>
                  <a:rPr lang="en-US">
                    <a:noFill/>
                  </a:rPr>
                  <a:t> </a:t>
                </a:r>
              </a:p>
            </p:txBody>
          </p:sp>
        </mc:Fallback>
      </mc:AlternateContent>
      <p:sp>
        <p:nvSpPr>
          <p:cNvPr id="11" name="TextBox 10">
            <a:extLst>
              <a:ext uri="{FF2B5EF4-FFF2-40B4-BE49-F238E27FC236}">
                <a16:creationId xmlns:a16="http://schemas.microsoft.com/office/drawing/2014/main" id="{578F9717-20F8-00D8-69F7-FC16E684CB0C}"/>
              </a:ext>
            </a:extLst>
          </p:cNvPr>
          <p:cNvSpPr txBox="1"/>
          <p:nvPr/>
        </p:nvSpPr>
        <p:spPr>
          <a:xfrm>
            <a:off x="3473871" y="2208180"/>
            <a:ext cx="1256635" cy="461665"/>
          </a:xfrm>
          <a:prstGeom prst="rect">
            <a:avLst/>
          </a:prstGeom>
          <a:noFill/>
        </p:spPr>
        <p:txBody>
          <a:bodyPr wrap="square" rtlCol="0">
            <a:spAutoFit/>
          </a:bodyPr>
          <a:lstStyle/>
          <a:p>
            <a:r>
              <a:rPr lang="en-US" sz="2400" dirty="0">
                <a:latin typeface="PT Serif" panose="020A0603040505020204" pitchFamily="18" charset="77"/>
              </a:rPr>
              <a:t>.	.</a:t>
            </a:r>
          </a:p>
        </p:txBody>
      </p:sp>
      <p:sp>
        <p:nvSpPr>
          <p:cNvPr id="12" name="TextBox 11">
            <a:extLst>
              <a:ext uri="{FF2B5EF4-FFF2-40B4-BE49-F238E27FC236}">
                <a16:creationId xmlns:a16="http://schemas.microsoft.com/office/drawing/2014/main" id="{5E862581-6174-4716-0060-E23A3062E790}"/>
              </a:ext>
            </a:extLst>
          </p:cNvPr>
          <p:cNvSpPr txBox="1"/>
          <p:nvPr/>
        </p:nvSpPr>
        <p:spPr>
          <a:xfrm>
            <a:off x="3473871" y="1346991"/>
            <a:ext cx="1256635" cy="461665"/>
          </a:xfrm>
          <a:prstGeom prst="rect">
            <a:avLst/>
          </a:prstGeom>
          <a:noFill/>
        </p:spPr>
        <p:txBody>
          <a:bodyPr wrap="square" rtlCol="0">
            <a:spAutoFit/>
          </a:bodyPr>
          <a:lstStyle/>
          <a:p>
            <a:r>
              <a:rPr lang="en-US" sz="2400" dirty="0">
                <a:latin typeface="PT Serif" panose="020A0603040505020204" pitchFamily="18" charset="77"/>
              </a:rPr>
              <a:t>.	.</a:t>
            </a:r>
          </a:p>
        </p:txBody>
      </p:sp>
      <p:pic>
        <p:nvPicPr>
          <p:cNvPr id="13" name="Picture 12" descr="A person with a beard and mustache&#10;&#10;Description automatically generated">
            <a:extLst>
              <a:ext uri="{FF2B5EF4-FFF2-40B4-BE49-F238E27FC236}">
                <a16:creationId xmlns:a16="http://schemas.microsoft.com/office/drawing/2014/main" id="{BA3438C9-FBBB-08E4-0F99-88DCBC3E6D2A}"/>
              </a:ext>
            </a:extLst>
          </p:cNvPr>
          <p:cNvPicPr>
            <a:picLocks noChangeAspect="1"/>
          </p:cNvPicPr>
          <p:nvPr/>
        </p:nvPicPr>
        <p:blipFill>
          <a:blip r:embed="rId9"/>
          <a:stretch>
            <a:fillRect/>
          </a:stretch>
        </p:blipFill>
        <p:spPr>
          <a:xfrm>
            <a:off x="4935353" y="980923"/>
            <a:ext cx="874747" cy="1227257"/>
          </a:xfrm>
          <a:prstGeom prst="rect">
            <a:avLst/>
          </a:prstGeom>
        </p:spPr>
      </p:pic>
      <mc:AlternateContent xmlns:mc="http://schemas.openxmlformats.org/markup-compatibility/2006" xmlns:a14="http://schemas.microsoft.com/office/drawing/2010/main">
        <mc:Choice Requires="a14">
          <p:sp>
            <p:nvSpPr>
              <p:cNvPr id="14" name="Google Shape;75;p15">
                <a:extLst>
                  <a:ext uri="{FF2B5EF4-FFF2-40B4-BE49-F238E27FC236}">
                    <a16:creationId xmlns:a16="http://schemas.microsoft.com/office/drawing/2014/main" id="{EE6CF508-506D-EF78-881A-33EF68DF30BA}"/>
                  </a:ext>
                </a:extLst>
              </p:cNvPr>
              <p:cNvSpPr txBox="1"/>
              <p:nvPr/>
            </p:nvSpPr>
            <p:spPr>
              <a:xfrm>
                <a:off x="4998169" y="2208180"/>
                <a:ext cx="656512" cy="5454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𝑡</m:t>
                          </m:r>
                        </m:sub>
                      </m:sSub>
                    </m:oMath>
                  </m:oMathPara>
                </a14:m>
                <a:endParaRPr sz="2400" baseline="-25000" dirty="0"/>
              </a:p>
            </p:txBody>
          </p:sp>
        </mc:Choice>
        <mc:Fallback xmlns="">
          <p:sp>
            <p:nvSpPr>
              <p:cNvPr id="14" name="Google Shape;75;p15">
                <a:extLst>
                  <a:ext uri="{FF2B5EF4-FFF2-40B4-BE49-F238E27FC236}">
                    <a16:creationId xmlns:a16="http://schemas.microsoft.com/office/drawing/2014/main" id="{EE6CF508-506D-EF78-881A-33EF68DF30BA}"/>
                  </a:ext>
                </a:extLst>
              </p:cNvPr>
              <p:cNvSpPr txBox="1">
                <a:spLocks noRot="1" noChangeAspect="1" noMove="1" noResize="1" noEditPoints="1" noAdjustHandles="1" noChangeArrowheads="1" noChangeShapeType="1" noTextEdit="1"/>
              </p:cNvSpPr>
              <p:nvPr/>
            </p:nvSpPr>
            <p:spPr>
              <a:xfrm>
                <a:off x="4998169" y="2208180"/>
                <a:ext cx="656512" cy="545440"/>
              </a:xfrm>
              <a:prstGeom prst="rect">
                <a:avLst/>
              </a:prstGeom>
              <a:blipFill>
                <a:blip r:embed="rId10"/>
                <a:stretch>
                  <a:fillRect/>
                </a:stretch>
              </a:blipFill>
              <a:ln>
                <a:noFill/>
              </a:ln>
            </p:spPr>
            <p:txBody>
              <a:bodyPr/>
              <a:lstStyle/>
              <a:p>
                <a:r>
                  <a:rPr lang="en-US">
                    <a:noFill/>
                  </a:rPr>
                  <a:t> </a:t>
                </a:r>
              </a:p>
            </p:txBody>
          </p:sp>
        </mc:Fallback>
      </mc:AlternateContent>
      <p:sp>
        <p:nvSpPr>
          <p:cNvPr id="15" name="TextBox 14">
            <a:extLst>
              <a:ext uri="{FF2B5EF4-FFF2-40B4-BE49-F238E27FC236}">
                <a16:creationId xmlns:a16="http://schemas.microsoft.com/office/drawing/2014/main" id="{3499E745-FF4B-1C96-F996-792A70D2F3B8}"/>
              </a:ext>
            </a:extLst>
          </p:cNvPr>
          <p:cNvSpPr txBox="1"/>
          <p:nvPr/>
        </p:nvSpPr>
        <p:spPr>
          <a:xfrm>
            <a:off x="6608732" y="2208180"/>
            <a:ext cx="1256635" cy="461665"/>
          </a:xfrm>
          <a:prstGeom prst="rect">
            <a:avLst/>
          </a:prstGeom>
          <a:noFill/>
        </p:spPr>
        <p:txBody>
          <a:bodyPr wrap="square" rtlCol="0">
            <a:spAutoFit/>
          </a:bodyPr>
          <a:lstStyle/>
          <a:p>
            <a:r>
              <a:rPr lang="en-US" sz="2400" dirty="0">
                <a:latin typeface="PT Serif" panose="020A0603040505020204" pitchFamily="18" charset="77"/>
              </a:rPr>
              <a:t>.	.</a:t>
            </a:r>
          </a:p>
        </p:txBody>
      </p:sp>
      <p:sp>
        <p:nvSpPr>
          <p:cNvPr id="16" name="TextBox 15">
            <a:extLst>
              <a:ext uri="{FF2B5EF4-FFF2-40B4-BE49-F238E27FC236}">
                <a16:creationId xmlns:a16="http://schemas.microsoft.com/office/drawing/2014/main" id="{AA34F413-83E0-766E-659F-C414FBB3CA9D}"/>
              </a:ext>
            </a:extLst>
          </p:cNvPr>
          <p:cNvSpPr txBox="1"/>
          <p:nvPr/>
        </p:nvSpPr>
        <p:spPr>
          <a:xfrm>
            <a:off x="6608732" y="1346991"/>
            <a:ext cx="1256635" cy="461665"/>
          </a:xfrm>
          <a:prstGeom prst="rect">
            <a:avLst/>
          </a:prstGeom>
          <a:noFill/>
        </p:spPr>
        <p:txBody>
          <a:bodyPr wrap="square" rtlCol="0">
            <a:spAutoFit/>
          </a:bodyPr>
          <a:lstStyle/>
          <a:p>
            <a:r>
              <a:rPr lang="en-US" sz="2400" dirty="0">
                <a:latin typeface="PT Serif" panose="020A0603040505020204" pitchFamily="18" charset="77"/>
              </a:rPr>
              <a:t>.	.</a:t>
            </a:r>
          </a:p>
        </p:txBody>
      </p:sp>
      <mc:AlternateContent xmlns:mc="http://schemas.openxmlformats.org/markup-compatibility/2006" xmlns:a14="http://schemas.microsoft.com/office/drawing/2010/main">
        <mc:Choice Requires="a14">
          <p:sp>
            <p:nvSpPr>
              <p:cNvPr id="17" name="Rounded Rectangle 16">
                <a:extLst>
                  <a:ext uri="{FF2B5EF4-FFF2-40B4-BE49-F238E27FC236}">
                    <a16:creationId xmlns:a16="http://schemas.microsoft.com/office/drawing/2014/main" id="{655539F2-1579-FF0D-B267-4A328611135F}"/>
                  </a:ext>
                </a:extLst>
              </p:cNvPr>
              <p:cNvSpPr/>
              <p:nvPr/>
            </p:nvSpPr>
            <p:spPr>
              <a:xfrm>
                <a:off x="2234693" y="3956097"/>
                <a:ext cx="1341685" cy="10844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𝐷</m:t>
                      </m:r>
                    </m:oMath>
                  </m:oMathPara>
                </a14:m>
                <a:endParaRPr lang="en-US" sz="2600" dirty="0"/>
              </a:p>
            </p:txBody>
          </p:sp>
        </mc:Choice>
        <mc:Fallback xmlns="">
          <p:sp>
            <p:nvSpPr>
              <p:cNvPr id="17" name="Rounded Rectangle 16">
                <a:extLst>
                  <a:ext uri="{FF2B5EF4-FFF2-40B4-BE49-F238E27FC236}">
                    <a16:creationId xmlns:a16="http://schemas.microsoft.com/office/drawing/2014/main" id="{655539F2-1579-FF0D-B267-4A328611135F}"/>
                  </a:ext>
                </a:extLst>
              </p:cNvPr>
              <p:cNvSpPr>
                <a:spLocks noRot="1" noChangeAspect="1" noMove="1" noResize="1" noEditPoints="1" noAdjustHandles="1" noChangeArrowheads="1" noChangeShapeType="1" noTextEdit="1"/>
              </p:cNvSpPr>
              <p:nvPr/>
            </p:nvSpPr>
            <p:spPr>
              <a:xfrm>
                <a:off x="2234693" y="3956097"/>
                <a:ext cx="1341685" cy="1084407"/>
              </a:xfrm>
              <a:prstGeom prst="roundRect">
                <a:avLst/>
              </a:prstGeom>
              <a:blipFill>
                <a:blip r:embed="rId11"/>
                <a:stretch>
                  <a:fillRect/>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38DE788F-1DFB-870D-0791-0A89C69E11B7}"/>
              </a:ext>
            </a:extLst>
          </p:cNvPr>
          <p:cNvCxnSpPr>
            <a:cxnSpLocks/>
            <a:stCxn id="5" idx="2"/>
          </p:cNvCxnSpPr>
          <p:nvPr/>
        </p:nvCxnSpPr>
        <p:spPr>
          <a:xfrm>
            <a:off x="837983" y="2753620"/>
            <a:ext cx="1318365" cy="1005840"/>
          </a:xfrm>
          <a:prstGeom prst="straightConnector1">
            <a:avLst/>
          </a:prstGeom>
          <a:ln w="2222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755C9E2-E17F-B5F3-A19C-DC94CD2F0EC2}"/>
              </a:ext>
            </a:extLst>
          </p:cNvPr>
          <p:cNvCxnSpPr>
            <a:stCxn id="9" idx="2"/>
          </p:cNvCxnSpPr>
          <p:nvPr/>
        </p:nvCxnSpPr>
        <p:spPr>
          <a:xfrm>
            <a:off x="2729430" y="2753620"/>
            <a:ext cx="0" cy="1005840"/>
          </a:xfrm>
          <a:prstGeom prst="straightConnector1">
            <a:avLst/>
          </a:prstGeom>
          <a:ln w="2222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73656E9-E07D-001A-A7B9-3EB8B128AFA8}"/>
              </a:ext>
            </a:extLst>
          </p:cNvPr>
          <p:cNvCxnSpPr>
            <a:cxnSpLocks/>
          </p:cNvCxnSpPr>
          <p:nvPr/>
        </p:nvCxnSpPr>
        <p:spPr>
          <a:xfrm flipH="1">
            <a:off x="3677810" y="2753620"/>
            <a:ext cx="1648615" cy="1005840"/>
          </a:xfrm>
          <a:prstGeom prst="straightConnector1">
            <a:avLst/>
          </a:prstGeom>
          <a:ln w="22225">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2F3F233E-99E8-2BF1-BB4B-B43389F264A3}"/>
                  </a:ext>
                </a:extLst>
              </p:cNvPr>
              <p:cNvSpPr txBox="1"/>
              <p:nvPr/>
            </p:nvSpPr>
            <p:spPr>
              <a:xfrm>
                <a:off x="3748336" y="4410483"/>
                <a:ext cx="8443664" cy="2074414"/>
              </a:xfrm>
              <a:prstGeom prst="rect">
                <a:avLst/>
              </a:prstGeom>
              <a:noFill/>
            </p:spPr>
            <p:txBody>
              <a:bodyPr wrap="square" rtlCol="0">
                <a:spAutoFit/>
              </a:bodyPr>
              <a:lstStyle/>
              <a:p>
                <a:pPr>
                  <a:lnSpc>
                    <a:spcPct val="120000"/>
                  </a:lnSpc>
                </a:pPr>
                <a14:m>
                  <m:oMath xmlns:m="http://schemas.openxmlformats.org/officeDocument/2006/math">
                    <m:r>
                      <a:rPr lang="en-US" sz="2400" i="1" smtClean="0">
                        <a:latin typeface="Cambria Math" panose="02040503050406030204" pitchFamily="18" charset="0"/>
                        <a:ea typeface="Cambria Math" panose="02040503050406030204" pitchFamily="18" charset="0"/>
                      </a:rPr>
                      <m:t>𝒜</m:t>
                    </m:r>
                  </m:oMath>
                </a14:m>
                <a:r>
                  <a:rPr lang="en-US" sz="2400" dirty="0">
                    <a:latin typeface="PT Serif" panose="020A0603040505020204" pitchFamily="18" charset="77"/>
                  </a:rPr>
                  <a:t> has secret keys corresponding to all words in </a:t>
                </a:r>
                <a14:m>
                  <m:oMath xmlns:m="http://schemas.openxmlformats.org/officeDocument/2006/math">
                    <m:r>
                      <a:rPr lang="en-US" sz="2400" b="0" i="1" smtClean="0">
                        <a:latin typeface="Cambria Math" panose="02040503050406030204" pitchFamily="18" charset="0"/>
                      </a:rPr>
                      <m:t>𝑊</m:t>
                    </m:r>
                  </m:oMath>
                </a14:m>
                <a:r>
                  <a:rPr lang="en-US" sz="2400" b="0" dirty="0">
                    <a:latin typeface="PT Serif" panose="020A0603040505020204" pitchFamily="18" charset="77"/>
                  </a:rPr>
                  <a:t>.</a:t>
                </a:r>
              </a:p>
              <a:p>
                <a:pPr>
                  <a:lnSpc>
                    <a:spcPct val="120000"/>
                  </a:lnSpc>
                </a:pPr>
                <a:r>
                  <a:rPr lang="en-US" sz="2400" dirty="0">
                    <a:latin typeface="PT Serif" panose="020A0603040505020204" pitchFamily="18" charset="77"/>
                  </a:rPr>
                  <a:t>For sufficiently many positions </a:t>
                </a:r>
                <a14:m>
                  <m:oMath xmlns:m="http://schemas.openxmlformats.org/officeDocument/2006/math">
                    <m:r>
                      <a:rPr lang="en-US" sz="2400" b="0" i="1" smtClean="0">
                        <a:latin typeface="Cambria Math" panose="02040503050406030204" pitchFamily="18" charset="0"/>
                      </a:rPr>
                      <m:t>𝑗</m:t>
                    </m:r>
                    <m:r>
                      <a:rPr lang="en-US" sz="2400" b="0" i="1" smtClean="0">
                        <a:latin typeface="Cambria Math" panose="02040503050406030204" pitchFamily="18" charset="0"/>
                      </a:rPr>
                      <m:t>∈[ℓ]</m:t>
                    </m:r>
                  </m:oMath>
                </a14:m>
                <a:r>
                  <a:rPr lang="en-US" sz="2400" dirty="0">
                    <a:latin typeface="PT Serif" panose="020A0603040505020204" pitchFamily="18" charset="77"/>
                  </a:rPr>
                  <a:t> , </a:t>
                </a:r>
                <a14:m>
                  <m:oMath xmlns:m="http://schemas.openxmlformats.org/officeDocument/2006/math">
                    <m:r>
                      <a:rPr lang="en-US" sz="2400" i="1">
                        <a:latin typeface="Cambria Math" panose="02040503050406030204" pitchFamily="18" charset="0"/>
                        <a:ea typeface="Cambria Math" panose="02040503050406030204" pitchFamily="18" charset="0"/>
                      </a:rPr>
                      <m:t>𝒜</m:t>
                    </m:r>
                  </m:oMath>
                </a14:m>
                <a:r>
                  <a:rPr lang="en-US" sz="2400" dirty="0">
                    <a:latin typeface="PT Serif" panose="020A0603040505020204" pitchFamily="18" charset="77"/>
                  </a:rPr>
                  <a:t> has only ONE key :</a:t>
                </a:r>
              </a:p>
              <a:p>
                <a:pPr marL="457200" indent="-457200">
                  <a:lnSpc>
                    <a:spcPct val="120000"/>
                  </a:lnSpc>
                  <a:buFont typeface="+mj-lt"/>
                  <a:buAutoNum type="arabicPeriod"/>
                </a:pPr>
                <a14:m>
                  <m:oMath xmlns:m="http://schemas.openxmlformats.org/officeDocument/2006/math">
                    <m:r>
                      <a:rPr lang="en-US" sz="2400" i="1" smtClean="0">
                        <a:latin typeface="Cambria Math" panose="02040503050406030204" pitchFamily="18" charset="0"/>
                        <a:ea typeface="Cambria Math" panose="02040503050406030204" pitchFamily="18" charset="0"/>
                      </a:rPr>
                      <m:t>𝒜</m:t>
                    </m:r>
                  </m:oMath>
                </a14:m>
                <a:r>
                  <a:rPr lang="en-US" sz="2400" dirty="0">
                    <a:latin typeface="PT Serif" panose="020A0603040505020204" pitchFamily="18" charset="77"/>
                  </a:rPr>
                  <a:t> has </a:t>
                </a:r>
                <a14:m>
                  <m:oMath xmlns:m="http://schemas.openxmlformats.org/officeDocument/2006/math">
                    <m:r>
                      <a:rPr lang="en-US" sz="2400" i="1">
                        <a:solidFill>
                          <a:schemeClr val="accent1">
                            <a:lumMod val="50000"/>
                          </a:schemeClr>
                        </a:solidFill>
                        <a:latin typeface="Cambria Math" panose="02040503050406030204" pitchFamily="18" charset="0"/>
                      </a:rPr>
                      <m:t>𝑠</m:t>
                    </m:r>
                    <m:sSubSup>
                      <m:sSubSupPr>
                        <m:ctrlPr>
                          <a:rPr lang="en-US" sz="2400" i="1">
                            <a:solidFill>
                              <a:schemeClr val="accent1">
                                <a:lumMod val="50000"/>
                              </a:schemeClr>
                            </a:solidFill>
                            <a:latin typeface="Cambria Math" panose="02040503050406030204" pitchFamily="18" charset="0"/>
                          </a:rPr>
                        </m:ctrlPr>
                      </m:sSubSupPr>
                      <m:e>
                        <m:r>
                          <a:rPr lang="en-US" sz="2400" i="1">
                            <a:solidFill>
                              <a:schemeClr val="accent1">
                                <a:lumMod val="50000"/>
                              </a:schemeClr>
                            </a:solidFill>
                            <a:latin typeface="Cambria Math" panose="02040503050406030204" pitchFamily="18" charset="0"/>
                          </a:rPr>
                          <m:t>𝑘</m:t>
                        </m:r>
                      </m:e>
                      <m:sub>
                        <m:r>
                          <a:rPr lang="en-US" sz="2400" i="1">
                            <a:solidFill>
                              <a:schemeClr val="accent1">
                                <a:lumMod val="50000"/>
                              </a:schemeClr>
                            </a:solidFill>
                            <a:latin typeface="Cambria Math" panose="02040503050406030204" pitchFamily="18" charset="0"/>
                          </a:rPr>
                          <m:t>0</m:t>
                        </m:r>
                      </m:sub>
                      <m:sup>
                        <m:r>
                          <a:rPr lang="en-US" sz="2400" i="1">
                            <a:solidFill>
                              <a:schemeClr val="accent1">
                                <a:lumMod val="50000"/>
                              </a:schemeClr>
                            </a:solidFill>
                            <a:latin typeface="Cambria Math" panose="02040503050406030204" pitchFamily="18" charset="0"/>
                          </a:rPr>
                          <m:t>(</m:t>
                        </m:r>
                        <m:r>
                          <a:rPr lang="en-US" sz="2400" i="1">
                            <a:solidFill>
                              <a:schemeClr val="accent1">
                                <a:lumMod val="50000"/>
                              </a:schemeClr>
                            </a:solidFill>
                            <a:latin typeface="Cambria Math" panose="02040503050406030204" pitchFamily="18" charset="0"/>
                          </a:rPr>
                          <m:t>𝑗</m:t>
                        </m:r>
                        <m:r>
                          <a:rPr lang="en-US" sz="2400" i="1">
                            <a:solidFill>
                              <a:schemeClr val="accent1">
                                <a:lumMod val="50000"/>
                              </a:schemeClr>
                            </a:solidFill>
                            <a:latin typeface="Cambria Math" panose="02040503050406030204" pitchFamily="18" charset="0"/>
                          </a:rPr>
                          <m:t>)</m:t>
                        </m:r>
                      </m:sup>
                    </m:sSubSup>
                  </m:oMath>
                </a14:m>
                <a:r>
                  <a:rPr lang="en-US" sz="2400" dirty="0">
                    <a:latin typeface="PT Serif" panose="020A0603040505020204" pitchFamily="18" charset="77"/>
                  </a:rPr>
                  <a:t> if all words in </a:t>
                </a:r>
                <a14:m>
                  <m:oMath xmlns:m="http://schemas.openxmlformats.org/officeDocument/2006/math">
                    <m:r>
                      <a:rPr lang="en-US" sz="2400" i="1">
                        <a:latin typeface="Cambria Math" panose="02040503050406030204" pitchFamily="18" charset="0"/>
                      </a:rPr>
                      <m:t>𝑊</m:t>
                    </m:r>
                  </m:oMath>
                </a14:m>
                <a:r>
                  <a:rPr lang="en-US" sz="2400" dirty="0">
                    <a:latin typeface="PT Serif" panose="020A0603040505020204" pitchFamily="18" charset="77"/>
                  </a:rPr>
                  <a:t> are 0 at position </a:t>
                </a:r>
                <a14:m>
                  <m:oMath xmlns:m="http://schemas.openxmlformats.org/officeDocument/2006/math">
                    <m:r>
                      <a:rPr lang="en-US" sz="2400" i="1">
                        <a:latin typeface="Cambria Math" panose="02040503050406030204" pitchFamily="18" charset="0"/>
                      </a:rPr>
                      <m:t>𝑗</m:t>
                    </m:r>
                  </m:oMath>
                </a14:m>
                <a:endParaRPr lang="en-US" sz="2400" i="1" dirty="0">
                  <a:latin typeface="Cambria Math" panose="02040503050406030204" pitchFamily="18" charset="0"/>
                </a:endParaRPr>
              </a:p>
              <a:p>
                <a:pPr marL="457200" indent="-457200">
                  <a:lnSpc>
                    <a:spcPct val="120000"/>
                  </a:lnSpc>
                  <a:buFont typeface="+mj-lt"/>
                  <a:buAutoNum type="arabicPeriod"/>
                </a:pPr>
                <a14:m>
                  <m:oMath xmlns:m="http://schemas.openxmlformats.org/officeDocument/2006/math">
                    <m:r>
                      <a:rPr lang="en-US" sz="2400" i="1" smtClean="0">
                        <a:latin typeface="Cambria Math" panose="02040503050406030204" pitchFamily="18" charset="0"/>
                        <a:ea typeface="Cambria Math" panose="02040503050406030204" pitchFamily="18" charset="0"/>
                      </a:rPr>
                      <m:t>𝒜</m:t>
                    </m:r>
                  </m:oMath>
                </a14:m>
                <a:r>
                  <a:rPr lang="en-US" sz="2400" dirty="0">
                    <a:latin typeface="PT Serif" panose="020A0603040505020204" pitchFamily="18" charset="77"/>
                  </a:rPr>
                  <a:t> has </a:t>
                </a:r>
                <a14:m>
                  <m:oMath xmlns:m="http://schemas.openxmlformats.org/officeDocument/2006/math">
                    <m:r>
                      <a:rPr lang="en-US" sz="2400" i="1">
                        <a:solidFill>
                          <a:schemeClr val="accent1">
                            <a:lumMod val="50000"/>
                          </a:schemeClr>
                        </a:solidFill>
                        <a:latin typeface="Cambria Math" panose="02040503050406030204" pitchFamily="18" charset="0"/>
                      </a:rPr>
                      <m:t>𝑠</m:t>
                    </m:r>
                    <m:sSubSup>
                      <m:sSubSupPr>
                        <m:ctrlPr>
                          <a:rPr lang="en-US" sz="2400" i="1">
                            <a:solidFill>
                              <a:schemeClr val="accent1">
                                <a:lumMod val="50000"/>
                              </a:schemeClr>
                            </a:solidFill>
                            <a:latin typeface="Cambria Math" panose="02040503050406030204" pitchFamily="18" charset="0"/>
                          </a:rPr>
                        </m:ctrlPr>
                      </m:sSubSupPr>
                      <m:e>
                        <m:r>
                          <a:rPr lang="en-US" sz="2400" i="1">
                            <a:solidFill>
                              <a:schemeClr val="accent1">
                                <a:lumMod val="50000"/>
                              </a:schemeClr>
                            </a:solidFill>
                            <a:latin typeface="Cambria Math" panose="02040503050406030204" pitchFamily="18" charset="0"/>
                          </a:rPr>
                          <m:t>𝑘</m:t>
                        </m:r>
                      </m:e>
                      <m:sub>
                        <m:r>
                          <a:rPr lang="en-US" sz="2400" b="0" i="1" smtClean="0">
                            <a:solidFill>
                              <a:schemeClr val="accent1">
                                <a:lumMod val="50000"/>
                              </a:schemeClr>
                            </a:solidFill>
                            <a:latin typeface="Cambria Math" panose="02040503050406030204" pitchFamily="18" charset="0"/>
                          </a:rPr>
                          <m:t>1</m:t>
                        </m:r>
                      </m:sub>
                      <m:sup>
                        <m:r>
                          <a:rPr lang="en-US" sz="2400" i="1">
                            <a:solidFill>
                              <a:schemeClr val="accent1">
                                <a:lumMod val="50000"/>
                              </a:schemeClr>
                            </a:solidFill>
                            <a:latin typeface="Cambria Math" panose="02040503050406030204" pitchFamily="18" charset="0"/>
                          </a:rPr>
                          <m:t>(</m:t>
                        </m:r>
                        <m:r>
                          <a:rPr lang="en-US" sz="2400" i="1">
                            <a:solidFill>
                              <a:schemeClr val="accent1">
                                <a:lumMod val="50000"/>
                              </a:schemeClr>
                            </a:solidFill>
                            <a:latin typeface="Cambria Math" panose="02040503050406030204" pitchFamily="18" charset="0"/>
                          </a:rPr>
                          <m:t>𝑗</m:t>
                        </m:r>
                        <m:r>
                          <a:rPr lang="en-US" sz="2400" i="1">
                            <a:solidFill>
                              <a:schemeClr val="accent1">
                                <a:lumMod val="50000"/>
                              </a:schemeClr>
                            </a:solidFill>
                            <a:latin typeface="Cambria Math" panose="02040503050406030204" pitchFamily="18" charset="0"/>
                          </a:rPr>
                          <m:t>)</m:t>
                        </m:r>
                      </m:sup>
                    </m:sSubSup>
                  </m:oMath>
                </a14:m>
                <a:r>
                  <a:rPr lang="en-US" sz="2400" dirty="0">
                    <a:latin typeface="PT Serif" panose="020A0603040505020204" pitchFamily="18" charset="77"/>
                  </a:rPr>
                  <a:t> if all words in </a:t>
                </a:r>
                <a14:m>
                  <m:oMath xmlns:m="http://schemas.openxmlformats.org/officeDocument/2006/math">
                    <m:r>
                      <a:rPr lang="en-US" sz="2400" i="1">
                        <a:latin typeface="Cambria Math" panose="02040503050406030204" pitchFamily="18" charset="0"/>
                      </a:rPr>
                      <m:t>𝑊</m:t>
                    </m:r>
                  </m:oMath>
                </a14:m>
                <a:r>
                  <a:rPr lang="en-US" sz="2400" dirty="0">
                    <a:latin typeface="PT Serif" panose="020A0603040505020204" pitchFamily="18" charset="77"/>
                  </a:rPr>
                  <a:t> are 1 at position </a:t>
                </a:r>
                <a14:m>
                  <m:oMath xmlns:m="http://schemas.openxmlformats.org/officeDocument/2006/math">
                    <m:r>
                      <a:rPr lang="en-US" sz="2400" i="1">
                        <a:latin typeface="Cambria Math" panose="02040503050406030204" pitchFamily="18" charset="0"/>
                      </a:rPr>
                      <m:t>𝑗</m:t>
                    </m:r>
                  </m:oMath>
                </a14:m>
                <a:endParaRPr lang="en-US" sz="2400" dirty="0"/>
              </a:p>
            </p:txBody>
          </p:sp>
        </mc:Choice>
        <mc:Fallback xmlns="">
          <p:sp>
            <p:nvSpPr>
              <p:cNvPr id="22" name="TextBox 21">
                <a:extLst>
                  <a:ext uri="{FF2B5EF4-FFF2-40B4-BE49-F238E27FC236}">
                    <a16:creationId xmlns:a16="http://schemas.microsoft.com/office/drawing/2014/main" id="{2F3F233E-99E8-2BF1-BB4B-B43389F264A3}"/>
                  </a:ext>
                </a:extLst>
              </p:cNvPr>
              <p:cNvSpPr txBox="1">
                <a:spLocks noRot="1" noChangeAspect="1" noMove="1" noResize="1" noEditPoints="1" noAdjustHandles="1" noChangeArrowheads="1" noChangeShapeType="1" noTextEdit="1"/>
              </p:cNvSpPr>
              <p:nvPr/>
            </p:nvSpPr>
            <p:spPr>
              <a:xfrm>
                <a:off x="3748336" y="4410483"/>
                <a:ext cx="8443664" cy="2074414"/>
              </a:xfrm>
              <a:prstGeom prst="rect">
                <a:avLst/>
              </a:prstGeom>
              <a:blipFill>
                <a:blip r:embed="rId12"/>
                <a:stretch>
                  <a:fillRect l="-1201" t="-610" r="-901" b="-36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B438953-8A80-08CE-A992-038C6923A2AA}"/>
                  </a:ext>
                </a:extLst>
              </p:cNvPr>
              <p:cNvSpPr txBox="1"/>
              <p:nvPr/>
            </p:nvSpPr>
            <p:spPr>
              <a:xfrm>
                <a:off x="4543584" y="3236240"/>
                <a:ext cx="4072017" cy="856517"/>
              </a:xfrm>
              <a:prstGeom prst="rect">
                <a:avLst/>
              </a:prstGeom>
              <a:noFill/>
            </p:spPr>
            <p:txBody>
              <a:bodyPr wrap="square" rtlCol="0">
                <a:spAutoFit/>
              </a:bodyPr>
              <a:lstStyle/>
              <a:p>
                <a14:m>
                  <m:oMath xmlns:m="http://schemas.openxmlformats.org/officeDocument/2006/math">
                    <m:r>
                      <a:rPr lang="en" sz="2400" i="1" smtClean="0">
                        <a:latin typeface="Cambria Math" panose="02040503050406030204" pitchFamily="18" charset="0"/>
                        <a:ea typeface="Cambria Math" panose="02040503050406030204" pitchFamily="18" charset="0"/>
                      </a:rPr>
                      <m:t>ℐ</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m:t>
                    </m:r>
                  </m:oMath>
                </a14:m>
                <a:r>
                  <a:rPr lang="en-US" sz="2400" b="0" dirty="0">
                    <a:latin typeface="Cambria Math" panose="02040503050406030204" pitchFamily="18" charset="0"/>
                  </a:rPr>
                  <a:t> : Set of</a:t>
                </a:r>
                <a14:m>
                  <m:oMath xmlns:m="http://schemas.openxmlformats.org/officeDocument/2006/math">
                    <m:r>
                      <a:rPr lang="en-US" sz="2400" b="0" i="0" smtClean="0">
                        <a:latin typeface="Cambria Math" panose="02040503050406030204" pitchFamily="18" charset="0"/>
                      </a:rPr>
                      <m:t> </m:t>
                    </m:r>
                  </m:oMath>
                </a14:m>
                <a:r>
                  <a:rPr lang="en-US" sz="2400" dirty="0">
                    <a:latin typeface="PT Serif" panose="020A0603040505020204" pitchFamily="18" charset="77"/>
                  </a:rPr>
                  <a:t>Traitors</a:t>
                </a:r>
              </a:p>
              <a:p>
                <a14:m>
                  <m:oMath xmlns:m="http://schemas.openxmlformats.org/officeDocument/2006/math">
                    <m:r>
                      <a:rPr lang="en-US" sz="2400" i="1">
                        <a:latin typeface="Cambria Math" panose="02040503050406030204" pitchFamily="18" charset="0"/>
                      </a:rPr>
                      <m:t>𝑊</m:t>
                    </m:r>
                    <m:r>
                      <a:rPr lang="en-US" sz="2400">
                        <a:latin typeface="Cambria Math" panose="02040503050406030204" pitchFamily="18" charset="0"/>
                      </a:rPr>
                      <m:t>=</m:t>
                    </m:r>
                    <m:sSup>
                      <m:sSupPr>
                        <m:ctrlPr>
                          <a:rPr lang="ar-AE" sz="2400" i="1">
                            <a:latin typeface="Cambria Math" panose="02040503050406030204" pitchFamily="18" charset="0"/>
                          </a:rPr>
                        </m:ctrlPr>
                      </m:sSupPr>
                      <m:e>
                        <m:r>
                          <a:rPr lang="en-US" sz="2400" i="1">
                            <a:latin typeface="Cambria Math" panose="02040503050406030204" pitchFamily="18" charset="0"/>
                          </a:rPr>
                          <m:t> {</m:t>
                        </m:r>
                        <m:r>
                          <a:rPr lang="ar-AE" sz="2400" i="1">
                            <a:latin typeface="Cambria Math" panose="02040503050406030204" pitchFamily="18" charset="0"/>
                          </a:rPr>
                          <m:t> </m:t>
                        </m:r>
                        <m:acc>
                          <m:accPr>
                            <m:chr m:val="̅"/>
                            <m:ctrlPr>
                              <a:rPr lang="ar-AE" sz="2400" i="1">
                                <a:latin typeface="Cambria Math" panose="02040503050406030204" pitchFamily="18" charset="0"/>
                              </a:rPr>
                            </m:ctrlPr>
                          </m:accPr>
                          <m:e>
                            <m:r>
                              <a:rPr lang="ar-AE" sz="2400" i="1">
                                <a:latin typeface="Cambria Math" panose="02040503050406030204" pitchFamily="18" charset="0"/>
                              </a:rPr>
                              <m:t>𝑤</m:t>
                            </m:r>
                          </m:e>
                        </m:acc>
                      </m:e>
                      <m:sup>
                        <m:r>
                          <a:rPr lang="en-US" sz="2400" i="1">
                            <a:latin typeface="Cambria Math" panose="02040503050406030204" pitchFamily="18" charset="0"/>
                          </a:rPr>
                          <m:t>(1)</m:t>
                        </m:r>
                      </m:sup>
                    </m:sSup>
                    <m:r>
                      <a:rPr lang="en-US" sz="2400" i="1">
                        <a:latin typeface="Cambria Math" panose="02040503050406030204" pitchFamily="18" charset="0"/>
                      </a:rPr>
                      <m:t> ,…,</m:t>
                    </m:r>
                    <m:sSup>
                      <m:sSupPr>
                        <m:ctrlPr>
                          <a:rPr lang="ar-AE" sz="2400" i="1">
                            <a:latin typeface="Cambria Math" panose="02040503050406030204" pitchFamily="18" charset="0"/>
                          </a:rPr>
                        </m:ctrlPr>
                      </m:sSupPr>
                      <m:e>
                        <m:r>
                          <a:rPr lang="en-US" sz="2400" i="1">
                            <a:latin typeface="Cambria Math" panose="02040503050406030204" pitchFamily="18" charset="0"/>
                          </a:rPr>
                          <m:t> </m:t>
                        </m:r>
                        <m:acc>
                          <m:accPr>
                            <m:chr m:val="̅"/>
                            <m:ctrlPr>
                              <a:rPr lang="ar-AE" sz="2400" i="1">
                                <a:latin typeface="Cambria Math" panose="02040503050406030204" pitchFamily="18" charset="0"/>
                              </a:rPr>
                            </m:ctrlPr>
                          </m:accPr>
                          <m:e>
                            <m:r>
                              <a:rPr lang="ar-AE" sz="2400" i="1">
                                <a:latin typeface="Cambria Math" panose="02040503050406030204" pitchFamily="18" charset="0"/>
                              </a:rPr>
                              <m:t>𝑤</m:t>
                            </m:r>
                          </m:e>
                        </m:acc>
                      </m:e>
                      <m:sup>
                        <m:d>
                          <m:dPr>
                            <m:ctrlPr>
                              <a:rPr lang="en-US" sz="2400" i="1">
                                <a:latin typeface="Cambria Math" panose="02040503050406030204" pitchFamily="18" charset="0"/>
                              </a:rPr>
                            </m:ctrlPr>
                          </m:dPr>
                          <m:e>
                            <m:r>
                              <a:rPr lang="en-US" sz="2400" i="1">
                                <a:latin typeface="Cambria Math" panose="02040503050406030204" pitchFamily="18" charset="0"/>
                              </a:rPr>
                              <m:t>𝑡</m:t>
                            </m:r>
                          </m:e>
                        </m:d>
                      </m:sup>
                    </m:sSup>
                    <m:r>
                      <a:rPr lang="en-US" sz="2400" i="1">
                        <a:latin typeface="Cambria Math" panose="02040503050406030204" pitchFamily="18" charset="0"/>
                      </a:rPr>
                      <m:t>}</m:t>
                    </m:r>
                  </m:oMath>
                </a14:m>
                <a:r>
                  <a:rPr lang="en-US" sz="2400" dirty="0">
                    <a:latin typeface="PT Serif" panose="020A0603040505020204" pitchFamily="18" charset="77"/>
                  </a:rPr>
                  <a:t> </a:t>
                </a:r>
              </a:p>
            </p:txBody>
          </p:sp>
        </mc:Choice>
        <mc:Fallback xmlns="">
          <p:sp>
            <p:nvSpPr>
              <p:cNvPr id="2" name="TextBox 1">
                <a:extLst>
                  <a:ext uri="{FF2B5EF4-FFF2-40B4-BE49-F238E27FC236}">
                    <a16:creationId xmlns:a16="http://schemas.microsoft.com/office/drawing/2014/main" id="{AB438953-8A80-08CE-A992-038C6923A2AA}"/>
                  </a:ext>
                </a:extLst>
              </p:cNvPr>
              <p:cNvSpPr txBox="1">
                <a:spLocks noRot="1" noChangeAspect="1" noMove="1" noResize="1" noEditPoints="1" noAdjustHandles="1" noChangeArrowheads="1" noChangeShapeType="1" noTextEdit="1"/>
              </p:cNvSpPr>
              <p:nvPr/>
            </p:nvSpPr>
            <p:spPr>
              <a:xfrm>
                <a:off x="4543584" y="3236240"/>
                <a:ext cx="4072017" cy="856517"/>
              </a:xfrm>
              <a:prstGeom prst="rect">
                <a:avLst/>
              </a:prstGeom>
              <a:blipFill>
                <a:blip r:embed="rId13"/>
                <a:stretch>
                  <a:fillRect l="-311" t="-5797" b="-10145"/>
                </a:stretch>
              </a:blipFill>
            </p:spPr>
            <p:txBody>
              <a:bodyPr/>
              <a:lstStyle/>
              <a:p>
                <a:r>
                  <a:rPr lang="en-US">
                    <a:noFill/>
                  </a:rPr>
                  <a:t> </a:t>
                </a:r>
              </a:p>
            </p:txBody>
          </p:sp>
        </mc:Fallback>
      </mc:AlternateContent>
    </p:spTree>
    <p:extLst>
      <p:ext uri="{BB962C8B-B14F-4D97-AF65-F5344CB8AC3E}">
        <p14:creationId xmlns:p14="http://schemas.microsoft.com/office/powerpoint/2010/main" val="359417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80D7FA5-6AC0-BE5F-D265-1890DD4C665E}"/>
                  </a:ext>
                </a:extLst>
              </p:cNvPr>
              <p:cNvGraphicFramePr>
                <a:graphicFrameLocks noGrp="1"/>
              </p:cNvGraphicFramePr>
              <p:nvPr>
                <p:extLst>
                  <p:ext uri="{D42A27DB-BD31-4B8C-83A1-F6EECF244321}">
                    <p14:modId xmlns:p14="http://schemas.microsoft.com/office/powerpoint/2010/main" val="3764409650"/>
                  </p:ext>
                </p:extLst>
              </p:nvPr>
            </p:nvGraphicFramePr>
            <p:xfrm>
              <a:off x="4664897" y="1388306"/>
              <a:ext cx="6968984" cy="3492219"/>
            </p:xfrm>
            <a:graphic>
              <a:graphicData uri="http://schemas.openxmlformats.org/drawingml/2006/table">
                <a:tbl>
                  <a:tblPr firstRow="1" bandRow="1">
                    <a:tableStyleId>{5940675A-B579-460E-94D1-54222C63F5DA}</a:tableStyleId>
                  </a:tblPr>
                  <a:tblGrid>
                    <a:gridCol w="3484492">
                      <a:extLst>
                        <a:ext uri="{9D8B030D-6E8A-4147-A177-3AD203B41FA5}">
                          <a16:colId xmlns:a16="http://schemas.microsoft.com/office/drawing/2014/main" val="1030786390"/>
                        </a:ext>
                      </a:extLst>
                    </a:gridCol>
                    <a:gridCol w="3484492">
                      <a:extLst>
                        <a:ext uri="{9D8B030D-6E8A-4147-A177-3AD203B41FA5}">
                          <a16:colId xmlns:a16="http://schemas.microsoft.com/office/drawing/2014/main" val="1546529449"/>
                        </a:ext>
                      </a:extLst>
                    </a:gridCol>
                  </a:tblGrid>
                  <a:tr h="767833">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𝑘</m:t>
                                    </m:r>
                                  </m:e>
                                  <m:sub>
                                    <m:r>
                                      <a:rPr lang="en-US" sz="2400" b="0" i="1" smtClean="0">
                                        <a:latin typeface="Cambria Math" panose="02040503050406030204" pitchFamily="18" charset="0"/>
                                      </a:rPr>
                                      <m:t>0</m:t>
                                    </m:r>
                                  </m:sub>
                                  <m:sup>
                                    <m:r>
                                      <a:rPr lang="en-US" sz="2400" b="0" i="1" smtClean="0">
                                        <a:latin typeface="Cambria Math" panose="02040503050406030204" pitchFamily="18" charset="0"/>
                                      </a:rPr>
                                      <m:t>(1)</m:t>
                                    </m:r>
                                  </m:sup>
                                </m:sSubSup>
                              </m:oMath>
                            </m:oMathPara>
                          </a14:m>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(1)</m:t>
                                    </m:r>
                                  </m:sup>
                                </m:sSubSup>
                              </m:oMath>
                            </m:oMathPara>
                          </a14:m>
                          <a:endParaRPr lang="en-US" sz="2400" dirty="0"/>
                        </a:p>
                      </a:txBody>
                      <a:tcPr/>
                    </a:tc>
                    <a:extLst>
                      <a:ext uri="{0D108BD9-81ED-4DB2-BD59-A6C34878D82A}">
                        <a16:rowId xmlns:a16="http://schemas.microsoft.com/office/drawing/2014/main" val="732347658"/>
                      </a:ext>
                    </a:extLst>
                  </a:tr>
                  <a:tr h="767833">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𝑘</m:t>
                                    </m:r>
                                  </m:e>
                                  <m:sub>
                                    <m:r>
                                      <a:rPr lang="en-US" sz="2400" b="0" i="1" smtClean="0">
                                        <a:latin typeface="Cambria Math" panose="02040503050406030204" pitchFamily="18" charset="0"/>
                                      </a:rPr>
                                      <m:t>0</m:t>
                                    </m:r>
                                  </m:sub>
                                  <m:sup>
                                    <m:r>
                                      <a:rPr lang="en-US" sz="2400" b="0" i="1" smtClean="0">
                                        <a:latin typeface="Cambria Math" panose="02040503050406030204" pitchFamily="18" charset="0"/>
                                      </a:rPr>
                                      <m:t>(2)</m:t>
                                    </m:r>
                                  </m:sup>
                                </m:sSubSup>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(2)</m:t>
                                    </m:r>
                                  </m:sup>
                                </m:sSubSup>
                              </m:oMath>
                            </m:oMathPara>
                          </a14:m>
                          <a:endParaRPr lang="en-US" sz="2400" dirty="0"/>
                        </a:p>
                      </a:txBody>
                      <a:tcPr/>
                    </a:tc>
                    <a:extLst>
                      <a:ext uri="{0D108BD9-81ED-4DB2-BD59-A6C34878D82A}">
                        <a16:rowId xmlns:a16="http://schemas.microsoft.com/office/drawing/2014/main" val="1345316969"/>
                      </a:ext>
                    </a:extLst>
                  </a:tr>
                  <a:tr h="767833">
                    <a:tc>
                      <a:txBody>
                        <a:bodyPr/>
                        <a:lstStyle/>
                        <a:p>
                          <a:pPr algn="ctr"/>
                          <a:r>
                            <a:rPr lang="en-US" sz="2400" dirty="0"/>
                            <a:t>.</a:t>
                          </a:r>
                        </a:p>
                        <a:p>
                          <a:pPr algn="ctr"/>
                          <a:r>
                            <a:rPr lang="en-US" sz="2400" dirty="0"/>
                            <a:t>.</a:t>
                          </a:r>
                        </a:p>
                        <a:p>
                          <a:pPr algn="ctr"/>
                          <a:r>
                            <a:rPr lang="en-US" sz="2400" dirty="0"/>
                            <a:t>.</a:t>
                          </a:r>
                        </a:p>
                      </a:txBody>
                      <a:tcPr/>
                    </a:tc>
                    <a:tc>
                      <a:txBody>
                        <a:bodyPr/>
                        <a:lstStyle/>
                        <a:p>
                          <a:pPr algn="ctr"/>
                          <a:r>
                            <a:rPr lang="en-US" sz="2400" dirty="0"/>
                            <a:t>.</a:t>
                          </a:r>
                        </a:p>
                        <a:p>
                          <a:pPr algn="ctr"/>
                          <a:r>
                            <a:rPr lang="en-US" sz="2400" dirty="0"/>
                            <a:t>.</a:t>
                          </a:r>
                        </a:p>
                        <a:p>
                          <a:pPr algn="ctr"/>
                          <a:r>
                            <a:rPr lang="en-US" sz="2400" dirty="0"/>
                            <a:t>.</a:t>
                          </a:r>
                        </a:p>
                      </a:txBody>
                      <a:tcPr/>
                    </a:tc>
                    <a:extLst>
                      <a:ext uri="{0D108BD9-81ED-4DB2-BD59-A6C34878D82A}">
                        <a16:rowId xmlns:a16="http://schemas.microsoft.com/office/drawing/2014/main" val="2719949059"/>
                      </a:ext>
                    </a:extLst>
                  </a:tr>
                  <a:tr h="767833">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𝑘</m:t>
                                    </m:r>
                                  </m:e>
                                  <m:sub>
                                    <m:r>
                                      <a:rPr lang="en-US" sz="2400" b="0" i="1" smtClean="0">
                                        <a:latin typeface="Cambria Math" panose="02040503050406030204" pitchFamily="18" charset="0"/>
                                      </a:rPr>
                                      <m:t>0</m:t>
                                    </m:r>
                                  </m:sub>
                                  <m:sup>
                                    <m:r>
                                      <a:rPr lang="en-US" sz="2400" b="0" i="1" smtClean="0">
                                        <a:latin typeface="Cambria Math" panose="02040503050406030204" pitchFamily="18" charset="0"/>
                                      </a:rPr>
                                      <m:t>(ℓ)</m:t>
                                    </m:r>
                                  </m:sup>
                                </m:sSubSup>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(ℓ)</m:t>
                                    </m:r>
                                  </m:sup>
                                </m:sSubSup>
                              </m:oMath>
                            </m:oMathPara>
                          </a14:m>
                          <a:endParaRPr lang="en-US" sz="2400" dirty="0"/>
                        </a:p>
                      </a:txBody>
                      <a:tcPr/>
                    </a:tc>
                    <a:extLst>
                      <a:ext uri="{0D108BD9-81ED-4DB2-BD59-A6C34878D82A}">
                        <a16:rowId xmlns:a16="http://schemas.microsoft.com/office/drawing/2014/main" val="528853149"/>
                      </a:ext>
                    </a:extLst>
                  </a:tr>
                </a:tbl>
              </a:graphicData>
            </a:graphic>
          </p:graphicFrame>
        </mc:Choice>
        <mc:Fallback xmlns="">
          <p:graphicFrame>
            <p:nvGraphicFramePr>
              <p:cNvPr id="5" name="Table 4">
                <a:extLst>
                  <a:ext uri="{FF2B5EF4-FFF2-40B4-BE49-F238E27FC236}">
                    <a16:creationId xmlns:a16="http://schemas.microsoft.com/office/drawing/2014/main" id="{380D7FA5-6AC0-BE5F-D265-1890DD4C665E}"/>
                  </a:ext>
                </a:extLst>
              </p:cNvPr>
              <p:cNvGraphicFramePr>
                <a:graphicFrameLocks noGrp="1"/>
              </p:cNvGraphicFramePr>
              <p:nvPr>
                <p:extLst>
                  <p:ext uri="{D42A27DB-BD31-4B8C-83A1-F6EECF244321}">
                    <p14:modId xmlns:p14="http://schemas.microsoft.com/office/powerpoint/2010/main" val="3764409650"/>
                  </p:ext>
                </p:extLst>
              </p:nvPr>
            </p:nvGraphicFramePr>
            <p:xfrm>
              <a:off x="4664897" y="1388306"/>
              <a:ext cx="6968984" cy="3492219"/>
            </p:xfrm>
            <a:graphic>
              <a:graphicData uri="http://schemas.openxmlformats.org/drawingml/2006/table">
                <a:tbl>
                  <a:tblPr firstRow="1" bandRow="1">
                    <a:tableStyleId>{5940675A-B579-460E-94D1-54222C63F5DA}</a:tableStyleId>
                  </a:tblPr>
                  <a:tblGrid>
                    <a:gridCol w="3484492">
                      <a:extLst>
                        <a:ext uri="{9D8B030D-6E8A-4147-A177-3AD203B41FA5}">
                          <a16:colId xmlns:a16="http://schemas.microsoft.com/office/drawing/2014/main" val="1030786390"/>
                        </a:ext>
                      </a:extLst>
                    </a:gridCol>
                    <a:gridCol w="3484492">
                      <a:extLst>
                        <a:ext uri="{9D8B030D-6E8A-4147-A177-3AD203B41FA5}">
                          <a16:colId xmlns:a16="http://schemas.microsoft.com/office/drawing/2014/main" val="1546529449"/>
                        </a:ext>
                      </a:extLst>
                    </a:gridCol>
                  </a:tblGrid>
                  <a:tr h="767833">
                    <a:tc>
                      <a:txBody>
                        <a:bodyPr/>
                        <a:lstStyle/>
                        <a:p>
                          <a:endParaRPr lang="en-US"/>
                        </a:p>
                      </a:txBody>
                      <a:tcPr>
                        <a:blipFill>
                          <a:blip r:embed="rId3"/>
                          <a:stretch>
                            <a:fillRect l="-364" t="-1639" r="-100364" b="-354098"/>
                          </a:stretch>
                        </a:blipFill>
                      </a:tcPr>
                    </a:tc>
                    <a:tc>
                      <a:txBody>
                        <a:bodyPr/>
                        <a:lstStyle/>
                        <a:p>
                          <a:endParaRPr lang="en-US"/>
                        </a:p>
                      </a:txBody>
                      <a:tcPr>
                        <a:blipFill>
                          <a:blip r:embed="rId3"/>
                          <a:stretch>
                            <a:fillRect l="-100364" t="-1639" r="-364" b="-354098"/>
                          </a:stretch>
                        </a:blipFill>
                      </a:tcPr>
                    </a:tc>
                    <a:extLst>
                      <a:ext uri="{0D108BD9-81ED-4DB2-BD59-A6C34878D82A}">
                        <a16:rowId xmlns:a16="http://schemas.microsoft.com/office/drawing/2014/main" val="732347658"/>
                      </a:ext>
                    </a:extLst>
                  </a:tr>
                  <a:tr h="767833">
                    <a:tc>
                      <a:txBody>
                        <a:bodyPr/>
                        <a:lstStyle/>
                        <a:p>
                          <a:endParaRPr lang="en-US"/>
                        </a:p>
                      </a:txBody>
                      <a:tcPr>
                        <a:blipFill>
                          <a:blip r:embed="rId3"/>
                          <a:stretch>
                            <a:fillRect l="-364" t="-103333" r="-100364" b="-260000"/>
                          </a:stretch>
                        </a:blipFill>
                      </a:tcPr>
                    </a:tc>
                    <a:tc>
                      <a:txBody>
                        <a:bodyPr/>
                        <a:lstStyle/>
                        <a:p>
                          <a:endParaRPr lang="en-US"/>
                        </a:p>
                      </a:txBody>
                      <a:tcPr>
                        <a:blipFill>
                          <a:blip r:embed="rId3"/>
                          <a:stretch>
                            <a:fillRect l="-100364" t="-103333" r="-364" b="-260000"/>
                          </a:stretch>
                        </a:blipFill>
                      </a:tcPr>
                    </a:tc>
                    <a:extLst>
                      <a:ext uri="{0D108BD9-81ED-4DB2-BD59-A6C34878D82A}">
                        <a16:rowId xmlns:a16="http://schemas.microsoft.com/office/drawing/2014/main" val="1345316969"/>
                      </a:ext>
                    </a:extLst>
                  </a:tr>
                  <a:tr h="1188720">
                    <a:tc>
                      <a:txBody>
                        <a:bodyPr/>
                        <a:lstStyle/>
                        <a:p>
                          <a:pPr algn="ctr"/>
                          <a:r>
                            <a:rPr lang="en-US" sz="2400" dirty="0"/>
                            <a:t>.</a:t>
                          </a:r>
                        </a:p>
                        <a:p>
                          <a:pPr algn="ctr"/>
                          <a:r>
                            <a:rPr lang="en-US" sz="2400" dirty="0"/>
                            <a:t>.</a:t>
                          </a:r>
                        </a:p>
                        <a:p>
                          <a:pPr algn="ctr"/>
                          <a:r>
                            <a:rPr lang="en-US" sz="2400" dirty="0"/>
                            <a:t>.</a:t>
                          </a:r>
                        </a:p>
                      </a:txBody>
                      <a:tcPr/>
                    </a:tc>
                    <a:tc>
                      <a:txBody>
                        <a:bodyPr/>
                        <a:lstStyle/>
                        <a:p>
                          <a:pPr algn="ctr"/>
                          <a:r>
                            <a:rPr lang="en-US" sz="2400" dirty="0"/>
                            <a:t>.</a:t>
                          </a:r>
                        </a:p>
                        <a:p>
                          <a:pPr algn="ctr"/>
                          <a:r>
                            <a:rPr lang="en-US" sz="2400" dirty="0"/>
                            <a:t>.</a:t>
                          </a:r>
                        </a:p>
                        <a:p>
                          <a:pPr algn="ctr"/>
                          <a:r>
                            <a:rPr lang="en-US" sz="2400" dirty="0"/>
                            <a:t>.</a:t>
                          </a:r>
                        </a:p>
                      </a:txBody>
                      <a:tcPr/>
                    </a:tc>
                    <a:extLst>
                      <a:ext uri="{0D108BD9-81ED-4DB2-BD59-A6C34878D82A}">
                        <a16:rowId xmlns:a16="http://schemas.microsoft.com/office/drawing/2014/main" val="2719949059"/>
                      </a:ext>
                    </a:extLst>
                  </a:tr>
                  <a:tr h="767833">
                    <a:tc>
                      <a:txBody>
                        <a:bodyPr/>
                        <a:lstStyle/>
                        <a:p>
                          <a:endParaRPr lang="en-US"/>
                        </a:p>
                      </a:txBody>
                      <a:tcPr>
                        <a:blipFill>
                          <a:blip r:embed="rId3"/>
                          <a:stretch>
                            <a:fillRect l="-364" t="-354098" r="-100364" b="-1639"/>
                          </a:stretch>
                        </a:blipFill>
                      </a:tcPr>
                    </a:tc>
                    <a:tc>
                      <a:txBody>
                        <a:bodyPr/>
                        <a:lstStyle/>
                        <a:p>
                          <a:endParaRPr lang="en-US"/>
                        </a:p>
                      </a:txBody>
                      <a:tcPr>
                        <a:blipFill>
                          <a:blip r:embed="rId3"/>
                          <a:stretch>
                            <a:fillRect l="-100364" t="-354098" r="-364" b="-1639"/>
                          </a:stretch>
                        </a:blipFill>
                      </a:tcPr>
                    </a:tc>
                    <a:extLst>
                      <a:ext uri="{0D108BD9-81ED-4DB2-BD59-A6C34878D82A}">
                        <a16:rowId xmlns:a16="http://schemas.microsoft.com/office/drawing/2014/main" val="528853149"/>
                      </a:ext>
                    </a:extLst>
                  </a:tr>
                </a:tbl>
              </a:graphicData>
            </a:graphic>
          </p:graphicFrame>
        </mc:Fallback>
      </mc:AlternateContent>
      <p:sp>
        <p:nvSpPr>
          <p:cNvPr id="6" name="Rectangle 5">
            <a:extLst>
              <a:ext uri="{FF2B5EF4-FFF2-40B4-BE49-F238E27FC236}">
                <a16:creationId xmlns:a16="http://schemas.microsoft.com/office/drawing/2014/main" id="{5817025E-F7AC-3FD7-1D11-DD183AF697EE}"/>
              </a:ext>
            </a:extLst>
          </p:cNvPr>
          <p:cNvSpPr/>
          <p:nvPr/>
        </p:nvSpPr>
        <p:spPr>
          <a:xfrm>
            <a:off x="4678149" y="1388306"/>
            <a:ext cx="3471239" cy="760613"/>
          </a:xfrm>
          <a:prstGeom prst="rect">
            <a:avLst/>
          </a:prstGeom>
          <a:solidFill>
            <a:schemeClr val="accent6">
              <a:lumMod val="60000"/>
              <a:lumOff val="40000"/>
              <a:alpha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9EEE882-BD3E-7E20-108D-4A212D4DFCF2}"/>
              </a:ext>
            </a:extLst>
          </p:cNvPr>
          <p:cNvSpPr/>
          <p:nvPr/>
        </p:nvSpPr>
        <p:spPr>
          <a:xfrm>
            <a:off x="4671521" y="2162171"/>
            <a:ext cx="3471239" cy="760613"/>
          </a:xfrm>
          <a:prstGeom prst="rect">
            <a:avLst/>
          </a:prstGeom>
          <a:solidFill>
            <a:schemeClr val="accent6">
              <a:lumMod val="60000"/>
              <a:lumOff val="40000"/>
              <a:alpha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F575699-DAB6-A7A6-DD42-F6A44950FD5F}"/>
              </a:ext>
            </a:extLst>
          </p:cNvPr>
          <p:cNvSpPr/>
          <p:nvPr/>
        </p:nvSpPr>
        <p:spPr>
          <a:xfrm>
            <a:off x="8162642" y="4126538"/>
            <a:ext cx="3471239" cy="760613"/>
          </a:xfrm>
          <a:prstGeom prst="rect">
            <a:avLst/>
          </a:prstGeom>
          <a:solidFill>
            <a:schemeClr val="accent6">
              <a:lumMod val="60000"/>
              <a:lumOff val="40000"/>
              <a:alpha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5B792AE-684E-09AD-7ADC-C5F41B5A48F7}"/>
              </a:ext>
            </a:extLst>
          </p:cNvPr>
          <p:cNvSpPr/>
          <p:nvPr/>
        </p:nvSpPr>
        <p:spPr>
          <a:xfrm>
            <a:off x="8156016" y="1401558"/>
            <a:ext cx="3471239" cy="760613"/>
          </a:xfrm>
          <a:prstGeom prst="rect">
            <a:avLst/>
          </a:prstGeom>
          <a:solidFill>
            <a:schemeClr val="accent6">
              <a:lumMod val="60000"/>
              <a:lumOff val="40000"/>
              <a:alpha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91F77A2-D64C-4294-649D-93A361DE2000}"/>
                  </a:ext>
                </a:extLst>
              </p:cNvPr>
              <p:cNvSpPr txBox="1"/>
              <p:nvPr/>
            </p:nvSpPr>
            <p:spPr>
              <a:xfrm>
                <a:off x="306191" y="5178183"/>
                <a:ext cx="5837933" cy="691151"/>
              </a:xfrm>
              <a:prstGeom prst="rect">
                <a:avLst/>
              </a:prstGeom>
              <a:noFill/>
            </p:spPr>
            <p:txBody>
              <a:bodyPr wrap="square" rtlCol="0">
                <a:spAutoFit/>
              </a:bodyPr>
              <a:lstStyle/>
              <a:p>
                <a:r>
                  <a:rPr lang="en-US" sz="2600" b="0" dirty="0"/>
                  <a:t> </a:t>
                </a:r>
                <a14:m>
                  <m:oMath xmlns:m="http://schemas.openxmlformats.org/officeDocument/2006/math">
                    <m:d>
                      <m:dPr>
                        <m:ctrlPr>
                          <a:rPr lang="en-US" sz="2600" b="0" i="1" smtClean="0">
                            <a:latin typeface="Cambria Math" panose="02040503050406030204" pitchFamily="18" charset="0"/>
                          </a:rPr>
                        </m:ctrlPr>
                      </m:dPr>
                      <m:e>
                        <m:r>
                          <a:rPr lang="en-US" sz="2600" b="0" i="1" smtClean="0">
                            <a:latin typeface="Cambria Math" panose="02040503050406030204" pitchFamily="18" charset="0"/>
                          </a:rPr>
                          <m:t> 2 , </m:t>
                        </m:r>
                        <m:r>
                          <a:rPr lang="en-US" sz="2600" b="0" i="1" smtClean="0">
                            <a:latin typeface="Cambria Math" panose="02040503050406030204" pitchFamily="18" charset="0"/>
                            <a:ea typeface="Cambria Math" panose="02040503050406030204" pitchFamily="18" charset="0"/>
                          </a:rPr>
                          <m:t>𝐸𝑛𝑐</m:t>
                        </m:r>
                        <m:d>
                          <m:dPr>
                            <m:ctrlPr>
                              <a:rPr lang="en-US" sz="2600" b="0" i="1" smtClean="0">
                                <a:latin typeface="Cambria Math" panose="02040503050406030204" pitchFamily="18" charset="0"/>
                                <a:ea typeface="Cambria Math" panose="02040503050406030204" pitchFamily="18" charset="0"/>
                              </a:rPr>
                            </m:ctrlPr>
                          </m:dPr>
                          <m:e>
                            <m:r>
                              <a:rPr lang="en-US" sz="2600" b="0" i="1" smtClean="0">
                                <a:latin typeface="Cambria Math" panose="02040503050406030204" pitchFamily="18" charset="0"/>
                                <a:ea typeface="Cambria Math" panose="02040503050406030204" pitchFamily="18" charset="0"/>
                              </a:rPr>
                              <m:t>𝑝</m:t>
                            </m:r>
                            <m:sSubSup>
                              <m:sSubSupPr>
                                <m:ctrlPr>
                                  <a:rPr lang="en-US" sz="2600" b="0" i="1" smtClean="0">
                                    <a:latin typeface="Cambria Math" panose="02040503050406030204" pitchFamily="18" charset="0"/>
                                    <a:ea typeface="Cambria Math" panose="02040503050406030204" pitchFamily="18" charset="0"/>
                                  </a:rPr>
                                </m:ctrlPr>
                              </m:sSubSupPr>
                              <m:e>
                                <m:r>
                                  <a:rPr lang="en-US" sz="2600" b="0" i="1" smtClean="0">
                                    <a:latin typeface="Cambria Math" panose="02040503050406030204" pitchFamily="18" charset="0"/>
                                    <a:ea typeface="Cambria Math" panose="02040503050406030204" pitchFamily="18" charset="0"/>
                                  </a:rPr>
                                  <m:t>𝑘</m:t>
                                </m:r>
                              </m:e>
                              <m:sub>
                                <m:r>
                                  <a:rPr lang="en-US" sz="2600" b="0" i="1" smtClean="0">
                                    <a:latin typeface="Cambria Math" panose="02040503050406030204" pitchFamily="18" charset="0"/>
                                    <a:ea typeface="Cambria Math" panose="02040503050406030204" pitchFamily="18" charset="0"/>
                                  </a:rPr>
                                  <m:t>0</m:t>
                                </m:r>
                              </m:sub>
                              <m:sup>
                                <m:d>
                                  <m:dPr>
                                    <m:ctrlPr>
                                      <a:rPr lang="en-US" sz="2600" b="0" i="1" smtClean="0">
                                        <a:latin typeface="Cambria Math" panose="02040503050406030204" pitchFamily="18" charset="0"/>
                                        <a:ea typeface="Cambria Math" panose="02040503050406030204" pitchFamily="18" charset="0"/>
                                      </a:rPr>
                                    </m:ctrlPr>
                                  </m:dPr>
                                  <m:e>
                                    <m:r>
                                      <a:rPr lang="en-US" sz="2600" b="0" i="1" smtClean="0">
                                        <a:latin typeface="Cambria Math" panose="02040503050406030204" pitchFamily="18" charset="0"/>
                                        <a:ea typeface="Cambria Math" panose="02040503050406030204" pitchFamily="18" charset="0"/>
                                      </a:rPr>
                                      <m:t>2</m:t>
                                    </m:r>
                                  </m:e>
                                </m:d>
                              </m:sup>
                            </m:sSubSup>
                            <m:r>
                              <a:rPr lang="en-US" sz="2600" b="0" i="1" smtClean="0">
                                <a:latin typeface="Cambria Math" panose="02040503050406030204" pitchFamily="18" charset="0"/>
                                <a:ea typeface="Cambria Math" panose="02040503050406030204" pitchFamily="18" charset="0"/>
                              </a:rPr>
                              <m:t> , </m:t>
                            </m:r>
                            <m:r>
                              <a:rPr lang="en-US" sz="2600" b="0" i="1" smtClean="0">
                                <a:latin typeface="Cambria Math" panose="02040503050406030204" pitchFamily="18" charset="0"/>
                                <a:ea typeface="Cambria Math" panose="02040503050406030204" pitchFamily="18" charset="0"/>
                              </a:rPr>
                              <m:t>𝑚</m:t>
                            </m:r>
                          </m:e>
                        </m:d>
                        <m:r>
                          <a:rPr lang="en-US" sz="2600" b="0" i="1" smtClean="0">
                            <a:latin typeface="Cambria Math" panose="02040503050406030204" pitchFamily="18" charset="0"/>
                            <a:ea typeface="Cambria Math" panose="02040503050406030204" pitchFamily="18" charset="0"/>
                          </a:rPr>
                          <m:t> </m:t>
                        </m:r>
                        <m:r>
                          <a:rPr lang="en-US" sz="2600" b="0" i="1" smtClean="0">
                            <a:latin typeface="Cambria Math" panose="02040503050406030204" pitchFamily="18" charset="0"/>
                          </a:rPr>
                          <m:t>, </m:t>
                        </m:r>
                        <m:r>
                          <a:rPr lang="en-US" sz="2600" i="1">
                            <a:latin typeface="Cambria Math" panose="02040503050406030204" pitchFamily="18" charset="0"/>
                            <a:ea typeface="Cambria Math" panose="02040503050406030204" pitchFamily="18" charset="0"/>
                          </a:rPr>
                          <m:t>𝐸𝑛𝑐</m:t>
                        </m:r>
                        <m:d>
                          <m:dPr>
                            <m:ctrlPr>
                              <a:rPr lang="en-US" sz="2600" i="1">
                                <a:latin typeface="Cambria Math" panose="02040503050406030204" pitchFamily="18" charset="0"/>
                                <a:ea typeface="Cambria Math" panose="02040503050406030204" pitchFamily="18" charset="0"/>
                              </a:rPr>
                            </m:ctrlPr>
                          </m:dPr>
                          <m:e>
                            <m:r>
                              <a:rPr lang="en-US" sz="2600" i="1">
                                <a:latin typeface="Cambria Math" panose="02040503050406030204" pitchFamily="18" charset="0"/>
                                <a:ea typeface="Cambria Math" panose="02040503050406030204" pitchFamily="18" charset="0"/>
                              </a:rPr>
                              <m:t>𝑝</m:t>
                            </m:r>
                            <m:sSubSup>
                              <m:sSubSupPr>
                                <m:ctrlPr>
                                  <a:rPr lang="en-US" sz="2600" i="1">
                                    <a:latin typeface="Cambria Math" panose="02040503050406030204" pitchFamily="18" charset="0"/>
                                    <a:ea typeface="Cambria Math" panose="02040503050406030204" pitchFamily="18" charset="0"/>
                                  </a:rPr>
                                </m:ctrlPr>
                              </m:sSubSupPr>
                              <m:e>
                                <m:r>
                                  <a:rPr lang="en-US" sz="2600" i="1">
                                    <a:latin typeface="Cambria Math" panose="02040503050406030204" pitchFamily="18" charset="0"/>
                                    <a:ea typeface="Cambria Math" panose="02040503050406030204" pitchFamily="18" charset="0"/>
                                  </a:rPr>
                                  <m:t>𝑘</m:t>
                                </m:r>
                              </m:e>
                              <m:sub>
                                <m:r>
                                  <a:rPr lang="en-US" sz="2600" b="0" i="1" smtClean="0">
                                    <a:latin typeface="Cambria Math" panose="02040503050406030204" pitchFamily="18" charset="0"/>
                                    <a:ea typeface="Cambria Math" panose="02040503050406030204" pitchFamily="18" charset="0"/>
                                  </a:rPr>
                                  <m:t>1</m:t>
                                </m:r>
                              </m:sub>
                              <m:sup>
                                <m:d>
                                  <m:dPr>
                                    <m:ctrlPr>
                                      <a:rPr lang="en-US" sz="2600" i="1">
                                        <a:latin typeface="Cambria Math" panose="02040503050406030204" pitchFamily="18" charset="0"/>
                                        <a:ea typeface="Cambria Math" panose="02040503050406030204" pitchFamily="18" charset="0"/>
                                      </a:rPr>
                                    </m:ctrlPr>
                                  </m:dPr>
                                  <m:e>
                                    <m:r>
                                      <a:rPr lang="en-US" sz="2600" b="0" i="1" smtClean="0">
                                        <a:latin typeface="Cambria Math" panose="02040503050406030204" pitchFamily="18" charset="0"/>
                                        <a:ea typeface="Cambria Math" panose="02040503050406030204" pitchFamily="18" charset="0"/>
                                      </a:rPr>
                                      <m:t>2</m:t>
                                    </m:r>
                                  </m:e>
                                </m:d>
                              </m:sup>
                            </m:sSubSup>
                            <m:r>
                              <a:rPr lang="en-US" sz="2600" b="0" i="1" smtClean="0">
                                <a:latin typeface="Cambria Math" panose="02040503050406030204" pitchFamily="18" charset="0"/>
                                <a:ea typeface="Cambria Math" panose="02040503050406030204" pitchFamily="18" charset="0"/>
                              </a:rPr>
                              <m:t> , </m:t>
                            </m:r>
                            <m:r>
                              <a:rPr lang="en-US" sz="2600" b="0" i="1" smtClean="0">
                                <a:latin typeface="Cambria Math" panose="02040503050406030204" pitchFamily="18" charset="0"/>
                                <a:ea typeface="Cambria Math" panose="02040503050406030204" pitchFamily="18" charset="0"/>
                              </a:rPr>
                              <m:t>𝑚</m:t>
                            </m:r>
                          </m:e>
                        </m:d>
                        <m:r>
                          <a:rPr lang="en-US" sz="2600" b="0" i="1" smtClean="0">
                            <a:latin typeface="Cambria Math" panose="02040503050406030204" pitchFamily="18" charset="0"/>
                            <a:ea typeface="Cambria Math" panose="02040503050406030204" pitchFamily="18" charset="0"/>
                          </a:rPr>
                          <m:t> </m:t>
                        </m:r>
                      </m:e>
                    </m:d>
                  </m:oMath>
                </a14:m>
                <a:endParaRPr lang="en-US" sz="2600" dirty="0">
                  <a:latin typeface="PT Serif" panose="020A0603040505020204" pitchFamily="18" charset="77"/>
                </a:endParaRPr>
              </a:p>
            </p:txBody>
          </p:sp>
        </mc:Choice>
        <mc:Fallback xmlns="">
          <p:sp>
            <p:nvSpPr>
              <p:cNvPr id="10" name="TextBox 9">
                <a:extLst>
                  <a:ext uri="{FF2B5EF4-FFF2-40B4-BE49-F238E27FC236}">
                    <a16:creationId xmlns:a16="http://schemas.microsoft.com/office/drawing/2014/main" id="{291F77A2-D64C-4294-649D-93A361DE2000}"/>
                  </a:ext>
                </a:extLst>
              </p:cNvPr>
              <p:cNvSpPr txBox="1">
                <a:spLocks noRot="1" noChangeAspect="1" noMove="1" noResize="1" noEditPoints="1" noAdjustHandles="1" noChangeArrowheads="1" noChangeShapeType="1" noTextEdit="1"/>
              </p:cNvSpPr>
              <p:nvPr/>
            </p:nvSpPr>
            <p:spPr>
              <a:xfrm>
                <a:off x="306191" y="5178183"/>
                <a:ext cx="5837933" cy="691151"/>
              </a:xfrm>
              <a:prstGeom prst="rect">
                <a:avLst/>
              </a:prstGeom>
              <a:blipFill>
                <a:blip r:embed="rId4"/>
                <a:stretch>
                  <a:fillRect b="-17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450A2AC-DB96-10A0-EC94-6EF96D3F7EB0}"/>
                  </a:ext>
                </a:extLst>
              </p:cNvPr>
              <p:cNvSpPr txBox="1"/>
              <p:nvPr/>
            </p:nvSpPr>
            <p:spPr>
              <a:xfrm>
                <a:off x="-62775" y="2561982"/>
                <a:ext cx="1494622" cy="53292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𝑊</m:t>
                      </m:r>
                      <m:r>
                        <a:rPr lang="en-US" sz="2800" b="0" i="1" smtClean="0">
                          <a:latin typeface="Cambria Math" panose="02040503050406030204" pitchFamily="18" charset="0"/>
                        </a:rPr>
                        <m:t> =  </m:t>
                      </m:r>
                    </m:oMath>
                  </m:oMathPara>
                </a14:m>
                <a:endParaRPr lang="en-IL" sz="2800" dirty="0"/>
              </a:p>
            </p:txBody>
          </p:sp>
        </mc:Choice>
        <mc:Fallback xmlns="">
          <p:sp>
            <p:nvSpPr>
              <p:cNvPr id="11" name="TextBox 10">
                <a:extLst>
                  <a:ext uri="{FF2B5EF4-FFF2-40B4-BE49-F238E27FC236}">
                    <a16:creationId xmlns:a16="http://schemas.microsoft.com/office/drawing/2014/main" id="{4450A2AC-DB96-10A0-EC94-6EF96D3F7EB0}"/>
                  </a:ext>
                </a:extLst>
              </p:cNvPr>
              <p:cNvSpPr txBox="1">
                <a:spLocks noRot="1" noChangeAspect="1" noMove="1" noResize="1" noEditPoints="1" noAdjustHandles="1" noChangeArrowheads="1" noChangeShapeType="1" noTextEdit="1"/>
              </p:cNvSpPr>
              <p:nvPr/>
            </p:nvSpPr>
            <p:spPr>
              <a:xfrm>
                <a:off x="-62775" y="2561982"/>
                <a:ext cx="1494622" cy="532921"/>
              </a:xfrm>
              <a:prstGeom prst="rect">
                <a:avLst/>
              </a:prstGeom>
              <a:blipFill>
                <a:blip r:embed="rId5"/>
                <a:stretch>
                  <a:fillRect b="-209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3C9B88B-79DA-F11F-EFBD-10E0F6474EE3}"/>
                  </a:ext>
                </a:extLst>
              </p:cNvPr>
              <p:cNvSpPr txBox="1"/>
              <p:nvPr/>
            </p:nvSpPr>
            <p:spPr>
              <a:xfrm>
                <a:off x="1116668" y="2366778"/>
                <a:ext cx="2916715"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𝑤</m:t>
                          </m:r>
                        </m:e>
                        <m:sub>
                          <m:r>
                            <a:rPr lang="en-US" sz="2400" b="0" i="1" smtClean="0">
                              <a:solidFill>
                                <a:schemeClr val="tx1"/>
                              </a:solidFill>
                              <a:latin typeface="Cambria Math" panose="02040503050406030204" pitchFamily="18" charset="0"/>
                            </a:rPr>
                            <m:t>1</m:t>
                          </m:r>
                        </m:sub>
                      </m:sSub>
                      <m:r>
                        <a:rPr lang="en-US" sz="2400" b="0" i="1" smtClean="0">
                          <a:solidFill>
                            <a:schemeClr val="tx1"/>
                          </a:solidFill>
                          <a:latin typeface="Cambria Math" panose="02040503050406030204" pitchFamily="18" charset="0"/>
                        </a:rPr>
                        <m:t>=1</m:t>
                      </m:r>
                      <m:r>
                        <a:rPr lang="en-US" sz="2400" b="1" i="1" smtClean="0">
                          <a:solidFill>
                            <a:schemeClr val="tx1"/>
                          </a:solidFill>
                          <a:latin typeface="Cambria Math" panose="02040503050406030204" pitchFamily="18" charset="0"/>
                        </a:rPr>
                        <m:t>𝟎</m:t>
                      </m:r>
                      <m:r>
                        <a:rPr lang="en-US" sz="2400" b="0" i="1" smtClean="0">
                          <a:solidFill>
                            <a:schemeClr val="tx1"/>
                          </a:solidFill>
                          <a:latin typeface="Cambria Math" panose="02040503050406030204" pitchFamily="18" charset="0"/>
                        </a:rPr>
                        <m:t>…</m:t>
                      </m:r>
                      <m:r>
                        <a:rPr lang="en-US" sz="2400" b="1" i="1" smtClean="0">
                          <a:solidFill>
                            <a:schemeClr val="tx1"/>
                          </a:solidFill>
                          <a:latin typeface="Cambria Math" panose="02040503050406030204" pitchFamily="18" charset="0"/>
                        </a:rPr>
                        <m:t>𝟏</m:t>
                      </m:r>
                    </m:oMath>
                  </m:oMathPara>
                </a14:m>
                <a:endParaRPr lang="en-IL" sz="2400" b="1" dirty="0">
                  <a:solidFill>
                    <a:schemeClr val="tx1"/>
                  </a:solidFill>
                </a:endParaRPr>
              </a:p>
            </p:txBody>
          </p:sp>
        </mc:Choice>
        <mc:Fallback xmlns="">
          <p:sp>
            <p:nvSpPr>
              <p:cNvPr id="12" name="TextBox 11">
                <a:extLst>
                  <a:ext uri="{FF2B5EF4-FFF2-40B4-BE49-F238E27FC236}">
                    <a16:creationId xmlns:a16="http://schemas.microsoft.com/office/drawing/2014/main" id="{A3C9B88B-79DA-F11F-EFBD-10E0F6474EE3}"/>
                  </a:ext>
                </a:extLst>
              </p:cNvPr>
              <p:cNvSpPr txBox="1">
                <a:spLocks noRot="1" noChangeAspect="1" noMove="1" noResize="1" noEditPoints="1" noAdjustHandles="1" noChangeArrowheads="1" noChangeShapeType="1" noTextEdit="1"/>
              </p:cNvSpPr>
              <p:nvPr/>
            </p:nvSpPr>
            <p:spPr>
              <a:xfrm>
                <a:off x="1116668" y="2366778"/>
                <a:ext cx="2916715" cy="461665"/>
              </a:xfrm>
              <a:prstGeom prst="rect">
                <a:avLst/>
              </a:prstGeom>
              <a:blipFill>
                <a:blip r:embed="rId6"/>
                <a:stretch>
                  <a:fillRect b="-27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369F8D6-6C52-6A36-2629-A10ED2D0BD9A}"/>
                  </a:ext>
                </a:extLst>
              </p:cNvPr>
              <p:cNvSpPr txBox="1"/>
              <p:nvPr/>
            </p:nvSpPr>
            <p:spPr>
              <a:xfrm>
                <a:off x="1116668" y="2819666"/>
                <a:ext cx="2916715"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𝑤</m:t>
                          </m:r>
                        </m:e>
                        <m:sub>
                          <m:r>
                            <a:rPr lang="en-US" sz="2400" b="0" i="1" smtClean="0">
                              <a:solidFill>
                                <a:schemeClr val="tx1"/>
                              </a:solidFill>
                              <a:latin typeface="Cambria Math" panose="02040503050406030204" pitchFamily="18" charset="0"/>
                            </a:rPr>
                            <m:t>2</m:t>
                          </m:r>
                        </m:sub>
                      </m:sSub>
                      <m:r>
                        <a:rPr lang="en-US" sz="2400" b="0" i="1" smtClean="0">
                          <a:solidFill>
                            <a:schemeClr val="tx1"/>
                          </a:solidFill>
                          <a:latin typeface="Cambria Math" panose="02040503050406030204" pitchFamily="18" charset="0"/>
                        </a:rPr>
                        <m:t>=0</m:t>
                      </m:r>
                      <m:r>
                        <a:rPr lang="en-US" sz="2400" b="1" i="1" smtClean="0">
                          <a:solidFill>
                            <a:schemeClr val="tx1"/>
                          </a:solidFill>
                          <a:latin typeface="Cambria Math" panose="02040503050406030204" pitchFamily="18" charset="0"/>
                        </a:rPr>
                        <m:t>𝟎</m:t>
                      </m:r>
                      <m:r>
                        <a:rPr lang="en-US" sz="2400" b="0" i="1" smtClean="0">
                          <a:solidFill>
                            <a:schemeClr val="tx1"/>
                          </a:solidFill>
                          <a:latin typeface="Cambria Math" panose="02040503050406030204" pitchFamily="18" charset="0"/>
                        </a:rPr>
                        <m:t>…</m:t>
                      </m:r>
                      <m:r>
                        <a:rPr lang="en-US" sz="2400" b="1" i="1">
                          <a:solidFill>
                            <a:schemeClr val="tx1"/>
                          </a:solidFill>
                          <a:latin typeface="Cambria Math" panose="02040503050406030204" pitchFamily="18" charset="0"/>
                        </a:rPr>
                        <m:t>𝟏</m:t>
                      </m:r>
                    </m:oMath>
                  </m:oMathPara>
                </a14:m>
                <a:endParaRPr lang="en-IL" sz="2400" b="1" dirty="0">
                  <a:solidFill>
                    <a:schemeClr val="tx1"/>
                  </a:solidFill>
                </a:endParaRPr>
              </a:p>
            </p:txBody>
          </p:sp>
        </mc:Choice>
        <mc:Fallback xmlns="">
          <p:sp>
            <p:nvSpPr>
              <p:cNvPr id="13" name="TextBox 12">
                <a:extLst>
                  <a:ext uri="{FF2B5EF4-FFF2-40B4-BE49-F238E27FC236}">
                    <a16:creationId xmlns:a16="http://schemas.microsoft.com/office/drawing/2014/main" id="{1369F8D6-6C52-6A36-2629-A10ED2D0BD9A}"/>
                  </a:ext>
                </a:extLst>
              </p:cNvPr>
              <p:cNvSpPr txBox="1">
                <a:spLocks noRot="1" noChangeAspect="1" noMove="1" noResize="1" noEditPoints="1" noAdjustHandles="1" noChangeArrowheads="1" noChangeShapeType="1" noTextEdit="1"/>
              </p:cNvSpPr>
              <p:nvPr/>
            </p:nvSpPr>
            <p:spPr>
              <a:xfrm>
                <a:off x="1116668" y="2819666"/>
                <a:ext cx="2916715" cy="461665"/>
              </a:xfrm>
              <a:prstGeom prst="rect">
                <a:avLst/>
              </a:prstGeom>
              <a:blipFill>
                <a:blip r:embed="rId7"/>
                <a:stretch>
                  <a:fillRect b="-2703"/>
                </a:stretch>
              </a:blipFill>
            </p:spPr>
            <p:txBody>
              <a:bodyPr/>
              <a:lstStyle/>
              <a:p>
                <a:r>
                  <a:rPr lang="en-US">
                    <a:noFill/>
                  </a:rPr>
                  <a:t> </a:t>
                </a:r>
              </a:p>
            </p:txBody>
          </p:sp>
        </mc:Fallback>
      </mc:AlternateContent>
      <p:sp>
        <p:nvSpPr>
          <p:cNvPr id="16" name="Left Brace 15">
            <a:extLst>
              <a:ext uri="{FF2B5EF4-FFF2-40B4-BE49-F238E27FC236}">
                <a16:creationId xmlns:a16="http://schemas.microsoft.com/office/drawing/2014/main" id="{9A2DA1F9-BB22-5C01-2673-A152C42D7E32}"/>
              </a:ext>
            </a:extLst>
          </p:cNvPr>
          <p:cNvSpPr/>
          <p:nvPr/>
        </p:nvSpPr>
        <p:spPr>
          <a:xfrm>
            <a:off x="1144389" y="2275704"/>
            <a:ext cx="508151" cy="1122038"/>
          </a:xfrm>
          <a:prstGeom prst="leftBrace">
            <a:avLst>
              <a:gd name="adj1" fmla="val 43021"/>
              <a:gd name="adj2" fmla="val 5000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IL"/>
          </a:p>
        </p:txBody>
      </p:sp>
      <p:sp>
        <p:nvSpPr>
          <p:cNvPr id="17" name="Left Brace 16">
            <a:extLst>
              <a:ext uri="{FF2B5EF4-FFF2-40B4-BE49-F238E27FC236}">
                <a16:creationId xmlns:a16="http://schemas.microsoft.com/office/drawing/2014/main" id="{D177819D-A305-43E6-A37A-FAE24355B5A9}"/>
              </a:ext>
            </a:extLst>
          </p:cNvPr>
          <p:cNvSpPr/>
          <p:nvPr/>
        </p:nvSpPr>
        <p:spPr>
          <a:xfrm rot="10800000">
            <a:off x="3451508" y="2275704"/>
            <a:ext cx="508151" cy="1122038"/>
          </a:xfrm>
          <a:prstGeom prst="leftBrace">
            <a:avLst>
              <a:gd name="adj1" fmla="val 43021"/>
              <a:gd name="adj2" fmla="val 5000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B08583F-56DD-41E4-EC9B-894FAB92C9FD}"/>
                  </a:ext>
                </a:extLst>
              </p:cNvPr>
              <p:cNvSpPr txBox="1"/>
              <p:nvPr/>
            </p:nvSpPr>
            <p:spPr>
              <a:xfrm>
                <a:off x="5793986" y="5190808"/>
                <a:ext cx="6128084" cy="6911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ea typeface="Cambria Math" panose="02040503050406030204" pitchFamily="18" charset="0"/>
                        </a:rPr>
                        <m:t>≈</m:t>
                      </m:r>
                      <m:d>
                        <m:dPr>
                          <m:ctrlPr>
                            <a:rPr lang="en-US" sz="2600" i="1">
                              <a:latin typeface="Cambria Math" panose="02040503050406030204" pitchFamily="18" charset="0"/>
                            </a:rPr>
                          </m:ctrlPr>
                        </m:dPr>
                        <m:e>
                          <m:r>
                            <a:rPr lang="en-US" sz="2600" i="1">
                              <a:latin typeface="Cambria Math" panose="02040503050406030204" pitchFamily="18" charset="0"/>
                            </a:rPr>
                            <m:t> </m:t>
                          </m:r>
                          <m:r>
                            <a:rPr lang="en-US" sz="2600" b="0" i="1" smtClean="0">
                              <a:latin typeface="Cambria Math" panose="02040503050406030204" pitchFamily="18" charset="0"/>
                            </a:rPr>
                            <m:t>2</m:t>
                          </m:r>
                          <m:r>
                            <a:rPr lang="en-US" sz="2600" i="1">
                              <a:latin typeface="Cambria Math" panose="02040503050406030204" pitchFamily="18" charset="0"/>
                            </a:rPr>
                            <m:t> , </m:t>
                          </m:r>
                          <m:r>
                            <a:rPr lang="en-US" sz="2600" i="1">
                              <a:latin typeface="Cambria Math" panose="02040503050406030204" pitchFamily="18" charset="0"/>
                              <a:ea typeface="Cambria Math" panose="02040503050406030204" pitchFamily="18" charset="0"/>
                            </a:rPr>
                            <m:t>𝐸𝑛𝑐</m:t>
                          </m:r>
                          <m:d>
                            <m:dPr>
                              <m:ctrlPr>
                                <a:rPr lang="en-US" sz="2600" i="1">
                                  <a:latin typeface="Cambria Math" panose="02040503050406030204" pitchFamily="18" charset="0"/>
                                  <a:ea typeface="Cambria Math" panose="02040503050406030204" pitchFamily="18" charset="0"/>
                                </a:rPr>
                              </m:ctrlPr>
                            </m:dPr>
                            <m:e>
                              <m:r>
                                <a:rPr lang="en-US" sz="2600" i="1">
                                  <a:latin typeface="Cambria Math" panose="02040503050406030204" pitchFamily="18" charset="0"/>
                                  <a:ea typeface="Cambria Math" panose="02040503050406030204" pitchFamily="18" charset="0"/>
                                </a:rPr>
                                <m:t>𝑝</m:t>
                              </m:r>
                              <m:sSubSup>
                                <m:sSubSupPr>
                                  <m:ctrlPr>
                                    <a:rPr lang="en-US" sz="2600" i="1">
                                      <a:latin typeface="Cambria Math" panose="02040503050406030204" pitchFamily="18" charset="0"/>
                                      <a:ea typeface="Cambria Math" panose="02040503050406030204" pitchFamily="18" charset="0"/>
                                    </a:rPr>
                                  </m:ctrlPr>
                                </m:sSubSupPr>
                                <m:e>
                                  <m:r>
                                    <a:rPr lang="en-US" sz="2600" i="1">
                                      <a:latin typeface="Cambria Math" panose="02040503050406030204" pitchFamily="18" charset="0"/>
                                      <a:ea typeface="Cambria Math" panose="02040503050406030204" pitchFamily="18" charset="0"/>
                                    </a:rPr>
                                    <m:t>𝑘</m:t>
                                  </m:r>
                                </m:e>
                                <m:sub>
                                  <m:r>
                                    <a:rPr lang="en-US" sz="2600" i="1">
                                      <a:latin typeface="Cambria Math" panose="02040503050406030204" pitchFamily="18" charset="0"/>
                                      <a:ea typeface="Cambria Math" panose="02040503050406030204" pitchFamily="18" charset="0"/>
                                    </a:rPr>
                                    <m:t>0</m:t>
                                  </m:r>
                                </m:sub>
                                <m:sup>
                                  <m:d>
                                    <m:dPr>
                                      <m:ctrlPr>
                                        <a:rPr lang="en-US" sz="2600" i="1">
                                          <a:latin typeface="Cambria Math" panose="02040503050406030204" pitchFamily="18" charset="0"/>
                                          <a:ea typeface="Cambria Math" panose="02040503050406030204" pitchFamily="18" charset="0"/>
                                        </a:rPr>
                                      </m:ctrlPr>
                                    </m:dPr>
                                    <m:e>
                                      <m:r>
                                        <a:rPr lang="en-US" sz="2600" b="0" i="1" smtClean="0">
                                          <a:latin typeface="Cambria Math" panose="02040503050406030204" pitchFamily="18" charset="0"/>
                                          <a:ea typeface="Cambria Math" panose="02040503050406030204" pitchFamily="18" charset="0"/>
                                        </a:rPr>
                                        <m:t>2</m:t>
                                      </m:r>
                                    </m:e>
                                  </m:d>
                                </m:sup>
                              </m:sSubSup>
                              <m:r>
                                <a:rPr lang="en-US" sz="2600" i="1">
                                  <a:latin typeface="Cambria Math" panose="02040503050406030204" pitchFamily="18" charset="0"/>
                                  <a:ea typeface="Cambria Math" panose="02040503050406030204" pitchFamily="18" charset="0"/>
                                </a:rPr>
                                <m:t> , </m:t>
                              </m:r>
                              <m:r>
                                <a:rPr lang="en-US" sz="2600" i="1">
                                  <a:latin typeface="Cambria Math" panose="02040503050406030204" pitchFamily="18" charset="0"/>
                                  <a:ea typeface="Cambria Math" panose="02040503050406030204" pitchFamily="18" charset="0"/>
                                </a:rPr>
                                <m:t>𝑚</m:t>
                              </m:r>
                            </m:e>
                          </m:d>
                          <m:r>
                            <a:rPr lang="en-US" sz="2600" i="1">
                              <a:latin typeface="Cambria Math" panose="02040503050406030204" pitchFamily="18" charset="0"/>
                              <a:ea typeface="Cambria Math" panose="02040503050406030204" pitchFamily="18" charset="0"/>
                            </a:rPr>
                            <m:t> </m:t>
                          </m:r>
                          <m:r>
                            <a:rPr lang="en-US" sz="2600" i="1">
                              <a:latin typeface="Cambria Math" panose="02040503050406030204" pitchFamily="18" charset="0"/>
                            </a:rPr>
                            <m:t>, </m:t>
                          </m:r>
                          <m:r>
                            <a:rPr lang="en-US" sz="2600" i="1">
                              <a:latin typeface="Cambria Math" panose="02040503050406030204" pitchFamily="18" charset="0"/>
                              <a:ea typeface="Cambria Math" panose="02040503050406030204" pitchFamily="18" charset="0"/>
                            </a:rPr>
                            <m:t>𝐸𝑛𝑐</m:t>
                          </m:r>
                          <m:d>
                            <m:dPr>
                              <m:ctrlPr>
                                <a:rPr lang="en-US" sz="2600" i="1">
                                  <a:latin typeface="Cambria Math" panose="02040503050406030204" pitchFamily="18" charset="0"/>
                                  <a:ea typeface="Cambria Math" panose="02040503050406030204" pitchFamily="18" charset="0"/>
                                </a:rPr>
                              </m:ctrlPr>
                            </m:dPr>
                            <m:e>
                              <m:r>
                                <a:rPr lang="en-US" sz="2600" i="1">
                                  <a:latin typeface="Cambria Math" panose="02040503050406030204" pitchFamily="18" charset="0"/>
                                  <a:ea typeface="Cambria Math" panose="02040503050406030204" pitchFamily="18" charset="0"/>
                                </a:rPr>
                                <m:t>𝑝</m:t>
                              </m:r>
                              <m:sSubSup>
                                <m:sSubSupPr>
                                  <m:ctrlPr>
                                    <a:rPr lang="en-US" sz="2600" i="1">
                                      <a:latin typeface="Cambria Math" panose="02040503050406030204" pitchFamily="18" charset="0"/>
                                      <a:ea typeface="Cambria Math" panose="02040503050406030204" pitchFamily="18" charset="0"/>
                                    </a:rPr>
                                  </m:ctrlPr>
                                </m:sSubSupPr>
                                <m:e>
                                  <m:r>
                                    <a:rPr lang="en-US" sz="2600" i="1">
                                      <a:latin typeface="Cambria Math" panose="02040503050406030204" pitchFamily="18" charset="0"/>
                                      <a:ea typeface="Cambria Math" panose="02040503050406030204" pitchFamily="18" charset="0"/>
                                    </a:rPr>
                                    <m:t>𝑘</m:t>
                                  </m:r>
                                </m:e>
                                <m:sub>
                                  <m:r>
                                    <a:rPr lang="en-US" sz="2600" i="1">
                                      <a:latin typeface="Cambria Math" panose="02040503050406030204" pitchFamily="18" charset="0"/>
                                      <a:ea typeface="Cambria Math" panose="02040503050406030204" pitchFamily="18" charset="0"/>
                                    </a:rPr>
                                    <m:t>1</m:t>
                                  </m:r>
                                </m:sub>
                                <m:sup>
                                  <m:d>
                                    <m:dPr>
                                      <m:ctrlPr>
                                        <a:rPr lang="en-US" sz="2600" i="1">
                                          <a:latin typeface="Cambria Math" panose="02040503050406030204" pitchFamily="18" charset="0"/>
                                          <a:ea typeface="Cambria Math" panose="02040503050406030204" pitchFamily="18" charset="0"/>
                                        </a:rPr>
                                      </m:ctrlPr>
                                    </m:dPr>
                                    <m:e>
                                      <m:r>
                                        <a:rPr lang="en-US" sz="2600" b="0" i="1" smtClean="0">
                                          <a:latin typeface="Cambria Math" panose="02040503050406030204" pitchFamily="18" charset="0"/>
                                          <a:ea typeface="Cambria Math" panose="02040503050406030204" pitchFamily="18" charset="0"/>
                                        </a:rPr>
                                        <m:t>2</m:t>
                                      </m:r>
                                    </m:e>
                                  </m:d>
                                </m:sup>
                              </m:sSubSup>
                              <m:r>
                                <a:rPr lang="en-US" sz="2600" i="1">
                                  <a:latin typeface="Cambria Math" panose="02040503050406030204" pitchFamily="18" charset="0"/>
                                  <a:ea typeface="Cambria Math" panose="02040503050406030204" pitchFamily="18" charset="0"/>
                                </a:rPr>
                                <m:t> , </m:t>
                              </m:r>
                              <m:r>
                                <a:rPr lang="en-US" sz="2600" b="0" i="1" smtClean="0">
                                  <a:latin typeface="Cambria Math" panose="02040503050406030204" pitchFamily="18" charset="0"/>
                                  <a:ea typeface="Cambria Math" panose="02040503050406030204" pitchFamily="18" charset="0"/>
                                </a:rPr>
                                <m:t>0</m:t>
                              </m:r>
                            </m:e>
                          </m:d>
                          <m:r>
                            <a:rPr lang="en-US" sz="2600" i="1">
                              <a:latin typeface="Cambria Math" panose="02040503050406030204" pitchFamily="18" charset="0"/>
                              <a:ea typeface="Cambria Math" panose="02040503050406030204" pitchFamily="18" charset="0"/>
                            </a:rPr>
                            <m:t> </m:t>
                          </m:r>
                        </m:e>
                      </m:d>
                    </m:oMath>
                  </m:oMathPara>
                </a14:m>
                <a:endParaRPr lang="en-US" sz="2600" dirty="0"/>
              </a:p>
            </p:txBody>
          </p:sp>
        </mc:Choice>
        <mc:Fallback xmlns="">
          <p:sp>
            <p:nvSpPr>
              <p:cNvPr id="18" name="TextBox 17">
                <a:extLst>
                  <a:ext uri="{FF2B5EF4-FFF2-40B4-BE49-F238E27FC236}">
                    <a16:creationId xmlns:a16="http://schemas.microsoft.com/office/drawing/2014/main" id="{9B08583F-56DD-41E4-EC9B-894FAB92C9FD}"/>
                  </a:ext>
                </a:extLst>
              </p:cNvPr>
              <p:cNvSpPr txBox="1">
                <a:spLocks noRot="1" noChangeAspect="1" noMove="1" noResize="1" noEditPoints="1" noAdjustHandles="1" noChangeArrowheads="1" noChangeShapeType="1" noTextEdit="1"/>
              </p:cNvSpPr>
              <p:nvPr/>
            </p:nvSpPr>
            <p:spPr>
              <a:xfrm>
                <a:off x="5793986" y="5190808"/>
                <a:ext cx="6128084" cy="691151"/>
              </a:xfrm>
              <a:prstGeom prst="rect">
                <a:avLst/>
              </a:prstGeom>
              <a:blipFill>
                <a:blip r:embed="rId8"/>
                <a:stretch>
                  <a:fillRect b="-17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5BAFC25-1204-E3A4-121E-4B032503ED71}"/>
                  </a:ext>
                </a:extLst>
              </p:cNvPr>
              <p:cNvSpPr txBox="1"/>
              <p:nvPr/>
            </p:nvSpPr>
            <p:spPr>
              <a:xfrm>
                <a:off x="4420827" y="6073956"/>
                <a:ext cx="2644493" cy="492443"/>
              </a:xfrm>
              <a:prstGeom prst="rect">
                <a:avLst/>
              </a:prstGeom>
              <a:noFill/>
            </p:spPr>
            <p:txBody>
              <a:bodyPr wrap="square" rtlCol="0">
                <a:spAutoFit/>
              </a:bodyPr>
              <a:lstStyle/>
              <a:p>
                <a:r>
                  <a:rPr lang="en-US" sz="2600" dirty="0">
                    <a:ea typeface="Cambria Math" panose="02040503050406030204" pitchFamily="18" charset="0"/>
                  </a:rPr>
                  <a:t> </a:t>
                </a:r>
                <a14:m>
                  <m:oMath xmlns:m="http://schemas.openxmlformats.org/officeDocument/2006/math">
                    <m:r>
                      <a:rPr lang="en-US" sz="260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   </m:t>
                    </m:r>
                    <m:r>
                      <m:rPr>
                        <m:sty m:val="p"/>
                      </m:rPr>
                      <a:rPr lang="en-US" sz="2600" b="0" i="0" smtClean="0">
                        <a:latin typeface="Cambria Math" panose="02040503050406030204" pitchFamily="18" charset="0"/>
                        <a:ea typeface="Cambria Math" panose="02040503050406030204" pitchFamily="18" charset="0"/>
                      </a:rPr>
                      <m:t>S</m:t>
                    </m:r>
                  </m:oMath>
                </a14:m>
                <a:r>
                  <a:rPr lang="en-US" sz="2600" dirty="0">
                    <a:latin typeface="PT Serif" panose="020A0603040505020204" pitchFamily="18" charset="77"/>
                  </a:rPr>
                  <a:t>et </a:t>
                </a:r>
                <a14:m>
                  <m:oMath xmlns:m="http://schemas.openxmlformats.org/officeDocument/2006/math">
                    <m:sSubSup>
                      <m:sSubSupPr>
                        <m:ctrlPr>
                          <a:rPr lang="en-US" sz="2600" i="1" dirty="0">
                            <a:latin typeface="Cambria Math" panose="02040503050406030204" pitchFamily="18" charset="0"/>
                          </a:rPr>
                        </m:ctrlPr>
                      </m:sSubSupPr>
                      <m:e>
                        <m:r>
                          <a:rPr lang="en-US" sz="2600" i="1" dirty="0">
                            <a:latin typeface="Cambria Math" panose="02040503050406030204" pitchFamily="18" charset="0"/>
                          </a:rPr>
                          <m:t>𝑤</m:t>
                        </m:r>
                      </m:e>
                      <m:sub>
                        <m:r>
                          <a:rPr lang="en-US" sz="2600" b="0" i="1" dirty="0" smtClean="0">
                            <a:latin typeface="Cambria Math" panose="02040503050406030204" pitchFamily="18" charset="0"/>
                          </a:rPr>
                          <m:t>2</m:t>
                        </m:r>
                      </m:sub>
                      <m:sup>
                        <m:r>
                          <a:rPr lang="en-US" sz="2600" i="1" dirty="0">
                            <a:latin typeface="Cambria Math" panose="02040503050406030204" pitchFamily="18" charset="0"/>
                          </a:rPr>
                          <m:t>∗</m:t>
                        </m:r>
                      </m:sup>
                    </m:sSubSup>
                    <m:r>
                      <a:rPr lang="en-US" sz="2600" i="1" dirty="0">
                        <a:latin typeface="Cambria Math" panose="02040503050406030204" pitchFamily="18" charset="0"/>
                      </a:rPr>
                      <m:t>←</m:t>
                    </m:r>
                    <m:r>
                      <a:rPr lang="en-US" sz="2600" b="0" i="1" dirty="0" smtClean="0">
                        <a:latin typeface="Cambria Math" panose="02040503050406030204" pitchFamily="18" charset="0"/>
                      </a:rPr>
                      <m:t>0</m:t>
                    </m:r>
                  </m:oMath>
                </a14:m>
                <a:endParaRPr lang="en-US" sz="2600" dirty="0"/>
              </a:p>
            </p:txBody>
          </p:sp>
        </mc:Choice>
        <mc:Fallback xmlns="">
          <p:sp>
            <p:nvSpPr>
              <p:cNvPr id="19" name="TextBox 18">
                <a:extLst>
                  <a:ext uri="{FF2B5EF4-FFF2-40B4-BE49-F238E27FC236}">
                    <a16:creationId xmlns:a16="http://schemas.microsoft.com/office/drawing/2014/main" id="{B5BAFC25-1204-E3A4-121E-4B032503ED71}"/>
                  </a:ext>
                </a:extLst>
              </p:cNvPr>
              <p:cNvSpPr txBox="1">
                <a:spLocks noRot="1" noChangeAspect="1" noMove="1" noResize="1" noEditPoints="1" noAdjustHandles="1" noChangeArrowheads="1" noChangeShapeType="1" noTextEdit="1"/>
              </p:cNvSpPr>
              <p:nvPr/>
            </p:nvSpPr>
            <p:spPr>
              <a:xfrm>
                <a:off x="4420827" y="6073956"/>
                <a:ext cx="2644493" cy="492443"/>
              </a:xfrm>
              <a:prstGeom prst="rect">
                <a:avLst/>
              </a:prstGeom>
              <a:blipFill>
                <a:blip r:embed="rId9"/>
                <a:stretch>
                  <a:fillRect t="-15385" b="-30769"/>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421C7F10-7F4E-E19C-3535-DC76B4860929}"/>
              </a:ext>
            </a:extLst>
          </p:cNvPr>
          <p:cNvSpPr txBox="1">
            <a:spLocks/>
          </p:cNvSpPr>
          <p:nvPr/>
        </p:nvSpPr>
        <p:spPr>
          <a:xfrm>
            <a:off x="427382" y="62743"/>
            <a:ext cx="109959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300" dirty="0">
                <a:latin typeface="PT Serif" panose="020A0603040505020204" pitchFamily="18" charset="77"/>
              </a:rPr>
              <a:t>The BN’08 Traitor Tracing Scheme: Trace</a:t>
            </a:r>
          </a:p>
        </p:txBody>
      </p:sp>
    </p:spTree>
    <p:extLst>
      <p:ext uri="{BB962C8B-B14F-4D97-AF65-F5344CB8AC3E}">
        <p14:creationId xmlns:p14="http://schemas.microsoft.com/office/powerpoint/2010/main" val="117412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8" grpId="0"/>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Google Shape;75;p15">
                <a:extLst>
                  <a:ext uri="{FF2B5EF4-FFF2-40B4-BE49-F238E27FC236}">
                    <a16:creationId xmlns:a16="http://schemas.microsoft.com/office/drawing/2014/main" id="{4F752AA5-6FE8-72CB-EE2D-2B73F140E30C}"/>
                  </a:ext>
                </a:extLst>
              </p:cNvPr>
              <p:cNvSpPr txBox="1"/>
              <p:nvPr/>
            </p:nvSpPr>
            <p:spPr>
              <a:xfrm>
                <a:off x="509727" y="2208180"/>
                <a:ext cx="656512" cy="5454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Sub>
                    </m:oMath>
                  </m:oMathPara>
                </a14:m>
                <a:endParaRPr sz="2400" baseline="-25000" dirty="0"/>
              </a:p>
            </p:txBody>
          </p:sp>
        </mc:Choice>
        <mc:Fallback xmlns="">
          <p:sp>
            <p:nvSpPr>
              <p:cNvPr id="5" name="Google Shape;75;p15">
                <a:extLst>
                  <a:ext uri="{FF2B5EF4-FFF2-40B4-BE49-F238E27FC236}">
                    <a16:creationId xmlns:a16="http://schemas.microsoft.com/office/drawing/2014/main" id="{4F752AA5-6FE8-72CB-EE2D-2B73F140E30C}"/>
                  </a:ext>
                </a:extLst>
              </p:cNvPr>
              <p:cNvSpPr txBox="1">
                <a:spLocks noRot="1" noChangeAspect="1" noMove="1" noResize="1" noEditPoints="1" noAdjustHandles="1" noChangeArrowheads="1" noChangeShapeType="1" noTextEdit="1"/>
              </p:cNvSpPr>
              <p:nvPr/>
            </p:nvSpPr>
            <p:spPr>
              <a:xfrm>
                <a:off x="509727" y="2208180"/>
                <a:ext cx="656512" cy="545440"/>
              </a:xfrm>
              <a:prstGeom prst="rect">
                <a:avLst/>
              </a:prstGeom>
              <a:blipFill>
                <a:blip r:embed="rId3"/>
                <a:stretch>
                  <a:fillRect/>
                </a:stretch>
              </a:blipFill>
              <a:ln>
                <a:noFill/>
              </a:ln>
            </p:spPr>
            <p:txBody>
              <a:bodyPr/>
              <a:lstStyle/>
              <a:p>
                <a:r>
                  <a:rPr lang="en-US">
                    <a:noFill/>
                  </a:rPr>
                  <a:t> </a:t>
                </a:r>
              </a:p>
            </p:txBody>
          </p:sp>
        </mc:Fallback>
      </mc:AlternateContent>
      <p:pic>
        <p:nvPicPr>
          <p:cNvPr id="6" name="Picture 5" descr="A picture containing text, vector graphics&#10;&#10;Description automatically generated">
            <a:extLst>
              <a:ext uri="{FF2B5EF4-FFF2-40B4-BE49-F238E27FC236}">
                <a16:creationId xmlns:a16="http://schemas.microsoft.com/office/drawing/2014/main" id="{7222E16B-6739-FAF4-450F-55F56F80D6C2}"/>
              </a:ext>
            </a:extLst>
          </p:cNvPr>
          <p:cNvPicPr>
            <a:picLocks noChangeAspect="1"/>
          </p:cNvPicPr>
          <p:nvPr/>
        </p:nvPicPr>
        <p:blipFill>
          <a:blip r:embed="rId4"/>
          <a:stretch>
            <a:fillRect/>
          </a:stretch>
        </p:blipFill>
        <p:spPr>
          <a:xfrm>
            <a:off x="8819419" y="1031243"/>
            <a:ext cx="834050" cy="1176937"/>
          </a:xfrm>
          <a:prstGeom prst="rect">
            <a:avLst/>
          </a:prstGeom>
        </p:spPr>
      </p:pic>
      <p:pic>
        <p:nvPicPr>
          <p:cNvPr id="7" name="Google Shape;74;p15">
            <a:extLst>
              <a:ext uri="{FF2B5EF4-FFF2-40B4-BE49-F238E27FC236}">
                <a16:creationId xmlns:a16="http://schemas.microsoft.com/office/drawing/2014/main" id="{D6DCE7B8-F711-9E90-9555-7DC17D295B4A}"/>
              </a:ext>
            </a:extLst>
          </p:cNvPr>
          <p:cNvPicPr preferRelativeResize="0"/>
          <p:nvPr/>
        </p:nvPicPr>
        <p:blipFill>
          <a:blip r:embed="rId5">
            <a:alphaModFix/>
          </a:blip>
          <a:stretch>
            <a:fillRect/>
          </a:stretch>
        </p:blipFill>
        <p:spPr>
          <a:xfrm>
            <a:off x="354393" y="1055282"/>
            <a:ext cx="834050" cy="1152898"/>
          </a:xfrm>
          <a:prstGeom prst="rect">
            <a:avLst/>
          </a:prstGeom>
          <a:noFill/>
          <a:ln>
            <a:noFill/>
          </a:ln>
        </p:spPr>
      </p:pic>
      <p:pic>
        <p:nvPicPr>
          <p:cNvPr id="8" name="Google Shape;77;p15">
            <a:extLst>
              <a:ext uri="{FF2B5EF4-FFF2-40B4-BE49-F238E27FC236}">
                <a16:creationId xmlns:a16="http://schemas.microsoft.com/office/drawing/2014/main" id="{A0A7A444-F2BE-48EF-17EF-8B82D34BF1FA}"/>
              </a:ext>
            </a:extLst>
          </p:cNvPr>
          <p:cNvPicPr preferRelativeResize="0"/>
          <p:nvPr/>
        </p:nvPicPr>
        <p:blipFill>
          <a:blip r:embed="rId6">
            <a:alphaModFix/>
          </a:blip>
          <a:stretch>
            <a:fillRect/>
          </a:stretch>
        </p:blipFill>
        <p:spPr>
          <a:xfrm>
            <a:off x="2312405" y="1112463"/>
            <a:ext cx="834050" cy="1095717"/>
          </a:xfrm>
          <a:prstGeom prst="rect">
            <a:avLst/>
          </a:prstGeom>
          <a:noFill/>
          <a:ln>
            <a:noFill/>
          </a:ln>
        </p:spPr>
      </p:pic>
      <mc:AlternateContent xmlns:mc="http://schemas.openxmlformats.org/markup-compatibility/2006" xmlns:a14="http://schemas.microsoft.com/office/drawing/2010/main">
        <mc:Choice Requires="a14">
          <p:sp>
            <p:nvSpPr>
              <p:cNvPr id="9" name="Google Shape;75;p15">
                <a:extLst>
                  <a:ext uri="{FF2B5EF4-FFF2-40B4-BE49-F238E27FC236}">
                    <a16:creationId xmlns:a16="http://schemas.microsoft.com/office/drawing/2014/main" id="{4C53CD44-F643-DADF-173D-FF88F9BF3D3B}"/>
                  </a:ext>
                </a:extLst>
              </p:cNvPr>
              <p:cNvSpPr txBox="1"/>
              <p:nvPr/>
            </p:nvSpPr>
            <p:spPr>
              <a:xfrm>
                <a:off x="2401174" y="2208180"/>
                <a:ext cx="656512" cy="5454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2</m:t>
                          </m:r>
                        </m:sub>
                      </m:sSub>
                    </m:oMath>
                  </m:oMathPara>
                </a14:m>
                <a:endParaRPr sz="2400" baseline="-25000" dirty="0"/>
              </a:p>
            </p:txBody>
          </p:sp>
        </mc:Choice>
        <mc:Fallback xmlns="">
          <p:sp>
            <p:nvSpPr>
              <p:cNvPr id="9" name="Google Shape;75;p15">
                <a:extLst>
                  <a:ext uri="{FF2B5EF4-FFF2-40B4-BE49-F238E27FC236}">
                    <a16:creationId xmlns:a16="http://schemas.microsoft.com/office/drawing/2014/main" id="{4C53CD44-F643-DADF-173D-FF88F9BF3D3B}"/>
                  </a:ext>
                </a:extLst>
              </p:cNvPr>
              <p:cNvSpPr txBox="1">
                <a:spLocks noRot="1" noChangeAspect="1" noMove="1" noResize="1" noEditPoints="1" noAdjustHandles="1" noChangeArrowheads="1" noChangeShapeType="1" noTextEdit="1"/>
              </p:cNvSpPr>
              <p:nvPr/>
            </p:nvSpPr>
            <p:spPr>
              <a:xfrm>
                <a:off x="2401174" y="2208180"/>
                <a:ext cx="656512" cy="545440"/>
              </a:xfrm>
              <a:prstGeom prst="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Google Shape;75;p15">
                <a:extLst>
                  <a:ext uri="{FF2B5EF4-FFF2-40B4-BE49-F238E27FC236}">
                    <a16:creationId xmlns:a16="http://schemas.microsoft.com/office/drawing/2014/main" id="{F4B03BA8-B905-86B0-5838-15D0DD52DB1A}"/>
                  </a:ext>
                </a:extLst>
              </p:cNvPr>
              <p:cNvSpPr txBox="1"/>
              <p:nvPr/>
            </p:nvSpPr>
            <p:spPr>
              <a:xfrm>
                <a:off x="8908188" y="2208180"/>
                <a:ext cx="656512" cy="5454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𝑛</m:t>
                          </m:r>
                        </m:sub>
                      </m:sSub>
                    </m:oMath>
                  </m:oMathPara>
                </a14:m>
                <a:endParaRPr sz="2400" baseline="-25000" dirty="0"/>
              </a:p>
            </p:txBody>
          </p:sp>
        </mc:Choice>
        <mc:Fallback xmlns="">
          <p:sp>
            <p:nvSpPr>
              <p:cNvPr id="10" name="Google Shape;75;p15">
                <a:extLst>
                  <a:ext uri="{FF2B5EF4-FFF2-40B4-BE49-F238E27FC236}">
                    <a16:creationId xmlns:a16="http://schemas.microsoft.com/office/drawing/2014/main" id="{F4B03BA8-B905-86B0-5838-15D0DD52DB1A}"/>
                  </a:ext>
                </a:extLst>
              </p:cNvPr>
              <p:cNvSpPr txBox="1">
                <a:spLocks noRot="1" noChangeAspect="1" noMove="1" noResize="1" noEditPoints="1" noAdjustHandles="1" noChangeArrowheads="1" noChangeShapeType="1" noTextEdit="1"/>
              </p:cNvSpPr>
              <p:nvPr/>
            </p:nvSpPr>
            <p:spPr>
              <a:xfrm>
                <a:off x="8908188" y="2208180"/>
                <a:ext cx="656512" cy="545440"/>
              </a:xfrm>
              <a:prstGeom prst="rect">
                <a:avLst/>
              </a:prstGeom>
              <a:blipFill>
                <a:blip r:embed="rId8"/>
                <a:stretch>
                  <a:fillRect/>
                </a:stretch>
              </a:blipFill>
              <a:ln>
                <a:noFill/>
              </a:ln>
            </p:spPr>
            <p:txBody>
              <a:bodyPr/>
              <a:lstStyle/>
              <a:p>
                <a:r>
                  <a:rPr lang="en-US">
                    <a:noFill/>
                  </a:rPr>
                  <a:t> </a:t>
                </a:r>
              </a:p>
            </p:txBody>
          </p:sp>
        </mc:Fallback>
      </mc:AlternateContent>
      <p:sp>
        <p:nvSpPr>
          <p:cNvPr id="11" name="TextBox 10">
            <a:extLst>
              <a:ext uri="{FF2B5EF4-FFF2-40B4-BE49-F238E27FC236}">
                <a16:creationId xmlns:a16="http://schemas.microsoft.com/office/drawing/2014/main" id="{578F9717-20F8-00D8-69F7-FC16E684CB0C}"/>
              </a:ext>
            </a:extLst>
          </p:cNvPr>
          <p:cNvSpPr txBox="1"/>
          <p:nvPr/>
        </p:nvSpPr>
        <p:spPr>
          <a:xfrm>
            <a:off x="3473871" y="2208180"/>
            <a:ext cx="1256635" cy="461665"/>
          </a:xfrm>
          <a:prstGeom prst="rect">
            <a:avLst/>
          </a:prstGeom>
          <a:noFill/>
        </p:spPr>
        <p:txBody>
          <a:bodyPr wrap="square" rtlCol="0">
            <a:spAutoFit/>
          </a:bodyPr>
          <a:lstStyle/>
          <a:p>
            <a:r>
              <a:rPr lang="en-US" sz="2400" dirty="0">
                <a:latin typeface="PT Serif" panose="020A0603040505020204" pitchFamily="18" charset="77"/>
              </a:rPr>
              <a:t>.	.</a:t>
            </a:r>
          </a:p>
        </p:txBody>
      </p:sp>
      <p:sp>
        <p:nvSpPr>
          <p:cNvPr id="12" name="TextBox 11">
            <a:extLst>
              <a:ext uri="{FF2B5EF4-FFF2-40B4-BE49-F238E27FC236}">
                <a16:creationId xmlns:a16="http://schemas.microsoft.com/office/drawing/2014/main" id="{5E862581-6174-4716-0060-E23A3062E790}"/>
              </a:ext>
            </a:extLst>
          </p:cNvPr>
          <p:cNvSpPr txBox="1"/>
          <p:nvPr/>
        </p:nvSpPr>
        <p:spPr>
          <a:xfrm>
            <a:off x="3473871" y="1346991"/>
            <a:ext cx="1256635" cy="461665"/>
          </a:xfrm>
          <a:prstGeom prst="rect">
            <a:avLst/>
          </a:prstGeom>
          <a:noFill/>
        </p:spPr>
        <p:txBody>
          <a:bodyPr wrap="square" rtlCol="0">
            <a:spAutoFit/>
          </a:bodyPr>
          <a:lstStyle/>
          <a:p>
            <a:r>
              <a:rPr lang="en-US" sz="2400" dirty="0">
                <a:latin typeface="PT Serif" panose="020A0603040505020204" pitchFamily="18" charset="77"/>
              </a:rPr>
              <a:t>.	.</a:t>
            </a:r>
          </a:p>
        </p:txBody>
      </p:sp>
      <p:pic>
        <p:nvPicPr>
          <p:cNvPr id="13" name="Picture 12" descr="A person with a beard and mustache&#10;&#10;Description automatically generated">
            <a:extLst>
              <a:ext uri="{FF2B5EF4-FFF2-40B4-BE49-F238E27FC236}">
                <a16:creationId xmlns:a16="http://schemas.microsoft.com/office/drawing/2014/main" id="{BA3438C9-FBBB-08E4-0F99-88DCBC3E6D2A}"/>
              </a:ext>
            </a:extLst>
          </p:cNvPr>
          <p:cNvPicPr>
            <a:picLocks noChangeAspect="1"/>
          </p:cNvPicPr>
          <p:nvPr/>
        </p:nvPicPr>
        <p:blipFill>
          <a:blip r:embed="rId9"/>
          <a:stretch>
            <a:fillRect/>
          </a:stretch>
        </p:blipFill>
        <p:spPr>
          <a:xfrm>
            <a:off x="4935353" y="980923"/>
            <a:ext cx="874747" cy="1227257"/>
          </a:xfrm>
          <a:prstGeom prst="rect">
            <a:avLst/>
          </a:prstGeom>
        </p:spPr>
      </p:pic>
      <mc:AlternateContent xmlns:mc="http://schemas.openxmlformats.org/markup-compatibility/2006" xmlns:a14="http://schemas.microsoft.com/office/drawing/2010/main">
        <mc:Choice Requires="a14">
          <p:sp>
            <p:nvSpPr>
              <p:cNvPr id="14" name="Google Shape;75;p15">
                <a:extLst>
                  <a:ext uri="{FF2B5EF4-FFF2-40B4-BE49-F238E27FC236}">
                    <a16:creationId xmlns:a16="http://schemas.microsoft.com/office/drawing/2014/main" id="{EE6CF508-506D-EF78-881A-33EF68DF30BA}"/>
                  </a:ext>
                </a:extLst>
              </p:cNvPr>
              <p:cNvSpPr txBox="1"/>
              <p:nvPr/>
            </p:nvSpPr>
            <p:spPr>
              <a:xfrm>
                <a:off x="4998169" y="2208180"/>
                <a:ext cx="656512" cy="5454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𝑡</m:t>
                          </m:r>
                        </m:sub>
                      </m:sSub>
                    </m:oMath>
                  </m:oMathPara>
                </a14:m>
                <a:endParaRPr sz="2400" baseline="-25000" dirty="0"/>
              </a:p>
            </p:txBody>
          </p:sp>
        </mc:Choice>
        <mc:Fallback xmlns="">
          <p:sp>
            <p:nvSpPr>
              <p:cNvPr id="14" name="Google Shape;75;p15">
                <a:extLst>
                  <a:ext uri="{FF2B5EF4-FFF2-40B4-BE49-F238E27FC236}">
                    <a16:creationId xmlns:a16="http://schemas.microsoft.com/office/drawing/2014/main" id="{EE6CF508-506D-EF78-881A-33EF68DF30BA}"/>
                  </a:ext>
                </a:extLst>
              </p:cNvPr>
              <p:cNvSpPr txBox="1">
                <a:spLocks noRot="1" noChangeAspect="1" noMove="1" noResize="1" noEditPoints="1" noAdjustHandles="1" noChangeArrowheads="1" noChangeShapeType="1" noTextEdit="1"/>
              </p:cNvSpPr>
              <p:nvPr/>
            </p:nvSpPr>
            <p:spPr>
              <a:xfrm>
                <a:off x="4998169" y="2208180"/>
                <a:ext cx="656512" cy="545440"/>
              </a:xfrm>
              <a:prstGeom prst="rect">
                <a:avLst/>
              </a:prstGeom>
              <a:blipFill>
                <a:blip r:embed="rId10"/>
                <a:stretch>
                  <a:fillRect/>
                </a:stretch>
              </a:blipFill>
              <a:ln>
                <a:noFill/>
              </a:ln>
            </p:spPr>
            <p:txBody>
              <a:bodyPr/>
              <a:lstStyle/>
              <a:p>
                <a:r>
                  <a:rPr lang="en-US">
                    <a:noFill/>
                  </a:rPr>
                  <a:t> </a:t>
                </a:r>
              </a:p>
            </p:txBody>
          </p:sp>
        </mc:Fallback>
      </mc:AlternateContent>
      <p:sp>
        <p:nvSpPr>
          <p:cNvPr id="15" name="TextBox 14">
            <a:extLst>
              <a:ext uri="{FF2B5EF4-FFF2-40B4-BE49-F238E27FC236}">
                <a16:creationId xmlns:a16="http://schemas.microsoft.com/office/drawing/2014/main" id="{3499E745-FF4B-1C96-F996-792A70D2F3B8}"/>
              </a:ext>
            </a:extLst>
          </p:cNvPr>
          <p:cNvSpPr txBox="1"/>
          <p:nvPr/>
        </p:nvSpPr>
        <p:spPr>
          <a:xfrm>
            <a:off x="6608732" y="2208180"/>
            <a:ext cx="1256635" cy="461665"/>
          </a:xfrm>
          <a:prstGeom prst="rect">
            <a:avLst/>
          </a:prstGeom>
          <a:noFill/>
        </p:spPr>
        <p:txBody>
          <a:bodyPr wrap="square" rtlCol="0">
            <a:spAutoFit/>
          </a:bodyPr>
          <a:lstStyle/>
          <a:p>
            <a:r>
              <a:rPr lang="en-US" sz="2400" dirty="0">
                <a:latin typeface="PT Serif" panose="020A0603040505020204" pitchFamily="18" charset="77"/>
              </a:rPr>
              <a:t>.	.</a:t>
            </a:r>
          </a:p>
        </p:txBody>
      </p:sp>
      <p:sp>
        <p:nvSpPr>
          <p:cNvPr id="16" name="TextBox 15">
            <a:extLst>
              <a:ext uri="{FF2B5EF4-FFF2-40B4-BE49-F238E27FC236}">
                <a16:creationId xmlns:a16="http://schemas.microsoft.com/office/drawing/2014/main" id="{AA34F413-83E0-766E-659F-C414FBB3CA9D}"/>
              </a:ext>
            </a:extLst>
          </p:cNvPr>
          <p:cNvSpPr txBox="1"/>
          <p:nvPr/>
        </p:nvSpPr>
        <p:spPr>
          <a:xfrm>
            <a:off x="6608732" y="1346991"/>
            <a:ext cx="1256635" cy="461665"/>
          </a:xfrm>
          <a:prstGeom prst="rect">
            <a:avLst/>
          </a:prstGeom>
          <a:noFill/>
        </p:spPr>
        <p:txBody>
          <a:bodyPr wrap="square" rtlCol="0">
            <a:spAutoFit/>
          </a:bodyPr>
          <a:lstStyle/>
          <a:p>
            <a:r>
              <a:rPr lang="en-US" sz="2400" dirty="0">
                <a:latin typeface="PT Serif" panose="020A0603040505020204" pitchFamily="18" charset="77"/>
              </a:rPr>
              <a:t>.	.</a:t>
            </a:r>
          </a:p>
        </p:txBody>
      </p:sp>
      <mc:AlternateContent xmlns:mc="http://schemas.openxmlformats.org/markup-compatibility/2006" xmlns:a14="http://schemas.microsoft.com/office/drawing/2010/main">
        <mc:Choice Requires="a14">
          <p:sp>
            <p:nvSpPr>
              <p:cNvPr id="17" name="Rounded Rectangle 16">
                <a:extLst>
                  <a:ext uri="{FF2B5EF4-FFF2-40B4-BE49-F238E27FC236}">
                    <a16:creationId xmlns:a16="http://schemas.microsoft.com/office/drawing/2014/main" id="{655539F2-1579-FF0D-B267-4A328611135F}"/>
                  </a:ext>
                </a:extLst>
              </p:cNvPr>
              <p:cNvSpPr/>
              <p:nvPr/>
            </p:nvSpPr>
            <p:spPr>
              <a:xfrm>
                <a:off x="2234693" y="3956097"/>
                <a:ext cx="1341685" cy="10844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𝐷</m:t>
                      </m:r>
                    </m:oMath>
                  </m:oMathPara>
                </a14:m>
                <a:endParaRPr lang="en-US" sz="2600" dirty="0"/>
              </a:p>
            </p:txBody>
          </p:sp>
        </mc:Choice>
        <mc:Fallback xmlns="">
          <p:sp>
            <p:nvSpPr>
              <p:cNvPr id="17" name="Rounded Rectangle 16">
                <a:extLst>
                  <a:ext uri="{FF2B5EF4-FFF2-40B4-BE49-F238E27FC236}">
                    <a16:creationId xmlns:a16="http://schemas.microsoft.com/office/drawing/2014/main" id="{655539F2-1579-FF0D-B267-4A328611135F}"/>
                  </a:ext>
                </a:extLst>
              </p:cNvPr>
              <p:cNvSpPr>
                <a:spLocks noRot="1" noChangeAspect="1" noMove="1" noResize="1" noEditPoints="1" noAdjustHandles="1" noChangeArrowheads="1" noChangeShapeType="1" noTextEdit="1"/>
              </p:cNvSpPr>
              <p:nvPr/>
            </p:nvSpPr>
            <p:spPr>
              <a:xfrm>
                <a:off x="2234693" y="3956097"/>
                <a:ext cx="1341685" cy="1084407"/>
              </a:xfrm>
              <a:prstGeom prst="roundRect">
                <a:avLst/>
              </a:prstGeom>
              <a:blipFill>
                <a:blip r:embed="rId11"/>
                <a:stretch>
                  <a:fillRect/>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38DE788F-1DFB-870D-0791-0A89C69E11B7}"/>
              </a:ext>
            </a:extLst>
          </p:cNvPr>
          <p:cNvCxnSpPr>
            <a:cxnSpLocks/>
            <a:stCxn id="5" idx="2"/>
          </p:cNvCxnSpPr>
          <p:nvPr/>
        </p:nvCxnSpPr>
        <p:spPr>
          <a:xfrm>
            <a:off x="837983" y="2753620"/>
            <a:ext cx="1318365" cy="1005840"/>
          </a:xfrm>
          <a:prstGeom prst="straightConnector1">
            <a:avLst/>
          </a:prstGeom>
          <a:ln w="2222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755C9E2-E17F-B5F3-A19C-DC94CD2F0EC2}"/>
              </a:ext>
            </a:extLst>
          </p:cNvPr>
          <p:cNvCxnSpPr>
            <a:stCxn id="9" idx="2"/>
          </p:cNvCxnSpPr>
          <p:nvPr/>
        </p:nvCxnSpPr>
        <p:spPr>
          <a:xfrm>
            <a:off x="2729430" y="2753620"/>
            <a:ext cx="0" cy="1005840"/>
          </a:xfrm>
          <a:prstGeom prst="straightConnector1">
            <a:avLst/>
          </a:prstGeom>
          <a:ln w="22225">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2E8D353-11EA-1F7D-D077-2013A39033DF}"/>
                  </a:ext>
                </a:extLst>
              </p:cNvPr>
              <p:cNvSpPr txBox="1"/>
              <p:nvPr/>
            </p:nvSpPr>
            <p:spPr>
              <a:xfrm>
                <a:off x="4543584" y="3236240"/>
                <a:ext cx="4072017" cy="856517"/>
              </a:xfrm>
              <a:prstGeom prst="rect">
                <a:avLst/>
              </a:prstGeom>
              <a:noFill/>
            </p:spPr>
            <p:txBody>
              <a:bodyPr wrap="square" rtlCol="0">
                <a:spAutoFit/>
              </a:bodyPr>
              <a:lstStyle/>
              <a:p>
                <a14:m>
                  <m:oMath xmlns:m="http://schemas.openxmlformats.org/officeDocument/2006/math">
                    <m:r>
                      <a:rPr lang="en" sz="2400" i="1" smtClean="0">
                        <a:latin typeface="Cambria Math" panose="02040503050406030204" pitchFamily="18" charset="0"/>
                        <a:ea typeface="Cambria Math" panose="02040503050406030204" pitchFamily="18" charset="0"/>
                      </a:rPr>
                      <m:t>ℐ</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m:t>
                    </m:r>
                  </m:oMath>
                </a14:m>
                <a:r>
                  <a:rPr lang="en-US" sz="2400" b="0" dirty="0">
                    <a:latin typeface="Cambria Math" panose="02040503050406030204" pitchFamily="18" charset="0"/>
                  </a:rPr>
                  <a:t> : Set of</a:t>
                </a:r>
                <a14:m>
                  <m:oMath xmlns:m="http://schemas.openxmlformats.org/officeDocument/2006/math">
                    <m:r>
                      <a:rPr lang="en-US" sz="2400" b="0" i="0" smtClean="0">
                        <a:latin typeface="Cambria Math" panose="02040503050406030204" pitchFamily="18" charset="0"/>
                      </a:rPr>
                      <m:t> </m:t>
                    </m:r>
                  </m:oMath>
                </a14:m>
                <a:r>
                  <a:rPr lang="en-US" sz="2400" dirty="0">
                    <a:latin typeface="PT Serif" panose="020A0603040505020204" pitchFamily="18" charset="77"/>
                  </a:rPr>
                  <a:t>Traitors</a:t>
                </a:r>
              </a:p>
              <a:p>
                <a14:m>
                  <m:oMath xmlns:m="http://schemas.openxmlformats.org/officeDocument/2006/math">
                    <m:r>
                      <a:rPr lang="en-US" sz="2400" i="1">
                        <a:latin typeface="Cambria Math" panose="02040503050406030204" pitchFamily="18" charset="0"/>
                      </a:rPr>
                      <m:t>𝑊</m:t>
                    </m:r>
                    <m:r>
                      <a:rPr lang="en-US" sz="2400">
                        <a:latin typeface="Cambria Math" panose="02040503050406030204" pitchFamily="18" charset="0"/>
                      </a:rPr>
                      <m:t>=</m:t>
                    </m:r>
                    <m:sSup>
                      <m:sSupPr>
                        <m:ctrlPr>
                          <a:rPr lang="ar-AE" sz="2400" i="1">
                            <a:latin typeface="Cambria Math" panose="02040503050406030204" pitchFamily="18" charset="0"/>
                          </a:rPr>
                        </m:ctrlPr>
                      </m:sSupPr>
                      <m:e>
                        <m:r>
                          <a:rPr lang="en-US" sz="2400" i="1">
                            <a:latin typeface="Cambria Math" panose="02040503050406030204" pitchFamily="18" charset="0"/>
                          </a:rPr>
                          <m:t> {</m:t>
                        </m:r>
                        <m:r>
                          <a:rPr lang="ar-AE" sz="2400" i="1">
                            <a:latin typeface="Cambria Math" panose="02040503050406030204" pitchFamily="18" charset="0"/>
                          </a:rPr>
                          <m:t> </m:t>
                        </m:r>
                        <m:acc>
                          <m:accPr>
                            <m:chr m:val="̅"/>
                            <m:ctrlPr>
                              <a:rPr lang="ar-AE" sz="2400" i="1">
                                <a:latin typeface="Cambria Math" panose="02040503050406030204" pitchFamily="18" charset="0"/>
                              </a:rPr>
                            </m:ctrlPr>
                          </m:accPr>
                          <m:e>
                            <m:r>
                              <a:rPr lang="ar-AE" sz="2400" i="1">
                                <a:latin typeface="Cambria Math" panose="02040503050406030204" pitchFamily="18" charset="0"/>
                              </a:rPr>
                              <m:t>𝑤</m:t>
                            </m:r>
                          </m:e>
                        </m:acc>
                      </m:e>
                      <m:sup>
                        <m:r>
                          <a:rPr lang="en-US" sz="2400" i="1">
                            <a:latin typeface="Cambria Math" panose="02040503050406030204" pitchFamily="18" charset="0"/>
                          </a:rPr>
                          <m:t>(1)</m:t>
                        </m:r>
                      </m:sup>
                    </m:sSup>
                    <m:r>
                      <a:rPr lang="en-US" sz="2400" i="1">
                        <a:latin typeface="Cambria Math" panose="02040503050406030204" pitchFamily="18" charset="0"/>
                      </a:rPr>
                      <m:t> ,…,</m:t>
                    </m:r>
                    <m:sSup>
                      <m:sSupPr>
                        <m:ctrlPr>
                          <a:rPr lang="ar-AE" sz="2400" i="1">
                            <a:latin typeface="Cambria Math" panose="02040503050406030204" pitchFamily="18" charset="0"/>
                          </a:rPr>
                        </m:ctrlPr>
                      </m:sSupPr>
                      <m:e>
                        <m:r>
                          <a:rPr lang="en-US" sz="2400" i="1">
                            <a:latin typeface="Cambria Math" panose="02040503050406030204" pitchFamily="18" charset="0"/>
                          </a:rPr>
                          <m:t> </m:t>
                        </m:r>
                        <m:acc>
                          <m:accPr>
                            <m:chr m:val="̅"/>
                            <m:ctrlPr>
                              <a:rPr lang="ar-AE" sz="2400" i="1">
                                <a:latin typeface="Cambria Math" panose="02040503050406030204" pitchFamily="18" charset="0"/>
                              </a:rPr>
                            </m:ctrlPr>
                          </m:accPr>
                          <m:e>
                            <m:r>
                              <a:rPr lang="ar-AE" sz="2400" i="1">
                                <a:latin typeface="Cambria Math" panose="02040503050406030204" pitchFamily="18" charset="0"/>
                              </a:rPr>
                              <m:t>𝑤</m:t>
                            </m:r>
                          </m:e>
                        </m:acc>
                      </m:e>
                      <m:sup>
                        <m:d>
                          <m:dPr>
                            <m:ctrlPr>
                              <a:rPr lang="en-US" sz="2400" i="1">
                                <a:latin typeface="Cambria Math" panose="02040503050406030204" pitchFamily="18" charset="0"/>
                              </a:rPr>
                            </m:ctrlPr>
                          </m:dPr>
                          <m:e>
                            <m:r>
                              <a:rPr lang="en-US" sz="2400" i="1">
                                <a:latin typeface="Cambria Math" panose="02040503050406030204" pitchFamily="18" charset="0"/>
                              </a:rPr>
                              <m:t>𝑡</m:t>
                            </m:r>
                          </m:e>
                        </m:d>
                      </m:sup>
                    </m:sSup>
                    <m:r>
                      <a:rPr lang="en-US" sz="2400" i="1">
                        <a:latin typeface="Cambria Math" panose="02040503050406030204" pitchFamily="18" charset="0"/>
                      </a:rPr>
                      <m:t>}</m:t>
                    </m:r>
                  </m:oMath>
                </a14:m>
                <a:r>
                  <a:rPr lang="en-US" sz="2400" dirty="0">
                    <a:latin typeface="PT Serif" panose="020A0603040505020204" pitchFamily="18" charset="77"/>
                  </a:rPr>
                  <a:t> </a:t>
                </a:r>
              </a:p>
            </p:txBody>
          </p:sp>
        </mc:Choice>
        <mc:Fallback xmlns="">
          <p:sp>
            <p:nvSpPr>
              <p:cNvPr id="20" name="TextBox 19">
                <a:extLst>
                  <a:ext uri="{FF2B5EF4-FFF2-40B4-BE49-F238E27FC236}">
                    <a16:creationId xmlns:a16="http://schemas.microsoft.com/office/drawing/2014/main" id="{D2E8D353-11EA-1F7D-D077-2013A39033DF}"/>
                  </a:ext>
                </a:extLst>
              </p:cNvPr>
              <p:cNvSpPr txBox="1">
                <a:spLocks noRot="1" noChangeAspect="1" noMove="1" noResize="1" noEditPoints="1" noAdjustHandles="1" noChangeArrowheads="1" noChangeShapeType="1" noTextEdit="1"/>
              </p:cNvSpPr>
              <p:nvPr/>
            </p:nvSpPr>
            <p:spPr>
              <a:xfrm>
                <a:off x="4543584" y="3236240"/>
                <a:ext cx="4072017" cy="856517"/>
              </a:xfrm>
              <a:prstGeom prst="rect">
                <a:avLst/>
              </a:prstGeom>
              <a:blipFill>
                <a:blip r:embed="rId12"/>
                <a:stretch>
                  <a:fillRect l="-311" t="-5797" b="-10145"/>
                </a:stretch>
              </a:blipFill>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id="{473656E9-E07D-001A-A7B9-3EB8B128AFA8}"/>
              </a:ext>
            </a:extLst>
          </p:cNvPr>
          <p:cNvCxnSpPr>
            <a:cxnSpLocks/>
          </p:cNvCxnSpPr>
          <p:nvPr/>
        </p:nvCxnSpPr>
        <p:spPr>
          <a:xfrm flipH="1">
            <a:off x="3677810" y="2753620"/>
            <a:ext cx="1648615" cy="1005840"/>
          </a:xfrm>
          <a:prstGeom prst="straightConnector1">
            <a:avLst/>
          </a:prstGeom>
          <a:ln w="22225">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2F3F233E-99E8-2BF1-BB4B-B43389F264A3}"/>
                  </a:ext>
                </a:extLst>
              </p:cNvPr>
              <p:cNvSpPr txBox="1"/>
              <p:nvPr/>
            </p:nvSpPr>
            <p:spPr>
              <a:xfrm>
                <a:off x="3110040" y="5245949"/>
                <a:ext cx="5971919" cy="1389483"/>
              </a:xfrm>
              <a:prstGeom prst="rect">
                <a:avLst/>
              </a:prstGeom>
              <a:noFill/>
              <a:ln>
                <a:solidFill>
                  <a:srgbClr val="002060"/>
                </a:solidFill>
              </a:ln>
            </p:spPr>
            <p:txBody>
              <a:bodyPr wrap="square" rtlCol="0">
                <a:spAutoFit/>
              </a:bodyPr>
              <a:lstStyle/>
              <a:p>
                <a:pPr>
                  <a:lnSpc>
                    <a:spcPct val="120000"/>
                  </a:lnSpc>
                </a:pPr>
                <a:r>
                  <a:rPr lang="en-US" sz="2400" b="0" dirty="0">
                    <a:solidFill>
                      <a:schemeClr val="tx1"/>
                    </a:solidFill>
                    <a:latin typeface="PT Serif" panose="020A0603040505020204" pitchFamily="18" charset="77"/>
                  </a:rPr>
                  <a:t>Tracing Algorithm:</a:t>
                </a:r>
              </a:p>
              <a:p>
                <a:pPr marL="342900" indent="-342900">
                  <a:lnSpc>
                    <a:spcPct val="120000"/>
                  </a:lnSpc>
                  <a:buFont typeface="Arial" panose="020B0604020202020204" pitchFamily="34" charset="0"/>
                  <a:buChar char="•"/>
                </a:pPr>
                <a:r>
                  <a:rPr lang="en-US" sz="2400" b="0" dirty="0">
                    <a:solidFill>
                      <a:schemeClr val="tx1"/>
                    </a:solidFill>
                    <a:latin typeface="PT Serif" panose="020A0603040505020204" pitchFamily="18" charset="77"/>
                  </a:rPr>
                  <a:t>Derive a word </a:t>
                </a:r>
                <a14:m>
                  <m:oMath xmlns:m="http://schemas.openxmlformats.org/officeDocument/2006/math">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𝑤</m:t>
                        </m:r>
                      </m:e>
                      <m:sup>
                        <m:r>
                          <a:rPr lang="en-US" sz="2400" b="0" i="1" smtClean="0">
                            <a:solidFill>
                              <a:schemeClr val="tx1"/>
                            </a:solidFill>
                            <a:latin typeface="Cambria Math" panose="02040503050406030204" pitchFamily="18" charset="0"/>
                          </a:rPr>
                          <m:t>∗</m:t>
                        </m:r>
                      </m:sup>
                    </m:sSup>
                  </m:oMath>
                </a14:m>
                <a:r>
                  <a:rPr lang="en-US" sz="2400" dirty="0">
                    <a:latin typeface="PT Serif" panose="020A0603040505020204" pitchFamily="18" charset="77"/>
                  </a:rPr>
                  <a:t> made from </a:t>
                </a:r>
                <a14:m>
                  <m:oMath xmlns:m="http://schemas.openxmlformats.org/officeDocument/2006/math">
                    <m:r>
                      <a:rPr lang="en-US" sz="2400" i="1">
                        <a:solidFill>
                          <a:schemeClr val="tx1">
                            <a:lumMod val="85000"/>
                            <a:lumOff val="15000"/>
                          </a:schemeClr>
                        </a:solidFill>
                        <a:latin typeface="Cambria Math" panose="02040503050406030204" pitchFamily="18" charset="0"/>
                      </a:rPr>
                      <m:t>𝑊</m:t>
                    </m:r>
                  </m:oMath>
                </a14:m>
                <a:r>
                  <a:rPr lang="en-US" sz="2400" b="0" dirty="0">
                    <a:solidFill>
                      <a:schemeClr val="tx1"/>
                    </a:solidFill>
                    <a:latin typeface="PT Serif" panose="020A0603040505020204" pitchFamily="18" charset="77"/>
                  </a:rPr>
                  <a:t> using </a:t>
                </a:r>
                <a14:m>
                  <m:oMath xmlns:m="http://schemas.openxmlformats.org/officeDocument/2006/math">
                    <m:r>
                      <a:rPr lang="en-US" sz="2400" i="1">
                        <a:solidFill>
                          <a:schemeClr val="tx1"/>
                        </a:solidFill>
                        <a:latin typeface="Cambria Math" panose="02040503050406030204" pitchFamily="18" charset="0"/>
                      </a:rPr>
                      <m:t>𝐷</m:t>
                    </m:r>
                  </m:oMath>
                </a14:m>
                <a:endParaRPr lang="en-US" sz="2400" b="0" dirty="0">
                  <a:solidFill>
                    <a:schemeClr val="tx1"/>
                  </a:solidFill>
                  <a:latin typeface="PT Serif" panose="020A0603040505020204" pitchFamily="18" charset="77"/>
                </a:endParaRPr>
              </a:p>
              <a:p>
                <a:pPr marL="342900" indent="-342900">
                  <a:lnSpc>
                    <a:spcPct val="120000"/>
                  </a:lnSpc>
                  <a:buFont typeface="Arial" panose="020B0604020202020204" pitchFamily="34" charset="0"/>
                  <a:buChar char="•"/>
                </a:pPr>
                <a:r>
                  <a:rPr lang="en-US" sz="2400" dirty="0">
                    <a:solidFill>
                      <a:schemeClr val="tx1"/>
                    </a:solidFill>
                    <a:latin typeface="PT Serif" panose="020A0603040505020204" pitchFamily="18" charset="77"/>
                  </a:rPr>
                  <a:t>Output </a:t>
                </a: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𝒞</m:t>
                    </m:r>
                  </m:oMath>
                </a14:m>
                <a:r>
                  <a:rPr lang="en-US" sz="2400" dirty="0">
                    <a:solidFill>
                      <a:schemeClr val="tx1"/>
                    </a:solidFill>
                    <a:latin typeface="PT Serif" panose="020A0603040505020204" pitchFamily="18" charset="77"/>
                  </a:rPr>
                  <a:t>.</a:t>
                </a:r>
                <a:r>
                  <a:rPr lang="en-US" sz="2400" dirty="0" err="1">
                    <a:solidFill>
                      <a:schemeClr val="tx1"/>
                    </a:solidFill>
                    <a:latin typeface="PT Serif" panose="020A0603040505020204" pitchFamily="18" charset="77"/>
                  </a:rPr>
                  <a:t>FC</a:t>
                </a:r>
                <a:r>
                  <a:rPr lang="en-US" sz="2400" dirty="0">
                    <a:solidFill>
                      <a:schemeClr val="tx1"/>
                    </a:solidFill>
                    <a:latin typeface="PT Serif" panose="020A0603040505020204" pitchFamily="18" charset="77"/>
                  </a:rPr>
                  <a:t>Trace(</a:t>
                </a:r>
                <a14:m>
                  <m:oMath xmlns:m="http://schemas.openxmlformats.org/officeDocument/2006/math">
                    <m:r>
                      <a:rPr lang="en-US" sz="2400" b="0" i="0"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𝑡𝑘</m:t>
                    </m:r>
                    <m:r>
                      <a:rPr lang="en-US" sz="2400" b="0" i="1" smtClean="0">
                        <a:solidFill>
                          <a:schemeClr val="tx1"/>
                        </a:solidFill>
                        <a:latin typeface="Cambria Math" panose="02040503050406030204" pitchFamily="18" charset="0"/>
                      </a:rPr>
                      <m:t> , </m:t>
                    </m:r>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𝑤</m:t>
                        </m:r>
                      </m:e>
                      <m:sup>
                        <m:r>
                          <a:rPr lang="en-US" sz="2400" b="0" i="1" smtClean="0">
                            <a:solidFill>
                              <a:schemeClr val="tx1"/>
                            </a:solidFill>
                            <a:latin typeface="Cambria Math" panose="02040503050406030204" pitchFamily="18" charset="0"/>
                          </a:rPr>
                          <m:t>∗</m:t>
                        </m:r>
                      </m:sup>
                    </m:sSup>
                  </m:oMath>
                </a14:m>
                <a:r>
                  <a:rPr lang="en-US" sz="2400" dirty="0">
                    <a:solidFill>
                      <a:schemeClr val="tx1"/>
                    </a:solidFill>
                    <a:latin typeface="PT Serif" panose="020A0603040505020204" pitchFamily="18" charset="77"/>
                  </a:rPr>
                  <a:t>)</a:t>
                </a:r>
              </a:p>
            </p:txBody>
          </p:sp>
        </mc:Choice>
        <mc:Fallback xmlns="">
          <p:sp>
            <p:nvSpPr>
              <p:cNvPr id="22" name="TextBox 21">
                <a:extLst>
                  <a:ext uri="{FF2B5EF4-FFF2-40B4-BE49-F238E27FC236}">
                    <a16:creationId xmlns:a16="http://schemas.microsoft.com/office/drawing/2014/main" id="{2F3F233E-99E8-2BF1-BB4B-B43389F264A3}"/>
                  </a:ext>
                </a:extLst>
              </p:cNvPr>
              <p:cNvSpPr txBox="1">
                <a:spLocks noRot="1" noChangeAspect="1" noMove="1" noResize="1" noEditPoints="1" noAdjustHandles="1" noChangeArrowheads="1" noChangeShapeType="1" noTextEdit="1"/>
              </p:cNvSpPr>
              <p:nvPr/>
            </p:nvSpPr>
            <p:spPr>
              <a:xfrm>
                <a:off x="3110040" y="5245949"/>
                <a:ext cx="5971919" cy="1389483"/>
              </a:xfrm>
              <a:prstGeom prst="rect">
                <a:avLst/>
              </a:prstGeom>
              <a:blipFill>
                <a:blip r:embed="rId13"/>
                <a:stretch>
                  <a:fillRect l="-1483" b="-9009"/>
                </a:stretch>
              </a:blipFill>
              <a:ln>
                <a:solidFill>
                  <a:srgbClr val="002060"/>
                </a:solidFill>
              </a:ln>
            </p:spPr>
            <p:txBody>
              <a:bodyPr/>
              <a:lstStyle/>
              <a:p>
                <a:r>
                  <a:rPr lang="en-US">
                    <a:noFill/>
                  </a:rPr>
                  <a:t> </a:t>
                </a:r>
              </a:p>
            </p:txBody>
          </p:sp>
        </mc:Fallback>
      </mc:AlternateContent>
      <p:sp>
        <p:nvSpPr>
          <p:cNvPr id="28" name="TextBox 27">
            <a:extLst>
              <a:ext uri="{FF2B5EF4-FFF2-40B4-BE49-F238E27FC236}">
                <a16:creationId xmlns:a16="http://schemas.microsoft.com/office/drawing/2014/main" id="{DFEA1A9B-1EC9-3C0F-8AA6-2F31B3708A8A}"/>
              </a:ext>
            </a:extLst>
          </p:cNvPr>
          <p:cNvSpPr txBox="1"/>
          <p:nvPr/>
        </p:nvSpPr>
        <p:spPr>
          <a:xfrm>
            <a:off x="2279663" y="5670587"/>
            <a:ext cx="834042" cy="707886"/>
          </a:xfrm>
          <a:prstGeom prst="rect">
            <a:avLst/>
          </a:prstGeom>
          <a:noFill/>
        </p:spPr>
        <p:txBody>
          <a:bodyPr wrap="square">
            <a:spAutoFit/>
          </a:bodyPr>
          <a:lstStyle/>
          <a:p>
            <a:r>
              <a:rPr lang="en-US" sz="4000" b="0" i="0" dirty="0">
                <a:solidFill>
                  <a:srgbClr val="000000"/>
                </a:solidFill>
                <a:effectLst/>
                <a:latin typeface="Apple Color Emoji" pitchFamily="2" charset="0"/>
              </a:rPr>
              <a:t>👉</a:t>
            </a:r>
            <a:endParaRPr lang="en-US" sz="4000" dirty="0"/>
          </a:p>
        </p:txBody>
      </p:sp>
      <p:sp>
        <p:nvSpPr>
          <p:cNvPr id="2" name="Title 1">
            <a:extLst>
              <a:ext uri="{FF2B5EF4-FFF2-40B4-BE49-F238E27FC236}">
                <a16:creationId xmlns:a16="http://schemas.microsoft.com/office/drawing/2014/main" id="{B47E5629-50B4-6708-2F77-B27516E87ABC}"/>
              </a:ext>
            </a:extLst>
          </p:cNvPr>
          <p:cNvSpPr txBox="1">
            <a:spLocks/>
          </p:cNvSpPr>
          <p:nvPr/>
        </p:nvSpPr>
        <p:spPr>
          <a:xfrm>
            <a:off x="427382" y="62743"/>
            <a:ext cx="109959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300" dirty="0">
                <a:latin typeface="PT Serif" panose="020A0603040505020204" pitchFamily="18" charset="77"/>
              </a:rPr>
              <a:t>The BN’08 Traitor Tracing Scheme: Trace</a:t>
            </a:r>
          </a:p>
        </p:txBody>
      </p:sp>
    </p:spTree>
    <p:extLst>
      <p:ext uri="{BB962C8B-B14F-4D97-AF65-F5344CB8AC3E}">
        <p14:creationId xmlns:p14="http://schemas.microsoft.com/office/powerpoint/2010/main" val="193726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75E-6 -2.22222E-6 L 0.00274 0.06945 " pathEditMode="relative" rAng="0" ptsTypes="AA">
                                      <p:cBhvr>
                                        <p:cTn id="6" dur="1000" fill="hold"/>
                                        <p:tgtEl>
                                          <p:spTgt spid="28"/>
                                        </p:tgtEl>
                                        <p:attrNameLst>
                                          <p:attrName>ppt_x</p:attrName>
                                          <p:attrName>ppt_y</p:attrName>
                                        </p:attrNameLst>
                                      </p:cBhvr>
                                      <p:rCtr x="130" y="34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79B203C-0A57-7D98-7AE2-B1DDDED62A34}"/>
                  </a:ext>
                </a:extLst>
              </p:cNvPr>
              <p:cNvSpPr>
                <a:spLocks noGrp="1"/>
              </p:cNvSpPr>
              <p:nvPr>
                <p:ph idx="1"/>
              </p:nvPr>
            </p:nvSpPr>
            <p:spPr>
              <a:xfrm>
                <a:off x="427382" y="1388306"/>
                <a:ext cx="10515600" cy="696329"/>
              </a:xfrm>
            </p:spPr>
            <p:txBody>
              <a:bodyPr/>
              <a:lstStyle/>
              <a:p>
                <a:pPr marL="0" indent="0">
                  <a:buNone/>
                </a:pPr>
                <a:r>
                  <a:rPr lang="en-US" dirty="0">
                    <a:latin typeface="PT Serif" panose="020A0603040505020204" pitchFamily="18" charset="77"/>
                  </a:rPr>
                  <a:t>Replace PKE </a:t>
                </a:r>
                <a14:m>
                  <m:oMath xmlns:m="http://schemas.openxmlformats.org/officeDocument/2006/math">
                    <m:r>
                      <a:rPr lang="en-US" i="1" smtClean="0">
                        <a:latin typeface="Cambria Math" panose="02040503050406030204" pitchFamily="18" charset="0"/>
                        <a:ea typeface="Cambria Math" panose="02040503050406030204" pitchFamily="18" charset="0"/>
                      </a:rPr>
                      <m:t>ℰ</m:t>
                    </m:r>
                  </m:oMath>
                </a14:m>
                <a:r>
                  <a:rPr lang="en-US" dirty="0">
                    <a:latin typeface="PT Serif" panose="020A0603040505020204" pitchFamily="18" charset="77"/>
                  </a:rPr>
                  <a:t> with threshold decryption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ℰ</m:t>
                        </m:r>
                      </m:e>
                      <m:sub>
                        <m:r>
                          <a:rPr lang="en-US" b="0" i="1" smtClean="0">
                            <a:latin typeface="Cambria Math" panose="02040503050406030204" pitchFamily="18" charset="0"/>
                            <a:ea typeface="Cambria Math" panose="02040503050406030204" pitchFamily="18" charset="0"/>
                          </a:rPr>
                          <m:t>𝑡</m:t>
                        </m:r>
                      </m:sub>
                    </m:sSub>
                  </m:oMath>
                </a14:m>
                <a:r>
                  <a:rPr lang="en-US" dirty="0">
                    <a:latin typeface="PT Serif" panose="020A0603040505020204" pitchFamily="18" charset="77"/>
                  </a:rPr>
                  <a:t>:</a:t>
                </a:r>
              </a:p>
            </p:txBody>
          </p:sp>
        </mc:Choice>
        <mc:Fallback xmlns="">
          <p:sp>
            <p:nvSpPr>
              <p:cNvPr id="3" name="Content Placeholder 2">
                <a:extLst>
                  <a:ext uri="{FF2B5EF4-FFF2-40B4-BE49-F238E27FC236}">
                    <a16:creationId xmlns:a16="http://schemas.microsoft.com/office/drawing/2014/main" id="{F79B203C-0A57-7D98-7AE2-B1DDDED62A34}"/>
                  </a:ext>
                </a:extLst>
              </p:cNvPr>
              <p:cNvSpPr>
                <a:spLocks noGrp="1" noRot="1" noChangeAspect="1" noMove="1" noResize="1" noEditPoints="1" noAdjustHandles="1" noChangeArrowheads="1" noChangeShapeType="1" noTextEdit="1"/>
              </p:cNvSpPr>
              <p:nvPr>
                <p:ph idx="1"/>
              </p:nvPr>
            </p:nvSpPr>
            <p:spPr>
              <a:xfrm>
                <a:off x="427382" y="1388306"/>
                <a:ext cx="10515600" cy="696329"/>
              </a:xfrm>
              <a:blipFill>
                <a:blip r:embed="rId3"/>
                <a:stretch>
                  <a:fillRect l="-1206" t="-14286"/>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896E19F3-EDD7-1F2F-2178-A6E3F450CBA0}"/>
              </a:ext>
            </a:extLst>
          </p:cNvPr>
          <p:cNvSpPr>
            <a:spLocks noGrp="1"/>
          </p:cNvSpPr>
          <p:nvPr>
            <p:ph type="title"/>
          </p:nvPr>
        </p:nvSpPr>
        <p:spPr>
          <a:xfrm>
            <a:off x="427382" y="62743"/>
            <a:ext cx="11459818" cy="1325563"/>
          </a:xfrm>
        </p:spPr>
        <p:txBody>
          <a:bodyPr>
            <a:normAutofit/>
          </a:bodyPr>
          <a:lstStyle/>
          <a:p>
            <a:r>
              <a:rPr lang="en-US" sz="4300" dirty="0">
                <a:latin typeface="PT Serif" panose="020A0603040505020204" pitchFamily="18" charset="77"/>
              </a:rPr>
              <a:t>Traitor tracing for threshold KEM: Attempt #1</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73A40AB-501B-164E-20AB-60EA69AEA7BF}"/>
                  </a:ext>
                </a:extLst>
              </p:cNvPr>
              <p:cNvSpPr txBox="1"/>
              <p:nvPr/>
            </p:nvSpPr>
            <p:spPr>
              <a:xfrm>
                <a:off x="3692387" y="2549429"/>
                <a:ext cx="2039887" cy="7941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600" b="0" i="1" smtClean="0">
                              <a:latin typeface="Cambria Math" panose="02040503050406030204" pitchFamily="18" charset="0"/>
                            </a:rPr>
                          </m:ctrlPr>
                        </m:sSubPr>
                        <m:e>
                          <m:d>
                            <m:dPr>
                              <m:begChr m:val="{"/>
                              <m:endChr m:val="}"/>
                              <m:ctrlPr>
                                <a:rPr lang="en-US" sz="2600" b="0" i="1" smtClean="0">
                                  <a:latin typeface="Cambria Math" panose="02040503050406030204" pitchFamily="18" charset="0"/>
                                </a:rPr>
                              </m:ctrlPr>
                            </m:dPr>
                            <m:e>
                              <m:r>
                                <a:rPr lang="en-US" sz="2600" b="0" i="1" smtClean="0">
                                  <a:latin typeface="Cambria Math" panose="02040503050406030204" pitchFamily="18" charset="0"/>
                                </a:rPr>
                                <m:t>𝑠</m:t>
                              </m:r>
                              <m:sSubSup>
                                <m:sSubSupPr>
                                  <m:ctrlPr>
                                    <a:rPr lang="en-US" sz="2600" b="0" i="1" smtClean="0">
                                      <a:latin typeface="Cambria Math" panose="02040503050406030204" pitchFamily="18" charset="0"/>
                                    </a:rPr>
                                  </m:ctrlPr>
                                </m:sSubSupPr>
                                <m:e>
                                  <m:r>
                                    <a:rPr lang="en-US" sz="2600" b="0" i="1" smtClean="0">
                                      <a:latin typeface="Cambria Math" panose="02040503050406030204" pitchFamily="18" charset="0"/>
                                    </a:rPr>
                                    <m:t>𝑘</m:t>
                                  </m:r>
                                </m:e>
                                <m:sub>
                                  <m:r>
                                    <a:rPr lang="en-US" sz="2600" b="0" i="1" smtClean="0">
                                      <a:latin typeface="Cambria Math" panose="02040503050406030204" pitchFamily="18" charset="0"/>
                                    </a:rPr>
                                    <m:t>𝑖</m:t>
                                  </m:r>
                                  <m:r>
                                    <a:rPr lang="en-US" sz="2600" b="0" i="1" smtClean="0">
                                      <a:latin typeface="Cambria Math" panose="02040503050406030204" pitchFamily="18" charset="0"/>
                                    </a:rPr>
                                    <m:t> ,   0</m:t>
                                  </m:r>
                                </m:sub>
                                <m:sup>
                                  <m:d>
                                    <m:dPr>
                                      <m:ctrlPr>
                                        <a:rPr lang="en-US" sz="2600" b="0" i="1" smtClean="0">
                                          <a:latin typeface="Cambria Math" panose="02040503050406030204" pitchFamily="18" charset="0"/>
                                        </a:rPr>
                                      </m:ctrlPr>
                                    </m:dPr>
                                    <m:e>
                                      <m:r>
                                        <a:rPr lang="en-US" sz="2600" b="0" i="1" smtClean="0">
                                          <a:latin typeface="Cambria Math" panose="02040503050406030204" pitchFamily="18" charset="0"/>
                                        </a:rPr>
                                        <m:t>1</m:t>
                                      </m:r>
                                    </m:e>
                                  </m:d>
                                </m:sup>
                              </m:sSubSup>
                            </m:e>
                          </m:d>
                        </m:e>
                        <m:sub>
                          <m:r>
                            <a:rPr lang="en-US" sz="2600" b="0" i="1" smtClean="0">
                              <a:latin typeface="Cambria Math" panose="02040503050406030204" pitchFamily="18" charset="0"/>
                            </a:rPr>
                            <m:t>𝑖</m:t>
                          </m:r>
                          <m:r>
                            <a:rPr lang="en-US" sz="2600" b="0" i="1" smtClean="0">
                              <a:latin typeface="Cambria Math" panose="02040503050406030204" pitchFamily="18" charset="0"/>
                            </a:rPr>
                            <m:t> ∈ [</m:t>
                          </m:r>
                          <m:r>
                            <a:rPr lang="en-US" sz="2600" b="0" i="1" smtClean="0">
                              <a:latin typeface="Cambria Math" panose="02040503050406030204" pitchFamily="18" charset="0"/>
                            </a:rPr>
                            <m:t>𝑛</m:t>
                          </m:r>
                          <m:r>
                            <a:rPr lang="en-US" sz="2600" b="0" i="1" smtClean="0">
                              <a:latin typeface="Cambria Math" panose="02040503050406030204" pitchFamily="18" charset="0"/>
                            </a:rPr>
                            <m:t>]</m:t>
                          </m:r>
                        </m:sub>
                      </m:sSub>
                    </m:oMath>
                  </m:oMathPara>
                </a14:m>
                <a:endParaRPr lang="en-US" sz="2600" dirty="0"/>
              </a:p>
            </p:txBody>
          </p:sp>
        </mc:Choice>
        <mc:Fallback xmlns="">
          <p:sp>
            <p:nvSpPr>
              <p:cNvPr id="5" name="TextBox 4">
                <a:extLst>
                  <a:ext uri="{FF2B5EF4-FFF2-40B4-BE49-F238E27FC236}">
                    <a16:creationId xmlns:a16="http://schemas.microsoft.com/office/drawing/2014/main" id="{573A40AB-501B-164E-20AB-60EA69AEA7BF}"/>
                  </a:ext>
                </a:extLst>
              </p:cNvPr>
              <p:cNvSpPr txBox="1">
                <a:spLocks noRot="1" noChangeAspect="1" noMove="1" noResize="1" noEditPoints="1" noAdjustHandles="1" noChangeArrowheads="1" noChangeShapeType="1" noTextEdit="1"/>
              </p:cNvSpPr>
              <p:nvPr/>
            </p:nvSpPr>
            <p:spPr>
              <a:xfrm>
                <a:off x="3692387" y="2549429"/>
                <a:ext cx="2039887" cy="794128"/>
              </a:xfrm>
              <a:prstGeom prst="rect">
                <a:avLst/>
              </a:prstGeom>
              <a:blipFill>
                <a:blip r:embed="rId4"/>
                <a:stretch>
                  <a:fillRect b="-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D8BCD13B-CD6D-2B30-F197-7CB8A69C5ED1}"/>
                  </a:ext>
                </a:extLst>
              </p:cNvPr>
              <p:cNvSpPr/>
              <p:nvPr/>
            </p:nvSpPr>
            <p:spPr>
              <a:xfrm>
                <a:off x="436196" y="2500220"/>
                <a:ext cx="2635947" cy="892547"/>
              </a:xfrm>
              <a:prstGeom prst="rect">
                <a:avLst/>
              </a:prstGeom>
              <a:solidFill>
                <a:schemeClr val="accent2">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14:m>
                  <m:oMath xmlns:m="http://schemas.openxmlformats.org/officeDocument/2006/math">
                    <m:sSub>
                      <m:sSubPr>
                        <m:ctrlPr>
                          <a:rPr lang="en-US" sz="2800" b="0" i="1" smtClean="0">
                            <a:solidFill>
                              <a:schemeClr val="accent1">
                                <a:lumMod val="50000"/>
                              </a:schemeClr>
                            </a:solidFill>
                            <a:latin typeface="Cambria Math" panose="02040503050406030204" pitchFamily="18" charset="0"/>
                            <a:ea typeface="Cambria Math" panose="02040503050406030204" pitchFamily="18" charset="0"/>
                          </a:rPr>
                        </m:ctrlPr>
                      </m:sSubPr>
                      <m:e>
                        <m:r>
                          <a:rPr lang="en-US" sz="2800" i="1" smtClean="0">
                            <a:solidFill>
                              <a:schemeClr val="accent1">
                                <a:lumMod val="50000"/>
                              </a:schemeClr>
                            </a:solidFill>
                            <a:latin typeface="Cambria Math" panose="02040503050406030204" pitchFamily="18" charset="0"/>
                            <a:ea typeface="Cambria Math" panose="02040503050406030204" pitchFamily="18" charset="0"/>
                          </a:rPr>
                          <m:t>ℰ</m:t>
                        </m:r>
                      </m:e>
                      <m:sub>
                        <m:r>
                          <a:rPr lang="en-US" sz="2800" b="0" i="1" smtClean="0">
                            <a:solidFill>
                              <a:schemeClr val="accent1">
                                <a:lumMod val="50000"/>
                              </a:schemeClr>
                            </a:solidFill>
                            <a:latin typeface="Cambria Math" panose="02040503050406030204" pitchFamily="18" charset="0"/>
                            <a:ea typeface="Cambria Math" panose="02040503050406030204" pitchFamily="18" charset="0"/>
                          </a:rPr>
                          <m:t>𝑡</m:t>
                        </m:r>
                      </m:sub>
                    </m:sSub>
                  </m:oMath>
                </a14:m>
                <a:r>
                  <a:rPr lang="en-US" sz="2800" dirty="0">
                    <a:solidFill>
                      <a:schemeClr val="accent1">
                        <a:lumMod val="50000"/>
                      </a:schemeClr>
                    </a:solidFill>
                    <a:latin typeface="PT Serif" panose="020A0603040505020204" pitchFamily="18" charset="77"/>
                  </a:rPr>
                  <a:t>.</a:t>
                </a:r>
                <a:r>
                  <a:rPr lang="en-US" sz="2800" dirty="0" err="1">
                    <a:solidFill>
                      <a:schemeClr val="accent1">
                        <a:lumMod val="50000"/>
                      </a:schemeClr>
                    </a:solidFill>
                    <a:latin typeface="PT Serif" panose="020A0603040505020204" pitchFamily="18" charset="77"/>
                  </a:rPr>
                  <a:t>KeyGen</a:t>
                </a:r>
                <a:r>
                  <a:rPr lang="en-US" sz="2800" dirty="0">
                    <a:solidFill>
                      <a:schemeClr val="accent1">
                        <a:lumMod val="50000"/>
                      </a:schemeClr>
                    </a:solidFill>
                    <a:latin typeface="PT Serif" panose="020A0603040505020204" pitchFamily="18" charset="77"/>
                  </a:rPr>
                  <a:t>(</a:t>
                </a:r>
                <a14:m>
                  <m:oMath xmlns:m="http://schemas.openxmlformats.org/officeDocument/2006/math">
                    <m:r>
                      <a:rPr lang="en-US" sz="2800" b="0" i="1" smtClean="0">
                        <a:solidFill>
                          <a:schemeClr val="accent1">
                            <a:lumMod val="50000"/>
                          </a:schemeClr>
                        </a:solidFill>
                        <a:latin typeface="Cambria Math" panose="02040503050406030204" pitchFamily="18" charset="0"/>
                      </a:rPr>
                      <m:t>𝑛</m:t>
                    </m:r>
                    <m:r>
                      <a:rPr lang="en-US" sz="2800" b="0" i="1" smtClean="0">
                        <a:solidFill>
                          <a:schemeClr val="accent1">
                            <a:lumMod val="50000"/>
                          </a:schemeClr>
                        </a:solidFill>
                        <a:latin typeface="Cambria Math" panose="02040503050406030204" pitchFamily="18" charset="0"/>
                      </a:rPr>
                      <m:t>,</m:t>
                    </m:r>
                    <m:r>
                      <a:rPr lang="en-US" sz="2800" b="0" i="1" smtClean="0">
                        <a:solidFill>
                          <a:schemeClr val="accent1">
                            <a:lumMod val="50000"/>
                          </a:schemeClr>
                        </a:solidFill>
                        <a:latin typeface="Cambria Math" panose="02040503050406030204" pitchFamily="18" charset="0"/>
                      </a:rPr>
                      <m:t>𝑡</m:t>
                    </m:r>
                  </m:oMath>
                </a14:m>
                <a:r>
                  <a:rPr lang="en-US" sz="2800" dirty="0">
                    <a:solidFill>
                      <a:schemeClr val="accent1">
                        <a:lumMod val="50000"/>
                      </a:schemeClr>
                    </a:solidFill>
                    <a:latin typeface="PT Serif" panose="020A0603040505020204" pitchFamily="18" charset="77"/>
                  </a:rPr>
                  <a:t>)</a:t>
                </a:r>
              </a:p>
            </p:txBody>
          </p:sp>
        </mc:Choice>
        <mc:Fallback xmlns="">
          <p:sp>
            <p:nvSpPr>
              <p:cNvPr id="6" name="Rectangle 5">
                <a:extLst>
                  <a:ext uri="{FF2B5EF4-FFF2-40B4-BE49-F238E27FC236}">
                    <a16:creationId xmlns:a16="http://schemas.microsoft.com/office/drawing/2014/main" id="{D8BCD13B-CD6D-2B30-F197-7CB8A69C5ED1}"/>
                  </a:ext>
                </a:extLst>
              </p:cNvPr>
              <p:cNvSpPr>
                <a:spLocks noRot="1" noChangeAspect="1" noMove="1" noResize="1" noEditPoints="1" noAdjustHandles="1" noChangeArrowheads="1" noChangeShapeType="1" noTextEdit="1"/>
              </p:cNvSpPr>
              <p:nvPr/>
            </p:nvSpPr>
            <p:spPr>
              <a:xfrm>
                <a:off x="436196" y="2500220"/>
                <a:ext cx="2635947" cy="892547"/>
              </a:xfrm>
              <a:prstGeom prst="rect">
                <a:avLst/>
              </a:prstGeom>
              <a:blipFill>
                <a:blip r:embed="rId5"/>
                <a:stretch>
                  <a:fillRect r="-3349" b="-5556"/>
                </a:stretch>
              </a:blipFill>
              <a:ln>
                <a:solidFill>
                  <a:schemeClr val="accent4">
                    <a:lumMod val="75000"/>
                  </a:schemeClr>
                </a:solidFill>
              </a:ln>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BC7DDEA9-3F1D-06D4-30F5-90D7583B04A5}"/>
              </a:ext>
            </a:extLst>
          </p:cNvPr>
          <p:cNvCxnSpPr>
            <a:cxnSpLocks/>
            <a:stCxn id="6" idx="3"/>
            <a:endCxn id="5" idx="1"/>
          </p:cNvCxnSpPr>
          <p:nvPr/>
        </p:nvCxnSpPr>
        <p:spPr>
          <a:xfrm flipV="1">
            <a:off x="3072143" y="2946493"/>
            <a:ext cx="620244" cy="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2F23E39-2D7A-8606-90F0-BA3A892E0B64}"/>
                  </a:ext>
                </a:extLst>
              </p:cNvPr>
              <p:cNvSpPr txBox="1"/>
              <p:nvPr/>
            </p:nvSpPr>
            <p:spPr>
              <a:xfrm>
                <a:off x="496779" y="2020970"/>
                <a:ext cx="1012841" cy="4001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𝑗</m:t>
                      </m:r>
                      <m:r>
                        <a:rPr lang="en-US" sz="2600" b="0" i="1" smtClean="0">
                          <a:latin typeface="Cambria Math" panose="02040503050406030204" pitchFamily="18" charset="0"/>
                        </a:rPr>
                        <m:t>=1 :</m:t>
                      </m:r>
                    </m:oMath>
                  </m:oMathPara>
                </a14:m>
                <a:endParaRPr lang="en-US" sz="2600" dirty="0"/>
              </a:p>
            </p:txBody>
          </p:sp>
        </mc:Choice>
        <mc:Fallback xmlns="">
          <p:sp>
            <p:nvSpPr>
              <p:cNvPr id="11" name="TextBox 10">
                <a:extLst>
                  <a:ext uri="{FF2B5EF4-FFF2-40B4-BE49-F238E27FC236}">
                    <a16:creationId xmlns:a16="http://schemas.microsoft.com/office/drawing/2014/main" id="{32F23E39-2D7A-8606-90F0-BA3A892E0B64}"/>
                  </a:ext>
                </a:extLst>
              </p:cNvPr>
              <p:cNvSpPr txBox="1">
                <a:spLocks noRot="1" noChangeAspect="1" noMove="1" noResize="1" noEditPoints="1" noAdjustHandles="1" noChangeArrowheads="1" noChangeShapeType="1" noTextEdit="1"/>
              </p:cNvSpPr>
              <p:nvPr/>
            </p:nvSpPr>
            <p:spPr>
              <a:xfrm>
                <a:off x="496779" y="2020970"/>
                <a:ext cx="1012841" cy="400110"/>
              </a:xfrm>
              <a:prstGeom prst="rect">
                <a:avLst/>
              </a:prstGeom>
              <a:blipFill>
                <a:blip r:embed="rId6"/>
                <a:stretch>
                  <a:fillRect l="-9756" r="-2439" b="-31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68F1E54-491E-D8E5-F891-59CFADFBAFA7}"/>
                  </a:ext>
                </a:extLst>
              </p:cNvPr>
              <p:cNvSpPr txBox="1"/>
              <p:nvPr/>
            </p:nvSpPr>
            <p:spPr>
              <a:xfrm>
                <a:off x="3770813" y="4633508"/>
                <a:ext cx="2039887" cy="7941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panose="02040503050406030204" pitchFamily="18" charset="0"/>
                            </a:rPr>
                          </m:ctrlPr>
                        </m:sSubPr>
                        <m:e>
                          <m:d>
                            <m:dPr>
                              <m:begChr m:val="{"/>
                              <m:endChr m:val="}"/>
                              <m:ctrlPr>
                                <a:rPr lang="en-US" sz="2600" i="1">
                                  <a:latin typeface="Cambria Math" panose="02040503050406030204" pitchFamily="18" charset="0"/>
                                </a:rPr>
                              </m:ctrlPr>
                            </m:dPr>
                            <m:e>
                              <m:r>
                                <a:rPr lang="en-US" sz="2600" i="1">
                                  <a:latin typeface="Cambria Math" panose="02040503050406030204" pitchFamily="18" charset="0"/>
                                </a:rPr>
                                <m:t>𝑠</m:t>
                              </m:r>
                              <m:sSubSup>
                                <m:sSubSupPr>
                                  <m:ctrlPr>
                                    <a:rPr lang="en-US" sz="2600" i="1">
                                      <a:latin typeface="Cambria Math" panose="02040503050406030204" pitchFamily="18" charset="0"/>
                                    </a:rPr>
                                  </m:ctrlPr>
                                </m:sSubSupPr>
                                <m:e>
                                  <m:r>
                                    <a:rPr lang="en-US" sz="2600" i="1">
                                      <a:latin typeface="Cambria Math" panose="02040503050406030204" pitchFamily="18" charset="0"/>
                                    </a:rPr>
                                    <m:t>𝑘</m:t>
                                  </m:r>
                                </m:e>
                                <m:sub>
                                  <m:r>
                                    <a:rPr lang="en-US" sz="2600" i="1">
                                      <a:latin typeface="Cambria Math" panose="02040503050406030204" pitchFamily="18" charset="0"/>
                                    </a:rPr>
                                    <m:t>𝑖</m:t>
                                  </m:r>
                                  <m:r>
                                    <a:rPr lang="en-US" sz="2600" i="1">
                                      <a:latin typeface="Cambria Math" panose="02040503050406030204" pitchFamily="18" charset="0"/>
                                    </a:rPr>
                                    <m:t> ,   0</m:t>
                                  </m:r>
                                </m:sub>
                                <m:sup>
                                  <m:d>
                                    <m:dPr>
                                      <m:ctrlPr>
                                        <a:rPr lang="en-US" sz="2600" i="1">
                                          <a:latin typeface="Cambria Math" panose="02040503050406030204" pitchFamily="18" charset="0"/>
                                        </a:rPr>
                                      </m:ctrlPr>
                                    </m:dPr>
                                    <m:e>
                                      <m:r>
                                        <a:rPr lang="en-US" sz="2600" b="0" i="1" smtClean="0">
                                          <a:latin typeface="Cambria Math" panose="02040503050406030204" pitchFamily="18" charset="0"/>
                                        </a:rPr>
                                        <m:t>ℓ</m:t>
                                      </m:r>
                                    </m:e>
                                  </m:d>
                                </m:sup>
                              </m:sSubSup>
                            </m:e>
                          </m:d>
                        </m:e>
                        <m:sub>
                          <m:r>
                            <a:rPr lang="en-US" sz="2600" i="1">
                              <a:latin typeface="Cambria Math" panose="02040503050406030204" pitchFamily="18" charset="0"/>
                            </a:rPr>
                            <m:t>𝑖</m:t>
                          </m:r>
                          <m:r>
                            <a:rPr lang="en-US" sz="2600" i="1">
                              <a:latin typeface="Cambria Math" panose="02040503050406030204" pitchFamily="18" charset="0"/>
                            </a:rPr>
                            <m:t> ∈ [</m:t>
                          </m:r>
                          <m:r>
                            <a:rPr lang="en-US" sz="2600" i="1">
                              <a:latin typeface="Cambria Math" panose="02040503050406030204" pitchFamily="18" charset="0"/>
                            </a:rPr>
                            <m:t>𝑛</m:t>
                          </m:r>
                          <m:r>
                            <a:rPr lang="en-US" sz="2600" i="1">
                              <a:latin typeface="Cambria Math" panose="02040503050406030204" pitchFamily="18" charset="0"/>
                            </a:rPr>
                            <m:t>]</m:t>
                          </m:r>
                        </m:sub>
                      </m:sSub>
                    </m:oMath>
                  </m:oMathPara>
                </a14:m>
                <a:endParaRPr lang="en-US" sz="2600" dirty="0"/>
              </a:p>
            </p:txBody>
          </p:sp>
        </mc:Choice>
        <mc:Fallback xmlns="">
          <p:sp>
            <p:nvSpPr>
              <p:cNvPr id="12" name="TextBox 11">
                <a:extLst>
                  <a:ext uri="{FF2B5EF4-FFF2-40B4-BE49-F238E27FC236}">
                    <a16:creationId xmlns:a16="http://schemas.microsoft.com/office/drawing/2014/main" id="{368F1E54-491E-D8E5-F891-59CFADFBAFA7}"/>
                  </a:ext>
                </a:extLst>
              </p:cNvPr>
              <p:cNvSpPr txBox="1">
                <a:spLocks noRot="1" noChangeAspect="1" noMove="1" noResize="1" noEditPoints="1" noAdjustHandles="1" noChangeArrowheads="1" noChangeShapeType="1" noTextEdit="1"/>
              </p:cNvSpPr>
              <p:nvPr/>
            </p:nvSpPr>
            <p:spPr>
              <a:xfrm>
                <a:off x="3770813" y="4633508"/>
                <a:ext cx="2039887" cy="794128"/>
              </a:xfrm>
              <a:prstGeom prst="rect">
                <a:avLst/>
              </a:prstGeom>
              <a:blipFill>
                <a:blip r:embed="rId7"/>
                <a:stretch>
                  <a:fillRect b="-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B752FB33-337C-98E0-EC9E-FE137F409494}"/>
                  </a:ext>
                </a:extLst>
              </p:cNvPr>
              <p:cNvSpPr/>
              <p:nvPr/>
            </p:nvSpPr>
            <p:spPr>
              <a:xfrm>
                <a:off x="496779" y="4584299"/>
                <a:ext cx="2635946" cy="892547"/>
              </a:xfrm>
              <a:prstGeom prst="rect">
                <a:avLst/>
              </a:prstGeom>
              <a:solidFill>
                <a:schemeClr val="accent2">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14:m>
                  <m:oMath xmlns:m="http://schemas.openxmlformats.org/officeDocument/2006/math">
                    <m:sSub>
                      <m:sSubPr>
                        <m:ctrlPr>
                          <a:rPr lang="en-US" sz="2800" b="0" i="1" smtClean="0">
                            <a:solidFill>
                              <a:schemeClr val="accent1">
                                <a:lumMod val="50000"/>
                              </a:schemeClr>
                            </a:solidFill>
                            <a:latin typeface="Cambria Math" panose="02040503050406030204" pitchFamily="18" charset="0"/>
                            <a:ea typeface="Cambria Math" panose="02040503050406030204" pitchFamily="18" charset="0"/>
                          </a:rPr>
                        </m:ctrlPr>
                      </m:sSubPr>
                      <m:e>
                        <m:r>
                          <a:rPr lang="en-US" sz="2800" i="1" smtClean="0">
                            <a:solidFill>
                              <a:schemeClr val="accent1">
                                <a:lumMod val="50000"/>
                              </a:schemeClr>
                            </a:solidFill>
                            <a:latin typeface="Cambria Math" panose="02040503050406030204" pitchFamily="18" charset="0"/>
                            <a:ea typeface="Cambria Math" panose="02040503050406030204" pitchFamily="18" charset="0"/>
                          </a:rPr>
                          <m:t>ℰ</m:t>
                        </m:r>
                      </m:e>
                      <m:sub>
                        <m:r>
                          <a:rPr lang="en-US" sz="2800" b="0" i="1" smtClean="0">
                            <a:solidFill>
                              <a:schemeClr val="accent1">
                                <a:lumMod val="50000"/>
                              </a:schemeClr>
                            </a:solidFill>
                            <a:latin typeface="Cambria Math" panose="02040503050406030204" pitchFamily="18" charset="0"/>
                            <a:ea typeface="Cambria Math" panose="02040503050406030204" pitchFamily="18" charset="0"/>
                          </a:rPr>
                          <m:t>𝑡</m:t>
                        </m:r>
                      </m:sub>
                    </m:sSub>
                  </m:oMath>
                </a14:m>
                <a:r>
                  <a:rPr lang="en-US" sz="2800" dirty="0">
                    <a:solidFill>
                      <a:schemeClr val="accent1">
                        <a:lumMod val="50000"/>
                      </a:schemeClr>
                    </a:solidFill>
                    <a:latin typeface="PT Serif" panose="020A0603040505020204" pitchFamily="18" charset="77"/>
                  </a:rPr>
                  <a:t>.</a:t>
                </a:r>
                <a:r>
                  <a:rPr lang="en-US" sz="2800" dirty="0" err="1">
                    <a:solidFill>
                      <a:schemeClr val="accent1">
                        <a:lumMod val="50000"/>
                      </a:schemeClr>
                    </a:solidFill>
                    <a:latin typeface="PT Serif" panose="020A0603040505020204" pitchFamily="18" charset="77"/>
                  </a:rPr>
                  <a:t>KeyGen</a:t>
                </a:r>
                <a:r>
                  <a:rPr lang="en-US" sz="2800" dirty="0">
                    <a:solidFill>
                      <a:schemeClr val="accent1">
                        <a:lumMod val="50000"/>
                      </a:schemeClr>
                    </a:solidFill>
                    <a:latin typeface="PT Serif" panose="020A0603040505020204" pitchFamily="18" charset="77"/>
                  </a:rPr>
                  <a:t>(</a:t>
                </a:r>
                <a14:m>
                  <m:oMath xmlns:m="http://schemas.openxmlformats.org/officeDocument/2006/math">
                    <m:r>
                      <a:rPr lang="en-US" sz="2800" i="1">
                        <a:solidFill>
                          <a:schemeClr val="accent1">
                            <a:lumMod val="50000"/>
                          </a:schemeClr>
                        </a:solidFill>
                        <a:latin typeface="Cambria Math" panose="02040503050406030204" pitchFamily="18" charset="0"/>
                      </a:rPr>
                      <m:t>𝑛</m:t>
                    </m:r>
                    <m:r>
                      <a:rPr lang="en-US" sz="2800" i="1">
                        <a:solidFill>
                          <a:schemeClr val="accent1">
                            <a:lumMod val="50000"/>
                          </a:schemeClr>
                        </a:solidFill>
                        <a:latin typeface="Cambria Math" panose="02040503050406030204" pitchFamily="18" charset="0"/>
                      </a:rPr>
                      <m:t>,</m:t>
                    </m:r>
                    <m:r>
                      <a:rPr lang="en-US" sz="2800" i="1">
                        <a:solidFill>
                          <a:schemeClr val="accent1">
                            <a:lumMod val="50000"/>
                          </a:schemeClr>
                        </a:solidFill>
                        <a:latin typeface="Cambria Math" panose="02040503050406030204" pitchFamily="18" charset="0"/>
                      </a:rPr>
                      <m:t>𝑡</m:t>
                    </m:r>
                  </m:oMath>
                </a14:m>
                <a:r>
                  <a:rPr lang="en-US" sz="2800" dirty="0">
                    <a:solidFill>
                      <a:schemeClr val="accent1">
                        <a:lumMod val="50000"/>
                      </a:schemeClr>
                    </a:solidFill>
                    <a:latin typeface="PT Serif" panose="020A0603040505020204" pitchFamily="18" charset="77"/>
                  </a:rPr>
                  <a:t>)</a:t>
                </a:r>
              </a:p>
            </p:txBody>
          </p:sp>
        </mc:Choice>
        <mc:Fallback xmlns="">
          <p:sp>
            <p:nvSpPr>
              <p:cNvPr id="13" name="Rectangle 12">
                <a:extLst>
                  <a:ext uri="{FF2B5EF4-FFF2-40B4-BE49-F238E27FC236}">
                    <a16:creationId xmlns:a16="http://schemas.microsoft.com/office/drawing/2014/main" id="{B752FB33-337C-98E0-EC9E-FE137F409494}"/>
                  </a:ext>
                </a:extLst>
              </p:cNvPr>
              <p:cNvSpPr>
                <a:spLocks noRot="1" noChangeAspect="1" noMove="1" noResize="1" noEditPoints="1" noAdjustHandles="1" noChangeArrowheads="1" noChangeShapeType="1" noTextEdit="1"/>
              </p:cNvSpPr>
              <p:nvPr/>
            </p:nvSpPr>
            <p:spPr>
              <a:xfrm>
                <a:off x="496779" y="4584299"/>
                <a:ext cx="2635946" cy="892547"/>
              </a:xfrm>
              <a:prstGeom prst="rect">
                <a:avLst/>
              </a:prstGeom>
              <a:blipFill>
                <a:blip r:embed="rId8"/>
                <a:stretch>
                  <a:fillRect r="-2857" b="-5556"/>
                </a:stretch>
              </a:blipFill>
              <a:ln>
                <a:solidFill>
                  <a:schemeClr val="accent4">
                    <a:lumMod val="75000"/>
                  </a:schemeClr>
                </a:solidFill>
              </a:ln>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FA800A78-8327-F14C-DAE1-6909D8128A2D}"/>
              </a:ext>
            </a:extLst>
          </p:cNvPr>
          <p:cNvCxnSpPr>
            <a:cxnSpLocks/>
            <a:stCxn id="13" idx="3"/>
            <a:endCxn id="12" idx="1"/>
          </p:cNvCxnSpPr>
          <p:nvPr/>
        </p:nvCxnSpPr>
        <p:spPr>
          <a:xfrm flipV="1">
            <a:off x="3132725" y="5030572"/>
            <a:ext cx="638088" cy="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C953AF4-E7F3-1B87-9BB1-31872170CE21}"/>
                  </a:ext>
                </a:extLst>
              </p:cNvPr>
              <p:cNvSpPr txBox="1"/>
              <p:nvPr/>
            </p:nvSpPr>
            <p:spPr>
              <a:xfrm>
                <a:off x="9675498" y="4622349"/>
                <a:ext cx="2039887" cy="7941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panose="02040503050406030204" pitchFamily="18" charset="0"/>
                            </a:rPr>
                          </m:ctrlPr>
                        </m:sSubPr>
                        <m:e>
                          <m:d>
                            <m:dPr>
                              <m:begChr m:val="{"/>
                              <m:endChr m:val="}"/>
                              <m:ctrlPr>
                                <a:rPr lang="en-US" sz="2600" i="1">
                                  <a:latin typeface="Cambria Math" panose="02040503050406030204" pitchFamily="18" charset="0"/>
                                </a:rPr>
                              </m:ctrlPr>
                            </m:dPr>
                            <m:e>
                              <m:r>
                                <a:rPr lang="en-US" sz="2600" i="1">
                                  <a:latin typeface="Cambria Math" panose="02040503050406030204" pitchFamily="18" charset="0"/>
                                </a:rPr>
                                <m:t>𝑠</m:t>
                              </m:r>
                              <m:sSubSup>
                                <m:sSubSupPr>
                                  <m:ctrlPr>
                                    <a:rPr lang="en-US" sz="2600" i="1">
                                      <a:latin typeface="Cambria Math" panose="02040503050406030204" pitchFamily="18" charset="0"/>
                                    </a:rPr>
                                  </m:ctrlPr>
                                </m:sSubSupPr>
                                <m:e>
                                  <m:r>
                                    <a:rPr lang="en-US" sz="2600" i="1">
                                      <a:latin typeface="Cambria Math" panose="02040503050406030204" pitchFamily="18" charset="0"/>
                                    </a:rPr>
                                    <m:t>𝑘</m:t>
                                  </m:r>
                                </m:e>
                                <m:sub>
                                  <m:r>
                                    <a:rPr lang="en-US" sz="2600" i="1">
                                      <a:latin typeface="Cambria Math" panose="02040503050406030204" pitchFamily="18" charset="0"/>
                                    </a:rPr>
                                    <m:t>𝑖</m:t>
                                  </m:r>
                                  <m:r>
                                    <a:rPr lang="en-US" sz="2600" i="1">
                                      <a:latin typeface="Cambria Math" panose="02040503050406030204" pitchFamily="18" charset="0"/>
                                    </a:rPr>
                                    <m:t> ,   1</m:t>
                                  </m:r>
                                </m:sub>
                                <m:sup>
                                  <m:d>
                                    <m:dPr>
                                      <m:ctrlPr>
                                        <a:rPr lang="en-US" sz="2600" i="1">
                                          <a:latin typeface="Cambria Math" panose="02040503050406030204" pitchFamily="18" charset="0"/>
                                        </a:rPr>
                                      </m:ctrlPr>
                                    </m:dPr>
                                    <m:e>
                                      <m:r>
                                        <a:rPr lang="en-US" sz="2600" b="0" i="1" smtClean="0">
                                          <a:latin typeface="Cambria Math" panose="02040503050406030204" pitchFamily="18" charset="0"/>
                                        </a:rPr>
                                        <m:t>ℓ</m:t>
                                      </m:r>
                                    </m:e>
                                  </m:d>
                                </m:sup>
                              </m:sSubSup>
                            </m:e>
                          </m:d>
                        </m:e>
                        <m:sub>
                          <m:r>
                            <a:rPr lang="en-US" sz="2600" i="1">
                              <a:latin typeface="Cambria Math" panose="02040503050406030204" pitchFamily="18" charset="0"/>
                            </a:rPr>
                            <m:t>𝑖</m:t>
                          </m:r>
                          <m:r>
                            <a:rPr lang="en-US" sz="2600" i="1">
                              <a:latin typeface="Cambria Math" panose="02040503050406030204" pitchFamily="18" charset="0"/>
                            </a:rPr>
                            <m:t> ∈ [</m:t>
                          </m:r>
                          <m:r>
                            <a:rPr lang="en-US" sz="2600" i="1">
                              <a:latin typeface="Cambria Math" panose="02040503050406030204" pitchFamily="18" charset="0"/>
                            </a:rPr>
                            <m:t>𝑛</m:t>
                          </m:r>
                          <m:r>
                            <a:rPr lang="en-US" sz="2600" i="1">
                              <a:latin typeface="Cambria Math" panose="02040503050406030204" pitchFamily="18" charset="0"/>
                            </a:rPr>
                            <m:t>]</m:t>
                          </m:r>
                        </m:sub>
                      </m:sSub>
                    </m:oMath>
                  </m:oMathPara>
                </a14:m>
                <a:endParaRPr lang="en-US" sz="2600" dirty="0"/>
              </a:p>
            </p:txBody>
          </p:sp>
        </mc:Choice>
        <mc:Fallback xmlns="">
          <p:sp>
            <p:nvSpPr>
              <p:cNvPr id="15" name="TextBox 14">
                <a:extLst>
                  <a:ext uri="{FF2B5EF4-FFF2-40B4-BE49-F238E27FC236}">
                    <a16:creationId xmlns:a16="http://schemas.microsoft.com/office/drawing/2014/main" id="{5C953AF4-E7F3-1B87-9BB1-31872170CE21}"/>
                  </a:ext>
                </a:extLst>
              </p:cNvPr>
              <p:cNvSpPr txBox="1">
                <a:spLocks noRot="1" noChangeAspect="1" noMove="1" noResize="1" noEditPoints="1" noAdjustHandles="1" noChangeArrowheads="1" noChangeShapeType="1" noTextEdit="1"/>
              </p:cNvSpPr>
              <p:nvPr/>
            </p:nvSpPr>
            <p:spPr>
              <a:xfrm>
                <a:off x="9675498" y="4622349"/>
                <a:ext cx="2039887" cy="794128"/>
              </a:xfrm>
              <a:prstGeom prst="rect">
                <a:avLst/>
              </a:prstGeom>
              <a:blipFill>
                <a:blip r:embed="rId9"/>
                <a:stretch>
                  <a:fillRect b="-9375"/>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EF7094E3-BE58-E2A7-FCFD-D3CC1510F68F}"/>
              </a:ext>
            </a:extLst>
          </p:cNvPr>
          <p:cNvCxnSpPr>
            <a:cxnSpLocks/>
            <a:stCxn id="24" idx="3"/>
            <a:endCxn id="15" idx="1"/>
          </p:cNvCxnSpPr>
          <p:nvPr/>
        </p:nvCxnSpPr>
        <p:spPr>
          <a:xfrm flipV="1">
            <a:off x="9037410" y="5019413"/>
            <a:ext cx="638088" cy="371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3B72406-3B04-E42C-0C9D-076D0C268E7A}"/>
                  </a:ext>
                </a:extLst>
              </p:cNvPr>
              <p:cNvSpPr txBox="1"/>
              <p:nvPr/>
            </p:nvSpPr>
            <p:spPr>
              <a:xfrm>
                <a:off x="496779" y="4105128"/>
                <a:ext cx="1001620" cy="4001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𝑗</m:t>
                      </m:r>
                      <m:r>
                        <a:rPr lang="en-US" sz="2600" b="0" i="1" smtClean="0">
                          <a:latin typeface="Cambria Math" panose="02040503050406030204" pitchFamily="18" charset="0"/>
                        </a:rPr>
                        <m:t>=ℓ :</m:t>
                      </m:r>
                    </m:oMath>
                  </m:oMathPara>
                </a14:m>
                <a:endParaRPr lang="en-US" sz="2600" dirty="0"/>
              </a:p>
            </p:txBody>
          </p:sp>
        </mc:Choice>
        <mc:Fallback xmlns="">
          <p:sp>
            <p:nvSpPr>
              <p:cNvPr id="18" name="TextBox 17">
                <a:extLst>
                  <a:ext uri="{FF2B5EF4-FFF2-40B4-BE49-F238E27FC236}">
                    <a16:creationId xmlns:a16="http://schemas.microsoft.com/office/drawing/2014/main" id="{D3B72406-3B04-E42C-0C9D-076D0C268E7A}"/>
                  </a:ext>
                </a:extLst>
              </p:cNvPr>
              <p:cNvSpPr txBox="1">
                <a:spLocks noRot="1" noChangeAspect="1" noMove="1" noResize="1" noEditPoints="1" noAdjustHandles="1" noChangeArrowheads="1" noChangeShapeType="1" noTextEdit="1"/>
              </p:cNvSpPr>
              <p:nvPr/>
            </p:nvSpPr>
            <p:spPr>
              <a:xfrm>
                <a:off x="496779" y="4105128"/>
                <a:ext cx="1001620" cy="400110"/>
              </a:xfrm>
              <a:prstGeom prst="rect">
                <a:avLst/>
              </a:prstGeom>
              <a:blipFill>
                <a:blip r:embed="rId10"/>
                <a:stretch>
                  <a:fillRect l="-9877" r="-2469" b="-31250"/>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D43D8961-E3A0-2EF5-B66E-C5B7593EB1E8}"/>
              </a:ext>
            </a:extLst>
          </p:cNvPr>
          <p:cNvSpPr txBox="1"/>
          <p:nvPr/>
        </p:nvSpPr>
        <p:spPr>
          <a:xfrm>
            <a:off x="5607325" y="3224787"/>
            <a:ext cx="397565" cy="1384995"/>
          </a:xfrm>
          <a:prstGeom prst="rect">
            <a:avLst/>
          </a:prstGeom>
          <a:noFill/>
        </p:spPr>
        <p:txBody>
          <a:bodyPr wrap="square" rtlCol="0">
            <a:spAutoFit/>
          </a:bodyPr>
          <a:lstStyle/>
          <a:p>
            <a:r>
              <a:rPr lang="en-US" sz="2800" dirty="0"/>
              <a:t>.</a:t>
            </a:r>
          </a:p>
          <a:p>
            <a:r>
              <a:rPr lang="en-US" sz="2800" dirty="0"/>
              <a:t>.</a:t>
            </a:r>
          </a:p>
          <a:p>
            <a:r>
              <a:rPr lang="en-US" sz="2800" dirty="0"/>
              <a:t>.</a:t>
            </a:r>
          </a:p>
        </p:txBody>
      </p: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FD8BA553-5032-1649-6255-3A78FCD157D0}"/>
                  </a:ext>
                </a:extLst>
              </p:cNvPr>
              <p:cNvSpPr/>
              <p:nvPr/>
            </p:nvSpPr>
            <p:spPr>
              <a:xfrm>
                <a:off x="6468446" y="2507667"/>
                <a:ext cx="2635946" cy="892547"/>
              </a:xfrm>
              <a:prstGeom prst="rect">
                <a:avLst/>
              </a:prstGeom>
              <a:solidFill>
                <a:schemeClr val="accent2">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14:m>
                  <m:oMath xmlns:m="http://schemas.openxmlformats.org/officeDocument/2006/math">
                    <m:sSub>
                      <m:sSubPr>
                        <m:ctrlPr>
                          <a:rPr lang="en-US" sz="2800" b="0" i="1" smtClean="0">
                            <a:solidFill>
                              <a:schemeClr val="accent1">
                                <a:lumMod val="50000"/>
                              </a:schemeClr>
                            </a:solidFill>
                            <a:latin typeface="Cambria Math" panose="02040503050406030204" pitchFamily="18" charset="0"/>
                            <a:ea typeface="Cambria Math" panose="02040503050406030204" pitchFamily="18" charset="0"/>
                          </a:rPr>
                        </m:ctrlPr>
                      </m:sSubPr>
                      <m:e>
                        <m:r>
                          <a:rPr lang="en-US" sz="2800" i="1" smtClean="0">
                            <a:solidFill>
                              <a:schemeClr val="accent1">
                                <a:lumMod val="50000"/>
                              </a:schemeClr>
                            </a:solidFill>
                            <a:latin typeface="Cambria Math" panose="02040503050406030204" pitchFamily="18" charset="0"/>
                            <a:ea typeface="Cambria Math" panose="02040503050406030204" pitchFamily="18" charset="0"/>
                          </a:rPr>
                          <m:t>ℰ</m:t>
                        </m:r>
                      </m:e>
                      <m:sub>
                        <m:r>
                          <a:rPr lang="en-US" sz="2800" b="0" i="1" smtClean="0">
                            <a:solidFill>
                              <a:schemeClr val="accent1">
                                <a:lumMod val="50000"/>
                              </a:schemeClr>
                            </a:solidFill>
                            <a:latin typeface="Cambria Math" panose="02040503050406030204" pitchFamily="18" charset="0"/>
                            <a:ea typeface="Cambria Math" panose="02040503050406030204" pitchFamily="18" charset="0"/>
                          </a:rPr>
                          <m:t>𝑡</m:t>
                        </m:r>
                      </m:sub>
                    </m:sSub>
                  </m:oMath>
                </a14:m>
                <a:r>
                  <a:rPr lang="en-US" sz="2800" dirty="0">
                    <a:solidFill>
                      <a:schemeClr val="accent1">
                        <a:lumMod val="50000"/>
                      </a:schemeClr>
                    </a:solidFill>
                    <a:latin typeface="PT Serif" panose="020A0603040505020204" pitchFamily="18" charset="77"/>
                  </a:rPr>
                  <a:t>.</a:t>
                </a:r>
                <a:r>
                  <a:rPr lang="en-US" sz="2800" dirty="0" err="1">
                    <a:solidFill>
                      <a:schemeClr val="accent1">
                        <a:lumMod val="50000"/>
                      </a:schemeClr>
                    </a:solidFill>
                    <a:latin typeface="PT Serif" panose="020A0603040505020204" pitchFamily="18" charset="77"/>
                  </a:rPr>
                  <a:t>KeyGen</a:t>
                </a:r>
                <a:r>
                  <a:rPr lang="en-US" sz="2800" dirty="0">
                    <a:solidFill>
                      <a:schemeClr val="accent1">
                        <a:lumMod val="50000"/>
                      </a:schemeClr>
                    </a:solidFill>
                    <a:latin typeface="PT Serif" panose="020A0603040505020204" pitchFamily="18" charset="77"/>
                  </a:rPr>
                  <a:t>(</a:t>
                </a:r>
                <a14:m>
                  <m:oMath xmlns:m="http://schemas.openxmlformats.org/officeDocument/2006/math">
                    <m:r>
                      <a:rPr lang="en-US" sz="2800" b="0" i="1" smtClean="0">
                        <a:solidFill>
                          <a:schemeClr val="accent1">
                            <a:lumMod val="50000"/>
                          </a:schemeClr>
                        </a:solidFill>
                        <a:latin typeface="Cambria Math" panose="02040503050406030204" pitchFamily="18" charset="0"/>
                      </a:rPr>
                      <m:t>𝑛</m:t>
                    </m:r>
                    <m:r>
                      <a:rPr lang="en-US" sz="2800" b="0" i="1" smtClean="0">
                        <a:solidFill>
                          <a:schemeClr val="accent1">
                            <a:lumMod val="50000"/>
                          </a:schemeClr>
                        </a:solidFill>
                        <a:latin typeface="Cambria Math" panose="02040503050406030204" pitchFamily="18" charset="0"/>
                      </a:rPr>
                      <m:t>,</m:t>
                    </m:r>
                    <m:r>
                      <a:rPr lang="en-US" sz="2800" b="0" i="1" smtClean="0">
                        <a:solidFill>
                          <a:schemeClr val="accent1">
                            <a:lumMod val="50000"/>
                          </a:schemeClr>
                        </a:solidFill>
                        <a:latin typeface="Cambria Math" panose="02040503050406030204" pitchFamily="18" charset="0"/>
                      </a:rPr>
                      <m:t>𝑡</m:t>
                    </m:r>
                  </m:oMath>
                </a14:m>
                <a:r>
                  <a:rPr lang="en-US" sz="2800" dirty="0">
                    <a:solidFill>
                      <a:schemeClr val="accent1">
                        <a:lumMod val="50000"/>
                      </a:schemeClr>
                    </a:solidFill>
                    <a:latin typeface="PT Serif" panose="020A0603040505020204" pitchFamily="18" charset="77"/>
                  </a:rPr>
                  <a:t>)</a:t>
                </a:r>
              </a:p>
            </p:txBody>
          </p:sp>
        </mc:Choice>
        <mc:Fallback xmlns="">
          <p:sp>
            <p:nvSpPr>
              <p:cNvPr id="23" name="Rectangle 22">
                <a:extLst>
                  <a:ext uri="{FF2B5EF4-FFF2-40B4-BE49-F238E27FC236}">
                    <a16:creationId xmlns:a16="http://schemas.microsoft.com/office/drawing/2014/main" id="{FD8BA553-5032-1649-6255-3A78FCD157D0}"/>
                  </a:ext>
                </a:extLst>
              </p:cNvPr>
              <p:cNvSpPr>
                <a:spLocks noRot="1" noChangeAspect="1" noMove="1" noResize="1" noEditPoints="1" noAdjustHandles="1" noChangeArrowheads="1" noChangeShapeType="1" noTextEdit="1"/>
              </p:cNvSpPr>
              <p:nvPr/>
            </p:nvSpPr>
            <p:spPr>
              <a:xfrm>
                <a:off x="6468446" y="2507667"/>
                <a:ext cx="2635946" cy="892547"/>
              </a:xfrm>
              <a:prstGeom prst="rect">
                <a:avLst/>
              </a:prstGeom>
              <a:blipFill>
                <a:blip r:embed="rId11"/>
                <a:stretch>
                  <a:fillRect r="-2857" b="-5479"/>
                </a:stretch>
              </a:blipFill>
              <a:ln>
                <a:solidFill>
                  <a:schemeClr val="accent4">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99C7A662-77B3-F00B-A3F4-63EBAB42CA2D}"/>
                  </a:ext>
                </a:extLst>
              </p:cNvPr>
              <p:cNvSpPr/>
              <p:nvPr/>
            </p:nvSpPr>
            <p:spPr>
              <a:xfrm>
                <a:off x="6401464" y="4576852"/>
                <a:ext cx="2635946" cy="892547"/>
              </a:xfrm>
              <a:prstGeom prst="rect">
                <a:avLst/>
              </a:prstGeom>
              <a:solidFill>
                <a:schemeClr val="accent2">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14:m>
                  <m:oMath xmlns:m="http://schemas.openxmlformats.org/officeDocument/2006/math">
                    <m:sSub>
                      <m:sSubPr>
                        <m:ctrlPr>
                          <a:rPr lang="en-US" sz="2800" b="0" i="1" smtClean="0">
                            <a:solidFill>
                              <a:schemeClr val="accent1">
                                <a:lumMod val="50000"/>
                              </a:schemeClr>
                            </a:solidFill>
                            <a:latin typeface="Cambria Math" panose="02040503050406030204" pitchFamily="18" charset="0"/>
                            <a:ea typeface="Cambria Math" panose="02040503050406030204" pitchFamily="18" charset="0"/>
                          </a:rPr>
                        </m:ctrlPr>
                      </m:sSubPr>
                      <m:e>
                        <m:r>
                          <a:rPr lang="en-US" sz="2800" i="1" smtClean="0">
                            <a:solidFill>
                              <a:schemeClr val="accent1">
                                <a:lumMod val="50000"/>
                              </a:schemeClr>
                            </a:solidFill>
                            <a:latin typeface="Cambria Math" panose="02040503050406030204" pitchFamily="18" charset="0"/>
                            <a:ea typeface="Cambria Math" panose="02040503050406030204" pitchFamily="18" charset="0"/>
                          </a:rPr>
                          <m:t>ℰ</m:t>
                        </m:r>
                      </m:e>
                      <m:sub>
                        <m:r>
                          <a:rPr lang="en-US" sz="2800" b="0" i="1" smtClean="0">
                            <a:solidFill>
                              <a:schemeClr val="accent1">
                                <a:lumMod val="50000"/>
                              </a:schemeClr>
                            </a:solidFill>
                            <a:latin typeface="Cambria Math" panose="02040503050406030204" pitchFamily="18" charset="0"/>
                            <a:ea typeface="Cambria Math" panose="02040503050406030204" pitchFamily="18" charset="0"/>
                          </a:rPr>
                          <m:t>𝑡</m:t>
                        </m:r>
                      </m:sub>
                    </m:sSub>
                  </m:oMath>
                </a14:m>
                <a:r>
                  <a:rPr lang="en-US" sz="2800" dirty="0">
                    <a:solidFill>
                      <a:schemeClr val="accent1">
                        <a:lumMod val="50000"/>
                      </a:schemeClr>
                    </a:solidFill>
                    <a:latin typeface="PT Serif" panose="020A0603040505020204" pitchFamily="18" charset="77"/>
                  </a:rPr>
                  <a:t>.</a:t>
                </a:r>
                <a:r>
                  <a:rPr lang="en-US" sz="2800" dirty="0" err="1">
                    <a:solidFill>
                      <a:schemeClr val="accent1">
                        <a:lumMod val="50000"/>
                      </a:schemeClr>
                    </a:solidFill>
                    <a:latin typeface="PT Serif" panose="020A0603040505020204" pitchFamily="18" charset="77"/>
                  </a:rPr>
                  <a:t>KeyGen</a:t>
                </a:r>
                <a:r>
                  <a:rPr lang="en-US" sz="2800" dirty="0">
                    <a:solidFill>
                      <a:schemeClr val="accent1">
                        <a:lumMod val="50000"/>
                      </a:schemeClr>
                    </a:solidFill>
                    <a:latin typeface="PT Serif" panose="020A0603040505020204" pitchFamily="18" charset="77"/>
                  </a:rPr>
                  <a:t>(</a:t>
                </a:r>
                <a14:m>
                  <m:oMath xmlns:m="http://schemas.openxmlformats.org/officeDocument/2006/math">
                    <m:r>
                      <a:rPr lang="en-US" sz="2800" i="1">
                        <a:solidFill>
                          <a:schemeClr val="accent1">
                            <a:lumMod val="50000"/>
                          </a:schemeClr>
                        </a:solidFill>
                        <a:latin typeface="Cambria Math" panose="02040503050406030204" pitchFamily="18" charset="0"/>
                      </a:rPr>
                      <m:t>𝑛</m:t>
                    </m:r>
                    <m:r>
                      <a:rPr lang="en-US" sz="2800" i="1">
                        <a:solidFill>
                          <a:schemeClr val="accent1">
                            <a:lumMod val="50000"/>
                          </a:schemeClr>
                        </a:solidFill>
                        <a:latin typeface="Cambria Math" panose="02040503050406030204" pitchFamily="18" charset="0"/>
                      </a:rPr>
                      <m:t>,</m:t>
                    </m:r>
                    <m:r>
                      <a:rPr lang="en-US" sz="2800" i="1">
                        <a:solidFill>
                          <a:schemeClr val="accent1">
                            <a:lumMod val="50000"/>
                          </a:schemeClr>
                        </a:solidFill>
                        <a:latin typeface="Cambria Math" panose="02040503050406030204" pitchFamily="18" charset="0"/>
                      </a:rPr>
                      <m:t>𝑡</m:t>
                    </m:r>
                  </m:oMath>
                </a14:m>
                <a:r>
                  <a:rPr lang="en-US" sz="2800" dirty="0">
                    <a:solidFill>
                      <a:schemeClr val="accent1">
                        <a:lumMod val="50000"/>
                      </a:schemeClr>
                    </a:solidFill>
                    <a:latin typeface="PT Serif" panose="020A0603040505020204" pitchFamily="18" charset="77"/>
                  </a:rPr>
                  <a:t>)</a:t>
                </a:r>
              </a:p>
            </p:txBody>
          </p:sp>
        </mc:Choice>
        <mc:Fallback xmlns="">
          <p:sp>
            <p:nvSpPr>
              <p:cNvPr id="24" name="Rectangle 23">
                <a:extLst>
                  <a:ext uri="{FF2B5EF4-FFF2-40B4-BE49-F238E27FC236}">
                    <a16:creationId xmlns:a16="http://schemas.microsoft.com/office/drawing/2014/main" id="{99C7A662-77B3-F00B-A3F4-63EBAB42CA2D}"/>
                  </a:ext>
                </a:extLst>
              </p:cNvPr>
              <p:cNvSpPr>
                <a:spLocks noRot="1" noChangeAspect="1" noMove="1" noResize="1" noEditPoints="1" noAdjustHandles="1" noChangeArrowheads="1" noChangeShapeType="1" noTextEdit="1"/>
              </p:cNvSpPr>
              <p:nvPr/>
            </p:nvSpPr>
            <p:spPr>
              <a:xfrm>
                <a:off x="6401464" y="4576852"/>
                <a:ext cx="2635946" cy="892547"/>
              </a:xfrm>
              <a:prstGeom prst="rect">
                <a:avLst/>
              </a:prstGeom>
              <a:blipFill>
                <a:blip r:embed="rId12"/>
                <a:stretch>
                  <a:fillRect r="-2857" b="-5556"/>
                </a:stretch>
              </a:blipFill>
              <a:ln>
                <a:solidFill>
                  <a:schemeClr val="accent4">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1AB8588A-278C-204A-FFE8-5746ACB13871}"/>
                  </a:ext>
                </a:extLst>
              </p:cNvPr>
              <p:cNvSpPr txBox="1"/>
              <p:nvPr/>
            </p:nvSpPr>
            <p:spPr>
              <a:xfrm>
                <a:off x="9675498" y="2549429"/>
                <a:ext cx="2039887" cy="7941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600" i="1" smtClean="0">
                              <a:latin typeface="Cambria Math" panose="02040503050406030204" pitchFamily="18" charset="0"/>
                            </a:rPr>
                          </m:ctrlPr>
                        </m:sSubPr>
                        <m:e>
                          <m:d>
                            <m:dPr>
                              <m:begChr m:val="{"/>
                              <m:endChr m:val="}"/>
                              <m:ctrlPr>
                                <a:rPr lang="en-US" sz="2600" i="1">
                                  <a:latin typeface="Cambria Math" panose="02040503050406030204" pitchFamily="18" charset="0"/>
                                </a:rPr>
                              </m:ctrlPr>
                            </m:dPr>
                            <m:e>
                              <m:r>
                                <a:rPr lang="en-US" sz="2600" i="1">
                                  <a:latin typeface="Cambria Math" panose="02040503050406030204" pitchFamily="18" charset="0"/>
                                </a:rPr>
                                <m:t>𝑠</m:t>
                              </m:r>
                              <m:sSubSup>
                                <m:sSubSupPr>
                                  <m:ctrlPr>
                                    <a:rPr lang="en-US" sz="2600" i="1">
                                      <a:latin typeface="Cambria Math" panose="02040503050406030204" pitchFamily="18" charset="0"/>
                                    </a:rPr>
                                  </m:ctrlPr>
                                </m:sSubSupPr>
                                <m:e>
                                  <m:r>
                                    <a:rPr lang="en-US" sz="2600" i="1">
                                      <a:latin typeface="Cambria Math" panose="02040503050406030204" pitchFamily="18" charset="0"/>
                                    </a:rPr>
                                    <m:t>𝑘</m:t>
                                  </m:r>
                                </m:e>
                                <m:sub>
                                  <m:r>
                                    <a:rPr lang="en-US" sz="2600" i="1">
                                      <a:latin typeface="Cambria Math" panose="02040503050406030204" pitchFamily="18" charset="0"/>
                                    </a:rPr>
                                    <m:t>𝑖</m:t>
                                  </m:r>
                                  <m:r>
                                    <a:rPr lang="en-US" sz="2600" i="1">
                                      <a:latin typeface="Cambria Math" panose="02040503050406030204" pitchFamily="18" charset="0"/>
                                    </a:rPr>
                                    <m:t> ,   1</m:t>
                                  </m:r>
                                </m:sub>
                                <m:sup>
                                  <m:d>
                                    <m:dPr>
                                      <m:ctrlPr>
                                        <a:rPr lang="en-US" sz="2600" i="1">
                                          <a:latin typeface="Cambria Math" panose="02040503050406030204" pitchFamily="18" charset="0"/>
                                        </a:rPr>
                                      </m:ctrlPr>
                                    </m:dPr>
                                    <m:e>
                                      <m:r>
                                        <a:rPr lang="en-US" sz="2600" b="0" i="1" smtClean="0">
                                          <a:latin typeface="Cambria Math" panose="02040503050406030204" pitchFamily="18" charset="0"/>
                                        </a:rPr>
                                        <m:t>1</m:t>
                                      </m:r>
                                    </m:e>
                                  </m:d>
                                </m:sup>
                              </m:sSubSup>
                            </m:e>
                          </m:d>
                        </m:e>
                        <m:sub>
                          <m:r>
                            <a:rPr lang="en-US" sz="2600" i="1">
                              <a:latin typeface="Cambria Math" panose="02040503050406030204" pitchFamily="18" charset="0"/>
                            </a:rPr>
                            <m:t>𝑖</m:t>
                          </m:r>
                          <m:r>
                            <a:rPr lang="en-US" sz="2600" i="1">
                              <a:latin typeface="Cambria Math" panose="02040503050406030204" pitchFamily="18" charset="0"/>
                            </a:rPr>
                            <m:t> ∈ [</m:t>
                          </m:r>
                          <m:r>
                            <a:rPr lang="en-US" sz="2600" i="1">
                              <a:latin typeface="Cambria Math" panose="02040503050406030204" pitchFamily="18" charset="0"/>
                            </a:rPr>
                            <m:t>𝑛</m:t>
                          </m:r>
                          <m:r>
                            <a:rPr lang="en-US" sz="2600" i="1">
                              <a:latin typeface="Cambria Math" panose="02040503050406030204" pitchFamily="18" charset="0"/>
                            </a:rPr>
                            <m:t>]</m:t>
                          </m:r>
                        </m:sub>
                      </m:sSub>
                    </m:oMath>
                  </m:oMathPara>
                </a14:m>
                <a:endParaRPr lang="en-US" sz="2600" dirty="0"/>
              </a:p>
            </p:txBody>
          </p:sp>
        </mc:Choice>
        <mc:Fallback xmlns="">
          <p:sp>
            <p:nvSpPr>
              <p:cNvPr id="30" name="TextBox 29">
                <a:extLst>
                  <a:ext uri="{FF2B5EF4-FFF2-40B4-BE49-F238E27FC236}">
                    <a16:creationId xmlns:a16="http://schemas.microsoft.com/office/drawing/2014/main" id="{1AB8588A-278C-204A-FFE8-5746ACB13871}"/>
                  </a:ext>
                </a:extLst>
              </p:cNvPr>
              <p:cNvSpPr txBox="1">
                <a:spLocks noRot="1" noChangeAspect="1" noMove="1" noResize="1" noEditPoints="1" noAdjustHandles="1" noChangeArrowheads="1" noChangeShapeType="1" noTextEdit="1"/>
              </p:cNvSpPr>
              <p:nvPr/>
            </p:nvSpPr>
            <p:spPr>
              <a:xfrm>
                <a:off x="9675498" y="2549429"/>
                <a:ext cx="2039887" cy="794128"/>
              </a:xfrm>
              <a:prstGeom prst="rect">
                <a:avLst/>
              </a:prstGeom>
              <a:blipFill>
                <a:blip r:embed="rId13"/>
                <a:stretch>
                  <a:fillRect b="-9375"/>
                </a:stretch>
              </a:blipFill>
            </p:spPr>
            <p:txBody>
              <a:bodyPr/>
              <a:lstStyle/>
              <a:p>
                <a:r>
                  <a:rPr lang="en-US">
                    <a:noFill/>
                  </a:rPr>
                  <a:t> </a:t>
                </a:r>
              </a:p>
            </p:txBody>
          </p:sp>
        </mc:Fallback>
      </mc:AlternateContent>
      <p:cxnSp>
        <p:nvCxnSpPr>
          <p:cNvPr id="31" name="Straight Arrow Connector 30">
            <a:extLst>
              <a:ext uri="{FF2B5EF4-FFF2-40B4-BE49-F238E27FC236}">
                <a16:creationId xmlns:a16="http://schemas.microsoft.com/office/drawing/2014/main" id="{6CC94417-807E-5F38-C1ED-F34D12D9425D}"/>
              </a:ext>
            </a:extLst>
          </p:cNvPr>
          <p:cNvCxnSpPr>
            <a:cxnSpLocks/>
            <a:stCxn id="23" idx="3"/>
            <a:endCxn id="30" idx="1"/>
          </p:cNvCxnSpPr>
          <p:nvPr/>
        </p:nvCxnSpPr>
        <p:spPr>
          <a:xfrm flipV="1">
            <a:off x="9104392" y="2946493"/>
            <a:ext cx="571106" cy="744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405E47EF-92E7-B011-F7D0-66B4165353BE}"/>
                  </a:ext>
                </a:extLst>
              </p:cNvPr>
              <p:cNvSpPr txBox="1"/>
              <p:nvPr/>
            </p:nvSpPr>
            <p:spPr>
              <a:xfrm>
                <a:off x="3513482" y="5862863"/>
                <a:ext cx="5165035" cy="830997"/>
              </a:xfrm>
              <a:prstGeom prst="rect">
                <a:avLst/>
              </a:prstGeom>
              <a:noFill/>
              <a:ln>
                <a:solidFill>
                  <a:schemeClr val="accent6">
                    <a:lumMod val="50000"/>
                  </a:schemeClr>
                </a:solidFill>
              </a:ln>
            </p:spPr>
            <p:txBody>
              <a:bodyPr wrap="square" rtlCol="0">
                <a:spAutoFit/>
              </a:bodyPr>
              <a:lstStyle/>
              <a:p>
                <a:r>
                  <a:rPr lang="en-US" sz="2400" dirty="0">
                    <a:latin typeface="PT Serif" panose="020A0603040505020204" pitchFamily="18" charset="77"/>
                  </a:rPr>
                  <a:t>Each party has one key (either the left or the right key) for each </a:t>
                </a:r>
                <a14:m>
                  <m:oMath xmlns:m="http://schemas.openxmlformats.org/officeDocument/2006/math">
                    <m:r>
                      <a:rPr lang="en-US" sz="2400" b="0" i="1" smtClean="0">
                        <a:latin typeface="Cambria Math" panose="02040503050406030204" pitchFamily="18" charset="0"/>
                      </a:rPr>
                      <m:t>𝑗</m:t>
                    </m:r>
                    <m:r>
                      <a:rPr lang="en-US" sz="2400" b="0" i="1" smtClean="0">
                        <a:latin typeface="Cambria Math" panose="02040503050406030204" pitchFamily="18" charset="0"/>
                      </a:rPr>
                      <m:t>∈[ℓ]</m:t>
                    </m:r>
                  </m:oMath>
                </a14:m>
                <a:endParaRPr lang="en-US" sz="2400" dirty="0">
                  <a:latin typeface="PT Serif" panose="020A0603040505020204" pitchFamily="18" charset="77"/>
                </a:endParaRPr>
              </a:p>
            </p:txBody>
          </p:sp>
        </mc:Choice>
        <mc:Fallback xmlns="">
          <p:sp>
            <p:nvSpPr>
              <p:cNvPr id="34" name="TextBox 33">
                <a:extLst>
                  <a:ext uri="{FF2B5EF4-FFF2-40B4-BE49-F238E27FC236}">
                    <a16:creationId xmlns:a16="http://schemas.microsoft.com/office/drawing/2014/main" id="{405E47EF-92E7-B011-F7D0-66B4165353BE}"/>
                  </a:ext>
                </a:extLst>
              </p:cNvPr>
              <p:cNvSpPr txBox="1">
                <a:spLocks noRot="1" noChangeAspect="1" noMove="1" noResize="1" noEditPoints="1" noAdjustHandles="1" noChangeArrowheads="1" noChangeShapeType="1" noTextEdit="1"/>
              </p:cNvSpPr>
              <p:nvPr/>
            </p:nvSpPr>
            <p:spPr>
              <a:xfrm>
                <a:off x="3513482" y="5862863"/>
                <a:ext cx="5165035" cy="830997"/>
              </a:xfrm>
              <a:prstGeom prst="rect">
                <a:avLst/>
              </a:prstGeom>
              <a:blipFill>
                <a:blip r:embed="rId14"/>
                <a:stretch>
                  <a:fillRect l="-1716" t="-5970" b="-14925"/>
                </a:stretch>
              </a:blipFill>
              <a:ln>
                <a:solidFill>
                  <a:schemeClr val="accent6">
                    <a:lumMod val="50000"/>
                  </a:schemeClr>
                </a:solidFill>
              </a:ln>
            </p:spPr>
            <p:txBody>
              <a:bodyPr/>
              <a:lstStyle/>
              <a:p>
                <a:r>
                  <a:rPr lang="en-US">
                    <a:noFill/>
                  </a:rPr>
                  <a:t> </a:t>
                </a:r>
              </a:p>
            </p:txBody>
          </p:sp>
        </mc:Fallback>
      </mc:AlternateContent>
    </p:spTree>
    <p:extLst>
      <p:ext uri="{BB962C8B-B14F-4D97-AF65-F5344CB8AC3E}">
        <p14:creationId xmlns:p14="http://schemas.microsoft.com/office/powerpoint/2010/main" val="199011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1" grpId="0"/>
      <p:bldP spid="12" grpId="0"/>
      <p:bldP spid="13" grpId="0" animBg="1"/>
      <p:bldP spid="15" grpId="0"/>
      <p:bldP spid="18" grpId="0"/>
      <p:bldP spid="19" grpId="0"/>
      <p:bldP spid="23" grpId="0" animBg="1"/>
      <p:bldP spid="24" grpId="0" animBg="1"/>
      <p:bldP spid="30" grpId="0"/>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2;p15">
            <a:extLst>
              <a:ext uri="{FF2B5EF4-FFF2-40B4-BE49-F238E27FC236}">
                <a16:creationId xmlns:a16="http://schemas.microsoft.com/office/drawing/2014/main" id="{3915DA67-E4CA-E6FF-DFD5-E940175183CA}"/>
              </a:ext>
            </a:extLst>
          </p:cNvPr>
          <p:cNvSpPr txBox="1">
            <a:spLocks/>
          </p:cNvSpPr>
          <p:nvPr/>
        </p:nvSpPr>
        <p:spPr>
          <a:xfrm>
            <a:off x="148620" y="152498"/>
            <a:ext cx="11494739" cy="12215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4000" dirty="0">
                <a:latin typeface="PT Serif" panose="020A0603040505020204" pitchFamily="18" charset="77"/>
              </a:rPr>
              <a:t>Applications of Threshold Decryption</a:t>
            </a:r>
          </a:p>
        </p:txBody>
      </p:sp>
      <p:pic>
        <p:nvPicPr>
          <p:cNvPr id="6" name="Picture 5">
            <a:extLst>
              <a:ext uri="{FF2B5EF4-FFF2-40B4-BE49-F238E27FC236}">
                <a16:creationId xmlns:a16="http://schemas.microsoft.com/office/drawing/2014/main" id="{0E8504ED-37AB-E56A-AF4D-D73A9C4DE0D3}"/>
              </a:ext>
            </a:extLst>
          </p:cNvPr>
          <p:cNvPicPr>
            <a:picLocks noChangeAspect="1"/>
          </p:cNvPicPr>
          <p:nvPr/>
        </p:nvPicPr>
        <p:blipFill>
          <a:blip r:embed="rId3"/>
          <a:stretch>
            <a:fillRect/>
          </a:stretch>
        </p:blipFill>
        <p:spPr>
          <a:xfrm>
            <a:off x="5065340" y="2302842"/>
            <a:ext cx="1625600" cy="1536700"/>
          </a:xfrm>
          <a:prstGeom prst="rect">
            <a:avLst/>
          </a:prstGeom>
        </p:spPr>
      </p:pic>
      <p:pic>
        <p:nvPicPr>
          <p:cNvPr id="8" name="Picture 7" descr="A gavel and a red cylinder&#10;&#10;Description automatically generated">
            <a:extLst>
              <a:ext uri="{FF2B5EF4-FFF2-40B4-BE49-F238E27FC236}">
                <a16:creationId xmlns:a16="http://schemas.microsoft.com/office/drawing/2014/main" id="{9BD08D49-F523-451E-4627-5A2D8FBB1578}"/>
              </a:ext>
            </a:extLst>
          </p:cNvPr>
          <p:cNvPicPr>
            <a:picLocks noChangeAspect="1"/>
          </p:cNvPicPr>
          <p:nvPr/>
        </p:nvPicPr>
        <p:blipFill>
          <a:blip r:embed="rId4"/>
          <a:stretch>
            <a:fillRect/>
          </a:stretch>
        </p:blipFill>
        <p:spPr>
          <a:xfrm>
            <a:off x="1276369" y="2236029"/>
            <a:ext cx="1913745" cy="1603513"/>
          </a:xfrm>
          <a:prstGeom prst="rect">
            <a:avLst/>
          </a:prstGeom>
        </p:spPr>
      </p:pic>
      <p:sp>
        <p:nvSpPr>
          <p:cNvPr id="10" name="TextBox 9">
            <a:extLst>
              <a:ext uri="{FF2B5EF4-FFF2-40B4-BE49-F238E27FC236}">
                <a16:creationId xmlns:a16="http://schemas.microsoft.com/office/drawing/2014/main" id="{0A4A0C4D-2C93-B0DE-424A-56E98B724CE6}"/>
              </a:ext>
            </a:extLst>
          </p:cNvPr>
          <p:cNvSpPr txBox="1"/>
          <p:nvPr/>
        </p:nvSpPr>
        <p:spPr>
          <a:xfrm>
            <a:off x="4847829" y="4187686"/>
            <a:ext cx="2351828" cy="461665"/>
          </a:xfrm>
          <a:prstGeom prst="rect">
            <a:avLst/>
          </a:prstGeom>
          <a:noFill/>
        </p:spPr>
        <p:txBody>
          <a:bodyPr wrap="square" rtlCol="0">
            <a:spAutoFit/>
          </a:bodyPr>
          <a:lstStyle/>
          <a:p>
            <a:r>
              <a:rPr lang="en-US" sz="2400" dirty="0">
                <a:latin typeface="PT Serif" panose="020A0603040505020204" pitchFamily="18" charset="77"/>
              </a:rPr>
              <a:t>Secret voting</a:t>
            </a:r>
          </a:p>
        </p:txBody>
      </p:sp>
      <p:grpSp>
        <p:nvGrpSpPr>
          <p:cNvPr id="2" name="Group 1">
            <a:extLst>
              <a:ext uri="{FF2B5EF4-FFF2-40B4-BE49-F238E27FC236}">
                <a16:creationId xmlns:a16="http://schemas.microsoft.com/office/drawing/2014/main" id="{2062DCE8-6E31-A871-D555-1DBF77A93F86}"/>
              </a:ext>
            </a:extLst>
          </p:cNvPr>
          <p:cNvGrpSpPr/>
          <p:nvPr/>
        </p:nvGrpSpPr>
        <p:grpSpPr>
          <a:xfrm>
            <a:off x="8597762" y="2095085"/>
            <a:ext cx="2014330" cy="2017920"/>
            <a:chOff x="8454885" y="2095085"/>
            <a:chExt cx="2014330" cy="2017920"/>
          </a:xfrm>
        </p:grpSpPr>
        <p:sp>
          <p:nvSpPr>
            <p:cNvPr id="11" name="Oval 10">
              <a:extLst>
                <a:ext uri="{FF2B5EF4-FFF2-40B4-BE49-F238E27FC236}">
                  <a16:creationId xmlns:a16="http://schemas.microsoft.com/office/drawing/2014/main" id="{C40B3A0A-C7EE-FBDB-8BA7-5C600FB25ED9}"/>
                </a:ext>
              </a:extLst>
            </p:cNvPr>
            <p:cNvSpPr/>
            <p:nvPr/>
          </p:nvSpPr>
          <p:spPr>
            <a:xfrm>
              <a:off x="8454885" y="2095085"/>
              <a:ext cx="2014330" cy="2017920"/>
            </a:xfrm>
            <a:prstGeom prst="ellipse">
              <a:avLst/>
            </a:prstGeom>
            <a:solidFill>
              <a:schemeClr val="accent1">
                <a:lumMod val="20000"/>
                <a:lumOff val="80000"/>
                <a:alpha val="51686"/>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oogle Shape;66;p14">
              <a:extLst>
                <a:ext uri="{FF2B5EF4-FFF2-40B4-BE49-F238E27FC236}">
                  <a16:creationId xmlns:a16="http://schemas.microsoft.com/office/drawing/2014/main" id="{A96DCBBF-E805-6A35-A342-CE0D1B7A655E}"/>
                </a:ext>
              </a:extLst>
            </p:cNvPr>
            <p:cNvPicPr preferRelativeResize="0"/>
            <p:nvPr/>
          </p:nvPicPr>
          <p:blipFill>
            <a:blip r:embed="rId5">
              <a:alphaModFix/>
            </a:blip>
            <a:stretch>
              <a:fillRect/>
            </a:stretch>
          </p:blipFill>
          <p:spPr>
            <a:xfrm>
              <a:off x="8623847" y="2302289"/>
              <a:ext cx="639422" cy="705590"/>
            </a:xfrm>
            <a:prstGeom prst="rect">
              <a:avLst/>
            </a:prstGeom>
            <a:noFill/>
            <a:ln>
              <a:noFill/>
            </a:ln>
          </p:spPr>
        </p:pic>
        <p:pic>
          <p:nvPicPr>
            <p:cNvPr id="13" name="Google Shape;66;p14">
              <a:extLst>
                <a:ext uri="{FF2B5EF4-FFF2-40B4-BE49-F238E27FC236}">
                  <a16:creationId xmlns:a16="http://schemas.microsoft.com/office/drawing/2014/main" id="{6B4E0528-E138-1939-5E93-C4CC3A0393CA}"/>
                </a:ext>
              </a:extLst>
            </p:cNvPr>
            <p:cNvPicPr preferRelativeResize="0"/>
            <p:nvPr/>
          </p:nvPicPr>
          <p:blipFill>
            <a:blip r:embed="rId5">
              <a:alphaModFix/>
            </a:blip>
            <a:stretch>
              <a:fillRect/>
            </a:stretch>
          </p:blipFill>
          <p:spPr>
            <a:xfrm>
              <a:off x="8483239" y="3073775"/>
              <a:ext cx="639422" cy="705590"/>
            </a:xfrm>
            <a:prstGeom prst="rect">
              <a:avLst/>
            </a:prstGeom>
            <a:noFill/>
            <a:ln>
              <a:noFill/>
            </a:ln>
          </p:spPr>
        </p:pic>
        <p:pic>
          <p:nvPicPr>
            <p:cNvPr id="14" name="Google Shape;66;p14">
              <a:extLst>
                <a:ext uri="{FF2B5EF4-FFF2-40B4-BE49-F238E27FC236}">
                  <a16:creationId xmlns:a16="http://schemas.microsoft.com/office/drawing/2014/main" id="{869E42A6-A926-E74C-08EA-E043F0484D30}"/>
                </a:ext>
              </a:extLst>
            </p:cNvPr>
            <p:cNvPicPr preferRelativeResize="0"/>
            <p:nvPr/>
          </p:nvPicPr>
          <p:blipFill>
            <a:blip r:embed="rId5">
              <a:alphaModFix/>
            </a:blip>
            <a:stretch>
              <a:fillRect/>
            </a:stretch>
          </p:blipFill>
          <p:spPr>
            <a:xfrm>
              <a:off x="9044996" y="3384924"/>
              <a:ext cx="639422" cy="705590"/>
            </a:xfrm>
            <a:prstGeom prst="rect">
              <a:avLst/>
            </a:prstGeom>
            <a:noFill/>
            <a:ln>
              <a:noFill/>
            </a:ln>
          </p:spPr>
        </p:pic>
        <p:pic>
          <p:nvPicPr>
            <p:cNvPr id="15" name="Google Shape;66;p14">
              <a:extLst>
                <a:ext uri="{FF2B5EF4-FFF2-40B4-BE49-F238E27FC236}">
                  <a16:creationId xmlns:a16="http://schemas.microsoft.com/office/drawing/2014/main" id="{E17B468D-8EC7-B7C1-926C-BC2278D25ED2}"/>
                </a:ext>
              </a:extLst>
            </p:cNvPr>
            <p:cNvPicPr preferRelativeResize="0"/>
            <p:nvPr/>
          </p:nvPicPr>
          <p:blipFill>
            <a:blip r:embed="rId5">
              <a:alphaModFix/>
            </a:blip>
            <a:stretch>
              <a:fillRect/>
            </a:stretch>
          </p:blipFill>
          <p:spPr>
            <a:xfrm>
              <a:off x="9044996" y="2666446"/>
              <a:ext cx="639422" cy="705590"/>
            </a:xfrm>
            <a:prstGeom prst="rect">
              <a:avLst/>
            </a:prstGeom>
            <a:noFill/>
            <a:ln>
              <a:noFill/>
            </a:ln>
          </p:spPr>
        </p:pic>
        <p:pic>
          <p:nvPicPr>
            <p:cNvPr id="16" name="Google Shape;66;p14">
              <a:extLst>
                <a:ext uri="{FF2B5EF4-FFF2-40B4-BE49-F238E27FC236}">
                  <a16:creationId xmlns:a16="http://schemas.microsoft.com/office/drawing/2014/main" id="{90AE22BA-46B7-19FA-1538-CB9B7C0E34B2}"/>
                </a:ext>
              </a:extLst>
            </p:cNvPr>
            <p:cNvPicPr preferRelativeResize="0"/>
            <p:nvPr/>
          </p:nvPicPr>
          <p:blipFill>
            <a:blip r:embed="rId5">
              <a:alphaModFix/>
            </a:blip>
            <a:stretch>
              <a:fillRect/>
            </a:stretch>
          </p:blipFill>
          <p:spPr>
            <a:xfrm>
              <a:off x="9366556" y="2131573"/>
              <a:ext cx="639422" cy="705590"/>
            </a:xfrm>
            <a:prstGeom prst="rect">
              <a:avLst/>
            </a:prstGeom>
            <a:noFill/>
            <a:ln>
              <a:noFill/>
            </a:ln>
          </p:spPr>
        </p:pic>
        <p:pic>
          <p:nvPicPr>
            <p:cNvPr id="17" name="Google Shape;66;p14">
              <a:extLst>
                <a:ext uri="{FF2B5EF4-FFF2-40B4-BE49-F238E27FC236}">
                  <a16:creationId xmlns:a16="http://schemas.microsoft.com/office/drawing/2014/main" id="{6A26D896-42D0-ED76-7B39-4D20B1C71656}"/>
                </a:ext>
              </a:extLst>
            </p:cNvPr>
            <p:cNvPicPr preferRelativeResize="0"/>
            <p:nvPr/>
          </p:nvPicPr>
          <p:blipFill>
            <a:blip r:embed="rId5">
              <a:alphaModFix/>
            </a:blip>
            <a:stretch>
              <a:fillRect/>
            </a:stretch>
          </p:blipFill>
          <p:spPr>
            <a:xfrm>
              <a:off x="9793441" y="2601984"/>
              <a:ext cx="639422" cy="705590"/>
            </a:xfrm>
            <a:prstGeom prst="rect">
              <a:avLst/>
            </a:prstGeom>
            <a:noFill/>
            <a:ln>
              <a:noFill/>
            </a:ln>
          </p:spPr>
        </p:pic>
        <p:pic>
          <p:nvPicPr>
            <p:cNvPr id="18" name="Google Shape;66;p14">
              <a:extLst>
                <a:ext uri="{FF2B5EF4-FFF2-40B4-BE49-F238E27FC236}">
                  <a16:creationId xmlns:a16="http://schemas.microsoft.com/office/drawing/2014/main" id="{482F477D-BAAF-C36F-AB35-2BCFD0F4B1E2}"/>
                </a:ext>
              </a:extLst>
            </p:cNvPr>
            <p:cNvPicPr preferRelativeResize="0"/>
            <p:nvPr/>
          </p:nvPicPr>
          <p:blipFill>
            <a:blip r:embed="rId5">
              <a:alphaModFix/>
            </a:blip>
            <a:stretch>
              <a:fillRect/>
            </a:stretch>
          </p:blipFill>
          <p:spPr>
            <a:xfrm>
              <a:off x="9582081" y="3265024"/>
              <a:ext cx="639422" cy="705590"/>
            </a:xfrm>
            <a:prstGeom prst="rect">
              <a:avLst/>
            </a:prstGeom>
            <a:noFill/>
            <a:ln>
              <a:noFill/>
            </a:ln>
          </p:spPr>
        </p:pic>
      </p:grpSp>
      <p:sp>
        <p:nvSpPr>
          <p:cNvPr id="19" name="TextBox 18">
            <a:extLst>
              <a:ext uri="{FF2B5EF4-FFF2-40B4-BE49-F238E27FC236}">
                <a16:creationId xmlns:a16="http://schemas.microsoft.com/office/drawing/2014/main" id="{4E1ED359-CBF6-1ADF-F4ED-90652A76F9DC}"/>
              </a:ext>
            </a:extLst>
          </p:cNvPr>
          <p:cNvSpPr txBox="1"/>
          <p:nvPr/>
        </p:nvSpPr>
        <p:spPr>
          <a:xfrm>
            <a:off x="8072730" y="4202922"/>
            <a:ext cx="3064393" cy="461665"/>
          </a:xfrm>
          <a:prstGeom prst="rect">
            <a:avLst/>
          </a:prstGeom>
          <a:noFill/>
        </p:spPr>
        <p:txBody>
          <a:bodyPr wrap="square" rtlCol="0">
            <a:spAutoFit/>
          </a:bodyPr>
          <a:lstStyle/>
          <a:p>
            <a:r>
              <a:rPr lang="en-US" sz="2400" dirty="0">
                <a:latin typeface="PT Serif" panose="020A0603040505020204" pitchFamily="18" charset="77"/>
              </a:rPr>
              <a:t>Encrypted </a:t>
            </a:r>
            <a:r>
              <a:rPr lang="en-US" sz="2400" dirty="0" err="1">
                <a:latin typeface="PT Serif" panose="020A0603040505020204" pitchFamily="18" charset="77"/>
              </a:rPr>
              <a:t>mempools</a:t>
            </a:r>
            <a:endParaRPr lang="en-US" sz="2400" dirty="0">
              <a:latin typeface="PT Serif" panose="020A0603040505020204" pitchFamily="18" charset="77"/>
            </a:endParaRPr>
          </a:p>
        </p:txBody>
      </p:sp>
      <p:sp>
        <p:nvSpPr>
          <p:cNvPr id="3" name="TextBox 2">
            <a:extLst>
              <a:ext uri="{FF2B5EF4-FFF2-40B4-BE49-F238E27FC236}">
                <a16:creationId xmlns:a16="http://schemas.microsoft.com/office/drawing/2014/main" id="{36629DE6-B20C-9D42-CA0D-0EE1CEC21D08}"/>
              </a:ext>
            </a:extLst>
          </p:cNvPr>
          <p:cNvSpPr txBox="1"/>
          <p:nvPr/>
        </p:nvSpPr>
        <p:spPr>
          <a:xfrm>
            <a:off x="1016123" y="4187685"/>
            <a:ext cx="2891441" cy="461665"/>
          </a:xfrm>
          <a:prstGeom prst="rect">
            <a:avLst/>
          </a:prstGeom>
          <a:noFill/>
        </p:spPr>
        <p:txBody>
          <a:bodyPr wrap="square" rtlCol="0">
            <a:spAutoFit/>
          </a:bodyPr>
          <a:lstStyle/>
          <a:p>
            <a:r>
              <a:rPr lang="en-US" sz="2400" dirty="0">
                <a:latin typeface="PT Serif" panose="020A0603040505020204" pitchFamily="18" charset="77"/>
              </a:rPr>
              <a:t>Sealed-bid auctions</a:t>
            </a:r>
          </a:p>
        </p:txBody>
      </p:sp>
    </p:spTree>
    <p:extLst>
      <p:ext uri="{BB962C8B-B14F-4D97-AF65-F5344CB8AC3E}">
        <p14:creationId xmlns:p14="http://schemas.microsoft.com/office/powerpoint/2010/main" val="28869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C947B-C3BF-A1AB-37FB-B456D75D0535}"/>
              </a:ext>
            </a:extLst>
          </p:cNvPr>
          <p:cNvSpPr>
            <a:spLocks noGrp="1"/>
          </p:cNvSpPr>
          <p:nvPr>
            <p:ph type="title"/>
          </p:nvPr>
        </p:nvSpPr>
        <p:spPr>
          <a:xfrm>
            <a:off x="320634" y="173169"/>
            <a:ext cx="11311461" cy="1325563"/>
          </a:xfrm>
        </p:spPr>
        <p:txBody>
          <a:bodyPr/>
          <a:lstStyle/>
          <a:p>
            <a:r>
              <a:rPr lang="en-US" dirty="0">
                <a:latin typeface="PT Serif" panose="020A0603040505020204" pitchFamily="18" charset="77"/>
              </a:rPr>
              <a:t>The Problem: t Honest parties can’t decrypt!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7F39415-BAD2-A0E2-D81C-2EBD46269505}"/>
                  </a:ext>
                </a:extLst>
              </p:cNvPr>
              <p:cNvSpPr>
                <a:spLocks noGrp="1"/>
              </p:cNvSpPr>
              <p:nvPr>
                <p:ph idx="1"/>
              </p:nvPr>
            </p:nvSpPr>
            <p:spPr>
              <a:xfrm>
                <a:off x="559904" y="1616857"/>
                <a:ext cx="10937551" cy="2043109"/>
              </a:xfrm>
            </p:spPr>
            <p:txBody>
              <a:bodyPr>
                <a:normAutofit/>
              </a:bodyPr>
              <a:lstStyle/>
              <a:p>
                <a:pPr marL="0" indent="0">
                  <a:lnSpc>
                    <a:spcPct val="120000"/>
                  </a:lnSpc>
                  <a:buNone/>
                </a:pPr>
                <a:r>
                  <a:rPr lang="en-US" dirty="0">
                    <a:latin typeface="PT Serif" panose="020A0603040505020204" pitchFamily="18" charset="77"/>
                  </a:rPr>
                  <a:t>For any coalition </a:t>
                </a:r>
                <a14:m>
                  <m:oMath xmlns:m="http://schemas.openxmlformats.org/officeDocument/2006/math">
                    <m:r>
                      <a:rPr lang="en-US" i="1" smtClean="0">
                        <a:latin typeface="Cambria Math" panose="02040503050406030204" pitchFamily="18" charset="0"/>
                        <a:ea typeface="Cambria Math" panose="02040503050406030204" pitchFamily="18" charset="0"/>
                      </a:rPr>
                      <m:t>ℐ</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oMath>
                </a14:m>
                <a:r>
                  <a:rPr lang="en-US" dirty="0">
                    <a:latin typeface="PT Serif" panose="020A0603040505020204" pitchFamily="18" charset="77"/>
                  </a:rPr>
                  <a:t> of size </a:t>
                </a:r>
                <a14:m>
                  <m:oMath xmlns:m="http://schemas.openxmlformats.org/officeDocument/2006/math">
                    <m:r>
                      <a:rPr lang="en-US" b="0" i="1" smtClean="0">
                        <a:latin typeface="Cambria Math" panose="02040503050406030204" pitchFamily="18" charset="0"/>
                      </a:rPr>
                      <m:t>𝑡</m:t>
                    </m:r>
                  </m:oMath>
                </a14:m>
                <a:r>
                  <a:rPr lang="en-US" dirty="0">
                    <a:latin typeface="PT Serif" panose="020A0603040505020204" pitchFamily="18" charset="77"/>
                  </a:rPr>
                  <a:t> , for any position </a:t>
                </a:r>
                <a14:m>
                  <m:oMath xmlns:m="http://schemas.openxmlformats.org/officeDocument/2006/math">
                    <m:r>
                      <a:rPr lang="en-US" b="0" i="1" smtClean="0">
                        <a:latin typeface="Cambria Math" panose="02040503050406030204" pitchFamily="18" charset="0"/>
                      </a:rPr>
                      <m:t>𝑗</m:t>
                    </m:r>
                    <m:r>
                      <a:rPr lang="en-US" b="0" i="1" smtClean="0">
                        <a:latin typeface="Cambria Math" panose="02040503050406030204" pitchFamily="18" charset="0"/>
                      </a:rPr>
                      <m:t>∈[ℓ]</m:t>
                    </m:r>
                  </m:oMath>
                </a14:m>
                <a:r>
                  <a:rPr lang="en-US" dirty="0">
                    <a:latin typeface="PT Serif" panose="020A0603040505020204" pitchFamily="18" charset="77"/>
                  </a:rPr>
                  <a:t> :</a:t>
                </a:r>
              </a:p>
              <a:p>
                <a:pPr>
                  <a:lnSpc>
                    <a:spcPct val="120000"/>
                  </a:lnSpc>
                </a:pP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ℐ</m:t>
                        </m:r>
                      </m:e>
                      <m:sub>
                        <m:r>
                          <a:rPr lang="en-US" b="0" i="1" smtClean="0">
                            <a:latin typeface="Cambria Math" panose="02040503050406030204" pitchFamily="18" charset="0"/>
                            <a:ea typeface="Cambria Math" panose="02040503050406030204" pitchFamily="18" charset="0"/>
                          </a:rPr>
                          <m:t>0</m:t>
                        </m:r>
                      </m:sub>
                    </m:sSub>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ℐ</m:t>
                    </m:r>
                  </m:oMath>
                </a14:m>
                <a:r>
                  <a:rPr lang="en-US" dirty="0">
                    <a:latin typeface="PT Serif" panose="020A0603040505020204" pitchFamily="18" charset="77"/>
                  </a:rPr>
                  <a:t> 	: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ℐ</m:t>
                        </m:r>
                      </m:e>
                      <m:sub>
                        <m:r>
                          <a:rPr lang="en-US" i="1">
                            <a:latin typeface="Cambria Math" panose="02040503050406030204" pitchFamily="18" charset="0"/>
                            <a:ea typeface="Cambria Math" panose="02040503050406030204" pitchFamily="18" charset="0"/>
                          </a:rPr>
                          <m:t>0</m:t>
                        </m:r>
                      </m:sub>
                    </m:sSub>
                    <m:r>
                      <a:rPr lang="en-US" b="0" i="1" smtClean="0">
                        <a:latin typeface="Cambria Math" panose="02040503050406030204" pitchFamily="18" charset="0"/>
                      </a:rPr>
                      <m:t>|</m:t>
                    </m:r>
                  </m:oMath>
                </a14:m>
                <a:r>
                  <a:rPr lang="en-US" dirty="0">
                    <a:latin typeface="PT Serif" panose="020A0603040505020204" pitchFamily="18" charset="77"/>
                  </a:rPr>
                  <a:t> Parties with left key for position </a:t>
                </a:r>
                <a14:m>
                  <m:oMath xmlns:m="http://schemas.openxmlformats.org/officeDocument/2006/math">
                    <m:r>
                      <a:rPr lang="en-US" i="1">
                        <a:latin typeface="Cambria Math" panose="02040503050406030204" pitchFamily="18" charset="0"/>
                      </a:rPr>
                      <m:t>𝑗</m:t>
                    </m:r>
                  </m:oMath>
                </a14:m>
                <a:endParaRPr lang="en-US" dirty="0">
                  <a:latin typeface="PT Serif" panose="020A0603040505020204" pitchFamily="18" charset="77"/>
                </a:endParaRPr>
              </a:p>
              <a:p>
                <a:pPr>
                  <a:lnSpc>
                    <a:spcPct val="120000"/>
                  </a:lnSpc>
                </a:pP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ℐ</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ℐ</m:t>
                    </m:r>
                  </m:oMath>
                </a14:m>
                <a:r>
                  <a:rPr lang="en-US" dirty="0">
                    <a:latin typeface="PT Serif" panose="020A0603040505020204" pitchFamily="18" charset="77"/>
                  </a:rPr>
                  <a:t> 	: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𝑞</m:t>
                    </m:r>
                  </m:oMath>
                </a14:m>
                <a:r>
                  <a:rPr lang="en-US" dirty="0">
                    <a:latin typeface="PT Serif" panose="020A0603040505020204" pitchFamily="18" charset="77"/>
                  </a:rPr>
                  <a:t> Parties with right key for position </a:t>
                </a:r>
                <a14:m>
                  <m:oMath xmlns:m="http://schemas.openxmlformats.org/officeDocument/2006/math">
                    <m:r>
                      <a:rPr lang="en-US" i="1">
                        <a:latin typeface="Cambria Math" panose="02040503050406030204" pitchFamily="18" charset="0"/>
                      </a:rPr>
                      <m:t>𝑗</m:t>
                    </m:r>
                  </m:oMath>
                </a14:m>
                <a:endParaRPr lang="en-US" dirty="0">
                  <a:latin typeface="PT Serif" panose="020A0603040505020204" pitchFamily="18" charset="77"/>
                </a:endParaRPr>
              </a:p>
            </p:txBody>
          </p:sp>
        </mc:Choice>
        <mc:Fallback xmlns="">
          <p:sp>
            <p:nvSpPr>
              <p:cNvPr id="3" name="Content Placeholder 2">
                <a:extLst>
                  <a:ext uri="{FF2B5EF4-FFF2-40B4-BE49-F238E27FC236}">
                    <a16:creationId xmlns:a16="http://schemas.microsoft.com/office/drawing/2014/main" id="{F7F39415-BAD2-A0E2-D81C-2EBD46269505}"/>
                  </a:ext>
                </a:extLst>
              </p:cNvPr>
              <p:cNvSpPr>
                <a:spLocks noGrp="1" noRot="1" noChangeAspect="1" noMove="1" noResize="1" noEditPoints="1" noAdjustHandles="1" noChangeArrowheads="1" noChangeShapeType="1" noTextEdit="1"/>
              </p:cNvSpPr>
              <p:nvPr>
                <p:ph idx="1"/>
              </p:nvPr>
            </p:nvSpPr>
            <p:spPr>
              <a:xfrm>
                <a:off x="559904" y="1616857"/>
                <a:ext cx="10937551" cy="2043109"/>
              </a:xfrm>
              <a:blipFill>
                <a:blip r:embed="rId3"/>
                <a:stretch>
                  <a:fillRect l="-1160" t="-6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4C94F1D-F2CC-44FD-096D-0B8861A9609B}"/>
                  </a:ext>
                </a:extLst>
              </p:cNvPr>
              <p:cNvSpPr txBox="1"/>
              <p:nvPr/>
            </p:nvSpPr>
            <p:spPr>
              <a:xfrm>
                <a:off x="3215309" y="3807010"/>
                <a:ext cx="5761382" cy="523220"/>
              </a:xfrm>
              <a:prstGeom prst="rect">
                <a:avLst/>
              </a:prstGeom>
              <a:noFill/>
              <a:ln w="12700">
                <a:solidFill>
                  <a:srgbClr val="C00000"/>
                </a:solidFill>
              </a:ln>
            </p:spPr>
            <p:txBody>
              <a:bodyPr wrap="square" rtlCol="0">
                <a:spAutoFit/>
              </a:bodyPr>
              <a:lstStyle/>
              <a:p>
                <a:r>
                  <a:rPr lang="en-US" sz="2800" dirty="0">
                    <a:latin typeface="PT Serif" panose="020A0603040505020204" pitchFamily="18" charset="77"/>
                  </a:rPr>
                  <a:t>Not enough keys to decrypt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𝑐</m:t>
                        </m:r>
                      </m:e>
                      <m:sub>
                        <m:r>
                          <a:rPr lang="en-US" sz="2800" b="0" i="1" smtClean="0">
                            <a:latin typeface="Cambria Math" panose="02040503050406030204" pitchFamily="18" charset="0"/>
                          </a:rPr>
                          <m:t>0</m:t>
                        </m:r>
                      </m:sub>
                    </m:sSub>
                  </m:oMath>
                </a14:m>
                <a:r>
                  <a:rPr lang="en-US" sz="2800" dirty="0">
                    <a:latin typeface="PT Serif" panose="020A0603040505020204" pitchFamily="18" charset="77"/>
                  </a:rPr>
                  <a:t> or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𝑐</m:t>
                        </m:r>
                      </m:e>
                      <m:sub>
                        <m:r>
                          <a:rPr lang="en-US" sz="2800" b="0" i="1" smtClean="0">
                            <a:latin typeface="Cambria Math" panose="02040503050406030204" pitchFamily="18" charset="0"/>
                          </a:rPr>
                          <m:t>1</m:t>
                        </m:r>
                      </m:sub>
                    </m:sSub>
                  </m:oMath>
                </a14:m>
                <a:endParaRPr lang="en-US" sz="2800" dirty="0">
                  <a:latin typeface="PT Serif" panose="020A0603040505020204" pitchFamily="18" charset="77"/>
                </a:endParaRPr>
              </a:p>
            </p:txBody>
          </p:sp>
        </mc:Choice>
        <mc:Fallback xmlns="">
          <p:sp>
            <p:nvSpPr>
              <p:cNvPr id="4" name="TextBox 3">
                <a:extLst>
                  <a:ext uri="{FF2B5EF4-FFF2-40B4-BE49-F238E27FC236}">
                    <a16:creationId xmlns:a16="http://schemas.microsoft.com/office/drawing/2014/main" id="{44C94F1D-F2CC-44FD-096D-0B8861A9609B}"/>
                  </a:ext>
                </a:extLst>
              </p:cNvPr>
              <p:cNvSpPr txBox="1">
                <a:spLocks noRot="1" noChangeAspect="1" noMove="1" noResize="1" noEditPoints="1" noAdjustHandles="1" noChangeArrowheads="1" noChangeShapeType="1" noTextEdit="1"/>
              </p:cNvSpPr>
              <p:nvPr/>
            </p:nvSpPr>
            <p:spPr>
              <a:xfrm>
                <a:off x="3215309" y="3807010"/>
                <a:ext cx="5761382" cy="523220"/>
              </a:xfrm>
              <a:prstGeom prst="rect">
                <a:avLst/>
              </a:prstGeom>
              <a:blipFill>
                <a:blip r:embed="rId4"/>
                <a:stretch>
                  <a:fillRect l="-1974" t="-11628" b="-27907"/>
                </a:stretch>
              </a:blipFill>
              <a:ln w="12700">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633A9A1-CDAF-8558-209F-C1978A4530C9}"/>
                  </a:ext>
                </a:extLst>
              </p:cNvPr>
              <p:cNvSpPr txBox="1"/>
              <p:nvPr/>
            </p:nvSpPr>
            <p:spPr>
              <a:xfrm>
                <a:off x="1246549" y="4912155"/>
                <a:ext cx="10590957" cy="892552"/>
              </a:xfrm>
              <a:prstGeom prst="rect">
                <a:avLst/>
              </a:prstGeom>
              <a:noFill/>
              <a:ln w="25400">
                <a:solidFill>
                  <a:schemeClr val="accent1"/>
                </a:solidFill>
              </a:ln>
            </p:spPr>
            <p:txBody>
              <a:bodyPr wrap="square" rtlCol="0">
                <a:spAutoFit/>
              </a:bodyPr>
              <a:lstStyle/>
              <a:p>
                <a:pPr algn="ctr"/>
                <a:r>
                  <a:rPr lang="en-US" sz="2600" dirty="0">
                    <a:latin typeface="PT Serif" panose="020A0603040505020204" pitchFamily="18" charset="77"/>
                  </a:rPr>
                  <a:t>Need some correlation between</a:t>
                </a:r>
                <a14:m>
                  <m:oMath xmlns:m="http://schemas.openxmlformats.org/officeDocument/2006/math">
                    <m:r>
                      <a:rPr lang="en-US" sz="2600" b="0" i="0" smtClean="0">
                        <a:latin typeface="Cambria Math" panose="02040503050406030204" pitchFamily="18" charset="0"/>
                      </a:rPr>
                      <m:t> </m:t>
                    </m:r>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𝑐</m:t>
                        </m:r>
                      </m:e>
                      <m:sub>
                        <m:r>
                          <a:rPr lang="en-US" sz="2600" b="0" i="1" smtClean="0">
                            <a:latin typeface="Cambria Math" panose="02040503050406030204" pitchFamily="18" charset="0"/>
                          </a:rPr>
                          <m:t>0</m:t>
                        </m:r>
                      </m:sub>
                    </m:sSub>
                  </m:oMath>
                </a14:m>
                <a:r>
                  <a:rPr lang="en-US" sz="2600" dirty="0">
                    <a:latin typeface="PT Serif" panose="020A0603040505020204" pitchFamily="18" charset="77"/>
                  </a:rPr>
                  <a:t> and </a:t>
                </a: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rPr>
                          <m:t>𝑐</m:t>
                        </m:r>
                      </m:e>
                      <m:sub>
                        <m:r>
                          <a:rPr lang="en-US" sz="2600" b="0" i="1" smtClean="0">
                            <a:latin typeface="Cambria Math" panose="02040503050406030204" pitchFamily="18" charset="0"/>
                          </a:rPr>
                          <m:t>1</m:t>
                        </m:r>
                      </m:sub>
                    </m:sSub>
                  </m:oMath>
                </a14:m>
                <a:r>
                  <a:rPr lang="en-US" sz="2600" dirty="0">
                    <a:latin typeface="PT Serif" panose="020A0603040505020204" pitchFamily="18" charset="77"/>
                  </a:rPr>
                  <a:t> , so that</a:t>
                </a:r>
              </a:p>
              <a:p>
                <a:pPr algn="ctr"/>
                <a:r>
                  <a:rPr lang="en-US" sz="2600" dirty="0">
                    <a:latin typeface="PT Serif" panose="020A0603040505020204" pitchFamily="18" charset="77"/>
                  </a:rPr>
                  <a:t>decryption works for </a:t>
                </a:r>
                <a14:m>
                  <m:oMath xmlns:m="http://schemas.openxmlformats.org/officeDocument/2006/math">
                    <m:r>
                      <a:rPr lang="en-US" sz="2600" b="0" i="1" smtClean="0">
                        <a:latin typeface="Cambria Math" panose="02040503050406030204" pitchFamily="18" charset="0"/>
                      </a:rPr>
                      <m:t>𝑞</m:t>
                    </m:r>
                  </m:oMath>
                </a14:m>
                <a:r>
                  <a:rPr lang="en-US" sz="2600" dirty="0">
                    <a:latin typeface="PT Serif" panose="020A0603040505020204" pitchFamily="18" charset="77"/>
                  </a:rPr>
                  <a:t> left keys and </a:t>
                </a:r>
                <a14:m>
                  <m:oMath xmlns:m="http://schemas.openxmlformats.org/officeDocument/2006/math">
                    <m:r>
                      <a:rPr lang="en-US" sz="2600" b="0" i="1" smtClean="0">
                        <a:latin typeface="Cambria Math" panose="02040503050406030204" pitchFamily="18" charset="0"/>
                      </a:rPr>
                      <m:t>𝑡</m:t>
                    </m:r>
                    <m:r>
                      <a:rPr lang="en-US" sz="2600" b="0" i="1" smtClean="0">
                        <a:latin typeface="Cambria Math" panose="02040503050406030204" pitchFamily="18" charset="0"/>
                      </a:rPr>
                      <m:t>−</m:t>
                    </m:r>
                    <m:r>
                      <a:rPr lang="en-US" sz="2600" b="0" i="1" smtClean="0">
                        <a:latin typeface="Cambria Math" panose="02040503050406030204" pitchFamily="18" charset="0"/>
                      </a:rPr>
                      <m:t>𝑞</m:t>
                    </m:r>
                  </m:oMath>
                </a14:m>
                <a:r>
                  <a:rPr lang="en-US" sz="2600" dirty="0">
                    <a:latin typeface="PT Serif" panose="020A0603040505020204" pitchFamily="18" charset="77"/>
                  </a:rPr>
                  <a:t> right keys for any </a:t>
                </a:r>
                <a14:m>
                  <m:oMath xmlns:m="http://schemas.openxmlformats.org/officeDocument/2006/math">
                    <m:r>
                      <a:rPr lang="en-US" sz="2600" b="0" i="1" smtClean="0">
                        <a:latin typeface="Cambria Math" panose="02040503050406030204" pitchFamily="18" charset="0"/>
                      </a:rPr>
                      <m:t>𝑞</m:t>
                    </m:r>
                    <m:r>
                      <a:rPr lang="en-US" sz="2600" b="0" i="1" smtClean="0">
                        <a:latin typeface="Cambria Math" panose="02040503050406030204" pitchFamily="18" charset="0"/>
                      </a:rPr>
                      <m:t>∈{0,…</m:t>
                    </m:r>
                    <m:r>
                      <a:rPr lang="en-US" sz="2600" b="0" i="1" smtClean="0">
                        <a:latin typeface="Cambria Math" panose="02040503050406030204" pitchFamily="18" charset="0"/>
                      </a:rPr>
                      <m:t>𝑡</m:t>
                    </m:r>
                    <m:r>
                      <a:rPr lang="en-US" sz="2600" b="0" i="1" smtClean="0">
                        <a:latin typeface="Cambria Math" panose="02040503050406030204" pitchFamily="18" charset="0"/>
                      </a:rPr>
                      <m:t>}</m:t>
                    </m:r>
                  </m:oMath>
                </a14:m>
                <a:endParaRPr lang="en-US" sz="2600" dirty="0">
                  <a:latin typeface="PT Serif" panose="020A0603040505020204" pitchFamily="18" charset="77"/>
                </a:endParaRPr>
              </a:p>
            </p:txBody>
          </p:sp>
        </mc:Choice>
        <mc:Fallback xmlns="">
          <p:sp>
            <p:nvSpPr>
              <p:cNvPr id="5" name="TextBox 4">
                <a:extLst>
                  <a:ext uri="{FF2B5EF4-FFF2-40B4-BE49-F238E27FC236}">
                    <a16:creationId xmlns:a16="http://schemas.microsoft.com/office/drawing/2014/main" id="{4633A9A1-CDAF-8558-209F-C1978A4530C9}"/>
                  </a:ext>
                </a:extLst>
              </p:cNvPr>
              <p:cNvSpPr txBox="1">
                <a:spLocks noRot="1" noChangeAspect="1" noMove="1" noResize="1" noEditPoints="1" noAdjustHandles="1" noChangeArrowheads="1" noChangeShapeType="1" noTextEdit="1"/>
              </p:cNvSpPr>
              <p:nvPr/>
            </p:nvSpPr>
            <p:spPr>
              <a:xfrm>
                <a:off x="1246549" y="4912155"/>
                <a:ext cx="10590957" cy="892552"/>
              </a:xfrm>
              <a:prstGeom prst="rect">
                <a:avLst/>
              </a:prstGeom>
              <a:blipFill>
                <a:blip r:embed="rId5"/>
                <a:stretch>
                  <a:fillRect l="-477" t="-4110" r="-119" b="-15068"/>
                </a:stretch>
              </a:blipFill>
              <a:ln w="25400">
                <a:solidFill>
                  <a:schemeClr val="accent1"/>
                </a:solidFill>
              </a:ln>
            </p:spPr>
            <p:txBody>
              <a:bodyPr/>
              <a:lstStyle/>
              <a:p>
                <a:r>
                  <a:rPr lang="en-US">
                    <a:noFill/>
                  </a:rPr>
                  <a:t> </a:t>
                </a:r>
              </a:p>
            </p:txBody>
          </p:sp>
        </mc:Fallback>
      </mc:AlternateContent>
      <p:pic>
        <p:nvPicPr>
          <p:cNvPr id="6" name="Picture 5" descr="A light bulb with lines coming out of it&#10;&#10;Description automatically generated">
            <a:extLst>
              <a:ext uri="{FF2B5EF4-FFF2-40B4-BE49-F238E27FC236}">
                <a16:creationId xmlns:a16="http://schemas.microsoft.com/office/drawing/2014/main" id="{59E7D444-E3AA-AF21-925B-482EB7E399AB}"/>
              </a:ext>
            </a:extLst>
          </p:cNvPr>
          <p:cNvPicPr>
            <a:picLocks noChangeAspect="1"/>
          </p:cNvPicPr>
          <p:nvPr/>
        </p:nvPicPr>
        <p:blipFill>
          <a:blip r:embed="rId6"/>
          <a:stretch>
            <a:fillRect/>
          </a:stretch>
        </p:blipFill>
        <p:spPr>
          <a:xfrm>
            <a:off x="229798" y="4912155"/>
            <a:ext cx="1002896" cy="892553"/>
          </a:xfrm>
          <a:prstGeom prst="rect">
            <a:avLst/>
          </a:prstGeom>
        </p:spPr>
      </p:pic>
    </p:spTree>
    <p:extLst>
      <p:ext uri="{BB962C8B-B14F-4D97-AF65-F5344CB8AC3E}">
        <p14:creationId xmlns:p14="http://schemas.microsoft.com/office/powerpoint/2010/main" val="361521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E16CA-E518-5D5B-E9C6-ED50D752D5EA}"/>
              </a:ext>
            </a:extLst>
          </p:cNvPr>
          <p:cNvSpPr>
            <a:spLocks noGrp="1"/>
          </p:cNvSpPr>
          <p:nvPr>
            <p:ph type="title"/>
          </p:nvPr>
        </p:nvSpPr>
        <p:spPr>
          <a:xfrm>
            <a:off x="185056" y="258247"/>
            <a:ext cx="12136859" cy="992448"/>
          </a:xfrm>
        </p:spPr>
        <p:txBody>
          <a:bodyPr>
            <a:noAutofit/>
          </a:bodyPr>
          <a:lstStyle/>
          <a:p>
            <a:r>
              <a:rPr lang="en-US" sz="3900" dirty="0">
                <a:latin typeface="PT Serif" panose="020A0603040505020204" pitchFamily="18" charset="77"/>
              </a:rPr>
              <a:t>Our Traitor Tracing for Threshold-KEM Constructions</a:t>
            </a:r>
          </a:p>
        </p:txBody>
      </p:sp>
      <p:sp>
        <p:nvSpPr>
          <p:cNvPr id="3" name="Content Placeholder 2">
            <a:extLst>
              <a:ext uri="{FF2B5EF4-FFF2-40B4-BE49-F238E27FC236}">
                <a16:creationId xmlns:a16="http://schemas.microsoft.com/office/drawing/2014/main" id="{68411F69-928F-F84B-ED67-86B550064060}"/>
              </a:ext>
            </a:extLst>
          </p:cNvPr>
          <p:cNvSpPr>
            <a:spLocks noGrp="1"/>
          </p:cNvSpPr>
          <p:nvPr>
            <p:ph idx="1"/>
          </p:nvPr>
        </p:nvSpPr>
        <p:spPr>
          <a:xfrm>
            <a:off x="185057" y="1372082"/>
            <a:ext cx="10515600" cy="4351338"/>
          </a:xfrm>
        </p:spPr>
        <p:txBody>
          <a:bodyPr/>
          <a:lstStyle/>
          <a:p>
            <a:pPr marL="0" indent="0">
              <a:buNone/>
            </a:pPr>
            <a:r>
              <a:rPr lang="en-US" dirty="0">
                <a:latin typeface="PT Serif" panose="020A0603040505020204" pitchFamily="18" charset="77"/>
              </a:rPr>
              <a:t>All three constructions use two building blocks:</a:t>
            </a:r>
          </a:p>
          <a:p>
            <a:pPr>
              <a:lnSpc>
                <a:spcPct val="150000"/>
              </a:lnSpc>
            </a:pPr>
            <a:r>
              <a:rPr lang="en-US" dirty="0">
                <a:latin typeface="PT Serif" panose="020A0603040505020204" pitchFamily="18" charset="77"/>
              </a:rPr>
              <a:t>  Collusion-resistant Fingerprinting Codes</a:t>
            </a:r>
          </a:p>
          <a:p>
            <a:pPr>
              <a:lnSpc>
                <a:spcPct val="150000"/>
              </a:lnSpc>
            </a:pPr>
            <a:r>
              <a:rPr lang="en-US" dirty="0">
                <a:latin typeface="PT Serif" panose="020A0603040505020204" pitchFamily="18" charset="77"/>
              </a:rPr>
              <a:t>  (New) Bipartite Threshold - KEM</a:t>
            </a:r>
          </a:p>
        </p:txBody>
      </p:sp>
      <p:sp>
        <p:nvSpPr>
          <p:cNvPr id="4" name="Rectangle 3">
            <a:extLst>
              <a:ext uri="{FF2B5EF4-FFF2-40B4-BE49-F238E27FC236}">
                <a16:creationId xmlns:a16="http://schemas.microsoft.com/office/drawing/2014/main" id="{59A4BBE5-8170-1B49-F591-5950E7AECF36}"/>
              </a:ext>
            </a:extLst>
          </p:cNvPr>
          <p:cNvSpPr/>
          <p:nvPr/>
        </p:nvSpPr>
        <p:spPr>
          <a:xfrm>
            <a:off x="477077" y="2676420"/>
            <a:ext cx="5565913" cy="795131"/>
          </a:xfrm>
          <a:prstGeom prst="rect">
            <a:avLst/>
          </a:prstGeom>
          <a:solidFill>
            <a:schemeClr val="accent1">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724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225289E-7A10-66BD-2F67-A0058225D0C4}"/>
                  </a:ext>
                </a:extLst>
              </p:cNvPr>
              <p:cNvSpPr>
                <a:spLocks noGrp="1"/>
              </p:cNvSpPr>
              <p:nvPr>
                <p:ph idx="1"/>
              </p:nvPr>
            </p:nvSpPr>
            <p:spPr>
              <a:xfrm>
                <a:off x="400877" y="1441312"/>
                <a:ext cx="11433313" cy="5131766"/>
              </a:xfrm>
            </p:spPr>
            <p:txBody>
              <a:bodyPr/>
              <a:lstStyle/>
              <a:p>
                <a:pPr marL="0" indent="0">
                  <a:lnSpc>
                    <a:spcPct val="120000"/>
                  </a:lnSpc>
                  <a:buNone/>
                </a:pPr>
                <a:r>
                  <a:rPr lang="en-US" dirty="0">
                    <a:latin typeface="PT Serif" panose="020A0603040505020204" pitchFamily="18" charset="77"/>
                  </a:rPr>
                  <a:t>A special type of threshold KEM with:</a:t>
                </a:r>
              </a:p>
              <a:p>
                <a:pPr>
                  <a:lnSpc>
                    <a:spcPct val="120000"/>
                  </a:lnSpc>
                </a:pPr>
                <a:r>
                  <a:rPr lang="en-US" dirty="0">
                    <a:latin typeface="PT Serif" panose="020A0603040505020204" pitchFamily="18" charset="77"/>
                  </a:rPr>
                  <a:t>Semantic Security:</a:t>
                </a:r>
              </a:p>
              <a:p>
                <a:pPr lvl="1">
                  <a:lnSpc>
                    <a:spcPct val="120000"/>
                  </a:lnSpc>
                </a:pPr>
                <a:r>
                  <a:rPr lang="en-US" dirty="0">
                    <a:latin typeface="PT Serif" panose="020A0603040505020204" pitchFamily="18" charset="77"/>
                  </a:rPr>
                  <a:t>Similar to IND-CPA, can tolerate </a:t>
                </a:r>
                <a:r>
                  <a:rPr lang="en-US" dirty="0" err="1">
                    <a:latin typeface="PT Serif" panose="020A0603040505020204" pitchFamily="18" charset="77"/>
                  </a:rPr>
                  <a:t>upto</a:t>
                </a:r>
                <a:r>
                  <a:rPr lang="en-US" dirty="0">
                    <a:latin typeface="PT Serif" panose="020A0603040505020204" pitchFamily="18" charset="77"/>
                  </a:rPr>
                  <a:t> </a:t>
                </a:r>
                <a14:m>
                  <m:oMath xmlns:m="http://schemas.openxmlformats.org/officeDocument/2006/math">
                    <m:r>
                      <a:rPr lang="en-US" sz="2400" b="0" i="1" smtClean="0">
                        <a:latin typeface="Cambria Math" panose="02040503050406030204" pitchFamily="18" charset="0"/>
                      </a:rPr>
                      <m:t>𝑡</m:t>
                    </m:r>
                    <m:r>
                      <a:rPr lang="en-US" sz="2400" b="0" i="1" smtClean="0">
                        <a:latin typeface="Cambria Math" panose="02040503050406030204" pitchFamily="18" charset="0"/>
                      </a:rPr>
                      <m:t>−1</m:t>
                    </m:r>
                  </m:oMath>
                </a14:m>
                <a:r>
                  <a:rPr lang="en-US" dirty="0">
                    <a:latin typeface="PT Serif" panose="020A0603040505020204" pitchFamily="18" charset="77"/>
                  </a:rPr>
                  <a:t> corruptions, for any position</a:t>
                </a:r>
              </a:p>
              <a:p>
                <a:pPr>
                  <a:lnSpc>
                    <a:spcPct val="120000"/>
                  </a:lnSpc>
                </a:pPr>
                <a:r>
                  <a:rPr lang="en-US" dirty="0">
                    <a:latin typeface="PT Serif" panose="020A0603040505020204" pitchFamily="18" charset="77"/>
                  </a:rPr>
                  <a:t>Two-side Correctness:</a:t>
                </a:r>
              </a:p>
              <a:p>
                <a:pPr lvl="1">
                  <a:lnSpc>
                    <a:spcPct val="120000"/>
                  </a:lnSpc>
                </a:pPr>
                <a:r>
                  <a:rPr lang="en-US" dirty="0">
                    <a:latin typeface="PT Serif" panose="020A0603040505020204" pitchFamily="18" charset="77"/>
                  </a:rPr>
                  <a:t>For any position, D</a:t>
                </a:r>
                <a:r>
                  <a:rPr lang="en-US" sz="2400" dirty="0">
                    <a:latin typeface="PT Serif" panose="020A0603040505020204" pitchFamily="18" charset="77"/>
                  </a:rPr>
                  <a:t>ecryption works using </a:t>
                </a:r>
                <a14:m>
                  <m:oMath xmlns:m="http://schemas.openxmlformats.org/officeDocument/2006/math">
                    <m:r>
                      <a:rPr lang="en-US" sz="2400" b="0" i="1" smtClean="0">
                        <a:latin typeface="Cambria Math" panose="02040503050406030204" pitchFamily="18" charset="0"/>
                      </a:rPr>
                      <m:t>𝑞</m:t>
                    </m:r>
                  </m:oMath>
                </a14:m>
                <a:r>
                  <a:rPr lang="en-US" sz="2400" dirty="0">
                    <a:latin typeface="PT Serif" panose="020A0603040505020204" pitchFamily="18" charset="77"/>
                  </a:rPr>
                  <a:t> left keys and </a:t>
                </a:r>
                <a14:m>
                  <m:oMath xmlns:m="http://schemas.openxmlformats.org/officeDocument/2006/math">
                    <m:r>
                      <a:rPr lang="en-US" sz="2400" b="0" i="1" smtClean="0">
                        <a:latin typeface="Cambria Math" panose="02040503050406030204" pitchFamily="18" charset="0"/>
                      </a:rPr>
                      <m:t>𝑡</m:t>
                    </m:r>
                    <m:r>
                      <a:rPr lang="en-US" sz="2400" b="0" i="1" smtClean="0">
                        <a:latin typeface="Cambria Math" panose="02040503050406030204" pitchFamily="18" charset="0"/>
                      </a:rPr>
                      <m:t>−</m:t>
                    </m:r>
                    <m:r>
                      <a:rPr lang="en-US" sz="2400" b="0" i="1" smtClean="0">
                        <a:latin typeface="Cambria Math" panose="02040503050406030204" pitchFamily="18" charset="0"/>
                      </a:rPr>
                      <m:t>𝑞</m:t>
                    </m:r>
                  </m:oMath>
                </a14:m>
                <a:r>
                  <a:rPr lang="en-US" sz="2400" dirty="0">
                    <a:latin typeface="PT Serif" panose="020A0603040505020204" pitchFamily="18" charset="77"/>
                  </a:rPr>
                  <a:t> right keys for any </a:t>
                </a:r>
                <a14:m>
                  <m:oMath xmlns:m="http://schemas.openxmlformats.org/officeDocument/2006/math">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𝑡</m:t>
                    </m:r>
                    <m:r>
                      <a:rPr lang="en-US" i="1">
                        <a:latin typeface="Cambria Math" panose="02040503050406030204" pitchFamily="18" charset="0"/>
                      </a:rPr>
                      <m:t>}</m:t>
                    </m:r>
                  </m:oMath>
                </a14:m>
                <a:endParaRPr lang="en-US" dirty="0">
                  <a:latin typeface="PT Serif" panose="020A0603040505020204" pitchFamily="18" charset="77"/>
                </a:endParaRPr>
              </a:p>
              <a:p>
                <a:pPr>
                  <a:lnSpc>
                    <a:spcPct val="120000"/>
                  </a:lnSpc>
                </a:pPr>
                <a:r>
                  <a:rPr lang="en-US" dirty="0">
                    <a:latin typeface="PT Serif" panose="020A0603040505020204" pitchFamily="18" charset="77"/>
                  </a:rPr>
                  <a:t>One-side Security:</a:t>
                </a:r>
              </a:p>
              <a:p>
                <a:pPr lvl="1">
                  <a:lnSpc>
                    <a:spcPct val="120000"/>
                  </a:lnSpc>
                </a:pPr>
                <a:r>
                  <a:rPr lang="en-US" dirty="0">
                    <a:latin typeface="PT Serif" panose="020A0603040505020204" pitchFamily="18" charset="77"/>
                  </a:rPr>
                  <a:t>For any position, an adv with only left keys should not be able to distinguish an honestly generated right ciphertext from a random right ciphertext</a:t>
                </a:r>
              </a:p>
            </p:txBody>
          </p:sp>
        </mc:Choice>
        <mc:Fallback xmlns="">
          <p:sp>
            <p:nvSpPr>
              <p:cNvPr id="3" name="Content Placeholder 2">
                <a:extLst>
                  <a:ext uri="{FF2B5EF4-FFF2-40B4-BE49-F238E27FC236}">
                    <a16:creationId xmlns:a16="http://schemas.microsoft.com/office/drawing/2014/main" id="{9225289E-7A10-66BD-2F67-A0058225D0C4}"/>
                  </a:ext>
                </a:extLst>
              </p:cNvPr>
              <p:cNvSpPr>
                <a:spLocks noGrp="1" noRot="1" noChangeAspect="1" noMove="1" noResize="1" noEditPoints="1" noAdjustHandles="1" noChangeArrowheads="1" noChangeShapeType="1" noTextEdit="1"/>
              </p:cNvSpPr>
              <p:nvPr>
                <p:ph idx="1"/>
              </p:nvPr>
            </p:nvSpPr>
            <p:spPr>
              <a:xfrm>
                <a:off x="400877" y="1441312"/>
                <a:ext cx="11433313" cy="5131766"/>
              </a:xfrm>
              <a:blipFill>
                <a:blip r:embed="rId3"/>
                <a:stretch>
                  <a:fillRect l="-1110" t="-247"/>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6EDDA088-3AD0-472D-3945-91AE8230FEFE}"/>
              </a:ext>
            </a:extLst>
          </p:cNvPr>
          <p:cNvSpPr>
            <a:spLocks noGrp="1"/>
          </p:cNvSpPr>
          <p:nvPr>
            <p:ph type="title"/>
          </p:nvPr>
        </p:nvSpPr>
        <p:spPr>
          <a:xfrm>
            <a:off x="281609" y="137525"/>
            <a:ext cx="10515600" cy="1068423"/>
          </a:xfrm>
        </p:spPr>
        <p:txBody>
          <a:bodyPr/>
          <a:lstStyle/>
          <a:p>
            <a:pPr>
              <a:lnSpc>
                <a:spcPct val="150000"/>
              </a:lnSpc>
            </a:pPr>
            <a:r>
              <a:rPr lang="en-US" dirty="0">
                <a:latin typeface="PT Serif" panose="020A0603040505020204" pitchFamily="18" charset="77"/>
              </a:rPr>
              <a:t>Bipartite Threshold – KEM (BT-KEM)</a:t>
            </a:r>
          </a:p>
        </p:txBody>
      </p:sp>
    </p:spTree>
    <p:extLst>
      <p:ext uri="{BB962C8B-B14F-4D97-AF65-F5344CB8AC3E}">
        <p14:creationId xmlns:p14="http://schemas.microsoft.com/office/powerpoint/2010/main" val="277174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3612CF6-170C-94AF-BC48-8F5751441BF2}"/>
              </a:ext>
            </a:extLst>
          </p:cNvPr>
          <p:cNvSpPr>
            <a:spLocks noGrp="1"/>
          </p:cNvSpPr>
          <p:nvPr>
            <p:ph type="title"/>
          </p:nvPr>
        </p:nvSpPr>
        <p:spPr>
          <a:xfrm>
            <a:off x="281609" y="137525"/>
            <a:ext cx="10515600" cy="1068423"/>
          </a:xfrm>
        </p:spPr>
        <p:txBody>
          <a:bodyPr>
            <a:normAutofit/>
          </a:bodyPr>
          <a:lstStyle/>
          <a:p>
            <a:pPr>
              <a:lnSpc>
                <a:spcPct val="150000"/>
              </a:lnSpc>
            </a:pPr>
            <a:r>
              <a:rPr lang="en-US" dirty="0">
                <a:latin typeface="PT Serif" panose="020A0603040505020204" pitchFamily="18" charset="77"/>
              </a:rPr>
              <a:t>Constructing Bipartite Threshold – KEM</a:t>
            </a:r>
          </a:p>
        </p:txBody>
      </p:sp>
      <p:sp>
        <p:nvSpPr>
          <p:cNvPr id="5" name="Rectangle 4">
            <a:extLst>
              <a:ext uri="{FF2B5EF4-FFF2-40B4-BE49-F238E27FC236}">
                <a16:creationId xmlns:a16="http://schemas.microsoft.com/office/drawing/2014/main" id="{523BF630-EB9B-7358-C815-0051E6D0B714}"/>
              </a:ext>
            </a:extLst>
          </p:cNvPr>
          <p:cNvSpPr/>
          <p:nvPr/>
        </p:nvSpPr>
        <p:spPr>
          <a:xfrm>
            <a:off x="4354845" y="1316182"/>
            <a:ext cx="3269673" cy="692727"/>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latin typeface="PT Serif" panose="020A0603040505020204" pitchFamily="18" charset="77"/>
              </a:rPr>
              <a:t>Ciphertext</a:t>
            </a:r>
          </a:p>
        </p:txBody>
      </p:sp>
      <p:sp>
        <p:nvSpPr>
          <p:cNvPr id="6" name="Rectangle 5">
            <a:extLst>
              <a:ext uri="{FF2B5EF4-FFF2-40B4-BE49-F238E27FC236}">
                <a16:creationId xmlns:a16="http://schemas.microsoft.com/office/drawing/2014/main" id="{E133E024-C909-BAA8-881A-428E31AD2B7A}"/>
              </a:ext>
            </a:extLst>
          </p:cNvPr>
          <p:cNvSpPr/>
          <p:nvPr/>
        </p:nvSpPr>
        <p:spPr>
          <a:xfrm>
            <a:off x="1085172" y="3027215"/>
            <a:ext cx="3717535" cy="692727"/>
          </a:xfrm>
          <a:prstGeom prst="rect">
            <a:avLst/>
          </a:prstGeom>
          <a:pattFill prst="openDmnd">
            <a:fgClr>
              <a:srgbClr val="B961FD"/>
            </a:fgClr>
            <a:bgClr>
              <a:schemeClr val="accent5">
                <a:lumMod val="40000"/>
                <a:lumOff val="60000"/>
              </a:schemeClr>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latin typeface="PT Serif" panose="020A0603040505020204" pitchFamily="18" charset="77"/>
              </a:rPr>
              <a:t>Left Ciphertext</a:t>
            </a:r>
          </a:p>
        </p:txBody>
      </p:sp>
      <p:sp>
        <p:nvSpPr>
          <p:cNvPr id="7" name="Rectangle 6">
            <a:extLst>
              <a:ext uri="{FF2B5EF4-FFF2-40B4-BE49-F238E27FC236}">
                <a16:creationId xmlns:a16="http://schemas.microsoft.com/office/drawing/2014/main" id="{4C83273F-713C-5289-61FA-B0CE39E9A65B}"/>
              </a:ext>
            </a:extLst>
          </p:cNvPr>
          <p:cNvSpPr/>
          <p:nvPr/>
        </p:nvSpPr>
        <p:spPr>
          <a:xfrm>
            <a:off x="7079674" y="3027215"/>
            <a:ext cx="3717535" cy="692727"/>
          </a:xfrm>
          <a:prstGeom prst="rect">
            <a:avLst/>
          </a:prstGeom>
          <a:pattFill prst="openDmnd">
            <a:fgClr>
              <a:schemeClr val="accent6">
                <a:lumMod val="75000"/>
              </a:schemeClr>
            </a:fgClr>
            <a:bgClr>
              <a:schemeClr val="accent5">
                <a:lumMod val="40000"/>
                <a:lumOff val="60000"/>
              </a:schemeClr>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latin typeface="PT Serif" panose="020A0603040505020204" pitchFamily="18" charset="77"/>
              </a:rPr>
              <a:t>Right Ciphertext</a:t>
            </a:r>
          </a:p>
        </p:txBody>
      </p:sp>
      <p:cxnSp>
        <p:nvCxnSpPr>
          <p:cNvPr id="9" name="Straight Arrow Connector 8">
            <a:extLst>
              <a:ext uri="{FF2B5EF4-FFF2-40B4-BE49-F238E27FC236}">
                <a16:creationId xmlns:a16="http://schemas.microsoft.com/office/drawing/2014/main" id="{48C2209D-DB1B-E449-1622-1EEEE1C7B4F4}"/>
              </a:ext>
            </a:extLst>
          </p:cNvPr>
          <p:cNvCxnSpPr>
            <a:cxnSpLocks/>
          </p:cNvCxnSpPr>
          <p:nvPr/>
        </p:nvCxnSpPr>
        <p:spPr>
          <a:xfrm flipH="1">
            <a:off x="2720008" y="2119746"/>
            <a:ext cx="1496292" cy="776452"/>
          </a:xfrm>
          <a:prstGeom prst="straightConnector1">
            <a:avLst/>
          </a:prstGeom>
          <a:ln w="25400">
            <a:tailEnd type="triangle" w="med"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C53479D-FCBF-EA90-46B2-96ECB6BDE67C}"/>
              </a:ext>
            </a:extLst>
          </p:cNvPr>
          <p:cNvCxnSpPr>
            <a:cxnSpLocks/>
          </p:cNvCxnSpPr>
          <p:nvPr/>
        </p:nvCxnSpPr>
        <p:spPr>
          <a:xfrm>
            <a:off x="7721500" y="2119746"/>
            <a:ext cx="1440872" cy="776452"/>
          </a:xfrm>
          <a:prstGeom prst="straightConnector1">
            <a:avLst/>
          </a:prstGeom>
          <a:ln w="25400">
            <a:tailEnd type="triangle" w="med" len="lg"/>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0F1FCBA1-FE5A-60D1-D0EC-347ECF76DBD5}"/>
              </a:ext>
            </a:extLst>
          </p:cNvPr>
          <p:cNvSpPr/>
          <p:nvPr/>
        </p:nvSpPr>
        <p:spPr>
          <a:xfrm>
            <a:off x="4354845" y="5818306"/>
            <a:ext cx="3269673" cy="692727"/>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latin typeface="PT Serif" panose="020A0603040505020204" pitchFamily="18" charset="77"/>
              </a:rPr>
              <a:t>Decryption Share</a:t>
            </a:r>
          </a:p>
        </p:txBody>
      </p:sp>
      <p:cxnSp>
        <p:nvCxnSpPr>
          <p:cNvPr id="17" name="Straight Arrow Connector 16">
            <a:extLst>
              <a:ext uri="{FF2B5EF4-FFF2-40B4-BE49-F238E27FC236}">
                <a16:creationId xmlns:a16="http://schemas.microsoft.com/office/drawing/2014/main" id="{DBFA4901-6299-FAC8-91C5-29BEE944D92B}"/>
              </a:ext>
            </a:extLst>
          </p:cNvPr>
          <p:cNvCxnSpPr>
            <a:cxnSpLocks/>
          </p:cNvCxnSpPr>
          <p:nvPr/>
        </p:nvCxnSpPr>
        <p:spPr>
          <a:xfrm>
            <a:off x="2830845" y="5312616"/>
            <a:ext cx="1364673" cy="606137"/>
          </a:xfrm>
          <a:prstGeom prst="straightConnector1">
            <a:avLst/>
          </a:prstGeom>
          <a:ln w="25400">
            <a:tailEnd type="triangle" w="med" len="lg"/>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5D4946AB-E269-05C0-AF18-8FFC37C76D62}"/>
              </a:ext>
            </a:extLst>
          </p:cNvPr>
          <p:cNvSpPr/>
          <p:nvPr/>
        </p:nvSpPr>
        <p:spPr>
          <a:xfrm>
            <a:off x="1085172" y="4488872"/>
            <a:ext cx="3717535" cy="692727"/>
          </a:xfrm>
          <a:prstGeom prst="rect">
            <a:avLst/>
          </a:prstGeom>
          <a:pattFill prst="openDmnd">
            <a:fgClr>
              <a:srgbClr val="B961FD"/>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latin typeface="PT Serif" panose="020A0603040505020204" pitchFamily="18" charset="77"/>
              </a:rPr>
              <a:t>Left Secret key share</a:t>
            </a:r>
          </a:p>
        </p:txBody>
      </p:sp>
      <p:sp>
        <p:nvSpPr>
          <p:cNvPr id="22" name="Rectangle 21">
            <a:extLst>
              <a:ext uri="{FF2B5EF4-FFF2-40B4-BE49-F238E27FC236}">
                <a16:creationId xmlns:a16="http://schemas.microsoft.com/office/drawing/2014/main" id="{AA7DFC74-8829-0361-4651-A7C8CD5DF807}"/>
              </a:ext>
            </a:extLst>
          </p:cNvPr>
          <p:cNvSpPr/>
          <p:nvPr/>
        </p:nvSpPr>
        <p:spPr>
          <a:xfrm>
            <a:off x="7079674" y="4488872"/>
            <a:ext cx="3717536" cy="692727"/>
          </a:xfrm>
          <a:prstGeom prst="rect">
            <a:avLst/>
          </a:prstGeom>
          <a:pattFill prst="openDmnd">
            <a:fgClr>
              <a:schemeClr val="accent6">
                <a:lumMod val="75000"/>
              </a:schemeClr>
            </a:fgClr>
            <a:bgClr>
              <a:schemeClr val="bg1">
                <a:lumMod val="95000"/>
              </a:schemeClr>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latin typeface="PT Serif" panose="020A0603040505020204" pitchFamily="18" charset="77"/>
              </a:rPr>
              <a:t>Right Secret key share</a:t>
            </a:r>
          </a:p>
        </p:txBody>
      </p:sp>
      <p:sp>
        <p:nvSpPr>
          <p:cNvPr id="24" name="Plus 23">
            <a:extLst>
              <a:ext uri="{FF2B5EF4-FFF2-40B4-BE49-F238E27FC236}">
                <a16:creationId xmlns:a16="http://schemas.microsoft.com/office/drawing/2014/main" id="{797B02AF-EB78-51FD-2691-EA1D2738B924}"/>
              </a:ext>
            </a:extLst>
          </p:cNvPr>
          <p:cNvSpPr/>
          <p:nvPr/>
        </p:nvSpPr>
        <p:spPr>
          <a:xfrm>
            <a:off x="2377964" y="3795273"/>
            <a:ext cx="684088" cy="645967"/>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lus 24">
            <a:extLst>
              <a:ext uri="{FF2B5EF4-FFF2-40B4-BE49-F238E27FC236}">
                <a16:creationId xmlns:a16="http://schemas.microsoft.com/office/drawing/2014/main" id="{E4CEF2BC-7543-1ABC-1FE0-CFFB3E32BA7D}"/>
              </a:ext>
            </a:extLst>
          </p:cNvPr>
          <p:cNvSpPr/>
          <p:nvPr/>
        </p:nvSpPr>
        <p:spPr>
          <a:xfrm>
            <a:off x="8820328" y="3795273"/>
            <a:ext cx="684088" cy="645967"/>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5E06359D-E792-1896-DDD8-E1E566EA2919}"/>
              </a:ext>
            </a:extLst>
          </p:cNvPr>
          <p:cNvCxnSpPr>
            <a:cxnSpLocks/>
          </p:cNvCxnSpPr>
          <p:nvPr/>
        </p:nvCxnSpPr>
        <p:spPr>
          <a:xfrm flipH="1">
            <a:off x="7721500" y="5312616"/>
            <a:ext cx="1440872" cy="637913"/>
          </a:xfrm>
          <a:prstGeom prst="straightConnector1">
            <a:avLst/>
          </a:prstGeom>
          <a:ln w="25400">
            <a:tailEnd type="triangle" w="med" len="lg"/>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5443D9F1-B85F-4E47-4BD3-7E32B4D3EDCE}"/>
              </a:ext>
            </a:extLst>
          </p:cNvPr>
          <p:cNvSpPr txBox="1"/>
          <p:nvPr/>
        </p:nvSpPr>
        <p:spPr>
          <a:xfrm>
            <a:off x="1777900" y="2081304"/>
            <a:ext cx="1831405" cy="461665"/>
          </a:xfrm>
          <a:prstGeom prst="rect">
            <a:avLst/>
          </a:prstGeom>
          <a:noFill/>
        </p:spPr>
        <p:txBody>
          <a:bodyPr wrap="square" rtlCol="0">
            <a:spAutoFit/>
          </a:bodyPr>
          <a:lstStyle/>
          <a:p>
            <a:r>
              <a:rPr lang="en-US" sz="2400" dirty="0">
                <a:latin typeface="PT Serif" panose="020A0603040505020204" pitchFamily="18" charset="77"/>
              </a:rPr>
              <a:t>Randomize</a:t>
            </a:r>
          </a:p>
        </p:txBody>
      </p:sp>
      <p:sp>
        <p:nvSpPr>
          <p:cNvPr id="33" name="TextBox 32">
            <a:extLst>
              <a:ext uri="{FF2B5EF4-FFF2-40B4-BE49-F238E27FC236}">
                <a16:creationId xmlns:a16="http://schemas.microsoft.com/office/drawing/2014/main" id="{516421D0-3095-EA4C-C0D5-00726043FFAE}"/>
              </a:ext>
            </a:extLst>
          </p:cNvPr>
          <p:cNvSpPr txBox="1"/>
          <p:nvPr/>
        </p:nvSpPr>
        <p:spPr>
          <a:xfrm>
            <a:off x="8547148" y="2084426"/>
            <a:ext cx="1831405" cy="461665"/>
          </a:xfrm>
          <a:prstGeom prst="rect">
            <a:avLst/>
          </a:prstGeom>
          <a:noFill/>
        </p:spPr>
        <p:txBody>
          <a:bodyPr wrap="square" rtlCol="0">
            <a:spAutoFit/>
          </a:bodyPr>
          <a:lstStyle/>
          <a:p>
            <a:r>
              <a:rPr lang="en-US" sz="2400" dirty="0">
                <a:latin typeface="PT Serif" panose="020A0603040505020204" pitchFamily="18" charset="77"/>
              </a:rPr>
              <a:t>Randomize</a:t>
            </a:r>
          </a:p>
        </p:txBody>
      </p:sp>
    </p:spTree>
    <p:extLst>
      <p:ext uri="{BB962C8B-B14F-4D97-AF65-F5344CB8AC3E}">
        <p14:creationId xmlns:p14="http://schemas.microsoft.com/office/powerpoint/2010/main" val="200261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6" grpId="0" animBg="1"/>
      <p:bldP spid="21" grpId="0" animBg="1"/>
      <p:bldP spid="22" grpId="0" animBg="1"/>
      <p:bldP spid="24" grpId="1" animBg="1"/>
      <p:bldP spid="25" grpId="0" animBg="1"/>
      <p:bldP spid="31" grpId="0"/>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61CF1-1974-CFEC-E105-BD1578D542D3}"/>
              </a:ext>
            </a:extLst>
          </p:cNvPr>
          <p:cNvSpPr>
            <a:spLocks noGrp="1"/>
          </p:cNvSpPr>
          <p:nvPr>
            <p:ph type="title"/>
          </p:nvPr>
        </p:nvSpPr>
        <p:spPr>
          <a:xfrm>
            <a:off x="238377" y="139187"/>
            <a:ext cx="10515600" cy="1325563"/>
          </a:xfrm>
        </p:spPr>
        <p:txBody>
          <a:bodyPr/>
          <a:lstStyle/>
          <a:p>
            <a:r>
              <a:rPr lang="en-US" dirty="0">
                <a:latin typeface="PT Serif" panose="020A0603040505020204" pitchFamily="18" charset="77"/>
              </a:rPr>
              <a:t>BT-KEM Constructions</a:t>
            </a:r>
          </a:p>
        </p:txBody>
      </p:sp>
      <p:sp>
        <p:nvSpPr>
          <p:cNvPr id="3" name="Content Placeholder 2">
            <a:extLst>
              <a:ext uri="{FF2B5EF4-FFF2-40B4-BE49-F238E27FC236}">
                <a16:creationId xmlns:a16="http://schemas.microsoft.com/office/drawing/2014/main" id="{EE395B0D-B48F-7C18-CB67-62C33127EABF}"/>
              </a:ext>
            </a:extLst>
          </p:cNvPr>
          <p:cNvSpPr>
            <a:spLocks noGrp="1"/>
          </p:cNvSpPr>
          <p:nvPr>
            <p:ph idx="1"/>
          </p:nvPr>
        </p:nvSpPr>
        <p:spPr>
          <a:xfrm>
            <a:off x="238377" y="1190970"/>
            <a:ext cx="7825319" cy="861968"/>
          </a:xfrm>
        </p:spPr>
        <p:txBody>
          <a:bodyPr/>
          <a:lstStyle/>
          <a:p>
            <a:pPr marL="0" indent="0">
              <a:buNone/>
            </a:pPr>
            <a:r>
              <a:rPr lang="en-US" dirty="0">
                <a:latin typeface="PT Serif" panose="020A0603040505020204" pitchFamily="18" charset="77"/>
              </a:rPr>
              <a:t>Three Constructions</a:t>
            </a:r>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08606FEE-AFC3-E1C9-2C55-9BB059897704}"/>
                  </a:ext>
                </a:extLst>
              </p:cNvPr>
              <p:cNvGraphicFramePr>
                <a:graphicFrameLocks noGrp="1"/>
              </p:cNvGraphicFramePr>
              <p:nvPr>
                <p:extLst>
                  <p:ext uri="{D42A27DB-BD31-4B8C-83A1-F6EECF244321}">
                    <p14:modId xmlns:p14="http://schemas.microsoft.com/office/powerpoint/2010/main" val="57826431"/>
                  </p:ext>
                </p:extLst>
              </p:nvPr>
            </p:nvGraphicFramePr>
            <p:xfrm>
              <a:off x="3498087" y="2429488"/>
              <a:ext cx="5195825" cy="2832265"/>
            </p:xfrm>
            <a:graphic>
              <a:graphicData uri="http://schemas.openxmlformats.org/drawingml/2006/table">
                <a:tbl>
                  <a:tblPr firstRow="1" bandRow="1">
                    <a:tableStyleId>{5C22544A-7EE6-4342-B048-85BDC9FD1C3A}</a:tableStyleId>
                  </a:tblPr>
                  <a:tblGrid>
                    <a:gridCol w="1831723">
                      <a:extLst>
                        <a:ext uri="{9D8B030D-6E8A-4147-A177-3AD203B41FA5}">
                          <a16:colId xmlns:a16="http://schemas.microsoft.com/office/drawing/2014/main" val="3351157172"/>
                        </a:ext>
                      </a:extLst>
                    </a:gridCol>
                    <a:gridCol w="1644650">
                      <a:extLst>
                        <a:ext uri="{9D8B030D-6E8A-4147-A177-3AD203B41FA5}">
                          <a16:colId xmlns:a16="http://schemas.microsoft.com/office/drawing/2014/main" val="3658105589"/>
                        </a:ext>
                      </a:extLst>
                    </a:gridCol>
                    <a:gridCol w="1719452">
                      <a:extLst>
                        <a:ext uri="{9D8B030D-6E8A-4147-A177-3AD203B41FA5}">
                          <a16:colId xmlns:a16="http://schemas.microsoft.com/office/drawing/2014/main" val="2844205622"/>
                        </a:ext>
                      </a:extLst>
                    </a:gridCol>
                  </a:tblGrid>
                  <a:tr h="370840">
                    <a:tc>
                      <a:txBody>
                        <a:bodyPr/>
                        <a:lstStyle/>
                        <a:p>
                          <a:endParaRPr lang="en-US" sz="2200" dirty="0">
                            <a:latin typeface="PT Serif" panose="020A0603040505020204" pitchFamily="18" charset="77"/>
                          </a:endParaRPr>
                        </a:p>
                      </a:txBody>
                      <a:tcPr/>
                    </a:tc>
                    <a:tc>
                      <a:txBody>
                        <a:bodyPr/>
                        <a:lstStyle/>
                        <a:p>
                          <a:r>
                            <a:rPr lang="en-US" sz="2200" dirty="0">
                              <a:latin typeface="PT Serif" panose="020A0603040505020204" pitchFamily="18" charset="77"/>
                            </a:rPr>
                            <a:t>Ciphertext Size</a:t>
                          </a:r>
                        </a:p>
                      </a:txBody>
                      <a:tcPr/>
                    </a:tc>
                    <a:tc>
                      <a:txBody>
                        <a:bodyPr/>
                        <a:lstStyle/>
                        <a:p>
                          <a:r>
                            <a:rPr lang="en-US" sz="2200" dirty="0">
                              <a:latin typeface="PT Serif" panose="020A0603040505020204" pitchFamily="18" charset="77"/>
                            </a:rPr>
                            <a:t>Public key size</a:t>
                          </a:r>
                        </a:p>
                      </a:txBody>
                      <a:tcPr/>
                    </a:tc>
                    <a:extLst>
                      <a:ext uri="{0D108BD9-81ED-4DB2-BD59-A6C34878D82A}">
                        <a16:rowId xmlns:a16="http://schemas.microsoft.com/office/drawing/2014/main" val="2009535821"/>
                      </a:ext>
                    </a:extLst>
                  </a:tr>
                  <a:tr h="621219">
                    <a:tc>
                      <a:txBody>
                        <a:bodyPr/>
                        <a:lstStyle/>
                        <a:p>
                          <a:r>
                            <a:rPr lang="en-US" sz="2200" dirty="0">
                              <a:solidFill>
                                <a:schemeClr val="bg2">
                                  <a:lumMod val="25000"/>
                                </a:schemeClr>
                              </a:solidFill>
                              <a:latin typeface="PT Serif" panose="020A0603040505020204" pitchFamily="18" charset="77"/>
                            </a:rPr>
                            <a:t>Generic Construction</a:t>
                          </a:r>
                        </a:p>
                      </a:txBody>
                      <a:tcPr/>
                    </a:tc>
                    <a:tc>
                      <a:txBody>
                        <a:bodyPr/>
                        <a:lstStyle/>
                        <a:p>
                          <a:pPr/>
                          <a14:m>
                            <m:oMathPara xmlns:m="http://schemas.openxmlformats.org/officeDocument/2006/math">
                              <m:oMathParaPr>
                                <m:jc m:val="centerGroup"/>
                              </m:oMathParaPr>
                              <m:oMath xmlns:m="http://schemas.openxmlformats.org/officeDocument/2006/math">
                                <m:r>
                                  <a:rPr lang="en-US" sz="2200" b="0" i="1" smtClean="0">
                                    <a:solidFill>
                                      <a:schemeClr val="bg2">
                                        <a:lumMod val="25000"/>
                                      </a:schemeClr>
                                    </a:solidFill>
                                    <a:latin typeface="Cambria Math" panose="02040503050406030204" pitchFamily="18" charset="0"/>
                                  </a:rPr>
                                  <m:t>𝑂</m:t>
                                </m:r>
                                <m:r>
                                  <a:rPr lang="en-US" sz="2200" b="0" i="1" smtClean="0">
                                    <a:solidFill>
                                      <a:schemeClr val="bg2">
                                        <a:lumMod val="25000"/>
                                      </a:schemeClr>
                                    </a:solidFill>
                                    <a:latin typeface="Cambria Math" panose="02040503050406030204" pitchFamily="18" charset="0"/>
                                  </a:rPr>
                                  <m:t>(</m:t>
                                </m:r>
                                <m:r>
                                  <a:rPr lang="en-US" sz="2200" b="0" i="1" smtClean="0">
                                    <a:solidFill>
                                      <a:schemeClr val="bg2">
                                        <a:lumMod val="25000"/>
                                      </a:schemeClr>
                                    </a:solidFill>
                                    <a:latin typeface="Cambria Math" panose="02040503050406030204" pitchFamily="18" charset="0"/>
                                  </a:rPr>
                                  <m:t>𝑡</m:t>
                                </m:r>
                                <m:r>
                                  <a:rPr lang="en-US" sz="2200" b="0" i="1" smtClean="0">
                                    <a:solidFill>
                                      <a:schemeClr val="bg2">
                                        <a:lumMod val="25000"/>
                                      </a:schemeClr>
                                    </a:solidFill>
                                    <a:latin typeface="Cambria Math" panose="02040503050406030204" pitchFamily="18" charset="0"/>
                                  </a:rPr>
                                  <m:t>)</m:t>
                                </m:r>
                              </m:oMath>
                            </m:oMathPara>
                          </a14:m>
                          <a:endParaRPr lang="en-US" sz="2200" dirty="0">
                            <a:solidFill>
                              <a:schemeClr val="bg2">
                                <a:lumMod val="25000"/>
                              </a:schemeClr>
                            </a:solidFill>
                            <a:latin typeface="PT Serif" panose="020A0603040505020204" pitchFamily="18" charset="77"/>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lang="en-US" sz="2200" b="0" i="1" smtClean="0">
                                        <a:solidFill>
                                          <a:schemeClr val="bg2">
                                            <a:lumMod val="25000"/>
                                          </a:schemeClr>
                                        </a:solidFill>
                                        <a:latin typeface="Cambria Math" panose="02040503050406030204" pitchFamily="18" charset="0"/>
                                      </a:rPr>
                                    </m:ctrlPr>
                                  </m:accPr>
                                  <m:e>
                                    <m:r>
                                      <a:rPr lang="en-US" sz="2200" b="0" i="1" smtClean="0">
                                        <a:solidFill>
                                          <a:schemeClr val="bg2">
                                            <a:lumMod val="25000"/>
                                          </a:schemeClr>
                                        </a:solidFill>
                                        <a:latin typeface="Cambria Math" panose="02040503050406030204" pitchFamily="18" charset="0"/>
                                      </a:rPr>
                                      <m:t>𝑂</m:t>
                                    </m:r>
                                  </m:e>
                                </m:acc>
                                <m:r>
                                  <a:rPr lang="en-US" sz="2200" b="0" i="1" smtClean="0">
                                    <a:solidFill>
                                      <a:schemeClr val="bg2">
                                        <a:lumMod val="25000"/>
                                      </a:schemeClr>
                                    </a:solidFill>
                                    <a:latin typeface="Cambria Math" panose="02040503050406030204" pitchFamily="18" charset="0"/>
                                  </a:rPr>
                                  <m:t>(</m:t>
                                </m:r>
                                <m:r>
                                  <a:rPr lang="en-US" sz="2200" b="0" i="1" smtClean="0">
                                    <a:solidFill>
                                      <a:schemeClr val="bg2">
                                        <a:lumMod val="25000"/>
                                      </a:schemeClr>
                                    </a:solidFill>
                                    <a:latin typeface="Cambria Math" panose="02040503050406030204" pitchFamily="18" charset="0"/>
                                  </a:rPr>
                                  <m:t>𝑡</m:t>
                                </m:r>
                                <m:r>
                                  <a:rPr lang="en-US" sz="2200" b="0" i="1" smtClean="0">
                                    <a:solidFill>
                                      <a:schemeClr val="bg2">
                                        <a:lumMod val="25000"/>
                                      </a:schemeClr>
                                    </a:solidFill>
                                    <a:latin typeface="Cambria Math" panose="02040503050406030204" pitchFamily="18" charset="0"/>
                                  </a:rPr>
                                  <m:t>⋅</m:t>
                                </m:r>
                                <m:sSup>
                                  <m:sSupPr>
                                    <m:ctrlPr>
                                      <a:rPr lang="en-US" sz="2200" b="0" i="1" smtClean="0">
                                        <a:solidFill>
                                          <a:schemeClr val="bg2">
                                            <a:lumMod val="25000"/>
                                          </a:schemeClr>
                                        </a:solidFill>
                                        <a:latin typeface="Cambria Math" panose="02040503050406030204" pitchFamily="18" charset="0"/>
                                      </a:rPr>
                                    </m:ctrlPr>
                                  </m:sSupPr>
                                  <m:e>
                                    <m:r>
                                      <a:rPr lang="en-US" sz="2200" b="0" i="1" smtClean="0">
                                        <a:solidFill>
                                          <a:schemeClr val="bg2">
                                            <a:lumMod val="25000"/>
                                          </a:schemeClr>
                                        </a:solidFill>
                                        <a:latin typeface="Cambria Math" panose="02040503050406030204" pitchFamily="18" charset="0"/>
                                      </a:rPr>
                                      <m:t>𝑛</m:t>
                                    </m:r>
                                  </m:e>
                                  <m:sup>
                                    <m:r>
                                      <a:rPr lang="en-US" sz="2200" b="0" i="1" smtClean="0">
                                        <a:solidFill>
                                          <a:schemeClr val="bg2">
                                            <a:lumMod val="25000"/>
                                          </a:schemeClr>
                                        </a:solidFill>
                                        <a:latin typeface="Cambria Math" panose="02040503050406030204" pitchFamily="18" charset="0"/>
                                      </a:rPr>
                                      <m:t>2</m:t>
                                    </m:r>
                                  </m:sup>
                                </m:sSup>
                                <m:r>
                                  <a:rPr lang="en-US" sz="2200" b="0" i="1" smtClean="0">
                                    <a:solidFill>
                                      <a:schemeClr val="bg2">
                                        <a:lumMod val="25000"/>
                                      </a:schemeClr>
                                    </a:solidFill>
                                    <a:latin typeface="Cambria Math" panose="02040503050406030204" pitchFamily="18" charset="0"/>
                                  </a:rPr>
                                  <m:t>)</m:t>
                                </m:r>
                              </m:oMath>
                            </m:oMathPara>
                          </a14:m>
                          <a:endParaRPr lang="en-US" sz="2200" dirty="0">
                            <a:solidFill>
                              <a:schemeClr val="bg2">
                                <a:lumMod val="25000"/>
                              </a:schemeClr>
                            </a:solidFill>
                            <a:latin typeface="PT Serif" panose="020A0603040505020204" pitchFamily="18" charset="77"/>
                          </a:endParaRPr>
                        </a:p>
                      </a:txBody>
                      <a:tcPr/>
                    </a:tc>
                    <a:extLst>
                      <a:ext uri="{0D108BD9-81ED-4DB2-BD59-A6C34878D82A}">
                        <a16:rowId xmlns:a16="http://schemas.microsoft.com/office/drawing/2014/main" val="2426456469"/>
                      </a:ext>
                    </a:extLst>
                  </a:tr>
                  <a:tr h="546265">
                    <a:tc>
                      <a:txBody>
                        <a:bodyPr/>
                        <a:lstStyle/>
                        <a:p>
                          <a:r>
                            <a:rPr lang="en-US" sz="2200" dirty="0">
                              <a:solidFill>
                                <a:schemeClr val="bg2">
                                  <a:lumMod val="25000"/>
                                </a:schemeClr>
                              </a:solidFill>
                              <a:latin typeface="PT Serif" panose="020A0603040505020204" pitchFamily="18" charset="77"/>
                            </a:rPr>
                            <a:t>DDH-based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200" b="0" i="1" smtClean="0">
                                    <a:solidFill>
                                      <a:schemeClr val="bg2">
                                        <a:lumMod val="25000"/>
                                      </a:schemeClr>
                                    </a:solidFill>
                                    <a:latin typeface="Cambria Math" panose="02040503050406030204" pitchFamily="18" charset="0"/>
                                  </a:rPr>
                                  <m:t>𝑂</m:t>
                                </m:r>
                                <m:r>
                                  <a:rPr lang="en-US" sz="2200" b="0" i="1" smtClean="0">
                                    <a:solidFill>
                                      <a:schemeClr val="bg2">
                                        <a:lumMod val="25000"/>
                                      </a:schemeClr>
                                    </a:solidFill>
                                    <a:latin typeface="Cambria Math" panose="02040503050406030204" pitchFamily="18" charset="0"/>
                                  </a:rPr>
                                  <m:t>(1)</m:t>
                                </m:r>
                              </m:oMath>
                            </m:oMathPara>
                          </a14:m>
                          <a:endParaRPr lang="en-US" sz="2200" dirty="0">
                            <a:solidFill>
                              <a:schemeClr val="bg2">
                                <a:lumMod val="25000"/>
                              </a:schemeClr>
                            </a:solidFill>
                            <a:latin typeface="PT Serif" panose="020A0603040505020204" pitchFamily="18" charset="77"/>
                          </a:endParaRPr>
                        </a:p>
                      </a:txBody>
                      <a:tcPr/>
                    </a:tc>
                    <a:tc>
                      <a:txBody>
                        <a:bodyPr/>
                        <a:lstStyle/>
                        <a:p>
                          <a:pPr/>
                          <a14:m>
                            <m:oMathPara xmlns:m="http://schemas.openxmlformats.org/officeDocument/2006/math">
                              <m:oMathParaPr>
                                <m:jc m:val="centerGroup"/>
                              </m:oMathParaPr>
                              <m:oMath xmlns:m="http://schemas.openxmlformats.org/officeDocument/2006/math">
                                <m:acc>
                                  <m:accPr>
                                    <m:chr m:val="̃"/>
                                    <m:ctrlPr>
                                      <a:rPr lang="en-US" sz="2200" b="0" i="1" smtClean="0">
                                        <a:solidFill>
                                          <a:schemeClr val="bg2">
                                            <a:lumMod val="25000"/>
                                          </a:schemeClr>
                                        </a:solidFill>
                                        <a:latin typeface="Cambria Math" panose="02040503050406030204" pitchFamily="18" charset="0"/>
                                      </a:rPr>
                                    </m:ctrlPr>
                                  </m:accPr>
                                  <m:e>
                                    <m:r>
                                      <a:rPr lang="en-US" sz="2200" b="0" i="1" smtClean="0">
                                        <a:solidFill>
                                          <a:schemeClr val="bg2">
                                            <a:lumMod val="25000"/>
                                          </a:schemeClr>
                                        </a:solidFill>
                                        <a:latin typeface="Cambria Math" panose="02040503050406030204" pitchFamily="18" charset="0"/>
                                      </a:rPr>
                                      <m:t>𝑂</m:t>
                                    </m:r>
                                  </m:e>
                                </m:acc>
                                <m:r>
                                  <a:rPr lang="en-US" sz="2200" b="0" i="1" smtClean="0">
                                    <a:solidFill>
                                      <a:schemeClr val="bg2">
                                        <a:lumMod val="25000"/>
                                      </a:schemeClr>
                                    </a:solidFill>
                                    <a:latin typeface="Cambria Math" panose="02040503050406030204" pitchFamily="18" charset="0"/>
                                  </a:rPr>
                                  <m:t>(</m:t>
                                </m:r>
                                <m:sSup>
                                  <m:sSupPr>
                                    <m:ctrlPr>
                                      <a:rPr lang="en-US" sz="2200" b="0" i="1" smtClean="0">
                                        <a:solidFill>
                                          <a:schemeClr val="bg2">
                                            <a:lumMod val="25000"/>
                                          </a:schemeClr>
                                        </a:solidFill>
                                        <a:latin typeface="Cambria Math" panose="02040503050406030204" pitchFamily="18" charset="0"/>
                                      </a:rPr>
                                    </m:ctrlPr>
                                  </m:sSupPr>
                                  <m:e>
                                    <m:r>
                                      <a:rPr lang="en-US" sz="2200" b="0" i="1" smtClean="0">
                                        <a:solidFill>
                                          <a:schemeClr val="bg2">
                                            <a:lumMod val="25000"/>
                                          </a:schemeClr>
                                        </a:solidFill>
                                        <a:latin typeface="Cambria Math" panose="02040503050406030204" pitchFamily="18" charset="0"/>
                                      </a:rPr>
                                      <m:t>𝑛</m:t>
                                    </m:r>
                                  </m:e>
                                  <m:sup>
                                    <m:r>
                                      <a:rPr lang="en-US" sz="2200" b="0" i="1" smtClean="0">
                                        <a:solidFill>
                                          <a:schemeClr val="bg2">
                                            <a:lumMod val="25000"/>
                                          </a:schemeClr>
                                        </a:solidFill>
                                        <a:latin typeface="Cambria Math" panose="02040503050406030204" pitchFamily="18" charset="0"/>
                                      </a:rPr>
                                      <m:t>2</m:t>
                                    </m:r>
                                  </m:sup>
                                </m:sSup>
                                <m:r>
                                  <a:rPr lang="en-US" sz="2200" b="0" i="1" smtClean="0">
                                    <a:solidFill>
                                      <a:schemeClr val="bg2">
                                        <a:lumMod val="25000"/>
                                      </a:schemeClr>
                                    </a:solidFill>
                                    <a:latin typeface="Cambria Math" panose="02040503050406030204" pitchFamily="18" charset="0"/>
                                  </a:rPr>
                                  <m:t>)</m:t>
                                </m:r>
                              </m:oMath>
                            </m:oMathPara>
                          </a14:m>
                          <a:endParaRPr lang="en-US" sz="2200" dirty="0">
                            <a:solidFill>
                              <a:schemeClr val="bg2">
                                <a:lumMod val="25000"/>
                              </a:schemeClr>
                            </a:solidFill>
                            <a:latin typeface="PT Serif" panose="020A0603040505020204" pitchFamily="18" charset="77"/>
                          </a:endParaRPr>
                        </a:p>
                      </a:txBody>
                      <a:tcPr/>
                    </a:tc>
                    <a:extLst>
                      <a:ext uri="{0D108BD9-81ED-4DB2-BD59-A6C34878D82A}">
                        <a16:rowId xmlns:a16="http://schemas.microsoft.com/office/drawing/2014/main" val="2333757606"/>
                      </a:ext>
                    </a:extLst>
                  </a:tr>
                  <a:tr h="370840">
                    <a:tc>
                      <a:txBody>
                        <a:bodyPr/>
                        <a:lstStyle/>
                        <a:p>
                          <a:r>
                            <a:rPr lang="en-US" sz="2200" dirty="0">
                              <a:solidFill>
                                <a:schemeClr val="bg2">
                                  <a:lumMod val="25000"/>
                                </a:schemeClr>
                              </a:solidFill>
                              <a:latin typeface="PT Serif" panose="020A0603040505020204" pitchFamily="18" charset="77"/>
                            </a:rPr>
                            <a:t>Pairings-based</a:t>
                          </a:r>
                        </a:p>
                      </a:txBody>
                      <a:tcPr/>
                    </a:tc>
                    <a:tc>
                      <a:txBody>
                        <a:bodyPr/>
                        <a:lstStyle/>
                        <a:p>
                          <a:pPr/>
                          <a14:m>
                            <m:oMathPara xmlns:m="http://schemas.openxmlformats.org/officeDocument/2006/math">
                              <m:oMathParaPr>
                                <m:jc m:val="centerGroup"/>
                              </m:oMathParaPr>
                              <m:oMath xmlns:m="http://schemas.openxmlformats.org/officeDocument/2006/math">
                                <m:r>
                                  <a:rPr lang="en-US" sz="2200" b="0" i="1" smtClean="0">
                                    <a:solidFill>
                                      <a:schemeClr val="bg2">
                                        <a:lumMod val="25000"/>
                                      </a:schemeClr>
                                    </a:solidFill>
                                    <a:latin typeface="Cambria Math" panose="02040503050406030204" pitchFamily="18" charset="0"/>
                                  </a:rPr>
                                  <m:t>𝑂</m:t>
                                </m:r>
                                <m:r>
                                  <a:rPr lang="en-US" sz="2200" b="0" i="1" smtClean="0">
                                    <a:solidFill>
                                      <a:schemeClr val="bg2">
                                        <a:lumMod val="25000"/>
                                      </a:schemeClr>
                                    </a:solidFill>
                                    <a:latin typeface="Cambria Math" panose="02040503050406030204" pitchFamily="18" charset="0"/>
                                  </a:rPr>
                                  <m:t>(1)</m:t>
                                </m:r>
                              </m:oMath>
                            </m:oMathPara>
                          </a14:m>
                          <a:endParaRPr lang="en-US" sz="2200" dirty="0">
                            <a:solidFill>
                              <a:schemeClr val="bg2">
                                <a:lumMod val="25000"/>
                              </a:schemeClr>
                            </a:solidFill>
                            <a:latin typeface="PT Serif" panose="020A0603040505020204" pitchFamily="18" charset="77"/>
                          </a:endParaRPr>
                        </a:p>
                      </a:txBody>
                      <a:tcPr/>
                    </a:tc>
                    <a:tc>
                      <a:txBody>
                        <a:bodyPr/>
                        <a:lstStyle/>
                        <a:p>
                          <a:pPr/>
                          <a14:m>
                            <m:oMathPara xmlns:m="http://schemas.openxmlformats.org/officeDocument/2006/math">
                              <m:oMathParaPr>
                                <m:jc m:val="centerGroup"/>
                              </m:oMathParaPr>
                              <m:oMath xmlns:m="http://schemas.openxmlformats.org/officeDocument/2006/math">
                                <m:r>
                                  <a:rPr lang="en-US" sz="2200" b="0" i="1" smtClean="0">
                                    <a:solidFill>
                                      <a:schemeClr val="bg2">
                                        <a:lumMod val="25000"/>
                                      </a:schemeClr>
                                    </a:solidFill>
                                    <a:latin typeface="Cambria Math" panose="02040503050406030204" pitchFamily="18" charset="0"/>
                                  </a:rPr>
                                  <m:t>𝑂</m:t>
                                </m:r>
                                <m:r>
                                  <a:rPr lang="en-US" sz="2200" b="0" i="1" smtClean="0">
                                    <a:solidFill>
                                      <a:schemeClr val="bg2">
                                        <a:lumMod val="25000"/>
                                      </a:schemeClr>
                                    </a:solidFill>
                                    <a:latin typeface="Cambria Math" panose="02040503050406030204" pitchFamily="18" charset="0"/>
                                  </a:rPr>
                                  <m:t>(1)</m:t>
                                </m:r>
                              </m:oMath>
                            </m:oMathPara>
                          </a14:m>
                          <a:endParaRPr lang="en-US" sz="2200" dirty="0">
                            <a:solidFill>
                              <a:schemeClr val="bg2">
                                <a:lumMod val="25000"/>
                              </a:schemeClr>
                            </a:solidFill>
                            <a:latin typeface="PT Serif" panose="020A0603040505020204" pitchFamily="18" charset="77"/>
                          </a:endParaRPr>
                        </a:p>
                      </a:txBody>
                      <a:tcPr/>
                    </a:tc>
                    <a:extLst>
                      <a:ext uri="{0D108BD9-81ED-4DB2-BD59-A6C34878D82A}">
                        <a16:rowId xmlns:a16="http://schemas.microsoft.com/office/drawing/2014/main" val="1724671902"/>
                      </a:ext>
                    </a:extLst>
                  </a:tr>
                </a:tbl>
              </a:graphicData>
            </a:graphic>
          </p:graphicFrame>
        </mc:Choice>
        <mc:Fallback xmlns="">
          <p:graphicFrame>
            <p:nvGraphicFramePr>
              <p:cNvPr id="7" name="Table 6">
                <a:extLst>
                  <a:ext uri="{FF2B5EF4-FFF2-40B4-BE49-F238E27FC236}">
                    <a16:creationId xmlns:a16="http://schemas.microsoft.com/office/drawing/2014/main" id="{08606FEE-AFC3-E1C9-2C55-9BB059897704}"/>
                  </a:ext>
                </a:extLst>
              </p:cNvPr>
              <p:cNvGraphicFramePr>
                <a:graphicFrameLocks noGrp="1"/>
              </p:cNvGraphicFramePr>
              <p:nvPr>
                <p:extLst>
                  <p:ext uri="{D42A27DB-BD31-4B8C-83A1-F6EECF244321}">
                    <p14:modId xmlns:p14="http://schemas.microsoft.com/office/powerpoint/2010/main" val="57826431"/>
                  </p:ext>
                </p:extLst>
              </p:nvPr>
            </p:nvGraphicFramePr>
            <p:xfrm>
              <a:off x="3498087" y="2429488"/>
              <a:ext cx="5195825" cy="2832265"/>
            </p:xfrm>
            <a:graphic>
              <a:graphicData uri="http://schemas.openxmlformats.org/drawingml/2006/table">
                <a:tbl>
                  <a:tblPr firstRow="1" bandRow="1">
                    <a:tableStyleId>{5C22544A-7EE6-4342-B048-85BDC9FD1C3A}</a:tableStyleId>
                  </a:tblPr>
                  <a:tblGrid>
                    <a:gridCol w="1831723">
                      <a:extLst>
                        <a:ext uri="{9D8B030D-6E8A-4147-A177-3AD203B41FA5}">
                          <a16:colId xmlns:a16="http://schemas.microsoft.com/office/drawing/2014/main" val="3351157172"/>
                        </a:ext>
                      </a:extLst>
                    </a:gridCol>
                    <a:gridCol w="1644650">
                      <a:extLst>
                        <a:ext uri="{9D8B030D-6E8A-4147-A177-3AD203B41FA5}">
                          <a16:colId xmlns:a16="http://schemas.microsoft.com/office/drawing/2014/main" val="3658105589"/>
                        </a:ext>
                      </a:extLst>
                    </a:gridCol>
                    <a:gridCol w="1719452">
                      <a:extLst>
                        <a:ext uri="{9D8B030D-6E8A-4147-A177-3AD203B41FA5}">
                          <a16:colId xmlns:a16="http://schemas.microsoft.com/office/drawing/2014/main" val="2844205622"/>
                        </a:ext>
                      </a:extLst>
                    </a:gridCol>
                  </a:tblGrid>
                  <a:tr h="762000">
                    <a:tc>
                      <a:txBody>
                        <a:bodyPr/>
                        <a:lstStyle/>
                        <a:p>
                          <a:endParaRPr lang="en-US" sz="2200" dirty="0">
                            <a:latin typeface="PT Serif" panose="020A0603040505020204" pitchFamily="18" charset="77"/>
                          </a:endParaRPr>
                        </a:p>
                      </a:txBody>
                      <a:tcPr/>
                    </a:tc>
                    <a:tc>
                      <a:txBody>
                        <a:bodyPr/>
                        <a:lstStyle/>
                        <a:p>
                          <a:r>
                            <a:rPr lang="en-US" sz="2200" dirty="0">
                              <a:latin typeface="PT Serif" panose="020A0603040505020204" pitchFamily="18" charset="77"/>
                            </a:rPr>
                            <a:t>Ciphertext Size</a:t>
                          </a:r>
                        </a:p>
                      </a:txBody>
                      <a:tcPr/>
                    </a:tc>
                    <a:tc>
                      <a:txBody>
                        <a:bodyPr/>
                        <a:lstStyle/>
                        <a:p>
                          <a:r>
                            <a:rPr lang="en-US" sz="2200" dirty="0">
                              <a:latin typeface="PT Serif" panose="020A0603040505020204" pitchFamily="18" charset="77"/>
                            </a:rPr>
                            <a:t>Public key size</a:t>
                          </a:r>
                        </a:p>
                      </a:txBody>
                      <a:tcPr/>
                    </a:tc>
                    <a:extLst>
                      <a:ext uri="{0D108BD9-81ED-4DB2-BD59-A6C34878D82A}">
                        <a16:rowId xmlns:a16="http://schemas.microsoft.com/office/drawing/2014/main" val="2009535821"/>
                      </a:ext>
                    </a:extLst>
                  </a:tr>
                  <a:tr h="762000">
                    <a:tc>
                      <a:txBody>
                        <a:bodyPr/>
                        <a:lstStyle/>
                        <a:p>
                          <a:r>
                            <a:rPr lang="en-US" sz="2200" dirty="0">
                              <a:solidFill>
                                <a:schemeClr val="bg2">
                                  <a:lumMod val="25000"/>
                                </a:schemeClr>
                              </a:solidFill>
                              <a:latin typeface="PT Serif" panose="020A0603040505020204" pitchFamily="18" charset="77"/>
                            </a:rPr>
                            <a:t>Generic Construction</a:t>
                          </a:r>
                        </a:p>
                      </a:txBody>
                      <a:tcPr/>
                    </a:tc>
                    <a:tc>
                      <a:txBody>
                        <a:bodyPr/>
                        <a:lstStyle/>
                        <a:p>
                          <a:endParaRPr lang="en-US"/>
                        </a:p>
                      </a:txBody>
                      <a:tcPr>
                        <a:blipFill>
                          <a:blip r:embed="rId3"/>
                          <a:stretch>
                            <a:fillRect l="-113178" t="-103279" r="-106977" b="-185246"/>
                          </a:stretch>
                        </a:blipFill>
                      </a:tcPr>
                    </a:tc>
                    <a:tc>
                      <a:txBody>
                        <a:bodyPr/>
                        <a:lstStyle/>
                        <a:p>
                          <a:endParaRPr lang="en-US"/>
                        </a:p>
                      </a:txBody>
                      <a:tcPr>
                        <a:blipFill>
                          <a:blip r:embed="rId3"/>
                          <a:stretch>
                            <a:fillRect l="-202206" t="-103279" r="-1471" b="-185246"/>
                          </a:stretch>
                        </a:blipFill>
                      </a:tcPr>
                    </a:tc>
                    <a:extLst>
                      <a:ext uri="{0D108BD9-81ED-4DB2-BD59-A6C34878D82A}">
                        <a16:rowId xmlns:a16="http://schemas.microsoft.com/office/drawing/2014/main" val="2426456469"/>
                      </a:ext>
                    </a:extLst>
                  </a:tr>
                  <a:tr h="546265">
                    <a:tc>
                      <a:txBody>
                        <a:bodyPr/>
                        <a:lstStyle/>
                        <a:p>
                          <a:r>
                            <a:rPr lang="en-US" sz="2200" dirty="0">
                              <a:solidFill>
                                <a:schemeClr val="bg2">
                                  <a:lumMod val="25000"/>
                                </a:schemeClr>
                              </a:solidFill>
                              <a:latin typeface="PT Serif" panose="020A0603040505020204" pitchFamily="18" charset="77"/>
                            </a:rPr>
                            <a:t>DDH-based</a:t>
                          </a:r>
                        </a:p>
                      </a:txBody>
                      <a:tcPr/>
                    </a:tc>
                    <a:tc>
                      <a:txBody>
                        <a:bodyPr/>
                        <a:lstStyle/>
                        <a:p>
                          <a:endParaRPr lang="en-US"/>
                        </a:p>
                      </a:txBody>
                      <a:tcPr>
                        <a:blipFill>
                          <a:blip r:embed="rId3"/>
                          <a:stretch>
                            <a:fillRect l="-113178" t="-288372" r="-106977" b="-162791"/>
                          </a:stretch>
                        </a:blipFill>
                      </a:tcPr>
                    </a:tc>
                    <a:tc>
                      <a:txBody>
                        <a:bodyPr/>
                        <a:lstStyle/>
                        <a:p>
                          <a:endParaRPr lang="en-US"/>
                        </a:p>
                      </a:txBody>
                      <a:tcPr>
                        <a:blipFill>
                          <a:blip r:embed="rId3"/>
                          <a:stretch>
                            <a:fillRect l="-202206" t="-288372" r="-1471" b="-162791"/>
                          </a:stretch>
                        </a:blipFill>
                      </a:tcPr>
                    </a:tc>
                    <a:extLst>
                      <a:ext uri="{0D108BD9-81ED-4DB2-BD59-A6C34878D82A}">
                        <a16:rowId xmlns:a16="http://schemas.microsoft.com/office/drawing/2014/main" val="2333757606"/>
                      </a:ext>
                    </a:extLst>
                  </a:tr>
                  <a:tr h="762000">
                    <a:tc>
                      <a:txBody>
                        <a:bodyPr/>
                        <a:lstStyle/>
                        <a:p>
                          <a:r>
                            <a:rPr lang="en-US" sz="2200" dirty="0">
                              <a:solidFill>
                                <a:schemeClr val="bg2">
                                  <a:lumMod val="25000"/>
                                </a:schemeClr>
                              </a:solidFill>
                              <a:latin typeface="PT Serif" panose="020A0603040505020204" pitchFamily="18" charset="77"/>
                            </a:rPr>
                            <a:t>Pairings-based</a:t>
                          </a:r>
                        </a:p>
                      </a:txBody>
                      <a:tcPr/>
                    </a:tc>
                    <a:tc>
                      <a:txBody>
                        <a:bodyPr/>
                        <a:lstStyle/>
                        <a:p>
                          <a:endParaRPr lang="en-US"/>
                        </a:p>
                      </a:txBody>
                      <a:tcPr>
                        <a:blipFill>
                          <a:blip r:embed="rId3"/>
                          <a:stretch>
                            <a:fillRect l="-113178" t="-278333" r="-106977" b="-16667"/>
                          </a:stretch>
                        </a:blipFill>
                      </a:tcPr>
                    </a:tc>
                    <a:tc>
                      <a:txBody>
                        <a:bodyPr/>
                        <a:lstStyle/>
                        <a:p>
                          <a:endParaRPr lang="en-US"/>
                        </a:p>
                      </a:txBody>
                      <a:tcPr>
                        <a:blipFill>
                          <a:blip r:embed="rId3"/>
                          <a:stretch>
                            <a:fillRect l="-202206" t="-278333" r="-1471" b="-16667"/>
                          </a:stretch>
                        </a:blipFill>
                      </a:tcPr>
                    </a:tc>
                    <a:extLst>
                      <a:ext uri="{0D108BD9-81ED-4DB2-BD59-A6C34878D82A}">
                        <a16:rowId xmlns:a16="http://schemas.microsoft.com/office/drawing/2014/main" val="1724671902"/>
                      </a:ext>
                    </a:extLst>
                  </a:tr>
                </a:tbl>
              </a:graphicData>
            </a:graphic>
          </p:graphicFrame>
        </mc:Fallback>
      </mc:AlternateContent>
    </p:spTree>
    <p:extLst>
      <p:ext uri="{BB962C8B-B14F-4D97-AF65-F5344CB8AC3E}">
        <p14:creationId xmlns:p14="http://schemas.microsoft.com/office/powerpoint/2010/main" val="2142974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A327C85C-15D9-6BA3-ACCD-B64434193CCC}"/>
                  </a:ext>
                </a:extLst>
              </p:cNvPr>
              <p:cNvGraphicFramePr>
                <a:graphicFrameLocks noGrp="1"/>
              </p:cNvGraphicFramePr>
              <p:nvPr>
                <p:extLst>
                  <p:ext uri="{D42A27DB-BD31-4B8C-83A1-F6EECF244321}">
                    <p14:modId xmlns:p14="http://schemas.microsoft.com/office/powerpoint/2010/main" val="2577360406"/>
                  </p:ext>
                </p:extLst>
              </p:nvPr>
            </p:nvGraphicFramePr>
            <p:xfrm>
              <a:off x="238377" y="2385038"/>
              <a:ext cx="5195825" cy="2832265"/>
            </p:xfrm>
            <a:graphic>
              <a:graphicData uri="http://schemas.openxmlformats.org/drawingml/2006/table">
                <a:tbl>
                  <a:tblPr firstRow="1" bandRow="1">
                    <a:tableStyleId>{5C22544A-7EE6-4342-B048-85BDC9FD1C3A}</a:tableStyleId>
                  </a:tblPr>
                  <a:tblGrid>
                    <a:gridCol w="1831723">
                      <a:extLst>
                        <a:ext uri="{9D8B030D-6E8A-4147-A177-3AD203B41FA5}">
                          <a16:colId xmlns:a16="http://schemas.microsoft.com/office/drawing/2014/main" val="3351157172"/>
                        </a:ext>
                      </a:extLst>
                    </a:gridCol>
                    <a:gridCol w="1644650">
                      <a:extLst>
                        <a:ext uri="{9D8B030D-6E8A-4147-A177-3AD203B41FA5}">
                          <a16:colId xmlns:a16="http://schemas.microsoft.com/office/drawing/2014/main" val="3658105589"/>
                        </a:ext>
                      </a:extLst>
                    </a:gridCol>
                    <a:gridCol w="1719452">
                      <a:extLst>
                        <a:ext uri="{9D8B030D-6E8A-4147-A177-3AD203B41FA5}">
                          <a16:colId xmlns:a16="http://schemas.microsoft.com/office/drawing/2014/main" val="2844205622"/>
                        </a:ext>
                      </a:extLst>
                    </a:gridCol>
                  </a:tblGrid>
                  <a:tr h="370840">
                    <a:tc>
                      <a:txBody>
                        <a:bodyPr/>
                        <a:lstStyle/>
                        <a:p>
                          <a:endParaRPr lang="en-US" sz="2200" dirty="0">
                            <a:latin typeface="PT Serif" panose="020A0603040505020204" pitchFamily="18" charset="77"/>
                          </a:endParaRPr>
                        </a:p>
                      </a:txBody>
                      <a:tcPr/>
                    </a:tc>
                    <a:tc>
                      <a:txBody>
                        <a:bodyPr/>
                        <a:lstStyle/>
                        <a:p>
                          <a:r>
                            <a:rPr lang="en-US" sz="2200" dirty="0">
                              <a:latin typeface="PT Serif" panose="020A0603040505020204" pitchFamily="18" charset="77"/>
                            </a:rPr>
                            <a:t>Ciphertext Size</a:t>
                          </a:r>
                        </a:p>
                      </a:txBody>
                      <a:tcPr/>
                    </a:tc>
                    <a:tc>
                      <a:txBody>
                        <a:bodyPr/>
                        <a:lstStyle/>
                        <a:p>
                          <a:r>
                            <a:rPr lang="en-US" sz="2200" dirty="0">
                              <a:latin typeface="PT Serif" panose="020A0603040505020204" pitchFamily="18" charset="77"/>
                            </a:rPr>
                            <a:t>Public key size</a:t>
                          </a:r>
                        </a:p>
                      </a:txBody>
                      <a:tcPr/>
                    </a:tc>
                    <a:extLst>
                      <a:ext uri="{0D108BD9-81ED-4DB2-BD59-A6C34878D82A}">
                        <a16:rowId xmlns:a16="http://schemas.microsoft.com/office/drawing/2014/main" val="2009535821"/>
                      </a:ext>
                    </a:extLst>
                  </a:tr>
                  <a:tr h="621219">
                    <a:tc>
                      <a:txBody>
                        <a:bodyPr/>
                        <a:lstStyle/>
                        <a:p>
                          <a:r>
                            <a:rPr lang="en-US" sz="2200" dirty="0">
                              <a:solidFill>
                                <a:schemeClr val="bg2">
                                  <a:lumMod val="25000"/>
                                </a:schemeClr>
                              </a:solidFill>
                              <a:latin typeface="PT Serif" panose="020A0603040505020204" pitchFamily="18" charset="77"/>
                            </a:rPr>
                            <a:t>Generic Construction</a:t>
                          </a:r>
                        </a:p>
                      </a:txBody>
                      <a:tcPr/>
                    </a:tc>
                    <a:tc>
                      <a:txBody>
                        <a:bodyPr/>
                        <a:lstStyle/>
                        <a:p>
                          <a:pPr/>
                          <a14:m>
                            <m:oMathPara xmlns:m="http://schemas.openxmlformats.org/officeDocument/2006/math">
                              <m:oMathParaPr>
                                <m:jc m:val="centerGroup"/>
                              </m:oMathParaPr>
                              <m:oMath xmlns:m="http://schemas.openxmlformats.org/officeDocument/2006/math">
                                <m:r>
                                  <a:rPr lang="en-US" sz="2200" b="0" i="1" smtClean="0">
                                    <a:solidFill>
                                      <a:schemeClr val="bg2">
                                        <a:lumMod val="25000"/>
                                      </a:schemeClr>
                                    </a:solidFill>
                                    <a:latin typeface="Cambria Math" panose="02040503050406030204" pitchFamily="18" charset="0"/>
                                  </a:rPr>
                                  <m:t>𝑂</m:t>
                                </m:r>
                                <m:r>
                                  <a:rPr lang="en-US" sz="2200" b="0" i="1" smtClean="0">
                                    <a:solidFill>
                                      <a:schemeClr val="bg2">
                                        <a:lumMod val="25000"/>
                                      </a:schemeClr>
                                    </a:solidFill>
                                    <a:latin typeface="Cambria Math" panose="02040503050406030204" pitchFamily="18" charset="0"/>
                                  </a:rPr>
                                  <m:t>(</m:t>
                                </m:r>
                                <m:r>
                                  <a:rPr lang="en-US" sz="2200" b="0" i="1" smtClean="0">
                                    <a:solidFill>
                                      <a:schemeClr val="bg2">
                                        <a:lumMod val="25000"/>
                                      </a:schemeClr>
                                    </a:solidFill>
                                    <a:latin typeface="Cambria Math" panose="02040503050406030204" pitchFamily="18" charset="0"/>
                                  </a:rPr>
                                  <m:t>𝑡</m:t>
                                </m:r>
                                <m:r>
                                  <a:rPr lang="en-US" sz="2200" b="0" i="1" smtClean="0">
                                    <a:solidFill>
                                      <a:schemeClr val="bg2">
                                        <a:lumMod val="25000"/>
                                      </a:schemeClr>
                                    </a:solidFill>
                                    <a:latin typeface="Cambria Math" panose="02040503050406030204" pitchFamily="18" charset="0"/>
                                  </a:rPr>
                                  <m:t>)</m:t>
                                </m:r>
                              </m:oMath>
                            </m:oMathPara>
                          </a14:m>
                          <a:endParaRPr lang="en-US" sz="2200" dirty="0">
                            <a:solidFill>
                              <a:schemeClr val="bg2">
                                <a:lumMod val="25000"/>
                              </a:schemeClr>
                            </a:solidFill>
                            <a:latin typeface="PT Serif" panose="020A0603040505020204" pitchFamily="18" charset="77"/>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lang="en-US" sz="2200" b="0" i="1" smtClean="0">
                                        <a:solidFill>
                                          <a:schemeClr val="bg2">
                                            <a:lumMod val="25000"/>
                                          </a:schemeClr>
                                        </a:solidFill>
                                        <a:latin typeface="Cambria Math" panose="02040503050406030204" pitchFamily="18" charset="0"/>
                                      </a:rPr>
                                    </m:ctrlPr>
                                  </m:accPr>
                                  <m:e>
                                    <m:r>
                                      <a:rPr lang="en-US" sz="2200" b="0" i="1" smtClean="0">
                                        <a:solidFill>
                                          <a:schemeClr val="bg2">
                                            <a:lumMod val="25000"/>
                                          </a:schemeClr>
                                        </a:solidFill>
                                        <a:latin typeface="Cambria Math" panose="02040503050406030204" pitchFamily="18" charset="0"/>
                                      </a:rPr>
                                      <m:t>𝑂</m:t>
                                    </m:r>
                                  </m:e>
                                </m:acc>
                                <m:r>
                                  <a:rPr lang="en-US" sz="2200" b="0" i="1" smtClean="0">
                                    <a:solidFill>
                                      <a:schemeClr val="bg2">
                                        <a:lumMod val="25000"/>
                                      </a:schemeClr>
                                    </a:solidFill>
                                    <a:latin typeface="Cambria Math" panose="02040503050406030204" pitchFamily="18" charset="0"/>
                                  </a:rPr>
                                  <m:t>(</m:t>
                                </m:r>
                                <m:r>
                                  <a:rPr lang="en-US" sz="2200" b="0" i="1" smtClean="0">
                                    <a:solidFill>
                                      <a:schemeClr val="bg2">
                                        <a:lumMod val="25000"/>
                                      </a:schemeClr>
                                    </a:solidFill>
                                    <a:latin typeface="Cambria Math" panose="02040503050406030204" pitchFamily="18" charset="0"/>
                                  </a:rPr>
                                  <m:t>𝑡</m:t>
                                </m:r>
                                <m:r>
                                  <a:rPr lang="en-US" sz="2200" b="0" i="1" smtClean="0">
                                    <a:solidFill>
                                      <a:schemeClr val="bg2">
                                        <a:lumMod val="25000"/>
                                      </a:schemeClr>
                                    </a:solidFill>
                                    <a:latin typeface="Cambria Math" panose="02040503050406030204" pitchFamily="18" charset="0"/>
                                  </a:rPr>
                                  <m:t>⋅</m:t>
                                </m:r>
                                <m:sSup>
                                  <m:sSupPr>
                                    <m:ctrlPr>
                                      <a:rPr lang="en-US" sz="2200" b="0" i="1" smtClean="0">
                                        <a:solidFill>
                                          <a:schemeClr val="bg2">
                                            <a:lumMod val="25000"/>
                                          </a:schemeClr>
                                        </a:solidFill>
                                        <a:latin typeface="Cambria Math" panose="02040503050406030204" pitchFamily="18" charset="0"/>
                                      </a:rPr>
                                    </m:ctrlPr>
                                  </m:sSupPr>
                                  <m:e>
                                    <m:r>
                                      <a:rPr lang="en-US" sz="2200" b="0" i="1" smtClean="0">
                                        <a:solidFill>
                                          <a:schemeClr val="bg2">
                                            <a:lumMod val="25000"/>
                                          </a:schemeClr>
                                        </a:solidFill>
                                        <a:latin typeface="Cambria Math" panose="02040503050406030204" pitchFamily="18" charset="0"/>
                                      </a:rPr>
                                      <m:t>𝑛</m:t>
                                    </m:r>
                                  </m:e>
                                  <m:sup>
                                    <m:r>
                                      <a:rPr lang="en-US" sz="2200" b="0" i="1" smtClean="0">
                                        <a:solidFill>
                                          <a:schemeClr val="bg2">
                                            <a:lumMod val="25000"/>
                                          </a:schemeClr>
                                        </a:solidFill>
                                        <a:latin typeface="Cambria Math" panose="02040503050406030204" pitchFamily="18" charset="0"/>
                                      </a:rPr>
                                      <m:t>2</m:t>
                                    </m:r>
                                  </m:sup>
                                </m:sSup>
                                <m:r>
                                  <a:rPr lang="en-US" sz="2200" b="0" i="1" smtClean="0">
                                    <a:solidFill>
                                      <a:schemeClr val="bg2">
                                        <a:lumMod val="25000"/>
                                      </a:schemeClr>
                                    </a:solidFill>
                                    <a:latin typeface="Cambria Math" panose="02040503050406030204" pitchFamily="18" charset="0"/>
                                  </a:rPr>
                                  <m:t>)</m:t>
                                </m:r>
                              </m:oMath>
                            </m:oMathPara>
                          </a14:m>
                          <a:endParaRPr lang="en-US" sz="2200" dirty="0">
                            <a:solidFill>
                              <a:schemeClr val="bg2">
                                <a:lumMod val="25000"/>
                              </a:schemeClr>
                            </a:solidFill>
                            <a:latin typeface="PT Serif" panose="020A0603040505020204" pitchFamily="18" charset="77"/>
                          </a:endParaRPr>
                        </a:p>
                      </a:txBody>
                      <a:tcPr/>
                    </a:tc>
                    <a:extLst>
                      <a:ext uri="{0D108BD9-81ED-4DB2-BD59-A6C34878D82A}">
                        <a16:rowId xmlns:a16="http://schemas.microsoft.com/office/drawing/2014/main" val="2426456469"/>
                      </a:ext>
                    </a:extLst>
                  </a:tr>
                  <a:tr h="546265">
                    <a:tc>
                      <a:txBody>
                        <a:bodyPr/>
                        <a:lstStyle/>
                        <a:p>
                          <a:r>
                            <a:rPr lang="en-US" sz="2200" dirty="0">
                              <a:solidFill>
                                <a:schemeClr val="bg2">
                                  <a:lumMod val="25000"/>
                                </a:schemeClr>
                              </a:solidFill>
                              <a:latin typeface="PT Serif" panose="020A0603040505020204" pitchFamily="18" charset="77"/>
                            </a:rPr>
                            <a:t>DDH-based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200" b="0" i="1" smtClean="0">
                                    <a:solidFill>
                                      <a:schemeClr val="bg2">
                                        <a:lumMod val="25000"/>
                                      </a:schemeClr>
                                    </a:solidFill>
                                    <a:latin typeface="Cambria Math" panose="02040503050406030204" pitchFamily="18" charset="0"/>
                                  </a:rPr>
                                  <m:t>𝑂</m:t>
                                </m:r>
                                <m:r>
                                  <a:rPr lang="en-US" sz="2200" b="0" i="1" smtClean="0">
                                    <a:solidFill>
                                      <a:schemeClr val="bg2">
                                        <a:lumMod val="25000"/>
                                      </a:schemeClr>
                                    </a:solidFill>
                                    <a:latin typeface="Cambria Math" panose="02040503050406030204" pitchFamily="18" charset="0"/>
                                  </a:rPr>
                                  <m:t>(1)</m:t>
                                </m:r>
                              </m:oMath>
                            </m:oMathPara>
                          </a14:m>
                          <a:endParaRPr lang="en-US" sz="2200" dirty="0">
                            <a:solidFill>
                              <a:schemeClr val="bg2">
                                <a:lumMod val="25000"/>
                              </a:schemeClr>
                            </a:solidFill>
                            <a:latin typeface="PT Serif" panose="020A0603040505020204" pitchFamily="18" charset="77"/>
                          </a:endParaRPr>
                        </a:p>
                      </a:txBody>
                      <a:tcPr/>
                    </a:tc>
                    <a:tc>
                      <a:txBody>
                        <a:bodyPr/>
                        <a:lstStyle/>
                        <a:p>
                          <a:pPr/>
                          <a14:m>
                            <m:oMathPara xmlns:m="http://schemas.openxmlformats.org/officeDocument/2006/math">
                              <m:oMathParaPr>
                                <m:jc m:val="centerGroup"/>
                              </m:oMathParaPr>
                              <m:oMath xmlns:m="http://schemas.openxmlformats.org/officeDocument/2006/math">
                                <m:acc>
                                  <m:accPr>
                                    <m:chr m:val="̃"/>
                                    <m:ctrlPr>
                                      <a:rPr lang="en-US" sz="2200" b="0" i="1" smtClean="0">
                                        <a:solidFill>
                                          <a:schemeClr val="bg2">
                                            <a:lumMod val="25000"/>
                                          </a:schemeClr>
                                        </a:solidFill>
                                        <a:latin typeface="Cambria Math" panose="02040503050406030204" pitchFamily="18" charset="0"/>
                                      </a:rPr>
                                    </m:ctrlPr>
                                  </m:accPr>
                                  <m:e>
                                    <m:r>
                                      <a:rPr lang="en-US" sz="2200" b="0" i="1" smtClean="0">
                                        <a:solidFill>
                                          <a:schemeClr val="bg2">
                                            <a:lumMod val="25000"/>
                                          </a:schemeClr>
                                        </a:solidFill>
                                        <a:latin typeface="Cambria Math" panose="02040503050406030204" pitchFamily="18" charset="0"/>
                                      </a:rPr>
                                      <m:t>𝑂</m:t>
                                    </m:r>
                                  </m:e>
                                </m:acc>
                                <m:r>
                                  <a:rPr lang="en-US" sz="2200" b="0" i="1" smtClean="0">
                                    <a:solidFill>
                                      <a:schemeClr val="bg2">
                                        <a:lumMod val="25000"/>
                                      </a:schemeClr>
                                    </a:solidFill>
                                    <a:latin typeface="Cambria Math" panose="02040503050406030204" pitchFamily="18" charset="0"/>
                                  </a:rPr>
                                  <m:t>(</m:t>
                                </m:r>
                                <m:sSup>
                                  <m:sSupPr>
                                    <m:ctrlPr>
                                      <a:rPr lang="en-US" sz="2200" b="0" i="1" smtClean="0">
                                        <a:solidFill>
                                          <a:schemeClr val="bg2">
                                            <a:lumMod val="25000"/>
                                          </a:schemeClr>
                                        </a:solidFill>
                                        <a:latin typeface="Cambria Math" panose="02040503050406030204" pitchFamily="18" charset="0"/>
                                      </a:rPr>
                                    </m:ctrlPr>
                                  </m:sSupPr>
                                  <m:e>
                                    <m:r>
                                      <a:rPr lang="en-US" sz="2200" b="0" i="1" smtClean="0">
                                        <a:solidFill>
                                          <a:schemeClr val="bg2">
                                            <a:lumMod val="25000"/>
                                          </a:schemeClr>
                                        </a:solidFill>
                                        <a:latin typeface="Cambria Math" panose="02040503050406030204" pitchFamily="18" charset="0"/>
                                      </a:rPr>
                                      <m:t>𝑛</m:t>
                                    </m:r>
                                  </m:e>
                                  <m:sup>
                                    <m:r>
                                      <a:rPr lang="en-US" sz="2200" b="0" i="1" smtClean="0">
                                        <a:solidFill>
                                          <a:schemeClr val="bg2">
                                            <a:lumMod val="25000"/>
                                          </a:schemeClr>
                                        </a:solidFill>
                                        <a:latin typeface="Cambria Math" panose="02040503050406030204" pitchFamily="18" charset="0"/>
                                      </a:rPr>
                                      <m:t>2</m:t>
                                    </m:r>
                                  </m:sup>
                                </m:sSup>
                                <m:r>
                                  <a:rPr lang="en-US" sz="2200" b="0" i="1" smtClean="0">
                                    <a:solidFill>
                                      <a:schemeClr val="bg2">
                                        <a:lumMod val="25000"/>
                                      </a:schemeClr>
                                    </a:solidFill>
                                    <a:latin typeface="Cambria Math" panose="02040503050406030204" pitchFamily="18" charset="0"/>
                                  </a:rPr>
                                  <m:t>)</m:t>
                                </m:r>
                              </m:oMath>
                            </m:oMathPara>
                          </a14:m>
                          <a:endParaRPr lang="en-US" sz="2200" dirty="0">
                            <a:solidFill>
                              <a:schemeClr val="bg2">
                                <a:lumMod val="25000"/>
                              </a:schemeClr>
                            </a:solidFill>
                            <a:latin typeface="PT Serif" panose="020A0603040505020204" pitchFamily="18" charset="77"/>
                          </a:endParaRPr>
                        </a:p>
                      </a:txBody>
                      <a:tcPr/>
                    </a:tc>
                    <a:extLst>
                      <a:ext uri="{0D108BD9-81ED-4DB2-BD59-A6C34878D82A}">
                        <a16:rowId xmlns:a16="http://schemas.microsoft.com/office/drawing/2014/main" val="2333757606"/>
                      </a:ext>
                    </a:extLst>
                  </a:tr>
                  <a:tr h="370840">
                    <a:tc>
                      <a:txBody>
                        <a:bodyPr/>
                        <a:lstStyle/>
                        <a:p>
                          <a:r>
                            <a:rPr lang="en-US" sz="2200" dirty="0">
                              <a:solidFill>
                                <a:schemeClr val="bg2">
                                  <a:lumMod val="25000"/>
                                </a:schemeClr>
                              </a:solidFill>
                              <a:latin typeface="PT Serif" panose="020A0603040505020204" pitchFamily="18" charset="77"/>
                            </a:rPr>
                            <a:t>Pairings-based</a:t>
                          </a:r>
                        </a:p>
                      </a:txBody>
                      <a:tcPr/>
                    </a:tc>
                    <a:tc>
                      <a:txBody>
                        <a:bodyPr/>
                        <a:lstStyle/>
                        <a:p>
                          <a:pPr/>
                          <a14:m>
                            <m:oMathPara xmlns:m="http://schemas.openxmlformats.org/officeDocument/2006/math">
                              <m:oMathParaPr>
                                <m:jc m:val="centerGroup"/>
                              </m:oMathParaPr>
                              <m:oMath xmlns:m="http://schemas.openxmlformats.org/officeDocument/2006/math">
                                <m:r>
                                  <a:rPr lang="en-US" sz="2200" b="0" i="1" smtClean="0">
                                    <a:solidFill>
                                      <a:schemeClr val="bg2">
                                        <a:lumMod val="25000"/>
                                      </a:schemeClr>
                                    </a:solidFill>
                                    <a:latin typeface="Cambria Math" panose="02040503050406030204" pitchFamily="18" charset="0"/>
                                  </a:rPr>
                                  <m:t>𝑂</m:t>
                                </m:r>
                                <m:r>
                                  <a:rPr lang="en-US" sz="2200" b="0" i="1" smtClean="0">
                                    <a:solidFill>
                                      <a:schemeClr val="bg2">
                                        <a:lumMod val="25000"/>
                                      </a:schemeClr>
                                    </a:solidFill>
                                    <a:latin typeface="Cambria Math" panose="02040503050406030204" pitchFamily="18" charset="0"/>
                                  </a:rPr>
                                  <m:t>(1)</m:t>
                                </m:r>
                              </m:oMath>
                            </m:oMathPara>
                          </a14:m>
                          <a:endParaRPr lang="en-US" sz="2200" dirty="0">
                            <a:solidFill>
                              <a:schemeClr val="bg2">
                                <a:lumMod val="25000"/>
                              </a:schemeClr>
                            </a:solidFill>
                            <a:latin typeface="PT Serif" panose="020A0603040505020204" pitchFamily="18" charset="77"/>
                          </a:endParaRPr>
                        </a:p>
                      </a:txBody>
                      <a:tcPr/>
                    </a:tc>
                    <a:tc>
                      <a:txBody>
                        <a:bodyPr/>
                        <a:lstStyle/>
                        <a:p>
                          <a:pPr/>
                          <a14:m>
                            <m:oMathPara xmlns:m="http://schemas.openxmlformats.org/officeDocument/2006/math">
                              <m:oMathParaPr>
                                <m:jc m:val="centerGroup"/>
                              </m:oMathParaPr>
                              <m:oMath xmlns:m="http://schemas.openxmlformats.org/officeDocument/2006/math">
                                <m:r>
                                  <a:rPr lang="en-US" sz="2200" b="0" i="1" smtClean="0">
                                    <a:solidFill>
                                      <a:schemeClr val="bg2">
                                        <a:lumMod val="25000"/>
                                      </a:schemeClr>
                                    </a:solidFill>
                                    <a:latin typeface="Cambria Math" panose="02040503050406030204" pitchFamily="18" charset="0"/>
                                  </a:rPr>
                                  <m:t>𝑂</m:t>
                                </m:r>
                                <m:r>
                                  <a:rPr lang="en-US" sz="2200" b="0" i="1" smtClean="0">
                                    <a:solidFill>
                                      <a:schemeClr val="bg2">
                                        <a:lumMod val="25000"/>
                                      </a:schemeClr>
                                    </a:solidFill>
                                    <a:latin typeface="Cambria Math" panose="02040503050406030204" pitchFamily="18" charset="0"/>
                                  </a:rPr>
                                  <m:t>(1)</m:t>
                                </m:r>
                              </m:oMath>
                            </m:oMathPara>
                          </a14:m>
                          <a:endParaRPr lang="en-US" sz="2200" dirty="0">
                            <a:solidFill>
                              <a:schemeClr val="bg2">
                                <a:lumMod val="25000"/>
                              </a:schemeClr>
                            </a:solidFill>
                            <a:latin typeface="PT Serif" panose="020A0603040505020204" pitchFamily="18" charset="77"/>
                          </a:endParaRPr>
                        </a:p>
                      </a:txBody>
                      <a:tcPr/>
                    </a:tc>
                    <a:extLst>
                      <a:ext uri="{0D108BD9-81ED-4DB2-BD59-A6C34878D82A}">
                        <a16:rowId xmlns:a16="http://schemas.microsoft.com/office/drawing/2014/main" val="1724671902"/>
                      </a:ext>
                    </a:extLst>
                  </a:tr>
                </a:tbl>
              </a:graphicData>
            </a:graphic>
          </p:graphicFrame>
        </mc:Choice>
        <mc:Fallback xmlns="">
          <p:graphicFrame>
            <p:nvGraphicFramePr>
              <p:cNvPr id="4" name="Table 3">
                <a:extLst>
                  <a:ext uri="{FF2B5EF4-FFF2-40B4-BE49-F238E27FC236}">
                    <a16:creationId xmlns:a16="http://schemas.microsoft.com/office/drawing/2014/main" id="{A327C85C-15D9-6BA3-ACCD-B64434193CCC}"/>
                  </a:ext>
                </a:extLst>
              </p:cNvPr>
              <p:cNvGraphicFramePr>
                <a:graphicFrameLocks noGrp="1"/>
              </p:cNvGraphicFramePr>
              <p:nvPr>
                <p:extLst>
                  <p:ext uri="{D42A27DB-BD31-4B8C-83A1-F6EECF244321}">
                    <p14:modId xmlns:p14="http://schemas.microsoft.com/office/powerpoint/2010/main" val="2577360406"/>
                  </p:ext>
                </p:extLst>
              </p:nvPr>
            </p:nvGraphicFramePr>
            <p:xfrm>
              <a:off x="238377" y="2385038"/>
              <a:ext cx="5195825" cy="2832265"/>
            </p:xfrm>
            <a:graphic>
              <a:graphicData uri="http://schemas.openxmlformats.org/drawingml/2006/table">
                <a:tbl>
                  <a:tblPr firstRow="1" bandRow="1">
                    <a:tableStyleId>{5C22544A-7EE6-4342-B048-85BDC9FD1C3A}</a:tableStyleId>
                  </a:tblPr>
                  <a:tblGrid>
                    <a:gridCol w="1831723">
                      <a:extLst>
                        <a:ext uri="{9D8B030D-6E8A-4147-A177-3AD203B41FA5}">
                          <a16:colId xmlns:a16="http://schemas.microsoft.com/office/drawing/2014/main" val="3351157172"/>
                        </a:ext>
                      </a:extLst>
                    </a:gridCol>
                    <a:gridCol w="1644650">
                      <a:extLst>
                        <a:ext uri="{9D8B030D-6E8A-4147-A177-3AD203B41FA5}">
                          <a16:colId xmlns:a16="http://schemas.microsoft.com/office/drawing/2014/main" val="3658105589"/>
                        </a:ext>
                      </a:extLst>
                    </a:gridCol>
                    <a:gridCol w="1719452">
                      <a:extLst>
                        <a:ext uri="{9D8B030D-6E8A-4147-A177-3AD203B41FA5}">
                          <a16:colId xmlns:a16="http://schemas.microsoft.com/office/drawing/2014/main" val="2844205622"/>
                        </a:ext>
                      </a:extLst>
                    </a:gridCol>
                  </a:tblGrid>
                  <a:tr h="762000">
                    <a:tc>
                      <a:txBody>
                        <a:bodyPr/>
                        <a:lstStyle/>
                        <a:p>
                          <a:endParaRPr lang="en-US" sz="2200" dirty="0">
                            <a:latin typeface="PT Serif" panose="020A0603040505020204" pitchFamily="18" charset="77"/>
                          </a:endParaRPr>
                        </a:p>
                      </a:txBody>
                      <a:tcPr/>
                    </a:tc>
                    <a:tc>
                      <a:txBody>
                        <a:bodyPr/>
                        <a:lstStyle/>
                        <a:p>
                          <a:r>
                            <a:rPr lang="en-US" sz="2200" dirty="0">
                              <a:latin typeface="PT Serif" panose="020A0603040505020204" pitchFamily="18" charset="77"/>
                            </a:rPr>
                            <a:t>Ciphertext Size</a:t>
                          </a:r>
                        </a:p>
                      </a:txBody>
                      <a:tcPr/>
                    </a:tc>
                    <a:tc>
                      <a:txBody>
                        <a:bodyPr/>
                        <a:lstStyle/>
                        <a:p>
                          <a:r>
                            <a:rPr lang="en-US" sz="2200" dirty="0">
                              <a:latin typeface="PT Serif" panose="020A0603040505020204" pitchFamily="18" charset="77"/>
                            </a:rPr>
                            <a:t>Public key size</a:t>
                          </a:r>
                        </a:p>
                      </a:txBody>
                      <a:tcPr/>
                    </a:tc>
                    <a:extLst>
                      <a:ext uri="{0D108BD9-81ED-4DB2-BD59-A6C34878D82A}">
                        <a16:rowId xmlns:a16="http://schemas.microsoft.com/office/drawing/2014/main" val="2009535821"/>
                      </a:ext>
                    </a:extLst>
                  </a:tr>
                  <a:tr h="762000">
                    <a:tc>
                      <a:txBody>
                        <a:bodyPr/>
                        <a:lstStyle/>
                        <a:p>
                          <a:r>
                            <a:rPr lang="en-US" sz="2200" dirty="0">
                              <a:solidFill>
                                <a:schemeClr val="bg2">
                                  <a:lumMod val="25000"/>
                                </a:schemeClr>
                              </a:solidFill>
                              <a:latin typeface="PT Serif" panose="020A0603040505020204" pitchFamily="18" charset="77"/>
                            </a:rPr>
                            <a:t>Generic Construction</a:t>
                          </a:r>
                        </a:p>
                      </a:txBody>
                      <a:tcPr/>
                    </a:tc>
                    <a:tc>
                      <a:txBody>
                        <a:bodyPr/>
                        <a:lstStyle/>
                        <a:p>
                          <a:endParaRPr lang="en-US"/>
                        </a:p>
                      </a:txBody>
                      <a:tcPr>
                        <a:blipFill>
                          <a:blip r:embed="rId3"/>
                          <a:stretch>
                            <a:fillRect l="-112403" t="-103279" r="-107752" b="-185246"/>
                          </a:stretch>
                        </a:blipFill>
                      </a:tcPr>
                    </a:tc>
                    <a:tc>
                      <a:txBody>
                        <a:bodyPr/>
                        <a:lstStyle/>
                        <a:p>
                          <a:endParaRPr lang="en-US"/>
                        </a:p>
                      </a:txBody>
                      <a:tcPr>
                        <a:blipFill>
                          <a:blip r:embed="rId3"/>
                          <a:stretch>
                            <a:fillRect l="-201471" t="-103279" r="-2206" b="-185246"/>
                          </a:stretch>
                        </a:blipFill>
                      </a:tcPr>
                    </a:tc>
                    <a:extLst>
                      <a:ext uri="{0D108BD9-81ED-4DB2-BD59-A6C34878D82A}">
                        <a16:rowId xmlns:a16="http://schemas.microsoft.com/office/drawing/2014/main" val="2426456469"/>
                      </a:ext>
                    </a:extLst>
                  </a:tr>
                  <a:tr h="546265">
                    <a:tc>
                      <a:txBody>
                        <a:bodyPr/>
                        <a:lstStyle/>
                        <a:p>
                          <a:r>
                            <a:rPr lang="en-US" sz="2200" dirty="0">
                              <a:solidFill>
                                <a:schemeClr val="bg2">
                                  <a:lumMod val="25000"/>
                                </a:schemeClr>
                              </a:solidFill>
                              <a:latin typeface="PT Serif" panose="020A0603040505020204" pitchFamily="18" charset="77"/>
                            </a:rPr>
                            <a:t>DDH-based</a:t>
                          </a:r>
                        </a:p>
                      </a:txBody>
                      <a:tcPr/>
                    </a:tc>
                    <a:tc>
                      <a:txBody>
                        <a:bodyPr/>
                        <a:lstStyle/>
                        <a:p>
                          <a:endParaRPr lang="en-US"/>
                        </a:p>
                      </a:txBody>
                      <a:tcPr>
                        <a:blipFill>
                          <a:blip r:embed="rId3"/>
                          <a:stretch>
                            <a:fillRect l="-112403" t="-288372" r="-107752" b="-162791"/>
                          </a:stretch>
                        </a:blipFill>
                      </a:tcPr>
                    </a:tc>
                    <a:tc>
                      <a:txBody>
                        <a:bodyPr/>
                        <a:lstStyle/>
                        <a:p>
                          <a:endParaRPr lang="en-US"/>
                        </a:p>
                      </a:txBody>
                      <a:tcPr>
                        <a:blipFill>
                          <a:blip r:embed="rId3"/>
                          <a:stretch>
                            <a:fillRect l="-201471" t="-288372" r="-2206" b="-162791"/>
                          </a:stretch>
                        </a:blipFill>
                      </a:tcPr>
                    </a:tc>
                    <a:extLst>
                      <a:ext uri="{0D108BD9-81ED-4DB2-BD59-A6C34878D82A}">
                        <a16:rowId xmlns:a16="http://schemas.microsoft.com/office/drawing/2014/main" val="2333757606"/>
                      </a:ext>
                    </a:extLst>
                  </a:tr>
                  <a:tr h="762000">
                    <a:tc>
                      <a:txBody>
                        <a:bodyPr/>
                        <a:lstStyle/>
                        <a:p>
                          <a:r>
                            <a:rPr lang="en-US" sz="2200" dirty="0">
                              <a:solidFill>
                                <a:schemeClr val="bg2">
                                  <a:lumMod val="25000"/>
                                </a:schemeClr>
                              </a:solidFill>
                              <a:latin typeface="PT Serif" panose="020A0603040505020204" pitchFamily="18" charset="77"/>
                            </a:rPr>
                            <a:t>Pairings-based</a:t>
                          </a:r>
                        </a:p>
                      </a:txBody>
                      <a:tcPr/>
                    </a:tc>
                    <a:tc>
                      <a:txBody>
                        <a:bodyPr/>
                        <a:lstStyle/>
                        <a:p>
                          <a:endParaRPr lang="en-US"/>
                        </a:p>
                      </a:txBody>
                      <a:tcPr>
                        <a:blipFill>
                          <a:blip r:embed="rId3"/>
                          <a:stretch>
                            <a:fillRect l="-112403" t="-278333" r="-107752" b="-16667"/>
                          </a:stretch>
                        </a:blipFill>
                      </a:tcPr>
                    </a:tc>
                    <a:tc>
                      <a:txBody>
                        <a:bodyPr/>
                        <a:lstStyle/>
                        <a:p>
                          <a:endParaRPr lang="en-US"/>
                        </a:p>
                      </a:txBody>
                      <a:tcPr>
                        <a:blipFill>
                          <a:blip r:embed="rId3"/>
                          <a:stretch>
                            <a:fillRect l="-201471" t="-278333" r="-2206" b="-16667"/>
                          </a:stretch>
                        </a:blipFill>
                      </a:tcPr>
                    </a:tc>
                    <a:extLst>
                      <a:ext uri="{0D108BD9-81ED-4DB2-BD59-A6C34878D82A}">
                        <a16:rowId xmlns:a16="http://schemas.microsoft.com/office/drawing/2014/main" val="1724671902"/>
                      </a:ext>
                    </a:extLst>
                  </a:tr>
                </a:tbl>
              </a:graphicData>
            </a:graphic>
          </p:graphicFrame>
        </mc:Fallback>
      </mc:AlternateContent>
      <p:sp>
        <p:nvSpPr>
          <p:cNvPr id="5" name="Rounded Rectangle 4">
            <a:extLst>
              <a:ext uri="{FF2B5EF4-FFF2-40B4-BE49-F238E27FC236}">
                <a16:creationId xmlns:a16="http://schemas.microsoft.com/office/drawing/2014/main" id="{BC9B81EB-76DB-C6F8-9680-B0F964C332F0}"/>
              </a:ext>
            </a:extLst>
          </p:cNvPr>
          <p:cNvSpPr/>
          <p:nvPr/>
        </p:nvSpPr>
        <p:spPr>
          <a:xfrm>
            <a:off x="6471423" y="3057246"/>
            <a:ext cx="2181417" cy="148784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latin typeface="PT Serif" panose="020A0603040505020204" pitchFamily="18" charset="77"/>
              </a:rPr>
              <a:t>Fingerprinting Code</a:t>
            </a:r>
          </a:p>
        </p:txBody>
      </p:sp>
      <p:sp>
        <p:nvSpPr>
          <p:cNvPr id="6" name="Plus 5">
            <a:extLst>
              <a:ext uri="{FF2B5EF4-FFF2-40B4-BE49-F238E27FC236}">
                <a16:creationId xmlns:a16="http://schemas.microsoft.com/office/drawing/2014/main" id="{29178624-1BF1-CFE9-A576-FD844C8C2A12}"/>
              </a:ext>
            </a:extLst>
          </p:cNvPr>
          <p:cNvSpPr/>
          <p:nvPr/>
        </p:nvSpPr>
        <p:spPr>
          <a:xfrm>
            <a:off x="5489827" y="3344743"/>
            <a:ext cx="913271" cy="912853"/>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8EA4331B-8414-4935-FCD0-E76C3372D482}"/>
              </a:ext>
            </a:extLst>
          </p:cNvPr>
          <p:cNvSpPr/>
          <p:nvPr/>
        </p:nvSpPr>
        <p:spPr>
          <a:xfrm>
            <a:off x="9690061" y="2862706"/>
            <a:ext cx="2292385" cy="187692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PT Serif" panose="020A0603040505020204" pitchFamily="18" charset="77"/>
              </a:rPr>
              <a:t>Traitor tracing for threshold decryption</a:t>
            </a:r>
          </a:p>
        </p:txBody>
      </p:sp>
      <p:sp>
        <p:nvSpPr>
          <p:cNvPr id="8" name="Right Arrow 7">
            <a:extLst>
              <a:ext uri="{FF2B5EF4-FFF2-40B4-BE49-F238E27FC236}">
                <a16:creationId xmlns:a16="http://schemas.microsoft.com/office/drawing/2014/main" id="{65EB662B-A07B-45E1-5BBB-3791F588AFC5}"/>
              </a:ext>
            </a:extLst>
          </p:cNvPr>
          <p:cNvSpPr/>
          <p:nvPr/>
        </p:nvSpPr>
        <p:spPr>
          <a:xfrm>
            <a:off x="8814121" y="3558531"/>
            <a:ext cx="695612" cy="48527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05E5C55-040E-A2E8-791C-178F29E7C0CE}"/>
              </a:ext>
            </a:extLst>
          </p:cNvPr>
          <p:cNvSpPr txBox="1"/>
          <p:nvPr/>
        </p:nvSpPr>
        <p:spPr>
          <a:xfrm>
            <a:off x="9753596" y="4953000"/>
            <a:ext cx="2228850" cy="830997"/>
          </a:xfrm>
          <a:prstGeom prst="rect">
            <a:avLst/>
          </a:prstGeom>
          <a:noFill/>
        </p:spPr>
        <p:txBody>
          <a:bodyPr wrap="square" rtlCol="0">
            <a:spAutoFit/>
          </a:bodyPr>
          <a:lstStyle/>
          <a:p>
            <a:pPr algn="ctr"/>
            <a:r>
              <a:rPr lang="en-US" sz="2400" dirty="0">
                <a:solidFill>
                  <a:schemeClr val="tx1">
                    <a:lumMod val="65000"/>
                    <a:lumOff val="35000"/>
                  </a:schemeClr>
                </a:solidFill>
                <a:latin typeface="PT Serif" panose="020A0603040505020204" pitchFamily="18" charset="77"/>
              </a:rPr>
              <a:t>with the same parameters</a:t>
            </a:r>
          </a:p>
        </p:txBody>
      </p:sp>
      <p:sp>
        <p:nvSpPr>
          <p:cNvPr id="11" name="Double Bracket 10">
            <a:extLst>
              <a:ext uri="{FF2B5EF4-FFF2-40B4-BE49-F238E27FC236}">
                <a16:creationId xmlns:a16="http://schemas.microsoft.com/office/drawing/2014/main" id="{6CCAE8A4-B47E-827E-CA5D-C40FE92D0DE8}"/>
              </a:ext>
            </a:extLst>
          </p:cNvPr>
          <p:cNvSpPr/>
          <p:nvPr/>
        </p:nvSpPr>
        <p:spPr>
          <a:xfrm>
            <a:off x="9817118" y="5002738"/>
            <a:ext cx="2101850" cy="731520"/>
          </a:xfrm>
          <a:prstGeom prst="bracketPair">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itle 1">
            <a:extLst>
              <a:ext uri="{FF2B5EF4-FFF2-40B4-BE49-F238E27FC236}">
                <a16:creationId xmlns:a16="http://schemas.microsoft.com/office/drawing/2014/main" id="{26707140-0810-FC88-C3FE-AFCEC62D49ED}"/>
              </a:ext>
            </a:extLst>
          </p:cNvPr>
          <p:cNvSpPr txBox="1">
            <a:spLocks/>
          </p:cNvSpPr>
          <p:nvPr/>
        </p:nvSpPr>
        <p:spPr>
          <a:xfrm>
            <a:off x="256309" y="246372"/>
            <a:ext cx="10515600" cy="11074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00" dirty="0">
                <a:latin typeface="PT Serif" panose="020A0603040505020204" pitchFamily="18" charset="77"/>
              </a:rPr>
              <a:t>Traitor tracing for threshold KEM</a:t>
            </a:r>
          </a:p>
        </p:txBody>
      </p:sp>
    </p:spTree>
    <p:extLst>
      <p:ext uri="{BB962C8B-B14F-4D97-AF65-F5344CB8AC3E}">
        <p14:creationId xmlns:p14="http://schemas.microsoft.com/office/powerpoint/2010/main" val="17033707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EB793-22A3-C93C-BBD9-2810C22A385D}"/>
              </a:ext>
            </a:extLst>
          </p:cNvPr>
          <p:cNvSpPr>
            <a:spLocks noGrp="1"/>
          </p:cNvSpPr>
          <p:nvPr>
            <p:ph type="title"/>
          </p:nvPr>
        </p:nvSpPr>
        <p:spPr>
          <a:xfrm>
            <a:off x="374374" y="248749"/>
            <a:ext cx="10515600" cy="1325563"/>
          </a:xfrm>
        </p:spPr>
        <p:txBody>
          <a:bodyPr>
            <a:normAutofit/>
          </a:bodyPr>
          <a:lstStyle/>
          <a:p>
            <a:r>
              <a:rPr lang="en-US" sz="4000" dirty="0">
                <a:latin typeface="PT Serif" panose="020A0603040505020204" pitchFamily="18" charset="77"/>
              </a:rPr>
              <a:t>Accountability in Threshold Cryptography</a:t>
            </a:r>
          </a:p>
        </p:txBody>
      </p:sp>
      <p:sp>
        <p:nvSpPr>
          <p:cNvPr id="3" name="Content Placeholder 2">
            <a:extLst>
              <a:ext uri="{FF2B5EF4-FFF2-40B4-BE49-F238E27FC236}">
                <a16:creationId xmlns:a16="http://schemas.microsoft.com/office/drawing/2014/main" id="{C3D2410D-F9D1-2B21-A677-D3E5603227B1}"/>
              </a:ext>
            </a:extLst>
          </p:cNvPr>
          <p:cNvSpPr>
            <a:spLocks noGrp="1"/>
          </p:cNvSpPr>
          <p:nvPr>
            <p:ph idx="1"/>
          </p:nvPr>
        </p:nvSpPr>
        <p:spPr>
          <a:xfrm>
            <a:off x="374373" y="1339360"/>
            <a:ext cx="11299071" cy="5156443"/>
          </a:xfrm>
        </p:spPr>
        <p:txBody>
          <a:bodyPr>
            <a:normAutofit/>
          </a:bodyPr>
          <a:lstStyle/>
          <a:p>
            <a:pPr>
              <a:lnSpc>
                <a:spcPct val="130000"/>
              </a:lnSpc>
            </a:pPr>
            <a:r>
              <a:rPr lang="en-US" dirty="0">
                <a:latin typeface="PT Serif" panose="020A0603040505020204" pitchFamily="18" charset="77"/>
              </a:rPr>
              <a:t>Most of threshold cryptography relies on the following recipe:</a:t>
            </a:r>
          </a:p>
          <a:p>
            <a:pPr>
              <a:lnSpc>
                <a:spcPct val="130000"/>
              </a:lnSpc>
            </a:pPr>
            <a:endParaRPr lang="en-US" dirty="0">
              <a:latin typeface="PT Serif" panose="020A0603040505020204" pitchFamily="18" charset="77"/>
            </a:endParaRPr>
          </a:p>
          <a:p>
            <a:pPr marL="0" indent="0">
              <a:lnSpc>
                <a:spcPct val="130000"/>
              </a:lnSpc>
              <a:buNone/>
            </a:pPr>
            <a:endParaRPr lang="en-US" dirty="0">
              <a:latin typeface="PT Serif" panose="020A0603040505020204" pitchFamily="18" charset="77"/>
            </a:endParaRPr>
          </a:p>
          <a:p>
            <a:pPr>
              <a:lnSpc>
                <a:spcPct val="130000"/>
              </a:lnSpc>
              <a:spcBef>
                <a:spcPts val="0"/>
              </a:spcBef>
            </a:pPr>
            <a:r>
              <a:rPr lang="en-IL">
                <a:latin typeface="PT Serif" panose="020A0603040505020204" pitchFamily="18" charset="77"/>
              </a:rPr>
              <a:t>All authorized subsets reconstruct the same secret key </a:t>
            </a:r>
            <a:endParaRPr lang="en-US" dirty="0">
              <a:latin typeface="PT Serif" panose="020A0603040505020204" pitchFamily="18" charset="77"/>
            </a:endParaRPr>
          </a:p>
          <a:p>
            <a:pPr marL="457200" lvl="1" indent="0">
              <a:lnSpc>
                <a:spcPct val="130000"/>
              </a:lnSpc>
              <a:spcBef>
                <a:spcPts val="0"/>
              </a:spcBef>
              <a:buNone/>
            </a:pPr>
            <a:r>
              <a:rPr lang="en-US" dirty="0">
                <a:latin typeface="PT Serif" panose="020A0603040505020204" pitchFamily="18" charset="77"/>
              </a:rPr>
              <a:t>				</a:t>
            </a:r>
            <a:r>
              <a:rPr lang="en-US" sz="2600" dirty="0">
                <a:latin typeface="PT Serif" panose="020A0603040505020204" pitchFamily="18" charset="77"/>
              </a:rPr>
              <a:t>⇒  </a:t>
            </a:r>
            <a:r>
              <a:rPr lang="en-IL" sz="2600">
                <a:latin typeface="PT Serif" panose="020A0603040505020204" pitchFamily="18" charset="77"/>
              </a:rPr>
              <a:t>No accountability!</a:t>
            </a:r>
            <a:endParaRPr lang="en-US" sz="2600" dirty="0">
              <a:latin typeface="PT Serif" panose="020A0603040505020204" pitchFamily="18" charset="77"/>
            </a:endParaRPr>
          </a:p>
          <a:p>
            <a:pPr>
              <a:lnSpc>
                <a:spcPct val="130000"/>
              </a:lnSpc>
              <a:spcBef>
                <a:spcPts val="0"/>
              </a:spcBef>
              <a:spcAft>
                <a:spcPts val="1200"/>
              </a:spcAft>
            </a:pPr>
            <a:r>
              <a:rPr lang="en-US" dirty="0">
                <a:latin typeface="PT Serif" panose="020A0603040505020204" pitchFamily="18" charset="77"/>
              </a:rPr>
              <a:t>Does using threshold crypto mean sacrificing accountability?</a:t>
            </a:r>
          </a:p>
          <a:p>
            <a:pPr>
              <a:lnSpc>
                <a:spcPct val="130000"/>
              </a:lnSpc>
              <a:spcBef>
                <a:spcPts val="0"/>
              </a:spcBef>
              <a:spcAft>
                <a:spcPts val="1200"/>
              </a:spcAft>
            </a:pPr>
            <a:r>
              <a:rPr lang="en-US" dirty="0">
                <a:latin typeface="PT Serif" panose="020A0603040505020204" pitchFamily="18" charset="77"/>
              </a:rPr>
              <a:t>Today: No!</a:t>
            </a:r>
          </a:p>
          <a:p>
            <a:pPr marL="457200" lvl="1" indent="0">
              <a:lnSpc>
                <a:spcPct val="130000"/>
              </a:lnSpc>
              <a:spcBef>
                <a:spcPts val="0"/>
              </a:spcBef>
              <a:spcAft>
                <a:spcPts val="1200"/>
              </a:spcAft>
              <a:buNone/>
            </a:pPr>
            <a:r>
              <a:rPr lang="en-US" dirty="0">
                <a:latin typeface="PT Serif" panose="020A0603040505020204" pitchFamily="18" charset="77"/>
              </a:rPr>
              <a:t>		  	</a:t>
            </a:r>
            <a:r>
              <a:rPr lang="en-US" sz="2600" dirty="0">
                <a:latin typeface="PT Serif" panose="020A0603040505020204" pitchFamily="18" charset="77"/>
              </a:rPr>
              <a:t>Accountability in Threshold Decryption</a:t>
            </a:r>
          </a:p>
        </p:txBody>
      </p:sp>
      <p:grpSp>
        <p:nvGrpSpPr>
          <p:cNvPr id="14" name="Group 13">
            <a:extLst>
              <a:ext uri="{FF2B5EF4-FFF2-40B4-BE49-F238E27FC236}">
                <a16:creationId xmlns:a16="http://schemas.microsoft.com/office/drawing/2014/main" id="{515F5CE3-5C45-BD47-0E0E-9D7BCBCD3107}"/>
              </a:ext>
            </a:extLst>
          </p:cNvPr>
          <p:cNvGrpSpPr/>
          <p:nvPr/>
        </p:nvGrpSpPr>
        <p:grpSpPr>
          <a:xfrm>
            <a:off x="661988" y="2054355"/>
            <a:ext cx="10726339" cy="1068451"/>
            <a:chOff x="661988" y="1840605"/>
            <a:chExt cx="10726339" cy="1068451"/>
          </a:xfrm>
        </p:grpSpPr>
        <p:sp>
          <p:nvSpPr>
            <p:cNvPr id="7" name="Rectangle 6">
              <a:extLst>
                <a:ext uri="{FF2B5EF4-FFF2-40B4-BE49-F238E27FC236}">
                  <a16:creationId xmlns:a16="http://schemas.microsoft.com/office/drawing/2014/main" id="{A7C923CE-72DB-23C3-410A-06BF96B86D27}"/>
                </a:ext>
              </a:extLst>
            </p:cNvPr>
            <p:cNvSpPr/>
            <p:nvPr/>
          </p:nvSpPr>
          <p:spPr>
            <a:xfrm>
              <a:off x="8684200" y="1845768"/>
              <a:ext cx="2470485" cy="1049357"/>
            </a:xfrm>
            <a:prstGeom prst="rect">
              <a:avLst/>
            </a:prstGeom>
            <a:solidFill>
              <a:schemeClr val="accent1"/>
            </a:solid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 name="Rectangle 7">
              <a:extLst>
                <a:ext uri="{FF2B5EF4-FFF2-40B4-BE49-F238E27FC236}">
                  <a16:creationId xmlns:a16="http://schemas.microsoft.com/office/drawing/2014/main" id="{32B17F0A-E59D-3419-7D4C-62245A9ABCE8}"/>
                </a:ext>
              </a:extLst>
            </p:cNvPr>
            <p:cNvSpPr/>
            <p:nvPr/>
          </p:nvSpPr>
          <p:spPr>
            <a:xfrm>
              <a:off x="4310848" y="1859699"/>
              <a:ext cx="3189606" cy="1049357"/>
            </a:xfrm>
            <a:prstGeom prst="rect">
              <a:avLst/>
            </a:prstGeom>
            <a:solidFill>
              <a:schemeClr val="accent1"/>
            </a:solid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9" name="Rectangle 8">
              <a:extLst>
                <a:ext uri="{FF2B5EF4-FFF2-40B4-BE49-F238E27FC236}">
                  <a16:creationId xmlns:a16="http://schemas.microsoft.com/office/drawing/2014/main" id="{40359762-09F4-0523-12C5-458C70F5B8A3}"/>
                </a:ext>
              </a:extLst>
            </p:cNvPr>
            <p:cNvSpPr/>
            <p:nvPr/>
          </p:nvSpPr>
          <p:spPr>
            <a:xfrm>
              <a:off x="981528" y="1840605"/>
              <a:ext cx="2314479" cy="1049357"/>
            </a:xfrm>
            <a:prstGeom prst="rect">
              <a:avLst/>
            </a:prstGeom>
            <a:solidFill>
              <a:schemeClr val="accent1"/>
            </a:solid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b="1"/>
            </a:p>
          </p:txBody>
        </p:sp>
        <p:sp>
          <p:nvSpPr>
            <p:cNvPr id="12" name="TextBox 11">
              <a:extLst>
                <a:ext uri="{FF2B5EF4-FFF2-40B4-BE49-F238E27FC236}">
                  <a16:creationId xmlns:a16="http://schemas.microsoft.com/office/drawing/2014/main" id="{51FD578A-4D76-E7CF-7E7E-D75D6365AC71}"/>
                </a:ext>
              </a:extLst>
            </p:cNvPr>
            <p:cNvSpPr txBox="1"/>
            <p:nvPr/>
          </p:nvSpPr>
          <p:spPr>
            <a:xfrm>
              <a:off x="4310848" y="1977992"/>
              <a:ext cx="3189606" cy="800219"/>
            </a:xfrm>
            <a:prstGeom prst="rect">
              <a:avLst/>
            </a:prstGeom>
            <a:noFill/>
          </p:spPr>
          <p:txBody>
            <a:bodyPr wrap="square">
              <a:spAutoFit/>
            </a:bodyPr>
            <a:lstStyle/>
            <a:p>
              <a:pPr algn="ctr"/>
              <a:r>
                <a:rPr lang="en-US" sz="2300" dirty="0">
                  <a:solidFill>
                    <a:schemeClr val="bg1"/>
                  </a:solidFill>
                  <a:latin typeface="PT Serif" panose="020A0603040505020204" pitchFamily="18" charset="77"/>
                </a:rPr>
                <a:t>Linear secret sharing of the secret key</a:t>
              </a:r>
              <a:endParaRPr lang="en-IL" sz="2300" dirty="0">
                <a:solidFill>
                  <a:schemeClr val="bg1"/>
                </a:solidFill>
                <a:latin typeface="PT Serif" panose="020A0603040505020204" pitchFamily="18" charset="77"/>
              </a:endParaRPr>
            </a:p>
          </p:txBody>
        </p:sp>
        <p:sp>
          <p:nvSpPr>
            <p:cNvPr id="15" name="TextBox 14">
              <a:extLst>
                <a:ext uri="{FF2B5EF4-FFF2-40B4-BE49-F238E27FC236}">
                  <a16:creationId xmlns:a16="http://schemas.microsoft.com/office/drawing/2014/main" id="{4E855DA6-B380-C70A-7305-4FB25C7E8B77}"/>
                </a:ext>
              </a:extLst>
            </p:cNvPr>
            <p:cNvSpPr txBox="1"/>
            <p:nvPr/>
          </p:nvSpPr>
          <p:spPr>
            <a:xfrm>
              <a:off x="8450556" y="1969665"/>
              <a:ext cx="2937771" cy="830997"/>
            </a:xfrm>
            <a:prstGeom prst="rect">
              <a:avLst/>
            </a:prstGeom>
            <a:noFill/>
          </p:spPr>
          <p:txBody>
            <a:bodyPr wrap="square">
              <a:spAutoFit/>
            </a:bodyPr>
            <a:lstStyle/>
            <a:p>
              <a:pPr algn="ctr"/>
              <a:r>
                <a:rPr lang="en-US" sz="2300" dirty="0">
                  <a:solidFill>
                    <a:schemeClr val="bg1"/>
                  </a:solidFill>
                  <a:latin typeface="PT Serif" panose="020A0603040505020204" pitchFamily="18" charset="77"/>
                </a:rPr>
                <a:t>Threshold construction</a:t>
              </a:r>
              <a:endParaRPr lang="en-IL" sz="2300" dirty="0">
                <a:solidFill>
                  <a:schemeClr val="bg1"/>
                </a:solidFill>
                <a:latin typeface="PT Serif" panose="020A0603040505020204" pitchFamily="18" charset="77"/>
              </a:endParaRPr>
            </a:p>
          </p:txBody>
        </p:sp>
        <p:sp>
          <p:nvSpPr>
            <p:cNvPr id="16" name="TextBox 15">
              <a:extLst>
                <a:ext uri="{FF2B5EF4-FFF2-40B4-BE49-F238E27FC236}">
                  <a16:creationId xmlns:a16="http://schemas.microsoft.com/office/drawing/2014/main" id="{7A8E2475-2D93-6E5D-4723-EB6A87D978D9}"/>
                </a:ext>
              </a:extLst>
            </p:cNvPr>
            <p:cNvSpPr txBox="1"/>
            <p:nvPr/>
          </p:nvSpPr>
          <p:spPr>
            <a:xfrm>
              <a:off x="661988" y="1959839"/>
              <a:ext cx="2803366" cy="830997"/>
            </a:xfrm>
            <a:prstGeom prst="rect">
              <a:avLst/>
            </a:prstGeom>
            <a:noFill/>
          </p:spPr>
          <p:txBody>
            <a:bodyPr wrap="square">
              <a:spAutoFit/>
            </a:bodyPr>
            <a:lstStyle/>
            <a:p>
              <a:pPr algn="ctr"/>
              <a:r>
                <a:rPr lang="en-US" sz="2300" dirty="0">
                  <a:solidFill>
                    <a:schemeClr val="bg1"/>
                  </a:solidFill>
                  <a:latin typeface="PT Serif" panose="020A0603040505020204" pitchFamily="18" charset="77"/>
                </a:rPr>
                <a:t>Single-user construction</a:t>
              </a:r>
              <a:endParaRPr lang="en-IL" sz="2300" dirty="0">
                <a:solidFill>
                  <a:schemeClr val="bg1"/>
                </a:solidFill>
                <a:latin typeface="PT Serif" panose="020A0603040505020204" pitchFamily="18" charset="77"/>
              </a:endParaRPr>
            </a:p>
          </p:txBody>
        </p:sp>
        <p:sp>
          <p:nvSpPr>
            <p:cNvPr id="18" name="Plus 17">
              <a:extLst>
                <a:ext uri="{FF2B5EF4-FFF2-40B4-BE49-F238E27FC236}">
                  <a16:creationId xmlns:a16="http://schemas.microsoft.com/office/drawing/2014/main" id="{34D7A93A-64A5-AD81-9683-304B57EC143D}"/>
                </a:ext>
              </a:extLst>
            </p:cNvPr>
            <p:cNvSpPr/>
            <p:nvPr/>
          </p:nvSpPr>
          <p:spPr>
            <a:xfrm>
              <a:off x="3459413" y="2050963"/>
              <a:ext cx="667683" cy="668400"/>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a:extLst>
                <a:ext uri="{FF2B5EF4-FFF2-40B4-BE49-F238E27FC236}">
                  <a16:creationId xmlns:a16="http://schemas.microsoft.com/office/drawing/2014/main" id="{841EB27F-78FD-885C-645A-6AF70540F45B}"/>
                </a:ext>
              </a:extLst>
            </p:cNvPr>
            <p:cNvSpPr/>
            <p:nvPr/>
          </p:nvSpPr>
          <p:spPr>
            <a:xfrm>
              <a:off x="7754797" y="2168027"/>
              <a:ext cx="675060" cy="4461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6401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6CC53BE-8A0F-DA08-442B-EAF1ED096F9C}"/>
              </a:ext>
            </a:extLst>
          </p:cNvPr>
          <p:cNvSpPr txBox="1">
            <a:spLocks/>
          </p:cNvSpPr>
          <p:nvPr/>
        </p:nvSpPr>
        <p:spPr>
          <a:xfrm>
            <a:off x="374375" y="17159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00" dirty="0">
                <a:latin typeface="PT Serif" panose="020A0603040505020204" pitchFamily="18" charset="77"/>
              </a:rPr>
              <a:t>Open Problems</a:t>
            </a:r>
          </a:p>
        </p:txBody>
      </p:sp>
      <p:sp>
        <p:nvSpPr>
          <p:cNvPr id="5" name="Content Placeholder 2">
            <a:extLst>
              <a:ext uri="{FF2B5EF4-FFF2-40B4-BE49-F238E27FC236}">
                <a16:creationId xmlns:a16="http://schemas.microsoft.com/office/drawing/2014/main" id="{EBC6F7E7-5C20-5568-BBEF-5C88B5981D61}"/>
              </a:ext>
            </a:extLst>
          </p:cNvPr>
          <p:cNvSpPr txBox="1">
            <a:spLocks/>
          </p:cNvSpPr>
          <p:nvPr/>
        </p:nvSpPr>
        <p:spPr>
          <a:xfrm>
            <a:off x="374374" y="4228479"/>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PT Serif" panose="020A0603040505020204" pitchFamily="18" charset="77"/>
            </a:endParaRPr>
          </a:p>
          <a:p>
            <a:endParaRPr lang="en-US" dirty="0">
              <a:latin typeface="PT Serif" panose="020A0603040505020204" pitchFamily="18" charset="77"/>
            </a:endParaRP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35FFF9B8-199E-FBFA-053B-ED6A0463914C}"/>
                  </a:ext>
                </a:extLst>
              </p:cNvPr>
              <p:cNvSpPr txBox="1">
                <a:spLocks/>
              </p:cNvSpPr>
              <p:nvPr/>
            </p:nvSpPr>
            <p:spPr>
              <a:xfrm>
                <a:off x="374374" y="1497154"/>
                <a:ext cx="11540535" cy="24236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2600" dirty="0">
                    <a:latin typeface="PT Serif" panose="020A0603040505020204" pitchFamily="18" charset="77"/>
                  </a:rPr>
                  <a:t>Can we adapt other traitor tracing schemes [BSW’06,Z’20,GLW’23, Z’24, …] to the threshold setting?</a:t>
                </a:r>
              </a:p>
              <a:p>
                <a:pPr>
                  <a:lnSpc>
                    <a:spcPct val="150000"/>
                  </a:lnSpc>
                </a:pPr>
                <a:r>
                  <a:rPr lang="en-US" sz="2600" dirty="0">
                    <a:latin typeface="PT Serif" panose="020A0603040505020204" pitchFamily="18" charset="77"/>
                  </a:rPr>
                  <a:t>Can we detect </a:t>
                </a:r>
                <a14:m>
                  <m:oMath xmlns:m="http://schemas.openxmlformats.org/officeDocument/2006/math">
                    <m:r>
                      <a:rPr lang="en-US" sz="2600" b="0" i="1" smtClean="0">
                        <a:latin typeface="Cambria Math" panose="02040503050406030204" pitchFamily="18" charset="0"/>
                      </a:rPr>
                      <m:t>𝑡</m:t>
                    </m:r>
                  </m:oMath>
                </a14:m>
                <a:r>
                  <a:rPr lang="en-US" sz="2600" dirty="0">
                    <a:latin typeface="PT Serif" panose="020A0603040505020204" pitchFamily="18" charset="77"/>
                  </a:rPr>
                  <a:t> traitors?</a:t>
                </a:r>
              </a:p>
            </p:txBody>
          </p:sp>
        </mc:Choice>
        <mc:Fallback xmlns="">
          <p:sp>
            <p:nvSpPr>
              <p:cNvPr id="6" name="Content Placeholder 2">
                <a:extLst>
                  <a:ext uri="{FF2B5EF4-FFF2-40B4-BE49-F238E27FC236}">
                    <a16:creationId xmlns:a16="http://schemas.microsoft.com/office/drawing/2014/main" id="{35FFF9B8-199E-FBFA-053B-ED6A0463914C}"/>
                  </a:ext>
                </a:extLst>
              </p:cNvPr>
              <p:cNvSpPr txBox="1">
                <a:spLocks noRot="1" noChangeAspect="1" noMove="1" noResize="1" noEditPoints="1" noAdjustHandles="1" noChangeArrowheads="1" noChangeShapeType="1" noTextEdit="1"/>
              </p:cNvSpPr>
              <p:nvPr/>
            </p:nvSpPr>
            <p:spPr>
              <a:xfrm>
                <a:off x="374374" y="1497154"/>
                <a:ext cx="11540535" cy="2423682"/>
              </a:xfrm>
              <a:prstGeom prst="rect">
                <a:avLst/>
              </a:prstGeom>
              <a:blipFill>
                <a:blip r:embed="rId3"/>
                <a:stretch>
                  <a:fillRect l="-769" r="-220"/>
                </a:stretch>
              </a:blipFill>
            </p:spPr>
            <p:txBody>
              <a:bodyPr/>
              <a:lstStyle/>
              <a:p>
                <a:r>
                  <a:rPr lang="en-US">
                    <a:noFill/>
                  </a:rPr>
                  <a:t> </a:t>
                </a:r>
              </a:p>
            </p:txBody>
          </p:sp>
        </mc:Fallback>
      </mc:AlternateContent>
      <p:pic>
        <p:nvPicPr>
          <p:cNvPr id="11" name="Graphic 10" descr="Checkmark with solid fill">
            <a:extLst>
              <a:ext uri="{FF2B5EF4-FFF2-40B4-BE49-F238E27FC236}">
                <a16:creationId xmlns:a16="http://schemas.microsoft.com/office/drawing/2014/main" id="{45E92EE1-4AB1-5E1F-80AB-4B429ED760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81364" y="1101248"/>
            <a:ext cx="576021" cy="576021"/>
          </a:xfrm>
          <a:prstGeom prst="rect">
            <a:avLst/>
          </a:prstGeom>
        </p:spPr>
      </p:pic>
    </p:spTree>
    <p:extLst>
      <p:ext uri="{BB962C8B-B14F-4D97-AF65-F5344CB8AC3E}">
        <p14:creationId xmlns:p14="http://schemas.microsoft.com/office/powerpoint/2010/main" val="243773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60E32-61BE-700F-C56E-671E85114FD9}"/>
              </a:ext>
            </a:extLst>
          </p:cNvPr>
          <p:cNvSpPr>
            <a:spLocks noGrp="1"/>
          </p:cNvSpPr>
          <p:nvPr>
            <p:ph type="title"/>
          </p:nvPr>
        </p:nvSpPr>
        <p:spPr/>
        <p:txBody>
          <a:bodyPr/>
          <a:lstStyle/>
          <a:p>
            <a:r>
              <a:rPr lang="en-US" dirty="0">
                <a:latin typeface="PT Serif" panose="020A0603040505020204" pitchFamily="18" charset="77"/>
              </a:rPr>
              <a:t>Thank you!</a:t>
            </a:r>
          </a:p>
        </p:txBody>
      </p:sp>
      <p:sp>
        <p:nvSpPr>
          <p:cNvPr id="3" name="Content Placeholder 2">
            <a:extLst>
              <a:ext uri="{FF2B5EF4-FFF2-40B4-BE49-F238E27FC236}">
                <a16:creationId xmlns:a16="http://schemas.microsoft.com/office/drawing/2014/main" id="{A8B86998-F178-F813-7D29-1AE4C5F6BBCD}"/>
              </a:ext>
            </a:extLst>
          </p:cNvPr>
          <p:cNvSpPr>
            <a:spLocks noGrp="1"/>
          </p:cNvSpPr>
          <p:nvPr>
            <p:ph idx="1"/>
          </p:nvPr>
        </p:nvSpPr>
        <p:spPr/>
        <p:txBody>
          <a:bodyPr>
            <a:normAutofit/>
          </a:bodyPr>
          <a:lstStyle/>
          <a:p>
            <a:pPr marL="0" indent="0" algn="ctr">
              <a:buNone/>
            </a:pPr>
            <a:r>
              <a:rPr lang="en-US" sz="3200" dirty="0">
                <a:latin typeface="PT Serif" panose="020A0603040505020204" pitchFamily="18" charset="77"/>
              </a:rPr>
              <a:t>Questions?</a:t>
            </a:r>
          </a:p>
        </p:txBody>
      </p:sp>
    </p:spTree>
    <p:extLst>
      <p:ext uri="{BB962C8B-B14F-4D97-AF65-F5344CB8AC3E}">
        <p14:creationId xmlns:p14="http://schemas.microsoft.com/office/powerpoint/2010/main" val="1175494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07396-CF5D-580C-7347-0E286627074A}"/>
              </a:ext>
            </a:extLst>
          </p:cNvPr>
          <p:cNvSpPr>
            <a:spLocks noGrp="1"/>
          </p:cNvSpPr>
          <p:nvPr>
            <p:ph type="title"/>
          </p:nvPr>
        </p:nvSpPr>
        <p:spPr>
          <a:xfrm>
            <a:off x="386937" y="116090"/>
            <a:ext cx="10515600" cy="1325563"/>
          </a:xfrm>
        </p:spPr>
        <p:txBody>
          <a:bodyPr/>
          <a:lstStyle/>
          <a:p>
            <a:r>
              <a:rPr lang="en-US" dirty="0">
                <a:latin typeface="PT Serif" panose="020A0603040505020204" pitchFamily="18" charset="77"/>
              </a:rPr>
              <a:t>The need for Accountability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AE907B8-5ECD-640D-C322-1ED837F0B0CB}"/>
                  </a:ext>
                </a:extLst>
              </p:cNvPr>
              <p:cNvSpPr>
                <a:spLocks noGrp="1"/>
              </p:cNvSpPr>
              <p:nvPr>
                <p:ph idx="1"/>
              </p:nvPr>
            </p:nvSpPr>
            <p:spPr>
              <a:xfrm>
                <a:off x="386936" y="1255960"/>
                <a:ext cx="11013375" cy="4351338"/>
              </a:xfrm>
            </p:spPr>
            <p:txBody>
              <a:bodyPr/>
              <a:lstStyle/>
              <a:p>
                <a:pPr marL="0" indent="0">
                  <a:buNone/>
                </a:pPr>
                <a:r>
                  <a:rPr lang="en-US" dirty="0">
                    <a:latin typeface="PT Serif" panose="020A0603040505020204" pitchFamily="18" charset="77"/>
                  </a:rPr>
                  <a:t>What if an adversary </a:t>
                </a:r>
                <a14:m>
                  <m:oMath xmlns:m="http://schemas.openxmlformats.org/officeDocument/2006/math">
                    <m:r>
                      <a:rPr lang="en-US" sz="2800" i="1" smtClean="0">
                        <a:solidFill>
                          <a:schemeClr val="tx1">
                            <a:lumMod val="85000"/>
                            <a:lumOff val="15000"/>
                          </a:schemeClr>
                        </a:solidFill>
                        <a:latin typeface="Cambria Math" panose="02040503050406030204" pitchFamily="18" charset="0"/>
                        <a:ea typeface="Cambria Math" panose="02040503050406030204" pitchFamily="18" charset="0"/>
                      </a:rPr>
                      <m:t>𝒜</m:t>
                    </m:r>
                    <m:r>
                      <a:rPr lang="en-US" sz="2800" i="1" smtClean="0">
                        <a:solidFill>
                          <a:schemeClr val="tx1">
                            <a:lumMod val="85000"/>
                            <a:lumOff val="15000"/>
                          </a:schemeClr>
                        </a:solidFill>
                        <a:latin typeface="Cambria Math" panose="02040503050406030204" pitchFamily="18" charset="0"/>
                        <a:ea typeface="Cambria Math" panose="02040503050406030204" pitchFamily="18" charset="0"/>
                      </a:rPr>
                      <m:t> </m:t>
                    </m:r>
                  </m:oMath>
                </a14:m>
                <a:r>
                  <a:rPr lang="en-US" dirty="0">
                    <a:latin typeface="PT Serif" panose="020A0603040505020204" pitchFamily="18" charset="77"/>
                  </a:rPr>
                  <a:t>offers to buy the secret keys of </a:t>
                </a:r>
                <a14:m>
                  <m:oMath xmlns:m="http://schemas.openxmlformats.org/officeDocument/2006/math">
                    <m:r>
                      <a:rPr lang="en-US" b="0" i="1" smtClean="0">
                        <a:latin typeface="Cambria Math" panose="02040503050406030204" pitchFamily="18" charset="0"/>
                      </a:rPr>
                      <m:t>𝑡</m:t>
                    </m:r>
                  </m:oMath>
                </a14:m>
                <a:r>
                  <a:rPr lang="en-US" dirty="0">
                    <a:latin typeface="PT Serif" panose="020A0603040505020204" pitchFamily="18" charset="77"/>
                  </a:rPr>
                  <a:t> decryptors?</a:t>
                </a:r>
              </a:p>
            </p:txBody>
          </p:sp>
        </mc:Choice>
        <mc:Fallback xmlns="">
          <p:sp>
            <p:nvSpPr>
              <p:cNvPr id="3" name="Content Placeholder 2">
                <a:extLst>
                  <a:ext uri="{FF2B5EF4-FFF2-40B4-BE49-F238E27FC236}">
                    <a16:creationId xmlns:a16="http://schemas.microsoft.com/office/drawing/2014/main" id="{BAE907B8-5ECD-640D-C322-1ED837F0B0CB}"/>
                  </a:ext>
                </a:extLst>
              </p:cNvPr>
              <p:cNvSpPr>
                <a:spLocks noGrp="1" noRot="1" noChangeAspect="1" noMove="1" noResize="1" noEditPoints="1" noAdjustHandles="1" noChangeArrowheads="1" noChangeShapeType="1" noTextEdit="1"/>
              </p:cNvSpPr>
              <p:nvPr>
                <p:ph idx="1"/>
              </p:nvPr>
            </p:nvSpPr>
            <p:spPr>
              <a:xfrm>
                <a:off x="386936" y="1255960"/>
                <a:ext cx="11013375" cy="4351338"/>
              </a:xfrm>
              <a:blipFill>
                <a:blip r:embed="rId3"/>
                <a:stretch>
                  <a:fillRect l="-1152" t="-2326" r="-2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Google Shape;75;p15">
                <a:extLst>
                  <a:ext uri="{FF2B5EF4-FFF2-40B4-BE49-F238E27FC236}">
                    <a16:creationId xmlns:a16="http://schemas.microsoft.com/office/drawing/2014/main" id="{7441F610-D433-A604-97FD-144AAE2AEFBA}"/>
                  </a:ext>
                </a:extLst>
              </p:cNvPr>
              <p:cNvSpPr txBox="1"/>
              <p:nvPr/>
            </p:nvSpPr>
            <p:spPr>
              <a:xfrm>
                <a:off x="2930199" y="3044101"/>
                <a:ext cx="656512" cy="5454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Sub>
                    </m:oMath>
                  </m:oMathPara>
                </a14:m>
                <a:endParaRPr sz="2400" baseline="-25000" dirty="0"/>
              </a:p>
            </p:txBody>
          </p:sp>
        </mc:Choice>
        <mc:Fallback xmlns="">
          <p:sp>
            <p:nvSpPr>
              <p:cNvPr id="4" name="Google Shape;75;p15">
                <a:extLst>
                  <a:ext uri="{FF2B5EF4-FFF2-40B4-BE49-F238E27FC236}">
                    <a16:creationId xmlns:a16="http://schemas.microsoft.com/office/drawing/2014/main" id="{7441F610-D433-A604-97FD-144AAE2AEFBA}"/>
                  </a:ext>
                </a:extLst>
              </p:cNvPr>
              <p:cNvSpPr txBox="1">
                <a:spLocks noRot="1" noChangeAspect="1" noMove="1" noResize="1" noEditPoints="1" noAdjustHandles="1" noChangeArrowheads="1" noChangeShapeType="1" noTextEdit="1"/>
              </p:cNvSpPr>
              <p:nvPr/>
            </p:nvSpPr>
            <p:spPr>
              <a:xfrm>
                <a:off x="2930199" y="3044101"/>
                <a:ext cx="656512" cy="545440"/>
              </a:xfrm>
              <a:prstGeom prst="rect">
                <a:avLst/>
              </a:prstGeom>
              <a:blipFill>
                <a:blip r:embed="rId4"/>
                <a:stretch>
                  <a:fillRect/>
                </a:stretch>
              </a:blipFill>
              <a:ln>
                <a:noFill/>
              </a:ln>
            </p:spPr>
            <p:txBody>
              <a:bodyPr/>
              <a:lstStyle/>
              <a:p>
                <a:r>
                  <a:rPr lang="en-US">
                    <a:noFill/>
                  </a:rPr>
                  <a:t> </a:t>
                </a:r>
              </a:p>
            </p:txBody>
          </p:sp>
        </mc:Fallback>
      </mc:AlternateContent>
      <p:pic>
        <p:nvPicPr>
          <p:cNvPr id="5" name="Google Shape;74;p15">
            <a:extLst>
              <a:ext uri="{FF2B5EF4-FFF2-40B4-BE49-F238E27FC236}">
                <a16:creationId xmlns:a16="http://schemas.microsoft.com/office/drawing/2014/main" id="{E1164C19-4EB0-6022-E1CB-EA880B94D2D0}"/>
              </a:ext>
            </a:extLst>
          </p:cNvPr>
          <p:cNvPicPr preferRelativeResize="0"/>
          <p:nvPr/>
        </p:nvPicPr>
        <p:blipFill>
          <a:blip r:embed="rId5">
            <a:alphaModFix/>
          </a:blip>
          <a:stretch>
            <a:fillRect/>
          </a:stretch>
        </p:blipFill>
        <p:spPr>
          <a:xfrm>
            <a:off x="2774865" y="1891203"/>
            <a:ext cx="834050" cy="1152898"/>
          </a:xfrm>
          <a:prstGeom prst="rect">
            <a:avLst/>
          </a:prstGeom>
          <a:noFill/>
          <a:ln>
            <a:noFill/>
          </a:ln>
        </p:spPr>
      </p:pic>
      <p:pic>
        <p:nvPicPr>
          <p:cNvPr id="6" name="Google Shape;77;p15">
            <a:extLst>
              <a:ext uri="{FF2B5EF4-FFF2-40B4-BE49-F238E27FC236}">
                <a16:creationId xmlns:a16="http://schemas.microsoft.com/office/drawing/2014/main" id="{8653EDA9-CA52-873D-C301-05A3575CF4B4}"/>
              </a:ext>
            </a:extLst>
          </p:cNvPr>
          <p:cNvPicPr preferRelativeResize="0"/>
          <p:nvPr/>
        </p:nvPicPr>
        <p:blipFill>
          <a:blip r:embed="rId6">
            <a:alphaModFix/>
          </a:blip>
          <a:stretch>
            <a:fillRect/>
          </a:stretch>
        </p:blipFill>
        <p:spPr>
          <a:xfrm>
            <a:off x="4732877" y="1948384"/>
            <a:ext cx="834050" cy="1095717"/>
          </a:xfrm>
          <a:prstGeom prst="rect">
            <a:avLst/>
          </a:prstGeom>
          <a:noFill/>
          <a:ln>
            <a:noFill/>
          </a:ln>
        </p:spPr>
      </p:pic>
      <mc:AlternateContent xmlns:mc="http://schemas.openxmlformats.org/markup-compatibility/2006" xmlns:a14="http://schemas.microsoft.com/office/drawing/2010/main">
        <mc:Choice Requires="a14">
          <p:sp>
            <p:nvSpPr>
              <p:cNvPr id="7" name="Google Shape;75;p15">
                <a:extLst>
                  <a:ext uri="{FF2B5EF4-FFF2-40B4-BE49-F238E27FC236}">
                    <a16:creationId xmlns:a16="http://schemas.microsoft.com/office/drawing/2014/main" id="{008A5502-5F50-CE0D-626A-5215C897155D}"/>
                  </a:ext>
                </a:extLst>
              </p:cNvPr>
              <p:cNvSpPr txBox="1"/>
              <p:nvPr/>
            </p:nvSpPr>
            <p:spPr>
              <a:xfrm>
                <a:off x="4821646" y="3044101"/>
                <a:ext cx="656512" cy="5454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2</m:t>
                          </m:r>
                        </m:sub>
                      </m:sSub>
                    </m:oMath>
                  </m:oMathPara>
                </a14:m>
                <a:endParaRPr sz="2400" baseline="-25000" dirty="0"/>
              </a:p>
            </p:txBody>
          </p:sp>
        </mc:Choice>
        <mc:Fallback xmlns="">
          <p:sp>
            <p:nvSpPr>
              <p:cNvPr id="7" name="Google Shape;75;p15">
                <a:extLst>
                  <a:ext uri="{FF2B5EF4-FFF2-40B4-BE49-F238E27FC236}">
                    <a16:creationId xmlns:a16="http://schemas.microsoft.com/office/drawing/2014/main" id="{008A5502-5F50-CE0D-626A-5215C897155D}"/>
                  </a:ext>
                </a:extLst>
              </p:cNvPr>
              <p:cNvSpPr txBox="1">
                <a:spLocks noRot="1" noChangeAspect="1" noMove="1" noResize="1" noEditPoints="1" noAdjustHandles="1" noChangeArrowheads="1" noChangeShapeType="1" noTextEdit="1"/>
              </p:cNvSpPr>
              <p:nvPr/>
            </p:nvSpPr>
            <p:spPr>
              <a:xfrm>
                <a:off x="4821646" y="3044101"/>
                <a:ext cx="656512" cy="545440"/>
              </a:xfrm>
              <a:prstGeom prst="rect">
                <a:avLst/>
              </a:prstGeom>
              <a:blipFill>
                <a:blip r:embed="rId7"/>
                <a:stretch>
                  <a:fillRect/>
                </a:stretch>
              </a:blipFill>
              <a:ln>
                <a:noFill/>
              </a:ln>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D151E293-FB7D-E2DE-514F-6D9F4616C3C9}"/>
              </a:ext>
            </a:extLst>
          </p:cNvPr>
          <p:cNvCxnSpPr>
            <a:cxnSpLocks/>
            <a:stCxn id="4" idx="2"/>
          </p:cNvCxnSpPr>
          <p:nvPr/>
        </p:nvCxnSpPr>
        <p:spPr>
          <a:xfrm>
            <a:off x="3258455" y="3589541"/>
            <a:ext cx="0" cy="1005840"/>
          </a:xfrm>
          <a:prstGeom prst="straightConnector1">
            <a:avLst/>
          </a:prstGeom>
          <a:ln w="2222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4D2AFCA-EC74-2DBB-B6C0-EBD047DDCD36}"/>
              </a:ext>
            </a:extLst>
          </p:cNvPr>
          <p:cNvCxnSpPr>
            <a:cxnSpLocks/>
            <a:stCxn id="7" idx="2"/>
          </p:cNvCxnSpPr>
          <p:nvPr/>
        </p:nvCxnSpPr>
        <p:spPr>
          <a:xfrm>
            <a:off x="5149902" y="3589541"/>
            <a:ext cx="0" cy="1005840"/>
          </a:xfrm>
          <a:prstGeom prst="straightConnector1">
            <a:avLst/>
          </a:prstGeom>
          <a:ln w="22225">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C3437EA-F7FC-FF10-B30D-C2A1648FA831}"/>
                  </a:ext>
                </a:extLst>
              </p:cNvPr>
              <p:cNvSpPr txBox="1"/>
              <p:nvPr/>
            </p:nvSpPr>
            <p:spPr>
              <a:xfrm>
                <a:off x="5336647" y="3862826"/>
                <a:ext cx="2467931" cy="523220"/>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rPr>
                      <m:t>𝑡</m:t>
                    </m:r>
                  </m:oMath>
                </a14:m>
                <a:r>
                  <a:rPr lang="en-US" sz="2800" dirty="0">
                    <a:latin typeface="PT Serif" panose="020A0603040505020204" pitchFamily="18" charset="77"/>
                  </a:rPr>
                  <a:t> Traitors</a:t>
                </a:r>
              </a:p>
            </p:txBody>
          </p:sp>
        </mc:Choice>
        <mc:Fallback xmlns="">
          <p:sp>
            <p:nvSpPr>
              <p:cNvPr id="11" name="TextBox 10">
                <a:extLst>
                  <a:ext uri="{FF2B5EF4-FFF2-40B4-BE49-F238E27FC236}">
                    <a16:creationId xmlns:a16="http://schemas.microsoft.com/office/drawing/2014/main" id="{FC3437EA-F7FC-FF10-B30D-C2A1648FA831}"/>
                  </a:ext>
                </a:extLst>
              </p:cNvPr>
              <p:cNvSpPr txBox="1">
                <a:spLocks noRot="1" noChangeAspect="1" noMove="1" noResize="1" noEditPoints="1" noAdjustHandles="1" noChangeArrowheads="1" noChangeShapeType="1" noTextEdit="1"/>
              </p:cNvSpPr>
              <p:nvPr/>
            </p:nvSpPr>
            <p:spPr>
              <a:xfrm>
                <a:off x="5336647" y="3862826"/>
                <a:ext cx="2467931" cy="523220"/>
              </a:xfrm>
              <a:prstGeom prst="rect">
                <a:avLst/>
              </a:prstGeom>
              <a:blipFill>
                <a:blip r:embed="rId8"/>
                <a:stretch>
                  <a:fillRect l="-3077" t="-11905" b="-30952"/>
                </a:stretch>
              </a:blipFill>
            </p:spPr>
            <p:txBody>
              <a:bodyPr/>
              <a:lstStyle/>
              <a:p>
                <a:r>
                  <a:rPr lang="en-US">
                    <a:noFill/>
                  </a:rPr>
                  <a:t> </a:t>
                </a:r>
              </a:p>
            </p:txBody>
          </p:sp>
        </mc:Fallback>
      </mc:AlternateContent>
      <p:pic>
        <p:nvPicPr>
          <p:cNvPr id="12" name="Picture 11" descr="A picture containing text, vector graphics&#10;&#10;Description automatically generated">
            <a:extLst>
              <a:ext uri="{FF2B5EF4-FFF2-40B4-BE49-F238E27FC236}">
                <a16:creationId xmlns:a16="http://schemas.microsoft.com/office/drawing/2014/main" id="{BB185053-94D4-73B5-4B33-19B628985B00}"/>
              </a:ext>
            </a:extLst>
          </p:cNvPr>
          <p:cNvPicPr>
            <a:picLocks noChangeAspect="1"/>
          </p:cNvPicPr>
          <p:nvPr/>
        </p:nvPicPr>
        <p:blipFill>
          <a:blip r:embed="rId9"/>
          <a:stretch>
            <a:fillRect/>
          </a:stretch>
        </p:blipFill>
        <p:spPr>
          <a:xfrm>
            <a:off x="6362633" y="1867164"/>
            <a:ext cx="834050" cy="1176937"/>
          </a:xfrm>
          <a:prstGeom prst="rect">
            <a:avLst/>
          </a:prstGeom>
        </p:spPr>
      </p:pic>
      <mc:AlternateContent xmlns:mc="http://schemas.openxmlformats.org/markup-compatibility/2006" xmlns:a14="http://schemas.microsoft.com/office/drawing/2010/main">
        <mc:Choice Requires="a14">
          <p:sp>
            <p:nvSpPr>
              <p:cNvPr id="13" name="Google Shape;75;p15">
                <a:extLst>
                  <a:ext uri="{FF2B5EF4-FFF2-40B4-BE49-F238E27FC236}">
                    <a16:creationId xmlns:a16="http://schemas.microsoft.com/office/drawing/2014/main" id="{67FA8280-E489-66D9-FD28-7E8F4050C3FE}"/>
                  </a:ext>
                </a:extLst>
              </p:cNvPr>
              <p:cNvSpPr txBox="1"/>
              <p:nvPr/>
            </p:nvSpPr>
            <p:spPr>
              <a:xfrm>
                <a:off x="6451402" y="3044101"/>
                <a:ext cx="656512" cy="5454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3</m:t>
                          </m:r>
                        </m:sub>
                      </m:sSub>
                    </m:oMath>
                  </m:oMathPara>
                </a14:m>
                <a:endParaRPr sz="2400" baseline="-25000" dirty="0"/>
              </a:p>
            </p:txBody>
          </p:sp>
        </mc:Choice>
        <mc:Fallback xmlns="">
          <p:sp>
            <p:nvSpPr>
              <p:cNvPr id="13" name="Google Shape;75;p15">
                <a:extLst>
                  <a:ext uri="{FF2B5EF4-FFF2-40B4-BE49-F238E27FC236}">
                    <a16:creationId xmlns:a16="http://schemas.microsoft.com/office/drawing/2014/main" id="{67FA8280-E489-66D9-FD28-7E8F4050C3FE}"/>
                  </a:ext>
                </a:extLst>
              </p:cNvPr>
              <p:cNvSpPr txBox="1">
                <a:spLocks noRot="1" noChangeAspect="1" noMove="1" noResize="1" noEditPoints="1" noAdjustHandles="1" noChangeArrowheads="1" noChangeShapeType="1" noTextEdit="1"/>
              </p:cNvSpPr>
              <p:nvPr/>
            </p:nvSpPr>
            <p:spPr>
              <a:xfrm>
                <a:off x="6451402" y="3044101"/>
                <a:ext cx="656512" cy="545440"/>
              </a:xfrm>
              <a:prstGeom prst="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E072DBF4-49A1-23E7-0005-DA709CF31A48}"/>
                  </a:ext>
                </a:extLst>
              </p:cNvPr>
              <p:cNvSpPr txBox="1"/>
              <p:nvPr/>
            </p:nvSpPr>
            <p:spPr>
              <a:xfrm>
                <a:off x="399330" y="1823099"/>
                <a:ext cx="19776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=3 , </m:t>
                      </m:r>
                      <m:r>
                        <a:rPr lang="en-US" sz="2400" b="0" i="1" smtClean="0">
                          <a:latin typeface="Cambria Math" panose="02040503050406030204" pitchFamily="18" charset="0"/>
                        </a:rPr>
                        <m:t>𝑡</m:t>
                      </m:r>
                      <m:r>
                        <a:rPr lang="en-US" sz="2400" b="0" i="1" smtClean="0">
                          <a:latin typeface="Cambria Math" panose="02040503050406030204" pitchFamily="18" charset="0"/>
                        </a:rPr>
                        <m:t>=2</m:t>
                      </m:r>
                    </m:oMath>
                  </m:oMathPara>
                </a14:m>
                <a:endParaRPr lang="en-US" sz="2400" dirty="0">
                  <a:latin typeface="PT Serif" panose="020A0603040505020204" pitchFamily="18" charset="77"/>
                </a:endParaRPr>
              </a:p>
            </p:txBody>
          </p:sp>
        </mc:Choice>
        <mc:Fallback xmlns="">
          <p:sp>
            <p:nvSpPr>
              <p:cNvPr id="29" name="TextBox 28">
                <a:extLst>
                  <a:ext uri="{FF2B5EF4-FFF2-40B4-BE49-F238E27FC236}">
                    <a16:creationId xmlns:a16="http://schemas.microsoft.com/office/drawing/2014/main" id="{E072DBF4-49A1-23E7-0005-DA709CF31A48}"/>
                  </a:ext>
                </a:extLst>
              </p:cNvPr>
              <p:cNvSpPr txBox="1">
                <a:spLocks noRot="1" noChangeAspect="1" noMove="1" noResize="1" noEditPoints="1" noAdjustHandles="1" noChangeArrowheads="1" noChangeShapeType="1" noTextEdit="1"/>
              </p:cNvSpPr>
              <p:nvPr/>
            </p:nvSpPr>
            <p:spPr>
              <a:xfrm>
                <a:off x="399330" y="1823099"/>
                <a:ext cx="1977682" cy="461665"/>
              </a:xfrm>
              <a:prstGeom prst="rect">
                <a:avLst/>
              </a:prstGeom>
              <a:blipFill>
                <a:blip r:embed="rId11"/>
                <a:stretch>
                  <a:fillRect b="-21622"/>
                </a:stretch>
              </a:blipFill>
            </p:spPr>
            <p:txBody>
              <a:bodyPr/>
              <a:lstStyle/>
              <a:p>
                <a:r>
                  <a:rPr lang="en-US">
                    <a:noFill/>
                  </a:rPr>
                  <a:t> </a:t>
                </a:r>
              </a:p>
            </p:txBody>
          </p:sp>
        </mc:Fallback>
      </mc:AlternateContent>
      <p:pic>
        <p:nvPicPr>
          <p:cNvPr id="33" name="Picture 32" descr="A stack of money on a white background&#10;&#10;Description automatically generated">
            <a:extLst>
              <a:ext uri="{FF2B5EF4-FFF2-40B4-BE49-F238E27FC236}">
                <a16:creationId xmlns:a16="http://schemas.microsoft.com/office/drawing/2014/main" id="{3A1DBA02-CB18-B4D5-1D3E-05FCAFD8ECE6}"/>
              </a:ext>
            </a:extLst>
          </p:cNvPr>
          <p:cNvPicPr>
            <a:picLocks noChangeAspect="1"/>
          </p:cNvPicPr>
          <p:nvPr/>
        </p:nvPicPr>
        <p:blipFill>
          <a:blip r:embed="rId12"/>
          <a:stretch>
            <a:fillRect/>
          </a:stretch>
        </p:blipFill>
        <p:spPr>
          <a:xfrm>
            <a:off x="2680789" y="4780458"/>
            <a:ext cx="841023" cy="675962"/>
          </a:xfrm>
          <a:prstGeom prst="rect">
            <a:avLst/>
          </a:prstGeom>
        </p:spPr>
      </p:pic>
      <mc:AlternateContent xmlns:mc="http://schemas.openxmlformats.org/markup-compatibility/2006" xmlns:a14="http://schemas.microsoft.com/office/drawing/2010/main">
        <mc:Choice Requires="a14">
          <p:sp>
            <p:nvSpPr>
              <p:cNvPr id="35" name="Google Shape;75;p15">
                <a:extLst>
                  <a:ext uri="{FF2B5EF4-FFF2-40B4-BE49-F238E27FC236}">
                    <a16:creationId xmlns:a16="http://schemas.microsoft.com/office/drawing/2014/main" id="{FCA051E0-B08A-C0F0-CC6B-D2007C6DD2A9}"/>
                  </a:ext>
                </a:extLst>
              </p:cNvPr>
              <p:cNvSpPr txBox="1"/>
              <p:nvPr/>
            </p:nvSpPr>
            <p:spPr>
              <a:xfrm>
                <a:off x="2930199" y="3050592"/>
                <a:ext cx="656512" cy="5454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Sub>
                    </m:oMath>
                  </m:oMathPara>
                </a14:m>
                <a:endParaRPr sz="2400" baseline="-25000" dirty="0"/>
              </a:p>
            </p:txBody>
          </p:sp>
        </mc:Choice>
        <mc:Fallback xmlns="">
          <p:sp>
            <p:nvSpPr>
              <p:cNvPr id="35" name="Google Shape;75;p15">
                <a:extLst>
                  <a:ext uri="{FF2B5EF4-FFF2-40B4-BE49-F238E27FC236}">
                    <a16:creationId xmlns:a16="http://schemas.microsoft.com/office/drawing/2014/main" id="{FCA051E0-B08A-C0F0-CC6B-D2007C6DD2A9}"/>
                  </a:ext>
                </a:extLst>
              </p:cNvPr>
              <p:cNvSpPr txBox="1">
                <a:spLocks noRot="1" noChangeAspect="1" noMove="1" noResize="1" noEditPoints="1" noAdjustHandles="1" noChangeArrowheads="1" noChangeShapeType="1" noTextEdit="1"/>
              </p:cNvSpPr>
              <p:nvPr/>
            </p:nvSpPr>
            <p:spPr>
              <a:xfrm>
                <a:off x="2930199" y="3050592"/>
                <a:ext cx="656512" cy="545440"/>
              </a:xfrm>
              <a:prstGeom prst="rect">
                <a:avLst/>
              </a:prstGeom>
              <a:blipFill>
                <a:blip r:embed="rId13"/>
                <a:stretch>
                  <a:fillRect/>
                </a:stretch>
              </a:blipFill>
              <a:ln>
                <a:noFill/>
              </a:ln>
            </p:spPr>
            <p:txBody>
              <a:bodyPr/>
              <a:lstStyle/>
              <a:p>
                <a:r>
                  <a:rPr lang="en-US">
                    <a:noFill/>
                  </a:rPr>
                  <a:t> </a:t>
                </a:r>
              </a:p>
            </p:txBody>
          </p:sp>
        </mc:Fallback>
      </mc:AlternateContent>
      <p:pic>
        <p:nvPicPr>
          <p:cNvPr id="38" name="Picture 37" descr="A stack of money on a white background&#10;&#10;Description automatically generated">
            <a:extLst>
              <a:ext uri="{FF2B5EF4-FFF2-40B4-BE49-F238E27FC236}">
                <a16:creationId xmlns:a16="http://schemas.microsoft.com/office/drawing/2014/main" id="{08961FD5-0E1E-BE9C-20FC-EDADD6E538C8}"/>
              </a:ext>
            </a:extLst>
          </p:cNvPr>
          <p:cNvPicPr>
            <a:picLocks noChangeAspect="1"/>
          </p:cNvPicPr>
          <p:nvPr/>
        </p:nvPicPr>
        <p:blipFill>
          <a:blip r:embed="rId12"/>
          <a:stretch>
            <a:fillRect/>
          </a:stretch>
        </p:blipFill>
        <p:spPr>
          <a:xfrm>
            <a:off x="4587466" y="4780458"/>
            <a:ext cx="841024" cy="675963"/>
          </a:xfrm>
          <a:prstGeom prst="rect">
            <a:avLst/>
          </a:prstGeom>
        </p:spPr>
      </p:pic>
      <mc:AlternateContent xmlns:mc="http://schemas.openxmlformats.org/markup-compatibility/2006" xmlns:a14="http://schemas.microsoft.com/office/drawing/2010/main">
        <mc:Choice Requires="a14">
          <p:sp>
            <p:nvSpPr>
              <p:cNvPr id="39" name="Google Shape;75;p15">
                <a:extLst>
                  <a:ext uri="{FF2B5EF4-FFF2-40B4-BE49-F238E27FC236}">
                    <a16:creationId xmlns:a16="http://schemas.microsoft.com/office/drawing/2014/main" id="{DA697A2C-7F44-C4D8-50D7-029BC3EDA1E9}"/>
                  </a:ext>
                </a:extLst>
              </p:cNvPr>
              <p:cNvSpPr txBox="1"/>
              <p:nvPr/>
            </p:nvSpPr>
            <p:spPr>
              <a:xfrm>
                <a:off x="4823623" y="3037340"/>
                <a:ext cx="656512" cy="5454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2</m:t>
                          </m:r>
                        </m:sub>
                      </m:sSub>
                    </m:oMath>
                  </m:oMathPara>
                </a14:m>
                <a:endParaRPr sz="2400" baseline="-25000" dirty="0"/>
              </a:p>
            </p:txBody>
          </p:sp>
        </mc:Choice>
        <mc:Fallback xmlns="">
          <p:sp>
            <p:nvSpPr>
              <p:cNvPr id="39" name="Google Shape;75;p15">
                <a:extLst>
                  <a:ext uri="{FF2B5EF4-FFF2-40B4-BE49-F238E27FC236}">
                    <a16:creationId xmlns:a16="http://schemas.microsoft.com/office/drawing/2014/main" id="{DA697A2C-7F44-C4D8-50D7-029BC3EDA1E9}"/>
                  </a:ext>
                </a:extLst>
              </p:cNvPr>
              <p:cNvSpPr txBox="1">
                <a:spLocks noRot="1" noChangeAspect="1" noMove="1" noResize="1" noEditPoints="1" noAdjustHandles="1" noChangeArrowheads="1" noChangeShapeType="1" noTextEdit="1"/>
              </p:cNvSpPr>
              <p:nvPr/>
            </p:nvSpPr>
            <p:spPr>
              <a:xfrm>
                <a:off x="4823623" y="3037340"/>
                <a:ext cx="656512" cy="545440"/>
              </a:xfrm>
              <a:prstGeom prst="rect">
                <a:avLst/>
              </a:prstGeom>
              <a:blipFill>
                <a:blip r:embed="rId15"/>
                <a:stretch>
                  <a:fillRect/>
                </a:stretch>
              </a:blipFill>
              <a:ln>
                <a:noFill/>
              </a:ln>
            </p:spPr>
            <p:txBody>
              <a:bodyPr/>
              <a:lstStyle/>
              <a:p>
                <a:r>
                  <a:rPr lang="en-US">
                    <a:noFill/>
                  </a:rPr>
                  <a:t> </a:t>
                </a:r>
              </a:p>
            </p:txBody>
          </p:sp>
        </mc:Fallback>
      </mc:AlternateContent>
      <p:sp>
        <p:nvSpPr>
          <p:cNvPr id="40" name="TextBox 39">
            <a:extLst>
              <a:ext uri="{FF2B5EF4-FFF2-40B4-BE49-F238E27FC236}">
                <a16:creationId xmlns:a16="http://schemas.microsoft.com/office/drawing/2014/main" id="{7C6AFD78-C15A-7FEE-2D0D-32C2C1F27651}"/>
              </a:ext>
            </a:extLst>
          </p:cNvPr>
          <p:cNvSpPr txBox="1"/>
          <p:nvPr/>
        </p:nvSpPr>
        <p:spPr>
          <a:xfrm>
            <a:off x="6451402" y="4931764"/>
            <a:ext cx="4948909" cy="830997"/>
          </a:xfrm>
          <a:prstGeom prst="rect">
            <a:avLst/>
          </a:prstGeom>
          <a:noFill/>
        </p:spPr>
        <p:txBody>
          <a:bodyPr wrap="square" rtlCol="0">
            <a:spAutoFit/>
          </a:bodyPr>
          <a:lstStyle/>
          <a:p>
            <a:r>
              <a:rPr lang="en-US" sz="2400" dirty="0">
                <a:latin typeface="PT Serif" panose="020A0603040505020204" pitchFamily="18" charset="77"/>
              </a:rPr>
              <a:t>Secret key shares can be traced to the selling parties</a:t>
            </a:r>
          </a:p>
        </p:txBody>
      </p:sp>
      <p:pic>
        <p:nvPicPr>
          <p:cNvPr id="8" name="Picture 7" descr="A red smiley face with horns&#10;&#10;Description automatically generated">
            <a:extLst>
              <a:ext uri="{FF2B5EF4-FFF2-40B4-BE49-F238E27FC236}">
                <a16:creationId xmlns:a16="http://schemas.microsoft.com/office/drawing/2014/main" id="{A6C8565B-E1A4-1143-D3EC-7906D66DE9A9}"/>
              </a:ext>
            </a:extLst>
          </p:cNvPr>
          <p:cNvPicPr>
            <a:picLocks noChangeAspect="1"/>
          </p:cNvPicPr>
          <p:nvPr/>
        </p:nvPicPr>
        <p:blipFill>
          <a:blip r:embed="rId16"/>
          <a:stretch>
            <a:fillRect/>
          </a:stretch>
        </p:blipFill>
        <p:spPr>
          <a:xfrm>
            <a:off x="432075" y="4503941"/>
            <a:ext cx="1133627" cy="1107095"/>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D8023D4-7807-98BA-28F6-DF0EDD80F517}"/>
                  </a:ext>
                </a:extLst>
              </p:cNvPr>
              <p:cNvSpPr txBox="1"/>
              <p:nvPr/>
            </p:nvSpPr>
            <p:spPr>
              <a:xfrm>
                <a:off x="669310" y="3915428"/>
                <a:ext cx="659155"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smtClean="0">
                          <a:solidFill>
                            <a:schemeClr val="tx1"/>
                          </a:solidFill>
                          <a:latin typeface="Cambria Math" panose="02040503050406030204" pitchFamily="18" charset="0"/>
                          <a:ea typeface="Cambria Math" panose="02040503050406030204" pitchFamily="18" charset="0"/>
                        </a:rPr>
                        <m:t>𝒜</m:t>
                      </m:r>
                    </m:oMath>
                  </m:oMathPara>
                </a14:m>
                <a:endParaRPr lang="en-US" sz="3200" dirty="0">
                  <a:solidFill>
                    <a:schemeClr val="tx1"/>
                  </a:solidFill>
                </a:endParaRPr>
              </a:p>
            </p:txBody>
          </p:sp>
        </mc:Choice>
        <mc:Fallback xmlns="">
          <p:sp>
            <p:nvSpPr>
              <p:cNvPr id="14" name="TextBox 13">
                <a:extLst>
                  <a:ext uri="{FF2B5EF4-FFF2-40B4-BE49-F238E27FC236}">
                    <a16:creationId xmlns:a16="http://schemas.microsoft.com/office/drawing/2014/main" id="{ED8023D4-7807-98BA-28F6-DF0EDD80F517}"/>
                  </a:ext>
                </a:extLst>
              </p:cNvPr>
              <p:cNvSpPr txBox="1">
                <a:spLocks noRot="1" noChangeAspect="1" noMove="1" noResize="1" noEditPoints="1" noAdjustHandles="1" noChangeArrowheads="1" noChangeShapeType="1" noTextEdit="1"/>
              </p:cNvSpPr>
              <p:nvPr/>
            </p:nvSpPr>
            <p:spPr>
              <a:xfrm>
                <a:off x="669310" y="3915428"/>
                <a:ext cx="659155" cy="584775"/>
              </a:xfrm>
              <a:prstGeom prst="rect">
                <a:avLst/>
              </a:prstGeom>
              <a:blipFill>
                <a:blip r:embed="rId1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0947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1000"/>
                                        <p:tgtEl>
                                          <p:spTgt spid="35"/>
                                        </p:tgtEl>
                                      </p:cBhvr>
                                    </p:animEffect>
                                  </p:childTnLst>
                                </p:cTn>
                              </p:par>
                              <p:par>
                                <p:cTn id="34" presetID="1" presetClass="entr" presetSubtype="0" fill="hold" nodeType="withEffect">
                                  <p:stCondLst>
                                    <p:cond delay="0"/>
                                  </p:stCondLst>
                                  <p:childTnLst>
                                    <p:set>
                                      <p:cBhvr>
                                        <p:cTn id="35" dur="1" fill="hold">
                                          <p:stCondLst>
                                            <p:cond delay="0"/>
                                          </p:stCondLst>
                                        </p:cTn>
                                        <p:tgtEl>
                                          <p:spTgt spid="38"/>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9"/>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childTnLst>
                                </p:cTn>
                              </p:par>
                              <p:par>
                                <p:cTn id="40" presetID="0" presetClass="path" presetSubtype="0" accel="50000" decel="50000" fill="hold" nodeType="withEffect">
                                  <p:stCondLst>
                                    <p:cond delay="0"/>
                                  </p:stCondLst>
                                  <p:childTnLst>
                                    <p:animMotion origin="layout" path="M -0.00664 0.00486 L -0.01354 -0.40186 " pathEditMode="relative" rAng="0" ptsTypes="AA">
                                      <p:cBhvr>
                                        <p:cTn id="41" dur="2000" fill="hold"/>
                                        <p:tgtEl>
                                          <p:spTgt spid="33"/>
                                        </p:tgtEl>
                                        <p:attrNameLst>
                                          <p:attrName>ppt_x</p:attrName>
                                          <p:attrName>ppt_y</p:attrName>
                                        </p:attrNameLst>
                                      </p:cBhvr>
                                      <p:rCtr x="-352" y="-20347"/>
                                    </p:animMotion>
                                  </p:childTnLst>
                                </p:cTn>
                              </p:par>
                              <p:par>
                                <p:cTn id="42" presetID="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childTnLst>
                                </p:cTn>
                              </p:par>
                              <p:par>
                                <p:cTn id="44" presetID="0" presetClass="path" presetSubtype="0" accel="50000" decel="50000" fill="hold" grpId="0" nodeType="withEffect">
                                  <p:stCondLst>
                                    <p:cond delay="0"/>
                                  </p:stCondLst>
                                  <p:childTnLst>
                                    <p:animMotion origin="layout" path="M 2.5E-6 -7.40741E-7 L -0.01198 0.27731 " pathEditMode="relative" rAng="0" ptsTypes="AA">
                                      <p:cBhvr>
                                        <p:cTn id="45" dur="2000" fill="hold"/>
                                        <p:tgtEl>
                                          <p:spTgt spid="35"/>
                                        </p:tgtEl>
                                        <p:attrNameLst>
                                          <p:attrName>ppt_x</p:attrName>
                                          <p:attrName>ppt_y</p:attrName>
                                        </p:attrNameLst>
                                      </p:cBhvr>
                                      <p:rCtr x="117" y="11713"/>
                                    </p:animMotion>
                                  </p:childTnLst>
                                </p:cTn>
                              </p:par>
                              <p:par>
                                <p:cTn id="46" presetID="10" presetClass="entr" presetSubtype="0" fill="hold" nodeType="with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childTnLst>
                                </p:cTn>
                              </p:par>
                              <p:par>
                                <p:cTn id="49" presetID="0" presetClass="path" presetSubtype="0" accel="50000" decel="50000" fill="hold" nodeType="withEffect">
                                  <p:stCondLst>
                                    <p:cond delay="0"/>
                                  </p:stCondLst>
                                  <p:childTnLst>
                                    <p:animMotion origin="layout" path="M -0.00664 0.00486 L -0.01354 -0.40186 " pathEditMode="relative" rAng="0" ptsTypes="AA">
                                      <p:cBhvr>
                                        <p:cTn id="50" dur="2000" fill="hold"/>
                                        <p:tgtEl>
                                          <p:spTgt spid="38"/>
                                        </p:tgtEl>
                                        <p:attrNameLst>
                                          <p:attrName>ppt_x</p:attrName>
                                          <p:attrName>ppt_y</p:attrName>
                                        </p:attrNameLst>
                                      </p:cBhvr>
                                      <p:rCtr x="-352" y="-20347"/>
                                    </p:animMotion>
                                  </p:childTnLst>
                                </p:cTn>
                              </p:par>
                              <p:par>
                                <p:cTn id="51" presetID="0" presetClass="path" presetSubtype="0" accel="50000" decel="50000" fill="hold" grpId="0" nodeType="withEffect">
                                  <p:stCondLst>
                                    <p:cond delay="0"/>
                                  </p:stCondLst>
                                  <p:childTnLst>
                                    <p:animMotion origin="layout" path="M 3.95833E-6 1.11111E-6 L 3.95833E-6 0.28819 " pathEditMode="relative" rAng="0" ptsTypes="AA">
                                      <p:cBhvr>
                                        <p:cTn id="52" dur="2000" fill="hold"/>
                                        <p:tgtEl>
                                          <p:spTgt spid="39"/>
                                        </p:tgtEl>
                                        <p:attrNameLst>
                                          <p:attrName>ppt_x</p:attrName>
                                          <p:attrName>ppt_y</p:attrName>
                                        </p:attrNameLst>
                                      </p:cBhvr>
                                      <p:rCtr x="0" y="14398"/>
                                    </p:animMotion>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5" grpId="0"/>
      <p:bldP spid="39" grpId="0"/>
      <p:bldP spid="40"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07396-CF5D-580C-7347-0E286627074A}"/>
              </a:ext>
            </a:extLst>
          </p:cNvPr>
          <p:cNvSpPr>
            <a:spLocks noGrp="1"/>
          </p:cNvSpPr>
          <p:nvPr>
            <p:ph type="title"/>
          </p:nvPr>
        </p:nvSpPr>
        <p:spPr>
          <a:xfrm>
            <a:off x="386937" y="116090"/>
            <a:ext cx="10515600" cy="1325563"/>
          </a:xfrm>
        </p:spPr>
        <p:txBody>
          <a:bodyPr/>
          <a:lstStyle/>
          <a:p>
            <a:r>
              <a:rPr lang="en-US" dirty="0">
                <a:latin typeface="PT Serif" panose="020A0603040505020204" pitchFamily="18" charset="77"/>
              </a:rPr>
              <a:t>The need for Accountability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AE907B8-5ECD-640D-C322-1ED837F0B0CB}"/>
                  </a:ext>
                </a:extLst>
              </p:cNvPr>
              <p:cNvSpPr>
                <a:spLocks noGrp="1"/>
              </p:cNvSpPr>
              <p:nvPr>
                <p:ph idx="1"/>
              </p:nvPr>
            </p:nvSpPr>
            <p:spPr>
              <a:xfrm>
                <a:off x="386936" y="1255960"/>
                <a:ext cx="11013375" cy="4351338"/>
              </a:xfrm>
            </p:spPr>
            <p:txBody>
              <a:bodyPr/>
              <a:lstStyle/>
              <a:p>
                <a:pPr marL="0" indent="0">
                  <a:buNone/>
                </a:pPr>
                <a:r>
                  <a:rPr lang="en-US" dirty="0">
                    <a:latin typeface="PT Serif" panose="020A0603040505020204" pitchFamily="18" charset="77"/>
                  </a:rPr>
                  <a:t>What if an adversary </a:t>
                </a:r>
                <a14:m>
                  <m:oMath xmlns:m="http://schemas.openxmlformats.org/officeDocument/2006/math">
                    <m:r>
                      <a:rPr lang="en-US" sz="2800" i="1" smtClean="0">
                        <a:solidFill>
                          <a:schemeClr val="tx1">
                            <a:lumMod val="85000"/>
                            <a:lumOff val="15000"/>
                          </a:schemeClr>
                        </a:solidFill>
                        <a:latin typeface="Cambria Math" panose="02040503050406030204" pitchFamily="18" charset="0"/>
                        <a:ea typeface="Cambria Math" panose="02040503050406030204" pitchFamily="18" charset="0"/>
                      </a:rPr>
                      <m:t>𝒜</m:t>
                    </m:r>
                    <m:r>
                      <a:rPr lang="en-US" sz="2800" i="1" smtClean="0">
                        <a:solidFill>
                          <a:schemeClr val="tx1">
                            <a:lumMod val="85000"/>
                            <a:lumOff val="15000"/>
                          </a:schemeClr>
                        </a:solidFill>
                        <a:latin typeface="Cambria Math" panose="02040503050406030204" pitchFamily="18" charset="0"/>
                        <a:ea typeface="Cambria Math" panose="02040503050406030204" pitchFamily="18" charset="0"/>
                      </a:rPr>
                      <m:t> </m:t>
                    </m:r>
                  </m:oMath>
                </a14:m>
                <a:r>
                  <a:rPr lang="en-US" dirty="0">
                    <a:latin typeface="PT Serif" panose="020A0603040505020204" pitchFamily="18" charset="77"/>
                  </a:rPr>
                  <a:t>offers to buy the secret keys of </a:t>
                </a:r>
                <a14:m>
                  <m:oMath xmlns:m="http://schemas.openxmlformats.org/officeDocument/2006/math">
                    <m:r>
                      <a:rPr lang="en-US" b="0" i="1" smtClean="0">
                        <a:latin typeface="Cambria Math" panose="02040503050406030204" pitchFamily="18" charset="0"/>
                      </a:rPr>
                      <m:t>𝑡</m:t>
                    </m:r>
                  </m:oMath>
                </a14:m>
                <a:r>
                  <a:rPr lang="en-US" dirty="0">
                    <a:latin typeface="PT Serif" panose="020A0603040505020204" pitchFamily="18" charset="77"/>
                  </a:rPr>
                  <a:t> decryptors?</a:t>
                </a:r>
              </a:p>
            </p:txBody>
          </p:sp>
        </mc:Choice>
        <mc:Fallback xmlns="">
          <p:sp>
            <p:nvSpPr>
              <p:cNvPr id="3" name="Content Placeholder 2">
                <a:extLst>
                  <a:ext uri="{FF2B5EF4-FFF2-40B4-BE49-F238E27FC236}">
                    <a16:creationId xmlns:a16="http://schemas.microsoft.com/office/drawing/2014/main" id="{BAE907B8-5ECD-640D-C322-1ED837F0B0CB}"/>
                  </a:ext>
                </a:extLst>
              </p:cNvPr>
              <p:cNvSpPr>
                <a:spLocks noGrp="1" noRot="1" noChangeAspect="1" noMove="1" noResize="1" noEditPoints="1" noAdjustHandles="1" noChangeArrowheads="1" noChangeShapeType="1" noTextEdit="1"/>
              </p:cNvSpPr>
              <p:nvPr>
                <p:ph idx="1"/>
              </p:nvPr>
            </p:nvSpPr>
            <p:spPr>
              <a:xfrm>
                <a:off x="386936" y="1255960"/>
                <a:ext cx="11013375" cy="4351338"/>
              </a:xfrm>
              <a:blipFill>
                <a:blip r:embed="rId3"/>
                <a:stretch>
                  <a:fillRect l="-1152" t="-2326" r="-2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Google Shape;75;p15">
                <a:extLst>
                  <a:ext uri="{FF2B5EF4-FFF2-40B4-BE49-F238E27FC236}">
                    <a16:creationId xmlns:a16="http://schemas.microsoft.com/office/drawing/2014/main" id="{7441F610-D433-A604-97FD-144AAE2AEFBA}"/>
                  </a:ext>
                </a:extLst>
              </p:cNvPr>
              <p:cNvSpPr txBox="1"/>
              <p:nvPr/>
            </p:nvSpPr>
            <p:spPr>
              <a:xfrm>
                <a:off x="2930199" y="3044101"/>
                <a:ext cx="656512" cy="5454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1</m:t>
                          </m:r>
                        </m:sub>
                      </m:sSub>
                    </m:oMath>
                  </m:oMathPara>
                </a14:m>
                <a:endParaRPr sz="2400" baseline="-25000" dirty="0"/>
              </a:p>
            </p:txBody>
          </p:sp>
        </mc:Choice>
        <mc:Fallback xmlns="">
          <p:sp>
            <p:nvSpPr>
              <p:cNvPr id="4" name="Google Shape;75;p15">
                <a:extLst>
                  <a:ext uri="{FF2B5EF4-FFF2-40B4-BE49-F238E27FC236}">
                    <a16:creationId xmlns:a16="http://schemas.microsoft.com/office/drawing/2014/main" id="{7441F610-D433-A604-97FD-144AAE2AEFBA}"/>
                  </a:ext>
                </a:extLst>
              </p:cNvPr>
              <p:cNvSpPr txBox="1">
                <a:spLocks noRot="1" noChangeAspect="1" noMove="1" noResize="1" noEditPoints="1" noAdjustHandles="1" noChangeArrowheads="1" noChangeShapeType="1" noTextEdit="1"/>
              </p:cNvSpPr>
              <p:nvPr/>
            </p:nvSpPr>
            <p:spPr>
              <a:xfrm>
                <a:off x="2930199" y="3044101"/>
                <a:ext cx="656512" cy="545440"/>
              </a:xfrm>
              <a:prstGeom prst="rect">
                <a:avLst/>
              </a:prstGeom>
              <a:blipFill>
                <a:blip r:embed="rId4"/>
                <a:stretch>
                  <a:fillRect/>
                </a:stretch>
              </a:blipFill>
              <a:ln>
                <a:noFill/>
              </a:ln>
            </p:spPr>
            <p:txBody>
              <a:bodyPr/>
              <a:lstStyle/>
              <a:p>
                <a:r>
                  <a:rPr lang="en-US">
                    <a:noFill/>
                  </a:rPr>
                  <a:t> </a:t>
                </a:r>
              </a:p>
            </p:txBody>
          </p:sp>
        </mc:Fallback>
      </mc:AlternateContent>
      <p:pic>
        <p:nvPicPr>
          <p:cNvPr id="5" name="Google Shape;74;p15">
            <a:extLst>
              <a:ext uri="{FF2B5EF4-FFF2-40B4-BE49-F238E27FC236}">
                <a16:creationId xmlns:a16="http://schemas.microsoft.com/office/drawing/2014/main" id="{E1164C19-4EB0-6022-E1CB-EA880B94D2D0}"/>
              </a:ext>
            </a:extLst>
          </p:cNvPr>
          <p:cNvPicPr preferRelativeResize="0"/>
          <p:nvPr/>
        </p:nvPicPr>
        <p:blipFill>
          <a:blip r:embed="rId5">
            <a:alphaModFix/>
          </a:blip>
          <a:stretch>
            <a:fillRect/>
          </a:stretch>
        </p:blipFill>
        <p:spPr>
          <a:xfrm>
            <a:off x="2774865" y="1891203"/>
            <a:ext cx="834050" cy="1152898"/>
          </a:xfrm>
          <a:prstGeom prst="rect">
            <a:avLst/>
          </a:prstGeom>
          <a:noFill/>
          <a:ln>
            <a:noFill/>
          </a:ln>
        </p:spPr>
      </p:pic>
      <p:pic>
        <p:nvPicPr>
          <p:cNvPr id="6" name="Google Shape;77;p15">
            <a:extLst>
              <a:ext uri="{FF2B5EF4-FFF2-40B4-BE49-F238E27FC236}">
                <a16:creationId xmlns:a16="http://schemas.microsoft.com/office/drawing/2014/main" id="{8653EDA9-CA52-873D-C301-05A3575CF4B4}"/>
              </a:ext>
            </a:extLst>
          </p:cNvPr>
          <p:cNvPicPr preferRelativeResize="0"/>
          <p:nvPr/>
        </p:nvPicPr>
        <p:blipFill>
          <a:blip r:embed="rId6">
            <a:alphaModFix/>
          </a:blip>
          <a:stretch>
            <a:fillRect/>
          </a:stretch>
        </p:blipFill>
        <p:spPr>
          <a:xfrm>
            <a:off x="4732877" y="1948384"/>
            <a:ext cx="834050" cy="1095717"/>
          </a:xfrm>
          <a:prstGeom prst="rect">
            <a:avLst/>
          </a:prstGeom>
          <a:noFill/>
          <a:ln>
            <a:noFill/>
          </a:ln>
        </p:spPr>
      </p:pic>
      <mc:AlternateContent xmlns:mc="http://schemas.openxmlformats.org/markup-compatibility/2006" xmlns:a14="http://schemas.microsoft.com/office/drawing/2010/main">
        <mc:Choice Requires="a14">
          <p:sp>
            <p:nvSpPr>
              <p:cNvPr id="7" name="Google Shape;75;p15">
                <a:extLst>
                  <a:ext uri="{FF2B5EF4-FFF2-40B4-BE49-F238E27FC236}">
                    <a16:creationId xmlns:a16="http://schemas.microsoft.com/office/drawing/2014/main" id="{008A5502-5F50-CE0D-626A-5215C897155D}"/>
                  </a:ext>
                </a:extLst>
              </p:cNvPr>
              <p:cNvSpPr txBox="1"/>
              <p:nvPr/>
            </p:nvSpPr>
            <p:spPr>
              <a:xfrm>
                <a:off x="4821646" y="3044101"/>
                <a:ext cx="656512" cy="5454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2</m:t>
                          </m:r>
                        </m:sub>
                      </m:sSub>
                    </m:oMath>
                  </m:oMathPara>
                </a14:m>
                <a:endParaRPr sz="2400" baseline="-25000" dirty="0"/>
              </a:p>
            </p:txBody>
          </p:sp>
        </mc:Choice>
        <mc:Fallback xmlns="">
          <p:sp>
            <p:nvSpPr>
              <p:cNvPr id="7" name="Google Shape;75;p15">
                <a:extLst>
                  <a:ext uri="{FF2B5EF4-FFF2-40B4-BE49-F238E27FC236}">
                    <a16:creationId xmlns:a16="http://schemas.microsoft.com/office/drawing/2014/main" id="{008A5502-5F50-CE0D-626A-5215C897155D}"/>
                  </a:ext>
                </a:extLst>
              </p:cNvPr>
              <p:cNvSpPr txBox="1">
                <a:spLocks noRot="1" noChangeAspect="1" noMove="1" noResize="1" noEditPoints="1" noAdjustHandles="1" noChangeArrowheads="1" noChangeShapeType="1" noTextEdit="1"/>
              </p:cNvSpPr>
              <p:nvPr/>
            </p:nvSpPr>
            <p:spPr>
              <a:xfrm>
                <a:off x="4821646" y="3044101"/>
                <a:ext cx="656512" cy="545440"/>
              </a:xfrm>
              <a:prstGeom prst="rect">
                <a:avLst/>
              </a:prstGeom>
              <a:blipFill>
                <a:blip r:embed="rId7"/>
                <a:stretch>
                  <a:fillRect/>
                </a:stretch>
              </a:blipFill>
              <a:ln>
                <a:noFill/>
              </a:ln>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D151E293-FB7D-E2DE-514F-6D9F4616C3C9}"/>
              </a:ext>
            </a:extLst>
          </p:cNvPr>
          <p:cNvCxnSpPr>
            <a:cxnSpLocks/>
            <a:stCxn id="4" idx="2"/>
          </p:cNvCxnSpPr>
          <p:nvPr/>
        </p:nvCxnSpPr>
        <p:spPr>
          <a:xfrm>
            <a:off x="3258455" y="3589541"/>
            <a:ext cx="678716" cy="914400"/>
          </a:xfrm>
          <a:prstGeom prst="straightConnector1">
            <a:avLst/>
          </a:prstGeom>
          <a:ln w="2222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4D2AFCA-EC74-2DBB-B6C0-EBD047DDCD36}"/>
              </a:ext>
            </a:extLst>
          </p:cNvPr>
          <p:cNvCxnSpPr>
            <a:cxnSpLocks/>
            <a:stCxn id="7" idx="2"/>
          </p:cNvCxnSpPr>
          <p:nvPr/>
        </p:nvCxnSpPr>
        <p:spPr>
          <a:xfrm flipH="1">
            <a:off x="4613133" y="3589541"/>
            <a:ext cx="536769" cy="914400"/>
          </a:xfrm>
          <a:prstGeom prst="straightConnector1">
            <a:avLst/>
          </a:prstGeom>
          <a:ln w="22225">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C3437EA-F7FC-FF10-B30D-C2A1648FA831}"/>
                  </a:ext>
                </a:extLst>
              </p:cNvPr>
              <p:cNvSpPr txBox="1"/>
              <p:nvPr/>
            </p:nvSpPr>
            <p:spPr>
              <a:xfrm>
                <a:off x="5016014" y="3862826"/>
                <a:ext cx="2467931" cy="523220"/>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rPr>
                      <m:t>𝑡</m:t>
                    </m:r>
                  </m:oMath>
                </a14:m>
                <a:r>
                  <a:rPr lang="en-US" sz="2800" dirty="0">
                    <a:latin typeface="PT Serif" panose="020A0603040505020204" pitchFamily="18" charset="77"/>
                  </a:rPr>
                  <a:t> Traitors</a:t>
                </a:r>
              </a:p>
            </p:txBody>
          </p:sp>
        </mc:Choice>
        <mc:Fallback xmlns="">
          <p:sp>
            <p:nvSpPr>
              <p:cNvPr id="11" name="TextBox 10">
                <a:extLst>
                  <a:ext uri="{FF2B5EF4-FFF2-40B4-BE49-F238E27FC236}">
                    <a16:creationId xmlns:a16="http://schemas.microsoft.com/office/drawing/2014/main" id="{FC3437EA-F7FC-FF10-B30D-C2A1648FA831}"/>
                  </a:ext>
                </a:extLst>
              </p:cNvPr>
              <p:cNvSpPr txBox="1">
                <a:spLocks noRot="1" noChangeAspect="1" noMove="1" noResize="1" noEditPoints="1" noAdjustHandles="1" noChangeArrowheads="1" noChangeShapeType="1" noTextEdit="1"/>
              </p:cNvSpPr>
              <p:nvPr/>
            </p:nvSpPr>
            <p:spPr>
              <a:xfrm>
                <a:off x="5016014" y="3862826"/>
                <a:ext cx="2467931" cy="523220"/>
              </a:xfrm>
              <a:prstGeom prst="rect">
                <a:avLst/>
              </a:prstGeom>
              <a:blipFill>
                <a:blip r:embed="rId9"/>
                <a:stretch>
                  <a:fillRect l="-3590" t="-11905" b="-30952"/>
                </a:stretch>
              </a:blipFill>
            </p:spPr>
            <p:txBody>
              <a:bodyPr/>
              <a:lstStyle/>
              <a:p>
                <a:r>
                  <a:rPr lang="en-US">
                    <a:noFill/>
                  </a:rPr>
                  <a:t> </a:t>
                </a:r>
              </a:p>
            </p:txBody>
          </p:sp>
        </mc:Fallback>
      </mc:AlternateContent>
      <p:pic>
        <p:nvPicPr>
          <p:cNvPr id="12" name="Picture 11" descr="A picture containing text, vector graphics&#10;&#10;Description automatically generated">
            <a:extLst>
              <a:ext uri="{FF2B5EF4-FFF2-40B4-BE49-F238E27FC236}">
                <a16:creationId xmlns:a16="http://schemas.microsoft.com/office/drawing/2014/main" id="{BB185053-94D4-73B5-4B33-19B628985B00}"/>
              </a:ext>
            </a:extLst>
          </p:cNvPr>
          <p:cNvPicPr>
            <a:picLocks noChangeAspect="1"/>
          </p:cNvPicPr>
          <p:nvPr/>
        </p:nvPicPr>
        <p:blipFill>
          <a:blip r:embed="rId10"/>
          <a:stretch>
            <a:fillRect/>
          </a:stretch>
        </p:blipFill>
        <p:spPr>
          <a:xfrm>
            <a:off x="6362633" y="1867164"/>
            <a:ext cx="834050" cy="1176937"/>
          </a:xfrm>
          <a:prstGeom prst="rect">
            <a:avLst/>
          </a:prstGeom>
        </p:spPr>
      </p:pic>
      <mc:AlternateContent xmlns:mc="http://schemas.openxmlformats.org/markup-compatibility/2006" xmlns:a14="http://schemas.microsoft.com/office/drawing/2010/main">
        <mc:Choice Requires="a14">
          <p:sp>
            <p:nvSpPr>
              <p:cNvPr id="13" name="Google Shape;75;p15">
                <a:extLst>
                  <a:ext uri="{FF2B5EF4-FFF2-40B4-BE49-F238E27FC236}">
                    <a16:creationId xmlns:a16="http://schemas.microsoft.com/office/drawing/2014/main" id="{67FA8280-E489-66D9-FD28-7E8F4050C3FE}"/>
                  </a:ext>
                </a:extLst>
              </p:cNvPr>
              <p:cNvSpPr txBox="1"/>
              <p:nvPr/>
            </p:nvSpPr>
            <p:spPr>
              <a:xfrm>
                <a:off x="6451402" y="3044101"/>
                <a:ext cx="656512" cy="5454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3</m:t>
                          </m:r>
                        </m:sub>
                      </m:sSub>
                    </m:oMath>
                  </m:oMathPara>
                </a14:m>
                <a:endParaRPr sz="2400" baseline="-25000" dirty="0"/>
              </a:p>
            </p:txBody>
          </p:sp>
        </mc:Choice>
        <mc:Fallback xmlns="">
          <p:sp>
            <p:nvSpPr>
              <p:cNvPr id="13" name="Google Shape;75;p15">
                <a:extLst>
                  <a:ext uri="{FF2B5EF4-FFF2-40B4-BE49-F238E27FC236}">
                    <a16:creationId xmlns:a16="http://schemas.microsoft.com/office/drawing/2014/main" id="{67FA8280-E489-66D9-FD28-7E8F4050C3FE}"/>
                  </a:ext>
                </a:extLst>
              </p:cNvPr>
              <p:cNvSpPr txBox="1">
                <a:spLocks noRot="1" noChangeAspect="1" noMove="1" noResize="1" noEditPoints="1" noAdjustHandles="1" noChangeArrowheads="1" noChangeShapeType="1" noTextEdit="1"/>
              </p:cNvSpPr>
              <p:nvPr/>
            </p:nvSpPr>
            <p:spPr>
              <a:xfrm>
                <a:off x="6451402" y="3044101"/>
                <a:ext cx="656512" cy="545440"/>
              </a:xfrm>
              <a:prstGeom prst="rect">
                <a:avLst/>
              </a:prstGeom>
              <a:blipFill>
                <a:blip r:embed="rId11"/>
                <a:stretch>
                  <a:fillRect/>
                </a:stretch>
              </a:blipFill>
              <a:ln>
                <a:noFill/>
              </a:ln>
            </p:spPr>
            <p:txBody>
              <a:bodyPr/>
              <a:lstStyle/>
              <a:p>
                <a:r>
                  <a:rPr lang="en-US">
                    <a:noFill/>
                  </a:rPr>
                  <a:t> </a:t>
                </a:r>
              </a:p>
            </p:txBody>
          </p:sp>
        </mc:Fallback>
      </mc:AlternateContent>
      <p:sp>
        <p:nvSpPr>
          <p:cNvPr id="18" name="TextBox 17">
            <a:extLst>
              <a:ext uri="{FF2B5EF4-FFF2-40B4-BE49-F238E27FC236}">
                <a16:creationId xmlns:a16="http://schemas.microsoft.com/office/drawing/2014/main" id="{17428DEE-42EF-D941-4B8F-1985195013CA}"/>
              </a:ext>
            </a:extLst>
          </p:cNvPr>
          <p:cNvSpPr txBox="1"/>
          <p:nvPr/>
        </p:nvSpPr>
        <p:spPr>
          <a:xfrm>
            <a:off x="2547993" y="6010714"/>
            <a:ext cx="3534778" cy="830997"/>
          </a:xfrm>
          <a:prstGeom prst="rect">
            <a:avLst/>
          </a:prstGeom>
          <a:noFill/>
        </p:spPr>
        <p:txBody>
          <a:bodyPr wrap="square" rtlCol="0">
            <a:spAutoFit/>
          </a:bodyPr>
          <a:lstStyle/>
          <a:p>
            <a:pPr algn="ctr"/>
            <a:r>
              <a:rPr lang="en-US" sz="2400" dirty="0">
                <a:latin typeface="PT Serif" panose="020A0603040505020204" pitchFamily="18" charset="77"/>
              </a:rPr>
              <a:t>“Obfuscated” algorithm</a:t>
            </a:r>
          </a:p>
          <a:p>
            <a:pPr algn="ctr"/>
            <a:r>
              <a:rPr lang="en-US" sz="2400" dirty="0">
                <a:latin typeface="PT Serif" panose="020A0603040505020204" pitchFamily="18" charset="77"/>
              </a:rPr>
              <a:t>Stateless</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DED6DC2-EF4D-BA18-25EA-01D037887D55}"/>
                  </a:ext>
                </a:extLst>
              </p:cNvPr>
              <p:cNvSpPr txBox="1"/>
              <p:nvPr/>
            </p:nvSpPr>
            <p:spPr>
              <a:xfrm>
                <a:off x="1734709" y="5056472"/>
                <a:ext cx="81328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𝑐</m:t>
                      </m:r>
                    </m:oMath>
                  </m:oMathPara>
                </a14:m>
                <a:endParaRPr lang="en-US" sz="2400" dirty="0"/>
              </a:p>
            </p:txBody>
          </p:sp>
        </mc:Choice>
        <mc:Fallback xmlns="">
          <p:sp>
            <p:nvSpPr>
              <p:cNvPr id="19" name="TextBox 18">
                <a:extLst>
                  <a:ext uri="{FF2B5EF4-FFF2-40B4-BE49-F238E27FC236}">
                    <a16:creationId xmlns:a16="http://schemas.microsoft.com/office/drawing/2014/main" id="{4DED6DC2-EF4D-BA18-25EA-01D037887D55}"/>
                  </a:ext>
                </a:extLst>
              </p:cNvPr>
              <p:cNvSpPr txBox="1">
                <a:spLocks noRot="1" noChangeAspect="1" noMove="1" noResize="1" noEditPoints="1" noAdjustHandles="1" noChangeArrowheads="1" noChangeShapeType="1" noTextEdit="1"/>
              </p:cNvSpPr>
              <p:nvPr/>
            </p:nvSpPr>
            <p:spPr>
              <a:xfrm>
                <a:off x="1734709" y="5056472"/>
                <a:ext cx="813284" cy="46166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071B662-5B6F-1D6F-51F4-B0060645A47D}"/>
                  </a:ext>
                </a:extLst>
              </p:cNvPr>
              <p:cNvSpPr txBox="1"/>
              <p:nvPr/>
            </p:nvSpPr>
            <p:spPr>
              <a:xfrm>
                <a:off x="5927629" y="5053623"/>
                <a:ext cx="85859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𝑚</m:t>
                      </m:r>
                    </m:oMath>
                  </m:oMathPara>
                </a14:m>
                <a:endParaRPr lang="en-US" sz="2400" dirty="0"/>
              </a:p>
            </p:txBody>
          </p:sp>
        </mc:Choice>
        <mc:Fallback xmlns="">
          <p:sp>
            <p:nvSpPr>
              <p:cNvPr id="20" name="TextBox 19">
                <a:extLst>
                  <a:ext uri="{FF2B5EF4-FFF2-40B4-BE49-F238E27FC236}">
                    <a16:creationId xmlns:a16="http://schemas.microsoft.com/office/drawing/2014/main" id="{2071B662-5B6F-1D6F-51F4-B0060645A47D}"/>
                  </a:ext>
                </a:extLst>
              </p:cNvPr>
              <p:cNvSpPr txBox="1">
                <a:spLocks noRot="1" noChangeAspect="1" noMove="1" noResize="1" noEditPoints="1" noAdjustHandles="1" noChangeArrowheads="1" noChangeShapeType="1" noTextEdit="1"/>
              </p:cNvSpPr>
              <p:nvPr/>
            </p:nvSpPr>
            <p:spPr>
              <a:xfrm>
                <a:off x="5927629" y="5053623"/>
                <a:ext cx="858598" cy="461665"/>
              </a:xfrm>
              <a:prstGeom prst="rect">
                <a:avLst/>
              </a:prstGeom>
              <a:blipFill>
                <a:blip r:embed="rId13"/>
                <a:stretch>
                  <a:fillRect/>
                </a:stretch>
              </a:blipFill>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id="{2C289D04-8B4B-181D-B02E-CF3235BC5DD1}"/>
              </a:ext>
            </a:extLst>
          </p:cNvPr>
          <p:cNvCxnSpPr>
            <a:cxnSpLocks/>
            <a:stCxn id="19" idx="3"/>
          </p:cNvCxnSpPr>
          <p:nvPr/>
        </p:nvCxnSpPr>
        <p:spPr>
          <a:xfrm flipV="1">
            <a:off x="2547993" y="5284075"/>
            <a:ext cx="1096547" cy="3230"/>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BCF6F6C-AFFB-B67E-268E-98859A3803BB}"/>
              </a:ext>
            </a:extLst>
          </p:cNvPr>
          <p:cNvCxnSpPr>
            <a:cxnSpLocks/>
            <a:endCxn id="20" idx="1"/>
          </p:cNvCxnSpPr>
          <p:nvPr/>
        </p:nvCxnSpPr>
        <p:spPr>
          <a:xfrm>
            <a:off x="4986225" y="5284075"/>
            <a:ext cx="941404" cy="381"/>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C0328C7-D1DE-6A38-EE4D-D039F6C885C1}"/>
              </a:ext>
            </a:extLst>
          </p:cNvPr>
          <p:cNvSpPr txBox="1"/>
          <p:nvPr/>
        </p:nvSpPr>
        <p:spPr>
          <a:xfrm>
            <a:off x="7166796" y="4683909"/>
            <a:ext cx="4920273" cy="1200329"/>
          </a:xfrm>
          <a:prstGeom prst="rect">
            <a:avLst/>
          </a:prstGeom>
          <a:noFill/>
          <a:ln w="15875">
            <a:solidFill>
              <a:srgbClr val="002060"/>
            </a:solidFill>
          </a:ln>
        </p:spPr>
        <p:txBody>
          <a:bodyPr wrap="square" rtlCol="0">
            <a:spAutoFit/>
          </a:bodyPr>
          <a:lstStyle/>
          <a:p>
            <a:pPr algn="ctr"/>
            <a:r>
              <a:rPr lang="en-US" sz="2400" dirty="0">
                <a:latin typeface="PT Serif" panose="020A0603040505020204" pitchFamily="18" charset="77"/>
              </a:rPr>
              <a:t>Goal:</a:t>
            </a:r>
          </a:p>
          <a:p>
            <a:pPr algn="ctr"/>
            <a:r>
              <a:rPr lang="en-US" sz="2400" dirty="0">
                <a:latin typeface="PT Serif" panose="020A0603040505020204" pitchFamily="18" charset="77"/>
              </a:rPr>
              <a:t>Trace this decoder to at least one party who “manufactured” it</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E072DBF4-49A1-23E7-0005-DA709CF31A48}"/>
                  </a:ext>
                </a:extLst>
              </p:cNvPr>
              <p:cNvSpPr txBox="1"/>
              <p:nvPr/>
            </p:nvSpPr>
            <p:spPr>
              <a:xfrm>
                <a:off x="399330" y="1823099"/>
                <a:ext cx="19776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=3 , </m:t>
                      </m:r>
                      <m:r>
                        <a:rPr lang="en-US" sz="2400" b="0" i="1" smtClean="0">
                          <a:latin typeface="Cambria Math" panose="02040503050406030204" pitchFamily="18" charset="0"/>
                        </a:rPr>
                        <m:t>𝑡</m:t>
                      </m:r>
                      <m:r>
                        <a:rPr lang="en-US" sz="2400" b="0" i="1" smtClean="0">
                          <a:latin typeface="Cambria Math" panose="02040503050406030204" pitchFamily="18" charset="0"/>
                        </a:rPr>
                        <m:t>=2</m:t>
                      </m:r>
                    </m:oMath>
                  </m:oMathPara>
                </a14:m>
                <a:endParaRPr lang="en-US" sz="2400" dirty="0">
                  <a:latin typeface="PT Serif" panose="020A0603040505020204" pitchFamily="18" charset="77"/>
                </a:endParaRPr>
              </a:p>
            </p:txBody>
          </p:sp>
        </mc:Choice>
        <mc:Fallback xmlns="">
          <p:sp>
            <p:nvSpPr>
              <p:cNvPr id="29" name="TextBox 28">
                <a:extLst>
                  <a:ext uri="{FF2B5EF4-FFF2-40B4-BE49-F238E27FC236}">
                    <a16:creationId xmlns:a16="http://schemas.microsoft.com/office/drawing/2014/main" id="{E072DBF4-49A1-23E7-0005-DA709CF31A48}"/>
                  </a:ext>
                </a:extLst>
              </p:cNvPr>
              <p:cNvSpPr txBox="1">
                <a:spLocks noRot="1" noChangeAspect="1" noMove="1" noResize="1" noEditPoints="1" noAdjustHandles="1" noChangeArrowheads="1" noChangeShapeType="1" noTextEdit="1"/>
              </p:cNvSpPr>
              <p:nvPr/>
            </p:nvSpPr>
            <p:spPr>
              <a:xfrm>
                <a:off x="399330" y="1823099"/>
                <a:ext cx="1977682" cy="461665"/>
              </a:xfrm>
              <a:prstGeom prst="rect">
                <a:avLst/>
              </a:prstGeom>
              <a:blipFill>
                <a:blip r:embed="rId14"/>
                <a:stretch>
                  <a:fillRect b="-21622"/>
                </a:stretch>
              </a:blipFill>
            </p:spPr>
            <p:txBody>
              <a:bodyPr/>
              <a:lstStyle/>
              <a:p>
                <a:r>
                  <a:rPr lang="en-US">
                    <a:noFill/>
                  </a:rPr>
                  <a:t> </a:t>
                </a:r>
              </a:p>
            </p:txBody>
          </p:sp>
        </mc:Fallback>
      </mc:AlternateContent>
      <p:pic>
        <p:nvPicPr>
          <p:cNvPr id="14" name="Picture 13" descr="A stack of money on a white background&#10;&#10;Description automatically generated">
            <a:extLst>
              <a:ext uri="{FF2B5EF4-FFF2-40B4-BE49-F238E27FC236}">
                <a16:creationId xmlns:a16="http://schemas.microsoft.com/office/drawing/2014/main" id="{7ECFCDF8-4572-AA0E-FFFF-574D7ED52A18}"/>
              </a:ext>
            </a:extLst>
          </p:cNvPr>
          <p:cNvPicPr>
            <a:picLocks noChangeAspect="1"/>
          </p:cNvPicPr>
          <p:nvPr/>
        </p:nvPicPr>
        <p:blipFill>
          <a:blip r:embed="rId15"/>
          <a:stretch>
            <a:fillRect/>
          </a:stretch>
        </p:blipFill>
        <p:spPr>
          <a:xfrm>
            <a:off x="2680789" y="4780458"/>
            <a:ext cx="841023" cy="675962"/>
          </a:xfrm>
          <a:prstGeom prst="rect">
            <a:avLst/>
          </a:prstGeom>
        </p:spPr>
      </p:pic>
      <p:pic>
        <p:nvPicPr>
          <p:cNvPr id="15" name="Picture 14" descr="A red smiley face with horns&#10;&#10;Description automatically generated">
            <a:extLst>
              <a:ext uri="{FF2B5EF4-FFF2-40B4-BE49-F238E27FC236}">
                <a16:creationId xmlns:a16="http://schemas.microsoft.com/office/drawing/2014/main" id="{525C55D9-A531-ECE0-031E-394C8F44A063}"/>
              </a:ext>
            </a:extLst>
          </p:cNvPr>
          <p:cNvPicPr>
            <a:picLocks noChangeAspect="1"/>
          </p:cNvPicPr>
          <p:nvPr/>
        </p:nvPicPr>
        <p:blipFill>
          <a:blip r:embed="rId16"/>
          <a:stretch>
            <a:fillRect/>
          </a:stretch>
        </p:blipFill>
        <p:spPr>
          <a:xfrm>
            <a:off x="432075" y="4503941"/>
            <a:ext cx="1133627" cy="1107095"/>
          </a:xfrm>
          <a:prstGeom prst="rect">
            <a:avLst/>
          </a:prstGeom>
        </p:spPr>
      </p:pic>
      <p:pic>
        <p:nvPicPr>
          <p:cNvPr id="16" name="Picture 15" descr="A stack of money on a white background&#10;&#10;Description automatically generated">
            <a:extLst>
              <a:ext uri="{FF2B5EF4-FFF2-40B4-BE49-F238E27FC236}">
                <a16:creationId xmlns:a16="http://schemas.microsoft.com/office/drawing/2014/main" id="{5AE480C4-F421-C67E-E3B5-497D27A8E39E}"/>
              </a:ext>
            </a:extLst>
          </p:cNvPr>
          <p:cNvPicPr>
            <a:picLocks noChangeAspect="1"/>
          </p:cNvPicPr>
          <p:nvPr/>
        </p:nvPicPr>
        <p:blipFill>
          <a:blip r:embed="rId15"/>
          <a:stretch>
            <a:fillRect/>
          </a:stretch>
        </p:blipFill>
        <p:spPr>
          <a:xfrm>
            <a:off x="4587466" y="4780458"/>
            <a:ext cx="841024" cy="675963"/>
          </a:xfrm>
          <a:prstGeom prst="rect">
            <a:avLst/>
          </a:prstGeom>
        </p:spPr>
      </p:pic>
      <mc:AlternateContent xmlns:mc="http://schemas.openxmlformats.org/markup-compatibility/2006" xmlns:a14="http://schemas.microsoft.com/office/drawing/2010/main">
        <mc:Choice Requires="a14">
          <p:sp>
            <p:nvSpPr>
              <p:cNvPr id="17" name="Rounded Rectangle 16">
                <a:extLst>
                  <a:ext uri="{FF2B5EF4-FFF2-40B4-BE49-F238E27FC236}">
                    <a16:creationId xmlns:a16="http://schemas.microsoft.com/office/drawing/2014/main" id="{6EE28EE9-0C91-0AFF-C10E-F17C0FD11E88}"/>
                  </a:ext>
                </a:extLst>
              </p:cNvPr>
              <p:cNvSpPr/>
              <p:nvPr/>
            </p:nvSpPr>
            <p:spPr>
              <a:xfrm>
                <a:off x="3613647" y="4724599"/>
                <a:ext cx="1341685" cy="10844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𝐷</m:t>
                      </m:r>
                    </m:oMath>
                  </m:oMathPara>
                </a14:m>
                <a:endParaRPr lang="en-US" sz="2600" dirty="0"/>
              </a:p>
            </p:txBody>
          </p:sp>
        </mc:Choice>
        <mc:Fallback xmlns="">
          <p:sp>
            <p:nvSpPr>
              <p:cNvPr id="17" name="Rounded Rectangle 16">
                <a:extLst>
                  <a:ext uri="{FF2B5EF4-FFF2-40B4-BE49-F238E27FC236}">
                    <a16:creationId xmlns:a16="http://schemas.microsoft.com/office/drawing/2014/main" id="{6EE28EE9-0C91-0AFF-C10E-F17C0FD11E88}"/>
                  </a:ext>
                </a:extLst>
              </p:cNvPr>
              <p:cNvSpPr>
                <a:spLocks noRot="1" noChangeAspect="1" noMove="1" noResize="1" noEditPoints="1" noAdjustHandles="1" noChangeArrowheads="1" noChangeShapeType="1" noTextEdit="1"/>
              </p:cNvSpPr>
              <p:nvPr/>
            </p:nvSpPr>
            <p:spPr>
              <a:xfrm>
                <a:off x="3613647" y="4724599"/>
                <a:ext cx="1341685" cy="1084407"/>
              </a:xfrm>
              <a:prstGeom prst="round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7E17D17-5788-3141-ECE3-2CE0E787C464}"/>
                  </a:ext>
                </a:extLst>
              </p:cNvPr>
              <p:cNvSpPr txBox="1"/>
              <p:nvPr/>
            </p:nvSpPr>
            <p:spPr>
              <a:xfrm>
                <a:off x="669310" y="3915428"/>
                <a:ext cx="659155"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smtClean="0">
                          <a:solidFill>
                            <a:schemeClr val="tx1"/>
                          </a:solidFill>
                          <a:latin typeface="Cambria Math" panose="02040503050406030204" pitchFamily="18" charset="0"/>
                          <a:ea typeface="Cambria Math" panose="02040503050406030204" pitchFamily="18" charset="0"/>
                        </a:rPr>
                        <m:t>𝒜</m:t>
                      </m:r>
                    </m:oMath>
                  </m:oMathPara>
                </a14:m>
                <a:endParaRPr lang="en-US" sz="3200" dirty="0">
                  <a:solidFill>
                    <a:schemeClr val="tx1"/>
                  </a:solidFill>
                </a:endParaRPr>
              </a:p>
            </p:txBody>
          </p:sp>
        </mc:Choice>
        <mc:Fallback xmlns="">
          <p:sp>
            <p:nvSpPr>
              <p:cNvPr id="8" name="TextBox 7">
                <a:extLst>
                  <a:ext uri="{FF2B5EF4-FFF2-40B4-BE49-F238E27FC236}">
                    <a16:creationId xmlns:a16="http://schemas.microsoft.com/office/drawing/2014/main" id="{A7E17D17-5788-3141-ECE3-2CE0E787C464}"/>
                  </a:ext>
                </a:extLst>
              </p:cNvPr>
              <p:cNvSpPr txBox="1">
                <a:spLocks noRot="1" noChangeAspect="1" noMove="1" noResize="1" noEditPoints="1" noAdjustHandles="1" noChangeArrowheads="1" noChangeShapeType="1" noTextEdit="1"/>
              </p:cNvSpPr>
              <p:nvPr/>
            </p:nvSpPr>
            <p:spPr>
              <a:xfrm>
                <a:off x="669310" y="3915428"/>
                <a:ext cx="659155" cy="584775"/>
              </a:xfrm>
              <a:prstGeom prst="rect">
                <a:avLst/>
              </a:prstGeom>
              <a:blipFill>
                <a:blip r:embed="rId1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1731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0" presetClass="path" presetSubtype="0" accel="50000" decel="50000" fill="hold" nodeType="withEffect">
                                  <p:stCondLst>
                                    <p:cond delay="0"/>
                                  </p:stCondLst>
                                  <p:childTnLst>
                                    <p:animMotion origin="layout" path="M -0.00664 0.00486 L -0.01354 -0.40186 " pathEditMode="relative" rAng="0" ptsTypes="AA">
                                      <p:cBhvr>
                                        <p:cTn id="22" dur="1000" fill="hold"/>
                                        <p:tgtEl>
                                          <p:spTgt spid="14"/>
                                        </p:tgtEl>
                                        <p:attrNameLst>
                                          <p:attrName>ppt_x</p:attrName>
                                          <p:attrName>ppt_y</p:attrName>
                                        </p:attrNameLst>
                                      </p:cBhvr>
                                      <p:rCtr x="-352" y="-20347"/>
                                    </p:animMotion>
                                  </p:childTnLst>
                                </p:cTn>
                              </p:par>
                              <p:par>
                                <p:cTn id="23" presetID="0" presetClass="path" presetSubtype="0" accel="50000" decel="50000" fill="hold" nodeType="withEffect">
                                  <p:stCondLst>
                                    <p:cond delay="0"/>
                                  </p:stCondLst>
                                  <p:childTnLst>
                                    <p:animMotion origin="layout" path="M -0.00664 0.00486 L -0.01354 -0.40186 " pathEditMode="relative" rAng="0" ptsTypes="AA">
                                      <p:cBhvr>
                                        <p:cTn id="24" dur="1000" fill="hold"/>
                                        <p:tgtEl>
                                          <p:spTgt spid="16"/>
                                        </p:tgtEl>
                                        <p:attrNameLst>
                                          <p:attrName>ppt_x</p:attrName>
                                          <p:attrName>ppt_y</p:attrName>
                                        </p:attrNameLst>
                                      </p:cBhvr>
                                      <p:rCtr x="-352" y="-20347"/>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19" grpId="0"/>
      <p:bldP spid="20" grpId="0"/>
      <p:bldP spid="23"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2;p15">
            <a:extLst>
              <a:ext uri="{FF2B5EF4-FFF2-40B4-BE49-F238E27FC236}">
                <a16:creationId xmlns:a16="http://schemas.microsoft.com/office/drawing/2014/main" id="{3915DA67-E4CA-E6FF-DFD5-E940175183CA}"/>
              </a:ext>
            </a:extLst>
          </p:cNvPr>
          <p:cNvSpPr txBox="1">
            <a:spLocks/>
          </p:cNvSpPr>
          <p:nvPr/>
        </p:nvSpPr>
        <p:spPr>
          <a:xfrm>
            <a:off x="148620" y="152498"/>
            <a:ext cx="11494739" cy="12215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4000" dirty="0">
                <a:latin typeface="PT Serif" panose="020A0603040505020204" pitchFamily="18" charset="77"/>
              </a:rPr>
              <a:t>Accountability is needed in many applications of Threshold Decryption</a:t>
            </a:r>
          </a:p>
        </p:txBody>
      </p:sp>
      <p:pic>
        <p:nvPicPr>
          <p:cNvPr id="6" name="Picture 5">
            <a:extLst>
              <a:ext uri="{FF2B5EF4-FFF2-40B4-BE49-F238E27FC236}">
                <a16:creationId xmlns:a16="http://schemas.microsoft.com/office/drawing/2014/main" id="{0E8504ED-37AB-E56A-AF4D-D73A9C4DE0D3}"/>
              </a:ext>
            </a:extLst>
          </p:cNvPr>
          <p:cNvPicPr>
            <a:picLocks noChangeAspect="1"/>
          </p:cNvPicPr>
          <p:nvPr/>
        </p:nvPicPr>
        <p:blipFill>
          <a:blip r:embed="rId3"/>
          <a:stretch>
            <a:fillRect/>
          </a:stretch>
        </p:blipFill>
        <p:spPr>
          <a:xfrm>
            <a:off x="5151066" y="2302842"/>
            <a:ext cx="1625600" cy="1536700"/>
          </a:xfrm>
          <a:prstGeom prst="rect">
            <a:avLst/>
          </a:prstGeom>
        </p:spPr>
      </p:pic>
      <p:pic>
        <p:nvPicPr>
          <p:cNvPr id="8" name="Picture 7" descr="A gavel and a red cylinder&#10;&#10;Description automatically generated">
            <a:extLst>
              <a:ext uri="{FF2B5EF4-FFF2-40B4-BE49-F238E27FC236}">
                <a16:creationId xmlns:a16="http://schemas.microsoft.com/office/drawing/2014/main" id="{9BD08D49-F523-451E-4627-5A2D8FBB1578}"/>
              </a:ext>
            </a:extLst>
          </p:cNvPr>
          <p:cNvPicPr>
            <a:picLocks noChangeAspect="1"/>
          </p:cNvPicPr>
          <p:nvPr/>
        </p:nvPicPr>
        <p:blipFill>
          <a:blip r:embed="rId4"/>
          <a:stretch>
            <a:fillRect/>
          </a:stretch>
        </p:blipFill>
        <p:spPr>
          <a:xfrm>
            <a:off x="1362095" y="2236029"/>
            <a:ext cx="1913745" cy="1603513"/>
          </a:xfrm>
          <a:prstGeom prst="rect">
            <a:avLst/>
          </a:prstGeom>
        </p:spPr>
      </p:pic>
      <p:sp>
        <p:nvSpPr>
          <p:cNvPr id="9" name="TextBox 8">
            <a:extLst>
              <a:ext uri="{FF2B5EF4-FFF2-40B4-BE49-F238E27FC236}">
                <a16:creationId xmlns:a16="http://schemas.microsoft.com/office/drawing/2014/main" id="{C0E50D7E-ABB7-6677-7A66-2CE5CD2203C9}"/>
              </a:ext>
            </a:extLst>
          </p:cNvPr>
          <p:cNvSpPr txBox="1"/>
          <p:nvPr/>
        </p:nvSpPr>
        <p:spPr>
          <a:xfrm>
            <a:off x="873246" y="4187685"/>
            <a:ext cx="2891441" cy="461665"/>
          </a:xfrm>
          <a:prstGeom prst="rect">
            <a:avLst/>
          </a:prstGeom>
          <a:noFill/>
        </p:spPr>
        <p:txBody>
          <a:bodyPr wrap="square" rtlCol="0">
            <a:spAutoFit/>
          </a:bodyPr>
          <a:lstStyle/>
          <a:p>
            <a:r>
              <a:rPr lang="en-US" sz="2400" dirty="0">
                <a:latin typeface="PT Serif" panose="020A0603040505020204" pitchFamily="18" charset="77"/>
              </a:rPr>
              <a:t>Sealed-bid auctions</a:t>
            </a:r>
          </a:p>
        </p:txBody>
      </p:sp>
      <p:sp>
        <p:nvSpPr>
          <p:cNvPr id="10" name="TextBox 9">
            <a:extLst>
              <a:ext uri="{FF2B5EF4-FFF2-40B4-BE49-F238E27FC236}">
                <a16:creationId xmlns:a16="http://schemas.microsoft.com/office/drawing/2014/main" id="{0A4A0C4D-2C93-B0DE-424A-56E98B724CE6}"/>
              </a:ext>
            </a:extLst>
          </p:cNvPr>
          <p:cNvSpPr txBox="1"/>
          <p:nvPr/>
        </p:nvSpPr>
        <p:spPr>
          <a:xfrm>
            <a:off x="4933555" y="4187686"/>
            <a:ext cx="2351828" cy="461665"/>
          </a:xfrm>
          <a:prstGeom prst="rect">
            <a:avLst/>
          </a:prstGeom>
          <a:noFill/>
        </p:spPr>
        <p:txBody>
          <a:bodyPr wrap="square" rtlCol="0">
            <a:spAutoFit/>
          </a:bodyPr>
          <a:lstStyle/>
          <a:p>
            <a:r>
              <a:rPr lang="en-US" sz="2400" dirty="0">
                <a:latin typeface="PT Serif" panose="020A0603040505020204" pitchFamily="18" charset="77"/>
              </a:rPr>
              <a:t>Secure voting</a:t>
            </a:r>
          </a:p>
        </p:txBody>
      </p:sp>
      <p:grpSp>
        <p:nvGrpSpPr>
          <p:cNvPr id="2" name="Group 1">
            <a:extLst>
              <a:ext uri="{FF2B5EF4-FFF2-40B4-BE49-F238E27FC236}">
                <a16:creationId xmlns:a16="http://schemas.microsoft.com/office/drawing/2014/main" id="{2062DCE8-6E31-A871-D555-1DBF77A93F86}"/>
              </a:ext>
            </a:extLst>
          </p:cNvPr>
          <p:cNvGrpSpPr/>
          <p:nvPr/>
        </p:nvGrpSpPr>
        <p:grpSpPr>
          <a:xfrm>
            <a:off x="8683488" y="2095085"/>
            <a:ext cx="2014330" cy="2017920"/>
            <a:chOff x="8454885" y="2095085"/>
            <a:chExt cx="2014330" cy="2017920"/>
          </a:xfrm>
        </p:grpSpPr>
        <p:sp>
          <p:nvSpPr>
            <p:cNvPr id="11" name="Oval 10">
              <a:extLst>
                <a:ext uri="{FF2B5EF4-FFF2-40B4-BE49-F238E27FC236}">
                  <a16:creationId xmlns:a16="http://schemas.microsoft.com/office/drawing/2014/main" id="{C40B3A0A-C7EE-FBDB-8BA7-5C600FB25ED9}"/>
                </a:ext>
              </a:extLst>
            </p:cNvPr>
            <p:cNvSpPr/>
            <p:nvPr/>
          </p:nvSpPr>
          <p:spPr>
            <a:xfrm>
              <a:off x="8454885" y="2095085"/>
              <a:ext cx="2014330" cy="2017920"/>
            </a:xfrm>
            <a:prstGeom prst="ellipse">
              <a:avLst/>
            </a:prstGeom>
            <a:solidFill>
              <a:schemeClr val="accent1">
                <a:lumMod val="20000"/>
                <a:lumOff val="80000"/>
                <a:alpha val="51686"/>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oogle Shape;66;p14">
              <a:extLst>
                <a:ext uri="{FF2B5EF4-FFF2-40B4-BE49-F238E27FC236}">
                  <a16:creationId xmlns:a16="http://schemas.microsoft.com/office/drawing/2014/main" id="{A96DCBBF-E805-6A35-A342-CE0D1B7A655E}"/>
                </a:ext>
              </a:extLst>
            </p:cNvPr>
            <p:cNvPicPr preferRelativeResize="0"/>
            <p:nvPr/>
          </p:nvPicPr>
          <p:blipFill>
            <a:blip r:embed="rId5">
              <a:alphaModFix/>
            </a:blip>
            <a:stretch>
              <a:fillRect/>
            </a:stretch>
          </p:blipFill>
          <p:spPr>
            <a:xfrm>
              <a:off x="8623847" y="2302289"/>
              <a:ext cx="639422" cy="705590"/>
            </a:xfrm>
            <a:prstGeom prst="rect">
              <a:avLst/>
            </a:prstGeom>
            <a:noFill/>
            <a:ln>
              <a:noFill/>
            </a:ln>
          </p:spPr>
        </p:pic>
        <p:pic>
          <p:nvPicPr>
            <p:cNvPr id="13" name="Google Shape;66;p14">
              <a:extLst>
                <a:ext uri="{FF2B5EF4-FFF2-40B4-BE49-F238E27FC236}">
                  <a16:creationId xmlns:a16="http://schemas.microsoft.com/office/drawing/2014/main" id="{6B4E0528-E138-1939-5E93-C4CC3A0393CA}"/>
                </a:ext>
              </a:extLst>
            </p:cNvPr>
            <p:cNvPicPr preferRelativeResize="0"/>
            <p:nvPr/>
          </p:nvPicPr>
          <p:blipFill>
            <a:blip r:embed="rId5">
              <a:alphaModFix/>
            </a:blip>
            <a:stretch>
              <a:fillRect/>
            </a:stretch>
          </p:blipFill>
          <p:spPr>
            <a:xfrm>
              <a:off x="8483239" y="3073775"/>
              <a:ext cx="639422" cy="705590"/>
            </a:xfrm>
            <a:prstGeom prst="rect">
              <a:avLst/>
            </a:prstGeom>
            <a:noFill/>
            <a:ln>
              <a:noFill/>
            </a:ln>
          </p:spPr>
        </p:pic>
        <p:pic>
          <p:nvPicPr>
            <p:cNvPr id="14" name="Google Shape;66;p14">
              <a:extLst>
                <a:ext uri="{FF2B5EF4-FFF2-40B4-BE49-F238E27FC236}">
                  <a16:creationId xmlns:a16="http://schemas.microsoft.com/office/drawing/2014/main" id="{869E42A6-A926-E74C-08EA-E043F0484D30}"/>
                </a:ext>
              </a:extLst>
            </p:cNvPr>
            <p:cNvPicPr preferRelativeResize="0"/>
            <p:nvPr/>
          </p:nvPicPr>
          <p:blipFill>
            <a:blip r:embed="rId5">
              <a:alphaModFix/>
            </a:blip>
            <a:stretch>
              <a:fillRect/>
            </a:stretch>
          </p:blipFill>
          <p:spPr>
            <a:xfrm>
              <a:off x="9044996" y="3384924"/>
              <a:ext cx="639422" cy="705590"/>
            </a:xfrm>
            <a:prstGeom prst="rect">
              <a:avLst/>
            </a:prstGeom>
            <a:noFill/>
            <a:ln>
              <a:noFill/>
            </a:ln>
          </p:spPr>
        </p:pic>
        <p:pic>
          <p:nvPicPr>
            <p:cNvPr id="15" name="Google Shape;66;p14">
              <a:extLst>
                <a:ext uri="{FF2B5EF4-FFF2-40B4-BE49-F238E27FC236}">
                  <a16:creationId xmlns:a16="http://schemas.microsoft.com/office/drawing/2014/main" id="{E17B468D-8EC7-B7C1-926C-BC2278D25ED2}"/>
                </a:ext>
              </a:extLst>
            </p:cNvPr>
            <p:cNvPicPr preferRelativeResize="0"/>
            <p:nvPr/>
          </p:nvPicPr>
          <p:blipFill>
            <a:blip r:embed="rId5">
              <a:alphaModFix/>
            </a:blip>
            <a:stretch>
              <a:fillRect/>
            </a:stretch>
          </p:blipFill>
          <p:spPr>
            <a:xfrm>
              <a:off x="9044996" y="2666446"/>
              <a:ext cx="639422" cy="705590"/>
            </a:xfrm>
            <a:prstGeom prst="rect">
              <a:avLst/>
            </a:prstGeom>
            <a:noFill/>
            <a:ln>
              <a:noFill/>
            </a:ln>
          </p:spPr>
        </p:pic>
        <p:pic>
          <p:nvPicPr>
            <p:cNvPr id="16" name="Google Shape;66;p14">
              <a:extLst>
                <a:ext uri="{FF2B5EF4-FFF2-40B4-BE49-F238E27FC236}">
                  <a16:creationId xmlns:a16="http://schemas.microsoft.com/office/drawing/2014/main" id="{90AE22BA-46B7-19FA-1538-CB9B7C0E34B2}"/>
                </a:ext>
              </a:extLst>
            </p:cNvPr>
            <p:cNvPicPr preferRelativeResize="0"/>
            <p:nvPr/>
          </p:nvPicPr>
          <p:blipFill>
            <a:blip r:embed="rId5">
              <a:alphaModFix/>
            </a:blip>
            <a:stretch>
              <a:fillRect/>
            </a:stretch>
          </p:blipFill>
          <p:spPr>
            <a:xfrm>
              <a:off x="9366556" y="2131573"/>
              <a:ext cx="639422" cy="705590"/>
            </a:xfrm>
            <a:prstGeom prst="rect">
              <a:avLst/>
            </a:prstGeom>
            <a:noFill/>
            <a:ln>
              <a:noFill/>
            </a:ln>
          </p:spPr>
        </p:pic>
        <p:pic>
          <p:nvPicPr>
            <p:cNvPr id="17" name="Google Shape;66;p14">
              <a:extLst>
                <a:ext uri="{FF2B5EF4-FFF2-40B4-BE49-F238E27FC236}">
                  <a16:creationId xmlns:a16="http://schemas.microsoft.com/office/drawing/2014/main" id="{6A26D896-42D0-ED76-7B39-4D20B1C71656}"/>
                </a:ext>
              </a:extLst>
            </p:cNvPr>
            <p:cNvPicPr preferRelativeResize="0"/>
            <p:nvPr/>
          </p:nvPicPr>
          <p:blipFill>
            <a:blip r:embed="rId5">
              <a:alphaModFix/>
            </a:blip>
            <a:stretch>
              <a:fillRect/>
            </a:stretch>
          </p:blipFill>
          <p:spPr>
            <a:xfrm>
              <a:off x="9793441" y="2601984"/>
              <a:ext cx="639422" cy="705590"/>
            </a:xfrm>
            <a:prstGeom prst="rect">
              <a:avLst/>
            </a:prstGeom>
            <a:noFill/>
            <a:ln>
              <a:noFill/>
            </a:ln>
          </p:spPr>
        </p:pic>
        <p:pic>
          <p:nvPicPr>
            <p:cNvPr id="18" name="Google Shape;66;p14">
              <a:extLst>
                <a:ext uri="{FF2B5EF4-FFF2-40B4-BE49-F238E27FC236}">
                  <a16:creationId xmlns:a16="http://schemas.microsoft.com/office/drawing/2014/main" id="{482F477D-BAAF-C36F-AB35-2BCFD0F4B1E2}"/>
                </a:ext>
              </a:extLst>
            </p:cNvPr>
            <p:cNvPicPr preferRelativeResize="0"/>
            <p:nvPr/>
          </p:nvPicPr>
          <p:blipFill>
            <a:blip r:embed="rId5">
              <a:alphaModFix/>
            </a:blip>
            <a:stretch>
              <a:fillRect/>
            </a:stretch>
          </p:blipFill>
          <p:spPr>
            <a:xfrm>
              <a:off x="9582081" y="3265024"/>
              <a:ext cx="639422" cy="705590"/>
            </a:xfrm>
            <a:prstGeom prst="rect">
              <a:avLst/>
            </a:prstGeom>
            <a:noFill/>
            <a:ln>
              <a:noFill/>
            </a:ln>
          </p:spPr>
        </p:pic>
      </p:grpSp>
      <p:sp>
        <p:nvSpPr>
          <p:cNvPr id="19" name="TextBox 18">
            <a:extLst>
              <a:ext uri="{FF2B5EF4-FFF2-40B4-BE49-F238E27FC236}">
                <a16:creationId xmlns:a16="http://schemas.microsoft.com/office/drawing/2014/main" id="{4E1ED359-CBF6-1ADF-F4ED-90652A76F9DC}"/>
              </a:ext>
            </a:extLst>
          </p:cNvPr>
          <p:cNvSpPr txBox="1"/>
          <p:nvPr/>
        </p:nvSpPr>
        <p:spPr>
          <a:xfrm>
            <a:off x="8158456" y="4202922"/>
            <a:ext cx="3064393" cy="461665"/>
          </a:xfrm>
          <a:prstGeom prst="rect">
            <a:avLst/>
          </a:prstGeom>
          <a:noFill/>
        </p:spPr>
        <p:txBody>
          <a:bodyPr wrap="square" rtlCol="0">
            <a:spAutoFit/>
          </a:bodyPr>
          <a:lstStyle/>
          <a:p>
            <a:r>
              <a:rPr lang="en-US" sz="2400" dirty="0">
                <a:latin typeface="PT Serif" panose="020A0603040505020204" pitchFamily="18" charset="77"/>
              </a:rPr>
              <a:t>Encrypted </a:t>
            </a:r>
            <a:r>
              <a:rPr lang="en-US" sz="2400" dirty="0" err="1">
                <a:latin typeface="PT Serif" panose="020A0603040505020204" pitchFamily="18" charset="77"/>
              </a:rPr>
              <a:t>mempools</a:t>
            </a:r>
            <a:endParaRPr lang="en-US" sz="2400" dirty="0">
              <a:latin typeface="PT Serif" panose="020A0603040505020204" pitchFamily="18" charset="77"/>
            </a:endParaRPr>
          </a:p>
        </p:txBody>
      </p:sp>
    </p:spTree>
    <p:extLst>
      <p:ext uri="{BB962C8B-B14F-4D97-AF65-F5344CB8AC3E}">
        <p14:creationId xmlns:p14="http://schemas.microsoft.com/office/powerpoint/2010/main" val="3122537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EE0EF-03DB-90C0-7D5D-2D4F669348C4}"/>
              </a:ext>
            </a:extLst>
          </p:cNvPr>
          <p:cNvSpPr>
            <a:spLocks noGrp="1"/>
          </p:cNvSpPr>
          <p:nvPr>
            <p:ph type="title"/>
          </p:nvPr>
        </p:nvSpPr>
        <p:spPr>
          <a:xfrm>
            <a:off x="460248" y="328549"/>
            <a:ext cx="10515600" cy="1325563"/>
          </a:xfrm>
        </p:spPr>
        <p:txBody>
          <a:bodyPr/>
          <a:lstStyle/>
          <a:p>
            <a:r>
              <a:rPr lang="en-US" dirty="0">
                <a:latin typeface="PT Serif" panose="020A0603040505020204" pitchFamily="18" charset="77"/>
              </a:rPr>
              <a:t>Standard Threshold Decryption is NOT accountable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AED91C3-2B8D-9032-AE75-030E9DD07766}"/>
                  </a:ext>
                </a:extLst>
              </p:cNvPr>
              <p:cNvSpPr>
                <a:spLocks noGrp="1"/>
              </p:cNvSpPr>
              <p:nvPr>
                <p:ph idx="1"/>
              </p:nvPr>
            </p:nvSpPr>
            <p:spPr>
              <a:xfrm>
                <a:off x="460247" y="1713677"/>
                <a:ext cx="11292481" cy="4351338"/>
              </a:xfrm>
            </p:spPr>
            <p:txBody>
              <a:bodyPr/>
              <a:lstStyle/>
              <a:p>
                <a:pPr>
                  <a:lnSpc>
                    <a:spcPct val="120000"/>
                  </a:lnSpc>
                </a:pPr>
                <a:r>
                  <a:rPr lang="en-US" dirty="0">
                    <a:latin typeface="PT Serif" panose="020A0603040505020204" pitchFamily="18" charset="77"/>
                  </a:rPr>
                  <a:t>Based on </a:t>
                </a:r>
                <a14:m>
                  <m:oMath xmlns:m="http://schemas.openxmlformats.org/officeDocument/2006/math">
                    <m:r>
                      <a:rPr lang="en-US" b="0" i="1" smtClean="0">
                        <a:latin typeface="Cambria Math" panose="02040503050406030204" pitchFamily="18" charset="0"/>
                      </a:rPr>
                      <m:t>𝑡</m:t>
                    </m:r>
                  </m:oMath>
                </a14:m>
                <a:r>
                  <a:rPr lang="en-US" dirty="0">
                    <a:latin typeface="PT Serif" panose="020A0603040505020204" pitchFamily="18" charset="77"/>
                  </a:rPr>
                  <a:t>-out-of-</a:t>
                </a:r>
                <a14:m>
                  <m:oMath xmlns:m="http://schemas.openxmlformats.org/officeDocument/2006/math">
                    <m:r>
                      <a:rPr lang="en-US" b="0" i="1" smtClean="0">
                        <a:latin typeface="Cambria Math" panose="02040503050406030204" pitchFamily="18" charset="0"/>
                      </a:rPr>
                      <m:t>𝑛</m:t>
                    </m:r>
                  </m:oMath>
                </a14:m>
                <a:r>
                  <a:rPr lang="en-US" dirty="0">
                    <a:latin typeface="PT Serif" panose="020A0603040505020204" pitchFamily="18" charset="77"/>
                  </a:rPr>
                  <a:t> Secret sharing.</a:t>
                </a:r>
              </a:p>
              <a:p>
                <a:pPr>
                  <a:lnSpc>
                    <a:spcPct val="120000"/>
                  </a:lnSpc>
                </a:pPr>
                <a:r>
                  <a:rPr lang="en-US" dirty="0">
                    <a:latin typeface="PT Serif" panose="020A0603040505020204" pitchFamily="18" charset="77"/>
                  </a:rPr>
                  <a:t>Any </a:t>
                </a:r>
                <a14:m>
                  <m:oMath xmlns:m="http://schemas.openxmlformats.org/officeDocument/2006/math">
                    <m:r>
                      <a:rPr lang="en-US" b="0" i="1" smtClean="0">
                        <a:latin typeface="Cambria Math" panose="02040503050406030204" pitchFamily="18" charset="0"/>
                      </a:rPr>
                      <m:t>𝑡</m:t>
                    </m:r>
                  </m:oMath>
                </a14:m>
                <a:r>
                  <a:rPr lang="en-US" dirty="0">
                    <a:latin typeface="PT Serif" panose="020A0603040505020204" pitchFamily="18" charset="77"/>
                  </a:rPr>
                  <a:t> parties can derive the full secret key </a:t>
                </a:r>
                <a14:m>
                  <m:oMath xmlns:m="http://schemas.openxmlformats.org/officeDocument/2006/math">
                    <m:r>
                      <a:rPr lang="en-US" b="0" i="1" smtClean="0">
                        <a:latin typeface="Cambria Math" panose="02040503050406030204" pitchFamily="18" charset="0"/>
                      </a:rPr>
                      <m:t>𝑠𝑘</m:t>
                    </m:r>
                  </m:oMath>
                </a14:m>
                <a:r>
                  <a:rPr lang="en-US" dirty="0">
                    <a:latin typeface="PT Serif" panose="020A0603040505020204" pitchFamily="18" charset="77"/>
                  </a:rPr>
                  <a:t>…</a:t>
                </a:r>
              </a:p>
              <a:p>
                <a:pPr marL="0" indent="0">
                  <a:lnSpc>
                    <a:spcPct val="120000"/>
                  </a:lnSpc>
                  <a:buNone/>
                </a:pPr>
                <a:r>
                  <a:rPr lang="en-US" dirty="0">
                    <a:latin typeface="PT Serif" panose="020A0603040505020204" pitchFamily="18" charset="77"/>
                  </a:rPr>
                  <a:t>    </a:t>
                </a:r>
                <a14:m>
                  <m:oMath xmlns:m="http://schemas.openxmlformats.org/officeDocument/2006/math">
                    <m:r>
                      <a:rPr lang="en-US" b="0" i="1" smtClean="0">
                        <a:latin typeface="Cambria Math" panose="02040503050406030204" pitchFamily="18" charset="0"/>
                      </a:rPr>
                      <m:t>⇒</m:t>
                    </m:r>
                  </m:oMath>
                </a14:m>
                <a:r>
                  <a:rPr lang="en-US" dirty="0">
                    <a:latin typeface="PT Serif" panose="020A0603040505020204" pitchFamily="18" charset="77"/>
                  </a:rPr>
                  <a:t>    The distribution of </a:t>
                </a:r>
                <a14:m>
                  <m:oMath xmlns:m="http://schemas.openxmlformats.org/officeDocument/2006/math">
                    <m:r>
                      <a:rPr lang="en-US" i="1">
                        <a:latin typeface="Cambria Math" panose="02040503050406030204" pitchFamily="18" charset="0"/>
                      </a:rPr>
                      <m:t>𝐷</m:t>
                    </m:r>
                  </m:oMath>
                </a14:m>
                <a:r>
                  <a:rPr lang="en-US" dirty="0">
                    <a:latin typeface="PT Serif" panose="020A0603040505020204" pitchFamily="18" charset="77"/>
                  </a:rPr>
                  <a:t> containing </a:t>
                </a:r>
                <a14:m>
                  <m:oMath xmlns:m="http://schemas.openxmlformats.org/officeDocument/2006/math">
                    <m:r>
                      <a:rPr lang="en-US" i="1">
                        <a:latin typeface="Cambria Math" panose="02040503050406030204" pitchFamily="18" charset="0"/>
                      </a:rPr>
                      <m:t>𝑠𝑘</m:t>
                    </m:r>
                  </m:oMath>
                </a14:m>
                <a:r>
                  <a:rPr lang="en-US" dirty="0">
                    <a:latin typeface="PT Serif" panose="020A0603040505020204" pitchFamily="18" charset="77"/>
                  </a:rPr>
                  <a:t> is independent of the set 	 	 who manufactured it.</a:t>
                </a:r>
              </a:p>
            </p:txBody>
          </p:sp>
        </mc:Choice>
        <mc:Fallback xmlns="">
          <p:sp>
            <p:nvSpPr>
              <p:cNvPr id="3" name="Content Placeholder 2">
                <a:extLst>
                  <a:ext uri="{FF2B5EF4-FFF2-40B4-BE49-F238E27FC236}">
                    <a16:creationId xmlns:a16="http://schemas.microsoft.com/office/drawing/2014/main" id="{9AED91C3-2B8D-9032-AE75-030E9DD07766}"/>
                  </a:ext>
                </a:extLst>
              </p:cNvPr>
              <p:cNvSpPr>
                <a:spLocks noGrp="1" noRot="1" noChangeAspect="1" noMove="1" noResize="1" noEditPoints="1" noAdjustHandles="1" noChangeArrowheads="1" noChangeShapeType="1" noTextEdit="1"/>
              </p:cNvSpPr>
              <p:nvPr>
                <p:ph idx="1"/>
              </p:nvPr>
            </p:nvSpPr>
            <p:spPr>
              <a:xfrm>
                <a:off x="460247" y="1713677"/>
                <a:ext cx="11292481" cy="4351338"/>
              </a:xfrm>
              <a:blipFill>
                <a:blip r:embed="rId3"/>
                <a:stretch>
                  <a:fillRect l="-1011" t="-291"/>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32B6DD62-96CD-5554-5A02-51FB1972E4EB}"/>
              </a:ext>
            </a:extLst>
          </p:cNvPr>
          <p:cNvSpPr txBox="1"/>
          <p:nvPr/>
        </p:nvSpPr>
        <p:spPr>
          <a:xfrm>
            <a:off x="3487091" y="4234805"/>
            <a:ext cx="5217817" cy="954107"/>
          </a:xfrm>
          <a:prstGeom prst="rect">
            <a:avLst/>
          </a:prstGeom>
          <a:noFill/>
          <a:ln w="19050">
            <a:solidFill>
              <a:srgbClr val="FF0000"/>
            </a:solidFill>
          </a:ln>
        </p:spPr>
        <p:txBody>
          <a:bodyPr wrap="square" rtlCol="0">
            <a:spAutoFit/>
          </a:bodyPr>
          <a:lstStyle/>
          <a:p>
            <a:pPr algn="ctr"/>
            <a:r>
              <a:rPr lang="en-US" sz="2800" dirty="0">
                <a:latin typeface="PT Serif" panose="020A0603040505020204" pitchFamily="18" charset="77"/>
              </a:rPr>
              <a:t>Selling secret key is</a:t>
            </a:r>
          </a:p>
          <a:p>
            <a:pPr algn="ctr"/>
            <a:r>
              <a:rPr lang="en-US" sz="2800" dirty="0">
                <a:latin typeface="PT Serif" panose="020A0603040505020204" pitchFamily="18" charset="77"/>
              </a:rPr>
              <a:t>Risk-free profit for </a:t>
            </a:r>
            <a:r>
              <a:rPr lang="en-US" sz="2800" dirty="0" err="1">
                <a:latin typeface="PT Serif" panose="020A0603040505020204" pitchFamily="18" charset="77"/>
              </a:rPr>
              <a:t>Decryptors</a:t>
            </a:r>
            <a:r>
              <a:rPr lang="en-US" sz="2800" dirty="0">
                <a:latin typeface="PT Serif" panose="020A0603040505020204" pitchFamily="18" charset="77"/>
              </a:rPr>
              <a:t>!</a:t>
            </a:r>
          </a:p>
        </p:txBody>
      </p:sp>
      <p:sp>
        <p:nvSpPr>
          <p:cNvPr id="5" name="TextBox 4">
            <a:extLst>
              <a:ext uri="{FF2B5EF4-FFF2-40B4-BE49-F238E27FC236}">
                <a16:creationId xmlns:a16="http://schemas.microsoft.com/office/drawing/2014/main" id="{FEE2B9E3-471F-EDCB-02AA-B29C79D9CE8B}"/>
              </a:ext>
            </a:extLst>
          </p:cNvPr>
          <p:cNvSpPr txBox="1"/>
          <p:nvPr/>
        </p:nvSpPr>
        <p:spPr>
          <a:xfrm>
            <a:off x="3487090" y="5514729"/>
            <a:ext cx="5217817" cy="954107"/>
          </a:xfrm>
          <a:prstGeom prst="rect">
            <a:avLst/>
          </a:prstGeom>
          <a:noFill/>
          <a:ln w="19050">
            <a:solidFill>
              <a:srgbClr val="FF0000"/>
            </a:solidFill>
          </a:ln>
        </p:spPr>
        <p:txBody>
          <a:bodyPr wrap="square" rtlCol="0">
            <a:spAutoFit/>
          </a:bodyPr>
          <a:lstStyle/>
          <a:p>
            <a:pPr algn="ctr"/>
            <a:r>
              <a:rPr lang="en-US" sz="2800" dirty="0">
                <a:latin typeface="PT Serif" panose="020A0603040505020204" pitchFamily="18" charset="77"/>
              </a:rPr>
              <a:t>Traitors can frame honest </a:t>
            </a:r>
            <a:r>
              <a:rPr lang="en-US" sz="2800" dirty="0" err="1">
                <a:latin typeface="PT Serif" panose="020A0603040505020204" pitchFamily="18" charset="77"/>
              </a:rPr>
              <a:t>Decryptors</a:t>
            </a:r>
            <a:r>
              <a:rPr lang="en-US" sz="2800" dirty="0">
                <a:latin typeface="PT Serif" panose="020A0603040505020204" pitchFamily="18" charset="77"/>
              </a:rPr>
              <a:t>!</a:t>
            </a:r>
          </a:p>
        </p:txBody>
      </p:sp>
    </p:spTree>
    <p:extLst>
      <p:ext uri="{BB962C8B-B14F-4D97-AF65-F5344CB8AC3E}">
        <p14:creationId xmlns:p14="http://schemas.microsoft.com/office/powerpoint/2010/main" val="112706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54F2F-CEFA-60DB-E61D-3CBE86985818}"/>
              </a:ext>
            </a:extLst>
          </p:cNvPr>
          <p:cNvSpPr>
            <a:spLocks noGrp="1"/>
          </p:cNvSpPr>
          <p:nvPr>
            <p:ph type="title"/>
          </p:nvPr>
        </p:nvSpPr>
        <p:spPr>
          <a:xfrm>
            <a:off x="291934" y="270122"/>
            <a:ext cx="11461153" cy="1325563"/>
          </a:xfrm>
        </p:spPr>
        <p:txBody>
          <a:bodyPr/>
          <a:lstStyle/>
          <a:p>
            <a:r>
              <a:rPr lang="en-US" dirty="0">
                <a:latin typeface="PT Serif" panose="020A0603040505020204" pitchFamily="18" charset="77"/>
              </a:rPr>
              <a:t>This work : </a:t>
            </a:r>
            <a:r>
              <a:rPr lang="en-US" sz="3000" dirty="0">
                <a:latin typeface="PT Serif" panose="020A0603040505020204" pitchFamily="18" charset="77"/>
              </a:rPr>
              <a:t>Making Threshold Decryption Accountable</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1C82FE00-DC40-22F5-BB95-BD52CBA72354}"/>
                  </a:ext>
                </a:extLst>
              </p:cNvPr>
              <p:cNvSpPr txBox="1">
                <a:spLocks/>
              </p:cNvSpPr>
              <p:nvPr/>
            </p:nvSpPr>
            <p:spPr>
              <a:xfrm>
                <a:off x="291935" y="1524434"/>
                <a:ext cx="11461152" cy="45798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3000" dirty="0">
                    <a:latin typeface="PT Serif" panose="020A0603040505020204" pitchFamily="18" charset="77"/>
                  </a:rPr>
                  <a:t>Define accountability for Threshold decryption for two cases:</a:t>
                </a:r>
              </a:p>
              <a:p>
                <a:pPr lvl="1">
                  <a:lnSpc>
                    <a:spcPct val="150000"/>
                  </a:lnSpc>
                </a:pPr>
                <a:endParaRPr lang="en-US" sz="2800" dirty="0">
                  <a:latin typeface="PT Serif" panose="020A0603040505020204" pitchFamily="18" charset="77"/>
                </a:endParaRPr>
              </a:p>
              <a:p>
                <a:pPr lvl="1">
                  <a:lnSpc>
                    <a:spcPct val="150000"/>
                  </a:lnSpc>
                </a:pPr>
                <a:r>
                  <a:rPr lang="en-US" sz="2800" dirty="0">
                    <a:latin typeface="PT Serif" panose="020A0603040505020204" pitchFamily="18" charset="77"/>
                  </a:rPr>
                  <a:t>A malicious coalition of size </a:t>
                </a:r>
                <a14:m>
                  <m:oMath xmlns:m="http://schemas.openxmlformats.org/officeDocument/2006/math">
                    <m:r>
                      <a:rPr lang="en-US" sz="2800" i="1" smtClean="0">
                        <a:latin typeface="Cambria Math" panose="02040503050406030204" pitchFamily="18" charset="0"/>
                      </a:rPr>
                      <m:t>≥</m:t>
                    </m:r>
                    <m:r>
                      <a:rPr lang="en-US" sz="2800" i="1" smtClean="0">
                        <a:latin typeface="Cambria Math" panose="02040503050406030204" pitchFamily="18" charset="0"/>
                      </a:rPr>
                      <m:t>𝑡</m:t>
                    </m:r>
                  </m:oMath>
                </a14:m>
                <a:endParaRPr lang="en-US" sz="2800" dirty="0">
                  <a:latin typeface="PT Serif" panose="020A0603040505020204" pitchFamily="18" charset="77"/>
                </a:endParaRPr>
              </a:p>
              <a:p>
                <a:pPr lvl="1">
                  <a:lnSpc>
                    <a:spcPct val="150000"/>
                  </a:lnSpc>
                </a:pPr>
                <a:endParaRPr lang="en-US" sz="2800" dirty="0">
                  <a:latin typeface="PT Serif" panose="020A0603040505020204" pitchFamily="18" charset="77"/>
                </a:endParaRPr>
              </a:p>
              <a:p>
                <a:pPr lvl="1">
                  <a:lnSpc>
                    <a:spcPct val="150000"/>
                  </a:lnSpc>
                </a:pPr>
                <a:r>
                  <a:rPr lang="en-US" sz="2800" dirty="0">
                    <a:latin typeface="PT Serif" panose="020A0603040505020204" pitchFamily="18" charset="77"/>
                  </a:rPr>
                  <a:t>A malicious coalition of size &lt; t</a:t>
                </a:r>
              </a:p>
            </p:txBody>
          </p:sp>
        </mc:Choice>
        <mc:Fallback xmlns="">
          <p:sp>
            <p:nvSpPr>
              <p:cNvPr id="7" name="Content Placeholder 2">
                <a:extLst>
                  <a:ext uri="{FF2B5EF4-FFF2-40B4-BE49-F238E27FC236}">
                    <a16:creationId xmlns:a16="http://schemas.microsoft.com/office/drawing/2014/main" id="{1C82FE00-DC40-22F5-BB95-BD52CBA72354}"/>
                  </a:ext>
                </a:extLst>
              </p:cNvPr>
              <p:cNvSpPr txBox="1">
                <a:spLocks noRot="1" noChangeAspect="1" noMove="1" noResize="1" noEditPoints="1" noAdjustHandles="1" noChangeArrowheads="1" noChangeShapeType="1" noTextEdit="1"/>
              </p:cNvSpPr>
              <p:nvPr/>
            </p:nvSpPr>
            <p:spPr>
              <a:xfrm>
                <a:off x="291935" y="1524434"/>
                <a:ext cx="11461152" cy="4579803"/>
              </a:xfrm>
              <a:prstGeom prst="rect">
                <a:avLst/>
              </a:prstGeom>
              <a:blipFill>
                <a:blip r:embed="rId3"/>
                <a:stretch>
                  <a:fillRect l="-1218"/>
                </a:stretch>
              </a:blipFill>
            </p:spPr>
            <p:txBody>
              <a:bodyPr/>
              <a:lstStyle/>
              <a:p>
                <a:r>
                  <a:rPr lang="en-US">
                    <a:noFill/>
                  </a:rPr>
                  <a:t> </a:t>
                </a:r>
              </a:p>
            </p:txBody>
          </p:sp>
        </mc:Fallback>
      </mc:AlternateContent>
      <p:sp>
        <p:nvSpPr>
          <p:cNvPr id="8" name="Round Diagonal Corner Rectangle 7">
            <a:extLst>
              <a:ext uri="{FF2B5EF4-FFF2-40B4-BE49-F238E27FC236}">
                <a16:creationId xmlns:a16="http://schemas.microsoft.com/office/drawing/2014/main" id="{E3B94B53-2246-211B-96B7-720E4C2A6AC0}"/>
              </a:ext>
            </a:extLst>
          </p:cNvPr>
          <p:cNvSpPr/>
          <p:nvPr/>
        </p:nvSpPr>
        <p:spPr>
          <a:xfrm>
            <a:off x="592567" y="2974135"/>
            <a:ext cx="5948227" cy="837484"/>
          </a:xfrm>
          <a:prstGeom prst="round2DiagRect">
            <a:avLst/>
          </a:prstGeom>
          <a:solidFill>
            <a:schemeClr val="accent1">
              <a:lumMod val="60000"/>
              <a:lumOff val="40000"/>
              <a:alpha val="39664"/>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32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03F4D-6967-60C4-45DA-7CAD9A55B612}"/>
              </a:ext>
            </a:extLst>
          </p:cNvPr>
          <p:cNvSpPr>
            <a:spLocks noGrp="1"/>
          </p:cNvSpPr>
          <p:nvPr>
            <p:ph type="title"/>
          </p:nvPr>
        </p:nvSpPr>
        <p:spPr>
          <a:xfrm>
            <a:off x="256309" y="246372"/>
            <a:ext cx="10515600" cy="1107415"/>
          </a:xfrm>
        </p:spPr>
        <p:txBody>
          <a:bodyPr>
            <a:normAutofit fontScale="90000"/>
          </a:bodyPr>
          <a:lstStyle/>
          <a:p>
            <a:r>
              <a:rPr lang="en-US" sz="4400" dirty="0">
                <a:latin typeface="PT Serif" panose="020A0603040505020204" pitchFamily="18" charset="77"/>
              </a:rPr>
              <a:t>Defining Traitor tracing for threshold KEM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6A1FAB7-BA9C-7ABE-11AD-90903C0EBDB6}"/>
                  </a:ext>
                </a:extLst>
              </p:cNvPr>
              <p:cNvSpPr>
                <a:spLocks noGrp="1"/>
              </p:cNvSpPr>
              <p:nvPr>
                <p:ph idx="1"/>
              </p:nvPr>
            </p:nvSpPr>
            <p:spPr>
              <a:xfrm>
                <a:off x="256308" y="1353787"/>
                <a:ext cx="11679383" cy="5257841"/>
              </a:xfrm>
            </p:spPr>
            <p:txBody>
              <a:bodyPr>
                <a:normAutofit/>
              </a:bodyPr>
              <a:lstStyle/>
              <a:p>
                <a:pPr marL="0" indent="0">
                  <a:lnSpc>
                    <a:spcPct val="130000"/>
                  </a:lnSpc>
                  <a:buNone/>
                </a:pPr>
                <a:r>
                  <a:rPr lang="en-US" sz="2400" dirty="0">
                    <a:solidFill>
                      <a:schemeClr val="bg2">
                        <a:lumMod val="25000"/>
                      </a:schemeClr>
                    </a:solidFill>
                    <a:latin typeface="PT Serif" panose="020A0603040505020204" pitchFamily="18" charset="77"/>
                  </a:rPr>
                  <a:t>A Traitor tracing for Threshold KEM (Key Encapsulation Mechanism) has 5 algorithms:</a:t>
                </a:r>
              </a:p>
              <a:p>
                <a:pPr marL="444500" lvl="3" indent="-342900">
                  <a:lnSpc>
                    <a:spcPct val="130000"/>
                  </a:lnSpc>
                  <a:spcBef>
                    <a:spcPts val="600"/>
                  </a:spcBef>
                  <a:spcAft>
                    <a:spcPts val="600"/>
                  </a:spcAft>
                  <a:buSzPts val="2000"/>
                </a:pPr>
                <a:r>
                  <a:rPr lang="en" sz="2400" dirty="0">
                    <a:solidFill>
                      <a:schemeClr val="bg2">
                        <a:lumMod val="25000"/>
                      </a:schemeClr>
                    </a:solidFill>
                    <a:latin typeface="PT Serif" panose="020A0603040505020204" pitchFamily="18" charset="77"/>
                    <a:ea typeface="PT Serif"/>
                    <a:cs typeface="PT Serif"/>
                    <a:sym typeface="PT Serif"/>
                  </a:rPr>
                  <a:t>KeyGen ( </a:t>
                </a:r>
                <a14:m>
                  <m:oMath xmlns:m="http://schemas.openxmlformats.org/officeDocument/2006/math">
                    <m:r>
                      <a:rPr lang="en-US" sz="2400" b="0" i="1" smtClean="0">
                        <a:solidFill>
                          <a:schemeClr val="bg2">
                            <a:lumMod val="25000"/>
                          </a:schemeClr>
                        </a:solidFill>
                        <a:latin typeface="Cambria Math" panose="02040503050406030204" pitchFamily="18" charset="0"/>
                        <a:ea typeface="PT Serif"/>
                        <a:cs typeface="PT Serif"/>
                        <a:sym typeface="PT Serif"/>
                      </a:rPr>
                      <m:t>𝑛</m:t>
                    </m:r>
                    <m:r>
                      <a:rPr lang="en-US" sz="2400" b="0" i="1" smtClean="0">
                        <a:solidFill>
                          <a:schemeClr val="bg2">
                            <a:lumMod val="25000"/>
                          </a:schemeClr>
                        </a:solidFill>
                        <a:latin typeface="Cambria Math" panose="02040503050406030204" pitchFamily="18" charset="0"/>
                        <a:ea typeface="PT Serif"/>
                        <a:cs typeface="PT Serif"/>
                        <a:sym typeface="PT Serif"/>
                      </a:rPr>
                      <m:t>, </m:t>
                    </m:r>
                    <m:r>
                      <a:rPr lang="en-US" sz="2400" b="0" i="1" smtClean="0">
                        <a:solidFill>
                          <a:schemeClr val="bg2">
                            <a:lumMod val="25000"/>
                          </a:schemeClr>
                        </a:solidFill>
                        <a:latin typeface="Cambria Math" panose="02040503050406030204" pitchFamily="18" charset="0"/>
                        <a:ea typeface="PT Serif"/>
                        <a:cs typeface="PT Serif"/>
                        <a:sym typeface="PT Serif"/>
                      </a:rPr>
                      <m:t>𝑡</m:t>
                    </m:r>
                  </m:oMath>
                </a14:m>
                <a:r>
                  <a:rPr lang="en" sz="2400" dirty="0">
                    <a:solidFill>
                      <a:schemeClr val="bg2">
                        <a:lumMod val="25000"/>
                      </a:schemeClr>
                    </a:solidFill>
                    <a:latin typeface="PT Serif" panose="020A0603040505020204" pitchFamily="18" charset="77"/>
                    <a:ea typeface="PT Serif"/>
                    <a:cs typeface="PT Serif"/>
                    <a:sym typeface="PT Serif"/>
                  </a:rPr>
                  <a:t> )     	 	 	→    	 </a:t>
                </a:r>
                <a14:m>
                  <m:oMath xmlns:m="http://schemas.openxmlformats.org/officeDocument/2006/math">
                    <m:r>
                      <a:rPr lang="en-US" sz="2400" b="0" i="1" smtClean="0">
                        <a:solidFill>
                          <a:schemeClr val="bg2">
                            <a:lumMod val="25000"/>
                          </a:schemeClr>
                        </a:solidFill>
                        <a:latin typeface="Cambria Math" panose="02040503050406030204" pitchFamily="18" charset="0"/>
                        <a:ea typeface="PT Serif"/>
                        <a:cs typeface="PT Serif"/>
                        <a:sym typeface="PT Serif"/>
                      </a:rPr>
                      <m:t>𝑝𝑘</m:t>
                    </m:r>
                    <m:r>
                      <a:rPr lang="en-US" sz="2400" b="0" i="1" smtClean="0">
                        <a:solidFill>
                          <a:schemeClr val="bg2">
                            <a:lumMod val="25000"/>
                          </a:schemeClr>
                        </a:solidFill>
                        <a:latin typeface="Cambria Math" panose="02040503050406030204" pitchFamily="18" charset="0"/>
                        <a:ea typeface="PT Serif"/>
                        <a:cs typeface="PT Serif"/>
                        <a:sym typeface="PT Serif"/>
                      </a:rPr>
                      <m:t> ,  </m:t>
                    </m:r>
                    <m:r>
                      <a:rPr lang="en-US" sz="2400" b="0" i="1" smtClean="0">
                        <a:solidFill>
                          <a:schemeClr val="bg2">
                            <a:lumMod val="25000"/>
                          </a:schemeClr>
                        </a:solidFill>
                        <a:latin typeface="Cambria Math" panose="02040503050406030204" pitchFamily="18" charset="0"/>
                        <a:ea typeface="PT Serif"/>
                        <a:cs typeface="PT Serif"/>
                        <a:sym typeface="PT Serif"/>
                      </a:rPr>
                      <m:t>𝑝𝑘𝑐</m:t>
                    </m:r>
                    <m:r>
                      <a:rPr lang="en-US" sz="2400" b="0" i="1" smtClean="0">
                        <a:solidFill>
                          <a:schemeClr val="bg2">
                            <a:lumMod val="25000"/>
                          </a:schemeClr>
                        </a:solidFill>
                        <a:latin typeface="Cambria Math" panose="02040503050406030204" pitchFamily="18" charset="0"/>
                        <a:ea typeface="PT Serif"/>
                        <a:cs typeface="PT Serif"/>
                        <a:sym typeface="PT Serif"/>
                      </a:rPr>
                      <m:t> ,</m:t>
                    </m:r>
                    <m:r>
                      <a:rPr lang="en-US" sz="2400" b="1" i="1">
                        <a:solidFill>
                          <a:schemeClr val="bg2">
                            <a:lumMod val="25000"/>
                          </a:schemeClr>
                        </a:solidFill>
                        <a:latin typeface="Cambria Math" panose="02040503050406030204" pitchFamily="18" charset="0"/>
                        <a:ea typeface="PT Serif"/>
                        <a:cs typeface="PT Serif"/>
                        <a:sym typeface="PT Serif"/>
                      </a:rPr>
                      <m:t>𝒕𝒌</m:t>
                    </m:r>
                    <m:r>
                      <a:rPr lang="en-US" sz="2400" b="0" i="1" smtClean="0">
                        <a:solidFill>
                          <a:schemeClr val="bg2">
                            <a:lumMod val="25000"/>
                          </a:schemeClr>
                        </a:solidFill>
                        <a:latin typeface="Cambria Math" panose="02040503050406030204" pitchFamily="18" charset="0"/>
                        <a:ea typeface="PT Serif"/>
                        <a:cs typeface="PT Serif"/>
                        <a:sym typeface="PT Serif"/>
                      </a:rPr>
                      <m:t> ,  </m:t>
                    </m:r>
                    <m:r>
                      <a:rPr lang="en-US" sz="2400" b="0" i="1" smtClean="0">
                        <a:solidFill>
                          <a:schemeClr val="bg2">
                            <a:lumMod val="25000"/>
                          </a:schemeClr>
                        </a:solidFill>
                        <a:latin typeface="Cambria Math" panose="02040503050406030204" pitchFamily="18" charset="0"/>
                        <a:ea typeface="PT Serif"/>
                        <a:cs typeface="PT Serif"/>
                        <a:sym typeface="PT Serif"/>
                      </a:rPr>
                      <m:t>𝑠</m:t>
                    </m:r>
                    <m:sSub>
                      <m:sSubPr>
                        <m:ctrlPr>
                          <a:rPr lang="en-US" sz="2400" b="0" i="1" smtClean="0">
                            <a:solidFill>
                              <a:schemeClr val="bg2">
                                <a:lumMod val="25000"/>
                              </a:schemeClr>
                            </a:solidFill>
                            <a:latin typeface="Cambria Math" panose="02040503050406030204" pitchFamily="18" charset="0"/>
                            <a:ea typeface="PT Serif"/>
                            <a:cs typeface="PT Serif"/>
                            <a:sym typeface="PT Serif"/>
                          </a:rPr>
                        </m:ctrlPr>
                      </m:sSubPr>
                      <m:e>
                        <m:r>
                          <a:rPr lang="en-US" sz="2400" b="0" i="1" smtClean="0">
                            <a:solidFill>
                              <a:schemeClr val="bg2">
                                <a:lumMod val="25000"/>
                              </a:schemeClr>
                            </a:solidFill>
                            <a:latin typeface="Cambria Math" panose="02040503050406030204" pitchFamily="18" charset="0"/>
                            <a:ea typeface="PT Serif"/>
                            <a:cs typeface="PT Serif"/>
                            <a:sym typeface="PT Serif"/>
                          </a:rPr>
                          <m:t>𝑘</m:t>
                        </m:r>
                      </m:e>
                      <m:sub>
                        <m:r>
                          <a:rPr lang="en-US" sz="2400" b="0" i="1" smtClean="0">
                            <a:solidFill>
                              <a:schemeClr val="bg2">
                                <a:lumMod val="25000"/>
                              </a:schemeClr>
                            </a:solidFill>
                            <a:latin typeface="Cambria Math" panose="02040503050406030204" pitchFamily="18" charset="0"/>
                            <a:ea typeface="PT Serif"/>
                            <a:cs typeface="PT Serif"/>
                            <a:sym typeface="PT Serif"/>
                          </a:rPr>
                          <m:t>1</m:t>
                        </m:r>
                      </m:sub>
                    </m:sSub>
                    <m:r>
                      <a:rPr lang="en-US" sz="2400" b="0" i="1" smtClean="0">
                        <a:solidFill>
                          <a:schemeClr val="bg2">
                            <a:lumMod val="25000"/>
                          </a:schemeClr>
                        </a:solidFill>
                        <a:latin typeface="Cambria Math" panose="02040503050406030204" pitchFamily="18" charset="0"/>
                        <a:ea typeface="PT Serif"/>
                        <a:cs typeface="PT Serif"/>
                        <a:sym typeface="PT Serif"/>
                      </a:rPr>
                      <m:t>,…,  </m:t>
                    </m:r>
                    <m:r>
                      <a:rPr lang="en-US" sz="2400" b="0" i="1" smtClean="0">
                        <a:solidFill>
                          <a:schemeClr val="bg2">
                            <a:lumMod val="25000"/>
                          </a:schemeClr>
                        </a:solidFill>
                        <a:latin typeface="Cambria Math" panose="02040503050406030204" pitchFamily="18" charset="0"/>
                        <a:ea typeface="PT Serif"/>
                        <a:cs typeface="PT Serif"/>
                        <a:sym typeface="PT Serif"/>
                      </a:rPr>
                      <m:t>𝑠</m:t>
                    </m:r>
                    <m:sSub>
                      <m:sSubPr>
                        <m:ctrlPr>
                          <a:rPr lang="en-US" sz="2400" b="0" i="1" smtClean="0">
                            <a:solidFill>
                              <a:schemeClr val="bg2">
                                <a:lumMod val="25000"/>
                              </a:schemeClr>
                            </a:solidFill>
                            <a:latin typeface="Cambria Math" panose="02040503050406030204" pitchFamily="18" charset="0"/>
                            <a:ea typeface="PT Serif"/>
                            <a:cs typeface="PT Serif"/>
                            <a:sym typeface="PT Serif"/>
                          </a:rPr>
                        </m:ctrlPr>
                      </m:sSubPr>
                      <m:e>
                        <m:r>
                          <a:rPr lang="en-US" sz="2400" b="0" i="1" smtClean="0">
                            <a:solidFill>
                              <a:schemeClr val="bg2">
                                <a:lumMod val="25000"/>
                              </a:schemeClr>
                            </a:solidFill>
                            <a:latin typeface="Cambria Math" panose="02040503050406030204" pitchFamily="18" charset="0"/>
                            <a:ea typeface="PT Serif"/>
                            <a:cs typeface="PT Serif"/>
                            <a:sym typeface="PT Serif"/>
                          </a:rPr>
                          <m:t>𝑘</m:t>
                        </m:r>
                      </m:e>
                      <m:sub>
                        <m:r>
                          <a:rPr lang="en-US" sz="2400" b="0" i="1" smtClean="0">
                            <a:solidFill>
                              <a:schemeClr val="bg2">
                                <a:lumMod val="25000"/>
                              </a:schemeClr>
                            </a:solidFill>
                            <a:latin typeface="Cambria Math" panose="02040503050406030204" pitchFamily="18" charset="0"/>
                            <a:ea typeface="PT Serif"/>
                            <a:cs typeface="PT Serif"/>
                            <a:sym typeface="PT Serif"/>
                          </a:rPr>
                          <m:t>𝑛</m:t>
                        </m:r>
                      </m:sub>
                    </m:sSub>
                    <m:r>
                      <a:rPr lang="en-US" sz="2400" b="1" i="1" smtClean="0">
                        <a:solidFill>
                          <a:schemeClr val="bg2">
                            <a:lumMod val="25000"/>
                          </a:schemeClr>
                        </a:solidFill>
                        <a:latin typeface="Cambria Math" panose="02040503050406030204" pitchFamily="18" charset="0"/>
                        <a:ea typeface="PT Serif"/>
                        <a:cs typeface="PT Serif"/>
                        <a:sym typeface="PT Serif"/>
                      </a:rPr>
                      <m:t>   </m:t>
                    </m:r>
                  </m:oMath>
                </a14:m>
                <a:endParaRPr lang="en" sz="2400" baseline="-25000" dirty="0">
                  <a:solidFill>
                    <a:schemeClr val="bg2">
                      <a:lumMod val="25000"/>
                    </a:schemeClr>
                  </a:solidFill>
                  <a:latin typeface="PT Serif" panose="020A0603040505020204" pitchFamily="18" charset="77"/>
                  <a:ea typeface="PT Serif"/>
                  <a:cs typeface="PT Serif"/>
                  <a:sym typeface="PT Serif"/>
                </a:endParaRPr>
              </a:p>
              <a:p>
                <a:pPr marL="444500" lvl="0" indent="-342900">
                  <a:lnSpc>
                    <a:spcPct val="130000"/>
                  </a:lnSpc>
                  <a:spcBef>
                    <a:spcPts val="600"/>
                  </a:spcBef>
                  <a:spcAft>
                    <a:spcPts val="600"/>
                  </a:spcAft>
                  <a:buSzPts val="2000"/>
                </a:pPr>
                <a:r>
                  <a:rPr lang="en-US" sz="2400" dirty="0">
                    <a:solidFill>
                      <a:schemeClr val="bg2">
                        <a:lumMod val="25000"/>
                      </a:schemeClr>
                    </a:solidFill>
                    <a:latin typeface="PT Serif" panose="020A0603040505020204" pitchFamily="18" charset="77"/>
                    <a:ea typeface="PT Serif"/>
                    <a:cs typeface="PT Serif"/>
                    <a:sym typeface="PT Serif"/>
                  </a:rPr>
                  <a:t>Enc( </a:t>
                </a:r>
                <a14:m>
                  <m:oMath xmlns:m="http://schemas.openxmlformats.org/officeDocument/2006/math">
                    <m:r>
                      <a:rPr lang="en-US" sz="2400" b="0" i="1" smtClean="0">
                        <a:solidFill>
                          <a:schemeClr val="bg2">
                            <a:lumMod val="25000"/>
                          </a:schemeClr>
                        </a:solidFill>
                        <a:latin typeface="Cambria Math" panose="02040503050406030204" pitchFamily="18" charset="0"/>
                        <a:ea typeface="PT Serif"/>
                        <a:cs typeface="PT Serif"/>
                        <a:sym typeface="PT Serif"/>
                      </a:rPr>
                      <m:t>𝑝𝑘</m:t>
                    </m:r>
                  </m:oMath>
                </a14:m>
                <a:r>
                  <a:rPr lang="en-US" sz="2400" dirty="0">
                    <a:solidFill>
                      <a:schemeClr val="bg2">
                        <a:lumMod val="25000"/>
                      </a:schemeClr>
                    </a:solidFill>
                    <a:latin typeface="PT Serif" panose="020A0603040505020204" pitchFamily="18" charset="77"/>
                    <a:ea typeface="PT Serif"/>
                    <a:cs typeface="PT Serif"/>
                    <a:sym typeface="PT Serif"/>
                  </a:rPr>
                  <a:t> )    	  	  	</a:t>
                </a:r>
                <a:r>
                  <a:rPr lang="en" sz="2400" dirty="0">
                    <a:solidFill>
                      <a:schemeClr val="bg2">
                        <a:lumMod val="25000"/>
                      </a:schemeClr>
                    </a:solidFill>
                    <a:latin typeface="PT Serif" panose="020A0603040505020204" pitchFamily="18" charset="77"/>
                    <a:ea typeface="PT Serif"/>
                    <a:cs typeface="PT Serif"/>
                    <a:sym typeface="PT Serif"/>
                  </a:rPr>
                  <a:t>→ 	</a:t>
                </a:r>
                <a14:m>
                  <m:oMath xmlns:m="http://schemas.openxmlformats.org/officeDocument/2006/math">
                    <m:r>
                      <a:rPr lang="en-US" sz="2400" b="0" i="1" smtClean="0">
                        <a:solidFill>
                          <a:schemeClr val="bg2">
                            <a:lumMod val="25000"/>
                          </a:schemeClr>
                        </a:solidFill>
                        <a:latin typeface="Cambria Math" panose="02040503050406030204" pitchFamily="18" charset="0"/>
                        <a:ea typeface="PT Serif"/>
                        <a:cs typeface="PT Serif"/>
                        <a:sym typeface="PT Serif"/>
                      </a:rPr>
                      <m:t>( </m:t>
                    </m:r>
                    <m:r>
                      <a:rPr lang="en-US" sz="2400" b="0" i="1" smtClean="0">
                        <a:solidFill>
                          <a:schemeClr val="bg2">
                            <a:lumMod val="25000"/>
                          </a:schemeClr>
                        </a:solidFill>
                        <a:latin typeface="Cambria Math" panose="02040503050406030204" pitchFamily="18" charset="0"/>
                        <a:ea typeface="PT Serif"/>
                        <a:cs typeface="PT Serif"/>
                        <a:sym typeface="PT Serif"/>
                      </a:rPr>
                      <m:t>𝑘</m:t>
                    </m:r>
                    <m:r>
                      <a:rPr lang="en-US" sz="2400" b="0" i="1" smtClean="0">
                        <a:solidFill>
                          <a:schemeClr val="bg2">
                            <a:lumMod val="25000"/>
                          </a:schemeClr>
                        </a:solidFill>
                        <a:latin typeface="Cambria Math" panose="02040503050406030204" pitchFamily="18" charset="0"/>
                        <a:ea typeface="PT Serif"/>
                        <a:cs typeface="PT Serif"/>
                        <a:sym typeface="PT Serif"/>
                      </a:rPr>
                      <m:t> , </m:t>
                    </m:r>
                    <m:r>
                      <a:rPr lang="en-US" sz="2400" b="0" i="1" smtClean="0">
                        <a:solidFill>
                          <a:schemeClr val="bg2">
                            <a:lumMod val="25000"/>
                          </a:schemeClr>
                        </a:solidFill>
                        <a:latin typeface="Cambria Math" panose="02040503050406030204" pitchFamily="18" charset="0"/>
                        <a:ea typeface="PT Serif"/>
                        <a:cs typeface="PT Serif"/>
                        <a:sym typeface="PT Serif"/>
                      </a:rPr>
                      <m:t>𝑐𝑡</m:t>
                    </m:r>
                    <m:r>
                      <a:rPr lang="en-US" sz="2400" b="0" i="1" smtClean="0">
                        <a:solidFill>
                          <a:schemeClr val="bg2">
                            <a:lumMod val="25000"/>
                          </a:schemeClr>
                        </a:solidFill>
                        <a:latin typeface="Cambria Math" panose="02040503050406030204" pitchFamily="18" charset="0"/>
                        <a:ea typeface="PT Serif"/>
                        <a:cs typeface="PT Serif"/>
                        <a:sym typeface="PT Serif"/>
                      </a:rPr>
                      <m:t> )</m:t>
                    </m:r>
                  </m:oMath>
                </a14:m>
                <a:r>
                  <a:rPr lang="en" sz="2400" dirty="0">
                    <a:solidFill>
                      <a:schemeClr val="bg2">
                        <a:lumMod val="25000"/>
                      </a:schemeClr>
                    </a:solidFill>
                    <a:latin typeface="PT Serif" panose="020A0603040505020204" pitchFamily="18" charset="77"/>
                    <a:ea typeface="PT Serif"/>
                    <a:cs typeface="PT Serif"/>
                    <a:sym typeface="PT Serif"/>
                  </a:rPr>
                  <a:t>	//  </a:t>
                </a:r>
                <a:r>
                  <a:rPr lang="en-US" sz="2400" dirty="0">
                    <a:solidFill>
                      <a:schemeClr val="bg2">
                        <a:lumMod val="25000"/>
                      </a:schemeClr>
                    </a:solidFill>
                    <a:latin typeface="PT Serif" panose="020A0603040505020204" pitchFamily="18" charset="77"/>
                    <a:ea typeface="PT Serif"/>
                    <a:cs typeface="PT Serif"/>
                    <a:sym typeface="PT Serif"/>
                  </a:rPr>
                  <a:t>Encapsulation, </a:t>
                </a:r>
                <a14:m>
                  <m:oMath xmlns:m="http://schemas.openxmlformats.org/officeDocument/2006/math">
                    <m:r>
                      <a:rPr lang="en-US" sz="2400" b="0" i="1" smtClean="0">
                        <a:solidFill>
                          <a:schemeClr val="bg2">
                            <a:lumMod val="25000"/>
                          </a:schemeClr>
                        </a:solidFill>
                        <a:latin typeface="Cambria Math" panose="02040503050406030204" pitchFamily="18" charset="0"/>
                        <a:ea typeface="PT Serif"/>
                        <a:cs typeface="PT Serif"/>
                        <a:sym typeface="PT Serif"/>
                      </a:rPr>
                      <m:t>𝑘</m:t>
                    </m:r>
                    <m:r>
                      <a:rPr lang="en-US" sz="2400" b="0" i="1" smtClean="0">
                        <a:solidFill>
                          <a:schemeClr val="bg2">
                            <a:lumMod val="25000"/>
                          </a:schemeClr>
                        </a:solidFill>
                        <a:latin typeface="Cambria Math" panose="02040503050406030204" pitchFamily="18" charset="0"/>
                        <a:ea typeface="PT Serif"/>
                        <a:cs typeface="PT Serif"/>
                        <a:sym typeface="PT Serif"/>
                      </a:rPr>
                      <m:t>∈</m:t>
                    </m:r>
                  </m:oMath>
                </a14:m>
                <a:endParaRPr lang="en" sz="2400" dirty="0">
                  <a:solidFill>
                    <a:schemeClr val="bg2">
                      <a:lumMod val="25000"/>
                    </a:schemeClr>
                  </a:solidFill>
                  <a:latin typeface="PT Serif" panose="020A0603040505020204" pitchFamily="18" charset="77"/>
                  <a:ea typeface="PT Serif"/>
                  <a:cs typeface="PT Serif"/>
                  <a:sym typeface="PT Serif"/>
                </a:endParaRPr>
              </a:p>
              <a:p>
                <a:pPr marL="444500" lvl="0" indent="-342900">
                  <a:lnSpc>
                    <a:spcPct val="130000"/>
                  </a:lnSpc>
                  <a:spcBef>
                    <a:spcPts val="600"/>
                  </a:spcBef>
                  <a:spcAft>
                    <a:spcPts val="600"/>
                  </a:spcAft>
                  <a:buSzPts val="2000"/>
                </a:pPr>
                <a:r>
                  <a:rPr lang="en" sz="2400" dirty="0">
                    <a:solidFill>
                      <a:schemeClr val="bg2">
                        <a:lumMod val="25000"/>
                      </a:schemeClr>
                    </a:solidFill>
                    <a:latin typeface="PT Serif" panose="020A0603040505020204" pitchFamily="18" charset="77"/>
                    <a:ea typeface="PT Serif"/>
                    <a:cs typeface="PT Serif"/>
                    <a:sym typeface="PT Serif"/>
                  </a:rPr>
                  <a:t>Dec(</a:t>
                </a:r>
                <a14:m>
                  <m:oMath xmlns:m="http://schemas.openxmlformats.org/officeDocument/2006/math">
                    <m:r>
                      <a:rPr lang="en-US" sz="2400" b="0" i="0" smtClean="0">
                        <a:solidFill>
                          <a:schemeClr val="bg2">
                            <a:lumMod val="25000"/>
                          </a:schemeClr>
                        </a:solidFill>
                        <a:latin typeface="Cambria Math" panose="02040503050406030204" pitchFamily="18" charset="0"/>
                        <a:ea typeface="PT Serif"/>
                        <a:cs typeface="PT Serif"/>
                        <a:sym typeface="PT Serif"/>
                      </a:rPr>
                      <m:t> </m:t>
                    </m:r>
                    <m:r>
                      <a:rPr lang="en-US" sz="2400" b="0" i="1" smtClean="0">
                        <a:solidFill>
                          <a:schemeClr val="bg2">
                            <a:lumMod val="25000"/>
                          </a:schemeClr>
                        </a:solidFill>
                        <a:latin typeface="Cambria Math" panose="02040503050406030204" pitchFamily="18" charset="0"/>
                        <a:ea typeface="PT Serif"/>
                        <a:cs typeface="PT Serif"/>
                        <a:sym typeface="PT Serif"/>
                      </a:rPr>
                      <m:t>𝑐𝑡</m:t>
                    </m:r>
                    <m:r>
                      <a:rPr lang="en-US" sz="2400" b="0" i="1" smtClean="0">
                        <a:solidFill>
                          <a:schemeClr val="bg2">
                            <a:lumMod val="25000"/>
                          </a:schemeClr>
                        </a:solidFill>
                        <a:latin typeface="Cambria Math" panose="02040503050406030204" pitchFamily="18" charset="0"/>
                        <a:ea typeface="PT Serif"/>
                        <a:cs typeface="PT Serif"/>
                        <a:sym typeface="PT Serif"/>
                      </a:rPr>
                      <m:t> , </m:t>
                    </m:r>
                    <m:r>
                      <a:rPr lang="en-US" sz="2400" b="0" i="1" smtClean="0">
                        <a:solidFill>
                          <a:schemeClr val="bg2">
                            <a:lumMod val="25000"/>
                          </a:schemeClr>
                        </a:solidFill>
                        <a:latin typeface="Cambria Math" panose="02040503050406030204" pitchFamily="18" charset="0"/>
                        <a:ea typeface="PT Serif"/>
                        <a:cs typeface="PT Serif"/>
                        <a:sym typeface="PT Serif"/>
                      </a:rPr>
                      <m:t>𝑠</m:t>
                    </m:r>
                    <m:sSub>
                      <m:sSubPr>
                        <m:ctrlPr>
                          <a:rPr lang="en-US" sz="2400" b="0" i="1" smtClean="0">
                            <a:solidFill>
                              <a:schemeClr val="bg2">
                                <a:lumMod val="25000"/>
                              </a:schemeClr>
                            </a:solidFill>
                            <a:latin typeface="Cambria Math" panose="02040503050406030204" pitchFamily="18" charset="0"/>
                            <a:ea typeface="PT Serif"/>
                            <a:cs typeface="PT Serif"/>
                            <a:sym typeface="PT Serif"/>
                          </a:rPr>
                        </m:ctrlPr>
                      </m:sSubPr>
                      <m:e>
                        <m:r>
                          <a:rPr lang="en-US" sz="2400" b="0" i="1" smtClean="0">
                            <a:solidFill>
                              <a:schemeClr val="bg2">
                                <a:lumMod val="25000"/>
                              </a:schemeClr>
                            </a:solidFill>
                            <a:latin typeface="Cambria Math" panose="02040503050406030204" pitchFamily="18" charset="0"/>
                            <a:ea typeface="PT Serif"/>
                            <a:cs typeface="PT Serif"/>
                            <a:sym typeface="PT Serif"/>
                          </a:rPr>
                          <m:t>𝑘</m:t>
                        </m:r>
                      </m:e>
                      <m:sub>
                        <m:r>
                          <a:rPr lang="en-US" sz="2400" b="0" i="1" smtClean="0">
                            <a:solidFill>
                              <a:schemeClr val="bg2">
                                <a:lumMod val="25000"/>
                              </a:schemeClr>
                            </a:solidFill>
                            <a:latin typeface="Cambria Math" panose="02040503050406030204" pitchFamily="18" charset="0"/>
                            <a:ea typeface="PT Serif"/>
                            <a:cs typeface="PT Serif"/>
                            <a:sym typeface="PT Serif"/>
                          </a:rPr>
                          <m:t>𝑖</m:t>
                        </m:r>
                      </m:sub>
                    </m:sSub>
                  </m:oMath>
                </a14:m>
                <a:r>
                  <a:rPr lang="en" sz="2400" dirty="0">
                    <a:solidFill>
                      <a:schemeClr val="bg2">
                        <a:lumMod val="25000"/>
                      </a:schemeClr>
                    </a:solidFill>
                    <a:latin typeface="PT Serif" panose="020A0603040505020204" pitchFamily="18" charset="77"/>
                    <a:ea typeface="PT Serif"/>
                    <a:cs typeface="PT Serif"/>
                    <a:sym typeface="PT Serif"/>
                  </a:rPr>
                  <a:t> ) 	 	 	→ 	 </a:t>
                </a:r>
                <a14:m>
                  <m:oMath xmlns:m="http://schemas.openxmlformats.org/officeDocument/2006/math">
                    <m:sSub>
                      <m:sSubPr>
                        <m:ctrlPr>
                          <a:rPr lang="en-US" sz="2400" b="0" i="1" smtClean="0">
                            <a:solidFill>
                              <a:schemeClr val="bg2">
                                <a:lumMod val="25000"/>
                              </a:schemeClr>
                            </a:solidFill>
                            <a:latin typeface="Cambria Math" panose="02040503050406030204" pitchFamily="18" charset="0"/>
                            <a:ea typeface="PT Serif"/>
                            <a:cs typeface="PT Serif"/>
                            <a:sym typeface="PT Serif"/>
                          </a:rPr>
                        </m:ctrlPr>
                      </m:sSubPr>
                      <m:e>
                        <m:r>
                          <a:rPr lang="en-US" sz="2400" b="0" i="1" smtClean="0">
                            <a:solidFill>
                              <a:schemeClr val="bg2">
                                <a:lumMod val="25000"/>
                              </a:schemeClr>
                            </a:solidFill>
                            <a:latin typeface="Cambria Math" panose="02040503050406030204" pitchFamily="18" charset="0"/>
                            <a:ea typeface="PT Serif"/>
                            <a:cs typeface="PT Serif"/>
                            <a:sym typeface="PT Serif"/>
                          </a:rPr>
                          <m:t>𝑑</m:t>
                        </m:r>
                      </m:e>
                      <m:sub>
                        <m:r>
                          <a:rPr lang="en-US" sz="2400" b="0" i="1" smtClean="0">
                            <a:solidFill>
                              <a:schemeClr val="bg2">
                                <a:lumMod val="25000"/>
                              </a:schemeClr>
                            </a:solidFill>
                            <a:latin typeface="Cambria Math" panose="02040503050406030204" pitchFamily="18" charset="0"/>
                            <a:ea typeface="PT Serif"/>
                            <a:cs typeface="PT Serif"/>
                            <a:sym typeface="PT Serif"/>
                          </a:rPr>
                          <m:t>𝑖</m:t>
                        </m:r>
                      </m:sub>
                    </m:sSub>
                  </m:oMath>
                </a14:m>
                <a:endParaRPr lang="en" sz="2400" dirty="0">
                  <a:solidFill>
                    <a:schemeClr val="bg2">
                      <a:lumMod val="25000"/>
                    </a:schemeClr>
                  </a:solidFill>
                  <a:latin typeface="PT Serif" panose="020A0603040505020204" pitchFamily="18" charset="77"/>
                  <a:ea typeface="PT Serif"/>
                  <a:cs typeface="PT Serif"/>
                  <a:sym typeface="PT Serif"/>
                </a:endParaRPr>
              </a:p>
              <a:p>
                <a:pPr marL="444500" lvl="0" indent="-342900">
                  <a:lnSpc>
                    <a:spcPct val="130000"/>
                  </a:lnSpc>
                  <a:spcBef>
                    <a:spcPts val="600"/>
                  </a:spcBef>
                  <a:spcAft>
                    <a:spcPts val="600"/>
                  </a:spcAft>
                  <a:buSzPts val="2000"/>
                  <a:buFont typeface="Arial" panose="020B0604020202020204" pitchFamily="34" charset="0"/>
                  <a:buChar char="•"/>
                </a:pPr>
                <a:r>
                  <a:rPr lang="en" sz="2400" dirty="0">
                    <a:solidFill>
                      <a:schemeClr val="bg2">
                        <a:lumMod val="25000"/>
                      </a:schemeClr>
                    </a:solidFill>
                    <a:latin typeface="PT Serif" panose="020A0603040505020204" pitchFamily="18" charset="77"/>
                    <a:ea typeface="PT Serif"/>
                    <a:cs typeface="PT Serif"/>
                    <a:sym typeface="PT Serif"/>
                  </a:rPr>
                  <a:t>Combine( </a:t>
                </a:r>
                <a14:m>
                  <m:oMath xmlns:m="http://schemas.openxmlformats.org/officeDocument/2006/math">
                    <m:r>
                      <a:rPr lang="en-US" sz="2400" b="0" i="1" smtClean="0">
                        <a:solidFill>
                          <a:schemeClr val="bg2">
                            <a:lumMod val="25000"/>
                          </a:schemeClr>
                        </a:solidFill>
                        <a:latin typeface="Cambria Math" panose="02040503050406030204" pitchFamily="18" charset="0"/>
                        <a:ea typeface="PT Serif"/>
                        <a:cs typeface="PT Serif"/>
                        <a:sym typeface="PT Serif"/>
                      </a:rPr>
                      <m:t>𝑝𝑘𝑐</m:t>
                    </m:r>
                    <m:r>
                      <a:rPr lang="en-US" sz="2400" b="0" i="1" smtClean="0">
                        <a:solidFill>
                          <a:schemeClr val="bg2">
                            <a:lumMod val="25000"/>
                          </a:schemeClr>
                        </a:solidFill>
                        <a:latin typeface="Cambria Math" panose="02040503050406030204" pitchFamily="18" charset="0"/>
                        <a:ea typeface="PT Serif"/>
                        <a:cs typeface="PT Serif"/>
                        <a:sym typeface="PT Serif"/>
                      </a:rPr>
                      <m:t> , </m:t>
                    </m:r>
                    <m:r>
                      <a:rPr lang="en-US" sz="2400" b="0" i="1" smtClean="0">
                        <a:solidFill>
                          <a:schemeClr val="bg2">
                            <a:lumMod val="25000"/>
                          </a:schemeClr>
                        </a:solidFill>
                        <a:latin typeface="Cambria Math" panose="02040503050406030204" pitchFamily="18" charset="0"/>
                        <a:ea typeface="PT Serif"/>
                        <a:cs typeface="PT Serif"/>
                        <a:sym typeface="PT Serif"/>
                      </a:rPr>
                      <m:t>𝑐𝑡</m:t>
                    </m:r>
                    <m:r>
                      <a:rPr lang="en-US" sz="2400" b="0" i="1" smtClean="0">
                        <a:solidFill>
                          <a:schemeClr val="bg2">
                            <a:lumMod val="25000"/>
                          </a:schemeClr>
                        </a:solidFill>
                        <a:latin typeface="Cambria Math" panose="02040503050406030204" pitchFamily="18" charset="0"/>
                        <a:ea typeface="PT Serif"/>
                        <a:cs typeface="PT Serif"/>
                        <a:sym typeface="PT Serif"/>
                      </a:rPr>
                      <m:t> , { </m:t>
                    </m:r>
                    <m:sSub>
                      <m:sSubPr>
                        <m:ctrlPr>
                          <a:rPr lang="en-US" sz="2400" b="0" i="1" smtClean="0">
                            <a:solidFill>
                              <a:schemeClr val="bg2">
                                <a:lumMod val="25000"/>
                              </a:schemeClr>
                            </a:solidFill>
                            <a:latin typeface="Cambria Math" panose="02040503050406030204" pitchFamily="18" charset="0"/>
                            <a:ea typeface="PT Serif"/>
                            <a:cs typeface="PT Serif"/>
                            <a:sym typeface="PT Serif"/>
                          </a:rPr>
                        </m:ctrlPr>
                      </m:sSubPr>
                      <m:e>
                        <m:r>
                          <a:rPr lang="en-US" sz="2400" b="0" i="1" smtClean="0">
                            <a:solidFill>
                              <a:schemeClr val="bg2">
                                <a:lumMod val="25000"/>
                              </a:schemeClr>
                            </a:solidFill>
                            <a:latin typeface="Cambria Math" panose="02040503050406030204" pitchFamily="18" charset="0"/>
                            <a:ea typeface="PT Serif"/>
                            <a:cs typeface="PT Serif"/>
                            <a:sym typeface="PT Serif"/>
                          </a:rPr>
                          <m:t>𝑑</m:t>
                        </m:r>
                      </m:e>
                      <m:sub>
                        <m:r>
                          <a:rPr lang="en-US" sz="2400" b="0" i="1" smtClean="0">
                            <a:solidFill>
                              <a:schemeClr val="bg2">
                                <a:lumMod val="25000"/>
                              </a:schemeClr>
                            </a:solidFill>
                            <a:latin typeface="Cambria Math" panose="02040503050406030204" pitchFamily="18" charset="0"/>
                            <a:ea typeface="PT Serif"/>
                            <a:cs typeface="PT Serif"/>
                            <a:sym typeface="PT Serif"/>
                          </a:rPr>
                          <m:t>𝑖</m:t>
                        </m:r>
                      </m:sub>
                    </m:sSub>
                    <m:r>
                      <a:rPr lang="en-US" sz="2400" b="0" i="1" smtClean="0">
                        <a:solidFill>
                          <a:schemeClr val="bg2">
                            <a:lumMod val="25000"/>
                          </a:schemeClr>
                        </a:solidFill>
                        <a:latin typeface="Cambria Math" panose="02040503050406030204" pitchFamily="18" charset="0"/>
                        <a:ea typeface="PT Serif"/>
                        <a:cs typeface="PT Serif"/>
                        <a:sym typeface="PT Serif"/>
                      </a:rPr>
                      <m:t> }</m:t>
                    </m:r>
                  </m:oMath>
                </a14:m>
                <a:r>
                  <a:rPr lang="en" sz="2400" dirty="0">
                    <a:solidFill>
                      <a:schemeClr val="bg2">
                        <a:lumMod val="25000"/>
                      </a:schemeClr>
                    </a:solidFill>
                    <a:latin typeface="PT Serif" panose="020A0603040505020204" pitchFamily="18" charset="77"/>
                    <a:ea typeface="PT Serif"/>
                    <a:cs typeface="PT Serif"/>
                    <a:sym typeface="PT Serif"/>
                  </a:rPr>
                  <a:t> )   	→    	 </a:t>
                </a:r>
                <a14:m>
                  <m:oMath xmlns:m="http://schemas.openxmlformats.org/officeDocument/2006/math">
                    <m:r>
                      <a:rPr lang="en-US" sz="2400" b="0" i="1" smtClean="0">
                        <a:solidFill>
                          <a:schemeClr val="bg2">
                            <a:lumMod val="25000"/>
                          </a:schemeClr>
                        </a:solidFill>
                        <a:latin typeface="Cambria Math" panose="02040503050406030204" pitchFamily="18" charset="0"/>
                        <a:ea typeface="PT Serif"/>
                        <a:cs typeface="PT Serif"/>
                        <a:sym typeface="PT Serif"/>
                      </a:rPr>
                      <m:t>𝑘</m:t>
                    </m:r>
                  </m:oMath>
                </a14:m>
                <a:endParaRPr lang="en" sz="2400" dirty="0">
                  <a:solidFill>
                    <a:schemeClr val="bg2">
                      <a:lumMod val="25000"/>
                    </a:schemeClr>
                  </a:solidFill>
                  <a:latin typeface="PT Serif" panose="020A0603040505020204" pitchFamily="18" charset="77"/>
                  <a:ea typeface="PT Serif"/>
                  <a:cs typeface="PT Serif"/>
                  <a:sym typeface="PT Serif"/>
                </a:endParaRPr>
              </a:p>
              <a:p>
                <a:pPr marL="444500" lvl="0" indent="-342900">
                  <a:lnSpc>
                    <a:spcPct val="130000"/>
                  </a:lnSpc>
                  <a:spcBef>
                    <a:spcPts val="600"/>
                  </a:spcBef>
                  <a:spcAft>
                    <a:spcPts val="600"/>
                  </a:spcAft>
                  <a:buSzPts val="2000"/>
                </a:pPr>
                <a14:m>
                  <m:oMath xmlns:m="http://schemas.openxmlformats.org/officeDocument/2006/math">
                    <m:sSup>
                      <m:sSupPr>
                        <m:ctrlPr>
                          <a:rPr lang="en-US" sz="2400" i="1">
                            <a:solidFill>
                              <a:schemeClr val="bg2">
                                <a:lumMod val="25000"/>
                              </a:schemeClr>
                            </a:solidFill>
                            <a:latin typeface="Cambria Math" panose="02040503050406030204" pitchFamily="18" charset="0"/>
                            <a:ea typeface="PT Serif"/>
                            <a:cs typeface="PT Serif"/>
                            <a:sym typeface="PT Serif"/>
                          </a:rPr>
                        </m:ctrlPr>
                      </m:sSupPr>
                      <m:e>
                        <m:r>
                          <a:rPr lang="en-US" sz="2400" b="1" i="1">
                            <a:solidFill>
                              <a:schemeClr val="bg2">
                                <a:lumMod val="25000"/>
                              </a:schemeClr>
                            </a:solidFill>
                            <a:latin typeface="Cambria Math" panose="02040503050406030204" pitchFamily="18" charset="0"/>
                            <a:ea typeface="PT Serif"/>
                            <a:cs typeface="PT Serif"/>
                            <a:sym typeface="PT Serif"/>
                          </a:rPr>
                          <m:t>𝐓𝐫𝐚𝐜𝐞</m:t>
                        </m:r>
                      </m:e>
                      <m:sup>
                        <m:r>
                          <a:rPr lang="en-US" sz="2400" i="1">
                            <a:solidFill>
                              <a:schemeClr val="bg2">
                                <a:lumMod val="25000"/>
                              </a:schemeClr>
                            </a:solidFill>
                            <a:latin typeface="Cambria Math" panose="02040503050406030204" pitchFamily="18" charset="0"/>
                            <a:ea typeface="PT Serif"/>
                            <a:cs typeface="PT Serif"/>
                            <a:sym typeface="PT Serif"/>
                          </a:rPr>
                          <m:t> </m:t>
                        </m:r>
                        <m:r>
                          <a:rPr lang="en-US" sz="2400" b="1" i="1">
                            <a:solidFill>
                              <a:schemeClr val="bg2">
                                <a:lumMod val="25000"/>
                              </a:schemeClr>
                            </a:solidFill>
                            <a:latin typeface="Cambria Math" panose="02040503050406030204" pitchFamily="18" charset="0"/>
                            <a:ea typeface="PT Serif"/>
                            <a:cs typeface="PT Serif"/>
                            <a:sym typeface="PT Serif"/>
                          </a:rPr>
                          <m:t>𝐃</m:t>
                        </m:r>
                        <m:r>
                          <a:rPr lang="en-US" sz="2400" b="1">
                            <a:solidFill>
                              <a:schemeClr val="bg2">
                                <a:lumMod val="25000"/>
                              </a:schemeClr>
                            </a:solidFill>
                            <a:latin typeface="Cambria Math" panose="02040503050406030204" pitchFamily="18" charset="0"/>
                            <a:ea typeface="PT Serif"/>
                            <a:cs typeface="PT Serif"/>
                            <a:sym typeface="PT Serif"/>
                          </a:rPr>
                          <m:t>(·)</m:t>
                        </m:r>
                      </m:sup>
                    </m:sSup>
                    <m:r>
                      <a:rPr lang="en-US" sz="2400" b="1">
                        <a:solidFill>
                          <a:schemeClr val="bg2">
                            <a:lumMod val="25000"/>
                          </a:schemeClr>
                        </a:solidFill>
                        <a:latin typeface="Cambria Math" panose="02040503050406030204" pitchFamily="18" charset="0"/>
                        <a:ea typeface="PT Serif"/>
                        <a:cs typeface="PT Serif"/>
                        <a:sym typeface="PT Serif"/>
                      </a:rPr>
                      <m:t> ( </m:t>
                    </m:r>
                    <m:r>
                      <a:rPr lang="en-US" sz="2400" b="1" i="1">
                        <a:solidFill>
                          <a:schemeClr val="bg2">
                            <a:lumMod val="25000"/>
                          </a:schemeClr>
                        </a:solidFill>
                        <a:latin typeface="Cambria Math" panose="02040503050406030204" pitchFamily="18" charset="0"/>
                        <a:ea typeface="PT Serif"/>
                        <a:cs typeface="PT Serif"/>
                        <a:sym typeface="PT Serif"/>
                      </a:rPr>
                      <m:t>𝒑𝒌</m:t>
                    </m:r>
                    <m:r>
                      <a:rPr lang="en-US" sz="2400" b="1" i="1">
                        <a:solidFill>
                          <a:schemeClr val="bg2">
                            <a:lumMod val="25000"/>
                          </a:schemeClr>
                        </a:solidFill>
                        <a:latin typeface="Cambria Math" panose="02040503050406030204" pitchFamily="18" charset="0"/>
                        <a:ea typeface="PT Serif"/>
                        <a:cs typeface="PT Serif"/>
                        <a:sym typeface="PT Serif"/>
                      </a:rPr>
                      <m:t> , </m:t>
                    </m:r>
                    <m:r>
                      <a:rPr lang="en-US" sz="2400" b="1" i="1">
                        <a:solidFill>
                          <a:schemeClr val="bg2">
                            <a:lumMod val="25000"/>
                          </a:schemeClr>
                        </a:solidFill>
                        <a:latin typeface="Cambria Math" panose="02040503050406030204" pitchFamily="18" charset="0"/>
                        <a:ea typeface="PT Serif"/>
                        <a:cs typeface="PT Serif"/>
                        <a:sym typeface="PT Serif"/>
                      </a:rPr>
                      <m:t>𝒕𝒌</m:t>
                    </m:r>
                    <m:r>
                      <a:rPr lang="en-US" sz="2400" b="1" i="1">
                        <a:solidFill>
                          <a:schemeClr val="bg2">
                            <a:lumMod val="25000"/>
                          </a:schemeClr>
                        </a:solidFill>
                        <a:latin typeface="Cambria Math" panose="02040503050406030204" pitchFamily="18" charset="0"/>
                        <a:ea typeface="PT Serif"/>
                        <a:cs typeface="PT Serif"/>
                        <a:sym typeface="PT Serif"/>
                      </a:rPr>
                      <m:t> </m:t>
                    </m:r>
                  </m:oMath>
                </a14:m>
                <a:r>
                  <a:rPr lang="en" sz="2400" b="1" dirty="0">
                    <a:solidFill>
                      <a:schemeClr val="bg2">
                        <a:lumMod val="25000"/>
                      </a:schemeClr>
                    </a:solidFill>
                    <a:latin typeface="PT Serif" panose="020A0603040505020204" pitchFamily="18" charset="77"/>
                    <a:ea typeface="PT Serif"/>
                    <a:cs typeface="PT Serif"/>
                    <a:sym typeface="PT Serif"/>
                  </a:rPr>
                  <a:t>)</a:t>
                </a:r>
                <a:r>
                  <a:rPr lang="en" sz="2400" dirty="0">
                    <a:solidFill>
                      <a:schemeClr val="bg2">
                        <a:lumMod val="25000"/>
                      </a:schemeClr>
                    </a:solidFill>
                    <a:latin typeface="PT Serif" panose="020A0603040505020204" pitchFamily="18" charset="77"/>
                    <a:ea typeface="PT Serif"/>
                    <a:cs typeface="PT Serif"/>
                    <a:sym typeface="PT Serif"/>
                  </a:rPr>
                  <a:t> 		</a:t>
                </a:r>
                <a:r>
                  <a:rPr lang="en" sz="2400" b="1" dirty="0">
                    <a:solidFill>
                      <a:schemeClr val="bg2">
                        <a:lumMod val="25000"/>
                      </a:schemeClr>
                    </a:solidFill>
                    <a:latin typeface="PT Serif" panose="020A0603040505020204" pitchFamily="18" charset="77"/>
                    <a:ea typeface="PT Serif"/>
                    <a:cs typeface="PT Serif"/>
                    <a:sym typeface="PT Serif"/>
                  </a:rPr>
                  <a:t>→ 	</a:t>
                </a:r>
                <a14:m>
                  <m:oMath xmlns:m="http://schemas.openxmlformats.org/officeDocument/2006/math">
                    <m:acc>
                      <m:accPr>
                        <m:chr m:val="̂"/>
                        <m:ctrlPr>
                          <a:rPr lang="en" sz="2400" b="1" i="1">
                            <a:solidFill>
                              <a:schemeClr val="bg2">
                                <a:lumMod val="25000"/>
                              </a:schemeClr>
                            </a:solidFill>
                            <a:latin typeface="Cambria Math" panose="02040503050406030204" pitchFamily="18" charset="0"/>
                            <a:sym typeface="PT Serif"/>
                          </a:rPr>
                        </m:ctrlPr>
                      </m:accPr>
                      <m:e>
                        <m:r>
                          <a:rPr lang="en-US" sz="2400" b="1" i="1">
                            <a:solidFill>
                              <a:schemeClr val="bg2">
                                <a:lumMod val="25000"/>
                              </a:schemeClr>
                            </a:solidFill>
                            <a:latin typeface="Cambria Math" panose="02040503050406030204" pitchFamily="18" charset="0"/>
                            <a:ea typeface="Cambria Math" panose="02040503050406030204" pitchFamily="18" charset="0"/>
                            <a:sym typeface="PT Serif"/>
                          </a:rPr>
                          <m:t>𝓙</m:t>
                        </m:r>
                      </m:e>
                    </m:acc>
                    <m:r>
                      <a:rPr lang="en-US" sz="2400" b="1" i="1" smtClean="0">
                        <a:solidFill>
                          <a:schemeClr val="bg2">
                            <a:lumMod val="25000"/>
                          </a:schemeClr>
                        </a:solidFill>
                        <a:latin typeface="Cambria Math" panose="02040503050406030204" pitchFamily="18" charset="0"/>
                        <a:ea typeface="Cambria Math" panose="02040503050406030204" pitchFamily="18" charset="0"/>
                        <a:sym typeface="PT Serif"/>
                      </a:rPr>
                      <m:t>⊆[</m:t>
                    </m:r>
                    <m:r>
                      <a:rPr lang="en-US" sz="2400" b="1" i="1" smtClean="0">
                        <a:solidFill>
                          <a:schemeClr val="bg2">
                            <a:lumMod val="25000"/>
                          </a:schemeClr>
                        </a:solidFill>
                        <a:latin typeface="Cambria Math" panose="02040503050406030204" pitchFamily="18" charset="0"/>
                        <a:ea typeface="Cambria Math" panose="02040503050406030204" pitchFamily="18" charset="0"/>
                        <a:sym typeface="PT Serif"/>
                      </a:rPr>
                      <m:t>𝒏</m:t>
                    </m:r>
                    <m:r>
                      <a:rPr lang="en-US" sz="2400" b="1" i="1" smtClean="0">
                        <a:solidFill>
                          <a:schemeClr val="bg2">
                            <a:lumMod val="25000"/>
                          </a:schemeClr>
                        </a:solidFill>
                        <a:latin typeface="Cambria Math" panose="02040503050406030204" pitchFamily="18" charset="0"/>
                        <a:ea typeface="Cambria Math" panose="02040503050406030204" pitchFamily="18" charset="0"/>
                        <a:sym typeface="PT Serif"/>
                      </a:rPr>
                      <m:t>]</m:t>
                    </m:r>
                  </m:oMath>
                </a14:m>
                <a:endParaRPr lang="en" sz="2400" b="1" dirty="0">
                  <a:solidFill>
                    <a:schemeClr val="bg2">
                      <a:lumMod val="25000"/>
                    </a:schemeClr>
                  </a:solidFill>
                  <a:latin typeface="PT Serif" panose="020A0603040505020204" pitchFamily="18" charset="77"/>
                  <a:ea typeface="PT Serif"/>
                  <a:cs typeface="PT Serif"/>
                  <a:sym typeface="PT Serif"/>
                </a:endParaRPr>
              </a:p>
            </p:txBody>
          </p:sp>
        </mc:Choice>
        <mc:Fallback xmlns="">
          <p:sp>
            <p:nvSpPr>
              <p:cNvPr id="3" name="Content Placeholder 2">
                <a:extLst>
                  <a:ext uri="{FF2B5EF4-FFF2-40B4-BE49-F238E27FC236}">
                    <a16:creationId xmlns:a16="http://schemas.microsoft.com/office/drawing/2014/main" id="{C6A1FAB7-BA9C-7ABE-11AD-90903C0EBDB6}"/>
                  </a:ext>
                </a:extLst>
              </p:cNvPr>
              <p:cNvSpPr>
                <a:spLocks noGrp="1" noRot="1" noChangeAspect="1" noMove="1" noResize="1" noEditPoints="1" noAdjustHandles="1" noChangeArrowheads="1" noChangeShapeType="1" noTextEdit="1"/>
              </p:cNvSpPr>
              <p:nvPr>
                <p:ph idx="1"/>
              </p:nvPr>
            </p:nvSpPr>
            <p:spPr>
              <a:xfrm>
                <a:off x="256308" y="1353787"/>
                <a:ext cx="11679383" cy="5257841"/>
              </a:xfrm>
              <a:blipFill>
                <a:blip r:embed="rId3"/>
                <a:stretch>
                  <a:fillRect l="-870"/>
                </a:stretch>
              </a:blipFill>
            </p:spPr>
            <p:txBody>
              <a:bodyPr/>
              <a:lstStyle/>
              <a:p>
                <a:r>
                  <a:rPr lang="en-US">
                    <a:noFill/>
                  </a:rPr>
                  <a:t> </a:t>
                </a:r>
              </a:p>
            </p:txBody>
          </p:sp>
        </mc:Fallback>
      </mc:AlternateContent>
      <p:pic>
        <p:nvPicPr>
          <p:cNvPr id="5" name="Picture 4" descr="A black letter k on a white background&#10;&#10;Description automatically generated">
            <a:extLst>
              <a:ext uri="{FF2B5EF4-FFF2-40B4-BE49-F238E27FC236}">
                <a16:creationId xmlns:a16="http://schemas.microsoft.com/office/drawing/2014/main" id="{493828EB-9F76-AD39-E033-FD07CFFAC725}"/>
              </a:ext>
            </a:extLst>
          </p:cNvPr>
          <p:cNvPicPr>
            <a:picLocks noChangeAspect="1"/>
          </p:cNvPicPr>
          <p:nvPr/>
        </p:nvPicPr>
        <p:blipFill>
          <a:blip r:embed="rId4"/>
          <a:stretch>
            <a:fillRect/>
          </a:stretch>
        </p:blipFill>
        <p:spPr>
          <a:xfrm>
            <a:off x="10613076" y="3084831"/>
            <a:ext cx="397177" cy="397177"/>
          </a:xfrm>
          <a:prstGeom prst="rect">
            <a:avLst/>
          </a:prstGeom>
        </p:spPr>
      </p:pic>
    </p:spTree>
    <p:extLst>
      <p:ext uri="{BB962C8B-B14F-4D97-AF65-F5344CB8AC3E}">
        <p14:creationId xmlns:p14="http://schemas.microsoft.com/office/powerpoint/2010/main" val="35969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41787</TotalTime>
  <Words>5670</Words>
  <Application>Microsoft Macintosh PowerPoint</Application>
  <PresentationFormat>Widescreen</PresentationFormat>
  <Paragraphs>587</Paragraphs>
  <Slides>38</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Apple Color Emoji</vt:lpstr>
      <vt:lpstr>Arial</vt:lpstr>
      <vt:lpstr>Calibri</vt:lpstr>
      <vt:lpstr>Calibri Light</vt:lpstr>
      <vt:lpstr>Cambria Math</vt:lpstr>
      <vt:lpstr>PT Serif</vt:lpstr>
      <vt:lpstr>Office Theme</vt:lpstr>
      <vt:lpstr>Accountability in Threshold Decryption via Threshold Traitor Tracing</vt:lpstr>
      <vt:lpstr>t-out-of-n Threshold Decryption</vt:lpstr>
      <vt:lpstr>PowerPoint Presentation</vt:lpstr>
      <vt:lpstr>The need for Accountability</vt:lpstr>
      <vt:lpstr>The need for Accountability</vt:lpstr>
      <vt:lpstr>PowerPoint Presentation</vt:lpstr>
      <vt:lpstr>Standard Threshold Decryption is NOT accountable</vt:lpstr>
      <vt:lpstr>This work : Making Threshold Decryption Accountable</vt:lpstr>
      <vt:lpstr>Defining Traitor tracing for threshold KEM</vt:lpstr>
      <vt:lpstr>PowerPoint Presentation</vt:lpstr>
      <vt:lpstr>Tracing Security</vt:lpstr>
      <vt:lpstr>Constructing Traitor Tracing for Threshold-KEM</vt:lpstr>
      <vt:lpstr>Traitor Tracing Schemes</vt:lpstr>
      <vt:lpstr>PowerPoint Presentation</vt:lpstr>
      <vt:lpstr>Our Traitor Tracing for Threshold-KEM constructions</vt:lpstr>
      <vt:lpstr>The BN’08 Traitor Tracing Scheme</vt:lpstr>
      <vt:lpstr>PowerPoint Presentation</vt:lpstr>
      <vt:lpstr>PowerPoint Presentation</vt:lpstr>
      <vt:lpstr>PowerPoint Presentation</vt:lpstr>
      <vt:lpstr>PowerPoint Presentation</vt:lpstr>
      <vt:lpstr>PowerPoint Presentation</vt:lpstr>
      <vt:lpstr>PowerPoint Presentation</vt:lpstr>
      <vt:lpstr>The BN’08 Traitor Tracing Scheme: KeyGen</vt:lpstr>
      <vt:lpstr>PowerPoint Presentation</vt:lpstr>
      <vt:lpstr>PowerPoint Presentation</vt:lpstr>
      <vt:lpstr>PowerPoint Presentation</vt:lpstr>
      <vt:lpstr>PowerPoint Presentation</vt:lpstr>
      <vt:lpstr>PowerPoint Presentation</vt:lpstr>
      <vt:lpstr>Traitor tracing for threshold KEM: Attempt #1</vt:lpstr>
      <vt:lpstr>The Problem: t Honest parties can’t decrypt!</vt:lpstr>
      <vt:lpstr>Our Traitor Tracing for Threshold-KEM Constructions</vt:lpstr>
      <vt:lpstr>Bipartite Threshold – KEM (BT-KEM)</vt:lpstr>
      <vt:lpstr>Constructing Bipartite Threshold – KEM</vt:lpstr>
      <vt:lpstr>BT-KEM Constructions</vt:lpstr>
      <vt:lpstr>PowerPoint Presentation</vt:lpstr>
      <vt:lpstr>Accountability in Threshold Cryptography</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Traitor Tracing for Threshold Decryption</dc:title>
  <dc:creator>Aditi Partap</dc:creator>
  <cp:lastModifiedBy>Aditi Partap</cp:lastModifiedBy>
  <cp:revision>1005</cp:revision>
  <dcterms:created xsi:type="dcterms:W3CDTF">2023-10-12T18:08:09Z</dcterms:created>
  <dcterms:modified xsi:type="dcterms:W3CDTF">2024-08-18T22:51:20Z</dcterms:modified>
</cp:coreProperties>
</file>