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9" r:id="rId3"/>
    <p:sldId id="417" r:id="rId5"/>
    <p:sldId id="750" r:id="rId6"/>
    <p:sldId id="751" r:id="rId7"/>
    <p:sldId id="758" r:id="rId8"/>
    <p:sldId id="760" r:id="rId9"/>
    <p:sldId id="759" r:id="rId10"/>
    <p:sldId id="761" r:id="rId11"/>
    <p:sldId id="766" r:id="rId12"/>
    <p:sldId id="762" r:id="rId13"/>
    <p:sldId id="763" r:id="rId14"/>
    <p:sldId id="765" r:id="rId15"/>
    <p:sldId id="764" r:id="rId16"/>
    <p:sldId id="767" r:id="rId17"/>
    <p:sldId id="769" r:id="rId18"/>
    <p:sldId id="768" r:id="rId19"/>
    <p:sldId id="530" r:id="rId20"/>
    <p:sldId id="642" r:id="rId21"/>
    <p:sldId id="532" r:id="rId22"/>
    <p:sldId id="771" r:id="rId23"/>
    <p:sldId id="497" r:id="rId24"/>
    <p:sldId id="772" r:id="rId25"/>
    <p:sldId id="774" r:id="rId26"/>
    <p:sldId id="773" r:id="rId27"/>
    <p:sldId id="652" r:id="rId28"/>
    <p:sldId id="780" r:id="rId29"/>
    <p:sldId id="782" r:id="rId30"/>
    <p:sldId id="783" r:id="rId31"/>
    <p:sldId id="781" r:id="rId32"/>
    <p:sldId id="777" r:id="rId33"/>
    <p:sldId id="784" r:id="rId34"/>
    <p:sldId id="785" r:id="rId35"/>
    <p:sldId id="689" r:id="rId36"/>
    <p:sldId id="691" r:id="rId37"/>
    <p:sldId id="692" r:id="rId38"/>
    <p:sldId id="693" r:id="rId39"/>
    <p:sldId id="690" r:id="rId40"/>
    <p:sldId id="694" r:id="rId41"/>
    <p:sldId id="695" r:id="rId42"/>
    <p:sldId id="696" r:id="rId43"/>
    <p:sldId id="701" r:id="rId44"/>
    <p:sldId id="704" r:id="rId45"/>
    <p:sldId id="698" r:id="rId46"/>
    <p:sldId id="705" r:id="rId47"/>
    <p:sldId id="707" r:id="rId48"/>
    <p:sldId id="706" r:id="rId49"/>
    <p:sldId id="788" r:id="rId50"/>
    <p:sldId id="830" r:id="rId51"/>
    <p:sldId id="831" r:id="rId52"/>
    <p:sldId id="832" r:id="rId53"/>
    <p:sldId id="833" r:id="rId54"/>
    <p:sldId id="834" r:id="rId55"/>
    <p:sldId id="835" r:id="rId56"/>
    <p:sldId id="836" r:id="rId57"/>
    <p:sldId id="837" r:id="rId58"/>
    <p:sldId id="838" r:id="rId59"/>
    <p:sldId id="839" r:id="rId60"/>
    <p:sldId id="840" r:id="rId61"/>
    <p:sldId id="841" r:id="rId62"/>
    <p:sldId id="842" r:id="rId63"/>
    <p:sldId id="843" r:id="rId64"/>
    <p:sldId id="844" r:id="rId65"/>
    <p:sldId id="845" r:id="rId66"/>
    <p:sldId id="846" r:id="rId67"/>
    <p:sldId id="847" r:id="rId68"/>
    <p:sldId id="848" r:id="rId69"/>
    <p:sldId id="849" r:id="rId70"/>
    <p:sldId id="850" r:id="rId71"/>
    <p:sldId id="851" r:id="rId72"/>
    <p:sldId id="852" r:id="rId73"/>
    <p:sldId id="853" r:id="rId74"/>
    <p:sldId id="854" r:id="rId75"/>
    <p:sldId id="787" r:id="rId76"/>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6" autoAdjust="0"/>
    <p:restoredTop sz="80810" autoAdjust="0"/>
  </p:normalViewPr>
  <p:slideViewPr>
    <p:cSldViewPr snapToGrid="0">
      <p:cViewPr varScale="1">
        <p:scale>
          <a:sx n="51" d="100"/>
          <a:sy n="51" d="100"/>
        </p:scale>
        <p:origin x="116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gs" Target="tags/tag1.xml"/><Relationship Id="rId8" Type="http://schemas.openxmlformats.org/officeDocument/2006/relationships/slide" Target="slides/slide5.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18.wmf"/><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0508F-3C31-4D7B-B089-6987B8C9025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05CBC-82F8-4399-9B58-1F8576F9FC8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today</a:t>
            </a:r>
            <a:r>
              <a:rPr lang="en-US" baseline="0" dirty="0"/>
              <a:t> I am very happy to give a talk about our recent progress on MPC constructions in the asynchronous setting. This talk is based on a work with Vipul Goyal and </a:t>
            </a:r>
            <a:r>
              <a:rPr lang="en-US" baseline="0" dirty="0" err="1"/>
              <a:t>Yifan</a:t>
            </a:r>
            <a:r>
              <a:rPr lang="en-US" baseline="0" dirty="0"/>
              <a:t> Song. The work will be presented at CRYPTO this year. </a:t>
            </a:r>
            <a:endParaRPr lang="en-US" dirty="0"/>
          </a:p>
        </p:txBody>
      </p:sp>
      <p:sp>
        <p:nvSpPr>
          <p:cNvPr id="4" name="Slide Number Placeholder 3"/>
          <p:cNvSpPr>
            <a:spLocks noGrp="1"/>
          </p:cNvSpPr>
          <p:nvPr>
            <p:ph type="sldNum" sz="quarter" idx="5"/>
          </p:nvPr>
        </p:nvSpPr>
        <p:spPr/>
        <p:txBody>
          <a:bodyPr/>
          <a:lstStyle/>
          <a:p>
            <a:fld id="{90005CBC-82F8-4399-9B58-1F8576F9FC88}"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synchronous setting, early feasibility result is established due to the well-known work BGW88. In the work of DN07, </a:t>
            </a:r>
            <a:r>
              <a:rPr lang="en-US" baseline="0" dirty="0" err="1"/>
              <a:t>Damgard</a:t>
            </a:r>
            <a:r>
              <a:rPr lang="en-US" baseline="0" dirty="0"/>
              <a:t> and Nielsen proposed the first semi-honest MPC with linear communication complexity in the number of parties. This is recently improved by one of my work that improves the constant overhead.</a:t>
            </a:r>
            <a:endParaRPr lang="en-US" baseline="0" dirty="0"/>
          </a:p>
          <a:p>
            <a:endParaRPr lang="en-US" baseline="0" dirty="0"/>
          </a:p>
          <a:p>
            <a:r>
              <a:rPr lang="en-US" baseline="0" dirty="0"/>
              <a:t>In the malicious setting, Ben-</a:t>
            </a:r>
            <a:r>
              <a:rPr lang="en-US" baseline="0" dirty="0" err="1"/>
              <a:t>Sasson</a:t>
            </a:r>
            <a:r>
              <a:rPr lang="en-US" baseline="0" dirty="0"/>
              <a:t>, </a:t>
            </a:r>
            <a:r>
              <a:rPr lang="en-US" baseline="0" dirty="0" err="1"/>
              <a:t>Feir</a:t>
            </a:r>
            <a:r>
              <a:rPr lang="en-US" baseline="0" dirty="0"/>
              <a:t>, and Ostrovsky shows how to achieve guaranteed output delivery with linear communication complexity assuming a broadcast channel.</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In the asynchronous</a:t>
            </a:r>
            <a:r>
              <a:rPr lang="en-US" altLang="zh-CN" baseline="0" dirty="0"/>
              <a:t> setting, the best-known solution requires O(n^4|C|) communication given by Choudhury and Patra in 2023. We can see there is a large gap between the best known result in the synchronous setting and that in the asynchronous setting.</a:t>
            </a:r>
            <a:endParaRPr lang="en-US" altLang="zh-CN"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005CBC-82F8-4399-9B58-1F8576F9FC88}"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synchronous setting, early feasibility result is established due to the well-known work BGW88. In the work of DN07, </a:t>
            </a:r>
            <a:r>
              <a:rPr lang="en-US" baseline="0" dirty="0" err="1"/>
              <a:t>Damgard</a:t>
            </a:r>
            <a:r>
              <a:rPr lang="en-US" baseline="0" dirty="0"/>
              <a:t> and Nielsen proposed the first semi-honest MPC with linear communication complexity in the number of parties. This is recently improved by one of my work that improves the constant overhead.</a:t>
            </a:r>
            <a:endParaRPr lang="en-US" baseline="0" dirty="0"/>
          </a:p>
          <a:p>
            <a:endParaRPr lang="en-US" baseline="0" dirty="0"/>
          </a:p>
          <a:p>
            <a:r>
              <a:rPr lang="en-US" baseline="0" dirty="0"/>
              <a:t>In the malicious setting, Ben-</a:t>
            </a:r>
            <a:r>
              <a:rPr lang="en-US" baseline="0" dirty="0" err="1"/>
              <a:t>Sasson</a:t>
            </a:r>
            <a:r>
              <a:rPr lang="en-US" baseline="0" dirty="0"/>
              <a:t>, </a:t>
            </a:r>
            <a:r>
              <a:rPr lang="en-US" baseline="0" dirty="0" err="1"/>
              <a:t>Feir</a:t>
            </a:r>
            <a:r>
              <a:rPr lang="en-US" baseline="0" dirty="0"/>
              <a:t>, and Ostrovsky shows how to achieve guaranteed output delivery with linear communication complexity assuming a broadcast channel.</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In the asynchronous</a:t>
            </a:r>
            <a:r>
              <a:rPr lang="en-US" altLang="zh-CN" baseline="0" dirty="0"/>
              <a:t> setting, the best-known solution requires O(n^4|C|) communication given by Choudhury and Patra in 2023. We can see there is a large gap between the best known result in the synchronous setting and that in the asynchronous setting.</a:t>
            </a:r>
            <a:endParaRPr lang="en-US" altLang="zh-CN"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005CBC-82F8-4399-9B58-1F8576F9FC88}"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This leads to the main question: Is it possible to construct an Asynchronous MPC with linear communication complexity in the number of parties?</a:t>
            </a:r>
            <a:endParaRPr lang="en-US" altLang="zh-CN" baseline="0" dirty="0"/>
          </a:p>
        </p:txBody>
      </p:sp>
      <p:sp>
        <p:nvSpPr>
          <p:cNvPr id="4" name="Slide Number Placeholder 3"/>
          <p:cNvSpPr>
            <a:spLocks noGrp="1"/>
          </p:cNvSpPr>
          <p:nvPr>
            <p:ph type="sldNum" sz="quarter" idx="5"/>
          </p:nvPr>
        </p:nvSpPr>
        <p:spPr/>
        <p:txBody>
          <a:bodyPr/>
          <a:lstStyle/>
          <a:p>
            <a:fld id="{90005CBC-82F8-4399-9B58-1F8576F9FC88}"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works answer this question affirmatively. We show that for a large finite field, there is an information-theoretic asynchronous MPC with linear communication complexity against a fully malicious adversary. Here \kappa is the security parameter, and you may interpret \kappa as the size of a field element.</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I want to</a:t>
            </a:r>
            <a:r>
              <a:rPr lang="en-US" baseline="0" dirty="0"/>
              <a:t> mention two limitations of our results. The first limitation is that our work so far only works for large finite fields. This is because the statistical error is proportional to the inverse of the field size. However, in the synchronous setting there are many recent tools that allow one to achieve linear communication complexity for smaller fields. Those techniques may potentially be used here.</a:t>
            </a:r>
            <a:endParaRPr lang="en-US" baseline="0" dirty="0"/>
          </a:p>
          <a:p>
            <a:endParaRPr lang="en-US" baseline="0" dirty="0"/>
          </a:p>
        </p:txBody>
      </p:sp>
      <p:sp>
        <p:nvSpPr>
          <p:cNvPr id="4" name="Slide Number Placeholder 3"/>
          <p:cNvSpPr>
            <a:spLocks noGrp="1"/>
          </p:cNvSpPr>
          <p:nvPr>
            <p:ph type="sldNum" sz="quarter" idx="5"/>
          </p:nvPr>
        </p:nvSpPr>
        <p:spPr/>
        <p:txBody>
          <a:bodyPr/>
          <a:lstStyle/>
          <a:p>
            <a:fld id="{90005CBC-82F8-4399-9B58-1F8576F9FC88}"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Following</a:t>
            </a:r>
            <a:r>
              <a:rPr lang="en-US" altLang="zh-CN" baseline="0" dirty="0"/>
              <a:t> previous approaches, we will use degree-t Shamir secret </a:t>
            </a:r>
            <a:r>
              <a:rPr lang="en-US" altLang="zh-CN" baseline="0" dirty="0" err="1"/>
              <a:t>sharings</a:t>
            </a:r>
            <a:r>
              <a:rPr lang="en-US" altLang="zh-CN" baseline="0" dirty="0"/>
              <a:t>. To be more concrete, a degree-t Shamir secret sharing uses a random degree-t polynomial where the secret is defined at the evaluation point 0 and the share of the </a:t>
            </a:r>
            <a:r>
              <a:rPr lang="en-US" altLang="zh-CN" baseline="0" dirty="0" err="1"/>
              <a:t>i-th</a:t>
            </a:r>
            <a:r>
              <a:rPr lang="en-US" altLang="zh-CN" baseline="0" dirty="0"/>
              <a:t> party is the evaluation result at point </a:t>
            </a:r>
            <a:r>
              <a:rPr lang="en-US" altLang="zh-CN" baseline="0" dirty="0" err="1"/>
              <a:t>i</a:t>
            </a:r>
            <a:r>
              <a:rPr lang="en-US" altLang="zh-CN" baseline="0" dirty="0"/>
              <a:t>.</a:t>
            </a:r>
            <a:endParaRPr lang="en-US" altLang="zh-CN" baseline="0" dirty="0"/>
          </a:p>
          <a:p>
            <a:endParaRPr lang="en-US" altLang="zh-CN" baseline="0" dirty="0"/>
          </a:p>
          <a:p>
            <a:r>
              <a:rPr lang="en-US" altLang="zh-CN" baseline="0" dirty="0"/>
              <a:t>From the property of polynomials, any t shares are insufficient to decide a degree-t polynomial and thus are independent of the secret. On the other hand any t+1 shares are sufficient to recover the whole polynomial and thus recover the secret.</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are going to use</a:t>
            </a:r>
            <a:r>
              <a:rPr lang="en-US" altLang="zh-CN" baseline="0" dirty="0"/>
              <a:t> the following two properties of the Shamir secret sharing scheme. The first one is linearly homomorphic. Starting with two degree-t Shamir secret </a:t>
            </a:r>
            <a:r>
              <a:rPr lang="en-US" altLang="zh-CN" baseline="0" dirty="0" err="1"/>
              <a:t>sharings</a:t>
            </a:r>
            <a:r>
              <a:rPr lang="en-US" altLang="zh-CN" baseline="0" dirty="0"/>
              <a:t> x and y, all parties can locally add up their shares and obtain a degree-t Shamir secret sharing of </a:t>
            </a:r>
            <a:r>
              <a:rPr lang="en-US" altLang="zh-CN" baseline="0" dirty="0" err="1"/>
              <a:t>x+y</a:t>
            </a:r>
            <a:r>
              <a:rPr lang="en-US" altLang="zh-CN" baseline="0" dirty="0"/>
              <a:t>.</a:t>
            </a:r>
            <a:endParaRPr lang="en-US" altLang="zh-CN" baseline="0" dirty="0"/>
          </a:p>
          <a:p>
            <a:endParaRPr lang="en-US" altLang="zh-CN" baseline="0" dirty="0"/>
          </a:p>
          <a:p>
            <a:r>
              <a:rPr lang="en-US" altLang="zh-CN" baseline="0" dirty="0"/>
              <a:t>The second one is error correction, which is inherit from the underlying Reed-Solomon code. In the optimal corruption case, a degree-t Shamir secret sharing can be recovered even if t out of n shares are incorrect. And this works even in the asynchronous setting.</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start from the general approach of designing secure multiparty computation protocol</a:t>
            </a:r>
            <a:r>
              <a:rPr lang="en-US" altLang="zh-CN" baseline="0" dirty="0"/>
              <a:t> for general tasks.</a:t>
            </a:r>
            <a:endParaRPr lang="en-US" altLang="zh-CN" baseline="0" dirty="0"/>
          </a:p>
          <a:p>
            <a:endParaRPr lang="en-US" altLang="zh-CN" baseline="0" dirty="0"/>
          </a:p>
          <a:p>
            <a:r>
              <a:rPr lang="en-US" altLang="zh-CN" baseline="0" dirty="0"/>
              <a:t>At a high level, parties start with sharing their inputs. Then, all parties jointly compute a secret sharing for every wire value in the circuit. Once they obtain secret </a:t>
            </a:r>
            <a:r>
              <a:rPr lang="en-US" altLang="zh-CN" baseline="0" dirty="0" err="1"/>
              <a:t>sharings</a:t>
            </a:r>
            <a:r>
              <a:rPr lang="en-US" altLang="zh-CN" baseline="0" dirty="0"/>
              <a:t> for the output wires, they can reconstruct the secrets and learn the output.</a:t>
            </a:r>
            <a:endParaRPr lang="en-US" altLang="zh-CN" baseline="0" dirty="0"/>
          </a:p>
          <a:p>
            <a:endParaRPr lang="en-US" altLang="zh-CN" baseline="0" dirty="0"/>
          </a:p>
          <a:p>
            <a:r>
              <a:rPr lang="en-US" altLang="zh-CN" baseline="0" dirty="0"/>
              <a:t>The secrecy is guaranteed by the secret sharing scheme, where any shares held by corrupted parties reveal no information about the secrets.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Combing</a:t>
            </a:r>
            <a:r>
              <a:rPr lang="en-US" altLang="zh-CN" baseline="0" dirty="0"/>
              <a:t> back to the generic framework, we may rely on the linear homomorphism of Shamir </a:t>
            </a:r>
            <a:r>
              <a:rPr lang="en-US" altLang="zh-CN" baseline="0" dirty="0" err="1"/>
              <a:t>sharings</a:t>
            </a:r>
            <a:r>
              <a:rPr lang="en-US" altLang="zh-CN" baseline="0" dirty="0"/>
              <a:t> to compute addition gates for free. However, the main difficulty is to evaluate multiplication gates. To be more concrete, from two degree-t Shamir </a:t>
            </a:r>
            <a:r>
              <a:rPr lang="en-US" altLang="zh-CN" baseline="0" dirty="0" err="1"/>
              <a:t>sharings</a:t>
            </a:r>
            <a:r>
              <a:rPr lang="en-US" altLang="zh-CN" baseline="0" dirty="0"/>
              <a:t> x and y, we want to compute a degree-t Shamir sharing of x*y.</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can be achieved relying on random Beaver triples. The main advantage of the technique of Beaver triples is that it transforms</a:t>
            </a:r>
            <a:r>
              <a:rPr lang="en-US" altLang="zh-CN" baseline="0" dirty="0"/>
              <a:t> the task of one multiplication to two reconstructions of degree-t Shamir </a:t>
            </a:r>
            <a:r>
              <a:rPr lang="en-US" altLang="zh-CN" baseline="0" dirty="0" err="1"/>
              <a:t>sharings</a:t>
            </a:r>
            <a:r>
              <a:rPr lang="en-US" altLang="zh-CN" baseline="0" dirty="0"/>
              <a:t>. As we have mentioned, relying on the error-correction property, corrupted parties cannot stop honest parties from reconstructing the secrets.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setting of secure</a:t>
            </a:r>
            <a:r>
              <a:rPr lang="en-US" altLang="zh-CN" baseline="0" dirty="0"/>
              <a:t> multiparty computation, we consider a set of n parties that want to compute a joint function on their private inputs. Between every pair of parties, there is a secure point-to-point communication channel. We assume that there is an adversary that may corrupt at most t parties.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You</a:t>
            </a:r>
            <a:r>
              <a:rPr kumimoji="1" lang="en-US" altLang="zh-CN" baseline="0" dirty="0"/>
              <a:t> can see if we replace a, b, c by their secret </a:t>
            </a:r>
            <a:r>
              <a:rPr kumimoji="1" lang="en-US" altLang="zh-CN" baseline="0" dirty="0" err="1"/>
              <a:t>sharings</a:t>
            </a:r>
            <a:r>
              <a:rPr kumimoji="1" lang="en-US" altLang="zh-CN" baseline="0" dirty="0"/>
              <a:t>, the result is a degree-t Shamir sharing of x*y. So the only task is to reconstruct </a:t>
            </a:r>
            <a:r>
              <a:rPr kumimoji="1" lang="en-US" altLang="zh-CN" baseline="0" dirty="0" err="1"/>
              <a:t>x+a</a:t>
            </a:r>
            <a:r>
              <a:rPr kumimoji="1" lang="en-US" altLang="zh-CN" baseline="0" dirty="0"/>
              <a:t> and </a:t>
            </a:r>
            <a:r>
              <a:rPr kumimoji="1" lang="en-US" altLang="zh-CN" baseline="0" dirty="0" err="1"/>
              <a:t>y+b</a:t>
            </a:r>
            <a:r>
              <a:rPr kumimoji="1" lang="en-US" altLang="zh-CN" baseline="0" dirty="0"/>
              <a:t>. The security follows from the fact that a and b are random values so that revealing </a:t>
            </a:r>
            <a:r>
              <a:rPr kumimoji="1" lang="en-US" altLang="zh-CN" baseline="0" dirty="0" err="1"/>
              <a:t>x+a</a:t>
            </a:r>
            <a:r>
              <a:rPr kumimoji="1" lang="en-US" altLang="zh-CN" baseline="0" dirty="0"/>
              <a:t> and </a:t>
            </a:r>
            <a:r>
              <a:rPr kumimoji="1" lang="en-US" altLang="zh-CN" baseline="0" dirty="0" err="1"/>
              <a:t>y+b</a:t>
            </a:r>
            <a:r>
              <a:rPr kumimoji="1" lang="en-US" altLang="zh-CN" baseline="0" dirty="0"/>
              <a:t> does not hurt the privacy of x and y.</a:t>
            </a:r>
            <a:endParaRPr kumimoji="1" lang="zh-CN" altLang="en-US" dirty="0"/>
          </a:p>
        </p:txBody>
      </p:sp>
      <p:sp>
        <p:nvSpPr>
          <p:cNvPr id="4" name="灯片编号占位符 3"/>
          <p:cNvSpPr>
            <a:spLocks noGrp="1"/>
          </p:cNvSpPr>
          <p:nvPr>
            <p:ph type="sldNum" sz="quarter" idx="5"/>
          </p:nvPr>
        </p:nvSpPr>
        <p:spPr/>
        <p:txBody>
          <a:bodyPr/>
          <a:lstStyle/>
          <a:p>
            <a:fld id="{D72552EA-7597-461F-AF21-6FEB9A56CF0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Combing</a:t>
            </a:r>
            <a:r>
              <a:rPr lang="en-US" altLang="zh-CN" baseline="0" dirty="0"/>
              <a:t> back to the generic framework, we may rely on the linear homomorphism of Shamir </a:t>
            </a:r>
            <a:r>
              <a:rPr lang="en-US" altLang="zh-CN" baseline="0" dirty="0" err="1"/>
              <a:t>sharings</a:t>
            </a:r>
            <a:r>
              <a:rPr lang="en-US" altLang="zh-CN" baseline="0" dirty="0"/>
              <a:t> to compute addition gates for free. However, the main difficulty is to evaluate multiplication gates. To be more concrete, from two degree-t Shamir </a:t>
            </a:r>
            <a:r>
              <a:rPr lang="en-US" altLang="zh-CN" baseline="0" dirty="0" err="1"/>
              <a:t>sharings</a:t>
            </a:r>
            <a:r>
              <a:rPr lang="en-US" altLang="zh-CN" baseline="0" dirty="0"/>
              <a:t> x and y, we want to compute a degree-t Shamir sharing of x*y.</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baseline="0" dirty="0"/>
              <a:t>OK, now following from the general framework of constructing MPC together with the trick of Beaver triples, we can securely compute any circuit. Previous works have shown how to reconstruct degree-t Shamir </a:t>
            </a:r>
            <a:r>
              <a:rPr kumimoji="1" lang="en-US" altLang="zh-CN" baseline="0" dirty="0" err="1"/>
              <a:t>sharings</a:t>
            </a:r>
            <a:r>
              <a:rPr kumimoji="1" lang="en-US" altLang="zh-CN" baseline="0" dirty="0"/>
              <a:t> such that the amortized communication per reconstruction is O(n).  As a result, we can achieve linear communication complexity assuming beaver triples.</a:t>
            </a:r>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can be achieved relying on random Beaver triples. The main advantage of the technique of Beaver triples is that it transforms</a:t>
            </a:r>
            <a:r>
              <a:rPr lang="en-US" altLang="zh-CN" baseline="0" dirty="0"/>
              <a:t> the task of one multiplication to two reconstructions of degree-t Shamir </a:t>
            </a:r>
            <a:r>
              <a:rPr lang="en-US" altLang="zh-CN" baseline="0" dirty="0" err="1"/>
              <a:t>sharings</a:t>
            </a:r>
            <a:r>
              <a:rPr lang="en-US" altLang="zh-CN" baseline="0" dirty="0"/>
              <a:t>. As we have mentioned, relying on the error-correction property, corrupted parties cannot stop honest parties from reconstructing the secrets.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Thus, the</a:t>
            </a:r>
            <a:r>
              <a:rPr lang="en-US" altLang="zh-CN" baseline="0" dirty="0"/>
              <a:t> remaining task is to prepare random Beaver triples. Usually, this task is further divided into two steps. The first step is to construct a protocol, which we refer to as asynchronous complete secret sharing or ACSS for short, that allows a dealer D to share degree-t Shamir </a:t>
            </a:r>
            <a:r>
              <a:rPr lang="en-US" altLang="zh-CN" baseline="0" dirty="0" err="1"/>
              <a:t>sharings</a:t>
            </a:r>
            <a:r>
              <a:rPr lang="en-US" altLang="zh-CN" baseline="0" dirty="0"/>
              <a:t> such that all honest parties can eventually obtain their shares.</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Step 1, the best-known</a:t>
            </a:r>
            <a:r>
              <a:rPr lang="en-US" altLang="zh-CN" baseline="0" dirty="0"/>
              <a:t> result is from [CP23] that requires n^3 communication per sharing. And for Step 2, the best-known result is from [CP17], which requires O(n^2) communication plus sharing O(n) degree-t Shamir </a:t>
            </a:r>
            <a:r>
              <a:rPr lang="en-US" altLang="zh-CN" baseline="0" dirty="0" err="1"/>
              <a:t>sharings</a:t>
            </a:r>
            <a:r>
              <a:rPr lang="en-US" altLang="zh-CN" baseline="0" dirty="0"/>
              <a:t> via ACSS per triple.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Compared with what we know in</a:t>
            </a:r>
            <a:r>
              <a:rPr lang="en-US" altLang="zh-CN" baseline="0" dirty="0"/>
              <a:t> the synchronous setting, the first step introduces a multiplicative overhead of O(n^2) and the second step introduces another multiplicative overhead of O(n). This eventually leads to O(n^3) multiplicative overhead, which is the communication gap between the best-known result in the synchronous setting and that in the asynchronous setting.</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Thus, the</a:t>
            </a:r>
            <a:r>
              <a:rPr lang="en-US" altLang="zh-CN" baseline="0" dirty="0"/>
              <a:t> remaining task is to prepare random Beaver triples. Usually, this task is further divided into two steps. The first step is to construct a protocol, which we refer to as asynchronous complete secret sharing or ACSS for short, that allows a dealer D to share degree-t Shamir </a:t>
            </a:r>
            <a:r>
              <a:rPr lang="en-US" altLang="zh-CN" baseline="0" dirty="0" err="1"/>
              <a:t>sharings</a:t>
            </a:r>
            <a:r>
              <a:rPr lang="en-US" altLang="zh-CN" baseline="0" dirty="0"/>
              <a:t> such that all honest parties can eventually obtain their shares.</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Step 1, the best-known</a:t>
            </a:r>
            <a:r>
              <a:rPr lang="en-US" altLang="zh-CN" baseline="0" dirty="0"/>
              <a:t> result is from [CP23] that requires n^3 communication per sharing. And for Step 2, the best-known result is from [CP17], which requires O(n^2) communication plus sharing O(n) degree-t Shamir </a:t>
            </a:r>
            <a:r>
              <a:rPr lang="en-US" altLang="zh-CN" baseline="0" dirty="0" err="1"/>
              <a:t>sharings</a:t>
            </a:r>
            <a:r>
              <a:rPr lang="en-US" altLang="zh-CN" baseline="0" dirty="0"/>
              <a:t> via ACSS per triple.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Compared with what we know in</a:t>
            </a:r>
            <a:r>
              <a:rPr lang="en-US" altLang="zh-CN" baseline="0" dirty="0"/>
              <a:t> the synchronous setting, the first step introduces a multiplicative overhead of O(n^2) and the second step introduces another multiplicative overhead of O(n). This eventually leads to O(n^3) multiplicative overhead, which is the communication gap between the best-known result in the synchronous setting and that in the asynchronous setting.</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Thus, the</a:t>
            </a:r>
            <a:r>
              <a:rPr lang="en-US" altLang="zh-CN" baseline="0" dirty="0"/>
              <a:t> remaining task is to prepare random Beaver triples. Usually, this task is further divided into two steps. The first step is to construct a protocol, which we refer to as asynchronous complete secret sharing or ACSS for short, that allows a dealer D to share degree-t Shamir </a:t>
            </a:r>
            <a:r>
              <a:rPr lang="en-US" altLang="zh-CN" baseline="0" dirty="0" err="1"/>
              <a:t>sharings</a:t>
            </a:r>
            <a:r>
              <a:rPr lang="en-US" altLang="zh-CN" baseline="0" dirty="0"/>
              <a:t> such that all honest parties can eventually obtain their shares.</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Step 1, the best-known</a:t>
            </a:r>
            <a:r>
              <a:rPr lang="en-US" altLang="zh-CN" baseline="0" dirty="0"/>
              <a:t> result is from [CP23] that requires n^3 communication per sharing. And for Step 2, the best-known result is from [CP17], which requires O(n^2) communication plus sharing O(n) degree-t Shamir </a:t>
            </a:r>
            <a:r>
              <a:rPr lang="en-US" altLang="zh-CN" baseline="0" dirty="0" err="1"/>
              <a:t>sharings</a:t>
            </a:r>
            <a:r>
              <a:rPr lang="en-US" altLang="zh-CN" baseline="0" dirty="0"/>
              <a:t> via ACSS per triple.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Compared with what we know in</a:t>
            </a:r>
            <a:r>
              <a:rPr lang="en-US" altLang="zh-CN" baseline="0" dirty="0"/>
              <a:t> the synchronous setting, the first step introduces a multiplicative overhead of O(n^2) and the second step introduces another multiplicative overhead of O(n). This eventually leads to O(n^3) multiplicative overhead, which is the communication gap between the best-known result in the synchronous setting and that in the asynchronous setting.</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Thus, the</a:t>
            </a:r>
            <a:r>
              <a:rPr lang="en-US" altLang="zh-CN" baseline="0" dirty="0"/>
              <a:t> remaining task is to prepare random Beaver triples. Usually, this task is further divided into two steps. The first step is to construct a protocol, which we refer to as asynchronous complete secret sharing or ACSS for short, that allows a dealer D to share degree-t Shamir </a:t>
            </a:r>
            <a:r>
              <a:rPr lang="en-US" altLang="zh-CN" baseline="0" dirty="0" err="1"/>
              <a:t>sharings</a:t>
            </a:r>
            <a:r>
              <a:rPr lang="en-US" altLang="zh-CN" baseline="0" dirty="0"/>
              <a:t> such that all honest parties can eventually obtain their shares.</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Step 1, the best-known</a:t>
            </a:r>
            <a:r>
              <a:rPr lang="en-US" altLang="zh-CN" baseline="0" dirty="0"/>
              <a:t> result is from [CP23] that requires n^3 communication per sharing. And for Step 2, the best-known result is from [CP17], which requires O(n^2) communication plus sharing O(n) degree-t Shamir </a:t>
            </a:r>
            <a:r>
              <a:rPr lang="en-US" altLang="zh-CN" baseline="0" dirty="0" err="1"/>
              <a:t>sharings</a:t>
            </a:r>
            <a:r>
              <a:rPr lang="en-US" altLang="zh-CN" baseline="0" dirty="0"/>
              <a:t> via ACSS per triple.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Compared with what we know in</a:t>
            </a:r>
            <a:r>
              <a:rPr lang="en-US" altLang="zh-CN" baseline="0" dirty="0"/>
              <a:t> the synchronous setting, the first step introduces a multiplicative overhead of O(n^2) and the second step introduces another multiplicative overhead of O(n). This eventually leads to O(n^3) multiplicative overhead, which is the communication gap between the best-known result in the synchronous setting and that in the asynchronous setting.</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Thus, the</a:t>
            </a:r>
            <a:r>
              <a:rPr lang="en-US" altLang="zh-CN" baseline="0" dirty="0"/>
              <a:t> remaining task is to prepare random Beaver triples. Usually, this task is further divided into two steps. The first step is to construct a protocol, which we refer to as asynchronous complete secret sharing or ACSS for short, that allows a dealer D to share degree-t Shamir </a:t>
            </a:r>
            <a:r>
              <a:rPr lang="en-US" altLang="zh-CN" baseline="0" dirty="0" err="1"/>
              <a:t>sharings</a:t>
            </a:r>
            <a:r>
              <a:rPr lang="en-US" altLang="zh-CN" baseline="0" dirty="0"/>
              <a:t> such that all honest parties can eventually obtain their shares.</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Step 1, the best-known</a:t>
            </a:r>
            <a:r>
              <a:rPr lang="en-US" altLang="zh-CN" baseline="0" dirty="0"/>
              <a:t> result is from [CP23] that requires n^3 communication per sharing. And for Step 2, the best-known result is from [CP17], which requires O(n^2) communication plus sharing O(n) degree-t Shamir </a:t>
            </a:r>
            <a:r>
              <a:rPr lang="en-US" altLang="zh-CN" baseline="0" dirty="0" err="1"/>
              <a:t>sharings</a:t>
            </a:r>
            <a:r>
              <a:rPr lang="en-US" altLang="zh-CN" baseline="0" dirty="0"/>
              <a:t> via ACSS per triple.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Compared with what we know in</a:t>
            </a:r>
            <a:r>
              <a:rPr lang="en-US" altLang="zh-CN" baseline="0" dirty="0"/>
              <a:t> the synchronous setting, the first step introduces a multiplicative overhead of O(n^2) and the second step introduces another multiplicative overhead of O(n). This eventually leads to O(n^3) multiplicative overhead, which is the communication gap between the best-known result in the synchronous setting and that in the asynchronous setting.</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a:t>
            </a:r>
            <a:r>
              <a:rPr lang="en-US" altLang="zh-CN" baseline="0" dirty="0"/>
              <a:t> first result is an ACSS protocol that achieves linear communication complexity. And our second result is a protocol that allows us to prepare random Beaver triples with amortized communication O(n) plus sharing O(1) deg-t Shamir </a:t>
            </a:r>
            <a:r>
              <a:rPr lang="en-US" altLang="zh-CN" baseline="0" dirty="0" err="1"/>
              <a:t>sharings</a:t>
            </a:r>
            <a:r>
              <a:rPr lang="en-US" altLang="zh-CN" baseline="0" dirty="0"/>
              <a:t> via ACSS per triple. Combining them together, we obtain an asynchronous MPC with linear communication.</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a:t>
            </a:r>
            <a:r>
              <a:rPr lang="en-US" altLang="zh-CN" baseline="0" dirty="0"/>
              <a:t> first result is an ACSS protocol that achieves linear communication complexity. And our second result is a protocol that allows us to prepare random Beaver triples with amortized communication O(n) plus sharing O(1) deg-t Shamir </a:t>
            </a:r>
            <a:r>
              <a:rPr lang="en-US" altLang="zh-CN" baseline="0" dirty="0" err="1"/>
              <a:t>sharings</a:t>
            </a:r>
            <a:r>
              <a:rPr lang="en-US" altLang="zh-CN" baseline="0" dirty="0"/>
              <a:t> via ACSS per triple. Combining them together, we obtain an asynchronous MPC with linear communication.</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a:t>
            </a:r>
            <a:r>
              <a:rPr lang="en-US" altLang="zh-CN" baseline="0" dirty="0"/>
              <a:t> first result is an ACSS protocol that achieves linear communication complexity. And our second result is a protocol that allows us to prepare random Beaver triples with amortized communication O(n) plus sharing O(1) deg-t Shamir </a:t>
            </a:r>
            <a:r>
              <a:rPr lang="en-US" altLang="zh-CN" baseline="0" dirty="0" err="1"/>
              <a:t>sharings</a:t>
            </a:r>
            <a:r>
              <a:rPr lang="en-US" altLang="zh-CN" baseline="0" dirty="0"/>
              <a:t> via ACSS per triple. Combining them together, we obtain an asynchronous MPC with linear communication.</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MPC protocol needs to ensure that all honest parties can</a:t>
            </a:r>
            <a:r>
              <a:rPr lang="en-US" altLang="zh-CN" baseline="0" dirty="0"/>
              <a:t> finally obtain correct output while the adversary does not learn any further information beyond the computed output.</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a:t>
            </a:r>
            <a:r>
              <a:rPr lang="en-US" altLang="zh-CN" baseline="0" dirty="0"/>
              <a:t> in the asynchronous setting, it is not clear how to prepare double </a:t>
            </a:r>
            <a:r>
              <a:rPr lang="en-US" altLang="zh-CN" baseline="0" dirty="0" err="1"/>
              <a:t>sharings</a:t>
            </a:r>
            <a:r>
              <a:rPr lang="en-US" altLang="zh-CN" baseline="0" dirty="0"/>
              <a:t> efficiently. As we have seen, distributing degree-t Shamir </a:t>
            </a:r>
            <a:r>
              <a:rPr lang="en-US" altLang="zh-CN" baseline="0" dirty="0" err="1"/>
              <a:t>sharings</a:t>
            </a:r>
            <a:r>
              <a:rPr lang="en-US" altLang="zh-CN" baseline="0" dirty="0"/>
              <a:t> is already very difficult. Also to find cheater, we need all parties provide their views so that we can learn which party does not follow the protocol. But in the asynchronous setting, we cannot hope all parties cooperate.</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[CP17], Choudhury</a:t>
            </a:r>
            <a:r>
              <a:rPr lang="en-US" altLang="zh-CN" baseline="0" dirty="0"/>
              <a:t> and </a:t>
            </a:r>
            <a:r>
              <a:rPr lang="en-US" altLang="zh-CN" baseline="0" dirty="0" err="1"/>
              <a:t>Patra</a:t>
            </a:r>
            <a:r>
              <a:rPr lang="en-US" altLang="zh-CN" baseline="0" dirty="0"/>
              <a:t> proposed a solution that does not increase the degree. In this way we can rely on error-correction property of degree-t Shamir </a:t>
            </a:r>
            <a:r>
              <a:rPr lang="en-US" altLang="zh-CN" baseline="0" dirty="0" err="1"/>
              <a:t>sharings</a:t>
            </a:r>
            <a:r>
              <a:rPr lang="en-US" altLang="zh-CN" baseline="0" dirty="0"/>
              <a:t> and ensure that there is no error.</a:t>
            </a:r>
            <a:endParaRPr lang="en-US" altLang="zh-CN" baseline="0" dirty="0"/>
          </a:p>
          <a:p>
            <a:endParaRPr lang="en-US" altLang="zh-CN" baseline="0" dirty="0"/>
          </a:p>
          <a:p>
            <a:r>
              <a:rPr lang="en-US" altLang="zh-CN" baseline="0" dirty="0"/>
              <a:t>The idea is to let all parties together prepare three polynomials that are shared by all parties such that h is equal to f times g. In this way, for each evaluation point \beta, f(\beta), g(\beta), h(\beta) is a Beaver triple.</a:t>
            </a:r>
            <a:endParaRPr lang="en-US" altLang="zh-CN" baseline="0" dirty="0"/>
          </a:p>
          <a:p>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Again we cannot assume all parties participate</a:t>
            </a:r>
            <a:r>
              <a:rPr lang="en-US" altLang="zh-CN" baseline="0" dirty="0"/>
              <a:t>. Let’s assume that the first 2\ell+1 parties participate. You may think that \ell = t for now.</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ask each party to share a random Beaver triple using ACSS. For the Beaver triples shared by the first \ell+1 parties, we set them to be evaluation results at the first \ell+1 points.</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en-US" altLang="zh-CN" baseline="0" dirty="0"/>
              <a:t> first two polynomials are set to be of degree \ell. Then all parties can locally compute evaluations of f and g for the rest of \ell points.</a:t>
            </a:r>
            <a:endParaRPr lang="en-US" altLang="zh-CN" baseline="0" dirty="0"/>
          </a:p>
          <a:p>
            <a:endParaRPr lang="en-US" altLang="zh-CN" baseline="0" dirty="0"/>
          </a:p>
          <a:p>
            <a:r>
              <a:rPr lang="en-US" altLang="zh-CN" baseline="0" dirty="0"/>
              <a:t>To determine the polynomial h, which should have degree 2\ell, we need to find another \ell points.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done by using Beaver triples of the rest of t parties and compute multiplications using the technique of Beaver triples. Observe that the technique of Beaver triples only involve reconstruction of degree-t Shamir </a:t>
            </a:r>
            <a:r>
              <a:rPr lang="en-US" altLang="zh-CN" dirty="0" err="1"/>
              <a:t>sharings</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there are at most t corrupted parties, corrupted parties will learn at most t rows</a:t>
            </a:r>
            <a:r>
              <a:rPr lang="en-US" altLang="zh-CN" baseline="0" dirty="0"/>
              <a:t> where each of these rows may just use the Beaver triple from a corrupted party or the multiplication is computed by using the Beaver triple generated by a corrupted party.</a:t>
            </a:r>
            <a:endParaRPr lang="en-US" altLang="zh-CN" baseline="0" dirty="0"/>
          </a:p>
          <a:p>
            <a:endParaRPr lang="en-US" altLang="zh-CN" baseline="0" dirty="0"/>
          </a:p>
          <a:p>
            <a:r>
              <a:rPr lang="en-US" altLang="zh-CN" baseline="0" dirty="0"/>
              <a:t>Since f and g are of degree \ell+1, we can extract \ell+1-t random Beaver triples. The output will be evaluations at another \ell+1-t points.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t>
            </a:r>
            <a:r>
              <a:rPr lang="en-US" altLang="zh-CN" baseline="0" dirty="0"/>
              <a:t>cost of this approach is O(\ell\times n) communication for building polynomials. And we can obtain \ell+1-t random Beaver triples. In the optimal corruption case, we can only expect \ell = t, which means that the amortized cost per triple is O(n^2).</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main</a:t>
            </a:r>
            <a:r>
              <a:rPr lang="en-US" altLang="zh-CN" baseline="0" dirty="0"/>
              <a:t> goal is to improve the techniques in [CP17] by a factor of n.</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There</a:t>
            </a:r>
            <a:r>
              <a:rPr lang="en-US" altLang="zh-CN" baseline="0" dirty="0"/>
              <a:t> are two potential solutions. First, we may choose to use a larger \ell. Recall that we may extract \ell+1-t Beaver triples at cost O(\ell \times n). If \ell+1-t is O(n), then the amortized cost per triple becomes linear.</a:t>
            </a:r>
            <a:endParaRPr lang="zh-CN" altLang="en-US"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However, this means that we need 2\ell+1</a:t>
            </a:r>
            <a:r>
              <a:rPr lang="en-US" altLang="zh-CN" baseline="0" dirty="0"/>
              <a:t> which is larger than 2t+1 parties to participate. The protocol may never succeed.</a:t>
            </a:r>
            <a:endParaRPr lang="en-US" altLang="zh-CN" dirty="0"/>
          </a:p>
          <a:p>
            <a:endParaRPr lang="en-US" altLang="zh-CN" dirty="0"/>
          </a:p>
          <a:p>
            <a:r>
              <a:rPr lang="en-US" altLang="zh-CN" dirty="0"/>
              <a:t>To</a:t>
            </a:r>
            <a:r>
              <a:rPr lang="en-US" altLang="zh-CN" baseline="0" dirty="0"/>
              <a:t> be more concrete, we can expect that all parties participate. But the process may fail because there may be too few corrupted parties participate.</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second idea is to use packing. If</a:t>
            </a:r>
            <a:r>
              <a:rPr lang="en-US" altLang="zh-CN" baseline="0" dirty="0"/>
              <a:t> we try to prepare packed Beaver triples where each secret sharing contains O(n) secrets, although we may only obtain a single packed Beaver triple, we may be able to </a:t>
            </a:r>
            <a:r>
              <a:rPr lang="en-US" altLang="zh-CN" baseline="0" dirty="0" err="1"/>
              <a:t>depack</a:t>
            </a:r>
            <a:r>
              <a:rPr lang="en-US" altLang="zh-CN" baseline="0" dirty="0"/>
              <a:t> it to O(n) standard Beaver triples.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However, recall that the</a:t>
            </a:r>
            <a:r>
              <a:rPr lang="en-US" altLang="zh-CN" baseline="0" dirty="0"/>
              <a:t> main advantage of the techniques in [CP17] is that we can rely on error correction to ensure the success of the computation. When using a packed Shamir sharing, we have to use a larger degree for polynomials, and we cannot rely on error correction anymore. Furthermore, it is unclear how to prepare packed Shamir sharing efficiently.</a:t>
            </a:r>
            <a:endParaRPr lang="en-US" altLang="zh-CN" dirty="0"/>
          </a:p>
          <a:p>
            <a:endParaRPr lang="en-US" altLang="zh-CN" dirty="0"/>
          </a:p>
          <a:p>
            <a:r>
              <a:rPr lang="en-US" altLang="zh-CN" dirty="0"/>
              <a:t>To be more concrete, the reason that error</a:t>
            </a:r>
            <a:r>
              <a:rPr lang="en-US" altLang="zh-CN" baseline="0" dirty="0"/>
              <a:t> correction does not work is because we may receive too many incorrect shares, or too many corrupted parties participate.</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There are many</a:t>
            </a:r>
            <a:r>
              <a:rPr lang="en-US" altLang="zh-CN" baseline="0" dirty="0"/>
              <a:t> different models considered in MPC. For the network, the most two common settings are the synchronous setting, where we assume that there is a fixed known delay for every message, and the asynchronous setting, where there are arbitrary delays and the messages may be delivered out of order.</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As for the adversary,</a:t>
            </a:r>
            <a:r>
              <a:rPr lang="en-US" altLang="zh-CN" baseline="0" dirty="0"/>
              <a:t> we may consider different levels of corruptions. The most restrictive case is the semi-honest adversary where all corrupted parties still follow the protocol but the adversary can see the views of corrupted parties. For a fully malicious adversary, he has full control of corrupted parties, which means that corrupted parties can arbitrarily deviate from the protocol description and do whatever they want. There are of course other settings which we do not elaborate here.</a:t>
            </a:r>
            <a:endParaRPr lang="zh-CN" altLang="en-US" dirty="0"/>
          </a:p>
          <a:p>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We also consider the computation power</a:t>
            </a:r>
            <a:r>
              <a:rPr lang="en-US" altLang="zh-CN" baseline="0" dirty="0"/>
              <a:t> of the adversary. In the computational setting, we assume that the adversary is bounded by polynomial time and we may use cryptographic tools in this case based on certain hardness assumptions. On the other hand, in the information-theoretic setting, we assume that the adversary has unbounded computation resource.</a:t>
            </a:r>
            <a:endParaRPr lang="en-US" altLang="zh-CN" baseline="0" dirty="0"/>
          </a:p>
          <a:p>
            <a:endParaRPr lang="en-US" altLang="zh-CN" baseline="0" dirty="0"/>
          </a:p>
          <a:p>
            <a:r>
              <a:rPr lang="en-US" altLang="zh-CN" baseline="0" dirty="0"/>
              <a:t>In this talk, we focus on the asynchronous network setting with information-theoretic security against fully malicious adversaries.</a:t>
            </a:r>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observe that the failure reasons</a:t>
            </a:r>
            <a:r>
              <a:rPr lang="en-US" altLang="zh-CN" baseline="0" dirty="0"/>
              <a:t> of these two ideas are contradictory. One is because we do not have enough corrupted parties participate while the other is because there are too many corrupted parties.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idea is to unite these two processes so that a corrupted party either</a:t>
            </a:r>
            <a:r>
              <a:rPr lang="en-US" altLang="zh-CN" baseline="0" dirty="0"/>
              <a:t> participate in both processes or neither. </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Recall that in the first process, we just need to wait for more parties sharing their Beaver triples.</a:t>
            </a:r>
            <a:r>
              <a:rPr lang="en-US" altLang="zh-CN" baseline="0" dirty="0"/>
              <a:t> Thus, a party </a:t>
            </a:r>
            <a:r>
              <a:rPr lang="en-US" altLang="zh-CN" baseline="0" dirty="0" err="1"/>
              <a:t>P_i</a:t>
            </a:r>
            <a:r>
              <a:rPr lang="en-US" altLang="zh-CN" baseline="0" dirty="0"/>
              <a:t> participates if he shares Beaver triples using ACSS.</a:t>
            </a:r>
            <a:endParaRPr lang="en-US" altLang="zh-CN" baseline="0" dirty="0"/>
          </a:p>
          <a:p>
            <a:endParaRPr lang="en-US" altLang="zh-CN" baseline="0" dirty="0"/>
          </a:p>
          <a:p>
            <a:r>
              <a:rPr lang="en-US" altLang="zh-CN" baseline="0" dirty="0"/>
              <a:t>We simply require that, in the second process, </a:t>
            </a:r>
            <a:r>
              <a:rPr lang="en-US" altLang="zh-CN" baseline="0" dirty="0" err="1"/>
              <a:t>P_j</a:t>
            </a:r>
            <a:r>
              <a:rPr lang="en-US" altLang="zh-CN" baseline="0" dirty="0"/>
              <a:t> accepts </a:t>
            </a:r>
            <a:r>
              <a:rPr lang="en-US" altLang="zh-CN" baseline="0" dirty="0" err="1"/>
              <a:t>P_i’s</a:t>
            </a:r>
            <a:r>
              <a:rPr lang="en-US" altLang="zh-CN" baseline="0" dirty="0"/>
              <a:t> messages only if </a:t>
            </a:r>
            <a:r>
              <a:rPr lang="en-US" altLang="zh-CN" baseline="0" dirty="0" err="1"/>
              <a:t>P_j</a:t>
            </a:r>
            <a:r>
              <a:rPr lang="en-US" altLang="zh-CN" baseline="0" dirty="0"/>
              <a:t> has finished ACSS led by </a:t>
            </a:r>
            <a:r>
              <a:rPr lang="en-US" altLang="zh-CN" baseline="0" dirty="0" err="1"/>
              <a:t>P_i</a:t>
            </a:r>
            <a:r>
              <a:rPr lang="en-US" altLang="zh-CN" baseline="0" dirty="0"/>
              <a:t> in the first process. </a:t>
            </a:r>
            <a:endParaRPr lang="en-US" altLang="zh-CN" baseline="0" dirty="0"/>
          </a:p>
          <a:p>
            <a:endParaRPr lang="en-US" altLang="zh-CN" baseline="0" dirty="0"/>
          </a:p>
          <a:p>
            <a:r>
              <a:rPr lang="en-US" altLang="zh-CN" baseline="0" dirty="0"/>
              <a:t>In this way, if </a:t>
            </a:r>
            <a:r>
              <a:rPr lang="en-US" altLang="zh-CN" baseline="0" dirty="0" err="1"/>
              <a:t>P_i</a:t>
            </a:r>
            <a:r>
              <a:rPr lang="en-US" altLang="zh-CN" baseline="0" dirty="0"/>
              <a:t> does not participate in the first process, then all honest parties will omit his messages. This is equivalent to that </a:t>
            </a:r>
            <a:r>
              <a:rPr lang="en-US" altLang="zh-CN" baseline="0" dirty="0" err="1"/>
              <a:t>P_i</a:t>
            </a:r>
            <a:r>
              <a:rPr lang="en-US" altLang="zh-CN" baseline="0" dirty="0"/>
              <a:t> does not participate in the second process.</a:t>
            </a:r>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In this way, either we will have enough corrupted parties participate in the first process and the first process eventually succeeds. Or only a small number of corrupted parties participate in the second process, and the second process succeeds.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Thus, the</a:t>
            </a:r>
            <a:r>
              <a:rPr lang="en-US" altLang="zh-CN" baseline="0" dirty="0"/>
              <a:t> remaining task is to prepare random Beaver triples. Usually, this task is further divided into two steps. The first step is to construct a protocol, which we refer to as asynchronous complete secret sharing or ACSS for short, that allows a dealer D to share degree-t Shamir </a:t>
            </a:r>
            <a:r>
              <a:rPr lang="en-US" altLang="zh-CN" baseline="0" dirty="0" err="1"/>
              <a:t>sharings</a:t>
            </a:r>
            <a:r>
              <a:rPr lang="en-US" altLang="zh-CN" baseline="0" dirty="0"/>
              <a:t> such that all honest parties can eventually obtain their shares.</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Step 1, the best-known</a:t>
            </a:r>
            <a:r>
              <a:rPr lang="en-US" altLang="zh-CN" baseline="0" dirty="0"/>
              <a:t> result is from [CP23] that requires n^3 communication per sharing. And for Step 2, the best-known result is from [CP17], which requires O(n^2) communication plus sharing O(n) degree-t Shamir </a:t>
            </a:r>
            <a:r>
              <a:rPr lang="en-US" altLang="zh-CN" baseline="0" dirty="0" err="1"/>
              <a:t>sharings</a:t>
            </a:r>
            <a:r>
              <a:rPr lang="en-US" altLang="zh-CN" baseline="0" dirty="0"/>
              <a:t> via ACSS per triple.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Compared with what we know in</a:t>
            </a:r>
            <a:r>
              <a:rPr lang="en-US" altLang="zh-CN" baseline="0" dirty="0"/>
              <a:t> the synchronous setting, the first step introduces a multiplicative overhead of O(n^2) and the second step introduces another multiplicative overhead of O(n). This eventually leads to O(n^3) multiplicative overhead, which is the communication gap between the best-known result in the synchronous setting and that in the asynchronous setting.</a:t>
            </a:r>
            <a:endParaRPr lang="zh-CN" altLang="en-US" dirty="0"/>
          </a:p>
          <a:p>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I want to give an intuition about why ACSS is hard. </a:t>
            </a:r>
            <a:br>
              <a:rPr lang="en-US" altLang="zh-CN" dirty="0"/>
            </a:br>
            <a:br>
              <a:rPr lang="en-US" altLang="zh-CN" dirty="0"/>
            </a:br>
            <a:r>
              <a:rPr lang="en-US" altLang="zh-CN" dirty="0"/>
              <a:t>Let us consider a corrupted dealer and he sends correct shares to honest party P_1, but does not send anything to honest party P_2. P_1 will receive his share after some time \tau.</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when P_1 can accept his shares? According to the requirement of ACSS, when P_1 accepts his shares, he must make sure that all honest parties can eventually accept their shares. But this time P_2 has not received anythings, so P_1 can not expect to receive any response from P_2.</a:t>
            </a:r>
            <a:br>
              <a:rPr lang="en-US" altLang="zh-CN" dirty="0"/>
            </a:br>
            <a:br>
              <a:rPr lang="en-US" altLang="zh-CN" dirty="0"/>
            </a:br>
            <a:r>
              <a:rPr lang="en-US" altLang="zh-CN" dirty="0"/>
              <a:t>Therefore, in the worst case, when P_1 can accept his shares, he must make sure that there are at least t+1 honest parties also accept their shares and these t+1 honest parties can help the rest of honest parties to reconstruct their shares. </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we talk how to construct the ACSS, I will first introduce a weaker notion which is called </a:t>
            </a:r>
            <a:r>
              <a:rPr lang="en-US" altLang="zh-CN" baseline="0" dirty="0"/>
              <a:t>asynchronous verifiable secret sharing, or AVSS for short. </a:t>
            </a:r>
            <a:endParaRPr lang="en-US" altLang="zh-CN" baseline="0" dirty="0"/>
          </a:p>
          <a:p>
            <a:endParaRPr lang="en-US" altLang="zh-CN" baseline="0" dirty="0"/>
          </a:p>
          <a:p>
            <a:r>
              <a:rPr lang="en-US" altLang="zh-CN" baseline="0" dirty="0"/>
              <a:t>Different from ACSS, AVSS only requires that when an honest party accepts his shares, all parties can eventually reconstruct the secret.  So it is OK for AVSS that some honest parties do not hold their shares.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en-US" altLang="zh-CN" baseline="0" dirty="0"/>
              <a:t> previous work shows how to achieve AVSS with quadratic communication, and then shows how to upgrade to ACSS by using n instances of AVSS. Let’s see how their AVSS is achieved.</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idea is to share a degree-t bivariate polynomial. It has degree-t for both variables. The secret is</a:t>
            </a:r>
            <a:r>
              <a:rPr lang="en-US" altLang="zh-CN" baseline="0" dirty="0"/>
              <a:t> stored at position (0,0). Each party holds one row and one column, which correspond to two degree-t polynomials. This can be viewed as an extension of the Shamir secret sharing scheme.</a:t>
            </a:r>
            <a:endParaRPr lang="en-US" altLang="zh-CN" baseline="0" dirty="0"/>
          </a:p>
          <a:p>
            <a:endParaRPr lang="en-US" altLang="zh-CN" baseline="0" dirty="0"/>
          </a:p>
          <a:p>
            <a:r>
              <a:rPr lang="en-US" altLang="zh-CN" baseline="0" dirty="0"/>
              <a:t>For simplicity, we assume that there is a signature scheme. </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first step, the dealer sends the column polynomial to each party, each party who receives his column polynomial will compute a signature for each point and sends them back to the dealer.  Then the dealer will insert the identity of party who gives him valid signautes to a set M until the set M is of size 2t+1, and broadcasts the set M in the end.</a:t>
            </a:r>
            <a:endParaRPr lang="en-US" altLang="zh-CN" dirty="0"/>
          </a:p>
          <a:p>
            <a:endParaRPr lang="en-US" altLang="zh-CN" baseline="0" dirty="0"/>
          </a:p>
          <a:p>
            <a:r>
              <a:rPr lang="en-US" altLang="zh-CN" baseline="0" dirty="0"/>
              <a:t>We know that at least t+1 honest parties have signed their column polynomials. In particular, these t+1 column polynomials can fully determine F(</a:t>
            </a:r>
            <a:r>
              <a:rPr lang="en-US" altLang="zh-CN" baseline="0" dirty="0" err="1"/>
              <a:t>x,y</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second step, the dealer distributes row polynomials together</a:t>
            </a:r>
            <a:r>
              <a:rPr lang="en-US" altLang="zh-CN" baseline="0" dirty="0"/>
              <a:t> with signatures from parties in M. A party accepts his row polynomial only if all signatures are valid. And the sharing process finishes if 2t+1 parties accept.</a:t>
            </a:r>
            <a:endParaRPr lang="en-US" altLang="zh-CN" baseline="0" dirty="0"/>
          </a:p>
          <a:p>
            <a:endParaRPr lang="en-US" altLang="zh-CN" baseline="0" dirty="0"/>
          </a:p>
          <a:p>
            <a:r>
              <a:rPr lang="en-US" altLang="zh-CN" baseline="0" dirty="0"/>
              <a:t>We claim that if a row polynomial is accepted by an honest party, then it must be the correct row polynomial. The reason is that at least t+1 points on this polynomial are from honest parties in M, which fully determine the whole degree-t polynomial.</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t>
            </a:r>
            <a:r>
              <a:rPr lang="en-US" altLang="zh-CN" baseline="0" dirty="0"/>
              <a:t> to reconstruct the secrets, we simply ask parties send their row polynomials together with signatures from parties in M. We can expect t+1 row polynomials from honest parties who will provide correct signatures. These are sufficient to interpolate F(</a:t>
            </a:r>
            <a:r>
              <a:rPr lang="en-US" altLang="zh-CN" baseline="0" dirty="0" err="1"/>
              <a:t>x,y</a:t>
            </a:r>
            <a:r>
              <a:rPr lang="en-US" altLang="zh-CN" baseline="0" dirty="0"/>
              <a:t>).</a:t>
            </a:r>
            <a:endParaRPr lang="en-US" altLang="zh-CN" baseline="0"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Everyting looks good so far, but we have omitted some issues. The first one is the signature scheme is not exist in the IT setting. To solve it, the previous work use the technique of asynchronous information checking protocol, or AICP for short. AICP is similar to a signature scheme but is not transferable. That means when the dealer sends message m and signature \sigma to P_1, P_1 can convince P_2 that the message m is from dealer. But P_2 can no longer do the same thing to convince P_3 that m is from the dealer. </a:t>
            </a:r>
            <a:r>
              <a:rPr lang="en-US" altLang="zh-CN" baseline="0" dirty="0"/>
              <a:t>So in the previous work, there are other techniques to handle this issue.</a:t>
            </a:r>
            <a:endParaRPr lang="en-US" altLang="zh-CN" baseline="0" dirty="0"/>
          </a:p>
          <a:p>
            <a:endParaRPr lang="en-US" altLang="zh-CN" baseline="0" dirty="0"/>
          </a:p>
          <a:p>
            <a:r>
              <a:rPr lang="en-US" altLang="zh-CN" baseline="0" dirty="0"/>
              <a:t>We can see the communication complexity per secret is O(n^2) because we need to distribute both row polynomials and column polynomials to all parties.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save a factor</a:t>
            </a:r>
            <a:r>
              <a:rPr lang="en-US" altLang="zh-CN" baseline="0" dirty="0"/>
              <a:t> of n in the communication complexity, a natural idea is to use a larger degree in the bivariate polynomial so that we can store more secrets. For example, we use a degree-(t,2t) bivariate polynomial and now the secrets can be stored at t+1 points, which is O(n).</a:t>
            </a:r>
            <a:endParaRPr lang="en-US" altLang="zh-CN" baseline="0" dirty="0"/>
          </a:p>
          <a:p>
            <a:endParaRPr lang="en-US" altLang="zh-CN" baseline="0" dirty="0"/>
          </a:p>
          <a:p>
            <a:r>
              <a:rPr lang="en-US" altLang="zh-CN" baseline="0" dirty="0"/>
              <a:t>Again, each party should obtain a single row and a single column as his shares. </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problem occurs during the reconstruction</a:t>
            </a:r>
            <a:r>
              <a:rPr lang="en-US" altLang="zh-CN" baseline="0" dirty="0"/>
              <a:t>, when we ask every party to provide his row polynomial together with valid signatures. As before, we can expect t+1 honest parties providing correct row polynomials with signatures. However, to determine F(</a:t>
            </a:r>
            <a:r>
              <a:rPr lang="en-US" altLang="zh-CN" baseline="0" dirty="0" err="1"/>
              <a:t>x,y</a:t>
            </a:r>
            <a:r>
              <a:rPr lang="en-US" altLang="zh-CN" baseline="0" dirty="0"/>
              <a:t>), we need 2t+1 row polynomials. The reconstruction does not work any more.</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Coming</a:t>
            </a:r>
            <a:r>
              <a:rPr lang="en-US" altLang="zh-CN" baseline="0" dirty="0"/>
              <a:t> back to Step 1, we have already known that the column polynomials of honest parties have determined the whole bivariate polynomials. Can we just use column polynomials of parties in M to reconstruct F(</a:t>
            </a:r>
            <a:r>
              <a:rPr lang="en-US" altLang="zh-CN" baseline="0" dirty="0" err="1"/>
              <a:t>x,y</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While we can</a:t>
            </a:r>
            <a:r>
              <a:rPr lang="en-US" altLang="zh-CN" baseline="0" dirty="0"/>
              <a:t> hope to receive t+1 correct column polynomials from honest parties, the issue is that corrupted parties may send t incorrect column polynomials. To be able to reconstruct F(</a:t>
            </a:r>
            <a:r>
              <a:rPr lang="en-US" altLang="zh-CN" baseline="0" dirty="0" err="1"/>
              <a:t>x,y</a:t>
            </a:r>
            <a:r>
              <a:rPr lang="en-US" altLang="zh-CN" baseline="0" dirty="0"/>
              <a:t>), we have to distinguish which one is correct and which one is incorrect. The signature does not work here because the degree of column polynomial is 2t, but each party can only expect to receive t+1 signatures on the points of his column polynomial, which is not sufficient to determinte the polynomial.</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how can we let each party prove that his column polynomial is correct?</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idea</a:t>
            </a:r>
            <a:r>
              <a:rPr lang="en-US" altLang="zh-CN" baseline="0" dirty="0"/>
              <a:t> is to use authentication tags proposed by BFO12, which are used in building synchronous MPC with linear communication.</a:t>
            </a:r>
            <a:endParaRPr lang="en-US" altLang="zh-CN" baseline="0" dirty="0"/>
          </a:p>
          <a:p>
            <a:endParaRPr lang="en-US" altLang="zh-CN" baseline="0" dirty="0"/>
          </a:p>
          <a:p>
            <a:r>
              <a:rPr lang="en-US" altLang="zh-CN" baseline="0" dirty="0"/>
              <a:t>For a pair of parties P_A and P_B, say P_A wants to authenticate his message m to P_B. Here m is a vector of values.</a:t>
            </a:r>
            <a:endParaRPr lang="en-US" altLang="zh-CN" baseline="0" dirty="0"/>
          </a:p>
          <a:p>
            <a:endParaRPr lang="en-US" altLang="zh-CN" baseline="0" dirty="0"/>
          </a:p>
          <a:p>
            <a:r>
              <a:rPr lang="en-US" altLang="zh-CN" baseline="0" dirty="0"/>
              <a:t>P_B will choose a long-term key that has the same length as the message, and a short-term key that is only a single value. The tag is defined to be the inner-product between m and \mu plus \nu. Now P_B can verify m if he receives both m and the tag \tau. The security follows from the fact that the \mu is a random vector. If P_A wants to cheat, he has to guess at least one position of \mu.</a:t>
            </a:r>
            <a:endParaRPr lang="en-US" altLang="zh-CN" baseline="0" dirty="0"/>
          </a:p>
          <a:p>
            <a:endParaRPr lang="en-US" altLang="zh-CN" baseline="0" dirty="0"/>
          </a:p>
          <a:p>
            <a:r>
              <a:rPr lang="en-US" altLang="zh-CN" baseline="0" dirty="0"/>
              <a:t>Here the same long-term key can be used to authenticate many messages. But the short-term key needs to be changed each time.</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such an authentication tags are prepared, then P_j can distinguish incorrect column polynomials received from corrupted parties and can expect to receive t+1 correct column polynomials, which is sufficient to reconstruct the bivariate polynomial.</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preparation of the tags, first we need to prepare the long term and short term keys. The issue here is that corrupted P_j may not generate the keys, but honest P_i still needs to generate the tags for corrupted P_j. So we need to generate the keys in a distributed way. We omit the details here and assume that each party can get a t share of \mu and \nu, if</a:t>
            </a:r>
            <a:r>
              <a:rPr lang="en-US" altLang="zh-CN" dirty="0">
                <a:sym typeface="+mn-ea"/>
              </a:rPr>
              <a:t> the message m is also t shares among all parties, </a:t>
            </a:r>
            <a:r>
              <a:rPr lang="en-US" altLang="zh-CN" dirty="0"/>
              <a:t>then the generation of tags is also in a distributed way, then each party can compute a 2t share of tags.</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preparation of the tags, first we need to prepare the long term and short term keys. The issue here is that corrupted P_j may not generate the keys, but honest P_i still needs to generate the tags for corrupted P_j. So we need to generate the keys in a distributed way. We omit the details here and assume that each party can get a t share of \mu and \nu, if</a:t>
            </a:r>
            <a:r>
              <a:rPr lang="en-US" altLang="zh-CN" dirty="0">
                <a:sym typeface="+mn-ea"/>
              </a:rPr>
              <a:t> the message m is also t shares among all parties, </a:t>
            </a:r>
            <a:r>
              <a:rPr lang="en-US" altLang="zh-CN" dirty="0"/>
              <a:t>then the generation of tags is also in a distributed way, then each party can compute a 2t share of tags.</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all parties will send their 2t shareings to P_i to help him reconstruct the tags \tau. But the same issue occures, since this is a 2t shares, we can not use the error correction, P_i needs to distinguish incorrect shares received from corrupted parties. The idea is that we will let the dealer to help P_i to finish the check, but for simplicity, I will omit this part and if you are interested in it, please refer to the whole paper. </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a:t>
            </a:r>
            <a:r>
              <a:rPr lang="en-US" altLang="zh-CN" baseline="0" dirty="0"/>
              <a:t> turns out that authentication tags are much more useful. We can upgrade from AVSS to ACSS just relying on authentication tags.</a:t>
            </a:r>
            <a:endParaRPr lang="en-US" altLang="zh-CN" baseline="0" dirty="0"/>
          </a:p>
          <a:p>
            <a:endParaRPr lang="en-US" altLang="zh-CN" baseline="0" dirty="0"/>
          </a:p>
          <a:p>
            <a:r>
              <a:rPr lang="en-US" altLang="zh-CN" baseline="0" dirty="0"/>
              <a:t>When reconstructing an AVSS, the issue is that we have to reveal all shares to the receiver. But for ACSS, we only want a party to learn his own shares rather than the whole bivariate polynomial.</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solve it, recall that the dealer have broadcast a set M such that all parties in this set have accpeted their column polynomials. We will first let these parties help alll parties to reconstruct their degree-t row polynomials, then all parties will help each other to reconstruct their degree-2t column polynomials.</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be more concrete, each party P_i in M sends the corresponding point to P_j. For the reconstruction of row polynomial, P_j needs to get t+1 correct shares. But the tags can not be directly applied here since it’s just one value, and our tags actually authenticates a column polynomial.</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solve it, the observation is that the authentication tags are linear homomorphic, then we can batch many values but only check a linear combination of them. To be more concrete, each party P_j will compute and send the linear combination of underlying column polynomials together with the linear combination of authentication tags and to P_j. Then P_j can use the authentication tags to check each P_i’s shares and can expect to receive t+1 correct shares to reconstruct each row polynomials.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reconstruction of column polynomials is a little different, but at a high level, we still rely on the fact that the authentication tags are linear homomorphic,  so I will omit this part to avoid redundancy.</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 word, we first build an AVSS with amortized linear communication, then upgrade it to ACSS with only one instance of AVSS. Note that the step 2 is not a black-box way, it relys on the help of authentication tags.</a:t>
            </a:r>
            <a:endParaRPr lang="en-US" altLang="zh-CN"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endParaRPr lang="en-US" dirty="0"/>
          </a:p>
        </p:txBody>
      </p:sp>
      <p:sp>
        <p:nvSpPr>
          <p:cNvPr id="4" name="Slide Number Placeholder 3"/>
          <p:cNvSpPr>
            <a:spLocks noGrp="1"/>
          </p:cNvSpPr>
          <p:nvPr>
            <p:ph type="sldNum" sz="quarter" idx="5"/>
          </p:nvPr>
        </p:nvSpPr>
        <p:spPr/>
        <p:txBody>
          <a:bodyPr/>
          <a:lstStyle/>
          <a:p>
            <a:fld id="{90005CBC-82F8-4399-9B58-1F8576F9FC88}"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moving to our main result, I</a:t>
            </a:r>
            <a:r>
              <a:rPr lang="en-US" altLang="zh-CN" baseline="0" dirty="0"/>
              <a:t> want to briefly discuss the differences between the synchronous setting and the asynchronous setting. In the synchronous setting, there is a fixed time delay T and all messages will be delivered within time bound T.</a:t>
            </a:r>
            <a:endParaRPr lang="en-US" altLang="zh-CN" baseline="0" dirty="0"/>
          </a:p>
          <a:p>
            <a:endParaRPr lang="en-US" altLang="zh-CN" baseline="0" dirty="0"/>
          </a:p>
          <a:p>
            <a:r>
              <a:rPr lang="en-US" altLang="zh-CN" baseline="0" dirty="0"/>
              <a:t>Thus, in the synchronous setting, if a party A sends some message to all parties, then all parties will receive this message within time bound T. This also means that if another party B does not receive this message after T, he is sure that the party A is corrupted and does not send the message to him. Thus, B may assume that an empty string is received and then proceed.</a:t>
            </a:r>
            <a:endParaRPr lang="en-US" altLang="zh-CN" baseline="0" dirty="0"/>
          </a:p>
          <a:p>
            <a:endParaRPr lang="en-US" altLang="zh-CN" baseline="0" dirty="0"/>
          </a:p>
          <a:p>
            <a:r>
              <a:rPr lang="en-US" altLang="zh-CN" baseline="0" dirty="0"/>
              <a:t>In the synchronous setting, it is known that information-theoretic security is possible as long as t is smaller than n/2, assuming the existence of a broadcast channel.</a:t>
            </a:r>
            <a:endParaRPr lang="zh-CN" altLang="en-US" dirty="0"/>
          </a:p>
          <a:p>
            <a:endParaRPr lang="zh-CN" altLang="en-US" dirty="0"/>
          </a:p>
          <a:p>
            <a:endParaRPr lang="en-US" altLang="zh-CN" dirty="0"/>
          </a:p>
          <a:p>
            <a:endParaRPr lang="en-US" altLang="zh-CN" dirty="0"/>
          </a:p>
          <a:p>
            <a:endParaRPr lang="en-US" altLang="zh-CN" dirty="0"/>
          </a:p>
          <a:p>
            <a:r>
              <a:rPr lang="en-US" altLang="zh-CN" dirty="0"/>
              <a:t>On the contrary, in the asynchronous</a:t>
            </a:r>
            <a:r>
              <a:rPr lang="en-US" altLang="zh-CN" baseline="0" dirty="0"/>
              <a:t> setting, there is an arbitrary and unknown delay for each message. In the security model, we allow the adversary to decide the message delay arbitrarily. As a result, the P2P communication channel only guarantees the so-called eventual delivery.</a:t>
            </a:r>
            <a:endParaRPr lang="en-US" altLang="zh-CN" baseline="0" dirty="0"/>
          </a:p>
          <a:p>
            <a:endParaRPr lang="en-US" altLang="zh-CN" baseline="0" dirty="0"/>
          </a:p>
          <a:p>
            <a:r>
              <a:rPr lang="en-US" altLang="zh-CN" baseline="0" dirty="0"/>
              <a:t>Now in this case, if B does not receive the message from A, he does not know whether it is because A is corrupted and never sends the message or it is because the time delay. However, the protocol needs to ensure liveness and B cannot wait forever for the message from A. Due to this difficulty, the best-possible corruption resilience one can achieve in the asynchronous setting is t&lt;n/3 even for the computational setting.</a:t>
            </a:r>
            <a:endParaRPr lang="en-US" altLang="zh-CN" baseline="0" dirty="0"/>
          </a:p>
          <a:p>
            <a:endParaRPr lang="en-US" altLang="zh-CN" baseline="0" dirty="0"/>
          </a:p>
          <a:p>
            <a:r>
              <a:rPr lang="en-US" altLang="zh-CN" baseline="0" dirty="0"/>
              <a:t>From now, when we say optimal resilience, we mean t&lt;n/2 for the synchronous setting and t&lt;n/3 for the asynchronous setting.</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r>
              <a:rPr lang="en-US"/>
              <a:t>13/11/2018</a:t>
            </a:r>
            <a:endParaRPr lang="en-US"/>
          </a:p>
        </p:txBody>
      </p:sp>
      <p:sp>
        <p:nvSpPr>
          <p:cNvPr id="5" name="Footer Placeholder 4"/>
          <p:cNvSpPr>
            <a:spLocks noGrp="1"/>
          </p:cNvSpPr>
          <p:nvPr>
            <p:ph type="ftr" sz="quarter" idx="11"/>
          </p:nvPr>
        </p:nvSpPr>
        <p:spPr/>
        <p:txBody>
          <a:bodyPr/>
          <a:lstStyle/>
          <a:p>
            <a:r>
              <a:rPr lang="en-US"/>
              <a:t>TCC 2018</a:t>
            </a:r>
            <a:endParaRPr lang="en-US"/>
          </a:p>
        </p:txBody>
      </p:sp>
      <p:sp>
        <p:nvSpPr>
          <p:cNvPr id="6" name="Slide Number Placeholder 5"/>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r>
              <a:rPr lang="en-US"/>
              <a:t>13/11/2018</a:t>
            </a:r>
            <a:endParaRPr lang="en-US"/>
          </a:p>
        </p:txBody>
      </p:sp>
      <p:sp>
        <p:nvSpPr>
          <p:cNvPr id="5" name="Footer Placeholder 4"/>
          <p:cNvSpPr>
            <a:spLocks noGrp="1"/>
          </p:cNvSpPr>
          <p:nvPr>
            <p:ph type="ftr" sz="quarter" idx="11"/>
          </p:nvPr>
        </p:nvSpPr>
        <p:spPr/>
        <p:txBody>
          <a:bodyPr/>
          <a:lstStyle/>
          <a:p>
            <a:r>
              <a:rPr lang="en-US"/>
              <a:t>TCC 2018</a:t>
            </a:r>
            <a:endParaRPr lang="en-US"/>
          </a:p>
        </p:txBody>
      </p:sp>
      <p:sp>
        <p:nvSpPr>
          <p:cNvPr id="6" name="Slide Number Placeholder 5"/>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r>
              <a:rPr lang="en-US"/>
              <a:t>13/11/2018</a:t>
            </a:r>
            <a:endParaRPr lang="en-US"/>
          </a:p>
        </p:txBody>
      </p:sp>
      <p:sp>
        <p:nvSpPr>
          <p:cNvPr id="5" name="Footer Placeholder 4"/>
          <p:cNvSpPr>
            <a:spLocks noGrp="1"/>
          </p:cNvSpPr>
          <p:nvPr>
            <p:ph type="ftr" sz="quarter" idx="11"/>
          </p:nvPr>
        </p:nvSpPr>
        <p:spPr/>
        <p:txBody>
          <a:bodyPr/>
          <a:lstStyle/>
          <a:p>
            <a:r>
              <a:rPr lang="en-US"/>
              <a:t>TCC 2018</a:t>
            </a:r>
            <a:endParaRPr lang="en-US"/>
          </a:p>
        </p:txBody>
      </p:sp>
      <p:sp>
        <p:nvSpPr>
          <p:cNvPr id="6" name="Slide Number Placeholder 5"/>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r>
              <a:rPr lang="en-US"/>
              <a:t>13/11/2018</a:t>
            </a:r>
            <a:endParaRPr lang="en-US"/>
          </a:p>
        </p:txBody>
      </p:sp>
      <p:sp>
        <p:nvSpPr>
          <p:cNvPr id="5" name="Footer Placeholder 4"/>
          <p:cNvSpPr>
            <a:spLocks noGrp="1"/>
          </p:cNvSpPr>
          <p:nvPr>
            <p:ph type="ftr" sz="quarter" idx="11"/>
          </p:nvPr>
        </p:nvSpPr>
        <p:spPr/>
        <p:txBody>
          <a:bodyPr/>
          <a:lstStyle/>
          <a:p>
            <a:r>
              <a:rPr lang="en-US"/>
              <a:t>TCC 2018</a:t>
            </a:r>
            <a:endParaRPr lang="en-US"/>
          </a:p>
        </p:txBody>
      </p:sp>
      <p:sp>
        <p:nvSpPr>
          <p:cNvPr id="6" name="Slide Number Placeholder 5"/>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r>
              <a:rPr lang="en-US"/>
              <a:t>13/11/2018</a:t>
            </a:r>
            <a:endParaRPr lang="en-US"/>
          </a:p>
        </p:txBody>
      </p:sp>
      <p:sp>
        <p:nvSpPr>
          <p:cNvPr id="5" name="Footer Placeholder 4"/>
          <p:cNvSpPr>
            <a:spLocks noGrp="1"/>
          </p:cNvSpPr>
          <p:nvPr>
            <p:ph type="ftr" sz="quarter" idx="11"/>
          </p:nvPr>
        </p:nvSpPr>
        <p:spPr/>
        <p:txBody>
          <a:bodyPr/>
          <a:lstStyle/>
          <a:p>
            <a:r>
              <a:rPr lang="en-US"/>
              <a:t>TCC 2018</a:t>
            </a:r>
            <a:endParaRPr lang="en-US"/>
          </a:p>
        </p:txBody>
      </p:sp>
      <p:sp>
        <p:nvSpPr>
          <p:cNvPr id="6" name="Slide Number Placeholder 5"/>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r>
              <a:rPr lang="en-US"/>
              <a:t>13/11/2018</a:t>
            </a:r>
            <a:endParaRPr lang="en-US"/>
          </a:p>
        </p:txBody>
      </p:sp>
      <p:sp>
        <p:nvSpPr>
          <p:cNvPr id="6" name="Footer Placeholder 5"/>
          <p:cNvSpPr>
            <a:spLocks noGrp="1"/>
          </p:cNvSpPr>
          <p:nvPr>
            <p:ph type="ftr" sz="quarter" idx="11"/>
          </p:nvPr>
        </p:nvSpPr>
        <p:spPr/>
        <p:txBody>
          <a:bodyPr/>
          <a:lstStyle/>
          <a:p>
            <a:r>
              <a:rPr lang="en-US"/>
              <a:t>TCC 2018</a:t>
            </a:r>
            <a:endParaRPr lang="en-US"/>
          </a:p>
        </p:txBody>
      </p:sp>
      <p:sp>
        <p:nvSpPr>
          <p:cNvPr id="7" name="Slide Number Placeholder 6"/>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r>
              <a:rPr lang="en-US"/>
              <a:t>13/11/2018</a:t>
            </a:r>
            <a:endParaRPr lang="en-US"/>
          </a:p>
        </p:txBody>
      </p:sp>
      <p:sp>
        <p:nvSpPr>
          <p:cNvPr id="8" name="Footer Placeholder 7"/>
          <p:cNvSpPr>
            <a:spLocks noGrp="1"/>
          </p:cNvSpPr>
          <p:nvPr>
            <p:ph type="ftr" sz="quarter" idx="11"/>
          </p:nvPr>
        </p:nvSpPr>
        <p:spPr/>
        <p:txBody>
          <a:bodyPr/>
          <a:lstStyle/>
          <a:p>
            <a:r>
              <a:rPr lang="en-US"/>
              <a:t>TCC 2018</a:t>
            </a:r>
            <a:endParaRPr lang="en-US"/>
          </a:p>
        </p:txBody>
      </p:sp>
      <p:sp>
        <p:nvSpPr>
          <p:cNvPr id="9" name="Slide Number Placeholder 8"/>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r>
              <a:rPr lang="en-US"/>
              <a:t>13/11/2018</a:t>
            </a:r>
            <a:endParaRPr lang="en-US"/>
          </a:p>
        </p:txBody>
      </p:sp>
      <p:sp>
        <p:nvSpPr>
          <p:cNvPr id="4" name="Footer Placeholder 3"/>
          <p:cNvSpPr>
            <a:spLocks noGrp="1"/>
          </p:cNvSpPr>
          <p:nvPr>
            <p:ph type="ftr" sz="quarter" idx="11"/>
          </p:nvPr>
        </p:nvSpPr>
        <p:spPr/>
        <p:txBody>
          <a:bodyPr/>
          <a:lstStyle/>
          <a:p>
            <a:r>
              <a:rPr lang="en-US"/>
              <a:t>TCC 2018</a:t>
            </a:r>
            <a:endParaRPr lang="en-US"/>
          </a:p>
        </p:txBody>
      </p:sp>
      <p:sp>
        <p:nvSpPr>
          <p:cNvPr id="5" name="Slide Number Placeholder 4"/>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13/11/2018</a:t>
            </a:r>
            <a:endParaRPr lang="en-US"/>
          </a:p>
        </p:txBody>
      </p:sp>
      <p:sp>
        <p:nvSpPr>
          <p:cNvPr id="3" name="Footer Placeholder 2"/>
          <p:cNvSpPr>
            <a:spLocks noGrp="1"/>
          </p:cNvSpPr>
          <p:nvPr>
            <p:ph type="ftr" sz="quarter" idx="11"/>
          </p:nvPr>
        </p:nvSpPr>
        <p:spPr/>
        <p:txBody>
          <a:bodyPr/>
          <a:lstStyle/>
          <a:p>
            <a:r>
              <a:rPr lang="en-US"/>
              <a:t>TCC 2018</a:t>
            </a:r>
            <a:endParaRPr lang="en-US"/>
          </a:p>
        </p:txBody>
      </p:sp>
      <p:sp>
        <p:nvSpPr>
          <p:cNvPr id="4" name="Slide Number Placeholder 3"/>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r>
              <a:rPr lang="en-US"/>
              <a:t>13/11/2018</a:t>
            </a:r>
            <a:endParaRPr lang="en-US"/>
          </a:p>
        </p:txBody>
      </p:sp>
      <p:sp>
        <p:nvSpPr>
          <p:cNvPr id="6" name="Footer Placeholder 5"/>
          <p:cNvSpPr>
            <a:spLocks noGrp="1"/>
          </p:cNvSpPr>
          <p:nvPr>
            <p:ph type="ftr" sz="quarter" idx="11"/>
          </p:nvPr>
        </p:nvSpPr>
        <p:spPr/>
        <p:txBody>
          <a:bodyPr/>
          <a:lstStyle/>
          <a:p>
            <a:r>
              <a:rPr lang="en-US"/>
              <a:t>TCC 2018</a:t>
            </a:r>
            <a:endParaRPr lang="en-US"/>
          </a:p>
        </p:txBody>
      </p:sp>
      <p:sp>
        <p:nvSpPr>
          <p:cNvPr id="7" name="Slide Number Placeholder 6"/>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r>
              <a:rPr lang="en-US"/>
              <a:t>13/11/2018</a:t>
            </a:r>
            <a:endParaRPr lang="en-US"/>
          </a:p>
        </p:txBody>
      </p:sp>
      <p:sp>
        <p:nvSpPr>
          <p:cNvPr id="6" name="Footer Placeholder 5"/>
          <p:cNvSpPr>
            <a:spLocks noGrp="1"/>
          </p:cNvSpPr>
          <p:nvPr>
            <p:ph type="ftr" sz="quarter" idx="11"/>
          </p:nvPr>
        </p:nvSpPr>
        <p:spPr/>
        <p:txBody>
          <a:bodyPr/>
          <a:lstStyle/>
          <a:p>
            <a:r>
              <a:rPr lang="en-US"/>
              <a:t>TCC 2018</a:t>
            </a:r>
            <a:endParaRPr lang="en-US"/>
          </a:p>
        </p:txBody>
      </p:sp>
      <p:sp>
        <p:nvSpPr>
          <p:cNvPr id="7" name="Slide Number Placeholder 6"/>
          <p:cNvSpPr>
            <a:spLocks noGrp="1"/>
          </p:cNvSpPr>
          <p:nvPr>
            <p:ph type="sldNum" sz="quarter" idx="12"/>
          </p:nvPr>
        </p:nvSpPr>
        <p:spPr/>
        <p:txBody>
          <a:bodyPr/>
          <a:lstStyle/>
          <a:p>
            <a:fld id="{3A2C16B4-0751-4DE3-A617-09768051D5D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13/11/2018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TCC 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16B4-0751-4DE3-A617-09768051D5D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6.xml"/><Relationship Id="rId7" Type="http://schemas.openxmlformats.org/officeDocument/2006/relationships/image" Target="../media/image13.png"/><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6.xml"/><Relationship Id="rId7" Type="http://schemas.openxmlformats.org/officeDocument/2006/relationships/image" Target="../media/image11.png"/><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1.png"/><Relationship Id="rId7" Type="http://schemas.openxmlformats.org/officeDocument/2006/relationships/image" Target="../media/image5.png"/><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1.png"/><Relationship Id="rId10" Type="http://schemas.openxmlformats.org/officeDocument/2006/relationships/notesSlide" Target="../notesSlides/notesSlide11.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6.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2.png"/><Relationship Id="rId13" Type="http://schemas.openxmlformats.org/officeDocument/2006/relationships/notesSlide" Target="../notesSlides/notesSlide13.xml"/><Relationship Id="rId12" Type="http://schemas.openxmlformats.org/officeDocument/2006/relationships/slideLayout" Target="../slideLayouts/slideLayout6.xml"/><Relationship Id="rId11" Type="http://schemas.openxmlformats.org/officeDocument/2006/relationships/image" Target="../media/image21.png"/><Relationship Id="rId10" Type="http://schemas.openxmlformats.org/officeDocument/2006/relationships/image" Target="../media/image25.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1" Type="http://schemas.openxmlformats.org/officeDocument/2006/relationships/notesSlide" Target="../notesSlides/notesSlide16.xml"/><Relationship Id="rId10" Type="http://schemas.openxmlformats.org/officeDocument/2006/relationships/slideLayout" Target="../slideLayouts/slideLayout6.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1" Type="http://schemas.openxmlformats.org/officeDocument/2006/relationships/notesSlide" Target="../notesSlides/notesSlide17.xml"/><Relationship Id="rId10" Type="http://schemas.openxmlformats.org/officeDocument/2006/relationships/slideLayout" Target="../slideLayouts/slideLayout6.xml"/><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6.xml"/><Relationship Id="rId7" Type="http://schemas.openxmlformats.org/officeDocument/2006/relationships/image" Target="../media/image54.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6.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image" Target="../media/image57.png"/><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image" Target="../media/image55.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7.png"/><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png"/><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image" Target="../media/image55.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57.png"/><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6.xml"/><Relationship Id="rId2" Type="http://schemas.openxmlformats.org/officeDocument/2006/relationships/image" Target="../media/image64.png"/><Relationship Id="rId1" Type="http://schemas.openxmlformats.org/officeDocument/2006/relationships/image" Target="../media/image63.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6.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6.xml"/><Relationship Id="rId2" Type="http://schemas.openxmlformats.org/officeDocument/2006/relationships/image" Target="../media/image68.png"/><Relationship Id="rId1"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69.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6.xml"/><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5.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6.xml"/><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5.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6.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image" Target="../media/image8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image" Target="../media/image8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6.xml"/><Relationship Id="rId2" Type="http://schemas.openxmlformats.org/officeDocument/2006/relationships/image" Target="../media/image85.png"/><Relationship Id="rId1" Type="http://schemas.openxmlformats.org/officeDocument/2006/relationships/image" Target="../media/image84.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6.xml"/><Relationship Id="rId4" Type="http://schemas.openxmlformats.org/officeDocument/2006/relationships/image" Target="../media/image88.png"/><Relationship Id="rId3" Type="http://schemas.openxmlformats.org/officeDocument/2006/relationships/image" Target="../media/image87.png"/><Relationship Id="rId2" Type="http://schemas.openxmlformats.org/officeDocument/2006/relationships/image" Target="../media/image5.png"/><Relationship Id="rId1" Type="http://schemas.openxmlformats.org/officeDocument/2006/relationships/image" Target="../media/image86.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6.xml"/><Relationship Id="rId2" Type="http://schemas.openxmlformats.org/officeDocument/2006/relationships/image" Target="../media/image89.png"/><Relationship Id="rId1"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image" Target="../media/image86.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57.png"/><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image" Target="../media/image55.png"/></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92.png"/><Relationship Id="rId7" Type="http://schemas.openxmlformats.org/officeDocument/2006/relationships/image" Target="../media/image91.png"/><Relationship Id="rId6" Type="http://schemas.openxmlformats.org/officeDocument/2006/relationships/image" Target="../media/image90.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45.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9" Type="http://schemas.openxmlformats.org/officeDocument/2006/relationships/image" Target="../media/image92.png"/><Relationship Id="rId8" Type="http://schemas.openxmlformats.org/officeDocument/2006/relationships/image" Target="../media/image4.png"/><Relationship Id="rId7" Type="http://schemas.openxmlformats.org/officeDocument/2006/relationships/image" Target="../media/image94.png"/><Relationship Id="rId6" Type="http://schemas.openxmlformats.org/officeDocument/2006/relationships/image" Target="../media/image91.png"/><Relationship Id="rId5" Type="http://schemas.openxmlformats.org/officeDocument/2006/relationships/image" Target="../media/image93.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6.xml"/><Relationship Id="rId10" Type="http://schemas.openxmlformats.org/officeDocument/2006/relationships/slideLayout" Target="../slideLayouts/slideLayout6.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image" Target="../media/image95.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6.xml"/><Relationship Id="rId2" Type="http://schemas.openxmlformats.org/officeDocument/2006/relationships/image" Target="../media/image97.png"/><Relationship Id="rId1" Type="http://schemas.openxmlformats.org/officeDocument/2006/relationships/image" Target="../media/image96.png"/></Relationships>
</file>

<file path=ppt/slides/_rels/slide52.xml.rels><?xml version="1.0" encoding="UTF-8" standalone="yes"?>
<Relationships xmlns="http://schemas.openxmlformats.org/package/2006/relationships"><Relationship Id="rId9" Type="http://schemas.openxmlformats.org/officeDocument/2006/relationships/image" Target="../media/image106.png"/><Relationship Id="rId8" Type="http://schemas.openxmlformats.org/officeDocument/2006/relationships/image" Target="../media/image105.png"/><Relationship Id="rId7" Type="http://schemas.openxmlformats.org/officeDocument/2006/relationships/image" Target="../media/image104.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2" Type="http://schemas.openxmlformats.org/officeDocument/2006/relationships/notesSlide" Target="../notesSlides/notesSlide49.xml"/><Relationship Id="rId11" Type="http://schemas.openxmlformats.org/officeDocument/2006/relationships/slideLayout" Target="../slideLayouts/slideLayout6.xml"/><Relationship Id="rId10" Type="http://schemas.openxmlformats.org/officeDocument/2006/relationships/image" Target="../media/image107.png"/><Relationship Id="rId1" Type="http://schemas.openxmlformats.org/officeDocument/2006/relationships/image" Target="../media/image98.png"/></Relationships>
</file>

<file path=ppt/slides/_rels/slide53.xml.rels><?xml version="1.0" encoding="UTF-8" standalone="yes"?>
<Relationships xmlns="http://schemas.openxmlformats.org/package/2006/relationships"><Relationship Id="rId9" Type="http://schemas.openxmlformats.org/officeDocument/2006/relationships/image" Target="../media/image102.png"/><Relationship Id="rId8" Type="http://schemas.openxmlformats.org/officeDocument/2006/relationships/image" Target="../media/image101.png"/><Relationship Id="rId7" Type="http://schemas.openxmlformats.org/officeDocument/2006/relationships/image" Target="../media/image100.png"/><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09.png"/><Relationship Id="rId3" Type="http://schemas.openxmlformats.org/officeDocument/2006/relationships/image" Target="../media/image108.png"/><Relationship Id="rId2" Type="http://schemas.openxmlformats.org/officeDocument/2006/relationships/image" Target="../media/image105.png"/><Relationship Id="rId13" Type="http://schemas.openxmlformats.org/officeDocument/2006/relationships/notesSlide" Target="../notesSlides/notesSlide50.xml"/><Relationship Id="rId12" Type="http://schemas.openxmlformats.org/officeDocument/2006/relationships/slideLayout" Target="../slideLayouts/slideLayout6.xml"/><Relationship Id="rId11" Type="http://schemas.openxmlformats.org/officeDocument/2006/relationships/image" Target="../media/image107.png"/><Relationship Id="rId10" Type="http://schemas.openxmlformats.org/officeDocument/2006/relationships/image" Target="../media/image104.png"/><Relationship Id="rId1" Type="http://schemas.openxmlformats.org/officeDocument/2006/relationships/image" Target="../media/image103.png"/></Relationships>
</file>

<file path=ppt/slides/_rels/slide54.xml.rels><?xml version="1.0" encoding="UTF-8" standalone="yes"?>
<Relationships xmlns="http://schemas.openxmlformats.org/package/2006/relationships"><Relationship Id="rId9" Type="http://schemas.openxmlformats.org/officeDocument/2006/relationships/image" Target="../media/image102.png"/><Relationship Id="rId8" Type="http://schemas.openxmlformats.org/officeDocument/2006/relationships/image" Target="../media/image101.png"/><Relationship Id="rId7" Type="http://schemas.openxmlformats.org/officeDocument/2006/relationships/image" Target="../media/image100.png"/><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11.png"/><Relationship Id="rId3" Type="http://schemas.openxmlformats.org/officeDocument/2006/relationships/image" Target="../media/image110.png"/><Relationship Id="rId2" Type="http://schemas.openxmlformats.org/officeDocument/2006/relationships/image" Target="../media/image105.png"/><Relationship Id="rId13" Type="http://schemas.openxmlformats.org/officeDocument/2006/relationships/notesSlide" Target="../notesSlides/notesSlide51.xml"/><Relationship Id="rId12" Type="http://schemas.openxmlformats.org/officeDocument/2006/relationships/slideLayout" Target="../slideLayouts/slideLayout6.xml"/><Relationship Id="rId11" Type="http://schemas.openxmlformats.org/officeDocument/2006/relationships/image" Target="../media/image107.png"/><Relationship Id="rId10" Type="http://schemas.openxmlformats.org/officeDocument/2006/relationships/image" Target="../media/image104.png"/><Relationship Id="rId1" Type="http://schemas.openxmlformats.org/officeDocument/2006/relationships/image" Target="../media/image103.png"/></Relationships>
</file>

<file path=ppt/slides/_rels/slide55.xml.rels><?xml version="1.0" encoding="UTF-8" standalone="yes"?>
<Relationships xmlns="http://schemas.openxmlformats.org/package/2006/relationships"><Relationship Id="rId9" Type="http://schemas.openxmlformats.org/officeDocument/2006/relationships/image" Target="../media/image102.png"/><Relationship Id="rId8" Type="http://schemas.openxmlformats.org/officeDocument/2006/relationships/image" Target="../media/image101.png"/><Relationship Id="rId7" Type="http://schemas.openxmlformats.org/officeDocument/2006/relationships/image" Target="../media/image100.png"/><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13.png"/><Relationship Id="rId3" Type="http://schemas.openxmlformats.org/officeDocument/2006/relationships/image" Target="../media/image112.png"/><Relationship Id="rId2" Type="http://schemas.openxmlformats.org/officeDocument/2006/relationships/image" Target="../media/image105.png"/><Relationship Id="rId13" Type="http://schemas.openxmlformats.org/officeDocument/2006/relationships/notesSlide" Target="../notesSlides/notesSlide52.xml"/><Relationship Id="rId12" Type="http://schemas.openxmlformats.org/officeDocument/2006/relationships/slideLayout" Target="../slideLayouts/slideLayout6.xml"/><Relationship Id="rId11" Type="http://schemas.openxmlformats.org/officeDocument/2006/relationships/image" Target="../media/image107.png"/><Relationship Id="rId10" Type="http://schemas.openxmlformats.org/officeDocument/2006/relationships/image" Target="../media/image104.png"/><Relationship Id="rId1" Type="http://schemas.openxmlformats.org/officeDocument/2006/relationships/image" Target="../media/image103.png"/></Relationships>
</file>

<file path=ppt/slides/_rels/slide56.xml.rels><?xml version="1.0" encoding="UTF-8" standalone="yes"?>
<Relationships xmlns="http://schemas.openxmlformats.org/package/2006/relationships"><Relationship Id="rId9" Type="http://schemas.openxmlformats.org/officeDocument/2006/relationships/image" Target="../media/image107.png"/><Relationship Id="rId8" Type="http://schemas.openxmlformats.org/officeDocument/2006/relationships/image" Target="../media/image104.png"/><Relationship Id="rId7" Type="http://schemas.openxmlformats.org/officeDocument/2006/relationships/image" Target="../media/image102.png"/><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3" Type="http://schemas.openxmlformats.org/officeDocument/2006/relationships/image" Target="../media/image98.png"/><Relationship Id="rId26" Type="http://schemas.openxmlformats.org/officeDocument/2006/relationships/notesSlide" Target="../notesSlides/notesSlide53.xml"/><Relationship Id="rId25" Type="http://schemas.openxmlformats.org/officeDocument/2006/relationships/vmlDrawing" Target="../drawings/vmlDrawing1.vml"/><Relationship Id="rId24" Type="http://schemas.openxmlformats.org/officeDocument/2006/relationships/slideLayout" Target="../slideLayouts/slideLayout6.xml"/><Relationship Id="rId23" Type="http://schemas.openxmlformats.org/officeDocument/2006/relationships/image" Target="../media/image118.wmf"/><Relationship Id="rId22" Type="http://schemas.openxmlformats.org/officeDocument/2006/relationships/oleObject" Target="../embeddings/oleObject6.bin"/><Relationship Id="rId21" Type="http://schemas.openxmlformats.org/officeDocument/2006/relationships/image" Target="../media/image117.wmf"/><Relationship Id="rId20" Type="http://schemas.openxmlformats.org/officeDocument/2006/relationships/oleObject" Target="../embeddings/oleObject5.bin"/><Relationship Id="rId2" Type="http://schemas.openxmlformats.org/officeDocument/2006/relationships/image" Target="../media/image105.png"/><Relationship Id="rId19" Type="http://schemas.openxmlformats.org/officeDocument/2006/relationships/image" Target="../media/image116.wmf"/><Relationship Id="rId18" Type="http://schemas.openxmlformats.org/officeDocument/2006/relationships/oleObject" Target="../embeddings/oleObject4.bin"/><Relationship Id="rId17" Type="http://schemas.openxmlformats.org/officeDocument/2006/relationships/oleObject" Target="../embeddings/oleObject3.bin"/><Relationship Id="rId16" Type="http://schemas.openxmlformats.org/officeDocument/2006/relationships/oleObject" Target="../embeddings/oleObject2.bin"/><Relationship Id="rId15" Type="http://schemas.openxmlformats.org/officeDocument/2006/relationships/image" Target="../media/image115.wmf"/><Relationship Id="rId14" Type="http://schemas.openxmlformats.org/officeDocument/2006/relationships/oleObject" Target="../embeddings/oleObject1.bin"/><Relationship Id="rId13" Type="http://schemas.openxmlformats.org/officeDocument/2006/relationships/image" Target="../media/image3.png"/><Relationship Id="rId12" Type="http://schemas.openxmlformats.org/officeDocument/2006/relationships/image" Target="../media/image4.png"/><Relationship Id="rId11" Type="http://schemas.openxmlformats.org/officeDocument/2006/relationships/image" Target="../media/image2.png"/><Relationship Id="rId10" Type="http://schemas.openxmlformats.org/officeDocument/2006/relationships/image" Target="../media/image114.png"/><Relationship Id="rId1" Type="http://schemas.openxmlformats.org/officeDocument/2006/relationships/image" Target="../media/image103.png"/></Relationships>
</file>

<file path=ppt/slides/_rels/slide57.xml.rels><?xml version="1.0" encoding="UTF-8" standalone="yes"?>
<Relationships xmlns="http://schemas.openxmlformats.org/package/2006/relationships"><Relationship Id="rId9" Type="http://schemas.openxmlformats.org/officeDocument/2006/relationships/image" Target="../media/image105.png"/><Relationship Id="rId8" Type="http://schemas.openxmlformats.org/officeDocument/2006/relationships/image" Target="../media/image104.png"/><Relationship Id="rId7" Type="http://schemas.openxmlformats.org/officeDocument/2006/relationships/image" Target="../media/image119.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3" Type="http://schemas.openxmlformats.org/officeDocument/2006/relationships/notesSlide" Target="../notesSlides/notesSlide54.xml"/><Relationship Id="rId12" Type="http://schemas.openxmlformats.org/officeDocument/2006/relationships/slideLayout" Target="../slideLayouts/slideLayout6.xml"/><Relationship Id="rId11" Type="http://schemas.openxmlformats.org/officeDocument/2006/relationships/image" Target="../media/image107.png"/><Relationship Id="rId10" Type="http://schemas.openxmlformats.org/officeDocument/2006/relationships/image" Target="../media/image120.png"/><Relationship Id="rId1" Type="http://schemas.openxmlformats.org/officeDocument/2006/relationships/image" Target="../media/image98.png"/></Relationships>
</file>

<file path=ppt/slides/_rels/slide58.xml.rels><?xml version="1.0" encoding="UTF-8" standalone="yes"?>
<Relationships xmlns="http://schemas.openxmlformats.org/package/2006/relationships"><Relationship Id="rId9" Type="http://schemas.openxmlformats.org/officeDocument/2006/relationships/image" Target="../media/image105.png"/><Relationship Id="rId8" Type="http://schemas.openxmlformats.org/officeDocument/2006/relationships/image" Target="../media/image104.png"/><Relationship Id="rId7" Type="http://schemas.openxmlformats.org/officeDocument/2006/relationships/image" Target="../media/image119.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3" Type="http://schemas.openxmlformats.org/officeDocument/2006/relationships/notesSlide" Target="../notesSlides/notesSlide55.xml"/><Relationship Id="rId12" Type="http://schemas.openxmlformats.org/officeDocument/2006/relationships/slideLayout" Target="../slideLayouts/slideLayout6.xml"/><Relationship Id="rId11" Type="http://schemas.openxmlformats.org/officeDocument/2006/relationships/image" Target="../media/image121.png"/><Relationship Id="rId10" Type="http://schemas.openxmlformats.org/officeDocument/2006/relationships/image" Target="../media/image107.png"/><Relationship Id="rId1" Type="http://schemas.openxmlformats.org/officeDocument/2006/relationships/image" Target="../media/image98.png"/></Relationships>
</file>

<file path=ppt/slides/_rels/slide59.xml.rels><?xml version="1.0" encoding="UTF-8" standalone="yes"?>
<Relationships xmlns="http://schemas.openxmlformats.org/package/2006/relationships"><Relationship Id="rId9" Type="http://schemas.openxmlformats.org/officeDocument/2006/relationships/image" Target="../media/image105.png"/><Relationship Id="rId8" Type="http://schemas.openxmlformats.org/officeDocument/2006/relationships/image" Target="../media/image104.png"/><Relationship Id="rId7" Type="http://schemas.openxmlformats.org/officeDocument/2006/relationships/image" Target="../media/image119.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4" Type="http://schemas.openxmlformats.org/officeDocument/2006/relationships/notesSlide" Target="../notesSlides/notesSlide56.xml"/><Relationship Id="rId13" Type="http://schemas.openxmlformats.org/officeDocument/2006/relationships/slideLayout" Target="../slideLayouts/slideLayout6.xml"/><Relationship Id="rId12" Type="http://schemas.openxmlformats.org/officeDocument/2006/relationships/image" Target="../media/image122.png"/><Relationship Id="rId11" Type="http://schemas.openxmlformats.org/officeDocument/2006/relationships/image" Target="../media/image108.png"/><Relationship Id="rId10" Type="http://schemas.openxmlformats.org/officeDocument/2006/relationships/image" Target="../media/image107.png"/><Relationship Id="rId1" Type="http://schemas.openxmlformats.org/officeDocument/2006/relationships/image" Target="../media/image9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9" Type="http://schemas.openxmlformats.org/officeDocument/2006/relationships/image" Target="../media/image125.png"/><Relationship Id="rId8" Type="http://schemas.openxmlformats.org/officeDocument/2006/relationships/image" Target="../media/image124.png"/><Relationship Id="rId7" Type="http://schemas.openxmlformats.org/officeDocument/2006/relationships/image" Target="../media/image123.png"/><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2.png"/><Relationship Id="rId11" Type="http://schemas.openxmlformats.org/officeDocument/2006/relationships/notesSlide" Target="../notesSlides/notesSlide57.xml"/><Relationship Id="rId10" Type="http://schemas.openxmlformats.org/officeDocument/2006/relationships/slideLayout" Target="../slideLayouts/slideLayout6.xml"/><Relationship Id="rId1" Type="http://schemas.openxmlformats.org/officeDocument/2006/relationships/image" Target="../media/image122.png"/></Relationships>
</file>

<file path=ppt/slides/_rels/slide61.xml.rels><?xml version="1.0" encoding="UTF-8" standalone="yes"?>
<Relationships xmlns="http://schemas.openxmlformats.org/package/2006/relationships"><Relationship Id="rId9" Type="http://schemas.openxmlformats.org/officeDocument/2006/relationships/image" Target="../media/image125.png"/><Relationship Id="rId8" Type="http://schemas.openxmlformats.org/officeDocument/2006/relationships/image" Target="../media/image124.png"/><Relationship Id="rId7" Type="http://schemas.openxmlformats.org/officeDocument/2006/relationships/image" Target="../media/image123.png"/><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2.png"/><Relationship Id="rId11" Type="http://schemas.openxmlformats.org/officeDocument/2006/relationships/notesSlide" Target="../notesSlides/notesSlide58.xml"/><Relationship Id="rId10" Type="http://schemas.openxmlformats.org/officeDocument/2006/relationships/slideLayout" Target="../slideLayouts/slideLayout6.xml"/><Relationship Id="rId1" Type="http://schemas.openxmlformats.org/officeDocument/2006/relationships/image" Target="../media/image122.png"/></Relationships>
</file>

<file path=ppt/slides/_rels/slide62.xml.rels><?xml version="1.0" encoding="UTF-8" standalone="yes"?>
<Relationships xmlns="http://schemas.openxmlformats.org/package/2006/relationships"><Relationship Id="rId9" Type="http://schemas.openxmlformats.org/officeDocument/2006/relationships/image" Target="../media/image131.png"/><Relationship Id="rId8" Type="http://schemas.openxmlformats.org/officeDocument/2006/relationships/image" Target="../media/image130.png"/><Relationship Id="rId7" Type="http://schemas.openxmlformats.org/officeDocument/2006/relationships/image" Target="../media/image129.png"/><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9.xml"/><Relationship Id="rId10" Type="http://schemas.openxmlformats.org/officeDocument/2006/relationships/slideLayout" Target="../slideLayouts/slideLayout6.xml"/><Relationship Id="rId1" Type="http://schemas.openxmlformats.org/officeDocument/2006/relationships/image" Target="../media/image122.png"/></Relationships>
</file>

<file path=ppt/slides/_rels/slide63.xml.rels><?xml version="1.0" encoding="UTF-8" standalone="yes"?>
<Relationships xmlns="http://schemas.openxmlformats.org/package/2006/relationships"><Relationship Id="rId9" Type="http://schemas.openxmlformats.org/officeDocument/2006/relationships/image" Target="../media/image136.png"/><Relationship Id="rId8" Type="http://schemas.openxmlformats.org/officeDocument/2006/relationships/image" Target="../media/image135.png"/><Relationship Id="rId7" Type="http://schemas.openxmlformats.org/officeDocument/2006/relationships/image" Target="../media/image134.png"/><Relationship Id="rId6" Type="http://schemas.openxmlformats.org/officeDocument/2006/relationships/image" Target="../media/image133.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132.png"/><Relationship Id="rId16" Type="http://schemas.openxmlformats.org/officeDocument/2006/relationships/notesSlide" Target="../notesSlides/notesSlide60.xml"/><Relationship Id="rId15" Type="http://schemas.openxmlformats.org/officeDocument/2006/relationships/vmlDrawing" Target="../drawings/vmlDrawing2.vml"/><Relationship Id="rId14" Type="http://schemas.openxmlformats.org/officeDocument/2006/relationships/slideLayout" Target="../slideLayouts/slideLayout6.xml"/><Relationship Id="rId13" Type="http://schemas.openxmlformats.org/officeDocument/2006/relationships/image" Target="../media/image138.wmf"/><Relationship Id="rId12" Type="http://schemas.openxmlformats.org/officeDocument/2006/relationships/oleObject" Target="../embeddings/oleObject8.bin"/><Relationship Id="rId11" Type="http://schemas.openxmlformats.org/officeDocument/2006/relationships/image" Target="../media/image137.wmf"/><Relationship Id="rId10" Type="http://schemas.openxmlformats.org/officeDocument/2006/relationships/oleObject" Target="../embeddings/oleObject7.bin"/><Relationship Id="rId1" Type="http://schemas.openxmlformats.org/officeDocument/2006/relationships/image" Target="../media/image122.png"/></Relationships>
</file>

<file path=ppt/slides/_rels/slide64.xml.rels><?xml version="1.0" encoding="UTF-8" standalone="yes"?>
<Relationships xmlns="http://schemas.openxmlformats.org/package/2006/relationships"><Relationship Id="rId9" Type="http://schemas.openxmlformats.org/officeDocument/2006/relationships/image" Target="../media/image141.png"/><Relationship Id="rId8" Type="http://schemas.openxmlformats.org/officeDocument/2006/relationships/image" Target="../media/image140.png"/><Relationship Id="rId7" Type="http://schemas.openxmlformats.org/officeDocument/2006/relationships/image" Target="../media/image138.wmf"/><Relationship Id="rId6" Type="http://schemas.openxmlformats.org/officeDocument/2006/relationships/oleObject" Target="../embeddings/oleObject10.bin"/><Relationship Id="rId5" Type="http://schemas.openxmlformats.org/officeDocument/2006/relationships/image" Target="../media/image137.wmf"/><Relationship Id="rId4" Type="http://schemas.openxmlformats.org/officeDocument/2006/relationships/oleObject" Target="../embeddings/oleObject9.bin"/><Relationship Id="rId3" Type="http://schemas.openxmlformats.org/officeDocument/2006/relationships/image" Target="../media/image5.png"/><Relationship Id="rId2" Type="http://schemas.openxmlformats.org/officeDocument/2006/relationships/image" Target="../media/image2.png"/><Relationship Id="rId12" Type="http://schemas.openxmlformats.org/officeDocument/2006/relationships/notesSlide" Target="../notesSlides/notesSlide61.xml"/><Relationship Id="rId11" Type="http://schemas.openxmlformats.org/officeDocument/2006/relationships/vmlDrawing" Target="../drawings/vmlDrawing3.vml"/><Relationship Id="rId10" Type="http://schemas.openxmlformats.org/officeDocument/2006/relationships/slideLayout" Target="../slideLayouts/slideLayout6.xml"/><Relationship Id="rId1" Type="http://schemas.openxmlformats.org/officeDocument/2006/relationships/image" Target="../media/image139.png"/></Relationships>
</file>

<file path=ppt/slides/_rels/slide65.xml.rels><?xml version="1.0" encoding="UTF-8" standalone="yes"?>
<Relationships xmlns="http://schemas.openxmlformats.org/package/2006/relationships"><Relationship Id="rId9" Type="http://schemas.openxmlformats.org/officeDocument/2006/relationships/image" Target="../media/image141.png"/><Relationship Id="rId8" Type="http://schemas.openxmlformats.org/officeDocument/2006/relationships/image" Target="../media/image142.png"/><Relationship Id="rId7" Type="http://schemas.openxmlformats.org/officeDocument/2006/relationships/image" Target="../media/image138.wmf"/><Relationship Id="rId6" Type="http://schemas.openxmlformats.org/officeDocument/2006/relationships/oleObject" Target="../embeddings/oleObject12.bin"/><Relationship Id="rId5" Type="http://schemas.openxmlformats.org/officeDocument/2006/relationships/image" Target="../media/image137.wmf"/><Relationship Id="rId4" Type="http://schemas.openxmlformats.org/officeDocument/2006/relationships/oleObject" Target="../embeddings/oleObject11.bin"/><Relationship Id="rId3" Type="http://schemas.openxmlformats.org/officeDocument/2006/relationships/image" Target="../media/image5.png"/><Relationship Id="rId2" Type="http://schemas.openxmlformats.org/officeDocument/2006/relationships/image" Target="../media/image2.png"/><Relationship Id="rId13" Type="http://schemas.openxmlformats.org/officeDocument/2006/relationships/notesSlide" Target="../notesSlides/notesSlide62.xml"/><Relationship Id="rId12" Type="http://schemas.openxmlformats.org/officeDocument/2006/relationships/vmlDrawing" Target="../drawings/vmlDrawing4.vml"/><Relationship Id="rId11" Type="http://schemas.openxmlformats.org/officeDocument/2006/relationships/slideLayout" Target="../slideLayouts/slideLayout6.xml"/><Relationship Id="rId10" Type="http://schemas.openxmlformats.org/officeDocument/2006/relationships/image" Target="../media/image143.png"/><Relationship Id="rId1" Type="http://schemas.openxmlformats.org/officeDocument/2006/relationships/image" Target="../media/image139.png"/></Relationships>
</file>

<file path=ppt/slides/_rels/slide66.xml.rels><?xml version="1.0" encoding="UTF-8" standalone="yes"?>
<Relationships xmlns="http://schemas.openxmlformats.org/package/2006/relationships"><Relationship Id="rId9" Type="http://schemas.openxmlformats.org/officeDocument/2006/relationships/image" Target="../media/image145.png"/><Relationship Id="rId8" Type="http://schemas.openxmlformats.org/officeDocument/2006/relationships/image" Target="../media/image144.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7.wmf"/><Relationship Id="rId3" Type="http://schemas.openxmlformats.org/officeDocument/2006/relationships/oleObject" Target="../embeddings/oleObject13.bin"/><Relationship Id="rId2" Type="http://schemas.openxmlformats.org/officeDocument/2006/relationships/image" Target="../media/image2.png"/><Relationship Id="rId12" Type="http://schemas.openxmlformats.org/officeDocument/2006/relationships/notesSlide" Target="../notesSlides/notesSlide63.xml"/><Relationship Id="rId11" Type="http://schemas.openxmlformats.org/officeDocument/2006/relationships/vmlDrawing" Target="../drawings/vmlDrawing5.vml"/><Relationship Id="rId10" Type="http://schemas.openxmlformats.org/officeDocument/2006/relationships/slideLayout" Target="../slideLayouts/slideLayout6.xml"/><Relationship Id="rId1" Type="http://schemas.openxmlformats.org/officeDocument/2006/relationships/image" Target="../media/image13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image" Target="../media/image14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67.xml"/><Relationship Id="rId4" Type="http://schemas.openxmlformats.org/officeDocument/2006/relationships/slideLayout" Target="../slideLayouts/slideLayout6.xml"/><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image" Target="../media/image147.png"/></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slideLayout" Target="../slideLayouts/slideLayout6.xml"/><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image" Target="../media/image150.pn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6.xml"/><Relationship Id="rId2" Type="http://schemas.openxmlformats.org/officeDocument/2006/relationships/image" Target="../media/image152.png"/><Relationship Id="rId1" Type="http://schemas.openxmlformats.org/officeDocument/2006/relationships/image" Target="../media/image151.pn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6.xml"/><Relationship Id="rId2" Type="http://schemas.openxmlformats.org/officeDocument/2006/relationships/hyperlink" Target="https://eprint.iacr.org/2024/245" TargetMode="External"/><Relationship Id="rId1" Type="http://schemas.openxmlformats.org/officeDocument/2006/relationships/hyperlink" Target="https://eprint.iacr.org/2024/243" TargetMode="Externa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5.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10.svg"/><Relationship Id="rId10" Type="http://schemas.openxmlformats.org/officeDocument/2006/relationships/notesSlide" Target="../notesSlides/notesSlide6.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362" y="1273224"/>
            <a:ext cx="9899275" cy="2155776"/>
          </a:xfrm>
        </p:spPr>
        <p:txBody>
          <a:bodyPr>
            <a:normAutofit fontScale="90000"/>
          </a:bodyPr>
          <a:lstStyle/>
          <a:p>
            <a:r>
              <a:rPr lang="en-US" altLang="zh-CN" sz="5400" b="1" dirty="0">
                <a:solidFill>
                  <a:schemeClr val="accent1">
                    <a:lumMod val="75000"/>
                  </a:schemeClr>
                </a:solidFill>
              </a:rPr>
              <a:t>Asynchronous MPC with Linear Communication and Optimal Resilience</a:t>
            </a:r>
            <a:endParaRPr lang="en-US" sz="4400" b="1" dirty="0">
              <a:solidFill>
                <a:schemeClr val="accent1">
                  <a:lumMod val="75000"/>
                </a:schemeClr>
              </a:solidFill>
            </a:endParaRPr>
          </a:p>
        </p:txBody>
      </p:sp>
      <p:sp>
        <p:nvSpPr>
          <p:cNvPr id="4" name="Subtitle 2"/>
          <p:cNvSpPr txBox="1"/>
          <p:nvPr/>
        </p:nvSpPr>
        <p:spPr>
          <a:xfrm>
            <a:off x="5969297" y="4176277"/>
            <a:ext cx="4080686" cy="842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Chen-Da Liu-Zhang</a:t>
            </a:r>
            <a:endParaRPr lang="en-US" b="1"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Lucerne U. of Applied Sciences and Arts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&amp; Web3 Foundation</a:t>
            </a:r>
            <a:endParaRPr lang="en-US" sz="1100" dirty="0">
              <a:latin typeface="Times New Roman" panose="02020603050405020304" pitchFamily="18" charset="0"/>
              <a:cs typeface="Times New Roman" panose="02020603050405020304" pitchFamily="18" charset="0"/>
            </a:endParaRPr>
          </a:p>
        </p:txBody>
      </p:sp>
      <p:sp>
        <p:nvSpPr>
          <p:cNvPr id="5" name="Subtitle 2"/>
          <p:cNvSpPr txBox="1"/>
          <p:nvPr/>
        </p:nvSpPr>
        <p:spPr>
          <a:xfrm>
            <a:off x="103695" y="4176277"/>
            <a:ext cx="2582944" cy="842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Vipul Goyal</a:t>
            </a:r>
            <a:endParaRPr lang="en-US"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NTT Research &amp; CMU</a:t>
            </a:r>
            <a:endParaRPr lang="en-US" sz="1100" dirty="0">
              <a:latin typeface="Times New Roman" panose="02020603050405020304" pitchFamily="18" charset="0"/>
              <a:cs typeface="Times New Roman" panose="02020603050405020304" pitchFamily="18" charset="0"/>
            </a:endParaRPr>
          </a:p>
        </p:txBody>
      </p:sp>
      <p:sp>
        <p:nvSpPr>
          <p:cNvPr id="8" name="Subtitle 2"/>
          <p:cNvSpPr txBox="1"/>
          <p:nvPr/>
        </p:nvSpPr>
        <p:spPr>
          <a:xfrm>
            <a:off x="8695777" y="4176277"/>
            <a:ext cx="4080686" cy="842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Yifan</a:t>
            </a:r>
            <a:r>
              <a:rPr lang="en-US" dirty="0">
                <a:latin typeface="Times New Roman" panose="02020603050405020304" pitchFamily="18" charset="0"/>
                <a:cs typeface="Times New Roman" panose="02020603050405020304" pitchFamily="18" charset="0"/>
              </a:rPr>
              <a:t> Song</a:t>
            </a:r>
            <a:endParaRPr lang="en-US"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Tsinghua University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&amp; Shanghai Qi Zhi Institute</a:t>
            </a:r>
            <a:endParaRPr lang="en-US" sz="1100" dirty="0">
              <a:latin typeface="Times New Roman" panose="02020603050405020304" pitchFamily="18" charset="0"/>
              <a:cs typeface="Times New Roman" panose="02020603050405020304" pitchFamily="18" charset="0"/>
            </a:endParaRPr>
          </a:p>
        </p:txBody>
      </p:sp>
      <p:sp>
        <p:nvSpPr>
          <p:cNvPr id="9" name="Subtitle 2"/>
          <p:cNvSpPr txBox="1"/>
          <p:nvPr/>
        </p:nvSpPr>
        <p:spPr>
          <a:xfrm>
            <a:off x="1395167" y="4176277"/>
            <a:ext cx="4080686" cy="842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Xiaoyu</a:t>
            </a:r>
            <a:r>
              <a:rPr lang="en-US" b="1" dirty="0">
                <a:latin typeface="Times New Roman" panose="02020603050405020304" pitchFamily="18" charset="0"/>
                <a:cs typeface="Times New Roman" panose="02020603050405020304" pitchFamily="18" charset="0"/>
              </a:rPr>
              <a:t> Ji</a:t>
            </a:r>
            <a:endParaRPr lang="en-US" b="1"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Tsinghua University </a:t>
            </a:r>
            <a:endParaRPr lang="en-US" sz="1200" dirty="0">
              <a:latin typeface="Times New Roman" panose="02020603050405020304" pitchFamily="18" charset="0"/>
              <a:cs typeface="Times New Roman" panose="02020603050405020304" pitchFamily="18" charset="0"/>
            </a:endParaRPr>
          </a:p>
        </p:txBody>
      </p:sp>
      <p:sp>
        <p:nvSpPr>
          <p:cNvPr id="10" name="Subtitle 2"/>
          <p:cNvSpPr txBox="1"/>
          <p:nvPr/>
        </p:nvSpPr>
        <p:spPr>
          <a:xfrm>
            <a:off x="3411381" y="4176277"/>
            <a:ext cx="4080686" cy="842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Junru</a:t>
            </a:r>
            <a:r>
              <a:rPr lang="en-US" dirty="0">
                <a:latin typeface="Times New Roman" panose="02020603050405020304" pitchFamily="18" charset="0"/>
                <a:cs typeface="Times New Roman" panose="02020603050405020304" pitchFamily="18" charset="0"/>
              </a:rPr>
              <a:t> Li</a:t>
            </a:r>
            <a:endParaRPr lang="en-US"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ShanghaiTech</a:t>
            </a:r>
            <a:r>
              <a:rPr lang="en-US" sz="1200" dirty="0">
                <a:latin typeface="Times New Roman" panose="02020603050405020304" pitchFamily="18" charset="0"/>
                <a:cs typeface="Times New Roman" panose="02020603050405020304" pitchFamily="18" charset="0"/>
              </a:rPr>
              <a:t> University</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16957" y="3016682"/>
            <a:ext cx="426716" cy="426716"/>
          </a:xfrm>
          <a:prstGeom prst="rect">
            <a:avLst/>
          </a:prstGeom>
        </p:spPr>
      </p:pic>
      <p:pic>
        <p:nvPicPr>
          <p:cNvPr id="21" name="Graphic 20" descr="Megaphone outline"/>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Δ</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6"/>
                <a:stretch>
                  <a:fillRect l="-44" t="-139" r="81" b="7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6940876" y="2277113"/>
                <a:ext cx="2851422"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Perfect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3</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940876" y="2277113"/>
                <a:ext cx="2851422" cy="830997"/>
              </a:xfrm>
              <a:prstGeom prst="rect">
                <a:avLst/>
              </a:prstGeom>
              <a:blipFill rotWithShape="1">
                <a:blip r:embed="rId7"/>
                <a:stretch>
                  <a:fillRect l="-11" r="21" b="51"/>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3108468" y="5749635"/>
            <a:ext cx="1972429" cy="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38200" y="3817658"/>
            <a:ext cx="2683598" cy="584775"/>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Async</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16957" y="3016682"/>
            <a:ext cx="426716" cy="426716"/>
          </a:xfrm>
          <a:prstGeom prst="rect">
            <a:avLst/>
          </a:prstGeom>
        </p:spPr>
      </p:pic>
      <p:pic>
        <p:nvPicPr>
          <p:cNvPr id="21" name="Graphic 20" descr="Megaphone outlin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5"/>
                <a:stretch>
                  <a:fillRect l="-44" t="-139" r="81" b="75"/>
                </a:stretch>
              </a:blipFill>
            </p:spPr>
            <p:txBody>
              <a:bodyPr/>
              <a:lstStyle/>
              <a:p>
                <a:r>
                  <a:rPr lang="zh-CN" altLang="en-US">
                    <a:noFill/>
                  </a:rPr>
                  <a:t> </a:t>
                </a:r>
              </a:p>
            </p:txBody>
          </p:sp>
        </mc:Fallback>
      </mc:AlternateContent>
      <p:pic>
        <p:nvPicPr>
          <p:cNvPr id="30" name="Picture 29"/>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80682" y="5538396"/>
            <a:ext cx="426716" cy="426716"/>
          </a:xfrm>
          <a:prstGeom prst="rect">
            <a:avLst/>
          </a:prstGeom>
        </p:spPr>
      </p:pic>
      <p:pic>
        <p:nvPicPr>
          <p:cNvPr id="32" name="Picture 3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107051" y="4730914"/>
            <a:ext cx="426716" cy="426716"/>
          </a:xfrm>
          <a:prstGeom prst="rect">
            <a:avLst/>
          </a:prstGeom>
        </p:spPr>
      </p:pic>
      <p:pic>
        <p:nvPicPr>
          <p:cNvPr id="34" name="Picture 3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89314" y="5176439"/>
            <a:ext cx="518160" cy="518160"/>
          </a:xfrm>
          <a:prstGeom prst="rect">
            <a:avLst/>
          </a:prstGeom>
        </p:spPr>
      </p:pic>
      <p:pic>
        <p:nvPicPr>
          <p:cNvPr id="35" name="Picture 3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67539" y="5853323"/>
            <a:ext cx="426716" cy="426716"/>
          </a:xfrm>
          <a:prstGeom prst="rect">
            <a:avLst/>
          </a:prstGeom>
        </p:spPr>
      </p:pic>
      <p:cxnSp>
        <p:nvCxnSpPr>
          <p:cNvPr id="38" name="Straight Arrow Connector 37"/>
          <p:cNvCxnSpPr/>
          <p:nvPr/>
        </p:nvCxnSpPr>
        <p:spPr>
          <a:xfrm>
            <a:off x="3092369" y="4583256"/>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058132" y="4286130"/>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0"/>
          </p:cNvCxnSpPr>
          <p:nvPr/>
        </p:nvCxnSpPr>
        <p:spPr>
          <a:xfrm flipV="1">
            <a:off x="4320409" y="4296093"/>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59566" y="4223393"/>
            <a:ext cx="413896" cy="369332"/>
          </a:xfrm>
          <a:prstGeom prst="rect">
            <a:avLst/>
          </a:prstGeom>
          <a:noFill/>
        </p:spPr>
        <p:txBody>
          <a:bodyPr wrap="none" rtlCol="0">
            <a:spAutoFit/>
          </a:bodyPr>
          <a:lstStyle/>
          <a:p>
            <a:r>
              <a:rPr lang="en-US" dirty="0"/>
              <a:t>T1</a:t>
            </a:r>
            <a:endParaRPr lang="en-US" dirty="0"/>
          </a:p>
        </p:txBody>
      </p:sp>
      <p:sp>
        <p:nvSpPr>
          <p:cNvPr id="42" name="TextBox 41"/>
          <p:cNvSpPr txBox="1"/>
          <p:nvPr/>
        </p:nvSpPr>
        <p:spPr>
          <a:xfrm>
            <a:off x="3948514" y="5882015"/>
            <a:ext cx="906017" cy="369332"/>
          </a:xfrm>
          <a:prstGeom prst="rect">
            <a:avLst/>
          </a:prstGeom>
          <a:noFill/>
        </p:spPr>
        <p:txBody>
          <a:bodyPr wrap="none" rtlCol="0">
            <a:spAutoFit/>
          </a:bodyPr>
          <a:lstStyle/>
          <a:p>
            <a:r>
              <a:rPr lang="en-US" dirty="0"/>
              <a:t>Waiting</a:t>
            </a:r>
            <a:endParaRPr lang="en-US" dirty="0"/>
          </a:p>
        </p:txBody>
      </p:sp>
      <p:cxnSp>
        <p:nvCxnSpPr>
          <p:cNvPr id="43" name="Straight Arrow Connector 42"/>
          <p:cNvCxnSpPr/>
          <p:nvPr/>
        </p:nvCxnSpPr>
        <p:spPr>
          <a:xfrm>
            <a:off x="3092369" y="5129245"/>
            <a:ext cx="253924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628382" y="4842082"/>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67539" y="4769382"/>
            <a:ext cx="413896" cy="369332"/>
          </a:xfrm>
          <a:prstGeom prst="rect">
            <a:avLst/>
          </a:prstGeom>
          <a:noFill/>
        </p:spPr>
        <p:txBody>
          <a:bodyPr wrap="square" rtlCol="0">
            <a:spAutoFit/>
          </a:bodyPr>
          <a:lstStyle/>
          <a:p>
            <a:r>
              <a:rPr lang="en-US" dirty="0"/>
              <a:t>T2</a:t>
            </a:r>
            <a:endParaRPr lang="en-US" dirty="0"/>
          </a:p>
        </p:txBody>
      </p:sp>
      <p:cxnSp>
        <p:nvCxnSpPr>
          <p:cNvPr id="49" name="Straight Connector 48"/>
          <p:cNvCxnSpPr>
            <a:stCxn id="35" idx="0"/>
          </p:cNvCxnSpPr>
          <p:nvPr/>
        </p:nvCxnSpPr>
        <p:spPr>
          <a:xfrm flipV="1">
            <a:off x="5080897" y="5515170"/>
            <a:ext cx="0" cy="338153"/>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66514" y="5376308"/>
            <a:ext cx="506870" cy="369332"/>
          </a:xfrm>
          <a:prstGeom prst="rect">
            <a:avLst/>
          </a:prstGeom>
          <a:noFill/>
        </p:spPr>
        <p:txBody>
          <a:bodyPr wrap="none" rtlCol="0">
            <a:spAutoFit/>
          </a:bodyPr>
          <a:lstStyle/>
          <a:p>
            <a:r>
              <a:rPr lang="en-US" dirty="0"/>
              <a:t>???</a:t>
            </a:r>
            <a:endParaRPr lang="en-US" dirty="0"/>
          </a:p>
        </p:txBody>
      </p:sp>
      <p:pic>
        <p:nvPicPr>
          <p:cNvPr id="31" name="Graphic 30" descr="Megaphone outlin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07398" y="5081196"/>
            <a:ext cx="914400" cy="914400"/>
          </a:xfrm>
          <a:prstGeom prst="rect">
            <a:avLst/>
          </a:prstGeom>
        </p:spPr>
      </p:pic>
      <p:sp>
        <p:nvSpPr>
          <p:cNvPr id="33" name="文本框 32"/>
          <p:cNvSpPr txBox="1"/>
          <p:nvPr/>
        </p:nvSpPr>
        <p:spPr>
          <a:xfrm>
            <a:off x="2220943" y="5999591"/>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4912572" y="6289046"/>
            <a:ext cx="33855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6940876" y="2277113"/>
                <a:ext cx="2851422"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Perfect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3</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940876" y="2277113"/>
                <a:ext cx="2851422" cy="830997"/>
              </a:xfrm>
              <a:prstGeom prst="rect">
                <a:avLst/>
              </a:prstGeom>
              <a:blipFill rotWithShape="1">
                <a:blip r:embed="rId6"/>
                <a:stretch>
                  <a:fillRect l="-11" r="21" b="51"/>
                </a:stretch>
              </a:blipFill>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3108468" y="5749635"/>
            <a:ext cx="1972429" cy="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38200" y="3817658"/>
            <a:ext cx="2683598" cy="584775"/>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Async</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940876" y="4165388"/>
            <a:ext cx="5072553"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Cannot distinguish </a:t>
            </a:r>
            <a:r>
              <a:rPr lang="en-US" sz="2400" i="1" dirty="0">
                <a:solidFill>
                  <a:srgbClr val="FF0000"/>
                </a:solidFill>
                <a:latin typeface="Times New Roman" panose="02020603050405020304" pitchFamily="18" charset="0"/>
                <a:cs typeface="Times New Roman" panose="02020603050405020304" pitchFamily="18" charset="0"/>
              </a:rPr>
              <a:t>dishonest sender not sending </a:t>
            </a:r>
            <a:r>
              <a:rPr lang="en-US" sz="2400" dirty="0">
                <a:latin typeface="Times New Roman" panose="02020603050405020304" pitchFamily="18" charset="0"/>
                <a:cs typeface="Times New Roman" panose="02020603050405020304" pitchFamily="18" charset="0"/>
              </a:rPr>
              <a:t>vs </a:t>
            </a:r>
            <a:r>
              <a:rPr lang="en-US" sz="2400" i="1" dirty="0">
                <a:solidFill>
                  <a:srgbClr val="FF0000"/>
                </a:solidFill>
                <a:latin typeface="Times New Roman" panose="02020603050405020304" pitchFamily="18" charset="0"/>
                <a:cs typeface="Times New Roman" panose="02020603050405020304" pitchFamily="18" charset="0"/>
              </a:rPr>
              <a:t>slow honest sender</a:t>
            </a:r>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16957" y="3016682"/>
            <a:ext cx="426716" cy="426716"/>
          </a:xfrm>
          <a:prstGeom prst="rect">
            <a:avLst/>
          </a:prstGeom>
        </p:spPr>
      </p:pic>
      <p:pic>
        <p:nvPicPr>
          <p:cNvPr id="21" name="Graphic 20" descr="Megaphone outlin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80682" y="5538396"/>
            <a:ext cx="426716" cy="426716"/>
          </a:xfrm>
          <a:prstGeom prst="rect">
            <a:avLst/>
          </a:prstGeom>
        </p:spPr>
      </p:pic>
      <p:pic>
        <p:nvPicPr>
          <p:cNvPr id="32" name="Picture 3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107051" y="4730914"/>
            <a:ext cx="426716" cy="426716"/>
          </a:xfrm>
          <a:prstGeom prst="rect">
            <a:avLst/>
          </a:prstGeom>
        </p:spPr>
      </p:pic>
      <p:pic>
        <p:nvPicPr>
          <p:cNvPr id="34" name="Picture 3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89314" y="5176439"/>
            <a:ext cx="518160" cy="518160"/>
          </a:xfrm>
          <a:prstGeom prst="rect">
            <a:avLst/>
          </a:prstGeom>
        </p:spPr>
      </p:pic>
      <p:pic>
        <p:nvPicPr>
          <p:cNvPr id="35" name="Picture 3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67539" y="5853323"/>
            <a:ext cx="426716" cy="426716"/>
          </a:xfrm>
          <a:prstGeom prst="rect">
            <a:avLst/>
          </a:prstGeom>
        </p:spPr>
      </p:pic>
      <p:cxnSp>
        <p:nvCxnSpPr>
          <p:cNvPr id="38" name="Straight Arrow Connector 37"/>
          <p:cNvCxnSpPr/>
          <p:nvPr/>
        </p:nvCxnSpPr>
        <p:spPr>
          <a:xfrm>
            <a:off x="3092369" y="4583256"/>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058132" y="4286130"/>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0"/>
          </p:cNvCxnSpPr>
          <p:nvPr/>
        </p:nvCxnSpPr>
        <p:spPr>
          <a:xfrm flipV="1">
            <a:off x="4320409" y="4296093"/>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59566" y="4223393"/>
            <a:ext cx="413896" cy="369332"/>
          </a:xfrm>
          <a:prstGeom prst="rect">
            <a:avLst/>
          </a:prstGeom>
          <a:noFill/>
        </p:spPr>
        <p:txBody>
          <a:bodyPr wrap="none" rtlCol="0">
            <a:spAutoFit/>
          </a:bodyPr>
          <a:lstStyle/>
          <a:p>
            <a:r>
              <a:rPr lang="en-US" dirty="0"/>
              <a:t>T1</a:t>
            </a:r>
            <a:endParaRPr lang="en-US" dirty="0"/>
          </a:p>
        </p:txBody>
      </p:sp>
      <p:sp>
        <p:nvSpPr>
          <p:cNvPr id="42" name="TextBox 41"/>
          <p:cNvSpPr txBox="1"/>
          <p:nvPr/>
        </p:nvSpPr>
        <p:spPr>
          <a:xfrm>
            <a:off x="3948514" y="5882015"/>
            <a:ext cx="906017" cy="369332"/>
          </a:xfrm>
          <a:prstGeom prst="rect">
            <a:avLst/>
          </a:prstGeom>
          <a:noFill/>
        </p:spPr>
        <p:txBody>
          <a:bodyPr wrap="none" rtlCol="0">
            <a:spAutoFit/>
          </a:bodyPr>
          <a:lstStyle/>
          <a:p>
            <a:r>
              <a:rPr lang="en-US" dirty="0"/>
              <a:t>Waiting</a:t>
            </a:r>
            <a:endParaRPr lang="en-US" dirty="0"/>
          </a:p>
        </p:txBody>
      </p:sp>
      <p:cxnSp>
        <p:nvCxnSpPr>
          <p:cNvPr id="43" name="Straight Arrow Connector 42"/>
          <p:cNvCxnSpPr/>
          <p:nvPr/>
        </p:nvCxnSpPr>
        <p:spPr>
          <a:xfrm>
            <a:off x="3092369" y="5129245"/>
            <a:ext cx="253924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628382" y="4842082"/>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67539" y="4769382"/>
            <a:ext cx="413896" cy="369332"/>
          </a:xfrm>
          <a:prstGeom prst="rect">
            <a:avLst/>
          </a:prstGeom>
          <a:noFill/>
        </p:spPr>
        <p:txBody>
          <a:bodyPr wrap="square" rtlCol="0">
            <a:spAutoFit/>
          </a:bodyPr>
          <a:lstStyle/>
          <a:p>
            <a:r>
              <a:rPr lang="en-US" dirty="0"/>
              <a:t>T2</a:t>
            </a:r>
            <a:endParaRPr lang="en-US" dirty="0"/>
          </a:p>
        </p:txBody>
      </p:sp>
      <p:cxnSp>
        <p:nvCxnSpPr>
          <p:cNvPr id="49" name="Straight Connector 48"/>
          <p:cNvCxnSpPr>
            <a:stCxn id="35" idx="0"/>
          </p:cNvCxnSpPr>
          <p:nvPr/>
        </p:nvCxnSpPr>
        <p:spPr>
          <a:xfrm flipV="1">
            <a:off x="5080897" y="5515170"/>
            <a:ext cx="0" cy="338153"/>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66514" y="5376308"/>
            <a:ext cx="506870" cy="369332"/>
          </a:xfrm>
          <a:prstGeom prst="rect">
            <a:avLst/>
          </a:prstGeom>
          <a:noFill/>
        </p:spPr>
        <p:txBody>
          <a:bodyPr wrap="none" rtlCol="0">
            <a:spAutoFit/>
          </a:bodyPr>
          <a:lstStyle/>
          <a:p>
            <a:r>
              <a:rPr lang="en-US" dirty="0"/>
              <a:t>???</a:t>
            </a:r>
            <a:endParaRPr lang="en-US" dirty="0"/>
          </a:p>
        </p:txBody>
      </p:sp>
      <p:pic>
        <p:nvPicPr>
          <p:cNvPr id="31" name="Graphic 30" descr="Megaphone outlin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07398" y="5081196"/>
            <a:ext cx="914400" cy="914400"/>
          </a:xfrm>
          <a:prstGeom prst="rect">
            <a:avLst/>
          </a:prstGeom>
        </p:spPr>
      </p:pic>
      <p:sp>
        <p:nvSpPr>
          <p:cNvPr id="33" name="文本框 32"/>
          <p:cNvSpPr txBox="1"/>
          <p:nvPr/>
        </p:nvSpPr>
        <p:spPr>
          <a:xfrm>
            <a:off x="2220943" y="5999591"/>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4912572" y="6289046"/>
            <a:ext cx="33855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6940876" y="2277113"/>
                <a:ext cx="2851422"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Perfect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3</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940876" y="2277113"/>
                <a:ext cx="2851422" cy="830997"/>
              </a:xfrm>
              <a:prstGeom prst="rect">
                <a:avLst/>
              </a:prstGeom>
              <a:blipFill rotWithShape="1">
                <a:blip r:embed="rId5"/>
                <a:stretch>
                  <a:fillRect l="-11" r="21" b="5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6"/>
                <a:stretch>
                  <a:fillRect l="-44" t="-139" r="81" b="75"/>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3108468" y="5749635"/>
            <a:ext cx="1972429" cy="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38200" y="3817658"/>
            <a:ext cx="2683598" cy="584775"/>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Async</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940876" y="4165388"/>
            <a:ext cx="507255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Cannot distinguish </a:t>
            </a:r>
            <a:r>
              <a:rPr lang="en-US" sz="2400" i="1" dirty="0">
                <a:solidFill>
                  <a:srgbClr val="FF0000"/>
                </a:solidFill>
                <a:latin typeface="Times New Roman" panose="02020603050405020304" pitchFamily="18" charset="0"/>
                <a:cs typeface="Times New Roman" panose="02020603050405020304" pitchFamily="18" charset="0"/>
              </a:rPr>
              <a:t>dishonest sender not sending </a:t>
            </a:r>
            <a:r>
              <a:rPr lang="en-US" sz="2400" dirty="0">
                <a:latin typeface="Times New Roman" panose="02020603050405020304" pitchFamily="18" charset="0"/>
                <a:cs typeface="Times New Roman" panose="02020603050405020304" pitchFamily="18" charset="0"/>
              </a:rPr>
              <a:t>vs </a:t>
            </a:r>
            <a:r>
              <a:rPr lang="en-US" sz="2400" i="1" dirty="0">
                <a:solidFill>
                  <a:srgbClr val="FF0000"/>
                </a:solidFill>
                <a:latin typeface="Times New Roman" panose="02020603050405020304" pitchFamily="18" charset="0"/>
                <a:cs typeface="Times New Roman" panose="02020603050405020304" pitchFamily="18" charset="0"/>
              </a:rPr>
              <a:t>slow honest sender</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16957" y="3016682"/>
            <a:ext cx="426716" cy="426716"/>
          </a:xfrm>
          <a:prstGeom prst="rect">
            <a:avLst/>
          </a:prstGeom>
        </p:spPr>
      </p:pic>
      <p:pic>
        <p:nvPicPr>
          <p:cNvPr id="21" name="Graphic 20" descr="Megaphone outlin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107051" y="4730914"/>
            <a:ext cx="426716" cy="426716"/>
          </a:xfrm>
          <a:prstGeom prst="rect">
            <a:avLst/>
          </a:prstGeom>
        </p:spPr>
      </p:pic>
      <p:pic>
        <p:nvPicPr>
          <p:cNvPr id="34" name="Picture 3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89314" y="5176439"/>
            <a:ext cx="518160" cy="518160"/>
          </a:xfrm>
          <a:prstGeom prst="rect">
            <a:avLst/>
          </a:prstGeom>
        </p:spPr>
      </p:pic>
      <p:pic>
        <p:nvPicPr>
          <p:cNvPr id="35" name="Picture 3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67539" y="5853323"/>
            <a:ext cx="426716" cy="426716"/>
          </a:xfrm>
          <a:prstGeom prst="rect">
            <a:avLst/>
          </a:prstGeom>
        </p:spPr>
      </p:pic>
      <p:cxnSp>
        <p:nvCxnSpPr>
          <p:cNvPr id="38" name="Straight Arrow Connector 37"/>
          <p:cNvCxnSpPr/>
          <p:nvPr/>
        </p:nvCxnSpPr>
        <p:spPr>
          <a:xfrm>
            <a:off x="3092369" y="4583256"/>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058132" y="4286130"/>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0"/>
          </p:cNvCxnSpPr>
          <p:nvPr/>
        </p:nvCxnSpPr>
        <p:spPr>
          <a:xfrm flipV="1">
            <a:off x="4320409" y="4296093"/>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59566" y="4223393"/>
            <a:ext cx="413896" cy="369332"/>
          </a:xfrm>
          <a:prstGeom prst="rect">
            <a:avLst/>
          </a:prstGeom>
          <a:noFill/>
        </p:spPr>
        <p:txBody>
          <a:bodyPr wrap="none" rtlCol="0">
            <a:spAutoFit/>
          </a:bodyPr>
          <a:lstStyle/>
          <a:p>
            <a:r>
              <a:rPr lang="en-US" dirty="0"/>
              <a:t>T1</a:t>
            </a:r>
            <a:endParaRPr lang="en-US" dirty="0"/>
          </a:p>
        </p:txBody>
      </p:sp>
      <p:sp>
        <p:nvSpPr>
          <p:cNvPr id="42" name="TextBox 41"/>
          <p:cNvSpPr txBox="1"/>
          <p:nvPr/>
        </p:nvSpPr>
        <p:spPr>
          <a:xfrm>
            <a:off x="3948514" y="5882015"/>
            <a:ext cx="906017" cy="369332"/>
          </a:xfrm>
          <a:prstGeom prst="rect">
            <a:avLst/>
          </a:prstGeom>
          <a:noFill/>
        </p:spPr>
        <p:txBody>
          <a:bodyPr wrap="none" rtlCol="0">
            <a:spAutoFit/>
          </a:bodyPr>
          <a:lstStyle/>
          <a:p>
            <a:r>
              <a:rPr lang="en-US" dirty="0"/>
              <a:t>Waiting</a:t>
            </a:r>
            <a:endParaRPr lang="en-US" dirty="0"/>
          </a:p>
        </p:txBody>
      </p:sp>
      <p:cxnSp>
        <p:nvCxnSpPr>
          <p:cNvPr id="43" name="Straight Arrow Connector 42"/>
          <p:cNvCxnSpPr/>
          <p:nvPr/>
        </p:nvCxnSpPr>
        <p:spPr>
          <a:xfrm>
            <a:off x="3092369" y="5129245"/>
            <a:ext cx="253924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628382" y="4842082"/>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67539" y="4769382"/>
            <a:ext cx="413896" cy="369332"/>
          </a:xfrm>
          <a:prstGeom prst="rect">
            <a:avLst/>
          </a:prstGeom>
          <a:noFill/>
        </p:spPr>
        <p:txBody>
          <a:bodyPr wrap="square" rtlCol="0">
            <a:spAutoFit/>
          </a:bodyPr>
          <a:lstStyle/>
          <a:p>
            <a:r>
              <a:rPr lang="en-US" dirty="0"/>
              <a:t>T2</a:t>
            </a:r>
            <a:endParaRPr lang="en-US" dirty="0"/>
          </a:p>
        </p:txBody>
      </p:sp>
      <p:cxnSp>
        <p:nvCxnSpPr>
          <p:cNvPr id="49" name="Straight Connector 48"/>
          <p:cNvCxnSpPr>
            <a:stCxn id="35" idx="0"/>
          </p:cNvCxnSpPr>
          <p:nvPr/>
        </p:nvCxnSpPr>
        <p:spPr>
          <a:xfrm flipV="1">
            <a:off x="5080897" y="5515170"/>
            <a:ext cx="0" cy="338153"/>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66514" y="5376308"/>
            <a:ext cx="506870" cy="369332"/>
          </a:xfrm>
          <a:prstGeom prst="rect">
            <a:avLst/>
          </a:prstGeom>
          <a:noFill/>
        </p:spPr>
        <p:txBody>
          <a:bodyPr wrap="none" rtlCol="0">
            <a:spAutoFit/>
          </a:bodyPr>
          <a:lstStyle/>
          <a:p>
            <a:r>
              <a:rPr lang="en-US" dirty="0"/>
              <a:t>???</a:t>
            </a:r>
            <a:endParaRPr lang="en-US" dirty="0"/>
          </a:p>
        </p:txBody>
      </p:sp>
      <p:pic>
        <p:nvPicPr>
          <p:cNvPr id="31" name="Graphic 30" descr="Megaphone outlin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07398" y="5081196"/>
            <a:ext cx="914400" cy="914400"/>
          </a:xfrm>
          <a:prstGeom prst="rect">
            <a:avLst/>
          </a:prstGeom>
        </p:spPr>
      </p:pic>
      <p:sp>
        <p:nvSpPr>
          <p:cNvPr id="33" name="文本框 32"/>
          <p:cNvSpPr txBox="1"/>
          <p:nvPr/>
        </p:nvSpPr>
        <p:spPr>
          <a:xfrm>
            <a:off x="2220943" y="5999591"/>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4912572" y="6289046"/>
            <a:ext cx="33855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6940876" y="2277113"/>
                <a:ext cx="2851422"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Perfect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3</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940876" y="2277113"/>
                <a:ext cx="2851422" cy="830997"/>
              </a:xfrm>
              <a:prstGeom prst="rect">
                <a:avLst/>
              </a:prstGeom>
              <a:blipFill rotWithShape="1">
                <a:blip r:embed="rId5"/>
                <a:stretch>
                  <a:fillRect l="-11" r="21" b="51"/>
                </a:stretch>
              </a:blipFill>
            </p:spPr>
            <p:txBody>
              <a:bodyPr/>
              <a:lstStyle/>
              <a:p>
                <a:r>
                  <a:rPr lang="zh-CN" altLang="en-US">
                    <a:noFill/>
                  </a:rPr>
                  <a:t> </a:t>
                </a:r>
              </a:p>
            </p:txBody>
          </p:sp>
        </mc:Fallback>
      </mc:AlternateContent>
      <p:pic>
        <p:nvPicPr>
          <p:cNvPr id="5" name="Picture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33412" y="5485011"/>
            <a:ext cx="521257" cy="521257"/>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7"/>
                <a:stretch>
                  <a:fillRect l="-44" t="-139" r="81" b="75"/>
                </a:stretch>
              </a:blipFill>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3108468" y="5749635"/>
            <a:ext cx="1972429" cy="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38200" y="3817658"/>
            <a:ext cx="2683598" cy="584775"/>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Async</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p:cNvSpPr txBox="1"/>
              <p:nvPr/>
            </p:nvSpPr>
            <p:spPr>
              <a:xfrm>
                <a:off x="6940876" y="4165388"/>
                <a:ext cx="5072553"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Cannot distinguish </a:t>
                </a:r>
                <a:r>
                  <a:rPr lang="en-US" sz="2400" i="1" dirty="0">
                    <a:solidFill>
                      <a:srgbClr val="FF0000"/>
                    </a:solidFill>
                    <a:latin typeface="Times New Roman" panose="02020603050405020304" pitchFamily="18" charset="0"/>
                    <a:cs typeface="Times New Roman" panose="02020603050405020304" pitchFamily="18" charset="0"/>
                  </a:rPr>
                  <a:t>dishonest sender not sending </a:t>
                </a:r>
                <a:r>
                  <a:rPr lang="en-US" sz="2400" dirty="0">
                    <a:latin typeface="Times New Roman" panose="02020603050405020304" pitchFamily="18" charset="0"/>
                    <a:cs typeface="Times New Roman" panose="02020603050405020304" pitchFamily="18" charset="0"/>
                  </a:rPr>
                  <a:t>vs </a:t>
                </a:r>
                <a:r>
                  <a:rPr lang="en-US" sz="2400" i="1" dirty="0">
                    <a:solidFill>
                      <a:srgbClr val="FF0000"/>
                    </a:solidFill>
                    <a:latin typeface="Times New Roman" panose="02020603050405020304" pitchFamily="18" charset="0"/>
                    <a:cs typeface="Times New Roman" panose="02020603050405020304" pitchFamily="18" charset="0"/>
                  </a:rPr>
                  <a:t>slow honest sender</a:t>
                </a:r>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3</m:t>
                    </m:r>
                  </m:oMath>
                </a14:m>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Perfect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6940876" y="4165388"/>
                <a:ext cx="5072553" cy="1938992"/>
              </a:xfrm>
              <a:prstGeom prst="rect">
                <a:avLst/>
              </a:prstGeom>
              <a:blipFill rotWithShape="1">
                <a:blip r:embed="rId1"/>
                <a:stretch>
                  <a:fillRect l="-6" t="-22" r="10" b="6"/>
                </a:stretch>
              </a:blipFill>
            </p:spPr>
            <p:txBody>
              <a:bodyPr/>
              <a:lstStyle/>
              <a:p>
                <a:r>
                  <a:rPr lang="zh-CN" altLang="en-US">
                    <a:noFill/>
                  </a:rPr>
                  <a:t> </a:t>
                </a:r>
              </a:p>
            </p:txBody>
          </p:sp>
        </mc:Fallback>
      </mc:AlternateContent>
      <p:pic>
        <p:nvPicPr>
          <p:cNvPr id="19" name="Picture 1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16957" y="3016682"/>
            <a:ext cx="426716" cy="426716"/>
          </a:xfrm>
          <a:prstGeom prst="rect">
            <a:avLst/>
          </a:prstGeom>
        </p:spPr>
      </p:pic>
      <p:pic>
        <p:nvPicPr>
          <p:cNvPr id="21" name="Graphic 20" descr="Megaphone outlin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07051" y="4730914"/>
            <a:ext cx="426716" cy="426716"/>
          </a:xfrm>
          <a:prstGeom prst="rect">
            <a:avLst/>
          </a:prstGeom>
        </p:spPr>
      </p:pic>
      <p:pic>
        <p:nvPicPr>
          <p:cNvPr id="34" name="Picture 3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89314" y="5176439"/>
            <a:ext cx="518160" cy="518160"/>
          </a:xfrm>
          <a:prstGeom prst="rect">
            <a:avLst/>
          </a:prstGeom>
        </p:spPr>
      </p:pic>
      <p:pic>
        <p:nvPicPr>
          <p:cNvPr id="35" name="Picture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67539" y="5853323"/>
            <a:ext cx="426716" cy="426716"/>
          </a:xfrm>
          <a:prstGeom prst="rect">
            <a:avLst/>
          </a:prstGeom>
        </p:spPr>
      </p:pic>
      <p:cxnSp>
        <p:nvCxnSpPr>
          <p:cNvPr id="38" name="Straight Arrow Connector 37"/>
          <p:cNvCxnSpPr/>
          <p:nvPr/>
        </p:nvCxnSpPr>
        <p:spPr>
          <a:xfrm>
            <a:off x="3092369" y="4583256"/>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058132" y="4286130"/>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0"/>
          </p:cNvCxnSpPr>
          <p:nvPr/>
        </p:nvCxnSpPr>
        <p:spPr>
          <a:xfrm flipV="1">
            <a:off x="4320409" y="4296093"/>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59566" y="4223393"/>
            <a:ext cx="413896" cy="369332"/>
          </a:xfrm>
          <a:prstGeom prst="rect">
            <a:avLst/>
          </a:prstGeom>
          <a:noFill/>
        </p:spPr>
        <p:txBody>
          <a:bodyPr wrap="none" rtlCol="0">
            <a:spAutoFit/>
          </a:bodyPr>
          <a:lstStyle/>
          <a:p>
            <a:r>
              <a:rPr lang="en-US" dirty="0"/>
              <a:t>T1</a:t>
            </a:r>
            <a:endParaRPr lang="en-US" dirty="0"/>
          </a:p>
        </p:txBody>
      </p:sp>
      <p:sp>
        <p:nvSpPr>
          <p:cNvPr id="42" name="TextBox 41"/>
          <p:cNvSpPr txBox="1"/>
          <p:nvPr/>
        </p:nvSpPr>
        <p:spPr>
          <a:xfrm>
            <a:off x="3948514" y="5882015"/>
            <a:ext cx="906017" cy="369332"/>
          </a:xfrm>
          <a:prstGeom prst="rect">
            <a:avLst/>
          </a:prstGeom>
          <a:noFill/>
        </p:spPr>
        <p:txBody>
          <a:bodyPr wrap="none" rtlCol="0">
            <a:spAutoFit/>
          </a:bodyPr>
          <a:lstStyle/>
          <a:p>
            <a:r>
              <a:rPr lang="en-US" dirty="0"/>
              <a:t>Waiting</a:t>
            </a:r>
            <a:endParaRPr lang="en-US" dirty="0"/>
          </a:p>
        </p:txBody>
      </p:sp>
      <p:cxnSp>
        <p:nvCxnSpPr>
          <p:cNvPr id="43" name="Straight Arrow Connector 42"/>
          <p:cNvCxnSpPr/>
          <p:nvPr/>
        </p:nvCxnSpPr>
        <p:spPr>
          <a:xfrm>
            <a:off x="3092369" y="5129245"/>
            <a:ext cx="253924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628382" y="4842082"/>
            <a:ext cx="3231" cy="43482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67539" y="4769382"/>
            <a:ext cx="413896" cy="369332"/>
          </a:xfrm>
          <a:prstGeom prst="rect">
            <a:avLst/>
          </a:prstGeom>
          <a:noFill/>
        </p:spPr>
        <p:txBody>
          <a:bodyPr wrap="square" rtlCol="0">
            <a:spAutoFit/>
          </a:bodyPr>
          <a:lstStyle/>
          <a:p>
            <a:r>
              <a:rPr lang="en-US" dirty="0"/>
              <a:t>T2</a:t>
            </a:r>
            <a:endParaRPr lang="en-US" dirty="0"/>
          </a:p>
        </p:txBody>
      </p:sp>
      <p:cxnSp>
        <p:nvCxnSpPr>
          <p:cNvPr id="49" name="Straight Connector 48"/>
          <p:cNvCxnSpPr>
            <a:stCxn id="35" idx="0"/>
          </p:cNvCxnSpPr>
          <p:nvPr/>
        </p:nvCxnSpPr>
        <p:spPr>
          <a:xfrm flipV="1">
            <a:off x="5080897" y="5515170"/>
            <a:ext cx="0" cy="338153"/>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66514" y="5376308"/>
            <a:ext cx="506870" cy="369332"/>
          </a:xfrm>
          <a:prstGeom prst="rect">
            <a:avLst/>
          </a:prstGeom>
          <a:noFill/>
        </p:spPr>
        <p:txBody>
          <a:bodyPr wrap="none" rtlCol="0">
            <a:spAutoFit/>
          </a:bodyPr>
          <a:lstStyle/>
          <a:p>
            <a:r>
              <a:rPr lang="en-US" dirty="0"/>
              <a:t>???</a:t>
            </a:r>
            <a:endParaRPr lang="en-US" dirty="0"/>
          </a:p>
        </p:txBody>
      </p:sp>
      <p:pic>
        <p:nvPicPr>
          <p:cNvPr id="31" name="Graphic 30" descr="Megaphone outlin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07398" y="5081196"/>
            <a:ext cx="914400" cy="914400"/>
          </a:xfrm>
          <a:prstGeom prst="rect">
            <a:avLst/>
          </a:prstGeom>
        </p:spPr>
      </p:pic>
      <p:sp>
        <p:nvSpPr>
          <p:cNvPr id="33" name="文本框 32"/>
          <p:cNvSpPr txBox="1"/>
          <p:nvPr/>
        </p:nvSpPr>
        <p:spPr>
          <a:xfrm>
            <a:off x="2220943" y="5999591"/>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4912572" y="6289046"/>
            <a:ext cx="33855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6940876" y="2277113"/>
                <a:ext cx="2851422"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Perfect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&lt;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3</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940876" y="2277113"/>
                <a:ext cx="2851422" cy="830997"/>
              </a:xfrm>
              <a:prstGeom prst="rect">
                <a:avLst/>
              </a:prstGeom>
              <a:blipFill rotWithShape="1">
                <a:blip r:embed="rId6"/>
                <a:stretch>
                  <a:fillRect l="-11" r="21" b="51"/>
                </a:stretch>
              </a:blipFill>
            </p:spPr>
            <p:txBody>
              <a:bodyPr/>
              <a:lstStyle/>
              <a:p>
                <a:r>
                  <a:rPr lang="zh-CN" altLang="en-US">
                    <a:noFill/>
                  </a:rPr>
                  <a:t> </a:t>
                </a:r>
              </a:p>
            </p:txBody>
          </p:sp>
        </mc:Fallback>
      </mc:AlternateContent>
      <p:pic>
        <p:nvPicPr>
          <p:cNvPr id="5" name="Picture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33412" y="5485011"/>
            <a:ext cx="521257" cy="521257"/>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8"/>
                <a:stretch>
                  <a:fillRect l="-44" t="-139" r="81" b="75"/>
                </a:stretch>
              </a:blipFill>
            </p:spPr>
            <p:txBody>
              <a:bodyPr/>
              <a:lstStyle/>
              <a:p>
                <a:r>
                  <a:rPr lang="zh-CN"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Communication Complexity</a:t>
            </a:r>
            <a:endParaRPr lang="en-US" b="1" dirty="0">
              <a:solidFill>
                <a:schemeClr val="accent1">
                  <a:lumMod val="75000"/>
                </a:schemeClr>
              </a:solidFill>
            </a:endParaRPr>
          </a:p>
        </p:txBody>
      </p:sp>
      <p:sp>
        <p:nvSpPr>
          <p:cNvPr id="5" name="TextBox 4"/>
          <p:cNvSpPr txBox="1"/>
          <p:nvPr/>
        </p:nvSpPr>
        <p:spPr>
          <a:xfrm>
            <a:off x="963460" y="2899397"/>
            <a:ext cx="1244311" cy="400110"/>
          </a:xfrm>
          <a:prstGeom prst="rect">
            <a:avLst/>
          </a:prstGeom>
          <a:noFill/>
        </p:spPr>
        <p:txBody>
          <a:bodyPr wrap="square">
            <a:spAutoFit/>
          </a:bodyPr>
          <a:lstStyle/>
          <a:p>
            <a:pPr algn="ctr"/>
            <a:r>
              <a:rPr lang="en-US" sz="2000" dirty="0"/>
              <a:t>[BCG93]</a:t>
            </a:r>
            <a:endParaRPr lang="en-US" sz="2000" dirty="0"/>
          </a:p>
        </p:txBody>
      </p:sp>
      <p:cxnSp>
        <p:nvCxnSpPr>
          <p:cNvPr id="11" name="Straight Arrow Connector 10"/>
          <p:cNvCxnSpPr/>
          <p:nvPr/>
        </p:nvCxnSpPr>
        <p:spPr>
          <a:xfrm>
            <a:off x="1392950" y="2802700"/>
            <a:ext cx="944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838200" y="1787385"/>
                <a:ext cx="609426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Perfect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𝒕</m:t>
                    </m:r>
                    <m:r>
                      <a:rPr lang="en-US" sz="2800" b="1" i="1" dirty="0" smtClean="0">
                        <a:latin typeface="Cambria Math" panose="02040503050406030204" pitchFamily="18" charset="0"/>
                        <a:cs typeface="Times New Roman" panose="02020603050405020304" pitchFamily="18" charset="0"/>
                      </a:rPr>
                      <m:t>&lt;</m:t>
                    </m:r>
                    <m:r>
                      <a:rPr lang="en-US" sz="2800" b="1" i="1" dirty="0" smtClean="0">
                        <a:latin typeface="Cambria Math" panose="02040503050406030204" pitchFamily="18" charset="0"/>
                        <a:cs typeface="Times New Roman" panose="02020603050405020304" pitchFamily="18" charset="0"/>
                      </a:rPr>
                      <m:t>𝒏</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𝟒</m:t>
                    </m:r>
                  </m:oMath>
                </a14:m>
                <a:endParaRPr lang="en-US" sz="2800" b="1" dirty="0">
                  <a:latin typeface="Times New Roman" panose="02020603050405020304" pitchFamily="18" charset="0"/>
                  <a:cs typeface="Times New Roman" panose="020206030504050203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838200" y="1787385"/>
                <a:ext cx="6094268" cy="523220"/>
              </a:xfrm>
              <a:prstGeom prst="rect">
                <a:avLst/>
              </a:prstGeom>
              <a:blipFill rotWithShape="1">
                <a:blip r:embed="rId1"/>
                <a:stretch>
                  <a:fillRect t="-95" r="3" b="91"/>
                </a:stretch>
              </a:blipFill>
            </p:spPr>
            <p:txBody>
              <a:bodyPr/>
              <a:lstStyle/>
              <a:p>
                <a:r>
                  <a:rPr lang="zh-CN" altLang="en-US">
                    <a:noFill/>
                  </a:rPr>
                  <a:t> </a:t>
                </a:r>
              </a:p>
            </p:txBody>
          </p:sp>
        </mc:Fallback>
      </mc:AlternateContent>
      <p:sp>
        <p:nvSpPr>
          <p:cNvPr id="14" name="TextBox 13"/>
          <p:cNvSpPr txBox="1"/>
          <p:nvPr/>
        </p:nvSpPr>
        <p:spPr>
          <a:xfrm>
            <a:off x="2646181" y="2899397"/>
            <a:ext cx="1244311" cy="400110"/>
          </a:xfrm>
          <a:prstGeom prst="rect">
            <a:avLst/>
          </a:prstGeom>
          <a:noFill/>
        </p:spPr>
        <p:txBody>
          <a:bodyPr wrap="square">
            <a:spAutoFit/>
          </a:bodyPr>
          <a:lstStyle/>
          <a:p>
            <a:pPr algn="ctr"/>
            <a:r>
              <a:rPr lang="en-US" sz="2000" dirty="0"/>
              <a:t>[SR00]</a:t>
            </a:r>
            <a:endParaRPr lang="en-US" sz="2000" dirty="0"/>
          </a:p>
        </p:txBody>
      </p:sp>
      <p:sp>
        <p:nvSpPr>
          <p:cNvPr id="15" name="TextBox 14"/>
          <p:cNvSpPr txBox="1"/>
          <p:nvPr/>
        </p:nvSpPr>
        <p:spPr>
          <a:xfrm>
            <a:off x="4314231" y="2899397"/>
            <a:ext cx="1244311" cy="400110"/>
          </a:xfrm>
          <a:prstGeom prst="rect">
            <a:avLst/>
          </a:prstGeom>
          <a:noFill/>
        </p:spPr>
        <p:txBody>
          <a:bodyPr wrap="square">
            <a:spAutoFit/>
          </a:bodyPr>
          <a:lstStyle/>
          <a:p>
            <a:pPr algn="ctr"/>
            <a:r>
              <a:rPr lang="en-US" sz="2000" dirty="0"/>
              <a:t>[BH07]</a:t>
            </a:r>
            <a:endParaRPr lang="en-US" sz="2000" dirty="0"/>
          </a:p>
        </p:txBody>
      </p:sp>
      <p:sp>
        <p:nvSpPr>
          <p:cNvPr id="16" name="TextBox 15"/>
          <p:cNvSpPr txBox="1"/>
          <p:nvPr/>
        </p:nvSpPr>
        <p:spPr>
          <a:xfrm>
            <a:off x="5334900" y="2899397"/>
            <a:ext cx="1244311" cy="400110"/>
          </a:xfrm>
          <a:prstGeom prst="rect">
            <a:avLst/>
          </a:prstGeom>
          <a:noFill/>
        </p:spPr>
        <p:txBody>
          <a:bodyPr wrap="square">
            <a:spAutoFit/>
          </a:bodyPr>
          <a:lstStyle/>
          <a:p>
            <a:pPr algn="ctr"/>
            <a:r>
              <a:rPr lang="en-US" sz="2000" dirty="0"/>
              <a:t>[PCR10]</a:t>
            </a:r>
            <a:endParaRPr lang="en-US" sz="2000" dirty="0"/>
          </a:p>
        </p:txBody>
      </p:sp>
      <p:cxnSp>
        <p:nvCxnSpPr>
          <p:cNvPr id="26" name="Straight Connector 25"/>
          <p:cNvCxnSpPr>
            <a:stCxn id="5" idx="0"/>
          </p:cNvCxnSpPr>
          <p:nvPr/>
        </p:nvCxnSpPr>
        <p:spPr>
          <a:xfrm flipV="1">
            <a:off x="1585616" y="2706004"/>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flipV="1">
            <a:off x="3253662" y="2708092"/>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flipV="1">
            <a:off x="4971816" y="2719576"/>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flipV="1">
            <a:off x="5975986" y="2731060"/>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flipV="1">
            <a:off x="5306342" y="2356006"/>
            <a:ext cx="0" cy="568447"/>
          </a:xfrm>
          <a:prstGeom prst="line">
            <a:avLst/>
          </a:prstGeom>
          <a:ln>
            <a:solidFill>
              <a:srgbClr val="C00000"/>
            </a:solidFill>
            <a:prstDash val="dash"/>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p:cNvSpPr txBox="1"/>
              <p:nvPr/>
            </p:nvSpPr>
            <p:spPr>
              <a:xfrm>
                <a:off x="3920389" y="1961270"/>
                <a:ext cx="3202539" cy="400110"/>
              </a:xfrm>
              <a:prstGeom prst="rect">
                <a:avLst/>
              </a:prstGeom>
              <a:noFill/>
            </p:spPr>
            <p:txBody>
              <a:bodyPr wrap="square">
                <a:spAutoFit/>
              </a:bodyPr>
              <a:lstStyle/>
              <a:p>
                <a:pPr algn="ctr"/>
                <a:r>
                  <a:rPr lang="en-US" sz="2000" dirty="0"/>
                  <a:t>[BH08]: Synch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𝐶𝑛</m:t>
                    </m:r>
                    <m:r>
                      <a:rPr lang="en-US" sz="2000" i="1" dirty="0" smtClean="0">
                        <a:latin typeface="Cambria Math" panose="02040503050406030204" pitchFamily="18" charset="0"/>
                      </a:rPr>
                      <m:t>)</m:t>
                    </m:r>
                  </m:oMath>
                </a14:m>
                <a:endParaRPr lang="en-US" sz="2000" dirty="0"/>
              </a:p>
            </p:txBody>
          </p:sp>
        </mc:Choice>
        <mc:Fallback>
          <p:sp>
            <p:nvSpPr>
              <p:cNvPr id="38" name="TextBox 37"/>
              <p:cNvSpPr txBox="1">
                <a:spLocks noRot="1" noChangeAspect="1" noMove="1" noResize="1" noEditPoints="1" noAdjustHandles="1" noChangeArrowheads="1" noChangeShapeType="1" noTextEdit="1"/>
              </p:cNvSpPr>
              <p:nvPr/>
            </p:nvSpPr>
            <p:spPr>
              <a:xfrm>
                <a:off x="3920389" y="1961270"/>
                <a:ext cx="3202539" cy="400110"/>
              </a:xfrm>
              <a:prstGeom prst="rect">
                <a:avLst/>
              </a:prstGeom>
              <a:blipFill rotWithShape="1">
                <a:blip r:embed="rId2"/>
                <a:stretch>
                  <a:fillRect l="-17" t="-97" r="4" b="1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1063668" y="3230951"/>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6</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2" name="TextBox 41"/>
              <p:cNvSpPr txBox="1">
                <a:spLocks noRot="1" noChangeAspect="1" noMove="1" noResize="1" noEditPoints="1" noAdjustHandles="1" noChangeArrowheads="1" noChangeShapeType="1" noTextEdit="1"/>
              </p:cNvSpPr>
              <p:nvPr/>
            </p:nvSpPr>
            <p:spPr>
              <a:xfrm>
                <a:off x="1063668" y="3230951"/>
                <a:ext cx="872600" cy="400110"/>
              </a:xfrm>
              <a:prstGeom prst="rect">
                <a:avLst/>
              </a:prstGeom>
              <a:blipFill rotWithShape="1">
                <a:blip r:embed="rId3"/>
                <a:stretch>
                  <a:fillRect l="-5" t="-18" r="-8133" b="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2795516" y="3232724"/>
                <a:ext cx="872600" cy="403637"/>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5</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3" name="TextBox 42"/>
              <p:cNvSpPr txBox="1">
                <a:spLocks noRot="1" noChangeAspect="1" noMove="1" noResize="1" noEditPoints="1" noAdjustHandles="1" noChangeArrowheads="1" noChangeShapeType="1" noTextEdit="1"/>
              </p:cNvSpPr>
              <p:nvPr/>
            </p:nvSpPr>
            <p:spPr>
              <a:xfrm>
                <a:off x="2795516" y="3232724"/>
                <a:ext cx="872600" cy="403637"/>
              </a:xfrm>
              <a:prstGeom prst="rect">
                <a:avLst/>
              </a:prstGeom>
              <a:blipFill rotWithShape="1">
                <a:blip r:embed="rId4"/>
                <a:stretch>
                  <a:fillRect l="-28" t="-142" r="-8110"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4490559" y="3233591"/>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3</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4" name="TextBox 43"/>
              <p:cNvSpPr txBox="1">
                <a:spLocks noRot="1" noChangeAspect="1" noMove="1" noResize="1" noEditPoints="1" noAdjustHandles="1" noChangeArrowheads="1" noChangeShapeType="1" noTextEdit="1"/>
              </p:cNvSpPr>
              <p:nvPr/>
            </p:nvSpPr>
            <p:spPr>
              <a:xfrm>
                <a:off x="4490559" y="3233591"/>
                <a:ext cx="872600" cy="400110"/>
              </a:xfrm>
              <a:prstGeom prst="rect">
                <a:avLst/>
              </a:prstGeom>
              <a:blipFill rotWithShape="1">
                <a:blip r:embed="rId5"/>
                <a:stretch>
                  <a:fillRect l="-54" t="-43" r="-8083" b="5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5483373" y="3235364"/>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5" name="TextBox 44"/>
              <p:cNvSpPr txBox="1">
                <a:spLocks noRot="1" noChangeAspect="1" noMove="1" noResize="1" noEditPoints="1" noAdjustHandles="1" noChangeArrowheads="1" noChangeShapeType="1" noTextEdit="1"/>
              </p:cNvSpPr>
              <p:nvPr/>
            </p:nvSpPr>
            <p:spPr>
              <a:xfrm>
                <a:off x="5483373" y="3235364"/>
                <a:ext cx="872600" cy="400110"/>
              </a:xfrm>
              <a:prstGeom prst="rect">
                <a:avLst/>
              </a:prstGeom>
              <a:blipFill rotWithShape="1">
                <a:blip r:embed="rId6"/>
                <a:stretch>
                  <a:fillRect l="-17" t="-10" r="-8121" b="25"/>
                </a:stretch>
              </a:blipFill>
            </p:spPr>
            <p:txBody>
              <a:bodyPr/>
              <a:lstStyle/>
              <a:p>
                <a:r>
                  <a:rPr lang="zh-CN" altLang="en-US">
                    <a:noFill/>
                  </a:rPr>
                  <a:t> </a:t>
                </a:r>
              </a:p>
            </p:txBody>
          </p:sp>
        </mc:Fallback>
      </mc:AlternateContent>
      <p:sp>
        <p:nvSpPr>
          <p:cNvPr id="3" name="TextBox 2"/>
          <p:cNvSpPr txBox="1"/>
          <p:nvPr/>
        </p:nvSpPr>
        <p:spPr>
          <a:xfrm>
            <a:off x="9044692" y="2899397"/>
            <a:ext cx="1244311" cy="400110"/>
          </a:xfrm>
          <a:prstGeom prst="rect">
            <a:avLst/>
          </a:prstGeom>
          <a:noFill/>
        </p:spPr>
        <p:txBody>
          <a:bodyPr wrap="square">
            <a:spAutoFit/>
          </a:bodyPr>
          <a:lstStyle/>
          <a:p>
            <a:pPr algn="ctr"/>
            <a:r>
              <a:rPr lang="en-US" sz="2000" dirty="0"/>
              <a:t>[AAPP24]</a:t>
            </a:r>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9214806" y="3228945"/>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𝐶𝑛</m:t>
                      </m:r>
                      <m:r>
                        <a:rPr lang="en-US" sz="2000" b="0" i="1" dirty="0" smtClean="0">
                          <a:latin typeface="Cambria Math" panose="02040503050406030204" pitchFamily="18" charset="0"/>
                        </a:rPr>
                        <m:t>) </m:t>
                      </m:r>
                    </m:oMath>
                  </m:oMathPara>
                </a14:m>
                <a:endParaRPr lang="en-US" sz="2000" dirty="0"/>
              </a:p>
            </p:txBody>
          </p:sp>
        </mc:Choice>
        <mc:Fallback>
          <p:sp>
            <p:nvSpPr>
              <p:cNvPr id="4" name="TextBox 3"/>
              <p:cNvSpPr txBox="1">
                <a:spLocks noRot="1" noChangeAspect="1" noMove="1" noResize="1" noEditPoints="1" noAdjustHandles="1" noChangeArrowheads="1" noChangeShapeType="1" noTextEdit="1"/>
              </p:cNvSpPr>
              <p:nvPr/>
            </p:nvSpPr>
            <p:spPr>
              <a:xfrm>
                <a:off x="9214806" y="3228945"/>
                <a:ext cx="872600" cy="400110"/>
              </a:xfrm>
              <a:prstGeom prst="rect">
                <a:avLst/>
              </a:prstGeom>
              <a:blipFill rotWithShape="1">
                <a:blip r:embed="rId7"/>
                <a:stretch>
                  <a:fillRect l="-37" t="-151" r="49" b="7"/>
                </a:stretch>
              </a:blipFill>
            </p:spPr>
            <p:txBody>
              <a:bodyPr/>
              <a:lstStyle/>
              <a:p>
                <a:r>
                  <a:rPr lang="zh-CN" altLang="en-US">
                    <a:noFill/>
                  </a:rPr>
                  <a:t> </a:t>
                </a:r>
              </a:p>
            </p:txBody>
          </p:sp>
        </mc:Fallback>
      </mc:AlternateContent>
      <p:cxnSp>
        <p:nvCxnSpPr>
          <p:cNvPr id="6" name="Straight Connector 5"/>
          <p:cNvCxnSpPr/>
          <p:nvPr/>
        </p:nvCxnSpPr>
        <p:spPr>
          <a:xfrm flipV="1">
            <a:off x="9708742" y="2706004"/>
            <a:ext cx="0" cy="193393"/>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Communication Complexity</a:t>
            </a:r>
            <a:endParaRPr lang="en-US" b="1" dirty="0">
              <a:solidFill>
                <a:schemeClr val="accent1">
                  <a:lumMod val="75000"/>
                </a:schemeClr>
              </a:solidFill>
            </a:endParaRPr>
          </a:p>
        </p:txBody>
      </p:sp>
      <p:sp>
        <p:nvSpPr>
          <p:cNvPr id="5" name="TextBox 4"/>
          <p:cNvSpPr txBox="1"/>
          <p:nvPr/>
        </p:nvSpPr>
        <p:spPr>
          <a:xfrm>
            <a:off x="963460" y="2899397"/>
            <a:ext cx="1244311" cy="400110"/>
          </a:xfrm>
          <a:prstGeom prst="rect">
            <a:avLst/>
          </a:prstGeom>
          <a:noFill/>
        </p:spPr>
        <p:txBody>
          <a:bodyPr wrap="square">
            <a:spAutoFit/>
          </a:bodyPr>
          <a:lstStyle/>
          <a:p>
            <a:pPr algn="ctr"/>
            <a:r>
              <a:rPr lang="en-US" sz="2000" dirty="0"/>
              <a:t>[BCG93]</a:t>
            </a:r>
            <a:endParaRPr lang="en-US" sz="2000" dirty="0"/>
          </a:p>
        </p:txBody>
      </p:sp>
      <p:cxnSp>
        <p:nvCxnSpPr>
          <p:cNvPr id="11" name="Straight Arrow Connector 10"/>
          <p:cNvCxnSpPr/>
          <p:nvPr/>
        </p:nvCxnSpPr>
        <p:spPr>
          <a:xfrm>
            <a:off x="1392950" y="2802700"/>
            <a:ext cx="944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838200" y="1787385"/>
                <a:ext cx="609426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Perfect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𝒕</m:t>
                    </m:r>
                    <m:r>
                      <a:rPr lang="en-US" sz="2800" b="1" i="1" dirty="0" smtClean="0">
                        <a:latin typeface="Cambria Math" panose="02040503050406030204" pitchFamily="18" charset="0"/>
                        <a:cs typeface="Times New Roman" panose="02020603050405020304" pitchFamily="18" charset="0"/>
                      </a:rPr>
                      <m:t>&lt;</m:t>
                    </m:r>
                    <m:r>
                      <a:rPr lang="en-US" sz="2800" b="1" i="1" dirty="0" smtClean="0">
                        <a:latin typeface="Cambria Math" panose="02040503050406030204" pitchFamily="18" charset="0"/>
                        <a:cs typeface="Times New Roman" panose="02020603050405020304" pitchFamily="18" charset="0"/>
                      </a:rPr>
                      <m:t>𝒏</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𝟒</m:t>
                    </m:r>
                  </m:oMath>
                </a14:m>
                <a:endParaRPr lang="en-US" sz="2800" b="1" dirty="0">
                  <a:latin typeface="Times New Roman" panose="02020603050405020304" pitchFamily="18" charset="0"/>
                  <a:cs typeface="Times New Roman" panose="020206030504050203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838200" y="1787385"/>
                <a:ext cx="6094268" cy="523220"/>
              </a:xfrm>
              <a:prstGeom prst="rect">
                <a:avLst/>
              </a:prstGeom>
              <a:blipFill rotWithShape="1">
                <a:blip r:embed="rId1"/>
                <a:stretch>
                  <a:fillRect t="-95" r="3" b="91"/>
                </a:stretch>
              </a:blipFill>
            </p:spPr>
            <p:txBody>
              <a:bodyPr/>
              <a:lstStyle/>
              <a:p>
                <a:r>
                  <a:rPr lang="zh-CN" altLang="en-US">
                    <a:noFill/>
                  </a:rPr>
                  <a:t> </a:t>
                </a:r>
              </a:p>
            </p:txBody>
          </p:sp>
        </mc:Fallback>
      </mc:AlternateContent>
      <p:sp>
        <p:nvSpPr>
          <p:cNvPr id="14" name="TextBox 13"/>
          <p:cNvSpPr txBox="1"/>
          <p:nvPr/>
        </p:nvSpPr>
        <p:spPr>
          <a:xfrm>
            <a:off x="2646181" y="2899397"/>
            <a:ext cx="1244311" cy="400110"/>
          </a:xfrm>
          <a:prstGeom prst="rect">
            <a:avLst/>
          </a:prstGeom>
          <a:noFill/>
        </p:spPr>
        <p:txBody>
          <a:bodyPr wrap="square">
            <a:spAutoFit/>
          </a:bodyPr>
          <a:lstStyle/>
          <a:p>
            <a:pPr algn="ctr"/>
            <a:r>
              <a:rPr lang="en-US" sz="2000" dirty="0"/>
              <a:t>[SR00]</a:t>
            </a:r>
            <a:endParaRPr lang="en-US" sz="2000" dirty="0"/>
          </a:p>
        </p:txBody>
      </p:sp>
      <p:sp>
        <p:nvSpPr>
          <p:cNvPr id="15" name="TextBox 14"/>
          <p:cNvSpPr txBox="1"/>
          <p:nvPr/>
        </p:nvSpPr>
        <p:spPr>
          <a:xfrm>
            <a:off x="4314231" y="2899397"/>
            <a:ext cx="1244311" cy="400110"/>
          </a:xfrm>
          <a:prstGeom prst="rect">
            <a:avLst/>
          </a:prstGeom>
          <a:noFill/>
        </p:spPr>
        <p:txBody>
          <a:bodyPr wrap="square">
            <a:spAutoFit/>
          </a:bodyPr>
          <a:lstStyle/>
          <a:p>
            <a:pPr algn="ctr"/>
            <a:r>
              <a:rPr lang="en-US" sz="2000" dirty="0"/>
              <a:t>[BH07]</a:t>
            </a:r>
            <a:endParaRPr lang="en-US" sz="2000" dirty="0"/>
          </a:p>
        </p:txBody>
      </p:sp>
      <p:sp>
        <p:nvSpPr>
          <p:cNvPr id="16" name="TextBox 15"/>
          <p:cNvSpPr txBox="1"/>
          <p:nvPr/>
        </p:nvSpPr>
        <p:spPr>
          <a:xfrm>
            <a:off x="5334900" y="2899397"/>
            <a:ext cx="1244311" cy="400110"/>
          </a:xfrm>
          <a:prstGeom prst="rect">
            <a:avLst/>
          </a:prstGeom>
          <a:noFill/>
        </p:spPr>
        <p:txBody>
          <a:bodyPr wrap="square">
            <a:spAutoFit/>
          </a:bodyPr>
          <a:lstStyle/>
          <a:p>
            <a:pPr algn="ctr"/>
            <a:r>
              <a:rPr lang="en-US" sz="2000" dirty="0"/>
              <a:t>[PCR10]</a:t>
            </a:r>
            <a:endParaRPr lang="en-US" sz="2000" dirty="0"/>
          </a:p>
        </p:txBody>
      </p:sp>
      <p:sp>
        <p:nvSpPr>
          <p:cNvPr id="18" name="TextBox 17"/>
          <p:cNvSpPr txBox="1"/>
          <p:nvPr/>
        </p:nvSpPr>
        <p:spPr>
          <a:xfrm>
            <a:off x="1063668" y="5225779"/>
            <a:ext cx="1244311" cy="400110"/>
          </a:xfrm>
          <a:prstGeom prst="rect">
            <a:avLst/>
          </a:prstGeom>
          <a:noFill/>
        </p:spPr>
        <p:txBody>
          <a:bodyPr wrap="square">
            <a:spAutoFit/>
          </a:bodyPr>
          <a:lstStyle/>
          <a:p>
            <a:pPr algn="ctr"/>
            <a:r>
              <a:rPr lang="en-US" sz="2000" dirty="0"/>
              <a:t>[BKR94]</a:t>
            </a:r>
            <a:endParaRPr lang="en-US" sz="2000" dirty="0"/>
          </a:p>
        </p:txBody>
      </p:sp>
      <p:cxnSp>
        <p:nvCxnSpPr>
          <p:cNvPr id="19" name="Straight Arrow Connector 18"/>
          <p:cNvCxnSpPr/>
          <p:nvPr/>
        </p:nvCxnSpPr>
        <p:spPr>
          <a:xfrm>
            <a:off x="1392950" y="5129082"/>
            <a:ext cx="944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838200" y="4113767"/>
                <a:ext cx="609426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Statistical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𝒕</m:t>
                    </m:r>
                    <m:r>
                      <a:rPr lang="en-US" sz="2800" b="1" i="1" dirty="0" smtClean="0">
                        <a:latin typeface="Cambria Math" panose="02040503050406030204" pitchFamily="18" charset="0"/>
                        <a:cs typeface="Times New Roman" panose="02020603050405020304" pitchFamily="18" charset="0"/>
                      </a:rPr>
                      <m:t>&lt;</m:t>
                    </m:r>
                    <m:r>
                      <a:rPr lang="en-US" sz="2800" b="1" i="1" dirty="0" smtClean="0">
                        <a:latin typeface="Cambria Math" panose="02040503050406030204" pitchFamily="18" charset="0"/>
                        <a:cs typeface="Times New Roman" panose="02020603050405020304" pitchFamily="18" charset="0"/>
                      </a:rPr>
                      <m:t>𝒏</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𝟑</m:t>
                    </m:r>
                  </m:oMath>
                </a14:m>
                <a:endParaRPr lang="en-US" sz="2800" b="1" dirty="0">
                  <a:latin typeface="Times New Roman" panose="02020603050405020304" pitchFamily="18" charset="0"/>
                  <a:cs typeface="Times New Roman" panose="020206030504050203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838200" y="4113767"/>
                <a:ext cx="6094268" cy="523220"/>
              </a:xfrm>
              <a:prstGeom prst="rect">
                <a:avLst/>
              </a:prstGeom>
              <a:blipFill rotWithShape="1">
                <a:blip r:embed="rId2"/>
                <a:stretch>
                  <a:fillRect t="-45" r="3" b="41"/>
                </a:stretch>
              </a:blipFill>
            </p:spPr>
            <p:txBody>
              <a:bodyPr/>
              <a:lstStyle/>
              <a:p>
                <a:r>
                  <a:rPr lang="zh-CN" altLang="en-US">
                    <a:noFill/>
                  </a:rPr>
                  <a:t> </a:t>
                </a:r>
              </a:p>
            </p:txBody>
          </p:sp>
        </mc:Fallback>
      </mc:AlternateContent>
      <p:sp>
        <p:nvSpPr>
          <p:cNvPr id="22" name="TextBox 21"/>
          <p:cNvSpPr txBox="1"/>
          <p:nvPr/>
        </p:nvSpPr>
        <p:spPr>
          <a:xfrm>
            <a:off x="4439491" y="5225779"/>
            <a:ext cx="1244311" cy="400110"/>
          </a:xfrm>
          <a:prstGeom prst="rect">
            <a:avLst/>
          </a:prstGeom>
          <a:noFill/>
        </p:spPr>
        <p:txBody>
          <a:bodyPr wrap="square">
            <a:spAutoFit/>
          </a:bodyPr>
          <a:lstStyle/>
          <a:p>
            <a:pPr algn="ctr"/>
            <a:r>
              <a:rPr lang="en-US" sz="2000" dirty="0"/>
              <a:t>[PCR08]</a:t>
            </a:r>
            <a:endParaRPr lang="en-US" sz="2000" dirty="0"/>
          </a:p>
        </p:txBody>
      </p:sp>
      <p:sp>
        <p:nvSpPr>
          <p:cNvPr id="23" name="TextBox 22"/>
          <p:cNvSpPr txBox="1"/>
          <p:nvPr/>
        </p:nvSpPr>
        <p:spPr>
          <a:xfrm>
            <a:off x="8546090" y="4367793"/>
            <a:ext cx="1244311" cy="400110"/>
          </a:xfrm>
          <a:prstGeom prst="rect">
            <a:avLst/>
          </a:prstGeom>
          <a:noFill/>
        </p:spPr>
        <p:txBody>
          <a:bodyPr wrap="square">
            <a:spAutoFit/>
          </a:bodyPr>
          <a:lstStyle/>
          <a:p>
            <a:pPr algn="ctr"/>
            <a:r>
              <a:rPr lang="en-US" sz="2000" dirty="0"/>
              <a:t>[CP23]</a:t>
            </a:r>
            <a:endParaRPr lang="en-US" sz="2000" dirty="0"/>
          </a:p>
        </p:txBody>
      </p:sp>
      <p:cxnSp>
        <p:nvCxnSpPr>
          <p:cNvPr id="26" name="Straight Connector 25"/>
          <p:cNvCxnSpPr>
            <a:stCxn id="5" idx="0"/>
          </p:cNvCxnSpPr>
          <p:nvPr/>
        </p:nvCxnSpPr>
        <p:spPr>
          <a:xfrm flipV="1">
            <a:off x="1585616" y="2706004"/>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flipV="1">
            <a:off x="3253662" y="2708092"/>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flipV="1">
            <a:off x="4971816" y="2719576"/>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flipV="1">
            <a:off x="5975986" y="2731060"/>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flipV="1">
            <a:off x="1685824" y="5031339"/>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flipV="1">
            <a:off x="5072024" y="5044911"/>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flipV="1">
            <a:off x="9310396" y="5031344"/>
            <a:ext cx="0" cy="193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flipV="1">
            <a:off x="5306342" y="2356006"/>
            <a:ext cx="0" cy="568447"/>
          </a:xfrm>
          <a:prstGeom prst="line">
            <a:avLst/>
          </a:prstGeom>
          <a:ln>
            <a:solidFill>
              <a:srgbClr val="C00000"/>
            </a:solidFill>
            <a:prstDash val="dash"/>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p:cNvSpPr txBox="1"/>
              <p:nvPr/>
            </p:nvSpPr>
            <p:spPr>
              <a:xfrm>
                <a:off x="3920389" y="1961270"/>
                <a:ext cx="3202539" cy="400110"/>
              </a:xfrm>
              <a:prstGeom prst="rect">
                <a:avLst/>
              </a:prstGeom>
              <a:noFill/>
            </p:spPr>
            <p:txBody>
              <a:bodyPr wrap="square">
                <a:spAutoFit/>
              </a:bodyPr>
              <a:lstStyle/>
              <a:p>
                <a:pPr algn="ctr"/>
                <a:r>
                  <a:rPr lang="en-US" sz="2000" dirty="0"/>
                  <a:t>[BH08]: Synch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𝐶𝑛</m:t>
                    </m:r>
                    <m:r>
                      <a:rPr lang="en-US" sz="2000" i="1" dirty="0" smtClean="0">
                        <a:latin typeface="Cambria Math" panose="02040503050406030204" pitchFamily="18" charset="0"/>
                      </a:rPr>
                      <m:t>)</m:t>
                    </m:r>
                  </m:oMath>
                </a14:m>
                <a:endParaRPr lang="en-US" sz="2000" dirty="0"/>
              </a:p>
            </p:txBody>
          </p:sp>
        </mc:Choice>
        <mc:Fallback>
          <p:sp>
            <p:nvSpPr>
              <p:cNvPr id="38" name="TextBox 37"/>
              <p:cNvSpPr txBox="1">
                <a:spLocks noRot="1" noChangeAspect="1" noMove="1" noResize="1" noEditPoints="1" noAdjustHandles="1" noChangeArrowheads="1" noChangeShapeType="1" noTextEdit="1"/>
              </p:cNvSpPr>
              <p:nvPr/>
            </p:nvSpPr>
            <p:spPr>
              <a:xfrm>
                <a:off x="3920389" y="1961270"/>
                <a:ext cx="3202539" cy="400110"/>
              </a:xfrm>
              <a:prstGeom prst="rect">
                <a:avLst/>
              </a:prstGeom>
              <a:blipFill rotWithShape="1">
                <a:blip r:embed="rId3"/>
                <a:stretch>
                  <a:fillRect l="-17" t="-97" r="4" b="1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1063668" y="3230951"/>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6</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2" name="TextBox 41"/>
              <p:cNvSpPr txBox="1">
                <a:spLocks noRot="1" noChangeAspect="1" noMove="1" noResize="1" noEditPoints="1" noAdjustHandles="1" noChangeArrowheads="1" noChangeShapeType="1" noTextEdit="1"/>
              </p:cNvSpPr>
              <p:nvPr/>
            </p:nvSpPr>
            <p:spPr>
              <a:xfrm>
                <a:off x="1063668" y="3230951"/>
                <a:ext cx="872600" cy="400110"/>
              </a:xfrm>
              <a:prstGeom prst="rect">
                <a:avLst/>
              </a:prstGeom>
              <a:blipFill rotWithShape="1">
                <a:blip r:embed="rId4"/>
                <a:stretch>
                  <a:fillRect l="-5" t="-18" r="-8133" b="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2795516" y="3232724"/>
                <a:ext cx="872600" cy="403637"/>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5</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3" name="TextBox 42"/>
              <p:cNvSpPr txBox="1">
                <a:spLocks noRot="1" noChangeAspect="1" noMove="1" noResize="1" noEditPoints="1" noAdjustHandles="1" noChangeArrowheads="1" noChangeShapeType="1" noTextEdit="1"/>
              </p:cNvSpPr>
              <p:nvPr/>
            </p:nvSpPr>
            <p:spPr>
              <a:xfrm>
                <a:off x="2795516" y="3232724"/>
                <a:ext cx="872600" cy="403637"/>
              </a:xfrm>
              <a:prstGeom prst="rect">
                <a:avLst/>
              </a:prstGeom>
              <a:blipFill rotWithShape="1">
                <a:blip r:embed="rId5"/>
                <a:stretch>
                  <a:fillRect l="-28" t="-142" r="-8110"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4490559" y="3233591"/>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3</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4" name="TextBox 43"/>
              <p:cNvSpPr txBox="1">
                <a:spLocks noRot="1" noChangeAspect="1" noMove="1" noResize="1" noEditPoints="1" noAdjustHandles="1" noChangeArrowheads="1" noChangeShapeType="1" noTextEdit="1"/>
              </p:cNvSpPr>
              <p:nvPr/>
            </p:nvSpPr>
            <p:spPr>
              <a:xfrm>
                <a:off x="4490559" y="3233591"/>
                <a:ext cx="872600" cy="400110"/>
              </a:xfrm>
              <a:prstGeom prst="rect">
                <a:avLst/>
              </a:prstGeom>
              <a:blipFill rotWithShape="1">
                <a:blip r:embed="rId6"/>
                <a:stretch>
                  <a:fillRect l="-54" t="-43" r="-8083" b="5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5483373" y="3235364"/>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5" name="TextBox 44"/>
              <p:cNvSpPr txBox="1">
                <a:spLocks noRot="1" noChangeAspect="1" noMove="1" noResize="1" noEditPoints="1" noAdjustHandles="1" noChangeArrowheads="1" noChangeShapeType="1" noTextEdit="1"/>
              </p:cNvSpPr>
              <p:nvPr/>
            </p:nvSpPr>
            <p:spPr>
              <a:xfrm>
                <a:off x="5483373" y="3235364"/>
                <a:ext cx="872600" cy="400110"/>
              </a:xfrm>
              <a:prstGeom prst="rect">
                <a:avLst/>
              </a:prstGeom>
              <a:blipFill rotWithShape="1">
                <a:blip r:embed="rId7"/>
                <a:stretch>
                  <a:fillRect l="-17" t="-10" r="-8121" b="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1169368" y="5527704"/>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11</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8" name="TextBox 47"/>
              <p:cNvSpPr txBox="1">
                <a:spLocks noRot="1" noChangeAspect="1" noMove="1" noResize="1" noEditPoints="1" noAdjustHandles="1" noChangeArrowheads="1" noChangeShapeType="1" noTextEdit="1"/>
              </p:cNvSpPr>
              <p:nvPr/>
            </p:nvSpPr>
            <p:spPr>
              <a:xfrm>
                <a:off x="1169368" y="5527704"/>
                <a:ext cx="872600" cy="400110"/>
              </a:xfrm>
              <a:prstGeom prst="rect">
                <a:avLst/>
              </a:prstGeom>
              <a:blipFill rotWithShape="1">
                <a:blip r:embed="rId8"/>
                <a:stretch>
                  <a:fillRect l="-38" t="-7" r="-20325" b="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4610773" y="5530344"/>
                <a:ext cx="872600" cy="403637"/>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b="0" i="1" dirty="0" smtClean="0">
                              <a:latin typeface="Cambria Math" panose="02040503050406030204" pitchFamily="18" charset="0"/>
                            </a:rPr>
                            <m:t>5</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49" name="TextBox 48"/>
              <p:cNvSpPr txBox="1">
                <a:spLocks noRot="1" noChangeAspect="1" noMove="1" noResize="1" noEditPoints="1" noAdjustHandles="1" noChangeArrowheads="1" noChangeShapeType="1" noTextEdit="1"/>
              </p:cNvSpPr>
              <p:nvPr/>
            </p:nvSpPr>
            <p:spPr>
              <a:xfrm>
                <a:off x="4610773" y="5530344"/>
                <a:ext cx="872600" cy="403637"/>
              </a:xfrm>
              <a:prstGeom prst="rect">
                <a:avLst/>
              </a:prstGeom>
              <a:blipFill rotWithShape="1">
                <a:blip r:embed="rId5"/>
                <a:stretch>
                  <a:fillRect l="-4" t="-32" r="-8133" b="13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8695857" y="4686887"/>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𝑛</m:t>
                          </m:r>
                        </m:e>
                        <m:sup>
                          <m:r>
                            <a:rPr lang="en-US" sz="2000" b="0" i="1" dirty="0" smtClean="0">
                              <a:latin typeface="Cambria Math" panose="02040503050406030204" pitchFamily="18" charset="0"/>
                            </a:rPr>
                            <m:t>4</m:t>
                          </m:r>
                        </m:sup>
                      </m:sSup>
                      <m:r>
                        <a:rPr lang="en-US" sz="2000" b="0" i="1" dirty="0" smtClean="0">
                          <a:latin typeface="Cambria Math" panose="02040503050406030204" pitchFamily="18" charset="0"/>
                        </a:rPr>
                        <m:t>)</m:t>
                      </m:r>
                      <m:r>
                        <a:rPr lang="en-US" sz="2000" i="1" dirty="0" smtClean="0">
                          <a:latin typeface="Cambria Math" panose="02040503050406030204" pitchFamily="18" charset="0"/>
                        </a:rPr>
                        <m:t> </m:t>
                      </m:r>
                    </m:oMath>
                  </m:oMathPara>
                </a14:m>
                <a:endParaRPr lang="en-US" sz="2000" dirty="0"/>
              </a:p>
            </p:txBody>
          </p:sp>
        </mc:Choice>
        <mc:Fallback>
          <p:sp>
            <p:nvSpPr>
              <p:cNvPr id="52" name="TextBox 51"/>
              <p:cNvSpPr txBox="1">
                <a:spLocks noRot="1" noChangeAspect="1" noMove="1" noResize="1" noEditPoints="1" noAdjustHandles="1" noChangeArrowheads="1" noChangeShapeType="1" noTextEdit="1"/>
              </p:cNvSpPr>
              <p:nvPr/>
            </p:nvSpPr>
            <p:spPr>
              <a:xfrm>
                <a:off x="8695857" y="4686887"/>
                <a:ext cx="872600" cy="400110"/>
              </a:xfrm>
              <a:prstGeom prst="rect">
                <a:avLst/>
              </a:prstGeom>
              <a:blipFill rotWithShape="1">
                <a:blip r:embed="rId9"/>
                <a:stretch>
                  <a:fillRect l="-19" t="-147" r="-8119" b="3"/>
                </a:stretch>
              </a:blipFill>
            </p:spPr>
            <p:txBody>
              <a:bodyPr/>
              <a:lstStyle/>
              <a:p>
                <a:r>
                  <a:rPr lang="zh-CN" altLang="en-US">
                    <a:noFill/>
                  </a:rPr>
                  <a:t> </a:t>
                </a:r>
              </a:p>
            </p:txBody>
          </p:sp>
        </mc:Fallback>
      </mc:AlternateContent>
      <p:cxnSp>
        <p:nvCxnSpPr>
          <p:cNvPr id="53" name="Straight Connector 52"/>
          <p:cNvCxnSpPr/>
          <p:nvPr/>
        </p:nvCxnSpPr>
        <p:spPr>
          <a:xfrm flipV="1">
            <a:off x="6626836" y="4723311"/>
            <a:ext cx="0" cy="568447"/>
          </a:xfrm>
          <a:prstGeom prst="line">
            <a:avLst/>
          </a:prstGeom>
          <a:ln>
            <a:solidFill>
              <a:srgbClr val="C00000"/>
            </a:solidFill>
            <a:prstDash val="dash"/>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mc:Choice xmlns:a14="http://schemas.microsoft.com/office/drawing/2010/main" Requires="a14">
          <p:sp>
            <p:nvSpPr>
              <p:cNvPr id="54" name="TextBox 53"/>
              <p:cNvSpPr txBox="1"/>
              <p:nvPr/>
            </p:nvSpPr>
            <p:spPr>
              <a:xfrm>
                <a:off x="5047073" y="4240784"/>
                <a:ext cx="3341313" cy="400110"/>
              </a:xfrm>
              <a:prstGeom prst="rect">
                <a:avLst/>
              </a:prstGeom>
              <a:noFill/>
            </p:spPr>
            <p:txBody>
              <a:bodyPr wrap="square">
                <a:spAutoFit/>
              </a:bodyPr>
              <a:lstStyle/>
              <a:p>
                <a:pPr algn="ctr"/>
                <a:r>
                  <a:rPr lang="en-US" sz="2000" dirty="0"/>
                  <a:t>[BFO12]: Synch.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𝐶𝑛</m:t>
                    </m:r>
                    <m:r>
                      <a:rPr lang="en-US" sz="2000" i="1" dirty="0" smtClean="0">
                        <a:latin typeface="Cambria Math" panose="02040503050406030204" pitchFamily="18" charset="0"/>
                      </a:rPr>
                      <m:t>)</m:t>
                    </m:r>
                  </m:oMath>
                </a14:m>
                <a:endParaRPr lang="en-US" sz="2000" dirty="0"/>
              </a:p>
            </p:txBody>
          </p:sp>
        </mc:Choice>
        <mc:Fallback>
          <p:sp>
            <p:nvSpPr>
              <p:cNvPr id="54" name="TextBox 53"/>
              <p:cNvSpPr txBox="1">
                <a:spLocks noRot="1" noChangeAspect="1" noMove="1" noResize="1" noEditPoints="1" noAdjustHandles="1" noChangeArrowheads="1" noChangeShapeType="1" noTextEdit="1"/>
              </p:cNvSpPr>
              <p:nvPr/>
            </p:nvSpPr>
            <p:spPr>
              <a:xfrm>
                <a:off x="5047073" y="4240784"/>
                <a:ext cx="3341313" cy="400110"/>
              </a:xfrm>
              <a:prstGeom prst="rect">
                <a:avLst/>
              </a:prstGeom>
              <a:blipFill rotWithShape="1">
                <a:blip r:embed="rId10"/>
                <a:stretch>
                  <a:fillRect l="-3" t="-63" r="1" b="78"/>
                </a:stretch>
              </a:blipFill>
            </p:spPr>
            <p:txBody>
              <a:bodyPr/>
              <a:lstStyle/>
              <a:p>
                <a:r>
                  <a:rPr lang="zh-CN" altLang="en-US">
                    <a:noFill/>
                  </a:rPr>
                  <a:t> </a:t>
                </a:r>
              </a:p>
            </p:txBody>
          </p:sp>
        </mc:Fallback>
      </mc:AlternateContent>
      <p:sp>
        <p:nvSpPr>
          <p:cNvPr id="3" name="TextBox 2"/>
          <p:cNvSpPr txBox="1"/>
          <p:nvPr/>
        </p:nvSpPr>
        <p:spPr>
          <a:xfrm>
            <a:off x="9044692" y="2899397"/>
            <a:ext cx="1244311" cy="400110"/>
          </a:xfrm>
          <a:prstGeom prst="rect">
            <a:avLst/>
          </a:prstGeom>
          <a:noFill/>
        </p:spPr>
        <p:txBody>
          <a:bodyPr wrap="square">
            <a:spAutoFit/>
          </a:bodyPr>
          <a:lstStyle/>
          <a:p>
            <a:pPr algn="ctr"/>
            <a:r>
              <a:rPr lang="en-US" sz="2000" dirty="0"/>
              <a:t>[AAPP24]</a:t>
            </a:r>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9214806" y="3228945"/>
                <a:ext cx="872600"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𝐶𝑛</m:t>
                      </m:r>
                      <m:r>
                        <a:rPr lang="en-US" sz="2000" b="0" i="1" dirty="0" smtClean="0">
                          <a:latin typeface="Cambria Math" panose="02040503050406030204" pitchFamily="18" charset="0"/>
                        </a:rPr>
                        <m:t>) </m:t>
                      </m:r>
                    </m:oMath>
                  </m:oMathPara>
                </a14:m>
                <a:endParaRPr lang="en-US" sz="2000" dirty="0"/>
              </a:p>
            </p:txBody>
          </p:sp>
        </mc:Choice>
        <mc:Fallback>
          <p:sp>
            <p:nvSpPr>
              <p:cNvPr id="4" name="TextBox 3"/>
              <p:cNvSpPr txBox="1">
                <a:spLocks noRot="1" noChangeAspect="1" noMove="1" noResize="1" noEditPoints="1" noAdjustHandles="1" noChangeArrowheads="1" noChangeShapeType="1" noTextEdit="1"/>
              </p:cNvSpPr>
              <p:nvPr/>
            </p:nvSpPr>
            <p:spPr>
              <a:xfrm>
                <a:off x="9214806" y="3228945"/>
                <a:ext cx="872600" cy="400110"/>
              </a:xfrm>
              <a:prstGeom prst="rect">
                <a:avLst/>
              </a:prstGeom>
              <a:blipFill rotWithShape="1">
                <a:blip r:embed="rId11"/>
                <a:stretch>
                  <a:fillRect l="-37" t="-151" r="49" b="7"/>
                </a:stretch>
              </a:blipFill>
            </p:spPr>
            <p:txBody>
              <a:bodyPr/>
              <a:lstStyle/>
              <a:p>
                <a:r>
                  <a:rPr lang="zh-CN" altLang="en-US">
                    <a:noFill/>
                  </a:rPr>
                  <a:t> </a:t>
                </a:r>
              </a:p>
            </p:txBody>
          </p:sp>
        </mc:Fallback>
      </mc:AlternateContent>
      <p:cxnSp>
        <p:nvCxnSpPr>
          <p:cNvPr id="6" name="Straight Connector 5"/>
          <p:cNvCxnSpPr/>
          <p:nvPr/>
        </p:nvCxnSpPr>
        <p:spPr>
          <a:xfrm flipV="1">
            <a:off x="9708742" y="2706004"/>
            <a:ext cx="0" cy="193393"/>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Communication Complexity</a:t>
            </a:r>
            <a:endParaRPr lang="en-US" dirty="0"/>
          </a:p>
        </p:txBody>
      </p:sp>
      <mc:AlternateContent xmlns:mc="http://schemas.openxmlformats.org/markup-compatibility/2006">
        <mc:Choice xmlns:a14="http://schemas.microsoft.com/office/drawing/2010/main" Requires="a14">
          <p:sp>
            <p:nvSpPr>
              <p:cNvPr id="5" name="矩形 4"/>
              <p:cNvSpPr/>
              <p:nvPr/>
            </p:nvSpPr>
            <p:spPr>
              <a:xfrm>
                <a:off x="838200" y="2870652"/>
                <a:ext cx="10744199" cy="1481175"/>
              </a:xfrm>
              <a:prstGeom prst="rect">
                <a:avLst/>
              </a:prstGeom>
            </p:spPr>
            <p:txBody>
              <a:bodyPr wrap="square">
                <a:spAutoFit/>
              </a:bodyPr>
              <a:lstStyle/>
              <a:p>
                <a:pPr algn="ctr">
                  <a:lnSpc>
                    <a:spcPct val="150000"/>
                  </a:lnSpc>
                </a:pPr>
                <a:r>
                  <a:rPr lang="en-US" altLang="zh-CN" sz="3200" i="1" dirty="0">
                    <a:latin typeface="Times New Roman" panose="02020603050405020304" pitchFamily="18" charset="0"/>
                    <a:ea typeface="Tahoma" panose="020B0604030504040204" pitchFamily="34" charset="0"/>
                    <a:cs typeface="Times New Roman" panose="02020603050405020304" pitchFamily="18" charset="0"/>
                  </a:rPr>
                  <a:t>Can we achieve Asynchronous MPC with optimal resilience </a:t>
                </a:r>
                <a:endParaRPr lang="en-US" altLang="zh-CN" sz="3200" i="1" dirty="0">
                  <a:latin typeface="Times New Roman" panose="02020603050405020304" pitchFamily="18" charset="0"/>
                  <a:ea typeface="Tahoma" panose="020B0604030504040204" pitchFamily="34" charset="0"/>
                  <a:cs typeface="Times New Roman" panose="02020603050405020304" pitchFamily="18" charset="0"/>
                </a:endParaRPr>
              </a:p>
              <a:p>
                <a:pPr algn="ctr">
                  <a:lnSpc>
                    <a:spcPct val="150000"/>
                  </a:lnSpc>
                </a:pPr>
                <a14:m>
                  <m:oMath xmlns:m="http://schemas.openxmlformats.org/officeDocument/2006/math">
                    <m:r>
                      <a:rPr lang="en-US" altLang="zh-CN" sz="32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sz="32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&lt;</m:t>
                    </m:r>
                    <m:r>
                      <a:rPr lang="en-US" altLang="zh-CN" sz="32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sz="32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sz="32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3</m:t>
                    </m:r>
                  </m:oMath>
                </a14:m>
                <a:r>
                  <a:rPr lang="en-US" altLang="zh-CN" sz="32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200" i="1" dirty="0">
                    <a:latin typeface="Times New Roman" panose="02020603050405020304" pitchFamily="18" charset="0"/>
                    <a:ea typeface="Tahoma" panose="020B0604030504040204" pitchFamily="34" charset="0"/>
                    <a:cs typeface="Times New Roman" panose="02020603050405020304" pitchFamily="18" charset="0"/>
                  </a:rPr>
                  <a:t>and </a:t>
                </a:r>
                <a14:m>
                  <m:oMath xmlns:m="http://schemas.openxmlformats.org/officeDocument/2006/math">
                    <m:r>
                      <a:rPr lang="en-US" sz="3200" i="1" dirty="0" smtClean="0">
                        <a:solidFill>
                          <a:srgbClr val="FF0000"/>
                        </a:solidFill>
                        <a:latin typeface="Cambria Math" panose="02040503050406030204" pitchFamily="18" charset="0"/>
                      </a:rPr>
                      <m:t>𝑂</m:t>
                    </m:r>
                    <m:r>
                      <a:rPr lang="en-US" sz="3200" i="1" dirty="0" smtClean="0">
                        <a:solidFill>
                          <a:srgbClr val="FF0000"/>
                        </a:solidFill>
                        <a:latin typeface="Cambria Math" panose="02040503050406030204" pitchFamily="18" charset="0"/>
                      </a:rPr>
                      <m:t>(</m:t>
                    </m:r>
                    <m:r>
                      <a:rPr lang="en-US" sz="3200" i="1" dirty="0" smtClean="0">
                        <a:solidFill>
                          <a:srgbClr val="FF0000"/>
                        </a:solidFill>
                        <a:latin typeface="Cambria Math" panose="02040503050406030204" pitchFamily="18" charset="0"/>
                      </a:rPr>
                      <m:t>𝐶𝑛</m:t>
                    </m:r>
                    <m:r>
                      <a:rPr lang="en-US" sz="3200" i="1" dirty="0" smtClean="0">
                        <a:solidFill>
                          <a:srgbClr val="FF0000"/>
                        </a:solidFill>
                        <a:latin typeface="Cambria Math" panose="02040503050406030204" pitchFamily="18" charset="0"/>
                      </a:rPr>
                      <m:t>) </m:t>
                    </m:r>
                  </m:oMath>
                </a14:m>
                <a:r>
                  <a:rPr lang="en-US" altLang="zh-CN" sz="3200" i="1" dirty="0">
                    <a:latin typeface="Times New Roman" panose="02020603050405020304" pitchFamily="18" charset="0"/>
                    <a:ea typeface="Tahoma" panose="020B0604030504040204" pitchFamily="34" charset="0"/>
                    <a:cs typeface="Times New Roman" panose="02020603050405020304" pitchFamily="18" charset="0"/>
                  </a:rPr>
                  <a:t>communication?</a:t>
                </a:r>
                <a:endParaRPr lang="en-US" altLang="zh-CN" sz="3200" i="1"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838200" y="2870652"/>
                <a:ext cx="10744199" cy="1481175"/>
              </a:xfrm>
              <a:prstGeom prst="rect">
                <a:avLst/>
              </a:prstGeom>
              <a:blipFill rotWithShape="1">
                <a:blip r:embed="rId1"/>
                <a:stretch>
                  <a:fillRect t="-31" r="6" b="-1832"/>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Result</a:t>
            </a:r>
            <a:endParaRPr lang="en-US" dirty="0"/>
          </a:p>
        </p:txBody>
      </p:sp>
      <mc:AlternateContent xmlns:mc="http://schemas.openxmlformats.org/markup-compatibility/2006">
        <mc:Choice xmlns:a14="http://schemas.microsoft.com/office/drawing/2010/main" Requires="a14">
          <p:sp>
            <p:nvSpPr>
              <p:cNvPr id="5" name="矩形 4"/>
              <p:cNvSpPr/>
              <p:nvPr/>
            </p:nvSpPr>
            <p:spPr>
              <a:xfrm>
                <a:off x="955158" y="1938269"/>
                <a:ext cx="10398642" cy="3017621"/>
              </a:xfrm>
              <a:prstGeom prst="rect">
                <a:avLst/>
              </a:prstGeom>
            </p:spPr>
            <p:txBody>
              <a:bodyPr wrap="square">
                <a:spAutoFit/>
              </a:bodyPr>
              <a:lstStyle/>
              <a:p>
                <a:pPr algn="just">
                  <a:lnSpc>
                    <a:spcPct val="150000"/>
                  </a:lnSpc>
                </a:pPr>
                <a:r>
                  <a:rPr lang="en-US" altLang="zh-CN" sz="3200" dirty="0">
                    <a:latin typeface="Times New Roman" panose="02020603050405020304" pitchFamily="18" charset="0"/>
                    <a:ea typeface="Tahoma" panose="020B0604030504040204" pitchFamily="34" charset="0"/>
                    <a:cs typeface="Times New Roman" panose="02020603050405020304" pitchFamily="18" charset="0"/>
                  </a:rPr>
                  <a:t>Theorem.</a:t>
                </a:r>
                <a:endParaRPr lang="en-US" altLang="zh-CN" sz="32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Let </a:t>
                </a:r>
                <a14:m>
                  <m:oMath xmlns:m="http://schemas.openxmlformats.org/officeDocument/2006/math">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3</m:t>
                    </m:r>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m:t>
                    </m:r>
                  </m:oMath>
                </a14:m>
                <a:r>
                  <a:rPr lang="en-US" altLang="zh-CN" sz="2400" dirty="0">
                    <a:latin typeface="Times New Roman" panose="02020603050405020304" pitchFamily="18" charset="0"/>
                    <a:ea typeface="Tahoma" panose="020B0604030504040204" pitchFamily="34" charset="0"/>
                    <a:cs typeface="Times New Roman" panose="02020603050405020304" pitchFamily="18" charset="0"/>
                  </a:rPr>
                  <a:t>. For any circuit over a finite field of size </a:t>
                </a:r>
                <a14:m>
                  <m:oMath xmlns:m="http://schemas.openxmlformats.org/officeDocument/2006/math">
                    <m:r>
                      <a:rPr lang="en-US" altLang="zh-CN" sz="2400"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sz="2400"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sz="2400"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m:t>
                    </m:r>
                  </m:oMath>
                </a14:m>
                <a:r>
                  <a:rPr lang="en-US" altLang="zh-CN" sz="2400" dirty="0">
                    <a:latin typeface="Times New Roman" panose="02020603050405020304" pitchFamily="18" charset="0"/>
                    <a:ea typeface="Tahoma" panose="020B0604030504040204" pitchFamily="34" charset="0"/>
                    <a:cs typeface="Times New Roman" panose="02020603050405020304" pitchFamily="18" charset="0"/>
                  </a:rPr>
                  <a:t> of size </a:t>
                </a:r>
                <a14:m>
                  <m:oMath xmlns:m="http://schemas.openxmlformats.org/officeDocument/2006/math">
                    <m:r>
                      <a:rPr lang="en-US" altLang="zh-CN" sz="2400"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oMath>
                </a14:m>
                <a:r>
                  <a:rPr lang="en-US" altLang="zh-CN" sz="2400" dirty="0">
                    <a:latin typeface="Times New Roman" panose="02020603050405020304" pitchFamily="18" charset="0"/>
                    <a:ea typeface="Tahoma" panose="020B0604030504040204" pitchFamily="34" charset="0"/>
                    <a:cs typeface="Times New Roman" panose="02020603050405020304" pitchFamily="18" charset="0"/>
                  </a:rPr>
                  <a:t> and depth </a:t>
                </a:r>
                <a14:m>
                  <m:oMath xmlns:m="http://schemas.openxmlformats.org/officeDocument/2006/math">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sz="2400" dirty="0">
                    <a:latin typeface="Times New Roman" panose="02020603050405020304" pitchFamily="18" charset="0"/>
                    <a:ea typeface="Tahoma" panose="020B0604030504040204" pitchFamily="34" charset="0"/>
                    <a:cs typeface="Times New Roman" panose="02020603050405020304" pitchFamily="18" charset="0"/>
                  </a:rPr>
                  <a:t>, there is an information-theoretic asynchronous MPC protocol with guaranteed output delivery and </a:t>
                </a:r>
                <a:r>
                  <a:rPr lang="en-US" altLang="zh-CN"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statistical error negligible in </a:t>
                </a:r>
                <a14:m>
                  <m:oMath xmlns:m="http://schemas.openxmlformats.org/officeDocument/2006/math">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sz="2400" dirty="0">
                    <a:latin typeface="Times New Roman" panose="02020603050405020304" pitchFamily="18" charset="0"/>
                    <a:ea typeface="Tahoma" panose="020B0604030504040204" pitchFamily="34" charset="0"/>
                    <a:cs typeface="Times New Roman" panose="02020603050405020304" pitchFamily="18" charset="0"/>
                  </a:rPr>
                  <a:t>. The total communication complexity is </a:t>
                </a:r>
                <a14:m>
                  <m:oMath xmlns:m="http://schemas.openxmlformats.org/officeDocument/2006/math">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sz="2400"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14</m:t>
                        </m:r>
                      </m:sup>
                    </m:sSup>
                    <m:sSup>
                      <m:sSupPr>
                        <m:ctrlPr>
                          <a:rPr lang="en-US" altLang="zh-CN" sz="2400"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e>
                      <m:sup>
                        <m:r>
                          <a:rPr lang="en-US" altLang="zh-CN" sz="2400"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sz="240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sz="2400" dirty="0">
                    <a:latin typeface="Times New Roman" panose="02020603050405020304" pitchFamily="18" charset="0"/>
                    <a:ea typeface="Tahoma" panose="020B0604030504040204" pitchFamily="34" charset="0"/>
                    <a:cs typeface="Times New Roman" panose="02020603050405020304" pitchFamily="18" charset="0"/>
                  </a:rPr>
                  <a:t> field elements.</a:t>
                </a: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955158" y="1938269"/>
                <a:ext cx="10398642" cy="3017621"/>
              </a:xfrm>
              <a:prstGeom prst="rect">
                <a:avLst/>
              </a:prstGeom>
              <a:blipFill rotWithShape="1">
                <a:blip r:embed="rId1"/>
                <a:stretch>
                  <a:fillRect l="-1" t="-8" b="12"/>
                </a:stretch>
              </a:blipFill>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Shamir Secret Sharing</a:t>
            </a:r>
            <a:endParaRPr lang="en-US" b="1" dirty="0">
              <a:solidFill>
                <a:schemeClr val="accent1">
                  <a:lumMod val="75000"/>
                </a:schemeClr>
              </a:solidFill>
            </a:endParaRPr>
          </a:p>
        </p:txBody>
      </p:sp>
      <p:sp>
        <p:nvSpPr>
          <p:cNvPr id="10" name="Right Brace 27"/>
          <p:cNvSpPr/>
          <p:nvPr/>
        </p:nvSpPr>
        <p:spPr>
          <a:xfrm rot="5400000">
            <a:off x="9361558" y="3515457"/>
            <a:ext cx="283749" cy="3700734"/>
          </a:xfrm>
          <a:prstGeom prst="rightBrace">
            <a:avLst>
              <a:gd name="adj1" fmla="val 29885"/>
              <a:gd name="adj2" fmla="val 49808"/>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29"/>
              <p:cNvSpPr txBox="1"/>
              <p:nvPr/>
            </p:nvSpPr>
            <p:spPr>
              <a:xfrm>
                <a:off x="9070624" y="5651015"/>
                <a:ext cx="1332481"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Shares </a:t>
                </a:r>
                <a14:m>
                  <m:oMath xmlns:m="http://schemas.openxmlformats.org/officeDocument/2006/math">
                    <m:sSub>
                      <m:sSubPr>
                        <m:ctrlPr>
                          <a:rPr lang="en-US" altLang="zh-CN" sz="2000" i="1" dirty="0" smtClean="0">
                            <a:latin typeface="Cambria Math" panose="02040503050406030204" pitchFamily="18" charset="0"/>
                            <a:cs typeface="Times New Roman" panose="02020603050405020304" pitchFamily="18" charset="0"/>
                          </a:rPr>
                        </m:ctrlPr>
                      </m:sSubPr>
                      <m:e>
                        <m:d>
                          <m:dPr>
                            <m:begChr m:val="["/>
                            <m:endChr m:val="]"/>
                            <m:ctrlPr>
                              <a:rPr lang="en-US" altLang="zh-CN" sz="2000" i="1" dirty="0" smtClean="0">
                                <a:latin typeface="Cambria Math" panose="02040503050406030204" pitchFamily="18" charset="0"/>
                                <a:cs typeface="Times New Roman" panose="02020603050405020304" pitchFamily="18" charset="0"/>
                              </a:rPr>
                            </m:ctrlPr>
                          </m:dPr>
                          <m:e>
                            <m:r>
                              <a:rPr lang="en-US" altLang="zh-CN" sz="2000" i="1" dirty="0" smtClean="0">
                                <a:latin typeface="Cambria Math" panose="02040503050406030204" pitchFamily="18" charset="0"/>
                                <a:cs typeface="Times New Roman" panose="02020603050405020304" pitchFamily="18" charset="0"/>
                              </a:rPr>
                              <m:t>𝑠</m:t>
                            </m:r>
                          </m:e>
                        </m:d>
                      </m:e>
                      <m:sub>
                        <m:r>
                          <a:rPr lang="en-US" altLang="zh-CN" sz="2000" i="1" dirty="0" smtClean="0">
                            <a:latin typeface="Cambria Math" panose="02040503050406030204" pitchFamily="18" charset="0"/>
                            <a:cs typeface="Times New Roman" panose="02020603050405020304" pitchFamily="18" charset="0"/>
                          </a:rPr>
                          <m:t>𝑡</m:t>
                        </m:r>
                      </m:sub>
                    </m:sSub>
                  </m:oMath>
                </a14:m>
                <a:endParaRPr lang="en-US" sz="2000" dirty="0">
                  <a:latin typeface="Times New Roman" panose="02020603050405020304" pitchFamily="18" charset="0"/>
                  <a:cs typeface="Times New Roman" panose="02020603050405020304" pitchFamily="18" charset="0"/>
                </a:endParaRPr>
              </a:p>
            </p:txBody>
          </p:sp>
        </mc:Choice>
        <mc:Fallback>
          <p:sp>
            <p:nvSpPr>
              <p:cNvPr id="11" name="TextBox 29"/>
              <p:cNvSpPr txBox="1">
                <a:spLocks noRot="1" noChangeAspect="1" noMove="1" noResize="1" noEditPoints="1" noAdjustHandles="1" noChangeArrowheads="1" noChangeShapeType="1" noTextEdit="1"/>
              </p:cNvSpPr>
              <p:nvPr/>
            </p:nvSpPr>
            <p:spPr>
              <a:xfrm>
                <a:off x="9070624" y="5651015"/>
                <a:ext cx="1332481" cy="400110"/>
              </a:xfrm>
              <a:prstGeom prst="rect">
                <a:avLst/>
              </a:prstGeom>
              <a:blipFill rotWithShape="1">
                <a:blip r:embed="rId1"/>
                <a:stretch>
                  <a:fillRect l="-21" t="-37" r="40" b="52"/>
                </a:stretch>
              </a:blipFill>
            </p:spPr>
            <p:txBody>
              <a:bodyPr/>
              <a:lstStyle/>
              <a:p>
                <a:r>
                  <a:rPr lang="zh-CN" altLang="en-US">
                    <a:noFill/>
                  </a:rPr>
                  <a:t> </a:t>
                </a:r>
              </a:p>
            </p:txBody>
          </p:sp>
        </mc:Fallback>
      </mc:AlternateContent>
      <p:cxnSp>
        <p:nvCxnSpPr>
          <p:cNvPr id="12" name="Straight Arrow Connector 30"/>
          <p:cNvCxnSpPr/>
          <p:nvPr/>
        </p:nvCxnSpPr>
        <p:spPr>
          <a:xfrm>
            <a:off x="7117791" y="5142115"/>
            <a:ext cx="0" cy="51716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32"/>
          <p:cNvSpPr txBox="1"/>
          <p:nvPr/>
        </p:nvSpPr>
        <p:spPr>
          <a:xfrm>
            <a:off x="6619096" y="5659276"/>
            <a:ext cx="987771" cy="400110"/>
          </a:xfrm>
          <a:prstGeom prst="rect">
            <a:avLst/>
          </a:prstGeom>
          <a:noFill/>
        </p:spPr>
        <p:txBody>
          <a:bodyPr wrap="non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Secret s</a:t>
            </a:r>
            <a:endParaRPr 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14" name="Table 33"/>
          <p:cNvGraphicFramePr>
            <a:graphicFrameLocks noGrp="1"/>
          </p:cNvGraphicFramePr>
          <p:nvPr/>
        </p:nvGraphicFramePr>
        <p:xfrm>
          <a:off x="5341161" y="2248604"/>
          <a:ext cx="6517841" cy="2485992"/>
        </p:xfrm>
        <a:graphic>
          <a:graphicData uri="http://schemas.openxmlformats.org/drawingml/2006/table">
            <a:tbl>
              <a:tblPr firstRow="1" bandRow="1">
                <a:tableStyleId>{5C22544A-7EE6-4342-B048-85BDC9FD1C3A}</a:tableStyleId>
              </a:tblPr>
              <a:tblGrid>
                <a:gridCol w="592531"/>
                <a:gridCol w="592531"/>
                <a:gridCol w="592531"/>
                <a:gridCol w="592531"/>
                <a:gridCol w="592531"/>
                <a:gridCol w="592531"/>
                <a:gridCol w="592531"/>
                <a:gridCol w="592531"/>
                <a:gridCol w="592531"/>
                <a:gridCol w="592531"/>
                <a:gridCol w="592531"/>
              </a:tblGrid>
              <a:tr h="2364072">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B w="57150" cap="flat" cmpd="sng" algn="ctr">
                      <a:solidFill>
                        <a:schemeClr val="tx1"/>
                      </a:solidFill>
                      <a:prstDash val="solid"/>
                      <a:round/>
                      <a:headEnd type="none" w="med" len="med"/>
                      <a:tailEnd type="none" w="med" len="med"/>
                    </a:lnB>
                    <a:noFill/>
                  </a:tcPr>
                </a:tc>
              </a:tr>
              <a:tr h="0">
                <a:tc>
                  <a:txBody>
                    <a:bodyPr/>
                    <a:lstStyle/>
                    <a:p>
                      <a:endParaRPr lang="en-US"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mc:Choice xmlns:a14="http://schemas.microsoft.com/office/drawing/2010/main" Requires="a14">
          <p:sp>
            <p:nvSpPr>
              <p:cNvPr id="15" name="TextBox 45"/>
              <p:cNvSpPr txBox="1"/>
              <p:nvPr/>
            </p:nvSpPr>
            <p:spPr>
              <a:xfrm>
                <a:off x="7493713"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i="1" dirty="0" smtClean="0">
                              <a:latin typeface="Cambria Math" panose="02040503050406030204" pitchFamily="18" charset="0"/>
                            </a:rPr>
                            <m:t>1</m:t>
                          </m:r>
                        </m:sub>
                      </m:sSub>
                    </m:oMath>
                  </m:oMathPara>
                </a14:m>
                <a:endParaRPr lang="en-US" dirty="0"/>
              </a:p>
            </p:txBody>
          </p:sp>
        </mc:Choice>
        <mc:Fallback>
          <p:sp>
            <p:nvSpPr>
              <p:cNvPr id="15" name="TextBox 45"/>
              <p:cNvSpPr txBox="1">
                <a:spLocks noRot="1" noChangeAspect="1" noMove="1" noResize="1" noEditPoints="1" noAdjustHandles="1" noChangeArrowheads="1" noChangeShapeType="1" noTextEdit="1"/>
              </p:cNvSpPr>
              <p:nvPr/>
            </p:nvSpPr>
            <p:spPr>
              <a:xfrm>
                <a:off x="7493713" y="4684249"/>
                <a:ext cx="500082" cy="369332"/>
              </a:xfrm>
              <a:prstGeom prst="rect">
                <a:avLst/>
              </a:prstGeom>
              <a:blipFill rotWithShape="1">
                <a:blip r:embed="rId2"/>
                <a:stretch>
                  <a:fillRect l="-16" t="-132" r="83"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46"/>
              <p:cNvSpPr txBox="1"/>
              <p:nvPr/>
            </p:nvSpPr>
            <p:spPr>
              <a:xfrm>
                <a:off x="11049148" y="468273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7</m:t>
                          </m:r>
                        </m:sub>
                      </m:sSub>
                    </m:oMath>
                  </m:oMathPara>
                </a14:m>
                <a:endParaRPr lang="en-US" dirty="0"/>
              </a:p>
            </p:txBody>
          </p:sp>
        </mc:Choice>
        <mc:Fallback>
          <p:sp>
            <p:nvSpPr>
              <p:cNvPr id="16" name="TextBox 46"/>
              <p:cNvSpPr txBox="1">
                <a:spLocks noRot="1" noChangeAspect="1" noMove="1" noResize="1" noEditPoints="1" noAdjustHandles="1" noChangeArrowheads="1" noChangeShapeType="1" noTextEdit="1"/>
              </p:cNvSpPr>
              <p:nvPr/>
            </p:nvSpPr>
            <p:spPr>
              <a:xfrm>
                <a:off x="11049148" y="4682739"/>
                <a:ext cx="500082" cy="369332"/>
              </a:xfrm>
              <a:prstGeom prst="rect">
                <a:avLst/>
              </a:prstGeom>
              <a:blipFill rotWithShape="1">
                <a:blip r:embed="rId3"/>
                <a:stretch>
                  <a:fillRect l="-30" t="-67" r="97" b="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TextBox 47"/>
              <p:cNvSpPr txBox="1"/>
              <p:nvPr/>
            </p:nvSpPr>
            <p:spPr>
              <a:xfrm>
                <a:off x="8090778"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2</m:t>
                          </m:r>
                        </m:sub>
                      </m:sSub>
                    </m:oMath>
                  </m:oMathPara>
                </a14:m>
                <a:endParaRPr lang="en-US" dirty="0"/>
              </a:p>
            </p:txBody>
          </p:sp>
        </mc:Choice>
        <mc:Fallback>
          <p:sp>
            <p:nvSpPr>
              <p:cNvPr id="17" name="TextBox 47"/>
              <p:cNvSpPr txBox="1">
                <a:spLocks noRot="1" noChangeAspect="1" noMove="1" noResize="1" noEditPoints="1" noAdjustHandles="1" noChangeArrowheads="1" noChangeShapeType="1" noTextEdit="1"/>
              </p:cNvSpPr>
              <p:nvPr/>
            </p:nvSpPr>
            <p:spPr>
              <a:xfrm>
                <a:off x="8090778" y="4684249"/>
                <a:ext cx="500082" cy="369332"/>
              </a:xfrm>
              <a:prstGeom prst="rect">
                <a:avLst/>
              </a:prstGeom>
              <a:blipFill rotWithShape="1">
                <a:blip r:embed="rId4"/>
                <a:stretch>
                  <a:fillRect l="-49" t="-132" r="116"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TextBox 48"/>
              <p:cNvSpPr txBox="1"/>
              <p:nvPr/>
            </p:nvSpPr>
            <p:spPr>
              <a:xfrm>
                <a:off x="8679681"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3</m:t>
                          </m:r>
                        </m:sub>
                      </m:sSub>
                    </m:oMath>
                  </m:oMathPara>
                </a14:m>
                <a:endParaRPr lang="en-US" dirty="0"/>
              </a:p>
            </p:txBody>
          </p:sp>
        </mc:Choice>
        <mc:Fallback>
          <p:sp>
            <p:nvSpPr>
              <p:cNvPr id="18" name="TextBox 48"/>
              <p:cNvSpPr txBox="1">
                <a:spLocks noRot="1" noChangeAspect="1" noMove="1" noResize="1" noEditPoints="1" noAdjustHandles="1" noChangeArrowheads="1" noChangeShapeType="1" noTextEdit="1"/>
              </p:cNvSpPr>
              <p:nvPr/>
            </p:nvSpPr>
            <p:spPr>
              <a:xfrm>
                <a:off x="8679681" y="4684249"/>
                <a:ext cx="500082" cy="369332"/>
              </a:xfrm>
              <a:prstGeom prst="rect">
                <a:avLst/>
              </a:prstGeom>
              <a:blipFill rotWithShape="1">
                <a:blip r:embed="rId5"/>
                <a:stretch>
                  <a:fillRect l="-100" t="-132" r="41"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TextBox 49"/>
              <p:cNvSpPr txBox="1"/>
              <p:nvPr/>
            </p:nvSpPr>
            <p:spPr>
              <a:xfrm>
                <a:off x="9282439"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4</m:t>
                          </m:r>
                        </m:sub>
                      </m:sSub>
                    </m:oMath>
                  </m:oMathPara>
                </a14:m>
                <a:endParaRPr lang="en-US" dirty="0"/>
              </a:p>
            </p:txBody>
          </p:sp>
        </mc:Choice>
        <mc:Fallback>
          <p:sp>
            <p:nvSpPr>
              <p:cNvPr id="19" name="TextBox 49"/>
              <p:cNvSpPr txBox="1">
                <a:spLocks noRot="1" noChangeAspect="1" noMove="1" noResize="1" noEditPoints="1" noAdjustHandles="1" noChangeArrowheads="1" noChangeShapeType="1" noTextEdit="1"/>
              </p:cNvSpPr>
              <p:nvPr/>
            </p:nvSpPr>
            <p:spPr>
              <a:xfrm>
                <a:off x="9282439" y="4684249"/>
                <a:ext cx="500082" cy="369332"/>
              </a:xfrm>
              <a:prstGeom prst="rect">
                <a:avLst/>
              </a:prstGeom>
              <a:blipFill rotWithShape="1">
                <a:blip r:embed="rId6"/>
                <a:stretch>
                  <a:fillRect l="-2" t="-132" r="69"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TextBox 50"/>
              <p:cNvSpPr txBox="1"/>
              <p:nvPr/>
            </p:nvSpPr>
            <p:spPr>
              <a:xfrm>
                <a:off x="9857487" y="4685274"/>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5</m:t>
                          </m:r>
                        </m:sub>
                      </m:sSub>
                    </m:oMath>
                  </m:oMathPara>
                </a14:m>
                <a:endParaRPr lang="en-US" dirty="0"/>
              </a:p>
            </p:txBody>
          </p:sp>
        </mc:Choice>
        <mc:Fallback>
          <p:sp>
            <p:nvSpPr>
              <p:cNvPr id="20" name="TextBox 50"/>
              <p:cNvSpPr txBox="1">
                <a:spLocks noRot="1" noChangeAspect="1" noMove="1" noResize="1" noEditPoints="1" noAdjustHandles="1" noChangeArrowheads="1" noChangeShapeType="1" noTextEdit="1"/>
              </p:cNvSpPr>
              <p:nvPr/>
            </p:nvSpPr>
            <p:spPr>
              <a:xfrm>
                <a:off x="9857487" y="4685274"/>
                <a:ext cx="500082" cy="369332"/>
              </a:xfrm>
              <a:prstGeom prst="rect">
                <a:avLst/>
              </a:prstGeom>
              <a:blipFill rotWithShape="1">
                <a:blip r:embed="rId7"/>
                <a:stretch>
                  <a:fillRect l="-76" t="-66" r="17" b="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TextBox 51"/>
              <p:cNvSpPr txBox="1"/>
              <p:nvPr/>
            </p:nvSpPr>
            <p:spPr>
              <a:xfrm>
                <a:off x="10452083" y="468273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6</m:t>
                          </m:r>
                        </m:sub>
                      </m:sSub>
                    </m:oMath>
                  </m:oMathPara>
                </a14:m>
                <a:endParaRPr lang="en-US" dirty="0"/>
              </a:p>
            </p:txBody>
          </p:sp>
        </mc:Choice>
        <mc:Fallback>
          <p:sp>
            <p:nvSpPr>
              <p:cNvPr id="21" name="TextBox 51"/>
              <p:cNvSpPr txBox="1">
                <a:spLocks noRot="1" noChangeAspect="1" noMove="1" noResize="1" noEditPoints="1" noAdjustHandles="1" noChangeArrowheads="1" noChangeShapeType="1" noTextEdit="1"/>
              </p:cNvSpPr>
              <p:nvPr/>
            </p:nvSpPr>
            <p:spPr>
              <a:xfrm>
                <a:off x="10452083" y="4682739"/>
                <a:ext cx="500082" cy="369332"/>
              </a:xfrm>
              <a:prstGeom prst="rect">
                <a:avLst/>
              </a:prstGeom>
              <a:blipFill rotWithShape="1">
                <a:blip r:embed="rId8"/>
                <a:stretch>
                  <a:fillRect l="-124" t="-67" r="64" b="3"/>
                </a:stretch>
              </a:blipFill>
            </p:spPr>
            <p:txBody>
              <a:bodyPr/>
              <a:lstStyle/>
              <a:p>
                <a:r>
                  <a:rPr lang="zh-CN" altLang="en-US">
                    <a:noFill/>
                  </a:rPr>
                  <a:t> </a:t>
                </a:r>
              </a:p>
            </p:txBody>
          </p:sp>
        </mc:Fallback>
      </mc:AlternateContent>
      <p:sp>
        <p:nvSpPr>
          <p:cNvPr id="22" name="Freeform 52"/>
          <p:cNvSpPr/>
          <p:nvPr/>
        </p:nvSpPr>
        <p:spPr>
          <a:xfrm>
            <a:off x="5341160" y="2835113"/>
            <a:ext cx="6517841" cy="1191542"/>
          </a:xfrm>
          <a:custGeom>
            <a:avLst/>
            <a:gdLst>
              <a:gd name="connsiteX0" fmla="*/ 0 w 4775200"/>
              <a:gd name="connsiteY0" fmla="*/ 736600 h 1191542"/>
              <a:gd name="connsiteX1" fmla="*/ 1054100 w 4775200"/>
              <a:gd name="connsiteY1" fmla="*/ 1181100 h 1191542"/>
              <a:gd name="connsiteX2" fmla="*/ 2438400 w 4775200"/>
              <a:gd name="connsiteY2" fmla="*/ 342900 h 1191542"/>
              <a:gd name="connsiteX3" fmla="*/ 3556000 w 4775200"/>
              <a:gd name="connsiteY3" fmla="*/ 1079500 h 1191542"/>
              <a:gd name="connsiteX4" fmla="*/ 4775200 w 4775200"/>
              <a:gd name="connsiteY4" fmla="*/ 0 h 119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1191542">
                <a:moveTo>
                  <a:pt x="0" y="736600"/>
                </a:moveTo>
                <a:cubicBezTo>
                  <a:pt x="323850" y="991658"/>
                  <a:pt x="647700" y="1246717"/>
                  <a:pt x="1054100" y="1181100"/>
                </a:cubicBezTo>
                <a:cubicBezTo>
                  <a:pt x="1460500" y="1115483"/>
                  <a:pt x="2021417" y="359833"/>
                  <a:pt x="2438400" y="342900"/>
                </a:cubicBezTo>
                <a:cubicBezTo>
                  <a:pt x="2855383" y="325967"/>
                  <a:pt x="3166533" y="1136650"/>
                  <a:pt x="3556000" y="1079500"/>
                </a:cubicBezTo>
                <a:cubicBezTo>
                  <a:pt x="3945467" y="1022350"/>
                  <a:pt x="4360333" y="511175"/>
                  <a:pt x="4775200" y="0"/>
                </a:cubicBezTo>
              </a:path>
            </a:pathLst>
          </a:cu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3"/>
          <p:cNvSpPr/>
          <p:nvPr/>
        </p:nvSpPr>
        <p:spPr>
          <a:xfrm>
            <a:off x="7609353" y="3533985"/>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4"/>
          <p:cNvSpPr/>
          <p:nvPr/>
        </p:nvSpPr>
        <p:spPr>
          <a:xfrm>
            <a:off x="8193223" y="3201404"/>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5"/>
          <p:cNvSpPr/>
          <p:nvPr/>
        </p:nvSpPr>
        <p:spPr>
          <a:xfrm>
            <a:off x="8788593" y="3130815"/>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6"/>
          <p:cNvSpPr/>
          <p:nvPr/>
        </p:nvSpPr>
        <p:spPr>
          <a:xfrm>
            <a:off x="9413667" y="350756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7"/>
          <p:cNvSpPr/>
          <p:nvPr/>
        </p:nvSpPr>
        <p:spPr>
          <a:xfrm>
            <a:off x="9998740" y="383943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8"/>
          <p:cNvSpPr/>
          <p:nvPr/>
        </p:nvSpPr>
        <p:spPr>
          <a:xfrm>
            <a:off x="10578568" y="3696173"/>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9"/>
          <p:cNvSpPr/>
          <p:nvPr/>
        </p:nvSpPr>
        <p:spPr>
          <a:xfrm>
            <a:off x="11171540" y="332446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60"/>
          <p:cNvSpPr/>
          <p:nvPr/>
        </p:nvSpPr>
        <p:spPr>
          <a:xfrm>
            <a:off x="7051743" y="3854032"/>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2" name="圆角矩形 3"/>
              <p:cNvSpPr/>
              <p:nvPr/>
            </p:nvSpPr>
            <p:spPr>
              <a:xfrm>
                <a:off x="561792" y="2138270"/>
                <a:ext cx="4537119" cy="39211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20000"/>
                  </a:lnSpc>
                </a:pPr>
                <a:r>
                  <a:rPr kumimoji="1" lang="en-US" altLang="zh-CN" sz="2400" b="1" dirty="0">
                    <a:solidFill>
                      <a:schemeClr val="tx1"/>
                    </a:solidFill>
                    <a:latin typeface="Times New Roman" panose="02020603050405020304" pitchFamily="18" charset="0"/>
                    <a:cs typeface="Times New Roman" panose="02020603050405020304" pitchFamily="18" charset="0"/>
                  </a:rPr>
                  <a:t>Use</a:t>
                </a:r>
                <a:r>
                  <a:rPr kumimoji="1" lang="zh-CN" altLang="en-US" sz="2400" b="1" dirty="0">
                    <a:solidFill>
                      <a:schemeClr val="tx1"/>
                    </a:solidFill>
                    <a:latin typeface="Times New Roman" panose="02020603050405020304" pitchFamily="18" charset="0"/>
                    <a:cs typeface="Times New Roman" panose="02020603050405020304" pitchFamily="18" charset="0"/>
                  </a:rPr>
                  <a:t> </a:t>
                </a:r>
                <a:r>
                  <a:rPr kumimoji="1" lang="en-US" altLang="zh-CN" sz="2400" b="1" dirty="0">
                    <a:solidFill>
                      <a:schemeClr val="tx1"/>
                    </a:solidFill>
                    <a:latin typeface="Times New Roman" panose="02020603050405020304" pitchFamily="18" charset="0"/>
                    <a:cs typeface="Times New Roman" panose="02020603050405020304" pitchFamily="18" charset="0"/>
                  </a:rPr>
                  <a:t>a</a:t>
                </a:r>
                <a:r>
                  <a:rPr kumimoji="1" lang="zh-CN" altLang="en-US" sz="2400" b="1" dirty="0">
                    <a:solidFill>
                      <a:schemeClr val="tx1"/>
                    </a:solidFill>
                    <a:latin typeface="Times New Roman" panose="02020603050405020304" pitchFamily="18" charset="0"/>
                    <a:cs typeface="Times New Roman" panose="02020603050405020304" pitchFamily="18" charset="0"/>
                  </a:rPr>
                  <a:t> </a:t>
                </a:r>
                <a:r>
                  <a:rPr kumimoji="1" lang="en-US" altLang="zh-CN" sz="2400" b="1" dirty="0">
                    <a:solidFill>
                      <a:schemeClr val="tx1"/>
                    </a:solidFill>
                    <a:latin typeface="Times New Roman" panose="02020603050405020304" pitchFamily="18" charset="0"/>
                    <a:cs typeface="Times New Roman" panose="02020603050405020304" pitchFamily="18" charset="0"/>
                  </a:rPr>
                  <a:t>degree-</a:t>
                </a:r>
                <a14:m>
                  <m:oMath xmlns:m="http://schemas.openxmlformats.org/officeDocument/2006/math">
                    <m:r>
                      <a:rPr kumimoji="1" lang="en-US" altLang="zh-CN" sz="2400" b="1" i="1" dirty="0" smtClean="0">
                        <a:solidFill>
                          <a:schemeClr val="tx1"/>
                        </a:solidFill>
                        <a:latin typeface="Cambria Math" panose="02040503050406030204" pitchFamily="18" charset="0"/>
                      </a:rPr>
                      <m:t>𝒕</m:t>
                    </m:r>
                  </m:oMath>
                </a14:m>
                <a:r>
                  <a:rPr kumimoji="1" lang="zh-CN" altLang="en-US" sz="2400" b="1" dirty="0">
                    <a:solidFill>
                      <a:schemeClr val="tx1"/>
                    </a:solidFill>
                    <a:latin typeface="Times New Roman" panose="02020603050405020304" pitchFamily="18" charset="0"/>
                    <a:cs typeface="Times New Roman" panose="02020603050405020304" pitchFamily="18" charset="0"/>
                  </a:rPr>
                  <a:t> </a:t>
                </a:r>
                <a:r>
                  <a:rPr kumimoji="1" lang="en-US" altLang="zh-CN" sz="2400" b="1" dirty="0">
                    <a:solidFill>
                      <a:schemeClr val="tx1"/>
                    </a:solidFill>
                    <a:latin typeface="Times New Roman" panose="02020603050405020304" pitchFamily="18" charset="0"/>
                    <a:cs typeface="Times New Roman" panose="02020603050405020304" pitchFamily="18" charset="0"/>
                  </a:rPr>
                  <a:t>polynomial</a:t>
                </a:r>
                <a:endParaRPr kumimoji="1" lang="en-US" altLang="zh-CN"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kumimoji="1" lang="en-US" altLang="zh-CN" sz="2000" dirty="0">
                  <a:solidFill>
                    <a:schemeClr val="tx1"/>
                  </a:solidFill>
                  <a:latin typeface="Times New Roman" panose="02020603050405020304" pitchFamily="18" charset="0"/>
                  <a:cs typeface="Times New Roman" panose="02020603050405020304" pitchFamily="18" charset="0"/>
                </a:endParaRPr>
              </a:p>
              <a:p>
                <a:pPr marL="285750" indent="-285750">
                  <a:lnSpc>
                    <a:spcPct val="120000"/>
                  </a:lnSpc>
                  <a:buFont typeface="Arial" panose="020B0604020202020204" pitchFamily="34" charset="0"/>
                  <a:buChar char="•"/>
                </a:pPr>
                <a:r>
                  <a:rPr kumimoji="1" lang="en-US" altLang="zh-CN" sz="2400" dirty="0">
                    <a:solidFill>
                      <a:schemeClr val="tx1"/>
                    </a:solidFill>
                    <a:latin typeface="Times New Roman" panose="02020603050405020304" pitchFamily="18" charset="0"/>
                    <a:cs typeface="Times New Roman" panose="02020603050405020304" pitchFamily="18" charset="0"/>
                  </a:rPr>
                  <a:t>Each</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share</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is</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an</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evaluation</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point</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of</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this</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polynomial</a:t>
                </a:r>
                <a:endParaRPr kumimoji="1"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lnSpc>
                    <a:spcPct val="120000"/>
                  </a:lnSpc>
                  <a:buFont typeface="Arial" panose="020B0604020202020204" pitchFamily="34" charset="0"/>
                  <a:buChar char="•"/>
                </a:pPr>
                <a:r>
                  <a:rPr kumimoji="1" lang="en-US" altLang="zh-CN" sz="2400" dirty="0">
                    <a:solidFill>
                      <a:srgbClr val="FF0000"/>
                    </a:solidFill>
                    <a:latin typeface="Times New Roman" panose="02020603050405020304" pitchFamily="18" charset="0"/>
                    <a:cs typeface="Times New Roman" panose="02020603050405020304" pitchFamily="18" charset="0"/>
                  </a:rPr>
                  <a:t>Any</a:t>
                </a:r>
                <a:r>
                  <a:rPr kumimoji="1" lang="zh-CN" alt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dirty="0" smtClean="0">
                        <a:solidFill>
                          <a:srgbClr val="FF0000"/>
                        </a:solidFill>
                        <a:latin typeface="Cambria Math" panose="02040503050406030204" pitchFamily="18" charset="0"/>
                      </a:rPr>
                      <m:t>𝑡</m:t>
                    </m:r>
                  </m:oMath>
                </a14:m>
                <a:r>
                  <a:rPr kumimoji="1" lang="zh-CN" altLang="en-US"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shares</a:t>
                </a:r>
                <a:r>
                  <a:rPr kumimoji="1" lang="zh-CN" altLang="en-US"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are</a:t>
                </a:r>
                <a:r>
                  <a:rPr kumimoji="1" lang="zh-CN" altLang="en-US"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independent</a:t>
                </a:r>
                <a:r>
                  <a:rPr kumimoji="1" lang="zh-CN" altLang="en-US"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of</a:t>
                </a:r>
                <a:r>
                  <a:rPr kumimoji="1" lang="zh-CN" altLang="en-US"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the</a:t>
                </a:r>
                <a:r>
                  <a:rPr kumimoji="1" lang="zh-CN" altLang="en-US"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secret</a:t>
                </a:r>
                <a:endParaRPr kumimoji="1" lang="en-US" altLang="zh-CN" sz="2400" dirty="0">
                  <a:solidFill>
                    <a:srgbClr val="FF0000"/>
                  </a:solidFill>
                  <a:latin typeface="Times New Roman" panose="02020603050405020304" pitchFamily="18" charset="0"/>
                  <a:cs typeface="Times New Roman" panose="02020603050405020304" pitchFamily="18" charset="0"/>
                </a:endParaRPr>
              </a:p>
              <a:p>
                <a:pPr marL="285750" indent="-285750">
                  <a:lnSpc>
                    <a:spcPct val="120000"/>
                  </a:lnSpc>
                  <a:buFont typeface="Arial" panose="020B0604020202020204" pitchFamily="34" charset="0"/>
                  <a:buChar char="•"/>
                </a:pPr>
                <a:r>
                  <a:rPr kumimoji="1" lang="en-US" altLang="zh-CN" sz="2400" dirty="0">
                    <a:solidFill>
                      <a:srgbClr val="00B050"/>
                    </a:solidFill>
                    <a:latin typeface="Times New Roman" panose="02020603050405020304" pitchFamily="18" charset="0"/>
                    <a:cs typeface="Times New Roman" panose="02020603050405020304" pitchFamily="18" charset="0"/>
                  </a:rPr>
                  <a:t>Any</a:t>
                </a:r>
                <a:r>
                  <a:rPr kumimoji="1" lang="zh-CN" altLang="en-US" sz="2400" dirty="0">
                    <a:solidFill>
                      <a:srgbClr val="00B050"/>
                    </a:solidFill>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dirty="0" smtClean="0">
                        <a:solidFill>
                          <a:srgbClr val="00B050"/>
                        </a:solidFill>
                        <a:latin typeface="Cambria Math" panose="02040503050406030204" pitchFamily="18" charset="0"/>
                      </a:rPr>
                      <m:t>𝑡</m:t>
                    </m:r>
                    <m:r>
                      <a:rPr kumimoji="1" lang="en-US" altLang="zh-CN" sz="2400" i="1" dirty="0" smtClean="0">
                        <a:solidFill>
                          <a:srgbClr val="00B050"/>
                        </a:solidFill>
                        <a:latin typeface="Cambria Math" panose="02040503050406030204" pitchFamily="18" charset="0"/>
                      </a:rPr>
                      <m:t>+</m:t>
                    </m:r>
                    <m:r>
                      <a:rPr kumimoji="1" lang="en-US" altLang="zh-CN" sz="2400" i="1" dirty="0" smtClean="0">
                        <a:solidFill>
                          <a:srgbClr val="00B050"/>
                        </a:solidFill>
                        <a:latin typeface="Cambria Math" panose="02040503050406030204" pitchFamily="18" charset="0"/>
                      </a:rPr>
                      <m:t>1</m:t>
                    </m:r>
                  </m:oMath>
                </a14:m>
                <a:r>
                  <a:rPr kumimoji="1" lang="zh-CN" altLang="en-US" sz="2400" dirty="0">
                    <a:solidFill>
                      <a:srgbClr val="00B050"/>
                    </a:solidFill>
                    <a:latin typeface="Times New Roman" panose="02020603050405020304" pitchFamily="18" charset="0"/>
                    <a:cs typeface="Times New Roman" panose="02020603050405020304" pitchFamily="18" charset="0"/>
                  </a:rPr>
                  <a:t> </a:t>
                </a:r>
                <a:r>
                  <a:rPr kumimoji="1" lang="en-US" altLang="zh-CN" sz="2400" dirty="0">
                    <a:solidFill>
                      <a:srgbClr val="00B050"/>
                    </a:solidFill>
                    <a:latin typeface="Times New Roman" panose="02020603050405020304" pitchFamily="18" charset="0"/>
                    <a:cs typeface="Times New Roman" panose="02020603050405020304" pitchFamily="18" charset="0"/>
                  </a:rPr>
                  <a:t>shares</a:t>
                </a:r>
                <a:r>
                  <a:rPr kumimoji="1" lang="zh-CN" altLang="en-US" sz="2400" dirty="0">
                    <a:solidFill>
                      <a:srgbClr val="00B050"/>
                    </a:solidFill>
                    <a:latin typeface="Times New Roman" panose="02020603050405020304" pitchFamily="18" charset="0"/>
                    <a:cs typeface="Times New Roman" panose="02020603050405020304" pitchFamily="18" charset="0"/>
                  </a:rPr>
                  <a:t> </a:t>
                </a:r>
                <a:r>
                  <a:rPr kumimoji="1" lang="en-US" altLang="zh-CN" sz="2400" dirty="0">
                    <a:solidFill>
                      <a:srgbClr val="00B050"/>
                    </a:solidFill>
                    <a:latin typeface="Times New Roman" panose="02020603050405020304" pitchFamily="18" charset="0"/>
                    <a:cs typeface="Times New Roman" panose="02020603050405020304" pitchFamily="18" charset="0"/>
                  </a:rPr>
                  <a:t>can</a:t>
                </a:r>
                <a:r>
                  <a:rPr kumimoji="1" lang="zh-CN" altLang="en-US" sz="2400" dirty="0">
                    <a:solidFill>
                      <a:srgbClr val="00B050"/>
                    </a:solidFill>
                    <a:latin typeface="Times New Roman" panose="02020603050405020304" pitchFamily="18" charset="0"/>
                    <a:cs typeface="Times New Roman" panose="02020603050405020304" pitchFamily="18" charset="0"/>
                  </a:rPr>
                  <a:t> </a:t>
                </a:r>
                <a:r>
                  <a:rPr kumimoji="1" lang="en-US" altLang="zh-CN" sz="2400" dirty="0">
                    <a:solidFill>
                      <a:srgbClr val="00B050"/>
                    </a:solidFill>
                    <a:latin typeface="Times New Roman" panose="02020603050405020304" pitchFamily="18" charset="0"/>
                    <a:cs typeface="Times New Roman" panose="02020603050405020304" pitchFamily="18" charset="0"/>
                  </a:rPr>
                  <a:t>reconstruct</a:t>
                </a:r>
                <a:r>
                  <a:rPr kumimoji="1" lang="zh-CN" altLang="en-US" sz="2400" dirty="0">
                    <a:solidFill>
                      <a:srgbClr val="00B050"/>
                    </a:solidFill>
                    <a:latin typeface="Times New Roman" panose="02020603050405020304" pitchFamily="18" charset="0"/>
                    <a:cs typeface="Times New Roman" panose="02020603050405020304" pitchFamily="18" charset="0"/>
                  </a:rPr>
                  <a:t> </a:t>
                </a:r>
                <a:r>
                  <a:rPr kumimoji="1" lang="en-US" altLang="zh-CN" sz="2400" dirty="0">
                    <a:solidFill>
                      <a:srgbClr val="00B050"/>
                    </a:solidFill>
                    <a:latin typeface="Times New Roman" panose="02020603050405020304" pitchFamily="18" charset="0"/>
                    <a:cs typeface="Times New Roman" panose="02020603050405020304" pitchFamily="18" charset="0"/>
                  </a:rPr>
                  <a:t>the</a:t>
                </a:r>
                <a:r>
                  <a:rPr kumimoji="1" lang="zh-CN" altLang="en-US" sz="2400" dirty="0">
                    <a:solidFill>
                      <a:srgbClr val="00B050"/>
                    </a:solidFill>
                    <a:latin typeface="Times New Roman" panose="02020603050405020304" pitchFamily="18" charset="0"/>
                    <a:cs typeface="Times New Roman" panose="02020603050405020304" pitchFamily="18" charset="0"/>
                  </a:rPr>
                  <a:t> </a:t>
                </a:r>
                <a:r>
                  <a:rPr kumimoji="1" lang="en-US" altLang="zh-CN" sz="2400" dirty="0">
                    <a:solidFill>
                      <a:srgbClr val="00B050"/>
                    </a:solidFill>
                    <a:latin typeface="Times New Roman" panose="02020603050405020304" pitchFamily="18" charset="0"/>
                    <a:cs typeface="Times New Roman" panose="02020603050405020304" pitchFamily="18" charset="0"/>
                  </a:rPr>
                  <a:t>polynomial</a:t>
                </a:r>
                <a:endParaRPr kumimoji="1" lang="en-US" altLang="zh-CN" sz="2400" dirty="0">
                  <a:solidFill>
                    <a:srgbClr val="00B050"/>
                  </a:solidFill>
                  <a:latin typeface="Times New Roman" panose="02020603050405020304" pitchFamily="18" charset="0"/>
                  <a:cs typeface="Times New Roman" panose="02020603050405020304" pitchFamily="18" charset="0"/>
                </a:endParaRPr>
              </a:p>
              <a:p>
                <a:pPr algn="ctr"/>
                <a:endParaRPr kumimoji="1" lang="en-US" altLang="zh-CN" sz="1600" dirty="0">
                  <a:solidFill>
                    <a:schemeClr val="tx1"/>
                  </a:solidFill>
                  <a:latin typeface="Times" pitchFamily="2" charset="0"/>
                </a:endParaRPr>
              </a:p>
            </p:txBody>
          </p:sp>
        </mc:Choice>
        <mc:Fallback>
          <p:sp>
            <p:nvSpPr>
              <p:cNvPr id="32" name="圆角矩形 3"/>
              <p:cNvSpPr>
                <a:spLocks noRot="1" noChangeAspect="1" noMove="1" noResize="1" noEditPoints="1" noAdjustHandles="1" noChangeArrowheads="1" noChangeShapeType="1" noTextEdit="1"/>
              </p:cNvSpPr>
              <p:nvPr/>
            </p:nvSpPr>
            <p:spPr>
              <a:xfrm>
                <a:off x="561792" y="2138270"/>
                <a:ext cx="4537119" cy="3921116"/>
              </a:xfrm>
              <a:prstGeom prst="roundRect">
                <a:avLst/>
              </a:prstGeom>
              <a:blipFill rotWithShape="1">
                <a:blip r:embed="rId9"/>
                <a:stretch>
                  <a:fillRect l="-150" t="-168" r="-129" b="-156"/>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Multiparty Computation</a:t>
            </a:r>
            <a:endParaRPr lang="en-US" b="1" dirty="0">
              <a:solidFill>
                <a:schemeClr val="accent1">
                  <a:lumMod val="75000"/>
                </a:schemeClr>
              </a:solidFill>
            </a:endParaRPr>
          </a:p>
        </p:txBody>
      </p:sp>
      <p:grpSp>
        <p:nvGrpSpPr>
          <p:cNvPr id="12" name="Group 11"/>
          <p:cNvGrpSpPr/>
          <p:nvPr/>
        </p:nvGrpSpPr>
        <p:grpSpPr>
          <a:xfrm>
            <a:off x="1358794" y="2410975"/>
            <a:ext cx="2683427" cy="2513402"/>
            <a:chOff x="2535740" y="2410975"/>
            <a:chExt cx="2683427" cy="2513402"/>
          </a:xfrm>
        </p:grpSpPr>
        <p:pic>
          <p:nvPicPr>
            <p:cNvPr id="9" name="Picture 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3714629" y="2410975"/>
              <a:ext cx="426716" cy="426716"/>
            </a:xfrm>
            <a:prstGeom prst="rect">
              <a:avLst/>
            </a:prstGeom>
          </p:spPr>
        </p:pic>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5740" y="3880227"/>
              <a:ext cx="518160" cy="518160"/>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92451" y="3026795"/>
              <a:ext cx="426716" cy="426716"/>
            </a:xfrm>
            <a:prstGeom prst="rect">
              <a:avLst/>
            </a:prstGeom>
          </p:spPr>
        </p:pic>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92451" y="3960184"/>
              <a:ext cx="426716" cy="426716"/>
            </a:xfrm>
            <a:prstGeom prst="rect">
              <a:avLst/>
            </a:prstGeom>
          </p:spPr>
        </p:pic>
        <p:cxnSp>
          <p:nvCxnSpPr>
            <p:cNvPr id="20" name="Straight Arrow Connector 19"/>
            <p:cNvCxnSpPr>
              <a:stCxn id="9" idx="2"/>
            </p:cNvCxnSpPr>
            <p:nvPr/>
          </p:nvCxnSpPr>
          <p:spPr>
            <a:xfrm>
              <a:off x="3927987" y="2837691"/>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2"/>
            </p:cNvCxnSpPr>
            <p:nvPr/>
          </p:nvCxnSpPr>
          <p:spPr>
            <a:xfrm flipV="1">
              <a:off x="3008178" y="2837691"/>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51" idx="0"/>
            </p:cNvCxnSpPr>
            <p:nvPr/>
          </p:nvCxnSpPr>
          <p:spPr>
            <a:xfrm>
              <a:off x="3053900" y="4139307"/>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3" idx="1"/>
            </p:cNvCxnSpPr>
            <p:nvPr/>
          </p:nvCxnSpPr>
          <p:spPr>
            <a:xfrm flipV="1">
              <a:off x="3927987" y="3240153"/>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1"/>
            </p:cNvCxnSpPr>
            <p:nvPr/>
          </p:nvCxnSpPr>
          <p:spPr>
            <a:xfrm flipH="1" flipV="1">
              <a:off x="3008178" y="3240153"/>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1"/>
            </p:cNvCxnSpPr>
            <p:nvPr/>
          </p:nvCxnSpPr>
          <p:spPr>
            <a:xfrm flipH="1">
              <a:off x="3008178" y="324015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2"/>
              <a:endCxn id="13" idx="1"/>
            </p:cNvCxnSpPr>
            <p:nvPr/>
          </p:nvCxnSpPr>
          <p:spPr>
            <a:xfrm>
              <a:off x="3927987" y="2837691"/>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008177" y="4173542"/>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1" idx="0"/>
            </p:cNvCxnSpPr>
            <p:nvPr/>
          </p:nvCxnSpPr>
          <p:spPr>
            <a:xfrm flipV="1">
              <a:off x="3927987" y="4105883"/>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1"/>
              <a:endCxn id="17" idx="1"/>
            </p:cNvCxnSpPr>
            <p:nvPr/>
          </p:nvCxnSpPr>
          <p:spPr>
            <a:xfrm>
              <a:off x="4792451" y="3240153"/>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0" idx="3"/>
              <a:endCxn id="11" idx="3"/>
            </p:cNvCxnSpPr>
            <p:nvPr/>
          </p:nvCxnSpPr>
          <p:spPr>
            <a:xfrm>
              <a:off x="3008178" y="3240153"/>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008178" y="3240153"/>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1" idx="3"/>
              <a:endCxn id="9" idx="2"/>
            </p:cNvCxnSpPr>
            <p:nvPr/>
          </p:nvCxnSpPr>
          <p:spPr>
            <a:xfrm flipV="1">
              <a:off x="3053900" y="2837691"/>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7" idx="1"/>
              <a:endCxn id="9" idx="2"/>
            </p:cNvCxnSpPr>
            <p:nvPr/>
          </p:nvCxnSpPr>
          <p:spPr>
            <a:xfrm flipH="1" flipV="1">
              <a:off x="3927987" y="2837691"/>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1" idx="3"/>
              <a:endCxn id="13" idx="1"/>
            </p:cNvCxnSpPr>
            <p:nvPr/>
          </p:nvCxnSpPr>
          <p:spPr>
            <a:xfrm flipV="1">
              <a:off x="3053900" y="3240153"/>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81462" y="3026795"/>
              <a:ext cx="426716" cy="426716"/>
            </a:xfrm>
            <a:prstGeom prst="rect">
              <a:avLst/>
            </a:prstGeom>
          </p:spPr>
        </p:pic>
        <p:pic>
          <p:nvPicPr>
            <p:cNvPr id="51" name="Picture 5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14629" y="4497661"/>
              <a:ext cx="426716" cy="426716"/>
            </a:xfrm>
            <a:prstGeom prst="rect">
              <a:avLst/>
            </a:prstGeom>
          </p:spPr>
        </p:pic>
      </p:grpSp>
      <mc:AlternateContent xmlns:mc="http://schemas.openxmlformats.org/markup-compatibility/2006">
        <mc:Choice xmlns:a14="http://schemas.microsoft.com/office/drawing/2010/main" Requires="a14">
          <p:sp>
            <p:nvSpPr>
              <p:cNvPr id="14" name="TextBox 13"/>
              <p:cNvSpPr txBox="1"/>
              <p:nvPr/>
            </p:nvSpPr>
            <p:spPr>
              <a:xfrm>
                <a:off x="4788899" y="1962854"/>
                <a:ext cx="5571869" cy="203132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Setting</a:t>
                </a:r>
                <a:endParaRPr lang="en-US"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𝑛</m:t>
                    </m:r>
                  </m:oMath>
                </a14:m>
                <a:r>
                  <a:rPr lang="en-US" sz="2000" dirty="0">
                    <a:latin typeface="Times New Roman" panose="02020603050405020304" pitchFamily="18" charset="0"/>
                    <a:cs typeface="Times New Roman" panose="02020603050405020304" pitchFamily="18" charset="0"/>
                  </a:rPr>
                  <a:t> parties</a:t>
                </a:r>
                <a:endParaRPr lang="en-US"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𝑡</m:t>
                    </m:r>
                  </m:oMath>
                </a14:m>
                <a:r>
                  <a:rPr lang="en-US" sz="2000" dirty="0">
                    <a:latin typeface="Times New Roman" panose="02020603050405020304" pitchFamily="18" charset="0"/>
                    <a:cs typeface="Times New Roman" panose="02020603050405020304" pitchFamily="18" charset="0"/>
                  </a:rPr>
                  <a:t> corrupted</a:t>
                </a:r>
                <a:endParaRPr lang="en-US"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Complete network of bilateral channels</a:t>
                </a:r>
                <a:endParaRPr lang="en-US" sz="2400" dirty="0">
                  <a:latin typeface="Times New Roman" panose="02020603050405020304" pitchFamily="18"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4788899" y="1962854"/>
                <a:ext cx="5571869" cy="2031325"/>
              </a:xfrm>
              <a:prstGeom prst="rect">
                <a:avLst/>
              </a:prstGeom>
              <a:blipFill rotWithShape="1">
                <a:blip r:embed="rId6"/>
                <a:stretch>
                  <a:fillRect l="-7" t="-3" r="2" b="1"/>
                </a:stretch>
              </a:blipFill>
            </p:spPr>
            <p:txBody>
              <a:bodyPr/>
              <a:lstStyle/>
              <a:p>
                <a:r>
                  <a:rPr lang="zh-CN" alt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Shamir Secret Sharing</a:t>
            </a:r>
            <a:endParaRPr lang="en-US" b="1" dirty="0">
              <a:solidFill>
                <a:schemeClr val="accent1">
                  <a:lumMod val="75000"/>
                </a:schemeClr>
              </a:solidFill>
            </a:endParaRPr>
          </a:p>
        </p:txBody>
      </p:sp>
      <p:sp>
        <p:nvSpPr>
          <p:cNvPr id="10" name="Right Brace 27"/>
          <p:cNvSpPr/>
          <p:nvPr/>
        </p:nvSpPr>
        <p:spPr>
          <a:xfrm rot="5400000">
            <a:off x="9361558" y="3515457"/>
            <a:ext cx="283749" cy="3700734"/>
          </a:xfrm>
          <a:prstGeom prst="rightBrace">
            <a:avLst>
              <a:gd name="adj1" fmla="val 29885"/>
              <a:gd name="adj2" fmla="val 49808"/>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29"/>
              <p:cNvSpPr txBox="1"/>
              <p:nvPr/>
            </p:nvSpPr>
            <p:spPr>
              <a:xfrm>
                <a:off x="9070624" y="5651015"/>
                <a:ext cx="1326069"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Shares</a:t>
                </a:r>
                <a:r>
                  <a:rPr lang="en-US" altLang="zh-CN" sz="2000" dirty="0">
                    <a:cs typeface="Times New Roman" panose="02020603050405020304" pitchFamily="18" charset="0"/>
                  </a:rPr>
                  <a:t> </a:t>
                </a:r>
                <a14:m>
                  <m:oMath xmlns:m="http://schemas.openxmlformats.org/officeDocument/2006/math">
                    <m:sSub>
                      <m:sSubPr>
                        <m:ctrlPr>
                          <a:rPr lang="en-US" altLang="zh-CN" sz="2000" i="1" dirty="0" smtClean="0">
                            <a:latin typeface="Cambria Math" panose="02040503050406030204" pitchFamily="18" charset="0"/>
                            <a:cs typeface="Times New Roman" panose="02020603050405020304" pitchFamily="18" charset="0"/>
                          </a:rPr>
                        </m:ctrlPr>
                      </m:sSubPr>
                      <m:e>
                        <m:d>
                          <m:dPr>
                            <m:begChr m:val="["/>
                            <m:endChr m:val="]"/>
                            <m:ctrlPr>
                              <a:rPr lang="en-US" altLang="zh-CN" sz="2000" i="1" dirty="0" smtClean="0">
                                <a:latin typeface="Cambria Math" panose="02040503050406030204" pitchFamily="18" charset="0"/>
                                <a:cs typeface="Times New Roman" panose="02020603050405020304" pitchFamily="18" charset="0"/>
                              </a:rPr>
                            </m:ctrlPr>
                          </m:dPr>
                          <m:e>
                            <m:r>
                              <a:rPr lang="en-US" altLang="zh-CN" sz="2000" i="1" dirty="0" smtClean="0">
                                <a:latin typeface="Cambria Math" panose="02040503050406030204" pitchFamily="18" charset="0"/>
                                <a:cs typeface="Times New Roman" panose="02020603050405020304" pitchFamily="18" charset="0"/>
                              </a:rPr>
                              <m:t>𝑠</m:t>
                            </m:r>
                          </m:e>
                        </m:d>
                      </m:e>
                      <m:sub>
                        <m:r>
                          <a:rPr lang="en-US" altLang="zh-CN" sz="2000" i="1" dirty="0" smtClean="0">
                            <a:latin typeface="Cambria Math" panose="02040503050406030204" pitchFamily="18" charset="0"/>
                            <a:cs typeface="Times New Roman" panose="02020603050405020304" pitchFamily="18" charset="0"/>
                          </a:rPr>
                          <m:t>𝑡</m:t>
                        </m:r>
                      </m:sub>
                    </m:sSub>
                  </m:oMath>
                </a14:m>
                <a:endParaRPr lang="en-US" sz="2000" dirty="0">
                  <a:latin typeface="Times New Roman" panose="02020603050405020304" pitchFamily="18" charset="0"/>
                  <a:cs typeface="Times New Roman" panose="02020603050405020304" pitchFamily="18" charset="0"/>
                </a:endParaRPr>
              </a:p>
            </p:txBody>
          </p:sp>
        </mc:Choice>
        <mc:Fallback>
          <p:sp>
            <p:nvSpPr>
              <p:cNvPr id="11" name="TextBox 29"/>
              <p:cNvSpPr txBox="1">
                <a:spLocks noRot="1" noChangeAspect="1" noMove="1" noResize="1" noEditPoints="1" noAdjustHandles="1" noChangeArrowheads="1" noChangeShapeType="1" noTextEdit="1"/>
              </p:cNvSpPr>
              <p:nvPr/>
            </p:nvSpPr>
            <p:spPr>
              <a:xfrm>
                <a:off x="9070624" y="5651015"/>
                <a:ext cx="1326069" cy="400110"/>
              </a:xfrm>
              <a:prstGeom prst="rect">
                <a:avLst/>
              </a:prstGeom>
              <a:blipFill rotWithShape="1">
                <a:blip r:embed="rId1"/>
                <a:stretch>
                  <a:fillRect l="-21" t="-37" r="36" b="52"/>
                </a:stretch>
              </a:blipFill>
            </p:spPr>
            <p:txBody>
              <a:bodyPr/>
              <a:lstStyle/>
              <a:p>
                <a:r>
                  <a:rPr lang="zh-CN" altLang="en-US">
                    <a:noFill/>
                  </a:rPr>
                  <a:t> </a:t>
                </a:r>
              </a:p>
            </p:txBody>
          </p:sp>
        </mc:Fallback>
      </mc:AlternateContent>
      <p:cxnSp>
        <p:nvCxnSpPr>
          <p:cNvPr id="12" name="Straight Arrow Connector 30"/>
          <p:cNvCxnSpPr/>
          <p:nvPr/>
        </p:nvCxnSpPr>
        <p:spPr>
          <a:xfrm>
            <a:off x="7117791" y="5142115"/>
            <a:ext cx="0" cy="51716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32"/>
          <p:cNvSpPr txBox="1"/>
          <p:nvPr/>
        </p:nvSpPr>
        <p:spPr>
          <a:xfrm>
            <a:off x="6619096" y="5659276"/>
            <a:ext cx="987771" cy="400110"/>
          </a:xfrm>
          <a:prstGeom prst="rect">
            <a:avLst/>
          </a:prstGeom>
          <a:noFill/>
        </p:spPr>
        <p:txBody>
          <a:bodyPr wrap="non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Secret s</a:t>
            </a:r>
            <a:endParaRPr 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14" name="Table 33"/>
          <p:cNvGraphicFramePr>
            <a:graphicFrameLocks noGrp="1"/>
          </p:cNvGraphicFramePr>
          <p:nvPr/>
        </p:nvGraphicFramePr>
        <p:xfrm>
          <a:off x="5341161" y="2248604"/>
          <a:ext cx="6517841" cy="2485992"/>
        </p:xfrm>
        <a:graphic>
          <a:graphicData uri="http://schemas.openxmlformats.org/drawingml/2006/table">
            <a:tbl>
              <a:tblPr firstRow="1" bandRow="1">
                <a:tableStyleId>{5C22544A-7EE6-4342-B048-85BDC9FD1C3A}</a:tableStyleId>
              </a:tblPr>
              <a:tblGrid>
                <a:gridCol w="592531"/>
                <a:gridCol w="592531"/>
                <a:gridCol w="592531"/>
                <a:gridCol w="592531"/>
                <a:gridCol w="592531"/>
                <a:gridCol w="592531"/>
                <a:gridCol w="592531"/>
                <a:gridCol w="592531"/>
                <a:gridCol w="592531"/>
                <a:gridCol w="592531"/>
                <a:gridCol w="592531"/>
              </a:tblGrid>
              <a:tr h="2364072">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B w="57150" cap="flat" cmpd="sng" algn="ctr">
                      <a:solidFill>
                        <a:schemeClr val="tx1"/>
                      </a:solidFill>
                      <a:prstDash val="solid"/>
                      <a:round/>
                      <a:headEnd type="none" w="med" len="med"/>
                      <a:tailEnd type="none" w="med" len="med"/>
                    </a:lnB>
                    <a:noFill/>
                  </a:tcPr>
                </a:tc>
              </a:tr>
              <a:tr h="0">
                <a:tc>
                  <a:txBody>
                    <a:bodyPr/>
                    <a:lstStyle/>
                    <a:p>
                      <a:endParaRPr lang="en-US"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mc:Choice xmlns:a14="http://schemas.microsoft.com/office/drawing/2010/main" Requires="a14">
          <p:sp>
            <p:nvSpPr>
              <p:cNvPr id="15" name="TextBox 45"/>
              <p:cNvSpPr txBox="1"/>
              <p:nvPr/>
            </p:nvSpPr>
            <p:spPr>
              <a:xfrm>
                <a:off x="7493713"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i="1" dirty="0" smtClean="0">
                              <a:latin typeface="Cambria Math" panose="02040503050406030204" pitchFamily="18" charset="0"/>
                            </a:rPr>
                            <m:t>1</m:t>
                          </m:r>
                        </m:sub>
                      </m:sSub>
                    </m:oMath>
                  </m:oMathPara>
                </a14:m>
                <a:endParaRPr lang="en-US" dirty="0"/>
              </a:p>
            </p:txBody>
          </p:sp>
        </mc:Choice>
        <mc:Fallback>
          <p:sp>
            <p:nvSpPr>
              <p:cNvPr id="15" name="TextBox 45"/>
              <p:cNvSpPr txBox="1">
                <a:spLocks noRot="1" noChangeAspect="1" noMove="1" noResize="1" noEditPoints="1" noAdjustHandles="1" noChangeArrowheads="1" noChangeShapeType="1" noTextEdit="1"/>
              </p:cNvSpPr>
              <p:nvPr/>
            </p:nvSpPr>
            <p:spPr>
              <a:xfrm>
                <a:off x="7493713" y="4684249"/>
                <a:ext cx="500082" cy="369332"/>
              </a:xfrm>
              <a:prstGeom prst="rect">
                <a:avLst/>
              </a:prstGeom>
              <a:blipFill rotWithShape="1">
                <a:blip r:embed="rId2"/>
                <a:stretch>
                  <a:fillRect l="-16" t="-132" r="83"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46"/>
              <p:cNvSpPr txBox="1"/>
              <p:nvPr/>
            </p:nvSpPr>
            <p:spPr>
              <a:xfrm>
                <a:off x="11049148" y="468273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7</m:t>
                          </m:r>
                        </m:sub>
                      </m:sSub>
                    </m:oMath>
                  </m:oMathPara>
                </a14:m>
                <a:endParaRPr lang="en-US" dirty="0"/>
              </a:p>
            </p:txBody>
          </p:sp>
        </mc:Choice>
        <mc:Fallback>
          <p:sp>
            <p:nvSpPr>
              <p:cNvPr id="16" name="TextBox 46"/>
              <p:cNvSpPr txBox="1">
                <a:spLocks noRot="1" noChangeAspect="1" noMove="1" noResize="1" noEditPoints="1" noAdjustHandles="1" noChangeArrowheads="1" noChangeShapeType="1" noTextEdit="1"/>
              </p:cNvSpPr>
              <p:nvPr/>
            </p:nvSpPr>
            <p:spPr>
              <a:xfrm>
                <a:off x="11049148" y="4682739"/>
                <a:ext cx="500082" cy="369332"/>
              </a:xfrm>
              <a:prstGeom prst="rect">
                <a:avLst/>
              </a:prstGeom>
              <a:blipFill rotWithShape="1">
                <a:blip r:embed="rId3"/>
                <a:stretch>
                  <a:fillRect l="-30" t="-67" r="97" b="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TextBox 47"/>
              <p:cNvSpPr txBox="1"/>
              <p:nvPr/>
            </p:nvSpPr>
            <p:spPr>
              <a:xfrm>
                <a:off x="8090778"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2</m:t>
                          </m:r>
                        </m:sub>
                      </m:sSub>
                    </m:oMath>
                  </m:oMathPara>
                </a14:m>
                <a:endParaRPr lang="en-US" dirty="0"/>
              </a:p>
            </p:txBody>
          </p:sp>
        </mc:Choice>
        <mc:Fallback>
          <p:sp>
            <p:nvSpPr>
              <p:cNvPr id="17" name="TextBox 47"/>
              <p:cNvSpPr txBox="1">
                <a:spLocks noRot="1" noChangeAspect="1" noMove="1" noResize="1" noEditPoints="1" noAdjustHandles="1" noChangeArrowheads="1" noChangeShapeType="1" noTextEdit="1"/>
              </p:cNvSpPr>
              <p:nvPr/>
            </p:nvSpPr>
            <p:spPr>
              <a:xfrm>
                <a:off x="8090778" y="4684249"/>
                <a:ext cx="500082" cy="369332"/>
              </a:xfrm>
              <a:prstGeom prst="rect">
                <a:avLst/>
              </a:prstGeom>
              <a:blipFill rotWithShape="1">
                <a:blip r:embed="rId4"/>
                <a:stretch>
                  <a:fillRect l="-49" t="-132" r="116"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TextBox 48"/>
              <p:cNvSpPr txBox="1"/>
              <p:nvPr/>
            </p:nvSpPr>
            <p:spPr>
              <a:xfrm>
                <a:off x="8679681"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3</m:t>
                          </m:r>
                        </m:sub>
                      </m:sSub>
                    </m:oMath>
                  </m:oMathPara>
                </a14:m>
                <a:endParaRPr lang="en-US" dirty="0"/>
              </a:p>
            </p:txBody>
          </p:sp>
        </mc:Choice>
        <mc:Fallback>
          <p:sp>
            <p:nvSpPr>
              <p:cNvPr id="18" name="TextBox 48"/>
              <p:cNvSpPr txBox="1">
                <a:spLocks noRot="1" noChangeAspect="1" noMove="1" noResize="1" noEditPoints="1" noAdjustHandles="1" noChangeArrowheads="1" noChangeShapeType="1" noTextEdit="1"/>
              </p:cNvSpPr>
              <p:nvPr/>
            </p:nvSpPr>
            <p:spPr>
              <a:xfrm>
                <a:off x="8679681" y="4684249"/>
                <a:ext cx="500082" cy="369332"/>
              </a:xfrm>
              <a:prstGeom prst="rect">
                <a:avLst/>
              </a:prstGeom>
              <a:blipFill rotWithShape="1">
                <a:blip r:embed="rId5"/>
                <a:stretch>
                  <a:fillRect l="-100" t="-132" r="41"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TextBox 49"/>
              <p:cNvSpPr txBox="1"/>
              <p:nvPr/>
            </p:nvSpPr>
            <p:spPr>
              <a:xfrm>
                <a:off x="9282439" y="468424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4</m:t>
                          </m:r>
                        </m:sub>
                      </m:sSub>
                    </m:oMath>
                  </m:oMathPara>
                </a14:m>
                <a:endParaRPr lang="en-US" dirty="0"/>
              </a:p>
            </p:txBody>
          </p:sp>
        </mc:Choice>
        <mc:Fallback>
          <p:sp>
            <p:nvSpPr>
              <p:cNvPr id="19" name="TextBox 49"/>
              <p:cNvSpPr txBox="1">
                <a:spLocks noRot="1" noChangeAspect="1" noMove="1" noResize="1" noEditPoints="1" noAdjustHandles="1" noChangeArrowheads="1" noChangeShapeType="1" noTextEdit="1"/>
              </p:cNvSpPr>
              <p:nvPr/>
            </p:nvSpPr>
            <p:spPr>
              <a:xfrm>
                <a:off x="9282439" y="4684249"/>
                <a:ext cx="500082" cy="369332"/>
              </a:xfrm>
              <a:prstGeom prst="rect">
                <a:avLst/>
              </a:prstGeom>
              <a:blipFill rotWithShape="1">
                <a:blip r:embed="rId6"/>
                <a:stretch>
                  <a:fillRect l="-2" t="-132" r="69" b="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TextBox 50"/>
              <p:cNvSpPr txBox="1"/>
              <p:nvPr/>
            </p:nvSpPr>
            <p:spPr>
              <a:xfrm>
                <a:off x="9857487" y="4685274"/>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5</m:t>
                          </m:r>
                        </m:sub>
                      </m:sSub>
                    </m:oMath>
                  </m:oMathPara>
                </a14:m>
                <a:endParaRPr lang="en-US" dirty="0"/>
              </a:p>
            </p:txBody>
          </p:sp>
        </mc:Choice>
        <mc:Fallback>
          <p:sp>
            <p:nvSpPr>
              <p:cNvPr id="20" name="TextBox 50"/>
              <p:cNvSpPr txBox="1">
                <a:spLocks noRot="1" noChangeAspect="1" noMove="1" noResize="1" noEditPoints="1" noAdjustHandles="1" noChangeArrowheads="1" noChangeShapeType="1" noTextEdit="1"/>
              </p:cNvSpPr>
              <p:nvPr/>
            </p:nvSpPr>
            <p:spPr>
              <a:xfrm>
                <a:off x="9857487" y="4685274"/>
                <a:ext cx="500082" cy="369332"/>
              </a:xfrm>
              <a:prstGeom prst="rect">
                <a:avLst/>
              </a:prstGeom>
              <a:blipFill rotWithShape="1">
                <a:blip r:embed="rId7"/>
                <a:stretch>
                  <a:fillRect l="-76" t="-66" r="17" b="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TextBox 51"/>
              <p:cNvSpPr txBox="1"/>
              <p:nvPr/>
            </p:nvSpPr>
            <p:spPr>
              <a:xfrm>
                <a:off x="10452083" y="4682739"/>
                <a:ext cx="5000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6</m:t>
                          </m:r>
                        </m:sub>
                      </m:sSub>
                    </m:oMath>
                  </m:oMathPara>
                </a14:m>
                <a:endParaRPr lang="en-US" dirty="0"/>
              </a:p>
            </p:txBody>
          </p:sp>
        </mc:Choice>
        <mc:Fallback>
          <p:sp>
            <p:nvSpPr>
              <p:cNvPr id="21" name="TextBox 51"/>
              <p:cNvSpPr txBox="1">
                <a:spLocks noRot="1" noChangeAspect="1" noMove="1" noResize="1" noEditPoints="1" noAdjustHandles="1" noChangeArrowheads="1" noChangeShapeType="1" noTextEdit="1"/>
              </p:cNvSpPr>
              <p:nvPr/>
            </p:nvSpPr>
            <p:spPr>
              <a:xfrm>
                <a:off x="10452083" y="4682739"/>
                <a:ext cx="500082" cy="369332"/>
              </a:xfrm>
              <a:prstGeom prst="rect">
                <a:avLst/>
              </a:prstGeom>
              <a:blipFill rotWithShape="1">
                <a:blip r:embed="rId8"/>
                <a:stretch>
                  <a:fillRect l="-124" t="-67" r="64" b="3"/>
                </a:stretch>
              </a:blipFill>
            </p:spPr>
            <p:txBody>
              <a:bodyPr/>
              <a:lstStyle/>
              <a:p>
                <a:r>
                  <a:rPr lang="zh-CN" altLang="en-US">
                    <a:noFill/>
                  </a:rPr>
                  <a:t> </a:t>
                </a:r>
              </a:p>
            </p:txBody>
          </p:sp>
        </mc:Fallback>
      </mc:AlternateContent>
      <p:sp>
        <p:nvSpPr>
          <p:cNvPr id="22" name="Freeform 52"/>
          <p:cNvSpPr/>
          <p:nvPr/>
        </p:nvSpPr>
        <p:spPr>
          <a:xfrm>
            <a:off x="5341160" y="2835113"/>
            <a:ext cx="6517841" cy="1191542"/>
          </a:xfrm>
          <a:custGeom>
            <a:avLst/>
            <a:gdLst>
              <a:gd name="connsiteX0" fmla="*/ 0 w 4775200"/>
              <a:gd name="connsiteY0" fmla="*/ 736600 h 1191542"/>
              <a:gd name="connsiteX1" fmla="*/ 1054100 w 4775200"/>
              <a:gd name="connsiteY1" fmla="*/ 1181100 h 1191542"/>
              <a:gd name="connsiteX2" fmla="*/ 2438400 w 4775200"/>
              <a:gd name="connsiteY2" fmla="*/ 342900 h 1191542"/>
              <a:gd name="connsiteX3" fmla="*/ 3556000 w 4775200"/>
              <a:gd name="connsiteY3" fmla="*/ 1079500 h 1191542"/>
              <a:gd name="connsiteX4" fmla="*/ 4775200 w 4775200"/>
              <a:gd name="connsiteY4" fmla="*/ 0 h 119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1191542">
                <a:moveTo>
                  <a:pt x="0" y="736600"/>
                </a:moveTo>
                <a:cubicBezTo>
                  <a:pt x="323850" y="991658"/>
                  <a:pt x="647700" y="1246717"/>
                  <a:pt x="1054100" y="1181100"/>
                </a:cubicBezTo>
                <a:cubicBezTo>
                  <a:pt x="1460500" y="1115483"/>
                  <a:pt x="2021417" y="359833"/>
                  <a:pt x="2438400" y="342900"/>
                </a:cubicBezTo>
                <a:cubicBezTo>
                  <a:pt x="2855383" y="325967"/>
                  <a:pt x="3166533" y="1136650"/>
                  <a:pt x="3556000" y="1079500"/>
                </a:cubicBezTo>
                <a:cubicBezTo>
                  <a:pt x="3945467" y="1022350"/>
                  <a:pt x="4360333" y="511175"/>
                  <a:pt x="4775200" y="0"/>
                </a:cubicBezTo>
              </a:path>
            </a:pathLst>
          </a:cu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3"/>
          <p:cNvSpPr/>
          <p:nvPr/>
        </p:nvSpPr>
        <p:spPr>
          <a:xfrm>
            <a:off x="7609353" y="3533985"/>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4"/>
          <p:cNvSpPr/>
          <p:nvPr/>
        </p:nvSpPr>
        <p:spPr>
          <a:xfrm>
            <a:off x="8193223" y="3201404"/>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5"/>
          <p:cNvSpPr/>
          <p:nvPr/>
        </p:nvSpPr>
        <p:spPr>
          <a:xfrm>
            <a:off x="8788593" y="3130815"/>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6"/>
          <p:cNvSpPr/>
          <p:nvPr/>
        </p:nvSpPr>
        <p:spPr>
          <a:xfrm>
            <a:off x="9413667" y="350756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7"/>
          <p:cNvSpPr/>
          <p:nvPr/>
        </p:nvSpPr>
        <p:spPr>
          <a:xfrm>
            <a:off x="9998740" y="383943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8"/>
          <p:cNvSpPr/>
          <p:nvPr/>
        </p:nvSpPr>
        <p:spPr>
          <a:xfrm>
            <a:off x="10578568" y="3696173"/>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9"/>
          <p:cNvSpPr/>
          <p:nvPr/>
        </p:nvSpPr>
        <p:spPr>
          <a:xfrm>
            <a:off x="11171540" y="332446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60"/>
          <p:cNvSpPr/>
          <p:nvPr/>
        </p:nvSpPr>
        <p:spPr>
          <a:xfrm>
            <a:off x="7051743" y="3854032"/>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2" name="圆角矩形 3"/>
              <p:cNvSpPr/>
              <p:nvPr/>
            </p:nvSpPr>
            <p:spPr>
              <a:xfrm>
                <a:off x="561792" y="2138270"/>
                <a:ext cx="4537119" cy="39128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kumimoji="1" lang="en-US" altLang="zh-CN" sz="2400" b="1" dirty="0">
                    <a:solidFill>
                      <a:schemeClr val="tx1"/>
                    </a:solidFill>
                    <a:latin typeface="Times New Roman" panose="02020603050405020304" pitchFamily="18" charset="0"/>
                    <a:cs typeface="Times New Roman" panose="02020603050405020304" pitchFamily="18" charset="0"/>
                  </a:rPr>
                  <a:t>Properties</a:t>
                </a:r>
                <a:endParaRPr kumimoji="1" lang="en-US" altLang="zh-CN" sz="2000" b="1"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kumimoji="1" lang="en-US" altLang="zh-CN" sz="2400" dirty="0">
                    <a:solidFill>
                      <a:schemeClr val="tx1"/>
                    </a:solidFill>
                    <a:latin typeface="Times New Roman" panose="02020603050405020304" pitchFamily="18" charset="0"/>
                    <a:cs typeface="Times New Roman" panose="02020603050405020304" pitchFamily="18" charset="0"/>
                  </a:rPr>
                  <a:t>Linear Homomorphism</a:t>
                </a:r>
                <a:endParaRPr kumimoji="1" lang="en-US" altLang="zh-CN" sz="2400" dirty="0">
                  <a:solidFill>
                    <a:schemeClr val="tx1"/>
                  </a:solidFill>
                  <a:latin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sz="2400" i="1">
                              <a:solidFill>
                                <a:srgbClr val="FF0000"/>
                              </a:solidFill>
                              <a:latin typeface="Cambria Math" panose="02040503050406030204" pitchFamily="18" charset="0"/>
                            </a:rPr>
                          </m:ctrlPr>
                        </m:sSubPr>
                        <m:e>
                          <m:d>
                            <m:dPr>
                              <m:begChr m:val="["/>
                              <m:endChr m:val="]"/>
                              <m:ctrlPr>
                                <a:rPr kumimoji="1" lang="en-US" altLang="zh-CN" sz="2400" i="1">
                                  <a:solidFill>
                                    <a:srgbClr val="FF0000"/>
                                  </a:solidFill>
                                  <a:latin typeface="Cambria Math" panose="02040503050406030204" pitchFamily="18" charset="0"/>
                                </a:rPr>
                              </m:ctrlPr>
                            </m:dPr>
                            <m:e>
                              <m:r>
                                <a:rPr kumimoji="1" lang="en-US" altLang="zh-CN" sz="2400" i="1">
                                  <a:solidFill>
                                    <a:srgbClr val="FF0000"/>
                                  </a:solidFill>
                                  <a:latin typeface="Cambria Math" panose="02040503050406030204" pitchFamily="18" charset="0"/>
                                </a:rPr>
                                <m:t>𝑥</m:t>
                              </m:r>
                              <m:r>
                                <a:rPr kumimoji="1" lang="en-US" altLang="zh-CN" sz="2400" i="1">
                                  <a:solidFill>
                                    <a:srgbClr val="FF0000"/>
                                  </a:solidFill>
                                  <a:latin typeface="Cambria Math" panose="02040503050406030204" pitchFamily="18" charset="0"/>
                                </a:rPr>
                                <m:t>+</m:t>
                              </m:r>
                              <m:r>
                                <a:rPr kumimoji="1" lang="en-US" altLang="zh-CN" sz="2400" i="1">
                                  <a:solidFill>
                                    <a:srgbClr val="FF0000"/>
                                  </a:solidFill>
                                  <a:latin typeface="Cambria Math" panose="02040503050406030204" pitchFamily="18" charset="0"/>
                                </a:rPr>
                                <m:t>𝑦</m:t>
                              </m:r>
                            </m:e>
                          </m:d>
                        </m:e>
                        <m:sub>
                          <m:r>
                            <a:rPr kumimoji="1" lang="en-US" altLang="zh-CN" sz="2400" i="1">
                              <a:solidFill>
                                <a:srgbClr val="FF0000"/>
                              </a:solidFill>
                              <a:latin typeface="Cambria Math" panose="02040503050406030204" pitchFamily="18" charset="0"/>
                            </a:rPr>
                            <m:t>𝑡</m:t>
                          </m:r>
                        </m:sub>
                      </m:sSub>
                      <m:r>
                        <a:rPr kumimoji="1" lang="en-US" altLang="zh-CN" sz="2400" i="1">
                          <a:solidFill>
                            <a:srgbClr val="FF0000"/>
                          </a:solidFill>
                          <a:latin typeface="Cambria Math" panose="02040503050406030204" pitchFamily="18" charset="0"/>
                        </a:rPr>
                        <m:t>=</m:t>
                      </m:r>
                      <m:sSub>
                        <m:sSubPr>
                          <m:ctrlPr>
                            <a:rPr kumimoji="1" lang="en-US" altLang="zh-CN" sz="2400" i="1">
                              <a:solidFill>
                                <a:srgbClr val="FF0000"/>
                              </a:solidFill>
                              <a:latin typeface="Cambria Math" panose="02040503050406030204" pitchFamily="18" charset="0"/>
                            </a:rPr>
                          </m:ctrlPr>
                        </m:sSubPr>
                        <m:e>
                          <m:d>
                            <m:dPr>
                              <m:begChr m:val="["/>
                              <m:endChr m:val="]"/>
                              <m:ctrlPr>
                                <a:rPr kumimoji="1" lang="en-US" altLang="zh-CN" sz="2400" i="1">
                                  <a:solidFill>
                                    <a:srgbClr val="FF0000"/>
                                  </a:solidFill>
                                  <a:latin typeface="Cambria Math" panose="02040503050406030204" pitchFamily="18" charset="0"/>
                                </a:rPr>
                              </m:ctrlPr>
                            </m:dPr>
                            <m:e>
                              <m:r>
                                <a:rPr kumimoji="1" lang="en-US" altLang="zh-CN" sz="2400" i="1">
                                  <a:solidFill>
                                    <a:srgbClr val="FF0000"/>
                                  </a:solidFill>
                                  <a:latin typeface="Cambria Math" panose="02040503050406030204" pitchFamily="18" charset="0"/>
                                </a:rPr>
                                <m:t>𝑥</m:t>
                              </m:r>
                            </m:e>
                          </m:d>
                        </m:e>
                        <m:sub>
                          <m:r>
                            <a:rPr kumimoji="1" lang="en-US" altLang="zh-CN" sz="2400" i="1">
                              <a:solidFill>
                                <a:srgbClr val="FF0000"/>
                              </a:solidFill>
                              <a:latin typeface="Cambria Math" panose="02040503050406030204" pitchFamily="18" charset="0"/>
                            </a:rPr>
                            <m:t>𝑡</m:t>
                          </m:r>
                        </m:sub>
                      </m:sSub>
                      <m:r>
                        <a:rPr kumimoji="1" lang="en-US" altLang="zh-CN" sz="2400" i="1">
                          <a:solidFill>
                            <a:srgbClr val="FF0000"/>
                          </a:solidFill>
                          <a:latin typeface="Cambria Math" panose="02040503050406030204" pitchFamily="18" charset="0"/>
                        </a:rPr>
                        <m:t>+</m:t>
                      </m:r>
                      <m:sSub>
                        <m:sSubPr>
                          <m:ctrlPr>
                            <a:rPr kumimoji="1" lang="en-US" altLang="zh-CN" sz="2400" i="1">
                              <a:solidFill>
                                <a:srgbClr val="FF0000"/>
                              </a:solidFill>
                              <a:latin typeface="Cambria Math" panose="02040503050406030204" pitchFamily="18" charset="0"/>
                            </a:rPr>
                          </m:ctrlPr>
                        </m:sSubPr>
                        <m:e>
                          <m:d>
                            <m:dPr>
                              <m:begChr m:val="["/>
                              <m:endChr m:val="]"/>
                              <m:ctrlPr>
                                <a:rPr kumimoji="1" lang="en-US" altLang="zh-CN" sz="2400" i="1">
                                  <a:solidFill>
                                    <a:srgbClr val="FF0000"/>
                                  </a:solidFill>
                                  <a:latin typeface="Cambria Math" panose="02040503050406030204" pitchFamily="18" charset="0"/>
                                </a:rPr>
                              </m:ctrlPr>
                            </m:dPr>
                            <m:e>
                              <m:r>
                                <a:rPr kumimoji="1" lang="en-US" altLang="zh-CN" sz="2400" i="1">
                                  <a:solidFill>
                                    <a:srgbClr val="FF0000"/>
                                  </a:solidFill>
                                  <a:latin typeface="Cambria Math" panose="02040503050406030204" pitchFamily="18" charset="0"/>
                                </a:rPr>
                                <m:t>𝑦</m:t>
                              </m:r>
                            </m:e>
                          </m:d>
                        </m:e>
                        <m:sub>
                          <m:r>
                            <a:rPr kumimoji="1" lang="en-US" altLang="zh-CN" sz="2400" i="1">
                              <a:solidFill>
                                <a:srgbClr val="FF0000"/>
                              </a:solidFill>
                              <a:latin typeface="Cambria Math" panose="02040503050406030204" pitchFamily="18" charset="0"/>
                            </a:rPr>
                            <m:t>𝑡</m:t>
                          </m:r>
                        </m:sub>
                      </m:sSub>
                    </m:oMath>
                  </m:oMathPara>
                </a14:m>
                <a:endParaRPr kumimoji="1" lang="en-US" altLang="zh-CN" sz="2400"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kumimoji="1" lang="en-US" altLang="zh-CN" sz="2400" dirty="0">
                    <a:solidFill>
                      <a:schemeClr val="tx1"/>
                    </a:solidFill>
                    <a:latin typeface="Times New Roman" panose="02020603050405020304" pitchFamily="18" charset="0"/>
                    <a:cs typeface="Times New Roman" panose="02020603050405020304" pitchFamily="18" charset="0"/>
                  </a:rPr>
                  <a:t>Error Correction: </a:t>
                </a:r>
                <a14:m>
                  <m:oMath xmlns:m="http://schemas.openxmlformats.org/officeDocument/2006/math">
                    <m:sSub>
                      <m:sSubPr>
                        <m:ctrlPr>
                          <a:rPr kumimoji="1" lang="en-US" altLang="zh-CN" sz="2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kumimoji="1" lang="en-US" altLang="zh-CN" sz="2400" i="1" dirty="0">
                                <a:solidFill>
                                  <a:srgbClr val="FF0000"/>
                                </a:solidFill>
                                <a:latin typeface="Cambria Math" panose="02040503050406030204" pitchFamily="18" charset="0"/>
                                <a:cs typeface="Times New Roman" panose="02020603050405020304" pitchFamily="18" charset="0"/>
                              </a:rPr>
                            </m:ctrlPr>
                          </m:dPr>
                          <m:e>
                            <m:r>
                              <a:rPr kumimoji="1" lang="en-US" altLang="zh-CN" sz="2400" i="1" dirty="0">
                                <a:solidFill>
                                  <a:srgbClr val="FF0000"/>
                                </a:solidFill>
                                <a:latin typeface="Cambria Math" panose="02040503050406030204" pitchFamily="18" charset="0"/>
                                <a:cs typeface="Times New Roman" panose="02020603050405020304" pitchFamily="18" charset="0"/>
                              </a:rPr>
                              <m:t>𝑥</m:t>
                            </m:r>
                          </m:e>
                        </m:d>
                      </m:e>
                      <m:sub>
                        <m:r>
                          <a:rPr kumimoji="1" lang="en-US" altLang="zh-CN" sz="2400" i="1" dirty="0">
                            <a:solidFill>
                              <a:srgbClr val="FF0000"/>
                            </a:solidFill>
                            <a:latin typeface="Cambria Math" panose="02040503050406030204" pitchFamily="18" charset="0"/>
                            <a:cs typeface="Times New Roman" panose="02020603050405020304" pitchFamily="18" charset="0"/>
                          </a:rPr>
                          <m:t>𝑡</m:t>
                        </m:r>
                      </m:sub>
                    </m:sSub>
                  </m:oMath>
                </a14:m>
                <a:r>
                  <a:rPr kumimoji="1" lang="en-US" altLang="zh-CN" sz="2400" dirty="0">
                    <a:solidFill>
                      <a:schemeClr val="tx1"/>
                    </a:solidFill>
                    <a:latin typeface="Times New Roman" panose="02020603050405020304" pitchFamily="18" charset="0"/>
                    <a:cs typeface="Times New Roman" panose="02020603050405020304" pitchFamily="18" charset="0"/>
                  </a:rPr>
                  <a:t> can be recovered even if </a:t>
                </a:r>
                <a14:m>
                  <m:oMath xmlns:m="http://schemas.openxmlformats.org/officeDocument/2006/math">
                    <m:r>
                      <a:rPr kumimoji="1" lang="en-US" altLang="zh-CN" sz="2400" i="1" dirty="0">
                        <a:solidFill>
                          <a:srgbClr val="FF0000"/>
                        </a:solidFill>
                        <a:latin typeface="Cambria Math" panose="02040503050406030204" pitchFamily="18" charset="0"/>
                        <a:cs typeface="Times New Roman" panose="02020603050405020304" pitchFamily="18" charset="0"/>
                      </a:rPr>
                      <m:t>𝑡</m:t>
                    </m:r>
                  </m:oMath>
                </a14:m>
                <a:r>
                  <a:rPr kumimoji="1" lang="en-US" altLang="zh-CN" sz="2400" dirty="0">
                    <a:solidFill>
                      <a:schemeClr val="tx1"/>
                    </a:solidFill>
                    <a:latin typeface="Times New Roman" panose="02020603050405020304" pitchFamily="18" charset="0"/>
                    <a:cs typeface="Times New Roman" panose="02020603050405020304" pitchFamily="18" charset="0"/>
                  </a:rPr>
                  <a:t> out of </a:t>
                </a:r>
                <a14:m>
                  <m:oMath xmlns:m="http://schemas.openxmlformats.org/officeDocument/2006/math">
                    <m:r>
                      <a:rPr kumimoji="1" lang="en-US" altLang="zh-CN" sz="2400" i="1" dirty="0">
                        <a:solidFill>
                          <a:srgbClr val="FF0000"/>
                        </a:solidFill>
                        <a:latin typeface="Cambria Math" panose="02040503050406030204" pitchFamily="18" charset="0"/>
                        <a:cs typeface="Times New Roman" panose="02020603050405020304" pitchFamily="18" charset="0"/>
                      </a:rPr>
                      <m:t>𝑛</m:t>
                    </m:r>
                  </m:oMath>
                </a14:m>
                <a:r>
                  <a:rPr kumimoji="1" lang="en-US" altLang="zh-CN" sz="2400" dirty="0">
                    <a:solidFill>
                      <a:schemeClr val="tx1"/>
                    </a:solidFill>
                    <a:latin typeface="Times New Roman" panose="02020603050405020304" pitchFamily="18" charset="0"/>
                    <a:cs typeface="Times New Roman" panose="02020603050405020304" pitchFamily="18" charset="0"/>
                  </a:rPr>
                  <a:t> shares are incorrect</a:t>
                </a:r>
                <a:endParaRPr kumimoji="1" lang="en-US" altLang="zh-CN"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32" name="圆角矩形 3"/>
              <p:cNvSpPr>
                <a:spLocks noRot="1" noChangeAspect="1" noMove="1" noResize="1" noEditPoints="1" noAdjustHandles="1" noChangeArrowheads="1" noChangeShapeType="1" noTextEdit="1"/>
              </p:cNvSpPr>
              <p:nvPr/>
            </p:nvSpPr>
            <p:spPr>
              <a:xfrm>
                <a:off x="561792" y="2138270"/>
                <a:ext cx="4537119" cy="3912855"/>
              </a:xfrm>
              <a:prstGeom prst="roundRect">
                <a:avLst/>
              </a:prstGeom>
              <a:blipFill rotWithShape="1">
                <a:blip r:embed="rId9"/>
                <a:stretch>
                  <a:fillRect l="-150" t="-168" r="-129" b="-15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General Approach</a:t>
            </a:r>
            <a:endParaRPr lang="en-US" b="1" dirty="0">
              <a:solidFill>
                <a:schemeClr val="accent1">
                  <a:lumMod val="75000"/>
                </a:schemeClr>
              </a:solidFill>
            </a:endParaRPr>
          </a:p>
        </p:txBody>
      </p:sp>
      <p:sp>
        <p:nvSpPr>
          <p:cNvPr id="4" name="TextBox 3"/>
          <p:cNvSpPr txBox="1"/>
          <p:nvPr/>
        </p:nvSpPr>
        <p:spPr>
          <a:xfrm>
            <a:off x="915285" y="1870498"/>
            <a:ext cx="10361429" cy="3719288"/>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Input: </a:t>
            </a:r>
            <a:r>
              <a:rPr lang="en-US" sz="2400" dirty="0">
                <a:latin typeface="Times New Roman" panose="02020603050405020304" pitchFamily="18" charset="0"/>
                <a:cs typeface="Times New Roman" panose="02020603050405020304" pitchFamily="18" charset="0"/>
              </a:rPr>
              <a:t>Each party secretly shares his input</a:t>
            </a: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40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Computation: </a:t>
            </a:r>
            <a:r>
              <a:rPr lang="en-US" sz="2400" dirty="0">
                <a:latin typeface="Times New Roman" panose="02020603050405020304" pitchFamily="18" charset="0"/>
                <a:cs typeface="Times New Roman" panose="02020603050405020304" pitchFamily="18" charset="0"/>
              </a:rPr>
              <a:t>All parties jointly compute a secret sharing for every wire value </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Output: </a:t>
            </a:r>
            <a:r>
              <a:rPr lang="en-US" sz="2400" dirty="0">
                <a:latin typeface="Times New Roman" panose="02020603050405020304" pitchFamily="18" charset="0"/>
                <a:cs typeface="Times New Roman" panose="02020603050405020304" pitchFamily="18" charset="0"/>
              </a:rPr>
              <a:t>All parties reconstruct the </a:t>
            </a:r>
            <a:r>
              <a:rPr lang="en-US" sz="2400" dirty="0" err="1">
                <a:latin typeface="Times New Roman" panose="02020603050405020304" pitchFamily="18" charset="0"/>
                <a:cs typeface="Times New Roman" panose="02020603050405020304" pitchFamily="18" charset="0"/>
              </a:rPr>
              <a:t>sharings</a:t>
            </a:r>
            <a:r>
              <a:rPr lang="en-US" sz="2400" dirty="0">
                <a:latin typeface="Times New Roman" panose="02020603050405020304" pitchFamily="18" charset="0"/>
                <a:cs typeface="Times New Roman" panose="02020603050405020304" pitchFamily="18" charset="0"/>
              </a:rPr>
              <a:t> for output wires</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Box 4"/>
              <p:cNvSpPr txBox="1"/>
              <p:nvPr/>
            </p:nvSpPr>
            <p:spPr>
              <a:xfrm>
                <a:off x="6744829" y="2662663"/>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i="1" dirty="0" smtClean="0">
                                  <a:solidFill>
                                    <a:schemeClr val="tx1"/>
                                  </a:solidFill>
                                  <a:latin typeface="Cambria Math" panose="02040503050406030204" pitchFamily="18" charset="0"/>
                                  <a:cs typeface="Times New Roman" panose="02020603050405020304" pitchFamily="18" charset="0"/>
                                </a:rPr>
                              </m:ctrlPr>
                            </m:dPr>
                            <m:e>
                              <m:r>
                                <a:rPr lang="en-US" sz="2800" i="1" dirty="0" smtClean="0">
                                  <a:solidFill>
                                    <a:schemeClr val="tx1"/>
                                  </a:solidFill>
                                  <a:latin typeface="Cambria Math" panose="02040503050406030204" pitchFamily="18" charset="0"/>
                                  <a:cs typeface="Times New Roman" panose="02020603050405020304" pitchFamily="18" charset="0"/>
                                </a:rPr>
                                <m:t>𝑥</m:t>
                              </m:r>
                            </m:e>
                          </m:d>
                        </m:e>
                        <m:sub>
                          <m:r>
                            <a:rPr lang="en-US" sz="280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744829" y="2662663"/>
                <a:ext cx="654112" cy="523220"/>
              </a:xfrm>
              <a:prstGeom prst="rect">
                <a:avLst/>
              </a:prstGeom>
              <a:blipFill rotWithShape="1">
                <a:blip r:embed="rId1"/>
                <a:stretch>
                  <a:fillRect l="-76" t="-21" r="-109" b="17"/>
                </a:stretch>
              </a:blipFill>
            </p:spPr>
            <p:txBody>
              <a:bodyPr/>
              <a:lstStyle/>
              <a:p>
                <a:r>
                  <a:rPr lang="zh-CN" altLang="en-US">
                    <a:noFill/>
                  </a:rPr>
                  <a:t> </a:t>
                </a:r>
              </a:p>
            </p:txBody>
          </p:sp>
        </mc:Fallback>
      </mc:AlternateContent>
      <p:cxnSp>
        <p:nvCxnSpPr>
          <p:cNvPr id="8" name="Straight Arrow Connector 7"/>
          <p:cNvCxnSpPr/>
          <p:nvPr/>
        </p:nvCxnSpPr>
        <p:spPr>
          <a:xfrm>
            <a:off x="5172547" y="2942379"/>
            <a:ext cx="14032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4412811" y="2662663"/>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cs typeface="Times New Roman" panose="02020603050405020304" pitchFamily="18" charset="0"/>
                        </a:rPr>
                        <m:t>𝑥</m:t>
                      </m:r>
                    </m:oMath>
                  </m:oMathPara>
                </a14:m>
                <a:endParaRPr lang="en-US" sz="2800" dirty="0">
                  <a:solidFill>
                    <a:schemeClr val="tx1"/>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412811" y="2662663"/>
                <a:ext cx="654112" cy="523220"/>
              </a:xfrm>
              <a:prstGeom prst="rect">
                <a:avLst/>
              </a:prstGeom>
              <a:blipFill rotWithShape="1">
                <a:blip r:embed="rId2"/>
                <a:stretch>
                  <a:fillRect l="-30" t="-21" r="39" b="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744829" y="5734317"/>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𝑧</m:t>
                      </m:r>
                    </m:oMath>
                  </m:oMathPara>
                </a14:m>
                <a:endParaRPr lang="en-US" sz="2800" dirty="0">
                  <a:solidFill>
                    <a:schemeClr val="tx1"/>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6744829" y="5734317"/>
                <a:ext cx="654112" cy="523220"/>
              </a:xfrm>
              <a:prstGeom prst="rect">
                <a:avLst/>
              </a:prstGeom>
              <a:blipFill rotWithShape="1">
                <a:blip r:embed="rId3"/>
                <a:stretch>
                  <a:fillRect l="-76" t="-51" r="85" b="47"/>
                </a:stretch>
              </a:blipFill>
            </p:spPr>
            <p:txBody>
              <a:bodyPr/>
              <a:lstStyle/>
              <a:p>
                <a:r>
                  <a:rPr lang="zh-CN" altLang="en-US">
                    <a:noFill/>
                  </a:rPr>
                  <a:t> </a:t>
                </a:r>
              </a:p>
            </p:txBody>
          </p:sp>
        </mc:Fallback>
      </mc:AlternateContent>
      <p:cxnSp>
        <p:nvCxnSpPr>
          <p:cNvPr id="11" name="Straight Arrow Connector 10"/>
          <p:cNvCxnSpPr/>
          <p:nvPr/>
        </p:nvCxnSpPr>
        <p:spPr>
          <a:xfrm>
            <a:off x="5172547" y="6014033"/>
            <a:ext cx="14032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4412811" y="5734317"/>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𝑧</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4412811" y="5734317"/>
                <a:ext cx="654112" cy="523220"/>
              </a:xfrm>
              <a:prstGeom prst="rect">
                <a:avLst/>
              </a:prstGeom>
              <a:blipFill rotWithShape="1">
                <a:blip r:embed="rId4"/>
                <a:stretch>
                  <a:fillRect l="-30" t="-51" r="39" b="47"/>
                </a:stretch>
              </a:blipFill>
            </p:spPr>
            <p:txBody>
              <a:bodyPr/>
              <a:lstStyle/>
              <a:p>
                <a:r>
                  <a:rPr lang="zh-CN" altLang="en-US">
                    <a:noFill/>
                  </a:rPr>
                  <a:t> </a:t>
                </a:r>
              </a:p>
            </p:txBody>
          </p:sp>
        </mc:Fallback>
      </mc:AlternateContent>
      <p:cxnSp>
        <p:nvCxnSpPr>
          <p:cNvPr id="14" name="Straight Arrow Connector 13"/>
          <p:cNvCxnSpPr/>
          <p:nvPr/>
        </p:nvCxnSpPr>
        <p:spPr>
          <a:xfrm>
            <a:off x="5154441" y="4243498"/>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4412811" y="3963782"/>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4412811" y="3963782"/>
                <a:ext cx="654112" cy="523220"/>
              </a:xfrm>
              <a:prstGeom prst="rect">
                <a:avLst/>
              </a:prstGeom>
              <a:blipFill rotWithShape="1">
                <a:blip r:embed="rId1"/>
                <a:stretch>
                  <a:fillRect l="-30" t="-21" r="-155" b="1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6744829" y="4271670"/>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𝑧</m:t>
                              </m:r>
                            </m:e>
                          </m:d>
                        </m:e>
                        <m:sub>
                          <m:r>
                            <a:rPr lang="en-US" sz="280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6744829" y="4271670"/>
                <a:ext cx="654112" cy="523220"/>
              </a:xfrm>
              <a:prstGeom prst="rect">
                <a:avLst/>
              </a:prstGeom>
              <a:blipFill rotWithShape="1">
                <a:blip r:embed="rId4"/>
                <a:stretch>
                  <a:fillRect l="-76" t="-5" r="85" b="1"/>
                </a:stretch>
              </a:blipFill>
            </p:spPr>
            <p:txBody>
              <a:bodyPr/>
              <a:lstStyle/>
              <a:p>
                <a:r>
                  <a:rPr lang="zh-CN" altLang="en-US">
                    <a:noFill/>
                  </a:rPr>
                  <a:t> </a:t>
                </a:r>
              </a:p>
            </p:txBody>
          </p:sp>
        </mc:Fallback>
      </mc:AlternateContent>
      <p:cxnSp>
        <p:nvCxnSpPr>
          <p:cNvPr id="17" name="Straight Arrow Connector 16"/>
          <p:cNvCxnSpPr/>
          <p:nvPr/>
        </p:nvCxnSpPr>
        <p:spPr>
          <a:xfrm>
            <a:off x="5154441" y="4794890"/>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4412811" y="4515174"/>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4412811" y="4515174"/>
                <a:ext cx="654112" cy="523220"/>
              </a:xfrm>
              <a:prstGeom prst="rect">
                <a:avLst/>
              </a:prstGeom>
              <a:blipFill rotWithShape="1">
                <a:blip r:embed="rId5"/>
                <a:stretch>
                  <a:fillRect l="-30" t="-62" r="-1611" b="58"/>
                </a:stretch>
              </a:blipFill>
            </p:spPr>
            <p:txBody>
              <a:bodyPr/>
              <a:lstStyle/>
              <a:p>
                <a:r>
                  <a:rPr lang="zh-CN" altLang="en-US">
                    <a:noFill/>
                  </a:rPr>
                  <a:t> </a:t>
                </a:r>
              </a:p>
            </p:txBody>
          </p:sp>
        </mc:Fallback>
      </mc:AlternateContent>
      <p:sp>
        <p:nvSpPr>
          <p:cNvPr id="21" name="Rectangle 20"/>
          <p:cNvSpPr/>
          <p:nvPr/>
        </p:nvSpPr>
        <p:spPr>
          <a:xfrm>
            <a:off x="5567883" y="3978048"/>
            <a:ext cx="878186" cy="10603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Gate</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6429463" y="4522642"/>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General Approach</a:t>
            </a:r>
            <a:endParaRPr lang="en-US" b="1" dirty="0">
              <a:solidFill>
                <a:schemeClr val="accent1">
                  <a:lumMod val="75000"/>
                </a:schemeClr>
              </a:solidFill>
            </a:endParaRPr>
          </a:p>
        </p:txBody>
      </p:sp>
      <p:sp>
        <p:nvSpPr>
          <p:cNvPr id="4" name="TextBox 3"/>
          <p:cNvSpPr txBox="1"/>
          <p:nvPr/>
        </p:nvSpPr>
        <p:spPr>
          <a:xfrm>
            <a:off x="915285" y="1870498"/>
            <a:ext cx="10361429" cy="1687963"/>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Computation: </a:t>
            </a:r>
            <a:r>
              <a:rPr lang="en-US" sz="2400" dirty="0">
                <a:latin typeface="Times New Roman" panose="02020603050405020304" pitchFamily="18" charset="0"/>
                <a:cs typeface="Times New Roman" panose="02020603050405020304" pitchFamily="18" charset="0"/>
              </a:rPr>
              <a:t>All parties jointly compute a secret sharing for every wire value </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2682845" y="3591649"/>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1941215" y="3311933"/>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1941215" y="3311933"/>
                <a:ext cx="654112" cy="523220"/>
              </a:xfrm>
              <a:prstGeom prst="rect">
                <a:avLst/>
              </a:prstGeom>
              <a:blipFill rotWithShape="1">
                <a:blip r:embed="rId1"/>
                <a:stretch>
                  <a:fillRect l="-3" t="-78" r="-182" b="7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273233" y="3619821"/>
                <a:ext cx="147723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r>
                                <a:rPr lang="en-US" sz="2800" b="0" i="1" dirty="0" smtClean="0">
                                  <a:solidFill>
                                    <a:schemeClr val="tx1"/>
                                  </a:solidFill>
                                  <a:latin typeface="Cambria Math" panose="02040503050406030204" pitchFamily="18" charset="0"/>
                                  <a:cs typeface="Times New Roman" panose="02020603050405020304" pitchFamily="18" charset="0"/>
                                </a:rPr>
                                <m:t>+</m:t>
                              </m:r>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4273233" y="3619821"/>
                <a:ext cx="1477232" cy="523220"/>
              </a:xfrm>
              <a:prstGeom prst="rect">
                <a:avLst/>
              </a:prstGeom>
              <a:blipFill rotWithShape="1">
                <a:blip r:embed="rId2"/>
                <a:stretch>
                  <a:fillRect l="-22" t="-61" r="37" b="58"/>
                </a:stretch>
              </a:blipFill>
            </p:spPr>
            <p:txBody>
              <a:bodyPr/>
              <a:lstStyle/>
              <a:p>
                <a:r>
                  <a:rPr lang="zh-CN" altLang="en-US">
                    <a:noFill/>
                  </a:rPr>
                  <a:t> </a:t>
                </a:r>
              </a:p>
            </p:txBody>
          </p:sp>
        </mc:Fallback>
      </mc:AlternateContent>
      <p:cxnSp>
        <p:nvCxnSpPr>
          <p:cNvPr id="17" name="Straight Arrow Connector 16"/>
          <p:cNvCxnSpPr/>
          <p:nvPr/>
        </p:nvCxnSpPr>
        <p:spPr>
          <a:xfrm>
            <a:off x="2682845" y="4143041"/>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1941215" y="3863325"/>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1941215" y="3863325"/>
                <a:ext cx="654112" cy="523220"/>
              </a:xfrm>
              <a:prstGeom prst="rect">
                <a:avLst/>
              </a:prstGeom>
              <a:blipFill rotWithShape="1">
                <a:blip r:embed="rId3"/>
                <a:stretch>
                  <a:fillRect l="-3" t="-118" r="-1638" b="1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3096287" y="3326199"/>
                <a:ext cx="878186" cy="10603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m:t>
                      </m:r>
                    </m:oMath>
                  </m:oMathPara>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3096287" y="3326199"/>
                <a:ext cx="878186" cy="1060344"/>
              </a:xfrm>
              <a:prstGeom prst="rect">
                <a:avLst/>
              </a:prstGeom>
              <a:blipFill rotWithShape="1">
                <a:blip r:embed="rId4"/>
                <a:stretch>
                  <a:fillRect l="-2172" t="-1803" r="-2168" b="-1740"/>
                </a:stretch>
              </a:blipFill>
              <a:ln w="38100"/>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22" name="Straight Arrow Connector 21"/>
          <p:cNvCxnSpPr/>
          <p:nvPr/>
        </p:nvCxnSpPr>
        <p:spPr>
          <a:xfrm>
            <a:off x="3957867" y="3870793"/>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7352175" y="3591647"/>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p:cNvSpPr txBox="1"/>
              <p:nvPr/>
            </p:nvSpPr>
            <p:spPr>
              <a:xfrm>
                <a:off x="6610545" y="3311931"/>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610545" y="3311931"/>
                <a:ext cx="654112" cy="523220"/>
              </a:xfrm>
              <a:prstGeom prst="rect">
                <a:avLst/>
              </a:prstGeom>
              <a:blipFill rotWithShape="1">
                <a:blip r:embed="rId1"/>
                <a:stretch>
                  <a:fillRect l="-30" t="-78" r="-155" b="7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942563" y="3619819"/>
                <a:ext cx="130822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r>
                                <a:rPr lang="en-US" sz="2800" b="0" i="1" dirty="0" smtClean="0">
                                  <a:solidFill>
                                    <a:schemeClr val="tx1"/>
                                  </a:solidFill>
                                  <a:latin typeface="Cambria Math" panose="02040503050406030204" pitchFamily="18" charset="0"/>
                                  <a:cs typeface="Times New Roman" panose="02020603050405020304" pitchFamily="18" charset="0"/>
                                </a:rPr>
                                <m:t>⋅</m:t>
                              </m:r>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8942563" y="3619819"/>
                <a:ext cx="1308222" cy="523220"/>
              </a:xfrm>
              <a:prstGeom prst="rect">
                <a:avLst/>
              </a:prstGeom>
              <a:blipFill rotWithShape="1">
                <a:blip r:embed="rId5"/>
                <a:stretch>
                  <a:fillRect l="-38" t="-61" r="47" b="57"/>
                </a:stretch>
              </a:blipFill>
            </p:spPr>
            <p:txBody>
              <a:bodyPr/>
              <a:lstStyle/>
              <a:p>
                <a:r>
                  <a:rPr lang="zh-CN" altLang="en-US">
                    <a:noFill/>
                  </a:rPr>
                  <a:t> </a:t>
                </a:r>
              </a:p>
            </p:txBody>
          </p:sp>
        </mc:Fallback>
      </mc:AlternateContent>
      <p:cxnSp>
        <p:nvCxnSpPr>
          <p:cNvPr id="13" name="Straight Arrow Connector 12"/>
          <p:cNvCxnSpPr/>
          <p:nvPr/>
        </p:nvCxnSpPr>
        <p:spPr>
          <a:xfrm>
            <a:off x="7352175" y="4143039"/>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6610545" y="3863323"/>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6610545" y="3863323"/>
                <a:ext cx="654112" cy="523220"/>
              </a:xfrm>
              <a:prstGeom prst="rect">
                <a:avLst/>
              </a:prstGeom>
              <a:blipFill rotWithShape="1">
                <a:blip r:embed="rId3"/>
                <a:stretch>
                  <a:fillRect l="-30" t="-118" r="-1611" b="1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7765617" y="3326197"/>
                <a:ext cx="878186" cy="10603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m:t>
                      </m:r>
                    </m:oMath>
                  </m:oMathPara>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7765617" y="3326197"/>
                <a:ext cx="878186" cy="1060344"/>
              </a:xfrm>
              <a:prstGeom prst="rect">
                <a:avLst/>
              </a:prstGeom>
              <a:blipFill rotWithShape="1">
                <a:blip r:embed="rId6"/>
                <a:stretch>
                  <a:fillRect l="-2192" t="-1803" r="-2148" b="-1740"/>
                </a:stretch>
              </a:blipFill>
              <a:ln w="38100"/>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23" name="Straight Arrow Connector 22"/>
          <p:cNvCxnSpPr/>
          <p:nvPr/>
        </p:nvCxnSpPr>
        <p:spPr>
          <a:xfrm>
            <a:off x="8627197" y="3870791"/>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10422" y="4767435"/>
            <a:ext cx="3787370" cy="579967"/>
          </a:xfrm>
          <a:prstGeom prst="rect">
            <a:avLst/>
          </a:prstGeom>
          <a:noFill/>
        </p:spPr>
        <p:txBody>
          <a:bodyPr wrap="square">
            <a:spAutoFit/>
          </a:bodyPr>
          <a:lstStyle/>
          <a:p>
            <a:pPr lvl="1">
              <a:lnSpc>
                <a:spcPct val="150000"/>
              </a:lnSpc>
            </a:pPr>
            <a:r>
              <a:rPr lang="en-US" sz="2400" dirty="0">
                <a:latin typeface="Times New Roman" panose="02020603050405020304" pitchFamily="18" charset="0"/>
                <a:cs typeface="Times New Roman" panose="02020603050405020304" pitchFamily="18" charset="0"/>
              </a:rPr>
              <a:t>Linear Homomorphism</a:t>
            </a:r>
            <a:endParaRPr 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750118" y="4767435"/>
            <a:ext cx="3787370" cy="579967"/>
          </a:xfrm>
          <a:prstGeom prst="rect">
            <a:avLst/>
          </a:prstGeom>
          <a:noFill/>
        </p:spPr>
        <p:txBody>
          <a:bodyPr wrap="square">
            <a:spAutoFit/>
          </a:bodyPr>
          <a:lstStyle/>
          <a:p>
            <a:pPr lvl="1">
              <a:lnSpc>
                <a:spcPct val="150000"/>
              </a:lnSpc>
            </a:pPr>
            <a:r>
              <a:rPr lang="en-US" sz="2400" dirty="0">
                <a:latin typeface="Times New Roman" panose="02020603050405020304" pitchFamily="18" charset="0"/>
                <a:cs typeface="Times New Roman" panose="02020603050405020304" pitchFamily="18" charset="0"/>
              </a:rPr>
              <a:t>Beaver Triples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TextBox 3"/>
              <p:cNvSpPr txBox="1"/>
              <p:nvPr/>
            </p:nvSpPr>
            <p:spPr>
              <a:xfrm>
                <a:off x="2722897" y="4713757"/>
                <a:ext cx="7227428" cy="307777"/>
              </a:xfrm>
              <a:prstGeom prst="rect">
                <a:avLst/>
              </a:prstGeom>
              <a:noFill/>
            </p:spPr>
            <p:txBody>
              <a:bodyPr wrap="none" lIns="0" tIns="0" rIns="0" bIns="0" rtlCol="0">
                <a:spAutoFit/>
              </a:bodyPr>
              <a:lstStyle/>
              <a:p>
                <a:r>
                  <a:rPr lang="zh-CN" altLang="en-US" sz="2000" b="0" dirty="0"/>
                  <a:t> </a:t>
                </a:r>
                <a14:m>
                  <m:oMath xmlns:m="http://schemas.openxmlformats.org/officeDocument/2006/math">
                    <m:sSub>
                      <m:sSubPr>
                        <m:ctrlPr>
                          <a:rPr lang="en-US" altLang="zh-CN" sz="2000" b="0" i="1" smtClean="0">
                            <a:solidFill>
                              <a:srgbClr val="FF0000"/>
                            </a:solidFill>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en-US" altLang="zh-CN" sz="2000" b="0" i="1" smtClean="0">
                                <a:solidFill>
                                  <a:srgbClr val="FF0000"/>
                                </a:solidFill>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solidFill>
                                  <a:srgbClr val="FF0000"/>
                                </a:solidFill>
                                <a:latin typeface="Cambria Math" panose="02040503050406030204" pitchFamily="18" charset="0"/>
                              </a:rPr>
                              <m:t>𝑦</m:t>
                            </m:r>
                          </m:e>
                        </m:d>
                      </m:e>
                      <m:sub>
                        <m:r>
                          <a:rPr lang="en-US" altLang="zh-CN" sz="2000" b="0" i="1" smtClean="0">
                            <a:solidFill>
                              <a:schemeClr val="tx1"/>
                            </a:solidFill>
                            <a:latin typeface="Cambria Math" panose="02040503050406030204" pitchFamily="18" charset="0"/>
                          </a:rPr>
                          <m:t>𝑡</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𝑎</m:t>
                        </m:r>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𝑎</m:t>
                        </m:r>
                      </m:e>
                    </m:d>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en-US" altLang="zh-CN" sz="2000" b="0" i="1" smtClean="0">
                                <a:solidFill>
                                  <a:srgbClr val="FF0000"/>
                                </a:solidFill>
                                <a:latin typeface="Cambria Math" panose="02040503050406030204" pitchFamily="18" charset="0"/>
                              </a:rPr>
                              <m:t>𝑏</m:t>
                            </m:r>
                          </m:e>
                        </m:d>
                      </m:e>
                      <m:sub>
                        <m:r>
                          <a:rPr lang="en-US" altLang="zh-CN" sz="2000" b="0" i="1" smtClean="0">
                            <a:solidFill>
                              <a:schemeClr val="tx1"/>
                            </a:solidFill>
                            <a:latin typeface="Cambria Math" panose="02040503050406030204" pitchFamily="18" charset="0"/>
                          </a:rPr>
                          <m:t>𝑡</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e>
                    </m:d>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en-US" altLang="zh-CN" sz="2000" b="0" i="1" smtClean="0">
                                <a:solidFill>
                                  <a:srgbClr val="FF0000"/>
                                </a:solidFill>
                                <a:latin typeface="Cambria Math" panose="02040503050406030204" pitchFamily="18" charset="0"/>
                              </a:rPr>
                              <m:t>𝑎</m:t>
                            </m:r>
                          </m:e>
                        </m:d>
                      </m:e>
                      <m:sub>
                        <m:r>
                          <a:rPr lang="en-US" altLang="zh-CN" sz="2000" b="0" i="1" smtClean="0">
                            <a:solidFill>
                              <a:schemeClr val="tx1"/>
                            </a:solidFill>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d>
                          <m:dPr>
                            <m:begChr m:val="["/>
                            <m:endChr m:val="]"/>
                            <m:ctrlPr>
                              <a:rPr lang="en-US" altLang="zh-CN" sz="2000" b="0" i="1" smtClean="0">
                                <a:solidFill>
                                  <a:schemeClr val="tx1"/>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𝑐</m:t>
                            </m:r>
                          </m:e>
                        </m:d>
                      </m:e>
                      <m:sub>
                        <m:r>
                          <a:rPr lang="en-US" altLang="zh-CN" sz="2000" b="0" i="1" smtClean="0">
                            <a:latin typeface="Cambria Math" panose="02040503050406030204" pitchFamily="18" charset="0"/>
                          </a:rPr>
                          <m:t>𝑡</m:t>
                        </m:r>
                      </m:sub>
                    </m:sSub>
                  </m:oMath>
                </a14:m>
                <a:endParaRPr lang="en-US" sz="2000" dirty="0"/>
              </a:p>
            </p:txBody>
          </p:sp>
        </mc:Choice>
        <mc:Fallback>
          <p:sp>
            <p:nvSpPr>
              <p:cNvPr id="14" name="TextBox 3"/>
              <p:cNvSpPr txBox="1">
                <a:spLocks noRot="1" noChangeAspect="1" noMove="1" noResize="1" noEditPoints="1" noAdjustHandles="1" noChangeArrowheads="1" noChangeShapeType="1" noTextEdit="1"/>
              </p:cNvSpPr>
              <p:nvPr/>
            </p:nvSpPr>
            <p:spPr>
              <a:xfrm>
                <a:off x="2722897" y="4713757"/>
                <a:ext cx="7227428" cy="307777"/>
              </a:xfrm>
              <a:prstGeom prst="rect">
                <a:avLst/>
              </a:prstGeom>
              <a:blipFill rotWithShape="1">
                <a:blip r:embed="rId1"/>
                <a:stretch>
                  <a:fillRect t="-875" r="7" b="19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圆角矩形 18"/>
              <p:cNvSpPr/>
              <p:nvPr/>
            </p:nvSpPr>
            <p:spPr>
              <a:xfrm>
                <a:off x="1516003" y="3419799"/>
                <a:ext cx="8973912" cy="1908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latin typeface="Times New Roman" panose="02020603050405020304" pitchFamily="18" charset="0"/>
                    <a:cs typeface="Times New Roman" panose="02020603050405020304" pitchFamily="18" charset="0"/>
                  </a:rPr>
                  <a:t>Main</a:t>
                </a:r>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Observation</a:t>
                </a:r>
                <a:endParaRPr kumimoji="1" lang="en-US" altLang="zh-CN" sz="24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kumimoji="1" lang="en-US" altLang="zh-CN" sz="2000" dirty="0">
                    <a:solidFill>
                      <a:schemeClr val="tx1"/>
                    </a:solidFill>
                    <a:latin typeface="Times New Roman" panose="02020603050405020304" pitchFamily="18" charset="0"/>
                    <a:cs typeface="Times New Roman" panose="02020603050405020304" pitchFamily="18" charset="0"/>
                  </a:rPr>
                  <a:t>We</a:t>
                </a:r>
                <a:r>
                  <a:rPr kumimoji="1" lang="zh-CN" altLang="en-US" sz="2000" dirty="0">
                    <a:solidFill>
                      <a:schemeClr val="tx1"/>
                    </a:solidFill>
                    <a:latin typeface="Times New Roman" panose="02020603050405020304" pitchFamily="18" charset="0"/>
                    <a:cs typeface="Times New Roman" panose="02020603050405020304" pitchFamily="18" charset="0"/>
                  </a:rPr>
                  <a:t> </a:t>
                </a:r>
                <a:r>
                  <a:rPr kumimoji="1" lang="en-US" altLang="zh-CN" sz="2000" dirty="0">
                    <a:solidFill>
                      <a:schemeClr val="tx1"/>
                    </a:solidFill>
                    <a:latin typeface="Times New Roman" panose="02020603050405020304" pitchFamily="18" charset="0"/>
                    <a:cs typeface="Times New Roman" panose="02020603050405020304" pitchFamily="18" charset="0"/>
                  </a:rPr>
                  <a:t>can</a:t>
                </a:r>
                <a:r>
                  <a:rPr kumimoji="1" lang="zh-CN" altLang="en-US" sz="2000" dirty="0">
                    <a:solidFill>
                      <a:schemeClr val="tx1"/>
                    </a:solidFill>
                    <a:latin typeface="Times New Roman" panose="02020603050405020304" pitchFamily="18" charset="0"/>
                    <a:cs typeface="Times New Roman" panose="02020603050405020304" pitchFamily="18" charset="0"/>
                  </a:rPr>
                  <a:t> </a:t>
                </a:r>
                <a:r>
                  <a:rPr kumimoji="1" lang="en-US" altLang="zh-CN" sz="2000" dirty="0">
                    <a:solidFill>
                      <a:schemeClr val="tx1"/>
                    </a:solidFill>
                    <a:latin typeface="Times New Roman" panose="02020603050405020304" pitchFamily="18" charset="0"/>
                    <a:cs typeface="Times New Roman" panose="02020603050405020304" pitchFamily="18" charset="0"/>
                  </a:rPr>
                  <a:t>write</a:t>
                </a:r>
                <a:r>
                  <a:rPr kumimoji="1" lang="zh-CN" alt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000" b="0" i="1" smtClean="0">
                        <a:solidFill>
                          <a:schemeClr val="tx1"/>
                        </a:solidFill>
                        <a:latin typeface="Cambria Math" panose="02040503050406030204" pitchFamily="18" charset="0"/>
                        <a:cs typeface="Arial" panose="020B0604020202020204" pitchFamily="34" charset="0"/>
                      </a:rPr>
                      <m:t>𝑥</m:t>
                    </m:r>
                    <m:r>
                      <a:rPr kumimoji="1" lang="en-US" altLang="zh-CN" sz="2000" b="0" i="1" smtClean="0">
                        <a:solidFill>
                          <a:schemeClr val="tx1"/>
                        </a:solidFill>
                        <a:latin typeface="Cambria Math" panose="02040503050406030204" pitchFamily="18" charset="0"/>
                        <a:cs typeface="Arial" panose="020B0604020202020204" pitchFamily="34" charset="0"/>
                      </a:rPr>
                      <m:t>⋅</m:t>
                    </m:r>
                    <m:r>
                      <a:rPr kumimoji="1" lang="en-US" altLang="zh-CN" sz="2000" b="0" i="1" smtClean="0">
                        <a:solidFill>
                          <a:schemeClr val="tx1"/>
                        </a:solidFill>
                        <a:latin typeface="Cambria Math" panose="02040503050406030204" pitchFamily="18" charset="0"/>
                        <a:cs typeface="Arial" panose="020B0604020202020204" pitchFamily="34" charset="0"/>
                      </a:rPr>
                      <m:t>𝑦</m:t>
                    </m:r>
                    <m:r>
                      <a:rPr kumimoji="1" lang="en-US" altLang="zh-CN" sz="2000" b="0" i="1" smtClean="0">
                        <a:solidFill>
                          <a:schemeClr val="tx1"/>
                        </a:solidFill>
                        <a:latin typeface="Cambria Math" panose="02040503050406030204" pitchFamily="18" charset="0"/>
                        <a:cs typeface="Arial" panose="020B0604020202020204" pitchFamily="34" charset="0"/>
                      </a:rPr>
                      <m:t>=</m:t>
                    </m:r>
                    <m:d>
                      <m:dPr>
                        <m:ctrlPr>
                          <a:rPr kumimoji="1" lang="en-US" altLang="zh-CN" sz="2000" b="0" i="1" smtClean="0">
                            <a:solidFill>
                              <a:schemeClr val="tx1"/>
                            </a:solidFill>
                            <a:latin typeface="Cambria Math" panose="02040503050406030204" pitchFamily="18" charset="0"/>
                            <a:cs typeface="Arial" panose="020B0604020202020204" pitchFamily="34" charset="0"/>
                          </a:rPr>
                        </m:ctrlPr>
                      </m:dPr>
                      <m:e>
                        <m:r>
                          <a:rPr kumimoji="1" lang="en-US" altLang="zh-CN" sz="2000" b="0" i="1" smtClean="0">
                            <a:solidFill>
                              <a:schemeClr val="tx1"/>
                            </a:solidFill>
                            <a:latin typeface="Cambria Math" panose="02040503050406030204" pitchFamily="18" charset="0"/>
                            <a:cs typeface="Arial" panose="020B0604020202020204" pitchFamily="34" charset="0"/>
                          </a:rPr>
                          <m:t>𝑥</m:t>
                        </m:r>
                        <m:r>
                          <a:rPr kumimoji="1" lang="en-US" altLang="zh-CN" sz="2000" b="0" i="1" smtClean="0">
                            <a:solidFill>
                              <a:schemeClr val="tx1"/>
                            </a:solidFill>
                            <a:latin typeface="Cambria Math" panose="02040503050406030204" pitchFamily="18" charset="0"/>
                            <a:cs typeface="Arial" panose="020B0604020202020204" pitchFamily="34" charset="0"/>
                          </a:rPr>
                          <m:t>+</m:t>
                        </m:r>
                        <m:r>
                          <a:rPr kumimoji="1" lang="en-US" altLang="zh-CN" sz="2000" b="0" i="1" smtClean="0">
                            <a:solidFill>
                              <a:schemeClr val="tx1"/>
                            </a:solidFill>
                            <a:latin typeface="Cambria Math" panose="02040503050406030204" pitchFamily="18" charset="0"/>
                            <a:cs typeface="Arial" panose="020B0604020202020204" pitchFamily="34" charset="0"/>
                          </a:rPr>
                          <m:t>𝑎</m:t>
                        </m:r>
                        <m:r>
                          <a:rPr kumimoji="1" lang="en-US" altLang="zh-CN" sz="2000" b="0" i="1" smtClean="0">
                            <a:solidFill>
                              <a:schemeClr val="tx1"/>
                            </a:solidFill>
                            <a:latin typeface="Cambria Math" panose="02040503050406030204" pitchFamily="18" charset="0"/>
                            <a:cs typeface="Arial" panose="020B0604020202020204" pitchFamily="34" charset="0"/>
                          </a:rPr>
                          <m:t>−</m:t>
                        </m:r>
                        <m:r>
                          <a:rPr kumimoji="1" lang="en-US" altLang="zh-CN" sz="2000" b="0" i="1" smtClean="0">
                            <a:solidFill>
                              <a:schemeClr val="tx1"/>
                            </a:solidFill>
                            <a:latin typeface="Cambria Math" panose="02040503050406030204" pitchFamily="18" charset="0"/>
                            <a:cs typeface="Arial" panose="020B0604020202020204" pitchFamily="34" charset="0"/>
                          </a:rPr>
                          <m:t>𝑎</m:t>
                        </m:r>
                      </m:e>
                    </m:d>
                    <m:r>
                      <a:rPr kumimoji="1" lang="en-US" altLang="zh-CN" sz="2000" b="0" i="1" smtClean="0">
                        <a:solidFill>
                          <a:schemeClr val="tx1"/>
                        </a:solidFill>
                        <a:latin typeface="Cambria Math" panose="02040503050406030204" pitchFamily="18" charset="0"/>
                        <a:cs typeface="Arial" panose="020B0604020202020204" pitchFamily="34" charset="0"/>
                      </a:rPr>
                      <m:t>⋅(</m:t>
                    </m:r>
                    <m:r>
                      <a:rPr kumimoji="1" lang="en-US" altLang="zh-CN" sz="2000" b="0" i="1" smtClean="0">
                        <a:solidFill>
                          <a:schemeClr val="tx1"/>
                        </a:solidFill>
                        <a:latin typeface="Cambria Math" panose="02040503050406030204" pitchFamily="18" charset="0"/>
                        <a:cs typeface="Arial" panose="020B0604020202020204" pitchFamily="34" charset="0"/>
                      </a:rPr>
                      <m:t>𝑦</m:t>
                    </m:r>
                    <m:r>
                      <a:rPr kumimoji="1" lang="en-US" altLang="zh-CN" sz="2000" b="0" i="1" smtClean="0">
                        <a:solidFill>
                          <a:schemeClr val="tx1"/>
                        </a:solidFill>
                        <a:latin typeface="Cambria Math" panose="02040503050406030204" pitchFamily="18" charset="0"/>
                        <a:cs typeface="Arial" panose="020B0604020202020204" pitchFamily="34" charset="0"/>
                      </a:rPr>
                      <m:t>+</m:t>
                    </m:r>
                    <m:r>
                      <a:rPr kumimoji="1" lang="en-US" altLang="zh-CN" sz="2000" b="0" i="1" smtClean="0">
                        <a:solidFill>
                          <a:schemeClr val="tx1"/>
                        </a:solidFill>
                        <a:latin typeface="Cambria Math" panose="02040503050406030204" pitchFamily="18" charset="0"/>
                        <a:cs typeface="Arial" panose="020B0604020202020204" pitchFamily="34" charset="0"/>
                      </a:rPr>
                      <m:t>𝑏</m:t>
                    </m:r>
                    <m:r>
                      <a:rPr kumimoji="1" lang="en-US" altLang="zh-CN" sz="2000" b="0" i="1" smtClean="0">
                        <a:solidFill>
                          <a:schemeClr val="tx1"/>
                        </a:solidFill>
                        <a:latin typeface="Cambria Math" panose="02040503050406030204" pitchFamily="18" charset="0"/>
                        <a:cs typeface="Arial" panose="020B0604020202020204" pitchFamily="34" charset="0"/>
                      </a:rPr>
                      <m:t>−</m:t>
                    </m:r>
                    <m:r>
                      <a:rPr kumimoji="1" lang="en-US" altLang="zh-CN" sz="2000" b="0" i="1" smtClean="0">
                        <a:solidFill>
                          <a:schemeClr val="tx1"/>
                        </a:solidFill>
                        <a:latin typeface="Cambria Math" panose="02040503050406030204" pitchFamily="18" charset="0"/>
                        <a:cs typeface="Arial" panose="020B0604020202020204" pitchFamily="34" charset="0"/>
                      </a:rPr>
                      <m:t>𝑏</m:t>
                    </m:r>
                    <m:r>
                      <a:rPr kumimoji="1" lang="en-US" altLang="zh-CN" sz="2000" b="0" i="1" smtClean="0">
                        <a:solidFill>
                          <a:schemeClr val="tx1"/>
                        </a:solidFill>
                        <a:latin typeface="Cambria Math" panose="02040503050406030204" pitchFamily="18" charset="0"/>
                        <a:cs typeface="Arial" panose="020B0604020202020204" pitchFamily="34" charset="0"/>
                      </a:rPr>
                      <m:t>)</m:t>
                    </m:r>
                  </m:oMath>
                </a14:m>
                <a:endParaRPr kumimoji="1"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19" name="圆角矩形 18"/>
              <p:cNvSpPr>
                <a:spLocks noRot="1" noChangeAspect="1" noMove="1" noResize="1" noEditPoints="1" noAdjustHandles="1" noChangeArrowheads="1" noChangeShapeType="1" noTextEdit="1"/>
              </p:cNvSpPr>
              <p:nvPr/>
            </p:nvSpPr>
            <p:spPr>
              <a:xfrm>
                <a:off x="1516003" y="3419799"/>
                <a:ext cx="8973912" cy="1908720"/>
              </a:xfrm>
              <a:prstGeom prst="roundRect">
                <a:avLst/>
              </a:prstGeom>
              <a:blipFill rotWithShape="1">
                <a:blip r:embed="rId2"/>
                <a:stretch>
                  <a:fillRect l="-74" t="-350" r="-67" b="-32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圆角矩形 5"/>
              <p:cNvSpPr/>
              <p:nvPr/>
            </p:nvSpPr>
            <p:spPr>
              <a:xfrm>
                <a:off x="8914501" y="2837325"/>
                <a:ext cx="3076298" cy="131433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dirty="0">
                    <a:solidFill>
                      <a:schemeClr val="tx1"/>
                    </a:solidFill>
                    <a:latin typeface="Times New Roman" panose="02020603050405020304" pitchFamily="18" charset="0"/>
                    <a:cs typeface="Times New Roman" panose="02020603050405020304" pitchFamily="18" charset="0"/>
                  </a:rPr>
                  <a:t>Only need to reconstruct</a:t>
                </a:r>
                <a:endParaRPr kumimoji="1"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b="0" i="1" dirty="0" smtClean="0">
                              <a:solidFill>
                                <a:srgbClr val="FF0000"/>
                              </a:solidFill>
                              <a:latin typeface="Cambria Math" panose="02040503050406030204" pitchFamily="18" charset="0"/>
                              <a:cs typeface="Arial" panose="020B0604020202020204" pitchFamily="34" charset="0"/>
                            </a:rPr>
                          </m:ctrlPr>
                        </m:sSubPr>
                        <m:e>
                          <m:d>
                            <m:dPr>
                              <m:begChr m:val="["/>
                              <m:endChr m:val="]"/>
                              <m:ctrlPr>
                                <a:rPr kumimoji="1" lang="en-US" altLang="zh-CN" i="1" dirty="0" smtClean="0">
                                  <a:solidFill>
                                    <a:schemeClr val="tx1"/>
                                  </a:solidFill>
                                  <a:latin typeface="Cambria Math" panose="02040503050406030204" pitchFamily="18" charset="0"/>
                                  <a:cs typeface="Arial" panose="020B0604020202020204" pitchFamily="34" charset="0"/>
                                </a:rPr>
                              </m:ctrlPr>
                            </m:dPr>
                            <m:e>
                              <m:r>
                                <a:rPr kumimoji="1" lang="en-US" altLang="zh-CN" i="1" dirty="0" smtClean="0">
                                  <a:solidFill>
                                    <a:srgbClr val="FF0000"/>
                                  </a:solidFill>
                                  <a:latin typeface="Cambria Math" panose="02040503050406030204" pitchFamily="18" charset="0"/>
                                  <a:cs typeface="Arial" panose="020B0604020202020204" pitchFamily="34" charset="0"/>
                                </a:rPr>
                                <m:t>𝑥</m:t>
                              </m:r>
                              <m:r>
                                <a:rPr kumimoji="1" lang="en-US" altLang="zh-CN" b="0" i="1" dirty="0" smtClean="0">
                                  <a:solidFill>
                                    <a:schemeClr val="tx1"/>
                                  </a:solidFill>
                                  <a:latin typeface="Cambria Math" panose="02040503050406030204" pitchFamily="18" charset="0"/>
                                  <a:cs typeface="Arial" panose="020B0604020202020204" pitchFamily="34" charset="0"/>
                                </a:rPr>
                                <m:t>+</m:t>
                              </m:r>
                              <m:r>
                                <a:rPr kumimoji="1" lang="en-US" altLang="zh-CN" i="1" dirty="0" smtClean="0">
                                  <a:solidFill>
                                    <a:srgbClr val="FF0000"/>
                                  </a:solidFill>
                                  <a:latin typeface="Cambria Math" panose="02040503050406030204" pitchFamily="18" charset="0"/>
                                  <a:cs typeface="Arial" panose="020B0604020202020204" pitchFamily="34" charset="0"/>
                                </a:rPr>
                                <m:t>𝑎</m:t>
                              </m:r>
                            </m:e>
                          </m:d>
                        </m:e>
                        <m:sub>
                          <m:r>
                            <a:rPr kumimoji="1" lang="en-US" altLang="zh-CN" b="0" i="1" dirty="0" smtClean="0">
                              <a:solidFill>
                                <a:schemeClr val="tx1"/>
                              </a:solidFill>
                              <a:latin typeface="Cambria Math" panose="02040503050406030204" pitchFamily="18" charset="0"/>
                              <a:cs typeface="Arial" panose="020B0604020202020204" pitchFamily="34" charset="0"/>
                            </a:rPr>
                            <m:t>𝑡</m:t>
                          </m:r>
                        </m:sub>
                      </m:sSub>
                      <m:r>
                        <a:rPr kumimoji="1" lang="en-US" altLang="zh-CN" i="1" dirty="0" smtClean="0">
                          <a:solidFill>
                            <a:schemeClr val="tx1"/>
                          </a:solidFill>
                          <a:latin typeface="Cambria Math" panose="02040503050406030204" pitchFamily="18" charset="0"/>
                          <a:cs typeface="Arial" panose="020B0604020202020204" pitchFamily="34" charset="0"/>
                        </a:rPr>
                        <m:t>≔</m:t>
                      </m:r>
                      <m:sSub>
                        <m:sSubPr>
                          <m:ctrlPr>
                            <a:rPr kumimoji="1" lang="en-US" altLang="zh-CN"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i="1" dirty="0" smtClean="0">
                                  <a:solidFill>
                                    <a:schemeClr val="tx1"/>
                                  </a:solidFill>
                                  <a:latin typeface="Cambria Math" panose="02040503050406030204" pitchFamily="18" charset="0"/>
                                  <a:cs typeface="Arial" panose="020B0604020202020204" pitchFamily="34" charset="0"/>
                                </a:rPr>
                              </m:ctrlPr>
                            </m:dPr>
                            <m:e>
                              <m:r>
                                <a:rPr kumimoji="1" lang="en-US" altLang="zh-CN" i="1" dirty="0" smtClean="0">
                                  <a:solidFill>
                                    <a:srgbClr val="FF0000"/>
                                  </a:solidFill>
                                  <a:latin typeface="Cambria Math" panose="02040503050406030204" pitchFamily="18" charset="0"/>
                                  <a:cs typeface="Arial" panose="020B0604020202020204" pitchFamily="34" charset="0"/>
                                </a:rPr>
                                <m:t>𝑥</m:t>
                              </m:r>
                            </m:e>
                          </m:d>
                        </m:e>
                        <m:sub>
                          <m:r>
                            <a:rPr kumimoji="1" lang="en-US" altLang="zh-CN" b="0" i="1" dirty="0" smtClean="0">
                              <a:solidFill>
                                <a:schemeClr val="tx1"/>
                              </a:solidFill>
                              <a:latin typeface="Cambria Math" panose="02040503050406030204" pitchFamily="18" charset="0"/>
                              <a:cs typeface="Arial" panose="020B0604020202020204" pitchFamily="34" charset="0"/>
                            </a:rPr>
                            <m:t>𝑡</m:t>
                          </m:r>
                        </m:sub>
                      </m:sSub>
                      <m:r>
                        <a:rPr kumimoji="1" lang="en-US" altLang="zh-CN" i="1" dirty="0" smtClean="0">
                          <a:solidFill>
                            <a:schemeClr val="tx1"/>
                          </a:solidFill>
                          <a:latin typeface="Cambria Math" panose="02040503050406030204" pitchFamily="18" charset="0"/>
                          <a:cs typeface="Arial" panose="020B0604020202020204" pitchFamily="34" charset="0"/>
                        </a:rPr>
                        <m:t>+</m:t>
                      </m:r>
                      <m:sSub>
                        <m:sSubPr>
                          <m:ctrlPr>
                            <a:rPr kumimoji="1" lang="en-US" altLang="zh-CN"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b="0" i="1" dirty="0" smtClean="0">
                                  <a:solidFill>
                                    <a:schemeClr val="tx1"/>
                                  </a:solidFill>
                                  <a:latin typeface="Cambria Math" panose="02040503050406030204" pitchFamily="18" charset="0"/>
                                  <a:cs typeface="Arial" panose="020B0604020202020204" pitchFamily="34" charset="0"/>
                                </a:rPr>
                              </m:ctrlPr>
                            </m:dPr>
                            <m:e>
                              <m:r>
                                <a:rPr kumimoji="1" lang="en-US" altLang="zh-CN" i="1" dirty="0" smtClean="0">
                                  <a:solidFill>
                                    <a:srgbClr val="FF0000"/>
                                  </a:solidFill>
                                  <a:latin typeface="Cambria Math" panose="02040503050406030204" pitchFamily="18" charset="0"/>
                                  <a:cs typeface="Arial" panose="020B0604020202020204" pitchFamily="34" charset="0"/>
                                </a:rPr>
                                <m:t>𝑎</m:t>
                              </m:r>
                            </m:e>
                          </m:d>
                        </m:e>
                        <m:sub>
                          <m:r>
                            <a:rPr kumimoji="1" lang="en-US" altLang="zh-CN" b="0" i="1" dirty="0" smtClean="0">
                              <a:solidFill>
                                <a:schemeClr val="tx1"/>
                              </a:solidFill>
                              <a:latin typeface="Cambria Math" panose="02040503050406030204" pitchFamily="18" charset="0"/>
                              <a:cs typeface="Arial" panose="020B0604020202020204" pitchFamily="34" charset="0"/>
                            </a:rPr>
                            <m:t>𝑡</m:t>
                          </m:r>
                        </m:sub>
                      </m:sSub>
                    </m:oMath>
                  </m:oMathPara>
                </a14:m>
                <a:endParaRPr kumimoji="1"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b="0" i="1" dirty="0" smtClean="0">
                              <a:solidFill>
                                <a:srgbClr val="FF0000"/>
                              </a:solidFill>
                              <a:latin typeface="Cambria Math" panose="02040503050406030204" pitchFamily="18" charset="0"/>
                              <a:cs typeface="Arial" panose="020B0604020202020204" pitchFamily="34" charset="0"/>
                            </a:rPr>
                          </m:ctrlPr>
                        </m:sSubPr>
                        <m:e>
                          <m:d>
                            <m:dPr>
                              <m:begChr m:val="["/>
                              <m:endChr m:val="]"/>
                              <m:ctrlPr>
                                <a:rPr kumimoji="1" lang="en-US" altLang="zh-CN" i="1" dirty="0" smtClean="0">
                                  <a:solidFill>
                                    <a:schemeClr val="tx1"/>
                                  </a:solidFill>
                                  <a:latin typeface="Cambria Math" panose="02040503050406030204" pitchFamily="18" charset="0"/>
                                  <a:cs typeface="Arial" panose="020B0604020202020204" pitchFamily="34" charset="0"/>
                                </a:rPr>
                              </m:ctrlPr>
                            </m:dPr>
                            <m:e>
                              <m:r>
                                <a:rPr kumimoji="1" lang="en-US" altLang="zh-CN" i="1" dirty="0" smtClean="0">
                                  <a:solidFill>
                                    <a:srgbClr val="FF0000"/>
                                  </a:solidFill>
                                  <a:latin typeface="Cambria Math" panose="02040503050406030204" pitchFamily="18" charset="0"/>
                                  <a:cs typeface="Arial" panose="020B0604020202020204" pitchFamily="34" charset="0"/>
                                </a:rPr>
                                <m:t>𝑦</m:t>
                              </m:r>
                              <m:r>
                                <a:rPr kumimoji="1" lang="en-US" altLang="zh-CN" b="0" i="1" dirty="0" smtClean="0">
                                  <a:solidFill>
                                    <a:schemeClr val="tx1"/>
                                  </a:solidFill>
                                  <a:latin typeface="Cambria Math" panose="02040503050406030204" pitchFamily="18" charset="0"/>
                                  <a:cs typeface="Arial" panose="020B0604020202020204" pitchFamily="34" charset="0"/>
                                </a:rPr>
                                <m:t>+</m:t>
                              </m:r>
                              <m:r>
                                <a:rPr kumimoji="1" lang="en-US" altLang="zh-CN" i="1" dirty="0" smtClean="0">
                                  <a:solidFill>
                                    <a:srgbClr val="FF0000"/>
                                  </a:solidFill>
                                  <a:latin typeface="Cambria Math" panose="02040503050406030204" pitchFamily="18" charset="0"/>
                                  <a:cs typeface="Arial" panose="020B0604020202020204" pitchFamily="34" charset="0"/>
                                </a:rPr>
                                <m:t>𝑏</m:t>
                              </m:r>
                            </m:e>
                          </m:d>
                        </m:e>
                        <m:sub>
                          <m:r>
                            <a:rPr kumimoji="1" lang="en-US" altLang="zh-CN" b="0" i="1" dirty="0" smtClean="0">
                              <a:solidFill>
                                <a:schemeClr val="tx1"/>
                              </a:solidFill>
                              <a:latin typeface="Cambria Math" panose="02040503050406030204" pitchFamily="18" charset="0"/>
                              <a:cs typeface="Arial" panose="020B0604020202020204" pitchFamily="34" charset="0"/>
                            </a:rPr>
                            <m:t>𝑡</m:t>
                          </m:r>
                        </m:sub>
                      </m:sSub>
                      <m:r>
                        <a:rPr kumimoji="1" lang="en-US" altLang="zh-CN" i="1" dirty="0" smtClean="0">
                          <a:solidFill>
                            <a:schemeClr val="tx1"/>
                          </a:solidFill>
                          <a:latin typeface="Cambria Math" panose="02040503050406030204" pitchFamily="18" charset="0"/>
                          <a:cs typeface="Arial" panose="020B0604020202020204" pitchFamily="34" charset="0"/>
                        </a:rPr>
                        <m:t>≔</m:t>
                      </m:r>
                      <m:sSub>
                        <m:sSubPr>
                          <m:ctrlPr>
                            <a:rPr kumimoji="1" lang="en-US" altLang="zh-CN"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i="1" dirty="0" smtClean="0">
                                  <a:solidFill>
                                    <a:schemeClr val="tx1"/>
                                  </a:solidFill>
                                  <a:latin typeface="Cambria Math" panose="02040503050406030204" pitchFamily="18" charset="0"/>
                                  <a:cs typeface="Arial" panose="020B0604020202020204" pitchFamily="34" charset="0"/>
                                </a:rPr>
                              </m:ctrlPr>
                            </m:dPr>
                            <m:e>
                              <m:r>
                                <a:rPr kumimoji="1" lang="en-US" altLang="zh-CN" i="1" dirty="0" smtClean="0">
                                  <a:solidFill>
                                    <a:srgbClr val="FF0000"/>
                                  </a:solidFill>
                                  <a:latin typeface="Cambria Math" panose="02040503050406030204" pitchFamily="18" charset="0"/>
                                  <a:cs typeface="Arial" panose="020B0604020202020204" pitchFamily="34" charset="0"/>
                                </a:rPr>
                                <m:t>𝑦</m:t>
                              </m:r>
                            </m:e>
                          </m:d>
                        </m:e>
                        <m:sub>
                          <m:r>
                            <a:rPr kumimoji="1" lang="en-US" altLang="zh-CN" b="0" i="1" dirty="0" smtClean="0">
                              <a:solidFill>
                                <a:schemeClr val="tx1"/>
                              </a:solidFill>
                              <a:latin typeface="Cambria Math" panose="02040503050406030204" pitchFamily="18" charset="0"/>
                              <a:cs typeface="Arial" panose="020B0604020202020204" pitchFamily="34" charset="0"/>
                            </a:rPr>
                            <m:t>𝑡</m:t>
                          </m:r>
                        </m:sub>
                      </m:sSub>
                      <m:r>
                        <a:rPr kumimoji="1" lang="en-US" altLang="zh-CN" i="1" dirty="0" smtClean="0">
                          <a:solidFill>
                            <a:schemeClr val="tx1"/>
                          </a:solidFill>
                          <a:latin typeface="Cambria Math" panose="02040503050406030204" pitchFamily="18" charset="0"/>
                          <a:cs typeface="Arial" panose="020B0604020202020204" pitchFamily="34" charset="0"/>
                        </a:rPr>
                        <m:t>+</m:t>
                      </m:r>
                      <m:sSub>
                        <m:sSubPr>
                          <m:ctrlPr>
                            <a:rPr kumimoji="1" lang="en-US" altLang="zh-CN"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b="0" i="1" dirty="0" smtClean="0">
                                  <a:solidFill>
                                    <a:schemeClr val="tx1"/>
                                  </a:solidFill>
                                  <a:latin typeface="Cambria Math" panose="02040503050406030204" pitchFamily="18" charset="0"/>
                                  <a:cs typeface="Arial" panose="020B0604020202020204" pitchFamily="34" charset="0"/>
                                </a:rPr>
                              </m:ctrlPr>
                            </m:dPr>
                            <m:e>
                              <m:r>
                                <a:rPr kumimoji="1" lang="en-US" altLang="zh-CN" i="1" dirty="0" smtClean="0">
                                  <a:solidFill>
                                    <a:srgbClr val="FF0000"/>
                                  </a:solidFill>
                                  <a:latin typeface="Cambria Math" panose="02040503050406030204" pitchFamily="18" charset="0"/>
                                  <a:cs typeface="Arial" panose="020B0604020202020204" pitchFamily="34" charset="0"/>
                                </a:rPr>
                                <m:t>𝑏</m:t>
                              </m:r>
                            </m:e>
                          </m:d>
                        </m:e>
                        <m:sub>
                          <m:r>
                            <a:rPr kumimoji="1" lang="en-US" altLang="zh-CN" b="0" i="1" dirty="0" smtClean="0">
                              <a:solidFill>
                                <a:schemeClr val="tx1"/>
                              </a:solidFill>
                              <a:latin typeface="Cambria Math" panose="02040503050406030204" pitchFamily="18" charset="0"/>
                              <a:cs typeface="Arial" panose="020B0604020202020204" pitchFamily="34" charset="0"/>
                            </a:rPr>
                            <m:t>𝑡</m:t>
                          </m:r>
                        </m:sub>
                      </m:sSub>
                    </m:oMath>
                  </m:oMathPara>
                </a14:m>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15" name="圆角矩形 5"/>
              <p:cNvSpPr>
                <a:spLocks noRot="1" noChangeAspect="1" noMove="1" noResize="1" noEditPoints="1" noAdjustHandles="1" noChangeArrowheads="1" noChangeShapeType="1" noTextEdit="1"/>
              </p:cNvSpPr>
              <p:nvPr/>
            </p:nvSpPr>
            <p:spPr>
              <a:xfrm>
                <a:off x="8914501" y="2837325"/>
                <a:ext cx="3076298" cy="1314333"/>
              </a:xfrm>
              <a:prstGeom prst="roundRect">
                <a:avLst/>
              </a:prstGeom>
              <a:blipFill rotWithShape="1">
                <a:blip r:embed="rId3"/>
                <a:stretch>
                  <a:fillRect l="-218" t="-494" r="-203" b="-481"/>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10" name="Title 1"/>
          <p:cNvSpPr>
            <a:spLocks noGrp="1"/>
          </p:cNvSpPr>
          <p:nvPr>
            <p:ph type="title"/>
          </p:nvPr>
        </p:nvSpPr>
        <p:spPr>
          <a:xfrm>
            <a:off x="838200" y="365125"/>
            <a:ext cx="10515600" cy="1325563"/>
          </a:xfrm>
        </p:spPr>
        <p:txBody>
          <a:bodyPr/>
          <a:lstStyle/>
          <a:p>
            <a:r>
              <a:rPr lang="en-US" b="1" dirty="0">
                <a:solidFill>
                  <a:schemeClr val="accent1">
                    <a:lumMod val="75000"/>
                  </a:schemeClr>
                </a:solidFill>
              </a:rPr>
              <a:t>Beaver Triple</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13" name="内容占位符 2"/>
              <p:cNvSpPr txBox="1"/>
              <p:nvPr/>
            </p:nvSpPr>
            <p:spPr>
              <a:xfrm>
                <a:off x="838200" y="1847850"/>
                <a:ext cx="10515600" cy="945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000" dirty="0">
                    <a:latin typeface="Times New Roman" panose="02020603050405020304" pitchFamily="18" charset="0"/>
                    <a:cs typeface="Times New Roman" panose="02020603050405020304" pitchFamily="18" charset="0"/>
                  </a:rPr>
                  <a:t>Review: A Beaver triple </a:t>
                </a:r>
                <a14:m>
                  <m:oMath xmlns:m="http://schemas.openxmlformats.org/officeDocument/2006/math">
                    <m:r>
                      <a:rPr kumimoji="1" lang="en-US" altLang="zh-CN" sz="2000" i="1" dirty="0" smtClean="0">
                        <a:latin typeface="Cambria Math" panose="02040503050406030204" pitchFamily="18" charset="0"/>
                        <a:cs typeface="Arial" panose="020B0604020202020204" pitchFamily="34" charset="0"/>
                      </a:rPr>
                      <m:t>(</m:t>
                    </m:r>
                    <m:sSub>
                      <m:sSubPr>
                        <m:ctrlPr>
                          <a:rPr kumimoji="1" lang="en-US" altLang="zh-CN" sz="2000"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sz="2000" i="1" dirty="0" smtClean="0">
                                <a:solidFill>
                                  <a:schemeClr val="tx1"/>
                                </a:solidFill>
                                <a:latin typeface="Cambria Math" panose="02040503050406030204" pitchFamily="18" charset="0"/>
                                <a:cs typeface="Arial" panose="020B0604020202020204" pitchFamily="34" charset="0"/>
                              </a:rPr>
                            </m:ctrlPr>
                          </m:dPr>
                          <m:e>
                            <m:r>
                              <a:rPr kumimoji="1" lang="en-US" altLang="zh-CN" sz="2000" i="1" dirty="0" smtClean="0">
                                <a:solidFill>
                                  <a:srgbClr val="FF0000"/>
                                </a:solidFill>
                                <a:latin typeface="Cambria Math" panose="02040503050406030204" pitchFamily="18" charset="0"/>
                                <a:cs typeface="Arial" panose="020B0604020202020204" pitchFamily="34" charset="0"/>
                              </a:rPr>
                              <m:t>𝑎</m:t>
                            </m:r>
                          </m:e>
                        </m:d>
                      </m:e>
                      <m:sub>
                        <m:r>
                          <a:rPr kumimoji="1" lang="en-US" altLang="zh-CN" sz="2000" b="0" i="1" dirty="0" smtClean="0">
                            <a:solidFill>
                              <a:schemeClr val="tx1"/>
                            </a:solidFill>
                            <a:latin typeface="Cambria Math" panose="02040503050406030204" pitchFamily="18" charset="0"/>
                            <a:cs typeface="Arial" panose="020B0604020202020204" pitchFamily="34" charset="0"/>
                          </a:rPr>
                          <m:t>𝑡</m:t>
                        </m:r>
                      </m:sub>
                    </m:sSub>
                    <m:r>
                      <a:rPr kumimoji="1" lang="en-US" altLang="zh-CN" sz="2000" i="1" dirty="0" smtClean="0">
                        <a:latin typeface="Cambria Math" panose="02040503050406030204" pitchFamily="18" charset="0"/>
                        <a:cs typeface="Arial" panose="020B0604020202020204" pitchFamily="34" charset="0"/>
                      </a:rPr>
                      <m:t>,</m:t>
                    </m:r>
                    <m:sSub>
                      <m:sSubPr>
                        <m:ctrlPr>
                          <a:rPr kumimoji="1" lang="en-US" altLang="zh-CN" sz="2000" b="0" i="1" dirty="0" smtClean="0">
                            <a:latin typeface="Cambria Math" panose="02040503050406030204" pitchFamily="18" charset="0"/>
                            <a:cs typeface="Arial" panose="020B0604020202020204" pitchFamily="34" charset="0"/>
                          </a:rPr>
                        </m:ctrlPr>
                      </m:sSubPr>
                      <m:e>
                        <m:d>
                          <m:dPr>
                            <m:begChr m:val="["/>
                            <m:endChr m:val="]"/>
                            <m:ctrlPr>
                              <a:rPr kumimoji="1" lang="en-US" altLang="zh-CN" sz="2000" b="0" i="1" dirty="0" smtClean="0">
                                <a:latin typeface="Cambria Math" panose="02040503050406030204" pitchFamily="18" charset="0"/>
                                <a:cs typeface="Arial" panose="020B0604020202020204" pitchFamily="34" charset="0"/>
                              </a:rPr>
                            </m:ctrlPr>
                          </m:dPr>
                          <m:e>
                            <m:r>
                              <a:rPr kumimoji="1" lang="en-US" altLang="zh-CN" sz="2000" i="1" dirty="0" smtClean="0">
                                <a:solidFill>
                                  <a:srgbClr val="FF0000"/>
                                </a:solidFill>
                                <a:latin typeface="Cambria Math" panose="02040503050406030204" pitchFamily="18" charset="0"/>
                                <a:cs typeface="Arial" panose="020B0604020202020204" pitchFamily="34" charset="0"/>
                              </a:rPr>
                              <m:t>𝑏</m:t>
                            </m:r>
                          </m:e>
                        </m:d>
                      </m:e>
                      <m:sub>
                        <m:r>
                          <a:rPr kumimoji="1" lang="en-US" altLang="zh-CN" sz="2000" b="0" i="1" dirty="0" smtClean="0">
                            <a:latin typeface="Cambria Math" panose="02040503050406030204" pitchFamily="18" charset="0"/>
                            <a:cs typeface="Arial" panose="020B0604020202020204" pitchFamily="34" charset="0"/>
                          </a:rPr>
                          <m:t>𝑡</m:t>
                        </m:r>
                      </m:sub>
                    </m:sSub>
                    <m:r>
                      <a:rPr kumimoji="1" lang="en-US" altLang="zh-CN" sz="2000" i="1" dirty="0" smtClean="0">
                        <a:latin typeface="Cambria Math" panose="02040503050406030204" pitchFamily="18" charset="0"/>
                        <a:cs typeface="Arial" panose="020B0604020202020204" pitchFamily="34" charset="0"/>
                      </a:rPr>
                      <m:t>,</m:t>
                    </m:r>
                    <m:sSub>
                      <m:sSubPr>
                        <m:ctrlPr>
                          <a:rPr kumimoji="1" lang="en-US" altLang="zh-CN" sz="2000" b="0" i="1" dirty="0" smtClean="0">
                            <a:latin typeface="Cambria Math" panose="02040503050406030204" pitchFamily="18" charset="0"/>
                            <a:cs typeface="Arial" panose="020B0604020202020204" pitchFamily="34" charset="0"/>
                          </a:rPr>
                        </m:ctrlPr>
                      </m:sSubPr>
                      <m:e>
                        <m:d>
                          <m:dPr>
                            <m:begChr m:val="["/>
                            <m:endChr m:val="]"/>
                            <m:ctrlPr>
                              <a:rPr kumimoji="1" lang="en-US" altLang="zh-CN" sz="2000" b="0" i="1" dirty="0" smtClean="0">
                                <a:latin typeface="Cambria Math" panose="02040503050406030204" pitchFamily="18" charset="0"/>
                                <a:cs typeface="Arial" panose="020B0604020202020204" pitchFamily="34" charset="0"/>
                              </a:rPr>
                            </m:ctrlPr>
                          </m:dPr>
                          <m:e>
                            <m:r>
                              <a:rPr kumimoji="1" lang="en-US" altLang="zh-CN" sz="2000" i="1" dirty="0" smtClean="0">
                                <a:solidFill>
                                  <a:srgbClr val="FF0000"/>
                                </a:solidFill>
                                <a:latin typeface="Cambria Math" panose="02040503050406030204" pitchFamily="18" charset="0"/>
                                <a:cs typeface="Arial" panose="020B0604020202020204" pitchFamily="34" charset="0"/>
                              </a:rPr>
                              <m:t>𝑐</m:t>
                            </m:r>
                          </m:e>
                        </m:d>
                      </m:e>
                      <m:sub>
                        <m:r>
                          <a:rPr kumimoji="1" lang="en-US" altLang="zh-CN" sz="2000" b="0" i="1" dirty="0" smtClean="0">
                            <a:latin typeface="Cambria Math" panose="02040503050406030204" pitchFamily="18" charset="0"/>
                            <a:cs typeface="Arial" panose="020B0604020202020204" pitchFamily="34" charset="0"/>
                          </a:rPr>
                          <m:t>𝑡</m:t>
                        </m:r>
                      </m:sub>
                    </m:sSub>
                    <m:r>
                      <a:rPr kumimoji="1" lang="en-US" altLang="zh-CN" sz="2000" i="1" dirty="0" smtClean="0">
                        <a:latin typeface="Cambria Math" panose="02040503050406030204" pitchFamily="18" charset="0"/>
                        <a:cs typeface="Arial" panose="020B0604020202020204" pitchFamily="34" charset="0"/>
                      </a:rPr>
                      <m:t>)</m:t>
                    </m:r>
                  </m:oMath>
                </a14:m>
                <a:r>
                  <a:rPr kumimoji="1" lang="en-US" altLang="zh-CN" sz="2000" dirty="0">
                    <a:latin typeface="Times New Roman" panose="02020603050405020304" pitchFamily="18" charset="0"/>
                    <a:cs typeface="Times New Roman" panose="02020603050405020304" pitchFamily="18" charset="0"/>
                  </a:rPr>
                  <a:t> </a:t>
                </a:r>
                <a:endParaRPr kumimoji="1" lang="en-US" altLang="zh-CN" sz="2000" dirty="0">
                  <a:latin typeface="Times New Roman" panose="02020603050405020304" pitchFamily="18" charset="0"/>
                  <a:cs typeface="Times New Roman" panose="02020603050405020304" pitchFamily="18" charset="0"/>
                </a:endParaRPr>
              </a:p>
              <a:p>
                <a:pPr marL="0" indent="0">
                  <a:buNone/>
                </a:pPr>
                <a:r>
                  <a:rPr kumimoji="1" lang="en-US" altLang="zh-CN" sz="2000" dirty="0">
                    <a:latin typeface="Times New Roman" panose="02020603050405020304" pitchFamily="18" charset="0"/>
                    <a:cs typeface="Times New Roman" panose="02020603050405020304" pitchFamily="18" charset="0"/>
                  </a:rPr>
                  <a:t>	   Given </a:t>
                </a:r>
                <a14:m>
                  <m:oMath xmlns:m="http://schemas.openxmlformats.org/officeDocument/2006/math">
                    <m:sSub>
                      <m:sSubPr>
                        <m:ctrlPr>
                          <a:rPr kumimoji="1" lang="en-US" altLang="zh-CN" sz="2000"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sz="2000" i="1" dirty="0" smtClean="0">
                                <a:solidFill>
                                  <a:schemeClr val="tx1"/>
                                </a:solidFill>
                                <a:latin typeface="Cambria Math" panose="02040503050406030204" pitchFamily="18" charset="0"/>
                                <a:cs typeface="Arial" panose="020B0604020202020204" pitchFamily="34" charset="0"/>
                              </a:rPr>
                            </m:ctrlPr>
                          </m:dPr>
                          <m:e>
                            <m:r>
                              <a:rPr kumimoji="1" lang="en-US" altLang="zh-CN" sz="2000" i="1" dirty="0" smtClean="0">
                                <a:solidFill>
                                  <a:srgbClr val="FF0000"/>
                                </a:solidFill>
                                <a:latin typeface="Cambria Math" panose="02040503050406030204" pitchFamily="18" charset="0"/>
                                <a:cs typeface="Arial" panose="020B0604020202020204" pitchFamily="34" charset="0"/>
                              </a:rPr>
                              <m:t>𝑥</m:t>
                            </m:r>
                          </m:e>
                        </m:d>
                      </m:e>
                      <m:sub>
                        <m:r>
                          <a:rPr kumimoji="1" lang="en-US" altLang="zh-CN" sz="2000" b="0" i="1" dirty="0" smtClean="0">
                            <a:solidFill>
                              <a:schemeClr val="tx1"/>
                            </a:solidFill>
                            <a:latin typeface="Cambria Math" panose="02040503050406030204" pitchFamily="18" charset="0"/>
                            <a:cs typeface="Arial" panose="020B0604020202020204" pitchFamily="34" charset="0"/>
                          </a:rPr>
                          <m:t>𝑡</m:t>
                        </m:r>
                      </m:sub>
                    </m:sSub>
                    <m:r>
                      <a:rPr kumimoji="1" lang="en-US" altLang="zh-CN" sz="2000" i="1" dirty="0" smtClean="0">
                        <a:latin typeface="Cambria Math" panose="02040503050406030204" pitchFamily="18" charset="0"/>
                        <a:cs typeface="Arial" panose="020B0604020202020204" pitchFamily="34" charset="0"/>
                      </a:rPr>
                      <m:t>,</m:t>
                    </m:r>
                    <m:sSub>
                      <m:sSubPr>
                        <m:ctrlPr>
                          <a:rPr kumimoji="1" lang="en-US" altLang="zh-CN" sz="2000" b="0" i="1" dirty="0" smtClean="0">
                            <a:solidFill>
                              <a:schemeClr val="tx1"/>
                            </a:solidFill>
                            <a:latin typeface="Cambria Math" panose="02040503050406030204" pitchFamily="18" charset="0"/>
                            <a:cs typeface="Arial" panose="020B0604020202020204" pitchFamily="34" charset="0"/>
                          </a:rPr>
                        </m:ctrlPr>
                      </m:sSubPr>
                      <m:e>
                        <m:d>
                          <m:dPr>
                            <m:begChr m:val="["/>
                            <m:endChr m:val="]"/>
                            <m:ctrlPr>
                              <a:rPr kumimoji="1" lang="en-US" altLang="zh-CN" sz="2000" i="1" dirty="0" smtClean="0">
                                <a:solidFill>
                                  <a:schemeClr val="tx1"/>
                                </a:solidFill>
                                <a:latin typeface="Cambria Math" panose="02040503050406030204" pitchFamily="18" charset="0"/>
                                <a:cs typeface="Arial" panose="020B0604020202020204" pitchFamily="34" charset="0"/>
                              </a:rPr>
                            </m:ctrlPr>
                          </m:dPr>
                          <m:e>
                            <m:r>
                              <a:rPr kumimoji="1" lang="en-US" altLang="zh-CN" sz="2000" i="1" dirty="0" smtClean="0">
                                <a:solidFill>
                                  <a:srgbClr val="FF0000"/>
                                </a:solidFill>
                                <a:latin typeface="Cambria Math" panose="02040503050406030204" pitchFamily="18" charset="0"/>
                                <a:cs typeface="Arial" panose="020B0604020202020204" pitchFamily="34" charset="0"/>
                              </a:rPr>
                              <m:t>𝑦</m:t>
                            </m:r>
                          </m:e>
                        </m:d>
                      </m:e>
                      <m:sub>
                        <m:r>
                          <a:rPr kumimoji="1" lang="en-US" altLang="zh-CN" sz="2000" b="0" i="1" dirty="0" smtClean="0">
                            <a:solidFill>
                              <a:schemeClr val="tx1"/>
                            </a:solidFill>
                            <a:latin typeface="Cambria Math" panose="02040503050406030204" pitchFamily="18" charset="0"/>
                            <a:cs typeface="Arial" panose="020B0604020202020204" pitchFamily="34" charset="0"/>
                          </a:rPr>
                          <m:t>𝑡</m:t>
                        </m:r>
                      </m:sub>
                    </m:sSub>
                  </m:oMath>
                </a14:m>
                <a:r>
                  <a:rPr kumimoji="1" lang="en-US" altLang="zh-CN" sz="2000" dirty="0">
                    <a:latin typeface="Times New Roman" panose="02020603050405020304" pitchFamily="18" charset="0"/>
                    <a:cs typeface="Times New Roman" panose="02020603050405020304" pitchFamily="18" charset="0"/>
                  </a:rPr>
                  <a:t>, to compute </a:t>
                </a:r>
                <a14:m>
                  <m:oMath xmlns:m="http://schemas.openxmlformats.org/officeDocument/2006/math">
                    <m:sSub>
                      <m:sSubPr>
                        <m:ctrlPr>
                          <a:rPr kumimoji="1" lang="en-US" altLang="zh-CN" sz="2000" b="0" i="1" dirty="0" smtClean="0">
                            <a:solidFill>
                              <a:srgbClr val="FF0000"/>
                            </a:solidFill>
                            <a:latin typeface="Cambria Math" panose="02040503050406030204" pitchFamily="18" charset="0"/>
                            <a:cs typeface="Arial" panose="020B0604020202020204" pitchFamily="34" charset="0"/>
                          </a:rPr>
                        </m:ctrlPr>
                      </m:sSubPr>
                      <m:e>
                        <m:d>
                          <m:dPr>
                            <m:begChr m:val="["/>
                            <m:endChr m:val="]"/>
                            <m:ctrlPr>
                              <a:rPr kumimoji="1" lang="en-US" altLang="zh-CN" sz="2000" i="1" dirty="0" smtClean="0">
                                <a:solidFill>
                                  <a:schemeClr val="tx1"/>
                                </a:solidFill>
                                <a:latin typeface="Cambria Math" panose="02040503050406030204" pitchFamily="18" charset="0"/>
                                <a:cs typeface="Arial" panose="020B0604020202020204" pitchFamily="34" charset="0"/>
                              </a:rPr>
                            </m:ctrlPr>
                          </m:dPr>
                          <m:e>
                            <m:r>
                              <a:rPr kumimoji="1" lang="en-US" altLang="zh-CN" sz="2000" i="1" dirty="0" smtClean="0">
                                <a:solidFill>
                                  <a:srgbClr val="FF0000"/>
                                </a:solidFill>
                                <a:latin typeface="Cambria Math" panose="02040503050406030204" pitchFamily="18" charset="0"/>
                                <a:cs typeface="Arial" panose="020B0604020202020204" pitchFamily="34" charset="0"/>
                              </a:rPr>
                              <m:t>𝑥</m:t>
                            </m:r>
                            <m:r>
                              <a:rPr kumimoji="1" lang="en-US" altLang="zh-CN" sz="2000" i="1" dirty="0" smtClean="0">
                                <a:solidFill>
                                  <a:srgbClr val="FF0000"/>
                                </a:solidFill>
                                <a:latin typeface="Cambria Math" panose="02040503050406030204" pitchFamily="18" charset="0"/>
                                <a:cs typeface="Arial" panose="020B0604020202020204" pitchFamily="34" charset="0"/>
                              </a:rPr>
                              <m:t>⋅</m:t>
                            </m:r>
                            <m:r>
                              <a:rPr kumimoji="1" lang="en-US" altLang="zh-CN" sz="2000" i="1" dirty="0" smtClean="0">
                                <a:solidFill>
                                  <a:srgbClr val="FF0000"/>
                                </a:solidFill>
                                <a:latin typeface="Cambria Math" panose="02040503050406030204" pitchFamily="18" charset="0"/>
                                <a:cs typeface="Arial" panose="020B0604020202020204" pitchFamily="34" charset="0"/>
                              </a:rPr>
                              <m:t>𝑦</m:t>
                            </m:r>
                          </m:e>
                        </m:d>
                      </m:e>
                      <m:sub>
                        <m:r>
                          <a:rPr kumimoji="1" lang="en-US" altLang="zh-CN" sz="2000" b="0" i="1" dirty="0" smtClean="0">
                            <a:latin typeface="Cambria Math" panose="02040503050406030204" pitchFamily="18" charset="0"/>
                            <a:cs typeface="Arial" panose="020B0604020202020204" pitchFamily="34" charset="0"/>
                          </a:rPr>
                          <m:t>𝑡</m:t>
                        </m:r>
                      </m:sub>
                    </m:sSub>
                  </m:oMath>
                </a14:m>
                <a:endParaRPr kumimoji="1" lang="en-US" altLang="zh-CN" sz="2000" dirty="0">
                  <a:latin typeface="Times New Roman" panose="02020603050405020304" pitchFamily="18" charset="0"/>
                  <a:cs typeface="Times New Roman" panose="02020603050405020304" pitchFamily="18" charset="0"/>
                </a:endParaRPr>
              </a:p>
            </p:txBody>
          </p:sp>
        </mc:Choice>
        <mc:Fallback>
          <p:sp>
            <p:nvSpPr>
              <p:cNvPr id="13" name="内容占位符 2"/>
              <p:cNvSpPr txBox="1">
                <a:spLocks noRot="1" noChangeAspect="1" noMove="1" noResize="1" noEditPoints="1" noAdjustHandles="1" noChangeArrowheads="1" noChangeShapeType="1" noTextEdit="1"/>
              </p:cNvSpPr>
              <p:nvPr/>
            </p:nvSpPr>
            <p:spPr>
              <a:xfrm>
                <a:off x="838200" y="1847850"/>
                <a:ext cx="10515600" cy="945331"/>
              </a:xfrm>
              <a:prstGeom prst="rect">
                <a:avLst/>
              </a:prstGeom>
              <a:blipFill rotWithShape="1">
                <a:blip r:embed="rId4"/>
                <a:stretch>
                  <a:fillRect b="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Rounded Rectangular Callout 4"/>
              <p:cNvSpPr/>
              <p:nvPr/>
            </p:nvSpPr>
            <p:spPr>
              <a:xfrm>
                <a:off x="5839926" y="1156324"/>
                <a:ext cx="2706386" cy="845658"/>
              </a:xfrm>
              <a:prstGeom prst="wedgeRoundRectCallout">
                <a:avLst>
                  <a:gd name="adj1" fmla="val -60652"/>
                  <a:gd name="adj2" fmla="val 393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a:rPr lang="en-US" altLang="zh-CN" sz="2000" b="0" i="1" smtClean="0">
                        <a:solidFill>
                          <a:srgbClr val="FF0000"/>
                        </a:solidFill>
                        <a:latin typeface="Cambria Math" panose="02040503050406030204" pitchFamily="18" charset="0"/>
                        <a:cs typeface="Arial" panose="020B0604020202020204" pitchFamily="34" charset="0"/>
                      </a:rPr>
                      <m:t>𝑎</m:t>
                    </m:r>
                    <m:r>
                      <a:rPr lang="en-US" altLang="zh-CN" sz="2000" b="0" i="1" smtClean="0">
                        <a:solidFill>
                          <a:schemeClr val="tx1"/>
                        </a:solidFill>
                        <a:latin typeface="Cambria Math" panose="02040503050406030204" pitchFamily="18" charset="0"/>
                        <a:cs typeface="Arial" panose="020B0604020202020204" pitchFamily="34" charset="0"/>
                      </a:rPr>
                      <m:t>,</m:t>
                    </m:r>
                    <m:r>
                      <a:rPr lang="en-US" altLang="zh-CN" sz="2000" b="0" i="1" smtClean="0">
                        <a:solidFill>
                          <a:srgbClr val="FF0000"/>
                        </a:solidFill>
                        <a:latin typeface="Cambria Math" panose="02040503050406030204" pitchFamily="18" charset="0"/>
                        <a:cs typeface="Arial" panose="020B0604020202020204" pitchFamily="34" charset="0"/>
                      </a:rPr>
                      <m:t>𝑏</m:t>
                    </m:r>
                  </m:oMath>
                </a14:m>
                <a:r>
                  <a:rPr lang="en-US" altLang="zh-CN" sz="2000" dirty="0">
                    <a:solidFill>
                      <a:schemeClr val="tx1"/>
                    </a:solidFill>
                    <a:latin typeface="Times New Roman" panose="02020603050405020304" pitchFamily="18" charset="0"/>
                    <a:cs typeface="Times New Roman" panose="02020603050405020304" pitchFamily="18" charset="0"/>
                  </a:rPr>
                  <a:t>:</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random</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values</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lnSpc>
                    <a:spcPct val="120000"/>
                  </a:lnSpc>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cs typeface="Arial" panose="020B0604020202020204" pitchFamily="34" charset="0"/>
                        </a:rPr>
                        <m:t>𝑐</m:t>
                      </m:r>
                      <m:r>
                        <a:rPr lang="en-US" altLang="zh-CN" sz="2000" b="0" i="1" smtClean="0">
                          <a:solidFill>
                            <a:schemeClr val="tx1"/>
                          </a:solidFill>
                          <a:latin typeface="Cambria Math" panose="02040503050406030204" pitchFamily="18" charset="0"/>
                          <a:cs typeface="Arial" panose="020B0604020202020204" pitchFamily="34" charset="0"/>
                        </a:rPr>
                        <m:t>≔</m:t>
                      </m:r>
                      <m:r>
                        <a:rPr lang="en-US" altLang="zh-CN" sz="2000" b="0" i="1" smtClean="0">
                          <a:solidFill>
                            <a:srgbClr val="FF0000"/>
                          </a:solidFill>
                          <a:latin typeface="Cambria Math" panose="02040503050406030204" pitchFamily="18" charset="0"/>
                          <a:cs typeface="Arial" panose="020B0604020202020204" pitchFamily="34" charset="0"/>
                        </a:rPr>
                        <m:t>𝑎</m:t>
                      </m:r>
                      <m:r>
                        <a:rPr lang="en-US" altLang="zh-CN" sz="2000" b="0" i="1" smtClean="0">
                          <a:solidFill>
                            <a:schemeClr val="tx1"/>
                          </a:solidFill>
                          <a:latin typeface="Cambria Math" panose="02040503050406030204" pitchFamily="18" charset="0"/>
                          <a:cs typeface="Arial" panose="020B0604020202020204" pitchFamily="34" charset="0"/>
                        </a:rPr>
                        <m:t>⋅</m:t>
                      </m:r>
                      <m:r>
                        <a:rPr lang="en-US" altLang="zh-CN" sz="2000" b="0" i="1" smtClean="0">
                          <a:solidFill>
                            <a:srgbClr val="FF0000"/>
                          </a:solidFill>
                          <a:latin typeface="Cambria Math" panose="02040503050406030204" pitchFamily="18" charset="0"/>
                          <a:cs typeface="Arial" panose="020B0604020202020204" pitchFamily="34" charset="0"/>
                        </a:rPr>
                        <m:t>𝑏</m:t>
                      </m:r>
                    </m:oMath>
                  </m:oMathPara>
                </a14:m>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17" name="Rounded Rectangular Callout 4"/>
              <p:cNvSpPr>
                <a:spLocks noRot="1" noChangeAspect="1" noMove="1" noResize="1" noEditPoints="1" noAdjustHandles="1" noChangeArrowheads="1" noChangeShapeType="1" noTextEdit="1"/>
              </p:cNvSpPr>
              <p:nvPr/>
            </p:nvSpPr>
            <p:spPr>
              <a:xfrm>
                <a:off x="5839926" y="1156324"/>
                <a:ext cx="2706386" cy="845658"/>
              </a:xfrm>
              <a:prstGeom prst="wedgeRoundRectCallout">
                <a:avLst>
                  <a:gd name="adj1" fmla="val -60652"/>
                  <a:gd name="adj2" fmla="val 39308"/>
                  <a:gd name="adj3" fmla="val 16667"/>
                </a:avLst>
              </a:prstGeom>
              <a:blipFill rotWithShape="1">
                <a:blip r:embed="rId5"/>
                <a:stretch>
                  <a:fillRect l="-11420" t="-825" r="-217" b="-696"/>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内容占位符 2"/>
              <p:cNvSpPr txBox="1"/>
              <p:nvPr/>
            </p:nvSpPr>
            <p:spPr>
              <a:xfrm>
                <a:off x="838199" y="5677146"/>
                <a:ext cx="7481935" cy="945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2000" b="1" dirty="0">
                    <a:latin typeface="Times New Roman" panose="02020603050405020304" pitchFamily="18" charset="0"/>
                    <a:cs typeface="Times New Roman" panose="02020603050405020304" pitchFamily="18" charset="0"/>
                  </a:rPr>
                  <a:t>One Multiplication = Two Public Reconstructions: cost </a:t>
                </a:r>
                <a14:m>
                  <m:oMath xmlns:m="http://schemas.openxmlformats.org/officeDocument/2006/math">
                    <m:r>
                      <a:rPr kumimoji="1" lang="en-US" altLang="zh-CN" sz="2000" b="1" i="1" dirty="0" smtClean="0">
                        <a:latin typeface="Cambria Math" panose="02040503050406030204" pitchFamily="18" charset="0"/>
                        <a:cs typeface="Times New Roman" panose="02020603050405020304" pitchFamily="18" charset="0"/>
                      </a:rPr>
                      <m:t>𝑶</m:t>
                    </m:r>
                    <m:r>
                      <a:rPr kumimoji="1" lang="en-US" altLang="zh-CN" sz="2000" b="1" i="1" dirty="0" smtClean="0">
                        <a:latin typeface="Cambria Math" panose="02040503050406030204" pitchFamily="18" charset="0"/>
                        <a:cs typeface="Times New Roman" panose="02020603050405020304" pitchFamily="18" charset="0"/>
                      </a:rPr>
                      <m:t>(</m:t>
                    </m:r>
                    <m:sSup>
                      <m:sSupPr>
                        <m:ctrlPr>
                          <a:rPr kumimoji="1" lang="en-US" altLang="zh-CN" sz="2000" b="1" i="1" dirty="0" smtClean="0">
                            <a:latin typeface="Cambria Math" panose="02040503050406030204" pitchFamily="18" charset="0"/>
                            <a:cs typeface="Times New Roman" panose="02020603050405020304" pitchFamily="18" charset="0"/>
                          </a:rPr>
                        </m:ctrlPr>
                      </m:sSupPr>
                      <m:e>
                        <m:r>
                          <a:rPr kumimoji="1" lang="en-US" altLang="zh-CN" sz="2000" b="1" i="1" dirty="0" smtClean="0">
                            <a:latin typeface="Cambria Math" panose="02040503050406030204" pitchFamily="18" charset="0"/>
                            <a:cs typeface="Times New Roman" panose="02020603050405020304" pitchFamily="18" charset="0"/>
                          </a:rPr>
                          <m:t>𝒏</m:t>
                        </m:r>
                      </m:e>
                      <m:sup>
                        <m:r>
                          <a:rPr kumimoji="1" lang="en-US" altLang="zh-CN" sz="2000" b="1" i="1" dirty="0" smtClean="0">
                            <a:latin typeface="Cambria Math" panose="02040503050406030204" pitchFamily="18" charset="0"/>
                            <a:cs typeface="Times New Roman" panose="02020603050405020304" pitchFamily="18" charset="0"/>
                          </a:rPr>
                          <m:t>𝟐</m:t>
                        </m:r>
                      </m:sup>
                    </m:sSup>
                    <m:r>
                      <a:rPr kumimoji="1" lang="en-US" altLang="zh-CN" sz="2000" b="1" i="1" dirty="0" smtClean="0">
                        <a:latin typeface="Cambria Math" panose="02040503050406030204" pitchFamily="18" charset="0"/>
                        <a:cs typeface="Times New Roman" panose="02020603050405020304" pitchFamily="18" charset="0"/>
                      </a:rPr>
                      <m:t>)</m:t>
                    </m:r>
                  </m:oMath>
                </a14:m>
                <a:endParaRPr kumimoji="1" lang="en-US" altLang="zh-CN" sz="2000" b="1" dirty="0">
                  <a:latin typeface="Times New Roman" panose="02020603050405020304" pitchFamily="18" charset="0"/>
                  <a:cs typeface="Times New Roman" panose="02020603050405020304" pitchFamily="18" charset="0"/>
                </a:endParaRPr>
              </a:p>
              <a:p>
                <a:pPr marL="0" indent="0">
                  <a:buNone/>
                </a:pPr>
                <a:r>
                  <a:rPr kumimoji="1" lang="en-US" altLang="zh-CN" sz="2000" b="1" dirty="0">
                    <a:latin typeface="Times New Roman" panose="02020603050405020304" pitchFamily="18" charset="0"/>
                    <a:cs typeface="Times New Roman" panose="02020603050405020304" pitchFamily="18" charset="0"/>
                  </a:rPr>
                  <a:t>                     [DN07]: </a:t>
                </a:r>
                <a14:m>
                  <m:oMath xmlns:m="http://schemas.openxmlformats.org/officeDocument/2006/math">
                    <m:r>
                      <a:rPr kumimoji="1" lang="en-US" altLang="zh-CN" sz="2000" b="1" i="1" dirty="0" smtClean="0">
                        <a:latin typeface="Cambria Math" panose="02040503050406030204" pitchFamily="18" charset="0"/>
                        <a:cs typeface="Times New Roman" panose="02020603050405020304" pitchFamily="18" charset="0"/>
                      </a:rPr>
                      <m:t>𝑶</m:t>
                    </m:r>
                    <m:r>
                      <a:rPr kumimoji="1" lang="en-US" altLang="zh-CN" sz="2000" b="1" i="1" dirty="0" smtClean="0">
                        <a:latin typeface="Cambria Math" panose="02040503050406030204" pitchFamily="18" charset="0"/>
                        <a:cs typeface="Times New Roman" panose="02020603050405020304" pitchFamily="18" charset="0"/>
                      </a:rPr>
                      <m:t>(</m:t>
                    </m:r>
                    <m:r>
                      <a:rPr kumimoji="1" lang="en-US" altLang="zh-CN" sz="2000" b="1" i="1" dirty="0" smtClean="0">
                        <a:latin typeface="Cambria Math" panose="02040503050406030204" pitchFamily="18" charset="0"/>
                        <a:cs typeface="Times New Roman" panose="02020603050405020304" pitchFamily="18" charset="0"/>
                      </a:rPr>
                      <m:t>𝒏</m:t>
                    </m:r>
                    <m:r>
                      <a:rPr kumimoji="1" lang="en-US" altLang="zh-CN" sz="2000" b="1" i="1" dirty="0" smtClean="0">
                        <a:latin typeface="Cambria Math" panose="02040503050406030204" pitchFamily="18" charset="0"/>
                        <a:cs typeface="Times New Roman" panose="02020603050405020304" pitchFamily="18" charset="0"/>
                      </a:rPr>
                      <m:t>)</m:t>
                    </m:r>
                  </m:oMath>
                </a14:m>
                <a:r>
                  <a:rPr kumimoji="1" lang="en-US" altLang="zh-CN" sz="2000" b="1" dirty="0">
                    <a:latin typeface="Times New Roman" panose="02020603050405020304" pitchFamily="18" charset="0"/>
                    <a:cs typeface="Times New Roman" panose="02020603050405020304" pitchFamily="18" charset="0"/>
                  </a:rPr>
                  <a:t> Public Reconstructions: cost </a:t>
                </a:r>
                <a14:m>
                  <m:oMath xmlns:m="http://schemas.openxmlformats.org/officeDocument/2006/math">
                    <m:r>
                      <a:rPr kumimoji="1" lang="en-US" altLang="zh-CN" sz="2000" b="1" i="1" dirty="0" smtClean="0">
                        <a:latin typeface="Cambria Math" panose="02040503050406030204" pitchFamily="18" charset="0"/>
                        <a:cs typeface="Times New Roman" panose="02020603050405020304" pitchFamily="18" charset="0"/>
                      </a:rPr>
                      <m:t>𝑶</m:t>
                    </m:r>
                    <m:r>
                      <a:rPr kumimoji="1" lang="en-US" altLang="zh-CN" sz="2000" b="1" i="1" dirty="0" smtClean="0">
                        <a:latin typeface="Cambria Math" panose="02040503050406030204" pitchFamily="18" charset="0"/>
                        <a:cs typeface="Times New Roman" panose="02020603050405020304" pitchFamily="18" charset="0"/>
                      </a:rPr>
                      <m:t>(</m:t>
                    </m:r>
                    <m:sSup>
                      <m:sSupPr>
                        <m:ctrlPr>
                          <a:rPr kumimoji="1" lang="en-US" altLang="zh-CN" sz="2000" b="1" i="1" dirty="0" smtClean="0">
                            <a:latin typeface="Cambria Math" panose="02040503050406030204" pitchFamily="18" charset="0"/>
                            <a:cs typeface="Times New Roman" panose="02020603050405020304" pitchFamily="18" charset="0"/>
                          </a:rPr>
                        </m:ctrlPr>
                      </m:sSupPr>
                      <m:e>
                        <m:r>
                          <a:rPr kumimoji="1" lang="en-US" altLang="zh-CN" sz="2000" b="1" i="1" dirty="0" smtClean="0">
                            <a:latin typeface="Cambria Math" panose="02040503050406030204" pitchFamily="18" charset="0"/>
                            <a:cs typeface="Times New Roman" panose="02020603050405020304" pitchFamily="18" charset="0"/>
                          </a:rPr>
                          <m:t>𝒏</m:t>
                        </m:r>
                      </m:e>
                      <m:sup>
                        <m:r>
                          <a:rPr kumimoji="1" lang="en-US" altLang="zh-CN" sz="2000" b="1" i="1" dirty="0" smtClean="0">
                            <a:latin typeface="Cambria Math" panose="02040503050406030204" pitchFamily="18" charset="0"/>
                            <a:cs typeface="Times New Roman" panose="02020603050405020304" pitchFamily="18" charset="0"/>
                          </a:rPr>
                          <m:t>𝟐</m:t>
                        </m:r>
                      </m:sup>
                    </m:sSup>
                    <m:r>
                      <a:rPr kumimoji="1" lang="en-US" altLang="zh-CN" sz="2000" b="1" i="1" dirty="0" smtClean="0">
                        <a:latin typeface="Cambria Math" panose="02040503050406030204" pitchFamily="18" charset="0"/>
                        <a:cs typeface="Times New Roman" panose="02020603050405020304" pitchFamily="18" charset="0"/>
                      </a:rPr>
                      <m:t>)</m:t>
                    </m:r>
                  </m:oMath>
                </a14:m>
                <a:endParaRPr kumimoji="1" lang="en-US" altLang="zh-CN" sz="2000" b="1" dirty="0">
                  <a:latin typeface="Times New Roman" panose="02020603050405020304" pitchFamily="18" charset="0"/>
                  <a:cs typeface="Times New Roman" panose="02020603050405020304" pitchFamily="18" charset="0"/>
                </a:endParaRPr>
              </a:p>
              <a:p>
                <a:pPr marL="0" indent="0">
                  <a:buNone/>
                </a:pPr>
                <a:endParaRPr kumimoji="1" lang="en-US" altLang="zh-CN" sz="2000" b="1" dirty="0">
                  <a:latin typeface="Times New Roman" panose="02020603050405020304" pitchFamily="18" charset="0"/>
                  <a:cs typeface="Times New Roman" panose="02020603050405020304" pitchFamily="18" charset="0"/>
                </a:endParaRPr>
              </a:p>
            </p:txBody>
          </p:sp>
        </mc:Choice>
        <mc:Fallback>
          <p:sp>
            <p:nvSpPr>
              <p:cNvPr id="2" name="内容占位符 2"/>
              <p:cNvSpPr txBox="1">
                <a:spLocks noRot="1" noChangeAspect="1" noMove="1" noResize="1" noEditPoints="1" noAdjustHandles="1" noChangeArrowheads="1" noChangeShapeType="1" noTextEdit="1"/>
              </p:cNvSpPr>
              <p:nvPr/>
            </p:nvSpPr>
            <p:spPr>
              <a:xfrm>
                <a:off x="838199" y="5677146"/>
                <a:ext cx="7481935" cy="945331"/>
              </a:xfrm>
              <a:prstGeom prst="rect">
                <a:avLst/>
              </a:prstGeom>
              <a:blipFill rotWithShape="1">
                <a:blip r:embed="rId6"/>
                <a:stretch>
                  <a:fillRect l="-8" t="-26" r="5" b="-22899"/>
                </a:stretch>
              </a:blipFill>
            </p:spPr>
            <p:txBody>
              <a:bodyPr/>
              <a:lstStyle/>
              <a:p>
                <a:r>
                  <a:rPr lang="zh-CN" alt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General Approach</a:t>
            </a:r>
            <a:endParaRPr lang="en-US" b="1" dirty="0">
              <a:solidFill>
                <a:schemeClr val="accent1">
                  <a:lumMod val="75000"/>
                </a:schemeClr>
              </a:solidFill>
            </a:endParaRPr>
          </a:p>
        </p:txBody>
      </p:sp>
      <p:sp>
        <p:nvSpPr>
          <p:cNvPr id="4" name="TextBox 3"/>
          <p:cNvSpPr txBox="1"/>
          <p:nvPr/>
        </p:nvSpPr>
        <p:spPr>
          <a:xfrm>
            <a:off x="915285" y="1870498"/>
            <a:ext cx="10361429" cy="1687963"/>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Computation: </a:t>
            </a:r>
            <a:r>
              <a:rPr lang="en-US" sz="2400" dirty="0">
                <a:latin typeface="Times New Roman" panose="02020603050405020304" pitchFamily="18" charset="0"/>
                <a:cs typeface="Times New Roman" panose="02020603050405020304" pitchFamily="18" charset="0"/>
              </a:rPr>
              <a:t>All parties jointly compute a secret sharing for every wire value </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2682845" y="3591649"/>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1941215" y="3311933"/>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1941215" y="3311933"/>
                <a:ext cx="654112" cy="523220"/>
              </a:xfrm>
              <a:prstGeom prst="rect">
                <a:avLst/>
              </a:prstGeom>
              <a:blipFill rotWithShape="1">
                <a:blip r:embed="rId1"/>
                <a:stretch>
                  <a:fillRect l="-3" t="-78" r="-182" b="7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273233" y="3619821"/>
                <a:ext cx="147723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r>
                                <a:rPr lang="en-US" sz="2800" b="0" i="1" dirty="0" smtClean="0">
                                  <a:solidFill>
                                    <a:schemeClr val="tx1"/>
                                  </a:solidFill>
                                  <a:latin typeface="Cambria Math" panose="02040503050406030204" pitchFamily="18" charset="0"/>
                                  <a:cs typeface="Times New Roman" panose="02020603050405020304" pitchFamily="18" charset="0"/>
                                </a:rPr>
                                <m:t>+</m:t>
                              </m:r>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4273233" y="3619821"/>
                <a:ext cx="1477232" cy="523220"/>
              </a:xfrm>
              <a:prstGeom prst="rect">
                <a:avLst/>
              </a:prstGeom>
              <a:blipFill rotWithShape="1">
                <a:blip r:embed="rId2"/>
                <a:stretch>
                  <a:fillRect l="-22" t="-61" r="37" b="58"/>
                </a:stretch>
              </a:blipFill>
            </p:spPr>
            <p:txBody>
              <a:bodyPr/>
              <a:lstStyle/>
              <a:p>
                <a:r>
                  <a:rPr lang="zh-CN" altLang="en-US">
                    <a:noFill/>
                  </a:rPr>
                  <a:t> </a:t>
                </a:r>
              </a:p>
            </p:txBody>
          </p:sp>
        </mc:Fallback>
      </mc:AlternateContent>
      <p:cxnSp>
        <p:nvCxnSpPr>
          <p:cNvPr id="17" name="Straight Arrow Connector 16"/>
          <p:cNvCxnSpPr/>
          <p:nvPr/>
        </p:nvCxnSpPr>
        <p:spPr>
          <a:xfrm>
            <a:off x="2682845" y="4143041"/>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1941215" y="3863325"/>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1941215" y="3863325"/>
                <a:ext cx="654112" cy="523220"/>
              </a:xfrm>
              <a:prstGeom prst="rect">
                <a:avLst/>
              </a:prstGeom>
              <a:blipFill rotWithShape="1">
                <a:blip r:embed="rId3"/>
                <a:stretch>
                  <a:fillRect l="-3" t="-118" r="-1638" b="1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3096287" y="3326199"/>
                <a:ext cx="878186" cy="10603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m:t>
                      </m:r>
                    </m:oMath>
                  </m:oMathPara>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3096287" y="3326199"/>
                <a:ext cx="878186" cy="1060344"/>
              </a:xfrm>
              <a:prstGeom prst="rect">
                <a:avLst/>
              </a:prstGeom>
              <a:blipFill rotWithShape="1">
                <a:blip r:embed="rId4"/>
                <a:stretch>
                  <a:fillRect l="-2172" t="-1803" r="-2168" b="-1740"/>
                </a:stretch>
              </a:blipFill>
              <a:ln w="38100"/>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22" name="Straight Arrow Connector 21"/>
          <p:cNvCxnSpPr/>
          <p:nvPr/>
        </p:nvCxnSpPr>
        <p:spPr>
          <a:xfrm>
            <a:off x="3957867" y="3870793"/>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7352175" y="3591647"/>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p:cNvSpPr txBox="1"/>
              <p:nvPr/>
            </p:nvSpPr>
            <p:spPr>
              <a:xfrm>
                <a:off x="6610545" y="3311931"/>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610545" y="3311931"/>
                <a:ext cx="654112" cy="523220"/>
              </a:xfrm>
              <a:prstGeom prst="rect">
                <a:avLst/>
              </a:prstGeom>
              <a:blipFill rotWithShape="1">
                <a:blip r:embed="rId1"/>
                <a:stretch>
                  <a:fillRect l="-30" t="-78" r="-155" b="7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942563" y="3619819"/>
                <a:ext cx="130822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𝑥</m:t>
                              </m:r>
                              <m:r>
                                <a:rPr lang="en-US" sz="2800" b="0" i="1" dirty="0" smtClean="0">
                                  <a:solidFill>
                                    <a:schemeClr val="tx1"/>
                                  </a:solidFill>
                                  <a:latin typeface="Cambria Math" panose="02040503050406030204" pitchFamily="18" charset="0"/>
                                  <a:cs typeface="Times New Roman" panose="02020603050405020304" pitchFamily="18" charset="0"/>
                                </a:rPr>
                                <m:t>⋅</m:t>
                              </m:r>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8942563" y="3619819"/>
                <a:ext cx="1308222" cy="523220"/>
              </a:xfrm>
              <a:prstGeom prst="rect">
                <a:avLst/>
              </a:prstGeom>
              <a:blipFill rotWithShape="1">
                <a:blip r:embed="rId5"/>
                <a:stretch>
                  <a:fillRect l="-38" t="-61" r="47" b="57"/>
                </a:stretch>
              </a:blipFill>
            </p:spPr>
            <p:txBody>
              <a:bodyPr/>
              <a:lstStyle/>
              <a:p>
                <a:r>
                  <a:rPr lang="zh-CN" altLang="en-US">
                    <a:noFill/>
                  </a:rPr>
                  <a:t> </a:t>
                </a:r>
              </a:p>
            </p:txBody>
          </p:sp>
        </mc:Fallback>
      </mc:AlternateContent>
      <p:cxnSp>
        <p:nvCxnSpPr>
          <p:cNvPr id="13" name="Straight Arrow Connector 12"/>
          <p:cNvCxnSpPr/>
          <p:nvPr/>
        </p:nvCxnSpPr>
        <p:spPr>
          <a:xfrm>
            <a:off x="7352175" y="4143039"/>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6610545" y="3863323"/>
                <a:ext cx="654112"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sz="2800" b="0" i="1" dirty="0" smtClean="0">
                                  <a:solidFill>
                                    <a:schemeClr val="tx1"/>
                                  </a:solidFill>
                                  <a:latin typeface="Cambria Math" panose="02040503050406030204" pitchFamily="18" charset="0"/>
                                  <a:cs typeface="Times New Roman" panose="02020603050405020304" pitchFamily="18" charset="0"/>
                                </a:rPr>
                              </m:ctrlPr>
                            </m:dPr>
                            <m:e>
                              <m:r>
                                <a:rPr lang="en-US" sz="2800" b="0" i="1" dirty="0" smtClean="0">
                                  <a:solidFill>
                                    <a:schemeClr val="tx1"/>
                                  </a:solidFill>
                                  <a:latin typeface="Cambria Math" panose="02040503050406030204" pitchFamily="18" charset="0"/>
                                  <a:cs typeface="Times New Roman" panose="02020603050405020304" pitchFamily="18" charset="0"/>
                                </a:rPr>
                                <m:t>𝑦</m:t>
                              </m:r>
                            </m:e>
                          </m:d>
                        </m:e>
                        <m:sub>
                          <m:r>
                            <a:rPr lang="en-US" sz="2800" b="0" i="1" dirty="0" smtClean="0">
                              <a:solidFill>
                                <a:schemeClr val="tx1"/>
                              </a:solidFill>
                              <a:latin typeface="Cambria Math" panose="02040503050406030204" pitchFamily="18" charset="0"/>
                              <a:cs typeface="Times New Roman" panose="02020603050405020304" pitchFamily="18" charset="0"/>
                            </a:rPr>
                            <m:t>𝑡</m:t>
                          </m:r>
                        </m:sub>
                      </m:sSub>
                    </m:oMath>
                  </m:oMathPara>
                </a14:m>
                <a:endParaRPr lang="en-US" sz="2800" dirty="0">
                  <a:solidFill>
                    <a:schemeClr val="tx1"/>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6610545" y="3863323"/>
                <a:ext cx="654112" cy="523220"/>
              </a:xfrm>
              <a:prstGeom prst="rect">
                <a:avLst/>
              </a:prstGeom>
              <a:blipFill rotWithShape="1">
                <a:blip r:embed="rId3"/>
                <a:stretch>
                  <a:fillRect l="-30" t="-118" r="-1611" b="1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7765617" y="3326197"/>
                <a:ext cx="878186" cy="10603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m:t>
                      </m:r>
                    </m:oMath>
                  </m:oMathPara>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7765617" y="3326197"/>
                <a:ext cx="878186" cy="1060344"/>
              </a:xfrm>
              <a:prstGeom prst="rect">
                <a:avLst/>
              </a:prstGeom>
              <a:blipFill rotWithShape="1">
                <a:blip r:embed="rId6"/>
                <a:stretch>
                  <a:fillRect l="-2192" t="-1803" r="-2148" b="-1740"/>
                </a:stretch>
              </a:blipFill>
              <a:ln w="38100"/>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23" name="Straight Arrow Connector 22"/>
          <p:cNvCxnSpPr/>
          <p:nvPr/>
        </p:nvCxnSpPr>
        <p:spPr>
          <a:xfrm>
            <a:off x="8627197" y="3870791"/>
            <a:ext cx="4315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10422" y="4767435"/>
            <a:ext cx="3787370" cy="579967"/>
          </a:xfrm>
          <a:prstGeom prst="rect">
            <a:avLst/>
          </a:prstGeom>
          <a:noFill/>
        </p:spPr>
        <p:txBody>
          <a:bodyPr wrap="square">
            <a:spAutoFit/>
          </a:bodyPr>
          <a:lstStyle/>
          <a:p>
            <a:pPr lvl="1">
              <a:lnSpc>
                <a:spcPct val="150000"/>
              </a:lnSpc>
            </a:pPr>
            <a:r>
              <a:rPr lang="en-US" sz="2400" dirty="0">
                <a:latin typeface="Times New Roman" panose="02020603050405020304" pitchFamily="18" charset="0"/>
                <a:cs typeface="Times New Roman" panose="02020603050405020304" pitchFamily="18" charset="0"/>
              </a:rPr>
              <a:t>Linear Homomorphism</a:t>
            </a:r>
            <a:endParaRPr 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750118" y="4767435"/>
            <a:ext cx="3787370" cy="579967"/>
          </a:xfrm>
          <a:prstGeom prst="rect">
            <a:avLst/>
          </a:prstGeom>
          <a:noFill/>
        </p:spPr>
        <p:txBody>
          <a:bodyPr wrap="square">
            <a:spAutoFit/>
          </a:bodyPr>
          <a:lstStyle/>
          <a:p>
            <a:pPr lvl="1">
              <a:lnSpc>
                <a:spcPct val="150000"/>
              </a:lnSpc>
            </a:pPr>
            <a:r>
              <a:rPr lang="en-US" sz="2400" dirty="0">
                <a:latin typeface="Times New Roman" panose="02020603050405020304" pitchFamily="18" charset="0"/>
                <a:cs typeface="Times New Roman" panose="02020603050405020304" pitchFamily="18" charset="0"/>
              </a:rPr>
              <a:t>Beaver Triples</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圆角矩形 4"/>
              <p:cNvSpPr/>
              <p:nvPr/>
            </p:nvSpPr>
            <p:spPr>
              <a:xfrm>
                <a:off x="1669311" y="5695972"/>
                <a:ext cx="8853375" cy="7812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Cost: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r>
                      <a:rPr lang="en-US" altLang="zh-CN" sz="2400" b="0" i="1" dirty="0" smtClean="0">
                        <a:solidFill>
                          <a:srgbClr val="FF0000"/>
                        </a:solidFill>
                        <a:latin typeface="Cambria Math" panose="02040503050406030204" pitchFamily="18" charset="0"/>
                        <a:cs typeface="Times New Roman" panose="02020603050405020304" pitchFamily="18" charset="0"/>
                      </a:rPr>
                      <m:t>𝐶</m:t>
                    </m:r>
                    <m:r>
                      <a:rPr lang="en-US" altLang="zh-CN" sz="2400" i="1" dirty="0" err="1" smtClean="0">
                        <a:solidFill>
                          <a:srgbClr val="FF0000"/>
                        </a:solidFill>
                        <a:latin typeface="Cambria Math" panose="02040503050406030204" pitchFamily="18" charset="0"/>
                        <a:cs typeface="Times New Roman" panose="02020603050405020304" pitchFamily="18" charset="0"/>
                      </a:rPr>
                      <m:t>𝑛</m:t>
                    </m:r>
                    <m:r>
                      <a:rPr lang="en-US" altLang="zh-CN" sz="2400" i="1" dirty="0" smtClean="0">
                        <a:solidFill>
                          <a:srgbClr val="FF0000"/>
                        </a:solidFill>
                        <a:latin typeface="Cambria Math" panose="02040503050406030204" pitchFamily="18" charset="0"/>
                        <a:cs typeface="Times New Roman" panose="02020603050405020304" pitchFamily="18" charset="0"/>
                      </a:rPr>
                      <m:t>+</m:t>
                    </m:r>
                    <m:r>
                      <a:rPr lang="en-US" altLang="zh-CN" sz="2400" i="1" dirty="0" smtClean="0">
                        <a:solidFill>
                          <a:srgbClr val="FF0000"/>
                        </a:solidFill>
                        <a:latin typeface="Cambria Math" panose="02040503050406030204" pitchFamily="18" charset="0"/>
                        <a:cs typeface="Times New Roman" panose="02020603050405020304" pitchFamily="18" charset="0"/>
                      </a:rPr>
                      <m:t>𝐷</m:t>
                    </m:r>
                    <m:sSup>
                      <m:sSupPr>
                        <m:ctrlPr>
                          <a:rPr lang="en-US" altLang="zh-CN" sz="2400" i="1" dirty="0" smtClean="0">
                            <a:solidFill>
                              <a:srgbClr val="FF0000"/>
                            </a:solidFill>
                            <a:latin typeface="Cambria Math" panose="02040503050406030204" pitchFamily="18" charset="0"/>
                            <a:cs typeface="Times New Roman" panose="02020603050405020304" pitchFamily="18" charset="0"/>
                          </a:rPr>
                        </m:ctrlPr>
                      </m:sSupPr>
                      <m:e>
                        <m:r>
                          <a:rPr lang="en-US" altLang="zh-CN" sz="240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i="1" dirty="0" smtClean="0">
                            <a:solidFill>
                              <a:srgbClr val="FF0000"/>
                            </a:solidFill>
                            <a:latin typeface="Cambria Math" panose="02040503050406030204" pitchFamily="18" charset="0"/>
                            <a:cs typeface="Times New Roman" panose="02020603050405020304" pitchFamily="18" charset="0"/>
                          </a:rPr>
                          <m:t>2</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r>
                      <a:rPr lang="en-US" altLang="zh-CN" sz="2400" b="0" i="1" dirty="0" smtClean="0">
                        <a:solidFill>
                          <a:srgbClr val="FF0000"/>
                        </a:solidFill>
                        <a:latin typeface="Cambria Math" panose="02040503050406030204" pitchFamily="18" charset="0"/>
                        <a:cs typeface="Times New Roman" panose="02020603050405020304" pitchFamily="18" charset="0"/>
                      </a:rPr>
                      <m:t>𝐶</m:t>
                    </m:r>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Beaver Triples</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5" name="圆角矩形 4"/>
              <p:cNvSpPr>
                <a:spLocks noRot="1" noChangeAspect="1" noMove="1" noResize="1" noEditPoints="1" noAdjustHandles="1" noChangeArrowheads="1" noChangeShapeType="1" noTextEdit="1"/>
              </p:cNvSpPr>
              <p:nvPr/>
            </p:nvSpPr>
            <p:spPr>
              <a:xfrm>
                <a:off x="1669311" y="5695972"/>
                <a:ext cx="8853375" cy="781263"/>
              </a:xfrm>
              <a:prstGeom prst="roundRect">
                <a:avLst/>
              </a:prstGeom>
              <a:blipFill rotWithShape="1">
                <a:blip r:embed="rId7"/>
                <a:stretch>
                  <a:fillRect l="-78" t="-816" r="-71" b="-78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5285" y="2556020"/>
                <a:ext cx="10361429" cy="261129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Asynchronous Complete Secret Sharing (ACSS)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a dealer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𝐷</m:t>
                    </m:r>
                  </m:oMath>
                </a14:m>
                <a:r>
                  <a:rPr lang="en-US" sz="2000" dirty="0">
                    <a:latin typeface="Times New Roman" panose="02020603050405020304" pitchFamily="18" charset="0"/>
                    <a:cs typeface="Times New Roman" panose="02020603050405020304" pitchFamily="18" charset="0"/>
                  </a:rPr>
                  <a:t> to share degree-</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Shamir </a:t>
                </a:r>
                <a:r>
                  <a:rPr lang="en-US" sz="2000" dirty="0" err="1">
                    <a:latin typeface="Times New Roman" panose="02020603050405020304" pitchFamily="18" charset="0"/>
                    <a:cs typeface="Times New Roman" panose="02020603050405020304" pitchFamily="18" charset="0"/>
                  </a:rPr>
                  <a:t>sharings</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such that:</a:t>
                </a:r>
                <a:endParaRPr lang="en-US" altLang="zh-CN" sz="2000" dirty="0">
                  <a:latin typeface="Times New Roman" panose="02020603050405020304" pitchFamily="18" charset="0"/>
                  <a:cs typeface="Times New Roman" panose="02020603050405020304" pitchFamily="18" charset="0"/>
                </a:endParaRPr>
              </a:p>
              <a:p>
                <a:pPr algn="ctr">
                  <a:lnSpc>
                    <a:spcPct val="150000"/>
                  </a:lnSpc>
                </a:pPr>
                <a:r>
                  <a:rPr lang="en-US" sz="2000" i="1" dirty="0">
                    <a:latin typeface="Times New Roman" panose="02020603050405020304" pitchFamily="18" charset="0"/>
                    <a:cs typeface="Times New Roman" panose="02020603050405020304" pitchFamily="18" charset="0"/>
                  </a:rPr>
                  <a:t>If an honest party accepts his share, all honest parties eventually </a:t>
                </a:r>
                <a:r>
                  <a:rPr lang="en-US" sz="2000" i="1" dirty="0">
                    <a:solidFill>
                      <a:srgbClr val="FF0000"/>
                    </a:solidFill>
                    <a:latin typeface="Times New Roman" panose="02020603050405020304" pitchFamily="18" charset="0"/>
                    <a:cs typeface="Times New Roman" panose="02020603050405020304" pitchFamily="18" charset="0"/>
                  </a:rPr>
                  <a:t>obtain valid shares</a:t>
                </a:r>
                <a:endParaRPr lang="en-US" sz="2400" i="1"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15285" y="2556020"/>
                <a:ext cx="10361429" cy="2611292"/>
              </a:xfrm>
              <a:prstGeom prst="rect">
                <a:avLst/>
              </a:prstGeom>
              <a:blipFill rotWithShape="1">
                <a:blip r:embed="rId2"/>
                <a:stretch>
                  <a:fillRect l="-2" t="-6" r="4"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Rounded Rectangular Callout 4"/>
              <p:cNvSpPr/>
              <p:nvPr/>
            </p:nvSpPr>
            <p:spPr>
              <a:xfrm>
                <a:off x="9036712" y="2615812"/>
                <a:ext cx="2706386" cy="845658"/>
              </a:xfrm>
              <a:prstGeom prst="wedgeRoundRectCallout">
                <a:avLst>
                  <a:gd name="adj1" fmla="val -26603"/>
                  <a:gd name="adj2" fmla="val 7199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m:rPr>
                        <m:sty m:val="p"/>
                      </m:rPr>
                      <a:rPr lang="en-US" altLang="zh-CN" sz="2000" b="0" i="1" smtClean="0">
                        <a:solidFill>
                          <a:schemeClr val="tx1"/>
                        </a:solidFill>
                        <a:latin typeface="Cambria Math" panose="02040503050406030204" pitchFamily="18" charset="0"/>
                        <a:cs typeface="Arial" panose="020B0604020202020204" pitchFamily="34" charset="0"/>
                      </a:rPr>
                      <m:t>Lie</m:t>
                    </m:r>
                  </m:oMath>
                </a14:m>
                <a:r>
                  <a:rPr lang="en-US" altLang="zh-CN" sz="2000" dirty="0">
                    <a:solidFill>
                      <a:schemeClr val="tx1"/>
                    </a:solidFill>
                    <a:latin typeface="Times New Roman" panose="02020603050405020304" pitchFamily="18" charset="0"/>
                    <a:cs typeface="Times New Roman" panose="02020603050405020304" pitchFamily="18" charset="0"/>
                  </a:rPr>
                  <a:t> on a valid degree-</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polynomial.</a:t>
                </a: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ular Callout 4"/>
              <p:cNvSpPr>
                <a:spLocks noRot="1" noChangeAspect="1" noMove="1" noResize="1" noEditPoints="1" noAdjustHandles="1" noChangeArrowheads="1" noChangeShapeType="1" noTextEdit="1"/>
              </p:cNvSpPr>
              <p:nvPr/>
            </p:nvSpPr>
            <p:spPr>
              <a:xfrm>
                <a:off x="9036712" y="2615812"/>
                <a:ext cx="2706386" cy="845658"/>
              </a:xfrm>
              <a:prstGeom prst="wedgeRoundRectCallout">
                <a:avLst>
                  <a:gd name="adj1" fmla="val -26603"/>
                  <a:gd name="adj2" fmla="val 71998"/>
                  <a:gd name="adj3" fmla="val 16667"/>
                </a:avLst>
              </a:prstGeom>
              <a:blipFill rotWithShape="1">
                <a:blip r:embed="rId3"/>
                <a:stretch>
                  <a:fillRect l="-236" t="-780" r="-233" b="-2281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5285" y="2556020"/>
                <a:ext cx="10361429" cy="261129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Asynchronous Complete Secret Sharing (ACSS)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a dealer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𝐷</m:t>
                    </m:r>
                  </m:oMath>
                </a14:m>
                <a:r>
                  <a:rPr lang="en-US" sz="2000" dirty="0">
                    <a:latin typeface="Times New Roman" panose="02020603050405020304" pitchFamily="18" charset="0"/>
                    <a:cs typeface="Times New Roman" panose="02020603050405020304" pitchFamily="18" charset="0"/>
                  </a:rPr>
                  <a:t> to share degree-</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Shamir </a:t>
                </a:r>
                <a:r>
                  <a:rPr lang="en-US" sz="2000" dirty="0" err="1">
                    <a:latin typeface="Times New Roman" panose="02020603050405020304" pitchFamily="18" charset="0"/>
                    <a:cs typeface="Times New Roman" panose="02020603050405020304" pitchFamily="18" charset="0"/>
                  </a:rPr>
                  <a:t>sharings</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such that:</a:t>
                </a:r>
                <a:endParaRPr lang="en-US" altLang="zh-CN" sz="2000" dirty="0">
                  <a:latin typeface="Times New Roman" panose="02020603050405020304" pitchFamily="18" charset="0"/>
                  <a:cs typeface="Times New Roman" panose="02020603050405020304" pitchFamily="18" charset="0"/>
                </a:endParaRPr>
              </a:p>
              <a:p>
                <a:pPr algn="ctr">
                  <a:lnSpc>
                    <a:spcPct val="150000"/>
                  </a:lnSpc>
                </a:pPr>
                <a:r>
                  <a:rPr lang="en-US" sz="2000" i="1" dirty="0">
                    <a:latin typeface="Times New Roman" panose="02020603050405020304" pitchFamily="18" charset="0"/>
                    <a:cs typeface="Times New Roman" panose="02020603050405020304" pitchFamily="18" charset="0"/>
                  </a:rPr>
                  <a:t>If an honest party accepts his share, all honest parties eventually </a:t>
                </a:r>
                <a:r>
                  <a:rPr lang="en-US" sz="2000" i="1" dirty="0">
                    <a:solidFill>
                      <a:srgbClr val="FF0000"/>
                    </a:solidFill>
                    <a:latin typeface="Times New Roman" panose="02020603050405020304" pitchFamily="18" charset="0"/>
                    <a:cs typeface="Times New Roman" panose="02020603050405020304" pitchFamily="18" charset="0"/>
                  </a:rPr>
                  <a:t>obtain valid shares</a:t>
                </a:r>
                <a:endParaRPr lang="en-US" sz="2400" i="1"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15285" y="2556020"/>
                <a:ext cx="10361429" cy="2611292"/>
              </a:xfrm>
              <a:prstGeom prst="rect">
                <a:avLst/>
              </a:prstGeom>
              <a:blipFill rotWithShape="1">
                <a:blip r:embed="rId2"/>
                <a:stretch>
                  <a:fillRect l="-2" t="-6" r="4"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圆角矩形 5"/>
              <p:cNvSpPr/>
              <p:nvPr/>
            </p:nvSpPr>
            <p:spPr>
              <a:xfrm>
                <a:off x="1669311" y="4415477"/>
                <a:ext cx="8853375" cy="7812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Best Prior Work: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400" b="0" i="1" dirty="0" smtClean="0">
                            <a:solidFill>
                              <a:srgbClr val="FF0000"/>
                            </a:solidFill>
                            <a:latin typeface="Cambria Math" panose="02040503050406030204" pitchFamily="18" charset="0"/>
                            <a:cs typeface="Times New Roman" panose="02020603050405020304" pitchFamily="18" charset="0"/>
                          </a:rPr>
                        </m:ctrlPr>
                      </m:sSupPr>
                      <m:e>
                        <m:r>
                          <a:rPr lang="en-US" altLang="zh-CN" sz="2400" b="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cs typeface="Times New Roman" panose="02020603050405020304" pitchFamily="18" charset="0"/>
                          </a:rPr>
                          <m:t>3</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per sharing [CP23]</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圆角矩形 5"/>
              <p:cNvSpPr>
                <a:spLocks noRot="1" noChangeAspect="1" noMove="1" noResize="1" noEditPoints="1" noAdjustHandles="1" noChangeArrowheads="1" noChangeShapeType="1" noTextEdit="1"/>
              </p:cNvSpPr>
              <p:nvPr/>
            </p:nvSpPr>
            <p:spPr>
              <a:xfrm>
                <a:off x="1669311" y="4415477"/>
                <a:ext cx="8853375" cy="781263"/>
              </a:xfrm>
              <a:prstGeom prst="roundRect">
                <a:avLst/>
              </a:prstGeom>
              <a:blipFill rotWithShape="1">
                <a:blip r:embed="rId3"/>
                <a:stretch>
                  <a:fillRect l="-78" t="-854" r="-71" b="-74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Rounded Rectangular Callout 4"/>
              <p:cNvSpPr/>
              <p:nvPr/>
            </p:nvSpPr>
            <p:spPr>
              <a:xfrm>
                <a:off x="9036712" y="2615812"/>
                <a:ext cx="2706386" cy="845658"/>
              </a:xfrm>
              <a:prstGeom prst="wedgeRoundRectCallout">
                <a:avLst>
                  <a:gd name="adj1" fmla="val -26603"/>
                  <a:gd name="adj2" fmla="val 7199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m:rPr>
                        <m:sty m:val="p"/>
                      </m:rPr>
                      <a:rPr lang="en-US" altLang="zh-CN" sz="2000" b="0" i="1" smtClean="0">
                        <a:solidFill>
                          <a:schemeClr val="tx1"/>
                        </a:solidFill>
                        <a:latin typeface="Cambria Math" panose="02040503050406030204" pitchFamily="18" charset="0"/>
                        <a:cs typeface="Arial" panose="020B0604020202020204" pitchFamily="34" charset="0"/>
                      </a:rPr>
                      <m:t>Lie</m:t>
                    </m:r>
                  </m:oMath>
                </a14:m>
                <a:r>
                  <a:rPr lang="en-US" altLang="zh-CN" sz="2000" dirty="0">
                    <a:solidFill>
                      <a:schemeClr val="tx1"/>
                    </a:solidFill>
                    <a:latin typeface="Times New Roman" panose="02020603050405020304" pitchFamily="18" charset="0"/>
                    <a:cs typeface="Times New Roman" panose="02020603050405020304" pitchFamily="18" charset="0"/>
                  </a:rPr>
                  <a:t> on a valid degree-</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polynomial.</a:t>
                </a: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ular Callout 4"/>
              <p:cNvSpPr>
                <a:spLocks noRot="1" noChangeAspect="1" noMove="1" noResize="1" noEditPoints="1" noAdjustHandles="1" noChangeArrowheads="1" noChangeShapeType="1" noTextEdit="1"/>
              </p:cNvSpPr>
              <p:nvPr/>
            </p:nvSpPr>
            <p:spPr>
              <a:xfrm>
                <a:off x="9036712" y="2615812"/>
                <a:ext cx="2706386" cy="845658"/>
              </a:xfrm>
              <a:prstGeom prst="wedgeRoundRectCallout">
                <a:avLst>
                  <a:gd name="adj1" fmla="val -26603"/>
                  <a:gd name="adj2" fmla="val 71998"/>
                  <a:gd name="adj3" fmla="val 16667"/>
                </a:avLst>
              </a:prstGeom>
              <a:blipFill rotWithShape="1">
                <a:blip r:embed="rId4"/>
                <a:stretch>
                  <a:fillRect l="-236" t="-780" r="-233" b="-2281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5285" y="2556020"/>
                <a:ext cx="10361429" cy="261129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Asynchronous Complete Secret Sharing (ACSS)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a dealer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𝐷</m:t>
                    </m:r>
                  </m:oMath>
                </a14:m>
                <a:r>
                  <a:rPr lang="en-US" sz="2000" dirty="0">
                    <a:latin typeface="Times New Roman" panose="02020603050405020304" pitchFamily="18" charset="0"/>
                    <a:cs typeface="Times New Roman" panose="02020603050405020304" pitchFamily="18" charset="0"/>
                  </a:rPr>
                  <a:t> to share degree-</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Shamir </a:t>
                </a:r>
                <a:r>
                  <a:rPr lang="en-US" sz="2000" dirty="0" err="1">
                    <a:latin typeface="Times New Roman" panose="02020603050405020304" pitchFamily="18" charset="0"/>
                    <a:cs typeface="Times New Roman" panose="02020603050405020304" pitchFamily="18" charset="0"/>
                  </a:rPr>
                  <a:t>sharings</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such that:</a:t>
                </a:r>
                <a:endParaRPr lang="en-US" altLang="zh-CN" sz="2000" dirty="0">
                  <a:latin typeface="Times New Roman" panose="02020603050405020304" pitchFamily="18" charset="0"/>
                  <a:cs typeface="Times New Roman" panose="02020603050405020304" pitchFamily="18" charset="0"/>
                </a:endParaRPr>
              </a:p>
              <a:p>
                <a:pPr algn="ctr">
                  <a:lnSpc>
                    <a:spcPct val="150000"/>
                  </a:lnSpc>
                </a:pPr>
                <a:r>
                  <a:rPr lang="en-US" sz="2000" i="1" dirty="0">
                    <a:latin typeface="Times New Roman" panose="02020603050405020304" pitchFamily="18" charset="0"/>
                    <a:cs typeface="Times New Roman" panose="02020603050405020304" pitchFamily="18" charset="0"/>
                  </a:rPr>
                  <a:t>If an honest party accepts his share, all honest parties eventually </a:t>
                </a:r>
                <a:r>
                  <a:rPr lang="en-US" sz="2000" i="1" dirty="0">
                    <a:solidFill>
                      <a:srgbClr val="FF0000"/>
                    </a:solidFill>
                    <a:latin typeface="Times New Roman" panose="02020603050405020304" pitchFamily="18" charset="0"/>
                    <a:cs typeface="Times New Roman" panose="02020603050405020304" pitchFamily="18" charset="0"/>
                  </a:rPr>
                  <a:t>obtain valid shares</a:t>
                </a:r>
                <a:endParaRPr lang="en-US" sz="2400" i="1"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15285" y="2556020"/>
                <a:ext cx="10361429" cy="2611292"/>
              </a:xfrm>
              <a:prstGeom prst="rect">
                <a:avLst/>
              </a:prstGeom>
              <a:blipFill rotWithShape="1">
                <a:blip r:embed="rId2"/>
                <a:stretch>
                  <a:fillRect l="-2" t="-6" r="4"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圆角矩形 5"/>
              <p:cNvSpPr/>
              <p:nvPr/>
            </p:nvSpPr>
            <p:spPr>
              <a:xfrm>
                <a:off x="1669311" y="4415477"/>
                <a:ext cx="8853375" cy="7812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Best Prior Work: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400" b="0" i="1" dirty="0" smtClean="0">
                            <a:solidFill>
                              <a:srgbClr val="FF0000"/>
                            </a:solidFill>
                            <a:latin typeface="Cambria Math" panose="02040503050406030204" pitchFamily="18" charset="0"/>
                            <a:cs typeface="Times New Roman" panose="02020603050405020304" pitchFamily="18" charset="0"/>
                          </a:rPr>
                        </m:ctrlPr>
                      </m:sSupPr>
                      <m:e>
                        <m:r>
                          <a:rPr lang="en-US" altLang="zh-CN" sz="2400" b="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cs typeface="Times New Roman" panose="02020603050405020304" pitchFamily="18" charset="0"/>
                          </a:rPr>
                          <m:t>3</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per sharing [CP23]</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圆角矩形 5"/>
              <p:cNvSpPr>
                <a:spLocks noRot="1" noChangeAspect="1" noMove="1" noResize="1" noEditPoints="1" noAdjustHandles="1" noChangeArrowheads="1" noChangeShapeType="1" noTextEdit="1"/>
              </p:cNvSpPr>
              <p:nvPr/>
            </p:nvSpPr>
            <p:spPr>
              <a:xfrm>
                <a:off x="1669311" y="4415477"/>
                <a:ext cx="8853375" cy="781263"/>
              </a:xfrm>
              <a:prstGeom prst="roundRect">
                <a:avLst/>
              </a:prstGeom>
              <a:blipFill rotWithShape="1">
                <a:blip r:embed="rId3"/>
                <a:stretch>
                  <a:fillRect l="-78" t="-854" r="-71" b="-74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Rounded Rectangular Callout 4"/>
              <p:cNvSpPr/>
              <p:nvPr/>
            </p:nvSpPr>
            <p:spPr>
              <a:xfrm>
                <a:off x="9036712" y="2615812"/>
                <a:ext cx="2706386" cy="845658"/>
              </a:xfrm>
              <a:prstGeom prst="wedgeRoundRectCallout">
                <a:avLst>
                  <a:gd name="adj1" fmla="val -26603"/>
                  <a:gd name="adj2" fmla="val 7199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m:rPr>
                        <m:sty m:val="p"/>
                      </m:rPr>
                      <a:rPr lang="en-US" altLang="zh-CN" sz="2000" b="0" i="1" smtClean="0">
                        <a:solidFill>
                          <a:schemeClr val="tx1"/>
                        </a:solidFill>
                        <a:latin typeface="Cambria Math" panose="02040503050406030204" pitchFamily="18" charset="0"/>
                        <a:cs typeface="Arial" panose="020B0604020202020204" pitchFamily="34" charset="0"/>
                      </a:rPr>
                      <m:t>Lie</m:t>
                    </m:r>
                  </m:oMath>
                </a14:m>
                <a:r>
                  <a:rPr lang="en-US" altLang="zh-CN" sz="2000" dirty="0">
                    <a:solidFill>
                      <a:schemeClr val="tx1"/>
                    </a:solidFill>
                    <a:latin typeface="Times New Roman" panose="02020603050405020304" pitchFamily="18" charset="0"/>
                    <a:cs typeface="Times New Roman" panose="02020603050405020304" pitchFamily="18" charset="0"/>
                  </a:rPr>
                  <a:t> on a valid degree-</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polynomial.</a:t>
                </a: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ular Callout 4"/>
              <p:cNvSpPr>
                <a:spLocks noRot="1" noChangeAspect="1" noMove="1" noResize="1" noEditPoints="1" noAdjustHandles="1" noChangeArrowheads="1" noChangeShapeType="1" noTextEdit="1"/>
              </p:cNvSpPr>
              <p:nvPr/>
            </p:nvSpPr>
            <p:spPr>
              <a:xfrm>
                <a:off x="9036712" y="2615812"/>
                <a:ext cx="2706386" cy="845658"/>
              </a:xfrm>
              <a:prstGeom prst="wedgeRoundRectCallout">
                <a:avLst>
                  <a:gd name="adj1" fmla="val -26603"/>
                  <a:gd name="adj2" fmla="val 71998"/>
                  <a:gd name="adj3" fmla="val 16667"/>
                </a:avLst>
              </a:prstGeom>
              <a:blipFill rotWithShape="1">
                <a:blip r:embed="rId4"/>
                <a:stretch>
                  <a:fillRect l="-236" t="-780" r="-233" b="-2281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838200" y="5497942"/>
                <a:ext cx="10361429" cy="579967"/>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 [DN07] for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400" b="0" i="1" dirty="0" smtClean="0">
                            <a:solidFill>
                              <a:srgbClr val="FF0000"/>
                            </a:solidFill>
                            <a:latin typeface="Cambria Math" panose="02040503050406030204" pitchFamily="18" charset="0"/>
                            <a:cs typeface="Times New Roman" panose="02020603050405020304" pitchFamily="18" charset="0"/>
                          </a:rPr>
                        </m:ctrlPr>
                      </m:sSupPr>
                      <m:e>
                        <m:r>
                          <a:rPr lang="en-US" altLang="zh-CN" sz="2400" b="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cs typeface="Times New Roman" panose="02020603050405020304" pitchFamily="18" charset="0"/>
                          </a:rPr>
                          <m:t>3</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communication per random sharing</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838200" y="5497942"/>
                <a:ext cx="10361429" cy="579967"/>
              </a:xfrm>
              <a:prstGeom prst="rect">
                <a:avLst/>
              </a:prstGeom>
              <a:blipFill rotWithShape="1">
                <a:blip r:embed="rId5"/>
                <a:stretch>
                  <a:fillRect t="-19" r="1" b="-6732"/>
                </a:stretch>
              </a:blipFill>
            </p:spPr>
            <p:txBody>
              <a:bodyPr/>
              <a:lstStyle/>
              <a:p>
                <a:r>
                  <a:rPr lang="zh-CN"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5285" y="2556020"/>
                <a:ext cx="10361429" cy="261129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Asynchronous Complete Secret Sharing (ACSS)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a dealer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𝐷</m:t>
                    </m:r>
                  </m:oMath>
                </a14:m>
                <a:r>
                  <a:rPr lang="en-US" sz="2000" dirty="0">
                    <a:latin typeface="Times New Roman" panose="02020603050405020304" pitchFamily="18" charset="0"/>
                    <a:cs typeface="Times New Roman" panose="02020603050405020304" pitchFamily="18" charset="0"/>
                  </a:rPr>
                  <a:t> to share degree-</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Shamir </a:t>
                </a:r>
                <a:r>
                  <a:rPr lang="en-US" sz="2000" dirty="0" err="1">
                    <a:latin typeface="Times New Roman" panose="02020603050405020304" pitchFamily="18" charset="0"/>
                    <a:cs typeface="Times New Roman" panose="02020603050405020304" pitchFamily="18" charset="0"/>
                  </a:rPr>
                  <a:t>sharings</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such that:</a:t>
                </a:r>
                <a:endParaRPr lang="en-US" altLang="zh-CN" sz="2000" dirty="0">
                  <a:latin typeface="Times New Roman" panose="02020603050405020304" pitchFamily="18" charset="0"/>
                  <a:cs typeface="Times New Roman" panose="02020603050405020304" pitchFamily="18" charset="0"/>
                </a:endParaRPr>
              </a:p>
              <a:p>
                <a:pPr algn="ctr">
                  <a:lnSpc>
                    <a:spcPct val="150000"/>
                  </a:lnSpc>
                </a:pPr>
                <a:r>
                  <a:rPr lang="en-US" sz="2000" i="1" dirty="0">
                    <a:latin typeface="Times New Roman" panose="02020603050405020304" pitchFamily="18" charset="0"/>
                    <a:cs typeface="Times New Roman" panose="02020603050405020304" pitchFamily="18" charset="0"/>
                  </a:rPr>
                  <a:t>If an honest party accepts his share, all honest parties eventually </a:t>
                </a:r>
                <a:r>
                  <a:rPr lang="en-US" sz="2000" i="1" dirty="0">
                    <a:solidFill>
                      <a:srgbClr val="FF0000"/>
                    </a:solidFill>
                    <a:latin typeface="Times New Roman" panose="02020603050405020304" pitchFamily="18" charset="0"/>
                    <a:cs typeface="Times New Roman" panose="02020603050405020304" pitchFamily="18" charset="0"/>
                  </a:rPr>
                  <a:t>obtain valid shares</a:t>
                </a:r>
                <a:endParaRPr lang="en-US" sz="2400" i="1"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15285" y="2556020"/>
                <a:ext cx="10361429" cy="2611292"/>
              </a:xfrm>
              <a:prstGeom prst="rect">
                <a:avLst/>
              </a:prstGeom>
              <a:blipFill rotWithShape="1">
                <a:blip r:embed="rId2"/>
                <a:stretch>
                  <a:fillRect l="-2" t="-6" r="4"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圆角矩形 5"/>
              <p:cNvSpPr/>
              <p:nvPr/>
            </p:nvSpPr>
            <p:spPr>
              <a:xfrm>
                <a:off x="1669311" y="4415477"/>
                <a:ext cx="8853375" cy="7812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Best Prior Work: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400" b="0" i="1" dirty="0" smtClean="0">
                            <a:solidFill>
                              <a:srgbClr val="FF0000"/>
                            </a:solidFill>
                            <a:latin typeface="Cambria Math" panose="02040503050406030204" pitchFamily="18" charset="0"/>
                            <a:cs typeface="Times New Roman" panose="02020603050405020304" pitchFamily="18" charset="0"/>
                          </a:rPr>
                        </m:ctrlPr>
                      </m:sSupPr>
                      <m:e>
                        <m:r>
                          <a:rPr lang="en-US" altLang="zh-CN" sz="2400" b="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cs typeface="Times New Roman" panose="02020603050405020304" pitchFamily="18" charset="0"/>
                          </a:rPr>
                          <m:t>3</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per sharing [CP23]</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圆角矩形 5"/>
              <p:cNvSpPr>
                <a:spLocks noRot="1" noChangeAspect="1" noMove="1" noResize="1" noEditPoints="1" noAdjustHandles="1" noChangeArrowheads="1" noChangeShapeType="1" noTextEdit="1"/>
              </p:cNvSpPr>
              <p:nvPr/>
            </p:nvSpPr>
            <p:spPr>
              <a:xfrm>
                <a:off x="1669311" y="4415477"/>
                <a:ext cx="8853375" cy="781263"/>
              </a:xfrm>
              <a:prstGeom prst="roundRect">
                <a:avLst/>
              </a:prstGeom>
              <a:blipFill rotWithShape="1">
                <a:blip r:embed="rId3"/>
                <a:stretch>
                  <a:fillRect l="-78" t="-854" r="-71" b="-74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Rounded Rectangular Callout 4"/>
              <p:cNvSpPr/>
              <p:nvPr/>
            </p:nvSpPr>
            <p:spPr>
              <a:xfrm>
                <a:off x="9036712" y="2615812"/>
                <a:ext cx="2706386" cy="845658"/>
              </a:xfrm>
              <a:prstGeom prst="wedgeRoundRectCallout">
                <a:avLst>
                  <a:gd name="adj1" fmla="val -26603"/>
                  <a:gd name="adj2" fmla="val 7199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m:rPr>
                        <m:sty m:val="p"/>
                      </m:rPr>
                      <a:rPr lang="en-US" altLang="zh-CN" sz="2000" b="0" i="1" smtClean="0">
                        <a:solidFill>
                          <a:schemeClr val="tx1"/>
                        </a:solidFill>
                        <a:latin typeface="Cambria Math" panose="02040503050406030204" pitchFamily="18" charset="0"/>
                        <a:cs typeface="Arial" panose="020B0604020202020204" pitchFamily="34" charset="0"/>
                      </a:rPr>
                      <m:t>Lie</m:t>
                    </m:r>
                  </m:oMath>
                </a14:m>
                <a:r>
                  <a:rPr lang="en-US" altLang="zh-CN" sz="2000" dirty="0">
                    <a:solidFill>
                      <a:schemeClr val="tx1"/>
                    </a:solidFill>
                    <a:latin typeface="Times New Roman" panose="02020603050405020304" pitchFamily="18" charset="0"/>
                    <a:cs typeface="Times New Roman" panose="02020603050405020304" pitchFamily="18" charset="0"/>
                  </a:rPr>
                  <a:t> on a valid degree-</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polynomial.</a:t>
                </a: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ular Callout 4"/>
              <p:cNvSpPr>
                <a:spLocks noRot="1" noChangeAspect="1" noMove="1" noResize="1" noEditPoints="1" noAdjustHandles="1" noChangeArrowheads="1" noChangeShapeType="1" noTextEdit="1"/>
              </p:cNvSpPr>
              <p:nvPr/>
            </p:nvSpPr>
            <p:spPr>
              <a:xfrm>
                <a:off x="9036712" y="2615812"/>
                <a:ext cx="2706386" cy="845658"/>
              </a:xfrm>
              <a:prstGeom prst="wedgeRoundRectCallout">
                <a:avLst>
                  <a:gd name="adj1" fmla="val -26603"/>
                  <a:gd name="adj2" fmla="val 71998"/>
                  <a:gd name="adj3" fmla="val 16667"/>
                </a:avLst>
              </a:prstGeom>
              <a:blipFill rotWithShape="1">
                <a:blip r:embed="rId4"/>
                <a:stretch>
                  <a:fillRect l="-236" t="-780" r="-233" b="-2281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838200" y="5497942"/>
                <a:ext cx="10361429" cy="579967"/>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 [DN07] for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400" b="0" i="1" dirty="0" smtClean="0">
                            <a:solidFill>
                              <a:srgbClr val="FF0000"/>
                            </a:solidFill>
                            <a:latin typeface="Cambria Math" panose="02040503050406030204" pitchFamily="18" charset="0"/>
                            <a:cs typeface="Times New Roman" panose="02020603050405020304" pitchFamily="18" charset="0"/>
                          </a:rPr>
                        </m:ctrlPr>
                      </m:sSupPr>
                      <m:e>
                        <m:r>
                          <a:rPr lang="en-US" altLang="zh-CN" sz="2400" b="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cs typeface="Times New Roman" panose="02020603050405020304" pitchFamily="18" charset="0"/>
                          </a:rPr>
                          <m:t>3</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communication per random sharing</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838200" y="5497942"/>
                <a:ext cx="10361429" cy="579967"/>
              </a:xfrm>
              <a:prstGeom prst="rect">
                <a:avLst/>
              </a:prstGeom>
              <a:blipFill rotWithShape="1">
                <a:blip r:embed="rId5"/>
                <a:stretch>
                  <a:fillRect t="-19" r="1" b="-67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7"/>
              <p:cNvSpPr txBox="1"/>
              <p:nvPr/>
            </p:nvSpPr>
            <p:spPr>
              <a:xfrm>
                <a:off x="9014544" y="5090094"/>
                <a:ext cx="2185085" cy="461665"/>
              </a:xfrm>
              <a:prstGeom prst="rect">
                <a:avLst/>
              </a:prstGeom>
              <a:solidFill>
                <a:schemeClr val="accent4">
                  <a:lumMod val="40000"/>
                  <a:lumOff val="60000"/>
                </a:schemeClr>
              </a:solidFill>
            </p:spPr>
            <p:txBody>
              <a:bodyPr wrap="none" rtlCol="0">
                <a:spAutoFit/>
              </a:bodyPr>
              <a:lstStyle/>
              <a:p>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400" b="0" i="1" dirty="0" smtClean="0">
                            <a:solidFill>
                              <a:srgbClr val="FF0000"/>
                            </a:solidFill>
                            <a:latin typeface="Cambria Math" panose="02040503050406030204" pitchFamily="18" charset="0"/>
                            <a:cs typeface="Times New Roman" panose="02020603050405020304" pitchFamily="18" charset="0"/>
                          </a:rPr>
                        </m:ctrlPr>
                      </m:sSupPr>
                      <m:e>
                        <m:r>
                          <a:rPr lang="en-US" altLang="zh-CN" sz="2400" i="1" dirty="0" smtClean="0">
                            <a:solidFill>
                              <a:srgbClr val="FF0000"/>
                            </a:solidFill>
                            <a:latin typeface="Cambria Math" panose="02040503050406030204" pitchFamily="18" charset="0"/>
                            <a:cs typeface="Times New Roman" panose="02020603050405020304" pitchFamily="18" charset="0"/>
                          </a:rPr>
                          <m:t>𝑛</m:t>
                        </m:r>
                      </m:e>
                      <m:sup>
                        <m:r>
                          <a:rPr lang="en-US" altLang="zh-CN" sz="2400" b="0" i="1" dirty="0" smtClean="0">
                            <a:solidFill>
                              <a:srgbClr val="FF0000"/>
                            </a:solidFill>
                            <a:latin typeface="Cambria Math" panose="02040503050406030204" pitchFamily="18" charset="0"/>
                            <a:cs typeface="Times New Roman" panose="02020603050405020304" pitchFamily="18" charset="0"/>
                          </a:rPr>
                          <m:t>2</m:t>
                        </m:r>
                      </m:sup>
                    </m:sSup>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rgbClr val="FF0000"/>
                    </a:solidFill>
                    <a:latin typeface="Times New Roman" panose="02020603050405020304" pitchFamily="18" charset="0"/>
                    <a:cs typeface="Times New Roman" panose="02020603050405020304" pitchFamily="18" charset="0"/>
                  </a:rPr>
                  <a:t> overhead</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mc:Choice>
        <mc:Fallback>
          <p:sp>
            <p:nvSpPr>
              <p:cNvPr id="5" name="文本框 7"/>
              <p:cNvSpPr txBox="1">
                <a:spLocks noRot="1" noChangeAspect="1" noMove="1" noResize="1" noEditPoints="1" noAdjustHandles="1" noChangeArrowheads="1" noChangeShapeType="1" noTextEdit="1"/>
              </p:cNvSpPr>
              <p:nvPr/>
            </p:nvSpPr>
            <p:spPr>
              <a:xfrm>
                <a:off x="9014544" y="5090094"/>
                <a:ext cx="2185085" cy="461665"/>
              </a:xfrm>
              <a:prstGeom prst="rect">
                <a:avLst/>
              </a:prstGeom>
              <a:blipFill rotWithShape="1">
                <a:blip r:embed="rId6"/>
                <a:stretch>
                  <a:fillRect l="-4" t="-123" r="6" b="128"/>
                </a:stretch>
              </a:blipFill>
            </p:spPr>
            <p:txBody>
              <a:bodyPr/>
              <a:lstStyle/>
              <a:p>
                <a:r>
                  <a:rPr lang="zh-CN"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5285" y="2556020"/>
                <a:ext cx="10361429" cy="261129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Asynchronous Complete Secret Sharing (ACSS)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a dealer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𝐷</m:t>
                    </m:r>
                  </m:oMath>
                </a14:m>
                <a:r>
                  <a:rPr lang="en-US" sz="2000" dirty="0">
                    <a:latin typeface="Times New Roman" panose="02020603050405020304" pitchFamily="18" charset="0"/>
                    <a:cs typeface="Times New Roman" panose="02020603050405020304" pitchFamily="18" charset="0"/>
                  </a:rPr>
                  <a:t> to share degree-</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Shamir </a:t>
                </a:r>
                <a:r>
                  <a:rPr lang="en-US" sz="2000" dirty="0" err="1">
                    <a:latin typeface="Times New Roman" panose="02020603050405020304" pitchFamily="18" charset="0"/>
                    <a:cs typeface="Times New Roman" panose="02020603050405020304" pitchFamily="18" charset="0"/>
                  </a:rPr>
                  <a:t>sharings</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such that:</a:t>
                </a:r>
                <a:endParaRPr lang="en-US" altLang="zh-CN" sz="2000" dirty="0">
                  <a:latin typeface="Times New Roman" panose="02020603050405020304" pitchFamily="18" charset="0"/>
                  <a:cs typeface="Times New Roman" panose="02020603050405020304" pitchFamily="18" charset="0"/>
                </a:endParaRPr>
              </a:p>
              <a:p>
                <a:pPr algn="ctr">
                  <a:lnSpc>
                    <a:spcPct val="150000"/>
                  </a:lnSpc>
                </a:pPr>
                <a:r>
                  <a:rPr lang="en-US" sz="2000" i="1" dirty="0">
                    <a:latin typeface="Times New Roman" panose="02020603050405020304" pitchFamily="18" charset="0"/>
                    <a:cs typeface="Times New Roman" panose="02020603050405020304" pitchFamily="18" charset="0"/>
                  </a:rPr>
                  <a:t>If an honest party accepts his share, all honest parties eventually </a:t>
                </a:r>
                <a:r>
                  <a:rPr lang="en-US" sz="2000" i="1" dirty="0">
                    <a:solidFill>
                      <a:srgbClr val="FF0000"/>
                    </a:solidFill>
                    <a:latin typeface="Times New Roman" panose="02020603050405020304" pitchFamily="18" charset="0"/>
                    <a:cs typeface="Times New Roman" panose="02020603050405020304" pitchFamily="18" charset="0"/>
                  </a:rPr>
                  <a:t>obtain valid shares</a:t>
                </a:r>
                <a:endParaRPr lang="en-US" sz="2400" i="1"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15285" y="2556020"/>
                <a:ext cx="10361429" cy="2611292"/>
              </a:xfrm>
              <a:prstGeom prst="rect">
                <a:avLst/>
              </a:prstGeom>
              <a:blipFill rotWithShape="1">
                <a:blip r:embed="rId2"/>
                <a:stretch>
                  <a:fillRect l="-2" t="-6" r="4"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38200" y="5497942"/>
                <a:ext cx="10361429" cy="579967"/>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 [DN07] for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r>
                      <a:rPr lang="en-US" altLang="zh-CN" sz="2400" b="0" i="1" dirty="0" smtClean="0">
                        <a:solidFill>
                          <a:srgbClr val="FF0000"/>
                        </a:solidFill>
                        <a:latin typeface="Cambria Math" panose="02040503050406030204" pitchFamily="18" charset="0"/>
                        <a:cs typeface="Times New Roman" panose="02020603050405020304" pitchFamily="18" charset="0"/>
                      </a:rPr>
                      <m:t>𝑛</m:t>
                    </m:r>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communication per random sharing</a:t>
                </a:r>
                <a:endParaRPr lang="en-US" sz="2400" dirty="0">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838200" y="5497942"/>
                <a:ext cx="10361429" cy="579967"/>
              </a:xfrm>
              <a:prstGeom prst="rect">
                <a:avLst/>
              </a:prstGeom>
              <a:blipFill rotWithShape="1">
                <a:blip r:embed="rId3"/>
                <a:stretch>
                  <a:fillRect t="-19" r="1" b="-24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Rounded Rectangular Callout 4"/>
              <p:cNvSpPr/>
              <p:nvPr/>
            </p:nvSpPr>
            <p:spPr>
              <a:xfrm>
                <a:off x="9036712" y="2615812"/>
                <a:ext cx="2706386" cy="845658"/>
              </a:xfrm>
              <a:prstGeom prst="wedgeRoundRectCallout">
                <a:avLst>
                  <a:gd name="adj1" fmla="val -26603"/>
                  <a:gd name="adj2" fmla="val 7199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m:rPr>
                        <m:sty m:val="p"/>
                      </m:rPr>
                      <a:rPr lang="en-US" altLang="zh-CN" sz="2000" b="0" i="1" smtClean="0">
                        <a:solidFill>
                          <a:schemeClr val="tx1"/>
                        </a:solidFill>
                        <a:latin typeface="Cambria Math" panose="02040503050406030204" pitchFamily="18" charset="0"/>
                        <a:cs typeface="Arial" panose="020B0604020202020204" pitchFamily="34" charset="0"/>
                      </a:rPr>
                      <m:t>Lie</m:t>
                    </m:r>
                  </m:oMath>
                </a14:m>
                <a:r>
                  <a:rPr lang="en-US" altLang="zh-CN" sz="2000" dirty="0">
                    <a:solidFill>
                      <a:schemeClr val="tx1"/>
                    </a:solidFill>
                    <a:latin typeface="Times New Roman" panose="02020603050405020304" pitchFamily="18" charset="0"/>
                    <a:cs typeface="Times New Roman" panose="02020603050405020304" pitchFamily="18" charset="0"/>
                  </a:rPr>
                  <a:t> on a valid degree-</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polynomial.</a:t>
                </a: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ular Callout 4"/>
              <p:cNvSpPr>
                <a:spLocks noRot="1" noChangeAspect="1" noMove="1" noResize="1" noEditPoints="1" noAdjustHandles="1" noChangeArrowheads="1" noChangeShapeType="1" noTextEdit="1"/>
              </p:cNvSpPr>
              <p:nvPr/>
            </p:nvSpPr>
            <p:spPr>
              <a:xfrm>
                <a:off x="9036712" y="2615812"/>
                <a:ext cx="2706386" cy="845658"/>
              </a:xfrm>
              <a:prstGeom prst="wedgeRoundRectCallout">
                <a:avLst>
                  <a:gd name="adj1" fmla="val -26603"/>
                  <a:gd name="adj2" fmla="val 71998"/>
                  <a:gd name="adj3" fmla="val 16667"/>
                </a:avLst>
              </a:prstGeom>
              <a:blipFill rotWithShape="1">
                <a:blip r:embed="rId4"/>
                <a:stretch>
                  <a:fillRect l="-236" t="-780" r="-233" b="-2281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圆角矩形 6"/>
              <p:cNvSpPr/>
              <p:nvPr/>
            </p:nvSpPr>
            <p:spPr>
              <a:xfrm>
                <a:off x="1669311" y="4427223"/>
                <a:ext cx="8853375" cy="76724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This work: </a:t>
                </a:r>
                <a14:m>
                  <m:oMath xmlns:m="http://schemas.openxmlformats.org/officeDocument/2006/math">
                    <m:r>
                      <a:rPr lang="en-US" altLang="zh-CN" sz="2400" i="1" dirty="0">
                        <a:solidFill>
                          <a:srgbClr val="FF0000"/>
                        </a:solidFill>
                        <a:latin typeface="Cambria Math" panose="02040503050406030204" pitchFamily="18" charset="0"/>
                        <a:cs typeface="Times New Roman" panose="02020603050405020304" pitchFamily="18" charset="0"/>
                      </a:rPr>
                      <m:t>𝑂</m:t>
                    </m:r>
                    <m:r>
                      <a:rPr lang="en-US" altLang="zh-CN" sz="2400" i="1" dirty="0">
                        <a:solidFill>
                          <a:srgbClr val="FF0000"/>
                        </a:solidFill>
                        <a:latin typeface="Cambria Math" panose="02040503050406030204" pitchFamily="18" charset="0"/>
                        <a:cs typeface="Times New Roman" panose="02020603050405020304" pitchFamily="18" charset="0"/>
                      </a:rPr>
                      <m:t>(</m:t>
                    </m:r>
                    <m:r>
                      <a:rPr lang="en-US" altLang="zh-CN" sz="2400" i="1" dirty="0">
                        <a:solidFill>
                          <a:srgbClr val="FF0000"/>
                        </a:solidFill>
                        <a:latin typeface="Cambria Math" panose="02040503050406030204" pitchFamily="18" charset="0"/>
                        <a:cs typeface="Times New Roman" panose="02020603050405020304" pitchFamily="18" charset="0"/>
                      </a:rPr>
                      <m:t>𝑛</m:t>
                    </m:r>
                    <m:r>
                      <a:rPr lang="en-US" altLang="zh-CN" sz="2400" i="1" dirty="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per sharing [JLS24]</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圆角矩形 6"/>
              <p:cNvSpPr>
                <a:spLocks noRot="1" noChangeAspect="1" noMove="1" noResize="1" noEditPoints="1" noAdjustHandles="1" noChangeArrowheads="1" noChangeShapeType="1" noTextEdit="1"/>
              </p:cNvSpPr>
              <p:nvPr/>
            </p:nvSpPr>
            <p:spPr>
              <a:xfrm>
                <a:off x="1669311" y="4427223"/>
                <a:ext cx="8853375" cy="767248"/>
              </a:xfrm>
              <a:prstGeom prst="roundRect">
                <a:avLst/>
              </a:prstGeom>
              <a:blipFill rotWithShape="1">
                <a:blip r:embed="rId5"/>
                <a:stretch>
                  <a:fillRect l="-78" t="-828" r="-71" b="-805"/>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Multiparty</a:t>
            </a:r>
            <a:r>
              <a:rPr lang="en-US" dirty="0"/>
              <a:t> </a:t>
            </a:r>
            <a:r>
              <a:rPr lang="en-US" b="1" dirty="0">
                <a:solidFill>
                  <a:schemeClr val="accent1">
                    <a:lumMod val="75000"/>
                  </a:schemeClr>
                </a:solidFill>
              </a:rPr>
              <a:t>Computation</a:t>
            </a:r>
            <a:endParaRPr lang="en-US" b="1" dirty="0">
              <a:solidFill>
                <a:schemeClr val="accent1">
                  <a:lumMod val="75000"/>
                </a:schemeClr>
              </a:solidFill>
            </a:endParaRPr>
          </a:p>
        </p:txBody>
      </p:sp>
      <p:grpSp>
        <p:nvGrpSpPr>
          <p:cNvPr id="3" name="Group 2"/>
          <p:cNvGrpSpPr/>
          <p:nvPr/>
        </p:nvGrpSpPr>
        <p:grpSpPr>
          <a:xfrm>
            <a:off x="1358794" y="2410975"/>
            <a:ext cx="2683427" cy="2513402"/>
            <a:chOff x="2535740" y="2410975"/>
            <a:chExt cx="2683427" cy="2513402"/>
          </a:xfrm>
        </p:grpSpPr>
        <p:pic>
          <p:nvPicPr>
            <p:cNvPr id="4" name="Picture 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3714629" y="2410975"/>
              <a:ext cx="426716" cy="426716"/>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5740" y="3880227"/>
              <a:ext cx="518160" cy="51816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92451" y="3026795"/>
              <a:ext cx="426716" cy="426716"/>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92451" y="3960184"/>
              <a:ext cx="426716" cy="426716"/>
            </a:xfrm>
            <a:prstGeom prst="rect">
              <a:avLst/>
            </a:prstGeom>
          </p:spPr>
        </p:pic>
        <p:cxnSp>
          <p:nvCxnSpPr>
            <p:cNvPr id="8" name="Straight Arrow Connector 7"/>
            <p:cNvCxnSpPr>
              <a:stCxn id="4" idx="2"/>
            </p:cNvCxnSpPr>
            <p:nvPr/>
          </p:nvCxnSpPr>
          <p:spPr>
            <a:xfrm>
              <a:off x="3927987" y="2837691"/>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2"/>
            </p:cNvCxnSpPr>
            <p:nvPr/>
          </p:nvCxnSpPr>
          <p:spPr>
            <a:xfrm flipV="1">
              <a:off x="3008178" y="2837691"/>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38" idx="0"/>
            </p:cNvCxnSpPr>
            <p:nvPr/>
          </p:nvCxnSpPr>
          <p:spPr>
            <a:xfrm>
              <a:off x="3053900" y="4139307"/>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1"/>
            </p:cNvCxnSpPr>
            <p:nvPr/>
          </p:nvCxnSpPr>
          <p:spPr>
            <a:xfrm flipV="1">
              <a:off x="3927987" y="3240153"/>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1"/>
            </p:cNvCxnSpPr>
            <p:nvPr/>
          </p:nvCxnSpPr>
          <p:spPr>
            <a:xfrm flipH="1" flipV="1">
              <a:off x="3008178" y="3240153"/>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1"/>
            </p:cNvCxnSpPr>
            <p:nvPr/>
          </p:nvCxnSpPr>
          <p:spPr>
            <a:xfrm flipH="1">
              <a:off x="3008178" y="324015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a:endCxn id="6" idx="1"/>
            </p:cNvCxnSpPr>
            <p:nvPr/>
          </p:nvCxnSpPr>
          <p:spPr>
            <a:xfrm>
              <a:off x="3927987" y="2837691"/>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008177" y="4173542"/>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8" idx="0"/>
            </p:cNvCxnSpPr>
            <p:nvPr/>
          </p:nvCxnSpPr>
          <p:spPr>
            <a:xfrm flipV="1">
              <a:off x="3927987" y="4105883"/>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1"/>
              <a:endCxn id="7" idx="1"/>
            </p:cNvCxnSpPr>
            <p:nvPr/>
          </p:nvCxnSpPr>
          <p:spPr>
            <a:xfrm>
              <a:off x="4792451" y="3240153"/>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6" idx="3"/>
              <a:endCxn id="5" idx="3"/>
            </p:cNvCxnSpPr>
            <p:nvPr/>
          </p:nvCxnSpPr>
          <p:spPr>
            <a:xfrm>
              <a:off x="3008178" y="3240153"/>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008178" y="3240153"/>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4" idx="2"/>
            </p:cNvCxnSpPr>
            <p:nvPr/>
          </p:nvCxnSpPr>
          <p:spPr>
            <a:xfrm flipV="1">
              <a:off x="3053900" y="2837691"/>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1"/>
              <a:endCxn id="4" idx="2"/>
            </p:cNvCxnSpPr>
            <p:nvPr/>
          </p:nvCxnSpPr>
          <p:spPr>
            <a:xfrm flipH="1" flipV="1">
              <a:off x="3927987" y="2837691"/>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3"/>
              <a:endCxn id="6" idx="1"/>
            </p:cNvCxnSpPr>
            <p:nvPr/>
          </p:nvCxnSpPr>
          <p:spPr>
            <a:xfrm flipV="1">
              <a:off x="3053900" y="3240153"/>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81462" y="3026795"/>
              <a:ext cx="426716" cy="426716"/>
            </a:xfrm>
            <a:prstGeom prst="rect">
              <a:avLst/>
            </a:prstGeom>
          </p:spPr>
        </p:pic>
        <p:pic>
          <p:nvPicPr>
            <p:cNvPr id="38" name="Picture 3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14629" y="4497661"/>
              <a:ext cx="426716" cy="426716"/>
            </a:xfrm>
            <a:prstGeom prst="rect">
              <a:avLst/>
            </a:prstGeom>
          </p:spPr>
        </p:pic>
      </p:grpSp>
      <p:sp>
        <p:nvSpPr>
          <p:cNvPr id="37" name="TextBox 14"/>
          <p:cNvSpPr txBox="1"/>
          <p:nvPr/>
        </p:nvSpPr>
        <p:spPr>
          <a:xfrm>
            <a:off x="4788898" y="4103317"/>
            <a:ext cx="7403101" cy="1975990"/>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Goal</a:t>
            </a:r>
            <a:r>
              <a:rPr lang="en-US" sz="2400" b="0" dirty="0">
                <a:latin typeface="Times New Roman" panose="02020603050405020304" pitchFamily="18" charset="0"/>
                <a:cs typeface="Times New Roman" panose="02020603050405020304" pitchFamily="18" charset="0"/>
              </a:rPr>
              <a:t> </a:t>
            </a:r>
            <a:endParaRPr lang="en-US" sz="2400" b="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Correctness: All honest parties finally obtain correct output (GOD)</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Privacy: Adversary does not learn anything beyond the computed output</a:t>
            </a:r>
            <a:endParaRPr lang="en-US" altLang="zh-CN"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4" name="TextBox 13"/>
              <p:cNvSpPr txBox="1"/>
              <p:nvPr/>
            </p:nvSpPr>
            <p:spPr>
              <a:xfrm>
                <a:off x="4788899" y="1962854"/>
                <a:ext cx="5571869" cy="203132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Setting</a:t>
                </a:r>
                <a:endParaRPr lang="en-US"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𝑛</m:t>
                    </m:r>
                  </m:oMath>
                </a14:m>
                <a:r>
                  <a:rPr lang="en-US" sz="2000" dirty="0">
                    <a:latin typeface="Times New Roman" panose="02020603050405020304" pitchFamily="18" charset="0"/>
                    <a:cs typeface="Times New Roman" panose="02020603050405020304" pitchFamily="18" charset="0"/>
                  </a:rPr>
                  <a:t> parties</a:t>
                </a:r>
                <a:endParaRPr lang="en-US"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𝑡</m:t>
                    </m:r>
                  </m:oMath>
                </a14:m>
                <a:r>
                  <a:rPr lang="en-US" sz="2000" dirty="0">
                    <a:latin typeface="Times New Roman" panose="02020603050405020304" pitchFamily="18" charset="0"/>
                    <a:cs typeface="Times New Roman" panose="02020603050405020304" pitchFamily="18" charset="0"/>
                  </a:rPr>
                  <a:t> corrupted</a:t>
                </a:r>
                <a:endParaRPr lang="en-US"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Complete network of bilateral channels</a:t>
                </a:r>
                <a:endParaRPr lang="en-US" sz="2400" dirty="0">
                  <a:latin typeface="Times New Roman" panose="02020603050405020304" pitchFamily="18" charset="0"/>
                  <a:cs typeface="Times New Roman" panose="02020603050405020304" pitchFamily="18" charset="0"/>
                </a:endParaRPr>
              </a:p>
            </p:txBody>
          </p:sp>
        </mc:Choice>
        <mc:Fallback>
          <p:sp>
            <p:nvSpPr>
              <p:cNvPr id="44" name="TextBox 13"/>
              <p:cNvSpPr txBox="1">
                <a:spLocks noRot="1" noChangeAspect="1" noMove="1" noResize="1" noEditPoints="1" noAdjustHandles="1" noChangeArrowheads="1" noChangeShapeType="1" noTextEdit="1"/>
              </p:cNvSpPr>
              <p:nvPr/>
            </p:nvSpPr>
            <p:spPr>
              <a:xfrm>
                <a:off x="4788899" y="1962854"/>
                <a:ext cx="5571869" cy="2031325"/>
              </a:xfrm>
              <a:prstGeom prst="rect">
                <a:avLst/>
              </a:prstGeom>
              <a:blipFill rotWithShape="1">
                <a:blip r:embed="rId6"/>
                <a:stretch>
                  <a:fillRect l="-7" t="-3" r="2" b="1"/>
                </a:stretch>
              </a:blipFill>
            </p:spPr>
            <p:txBody>
              <a:bodyPr/>
              <a:lstStyle/>
              <a:p>
                <a:r>
                  <a:rPr lang="zh-CN" alt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2: </a:t>
                </a:r>
                <a:r>
                  <a:rPr lang="en-US" sz="2400" dirty="0">
                    <a:latin typeface="Times New Roman" panose="02020603050405020304" pitchFamily="18" charset="0"/>
                    <a:cs typeface="Times New Roman" panose="02020603050405020304" pitchFamily="18" charset="0"/>
                  </a:rPr>
                  <a:t>Compute </a:t>
                </a:r>
                <a14:m>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b="0" i="1" dirty="0" smtClean="0">
                                <a:latin typeface="Cambria Math" panose="02040503050406030204" pitchFamily="18" charset="0"/>
                                <a:cs typeface="Times New Roman" panose="02020603050405020304" pitchFamily="18" charset="0"/>
                              </a:rPr>
                              <m:t>𝑐</m:t>
                            </m:r>
                          </m:e>
                        </m:d>
                      </m:e>
                      <m:sub>
                        <m:r>
                          <a:rPr lang="en-US" sz="2400" i="1" dirty="0" smtClean="0">
                            <a:latin typeface="Cambria Math" panose="02040503050406030204" pitchFamily="18" charset="0"/>
                            <a:cs typeface="Times New Roman" panose="02020603050405020304" pitchFamily="18" charset="0"/>
                          </a:rPr>
                          <m:t>𝑡</m:t>
                        </m:r>
                      </m:sub>
                    </m:sSub>
                  </m:oMath>
                </a14:m>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𝑐</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𝑎</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𝑏</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圆角矩形 6"/>
              <p:cNvSpPr/>
              <p:nvPr/>
            </p:nvSpPr>
            <p:spPr>
              <a:xfrm>
                <a:off x="1669311" y="3007198"/>
                <a:ext cx="8853375" cy="9985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chemeClr val="tx1"/>
                    </a:solidFill>
                    <a:latin typeface="Times New Roman" panose="02020603050405020304" pitchFamily="18" charset="0"/>
                    <a:cs typeface="Times New Roman" panose="02020603050405020304" pitchFamily="18" charset="0"/>
                  </a:rPr>
                  <a:t>Best Result: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000" b="0" i="1" dirty="0" smtClean="0">
                            <a:solidFill>
                              <a:srgbClr val="FF0000"/>
                            </a:solidFill>
                            <a:latin typeface="Cambria Math" panose="02040503050406030204" pitchFamily="18" charset="0"/>
                            <a:cs typeface="Times New Roman" panose="02020603050405020304" pitchFamily="18" charset="0"/>
                          </a:rPr>
                        </m:ctrlPr>
                      </m:sSupPr>
                      <m:e>
                        <m:r>
                          <a:rPr lang="en-US" altLang="zh-CN" sz="2000" i="1" dirty="0" smtClean="0">
                            <a:solidFill>
                              <a:srgbClr val="FF0000"/>
                            </a:solidFill>
                            <a:latin typeface="Cambria Math" panose="02040503050406030204" pitchFamily="18" charset="0"/>
                            <a:cs typeface="Times New Roman" panose="02020603050405020304" pitchFamily="18" charset="0"/>
                          </a:rPr>
                          <m:t>𝑛</m:t>
                        </m:r>
                      </m:e>
                      <m:sup>
                        <m:r>
                          <a:rPr lang="en-US" altLang="zh-CN" sz="2000" b="0" i="1" dirty="0" smtClean="0">
                            <a:solidFill>
                              <a:srgbClr val="FF0000"/>
                            </a:solidFill>
                            <a:latin typeface="Cambria Math" panose="02040503050406030204" pitchFamily="18" charset="0"/>
                            <a:cs typeface="Times New Roman" panose="02020603050405020304" pitchFamily="18" charset="0"/>
                          </a:rPr>
                          <m:t>2</m:t>
                        </m:r>
                      </m:sup>
                    </m:sSup>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communication </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2000" b="1" dirty="0">
                    <a:solidFill>
                      <a:schemeClr val="tx1"/>
                    </a:solidFill>
                    <a:latin typeface="Times New Roman" panose="02020603050405020304" pitchFamily="18" charset="0"/>
                    <a:cs typeface="Times New Roman" panose="02020603050405020304" pitchFamily="18" charset="0"/>
                  </a:rPr>
                  <a:t>plus</a:t>
                </a:r>
                <a:r>
                  <a:rPr lang="en-US" altLang="zh-CN" sz="2000" dirty="0">
                    <a:solidFill>
                      <a:schemeClr val="tx1"/>
                    </a:solidFill>
                    <a:latin typeface="Times New Roman" panose="02020603050405020304" pitchFamily="18" charset="0"/>
                    <a:cs typeface="Times New Roman" panose="02020603050405020304" pitchFamily="18" charset="0"/>
                  </a:rPr>
                  <a:t> Sharing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err="1">
                    <a:solidFill>
                      <a:schemeClr val="tx1"/>
                    </a:solidFill>
                    <a:latin typeface="Times New Roman" panose="02020603050405020304" pitchFamily="18" charset="0"/>
                    <a:cs typeface="Times New Roman" panose="02020603050405020304" pitchFamily="18" charset="0"/>
                  </a:rPr>
                  <a:t>deg</a:t>
                </a:r>
                <a:r>
                  <a:rPr lang="en-US" altLang="zh-CN" sz="20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Shamir </a:t>
                </a:r>
                <a:r>
                  <a:rPr lang="en-US" altLang="zh-CN" sz="2000" dirty="0" err="1">
                    <a:solidFill>
                      <a:schemeClr val="tx1"/>
                    </a:solidFill>
                    <a:latin typeface="Times New Roman" panose="02020603050405020304" pitchFamily="18" charset="0"/>
                    <a:cs typeface="Times New Roman" panose="02020603050405020304" pitchFamily="18" charset="0"/>
                  </a:rPr>
                  <a:t>sharings</a:t>
                </a:r>
                <a:r>
                  <a:rPr lang="en-US" altLang="zh-CN" sz="2000" dirty="0">
                    <a:solidFill>
                      <a:schemeClr val="tx1"/>
                    </a:solidFill>
                    <a:latin typeface="Times New Roman" panose="02020603050405020304" pitchFamily="18" charset="0"/>
                    <a:cs typeface="Times New Roman" panose="02020603050405020304" pitchFamily="18" charset="0"/>
                  </a:rPr>
                  <a:t> via ACSS per triple [CP17]</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圆角矩形 6"/>
              <p:cNvSpPr>
                <a:spLocks noRot="1" noChangeAspect="1" noMove="1" noResize="1" noEditPoints="1" noAdjustHandles="1" noChangeArrowheads="1" noChangeShapeType="1" noTextEdit="1"/>
              </p:cNvSpPr>
              <p:nvPr/>
            </p:nvSpPr>
            <p:spPr>
              <a:xfrm>
                <a:off x="1669311" y="3007198"/>
                <a:ext cx="8853375" cy="998595"/>
              </a:xfrm>
              <a:prstGeom prst="roundRect">
                <a:avLst/>
              </a:prstGeom>
              <a:blipFill rotWithShape="1">
                <a:blip r:embed="rId2"/>
                <a:stretch>
                  <a:fillRect l="-78" t="-683" r="-71" b="-615"/>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2: </a:t>
                </a:r>
                <a:r>
                  <a:rPr lang="en-US" sz="2400" dirty="0">
                    <a:latin typeface="Times New Roman" panose="02020603050405020304" pitchFamily="18" charset="0"/>
                    <a:cs typeface="Times New Roman" panose="02020603050405020304" pitchFamily="18" charset="0"/>
                  </a:rPr>
                  <a:t>Compute </a:t>
                </a:r>
                <a14:m>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b="0" i="1" dirty="0" smtClean="0">
                                <a:latin typeface="Cambria Math" panose="02040503050406030204" pitchFamily="18" charset="0"/>
                                <a:cs typeface="Times New Roman" panose="02020603050405020304" pitchFamily="18" charset="0"/>
                              </a:rPr>
                              <m:t>𝑐</m:t>
                            </m:r>
                          </m:e>
                        </m:d>
                      </m:e>
                      <m:sub>
                        <m:r>
                          <a:rPr lang="en-US" sz="2400" i="1" dirty="0" smtClean="0">
                            <a:latin typeface="Cambria Math" panose="02040503050406030204" pitchFamily="18" charset="0"/>
                            <a:cs typeface="Times New Roman" panose="02020603050405020304" pitchFamily="18" charset="0"/>
                          </a:rPr>
                          <m:t>𝑡</m:t>
                        </m:r>
                      </m:sub>
                    </m:sSub>
                  </m:oMath>
                </a14:m>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𝑐</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𝑎</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𝑏</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圆角矩形 6"/>
              <p:cNvSpPr/>
              <p:nvPr/>
            </p:nvSpPr>
            <p:spPr>
              <a:xfrm>
                <a:off x="1669311" y="3007198"/>
                <a:ext cx="8853375" cy="9985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chemeClr val="tx1"/>
                    </a:solidFill>
                    <a:latin typeface="Times New Roman" panose="02020603050405020304" pitchFamily="18" charset="0"/>
                    <a:cs typeface="Times New Roman" panose="02020603050405020304" pitchFamily="18" charset="0"/>
                  </a:rPr>
                  <a:t>Best Result: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000" b="0" i="1" dirty="0" smtClean="0">
                            <a:solidFill>
                              <a:srgbClr val="FF0000"/>
                            </a:solidFill>
                            <a:latin typeface="Cambria Math" panose="02040503050406030204" pitchFamily="18" charset="0"/>
                            <a:cs typeface="Times New Roman" panose="02020603050405020304" pitchFamily="18" charset="0"/>
                          </a:rPr>
                        </m:ctrlPr>
                      </m:sSupPr>
                      <m:e>
                        <m:r>
                          <a:rPr lang="en-US" altLang="zh-CN" sz="2000" i="1" dirty="0" smtClean="0">
                            <a:solidFill>
                              <a:srgbClr val="FF0000"/>
                            </a:solidFill>
                            <a:latin typeface="Cambria Math" panose="02040503050406030204" pitchFamily="18" charset="0"/>
                            <a:cs typeface="Times New Roman" panose="02020603050405020304" pitchFamily="18" charset="0"/>
                          </a:rPr>
                          <m:t>𝑛</m:t>
                        </m:r>
                      </m:e>
                      <m:sup>
                        <m:r>
                          <a:rPr lang="en-US" altLang="zh-CN" sz="2000" b="0" i="1" dirty="0" smtClean="0">
                            <a:solidFill>
                              <a:srgbClr val="FF0000"/>
                            </a:solidFill>
                            <a:latin typeface="Cambria Math" panose="02040503050406030204" pitchFamily="18" charset="0"/>
                            <a:cs typeface="Times New Roman" panose="02020603050405020304" pitchFamily="18" charset="0"/>
                          </a:rPr>
                          <m:t>2</m:t>
                        </m:r>
                      </m:sup>
                    </m:sSup>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communication </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2000" b="1" dirty="0">
                    <a:solidFill>
                      <a:schemeClr val="tx1"/>
                    </a:solidFill>
                    <a:latin typeface="Times New Roman" panose="02020603050405020304" pitchFamily="18" charset="0"/>
                    <a:cs typeface="Times New Roman" panose="02020603050405020304" pitchFamily="18" charset="0"/>
                  </a:rPr>
                  <a:t>plus</a:t>
                </a:r>
                <a:r>
                  <a:rPr lang="en-US" altLang="zh-CN" sz="2000" dirty="0">
                    <a:solidFill>
                      <a:schemeClr val="tx1"/>
                    </a:solidFill>
                    <a:latin typeface="Times New Roman" panose="02020603050405020304" pitchFamily="18" charset="0"/>
                    <a:cs typeface="Times New Roman" panose="02020603050405020304" pitchFamily="18" charset="0"/>
                  </a:rPr>
                  <a:t> Sharing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err="1">
                    <a:solidFill>
                      <a:schemeClr val="tx1"/>
                    </a:solidFill>
                    <a:latin typeface="Times New Roman" panose="02020603050405020304" pitchFamily="18" charset="0"/>
                    <a:cs typeface="Times New Roman" panose="02020603050405020304" pitchFamily="18" charset="0"/>
                  </a:rPr>
                  <a:t>deg</a:t>
                </a:r>
                <a:r>
                  <a:rPr lang="en-US" altLang="zh-CN" sz="20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Shamir </a:t>
                </a:r>
                <a:r>
                  <a:rPr lang="en-US" altLang="zh-CN" sz="2000" dirty="0" err="1">
                    <a:solidFill>
                      <a:schemeClr val="tx1"/>
                    </a:solidFill>
                    <a:latin typeface="Times New Roman" panose="02020603050405020304" pitchFamily="18" charset="0"/>
                    <a:cs typeface="Times New Roman" panose="02020603050405020304" pitchFamily="18" charset="0"/>
                  </a:rPr>
                  <a:t>sharings</a:t>
                </a:r>
                <a:r>
                  <a:rPr lang="en-US" altLang="zh-CN" sz="2000" dirty="0">
                    <a:solidFill>
                      <a:schemeClr val="tx1"/>
                    </a:solidFill>
                    <a:latin typeface="Times New Roman" panose="02020603050405020304" pitchFamily="18" charset="0"/>
                    <a:cs typeface="Times New Roman" panose="02020603050405020304" pitchFamily="18" charset="0"/>
                  </a:rPr>
                  <a:t> via ACSS per triple [CP17]</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圆角矩形 6"/>
              <p:cNvSpPr>
                <a:spLocks noRot="1" noChangeAspect="1" noMove="1" noResize="1" noEditPoints="1" noAdjustHandles="1" noChangeArrowheads="1" noChangeShapeType="1" noTextEdit="1"/>
              </p:cNvSpPr>
              <p:nvPr/>
            </p:nvSpPr>
            <p:spPr>
              <a:xfrm>
                <a:off x="1669311" y="3007198"/>
                <a:ext cx="8853375" cy="998595"/>
              </a:xfrm>
              <a:prstGeom prst="roundRect">
                <a:avLst/>
              </a:prstGeom>
              <a:blipFill rotWithShape="1">
                <a:blip r:embed="rId2"/>
                <a:stretch>
                  <a:fillRect l="-78" t="-683" r="-71" b="-615"/>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7"/>
              <p:cNvSpPr txBox="1"/>
              <p:nvPr/>
            </p:nvSpPr>
            <p:spPr>
              <a:xfrm>
                <a:off x="7638521" y="2688259"/>
                <a:ext cx="3297121" cy="400110"/>
              </a:xfrm>
              <a:prstGeom prst="rect">
                <a:avLst/>
              </a:prstGeom>
              <a:solidFill>
                <a:schemeClr val="accent4">
                  <a:lumMod val="40000"/>
                  <a:lumOff val="60000"/>
                </a:schemeClr>
              </a:solidFill>
            </p:spPr>
            <p:txBody>
              <a:bodyPr wrap="none" rtlCol="0">
                <a:spAutoFit/>
              </a:bodyPr>
              <a:lstStyle/>
              <a:p>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rgbClr val="FF0000"/>
                    </a:solidFill>
                    <a:latin typeface="Times New Roman" panose="02020603050405020304" pitchFamily="18" charset="0"/>
                    <a:cs typeface="Times New Roman" panose="02020603050405020304" pitchFamily="18" charset="0"/>
                  </a:rPr>
                  <a:t> overhead using [JLS24]</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mc:Choice>
        <mc:Fallback>
          <p:sp>
            <p:nvSpPr>
              <p:cNvPr id="5" name="文本框 7"/>
              <p:cNvSpPr txBox="1">
                <a:spLocks noRot="1" noChangeAspect="1" noMove="1" noResize="1" noEditPoints="1" noAdjustHandles="1" noChangeArrowheads="1" noChangeShapeType="1" noTextEdit="1"/>
              </p:cNvSpPr>
              <p:nvPr/>
            </p:nvSpPr>
            <p:spPr>
              <a:xfrm>
                <a:off x="7638521" y="2688259"/>
                <a:ext cx="3297121" cy="400110"/>
              </a:xfrm>
              <a:prstGeom prst="rect">
                <a:avLst/>
              </a:prstGeom>
              <a:blipFill rotWithShape="1">
                <a:blip r:embed="rId3"/>
                <a:stretch>
                  <a:fillRect l="-3" t="-76" r="9" b="91"/>
                </a:stretch>
              </a:blipFill>
            </p:spPr>
            <p:txBody>
              <a:bodyPr/>
              <a:lstStyle/>
              <a:p>
                <a:r>
                  <a:rPr lang="zh-CN"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2: </a:t>
                </a:r>
                <a:r>
                  <a:rPr lang="en-US" sz="2400" dirty="0">
                    <a:latin typeface="Times New Roman" panose="02020603050405020304" pitchFamily="18" charset="0"/>
                    <a:cs typeface="Times New Roman" panose="02020603050405020304" pitchFamily="18" charset="0"/>
                  </a:rPr>
                  <a:t>Compute </a:t>
                </a:r>
                <a14:m>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b="0" i="1" dirty="0" smtClean="0">
                                <a:latin typeface="Cambria Math" panose="02040503050406030204" pitchFamily="18" charset="0"/>
                                <a:cs typeface="Times New Roman" panose="02020603050405020304" pitchFamily="18" charset="0"/>
                              </a:rPr>
                              <m:t>𝑐</m:t>
                            </m:r>
                          </m:e>
                        </m:d>
                      </m:e>
                      <m:sub>
                        <m:r>
                          <a:rPr lang="en-US" sz="2400" i="1" dirty="0" smtClean="0">
                            <a:latin typeface="Cambria Math" panose="02040503050406030204" pitchFamily="18" charset="0"/>
                            <a:cs typeface="Times New Roman" panose="02020603050405020304" pitchFamily="18" charset="0"/>
                          </a:rPr>
                          <m:t>𝑡</m:t>
                        </m:r>
                      </m:sub>
                    </m:sSub>
                  </m:oMath>
                </a14:m>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𝑐</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𝑎</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𝑏</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圆角矩形 6"/>
              <p:cNvSpPr/>
              <p:nvPr/>
            </p:nvSpPr>
            <p:spPr>
              <a:xfrm>
                <a:off x="1669311" y="3007198"/>
                <a:ext cx="8853375" cy="9985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chemeClr val="tx1"/>
                    </a:solidFill>
                    <a:latin typeface="Times New Roman" panose="02020603050405020304" pitchFamily="18" charset="0"/>
                    <a:cs typeface="Times New Roman" panose="02020603050405020304" pitchFamily="18" charset="0"/>
                  </a:rPr>
                  <a:t>Best Result: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000" b="0" i="1" dirty="0" smtClean="0">
                            <a:solidFill>
                              <a:srgbClr val="FF0000"/>
                            </a:solidFill>
                            <a:latin typeface="Cambria Math" panose="02040503050406030204" pitchFamily="18" charset="0"/>
                            <a:cs typeface="Times New Roman" panose="02020603050405020304" pitchFamily="18" charset="0"/>
                          </a:rPr>
                        </m:ctrlPr>
                      </m:sSupPr>
                      <m:e>
                        <m:r>
                          <a:rPr lang="en-US" altLang="zh-CN" sz="2000" i="1" dirty="0" smtClean="0">
                            <a:solidFill>
                              <a:srgbClr val="FF0000"/>
                            </a:solidFill>
                            <a:latin typeface="Cambria Math" panose="02040503050406030204" pitchFamily="18" charset="0"/>
                            <a:cs typeface="Times New Roman" panose="02020603050405020304" pitchFamily="18" charset="0"/>
                          </a:rPr>
                          <m:t>𝑛</m:t>
                        </m:r>
                      </m:e>
                      <m:sup>
                        <m:r>
                          <a:rPr lang="en-US" altLang="zh-CN" sz="2000" b="0" i="1" dirty="0" smtClean="0">
                            <a:solidFill>
                              <a:srgbClr val="FF0000"/>
                            </a:solidFill>
                            <a:latin typeface="Cambria Math" panose="02040503050406030204" pitchFamily="18" charset="0"/>
                            <a:cs typeface="Times New Roman" panose="02020603050405020304" pitchFamily="18" charset="0"/>
                          </a:rPr>
                          <m:t>2</m:t>
                        </m:r>
                      </m:sup>
                    </m:sSup>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communication </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2000" b="1" dirty="0">
                    <a:solidFill>
                      <a:schemeClr val="tx1"/>
                    </a:solidFill>
                    <a:latin typeface="Times New Roman" panose="02020603050405020304" pitchFamily="18" charset="0"/>
                    <a:cs typeface="Times New Roman" panose="02020603050405020304" pitchFamily="18" charset="0"/>
                  </a:rPr>
                  <a:t>plus</a:t>
                </a:r>
                <a:r>
                  <a:rPr lang="en-US" altLang="zh-CN" sz="2000" dirty="0">
                    <a:solidFill>
                      <a:schemeClr val="tx1"/>
                    </a:solidFill>
                    <a:latin typeface="Times New Roman" panose="02020603050405020304" pitchFamily="18" charset="0"/>
                    <a:cs typeface="Times New Roman" panose="02020603050405020304" pitchFamily="18" charset="0"/>
                  </a:rPr>
                  <a:t> Sharing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err="1">
                    <a:solidFill>
                      <a:schemeClr val="tx1"/>
                    </a:solidFill>
                    <a:latin typeface="Times New Roman" panose="02020603050405020304" pitchFamily="18" charset="0"/>
                    <a:cs typeface="Times New Roman" panose="02020603050405020304" pitchFamily="18" charset="0"/>
                  </a:rPr>
                  <a:t>deg</a:t>
                </a:r>
                <a:r>
                  <a:rPr lang="en-US" altLang="zh-CN" sz="20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Shamir </a:t>
                </a:r>
                <a:r>
                  <a:rPr lang="en-US" altLang="zh-CN" sz="2000" dirty="0" err="1">
                    <a:solidFill>
                      <a:schemeClr val="tx1"/>
                    </a:solidFill>
                    <a:latin typeface="Times New Roman" panose="02020603050405020304" pitchFamily="18" charset="0"/>
                    <a:cs typeface="Times New Roman" panose="02020603050405020304" pitchFamily="18" charset="0"/>
                  </a:rPr>
                  <a:t>sharings</a:t>
                </a:r>
                <a:r>
                  <a:rPr lang="en-US" altLang="zh-CN" sz="2000" dirty="0">
                    <a:solidFill>
                      <a:schemeClr val="tx1"/>
                    </a:solidFill>
                    <a:latin typeface="Times New Roman" panose="02020603050405020304" pitchFamily="18" charset="0"/>
                    <a:cs typeface="Times New Roman" panose="02020603050405020304" pitchFamily="18" charset="0"/>
                  </a:rPr>
                  <a:t> via ACSS per triple [CP17]</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圆角矩形 6"/>
              <p:cNvSpPr>
                <a:spLocks noRot="1" noChangeAspect="1" noMove="1" noResize="1" noEditPoints="1" noAdjustHandles="1" noChangeArrowheads="1" noChangeShapeType="1" noTextEdit="1"/>
              </p:cNvSpPr>
              <p:nvPr/>
            </p:nvSpPr>
            <p:spPr>
              <a:xfrm>
                <a:off x="1669311" y="3007198"/>
                <a:ext cx="8853375" cy="998595"/>
              </a:xfrm>
              <a:prstGeom prst="roundRect">
                <a:avLst/>
              </a:prstGeom>
              <a:blipFill rotWithShape="1">
                <a:blip r:embed="rId2"/>
                <a:stretch>
                  <a:fillRect l="-78" t="-683" r="-71" b="-615"/>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7"/>
              <p:cNvSpPr txBox="1"/>
              <p:nvPr/>
            </p:nvSpPr>
            <p:spPr>
              <a:xfrm>
                <a:off x="7638521" y="2688259"/>
                <a:ext cx="3297121" cy="400110"/>
              </a:xfrm>
              <a:prstGeom prst="rect">
                <a:avLst/>
              </a:prstGeom>
              <a:solidFill>
                <a:schemeClr val="accent4">
                  <a:lumMod val="40000"/>
                  <a:lumOff val="60000"/>
                </a:schemeClr>
              </a:solidFill>
            </p:spPr>
            <p:txBody>
              <a:bodyPr wrap="none" rtlCol="0">
                <a:spAutoFit/>
              </a:bodyPr>
              <a:lstStyle/>
              <a:p>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rgbClr val="FF0000"/>
                    </a:solidFill>
                    <a:latin typeface="Times New Roman" panose="02020603050405020304" pitchFamily="18" charset="0"/>
                    <a:cs typeface="Times New Roman" panose="02020603050405020304" pitchFamily="18" charset="0"/>
                  </a:rPr>
                  <a:t> overhead using [JLS24]</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mc:Choice>
        <mc:Fallback>
          <p:sp>
            <p:nvSpPr>
              <p:cNvPr id="5" name="文本框 7"/>
              <p:cNvSpPr txBox="1">
                <a:spLocks noRot="1" noChangeAspect="1" noMove="1" noResize="1" noEditPoints="1" noAdjustHandles="1" noChangeArrowheads="1" noChangeShapeType="1" noTextEdit="1"/>
              </p:cNvSpPr>
              <p:nvPr/>
            </p:nvSpPr>
            <p:spPr>
              <a:xfrm>
                <a:off x="7638521" y="2688259"/>
                <a:ext cx="3297121" cy="400110"/>
              </a:xfrm>
              <a:prstGeom prst="rect">
                <a:avLst/>
              </a:prstGeom>
              <a:blipFill rotWithShape="1">
                <a:blip r:embed="rId3"/>
                <a:stretch>
                  <a:fillRect l="-3" t="-76" r="9" b="9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圆角矩形 6"/>
              <p:cNvSpPr/>
              <p:nvPr/>
            </p:nvSpPr>
            <p:spPr>
              <a:xfrm>
                <a:off x="1669311" y="4770503"/>
                <a:ext cx="8853375" cy="99859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chemeClr val="tx1"/>
                    </a:solidFill>
                    <a:latin typeface="Times New Roman" panose="02020603050405020304" pitchFamily="18" charset="0"/>
                    <a:cs typeface="Times New Roman" panose="02020603050405020304" pitchFamily="18" charset="0"/>
                  </a:rPr>
                  <a:t>This work: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b="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communication </a:t>
                </a: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2000" b="1" dirty="0">
                    <a:solidFill>
                      <a:schemeClr val="tx1"/>
                    </a:solidFill>
                    <a:latin typeface="Times New Roman" panose="02020603050405020304" pitchFamily="18" charset="0"/>
                    <a:cs typeface="Times New Roman" panose="02020603050405020304" pitchFamily="18" charset="0"/>
                  </a:rPr>
                  <a:t>plus</a:t>
                </a:r>
                <a:r>
                  <a:rPr lang="en-US" altLang="zh-CN" sz="2000" dirty="0">
                    <a:solidFill>
                      <a:schemeClr val="tx1"/>
                    </a:solidFill>
                    <a:latin typeface="Times New Roman" panose="02020603050405020304" pitchFamily="18" charset="0"/>
                    <a:cs typeface="Times New Roman" panose="02020603050405020304" pitchFamily="18" charset="0"/>
                  </a:rPr>
                  <a:t> Sharing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1</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err="1">
                    <a:solidFill>
                      <a:schemeClr val="tx1"/>
                    </a:solidFill>
                    <a:latin typeface="Times New Roman" panose="02020603050405020304" pitchFamily="18" charset="0"/>
                    <a:cs typeface="Times New Roman" panose="02020603050405020304" pitchFamily="18" charset="0"/>
                  </a:rPr>
                  <a:t>deg</a:t>
                </a:r>
                <a:r>
                  <a:rPr lang="en-US" altLang="zh-CN" sz="20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Shamir </a:t>
                </a:r>
                <a:r>
                  <a:rPr lang="en-US" altLang="zh-CN" sz="2000" dirty="0" err="1">
                    <a:solidFill>
                      <a:schemeClr val="tx1"/>
                    </a:solidFill>
                    <a:latin typeface="Times New Roman" panose="02020603050405020304" pitchFamily="18" charset="0"/>
                    <a:cs typeface="Times New Roman" panose="02020603050405020304" pitchFamily="18" charset="0"/>
                  </a:rPr>
                  <a:t>sharings</a:t>
                </a:r>
                <a:r>
                  <a:rPr lang="en-US" altLang="zh-CN" sz="2000" dirty="0">
                    <a:solidFill>
                      <a:schemeClr val="tx1"/>
                    </a:solidFill>
                    <a:latin typeface="Times New Roman" panose="02020603050405020304" pitchFamily="18" charset="0"/>
                    <a:cs typeface="Times New Roman" panose="02020603050405020304" pitchFamily="18" charset="0"/>
                  </a:rPr>
                  <a:t> via ACSS per triple [GLS24]</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圆角矩形 6"/>
              <p:cNvSpPr>
                <a:spLocks noRot="1" noChangeAspect="1" noMove="1" noResize="1" noEditPoints="1" noAdjustHandles="1" noChangeArrowheads="1" noChangeShapeType="1" noTextEdit="1"/>
              </p:cNvSpPr>
              <p:nvPr/>
            </p:nvSpPr>
            <p:spPr>
              <a:xfrm>
                <a:off x="1669311" y="4770503"/>
                <a:ext cx="8853375" cy="998595"/>
              </a:xfrm>
              <a:prstGeom prst="roundRect">
                <a:avLst/>
              </a:prstGeom>
              <a:blipFill rotWithShape="1">
                <a:blip r:embed="rId4"/>
                <a:stretch>
                  <a:fillRect l="-78" t="-674" r="-71" b="-6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Why Beaver Triples are Hard to Generate</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1" name="TextBox 3"/>
              <p:cNvSpPr txBox="1"/>
              <p:nvPr/>
            </p:nvSpPr>
            <p:spPr>
              <a:xfrm>
                <a:off x="915285" y="1690688"/>
                <a:ext cx="10361429" cy="1661993"/>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Step 2: </a:t>
                </a:r>
                <a:r>
                  <a:rPr lang="en-US" altLang="zh-CN" sz="2400" dirty="0">
                    <a:latin typeface="Times New Roman" panose="02020603050405020304" pitchFamily="18" charset="0"/>
                    <a:cs typeface="Times New Roman" panose="02020603050405020304" pitchFamily="18" charset="0"/>
                  </a:rPr>
                  <a:t>Compute Multiplication</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a:t>
                </a:r>
                <a:r>
                  <a:rPr lang="en-US" sz="2000" i="1" dirty="0">
                    <a:solidFill>
                      <a:srgbClr val="FF0000"/>
                    </a:solidFill>
                    <a:latin typeface="Times New Roman" panose="02020603050405020304" pitchFamily="18" charset="0"/>
                    <a:cs typeface="Times New Roman" panose="02020603050405020304" pitchFamily="18" charset="0"/>
                  </a:rPr>
                  <a:t>synchronous setting</a:t>
                </a:r>
                <a:r>
                  <a:rPr lang="en-US" sz="2000" dirty="0">
                    <a:latin typeface="Times New Roman" panose="02020603050405020304" pitchFamily="18" charset="0"/>
                    <a:cs typeface="Times New Roman" panose="02020603050405020304" pitchFamily="18" charset="0"/>
                  </a:rPr>
                  <a:t>, all parties compute </a:t>
                </a:r>
                <a14:m>
                  <m:oMath xmlns:m="http://schemas.openxmlformats.org/officeDocument/2006/math">
                    <m:sSub>
                      <m:sSubPr>
                        <m:ctrlPr>
                          <a:rPr lang="en-US" sz="2000" i="1" dirty="0" smtClean="0">
                            <a:latin typeface="Cambria Math" panose="02040503050406030204" pitchFamily="18" charset="0"/>
                            <a:cs typeface="Times New Roman" panose="02020603050405020304" pitchFamily="18" charset="0"/>
                          </a:rPr>
                        </m:ctrlPr>
                      </m:sSubPr>
                      <m:e>
                        <m:d>
                          <m:dPr>
                            <m:begChr m:val="["/>
                            <m:endChr m:val="]"/>
                            <m:ctrlPr>
                              <a:rPr lang="en-US" sz="2000" i="1" dirty="0" smtClean="0">
                                <a:latin typeface="Cambria Math" panose="02040503050406030204" pitchFamily="18" charset="0"/>
                                <a:cs typeface="Times New Roman" panose="02020603050405020304" pitchFamily="18" charset="0"/>
                              </a:rPr>
                            </m:ctrlPr>
                          </m:dPr>
                          <m:e>
                            <m:r>
                              <a:rPr lang="en-US" sz="2000" i="1" dirty="0" smtClean="0">
                                <a:latin typeface="Cambria Math" panose="02040503050406030204" pitchFamily="18" charset="0"/>
                                <a:cs typeface="Times New Roman" panose="02020603050405020304" pitchFamily="18" charset="0"/>
                              </a:rPr>
                              <m:t>𝑐</m:t>
                            </m:r>
                          </m:e>
                        </m:d>
                      </m:e>
                      <m:sub>
                        <m:r>
                          <a:rPr lang="en-US" sz="2000" i="1" dirty="0" smtClean="0">
                            <a:latin typeface="Cambria Math" panose="02040503050406030204" pitchFamily="18" charset="0"/>
                            <a:cs typeface="Times New Roman" panose="02020603050405020304" pitchFamily="18" charset="0"/>
                          </a:rPr>
                          <m:t>2</m:t>
                        </m:r>
                        <m:r>
                          <a:rPr lang="en-US" sz="2000" i="1" dirty="0" smtClean="0">
                            <a:latin typeface="Cambria Math" panose="02040503050406030204" pitchFamily="18" charset="0"/>
                            <a:cs typeface="Times New Roman" panose="02020603050405020304" pitchFamily="18" charset="0"/>
                          </a:rPr>
                          <m:t>𝑡</m:t>
                        </m:r>
                      </m:sub>
                    </m:sSub>
                    <m:r>
                      <a:rPr lang="en-US" sz="2000" i="1" dirty="0" smtClean="0">
                        <a:latin typeface="Cambria Math" panose="02040503050406030204" pitchFamily="18" charset="0"/>
                        <a:cs typeface="Times New Roman" panose="02020603050405020304" pitchFamily="18" charset="0"/>
                      </a:rPr>
                      <m:t>=</m:t>
                    </m:r>
                    <m:sSub>
                      <m:sSubPr>
                        <m:ctrlPr>
                          <a:rPr lang="en-US" sz="2000" i="1" dirty="0" smtClean="0">
                            <a:latin typeface="Cambria Math" panose="02040503050406030204" pitchFamily="18" charset="0"/>
                            <a:cs typeface="Times New Roman" panose="02020603050405020304" pitchFamily="18" charset="0"/>
                          </a:rPr>
                        </m:ctrlPr>
                      </m:sSubPr>
                      <m:e>
                        <m:d>
                          <m:dPr>
                            <m:begChr m:val="["/>
                            <m:endChr m:val="]"/>
                            <m:ctrlPr>
                              <a:rPr lang="en-US" sz="2000" i="1" dirty="0" smtClean="0">
                                <a:latin typeface="Cambria Math" panose="02040503050406030204" pitchFamily="18" charset="0"/>
                                <a:cs typeface="Times New Roman" panose="02020603050405020304" pitchFamily="18" charset="0"/>
                              </a:rPr>
                            </m:ctrlPr>
                          </m:dPr>
                          <m:e>
                            <m:r>
                              <a:rPr lang="en-US" sz="2000" i="1" dirty="0" smtClean="0">
                                <a:latin typeface="Cambria Math" panose="02040503050406030204" pitchFamily="18" charset="0"/>
                                <a:cs typeface="Times New Roman" panose="02020603050405020304" pitchFamily="18" charset="0"/>
                              </a:rPr>
                              <m:t>𝑎</m:t>
                            </m:r>
                          </m:e>
                        </m:d>
                      </m:e>
                      <m:sub>
                        <m:r>
                          <a:rPr lang="en-US" sz="2000" i="1" dirty="0" smtClean="0">
                            <a:latin typeface="Cambria Math" panose="02040503050406030204" pitchFamily="18" charset="0"/>
                            <a:cs typeface="Times New Roman" panose="02020603050405020304" pitchFamily="18" charset="0"/>
                          </a:rPr>
                          <m:t>𝑡</m:t>
                        </m:r>
                      </m:sub>
                    </m:sSub>
                    <m:r>
                      <a:rPr lang="en-US" sz="2000" i="1" dirty="0" smtClean="0">
                        <a:latin typeface="Cambria Math" panose="02040503050406030204" pitchFamily="18" charset="0"/>
                        <a:cs typeface="Times New Roman" panose="02020603050405020304" pitchFamily="18" charset="0"/>
                      </a:rPr>
                      <m:t>⋅</m:t>
                    </m:r>
                    <m:sSub>
                      <m:sSubPr>
                        <m:ctrlPr>
                          <a:rPr lang="en-US" sz="2000" i="1" dirty="0" smtClean="0">
                            <a:latin typeface="Cambria Math" panose="02040503050406030204" pitchFamily="18" charset="0"/>
                            <a:cs typeface="Times New Roman" panose="02020603050405020304" pitchFamily="18" charset="0"/>
                          </a:rPr>
                        </m:ctrlPr>
                      </m:sSubPr>
                      <m:e>
                        <m:d>
                          <m:dPr>
                            <m:begChr m:val="["/>
                            <m:endChr m:val="]"/>
                            <m:ctrlPr>
                              <a:rPr lang="en-US" sz="2000" i="1" dirty="0" smtClean="0">
                                <a:latin typeface="Cambria Math" panose="02040503050406030204" pitchFamily="18" charset="0"/>
                                <a:cs typeface="Times New Roman" panose="02020603050405020304" pitchFamily="18" charset="0"/>
                              </a:rPr>
                            </m:ctrlPr>
                          </m:dPr>
                          <m:e>
                            <m:r>
                              <a:rPr lang="en-US" sz="2000" i="1" dirty="0" smtClean="0">
                                <a:latin typeface="Cambria Math" panose="02040503050406030204" pitchFamily="18" charset="0"/>
                                <a:cs typeface="Times New Roman" panose="02020603050405020304" pitchFamily="18" charset="0"/>
                              </a:rPr>
                              <m:t>𝑏</m:t>
                            </m:r>
                          </m:e>
                        </m:d>
                      </m:e>
                      <m:sub>
                        <m:r>
                          <a:rPr lang="en-US" sz="2000" i="1" dirty="0" smtClean="0">
                            <a:latin typeface="Cambria Math" panose="02040503050406030204" pitchFamily="18" charset="0"/>
                            <a:cs typeface="Times New Roman" panose="02020603050405020304" pitchFamily="18" charset="0"/>
                          </a:rPr>
                          <m:t>𝑡</m:t>
                        </m:r>
                      </m:sub>
                    </m:sSub>
                  </m:oMath>
                </a14:m>
                <a:r>
                  <a:rPr lang="en-US" sz="2000" dirty="0">
                    <a:latin typeface="Times New Roman" panose="02020603050405020304" pitchFamily="18" charset="0"/>
                    <a:cs typeface="Times New Roman" panose="02020603050405020304" pitchFamily="18" charset="0"/>
                  </a:rPr>
                  <a:t> and then reduce degree to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endParaRPr lang="en-US" sz="2000" dirty="0">
                  <a:latin typeface="Times New Roman" panose="02020603050405020304" pitchFamily="18" charset="0"/>
                  <a:cs typeface="Times New Roman" panose="02020603050405020304" pitchFamily="18" charset="0"/>
                </a:endParaRPr>
              </a:p>
            </p:txBody>
          </p:sp>
        </mc:Choice>
        <mc:Fallback>
          <p:sp>
            <p:nvSpPr>
              <p:cNvPr id="31" name="TextBox 3"/>
              <p:cNvSpPr txBox="1">
                <a:spLocks noRot="1" noChangeAspect="1" noMove="1" noResize="1" noEditPoints="1" noAdjustHandles="1" noChangeArrowheads="1" noChangeShapeType="1" noTextEdit="1"/>
              </p:cNvSpPr>
              <p:nvPr/>
            </p:nvSpPr>
            <p:spPr>
              <a:xfrm>
                <a:off x="915285" y="1690688"/>
                <a:ext cx="10361429" cy="1661993"/>
              </a:xfrm>
              <a:prstGeom prst="rect">
                <a:avLst/>
              </a:prstGeom>
              <a:blipFill rotWithShape="1">
                <a:blip r:embed="rId1"/>
                <a:stretch>
                  <a:fillRect l="-2" t="-19" r="4" b="3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圆角矩形 34"/>
              <p:cNvSpPr/>
              <p:nvPr/>
            </p:nvSpPr>
            <p:spPr>
              <a:xfrm>
                <a:off x="1168072" y="3732380"/>
                <a:ext cx="4648692" cy="107362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[DN07] Protocol for Degree Reduction</a:t>
                </a:r>
                <a:endParaRPr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rgbClr val="FF0000"/>
                    </a:solidFill>
                    <a:latin typeface="Times New Roman" panose="02020603050405020304" pitchFamily="18" charset="0"/>
                    <a:cs typeface="Times New Roman" panose="02020603050405020304" pitchFamily="18" charset="0"/>
                  </a:rPr>
                  <a:t>Need to Prepare Double </a:t>
                </a:r>
                <a:r>
                  <a:rPr lang="en-US" altLang="zh-CN" dirty="0" err="1">
                    <a:solidFill>
                      <a:srgbClr val="FF0000"/>
                    </a:solidFill>
                    <a:latin typeface="Times New Roman" panose="02020603050405020304" pitchFamily="18" charset="0"/>
                    <a:cs typeface="Times New Roman" panose="02020603050405020304" pitchFamily="18" charset="0"/>
                  </a:rPr>
                  <a:t>Sharings</a:t>
                </a:r>
                <a:r>
                  <a:rPr lang="en-US" altLang="zh-CN"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m:t>
                    </m:r>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𝑟</m:t>
                            </m:r>
                          </m:e>
                        </m:d>
                      </m:e>
                      <m:sub>
                        <m:r>
                          <a:rPr lang="en-US" altLang="zh-CN" i="1" dirty="0" smtClean="0">
                            <a:solidFill>
                              <a:srgbClr val="FF0000"/>
                            </a:solidFill>
                            <a:latin typeface="Cambria Math" panose="02040503050406030204" pitchFamily="18" charset="0"/>
                            <a:cs typeface="Times New Roman" panose="02020603050405020304" pitchFamily="18" charset="0"/>
                          </a:rPr>
                          <m:t>𝑡</m:t>
                        </m:r>
                      </m:sub>
                    </m:sSub>
                    <m:r>
                      <a:rPr lang="en-US" altLang="zh-CN" i="1" dirty="0" smtClean="0">
                        <a:solidFill>
                          <a:srgbClr val="FF0000"/>
                        </a:solidFill>
                        <a:latin typeface="Cambria Math" panose="02040503050406030204" pitchFamily="18" charset="0"/>
                        <a:cs typeface="Times New Roman" panose="02020603050405020304" pitchFamily="18" charset="0"/>
                      </a:rPr>
                      <m:t>,</m:t>
                    </m:r>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𝑟</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r>
                      <a:rPr lang="en-US" altLang="zh-CN" i="1" dirty="0" smtClean="0">
                        <a:solidFill>
                          <a:srgbClr val="FF0000"/>
                        </a:solidFill>
                        <a:latin typeface="Cambria Math" panose="02040503050406030204" pitchFamily="18" charset="0"/>
                        <a:cs typeface="Times New Roman" panose="02020603050405020304" pitchFamily="18" charset="0"/>
                      </a:rPr>
                      <m:t>)</m:t>
                    </m:r>
                  </m:oMath>
                </a14:m>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35" name="圆角矩形 34"/>
              <p:cNvSpPr>
                <a:spLocks noRot="1" noChangeAspect="1" noMove="1" noResize="1" noEditPoints="1" noAdjustHandles="1" noChangeArrowheads="1" noChangeShapeType="1" noTextEdit="1"/>
              </p:cNvSpPr>
              <p:nvPr/>
            </p:nvSpPr>
            <p:spPr>
              <a:xfrm>
                <a:off x="1168072" y="3732380"/>
                <a:ext cx="4648692" cy="1073628"/>
              </a:xfrm>
              <a:prstGeom prst="roundRect">
                <a:avLst/>
              </a:prstGeom>
              <a:blipFill rotWithShape="1">
                <a:blip r:embed="rId2"/>
                <a:stretch>
                  <a:fillRect l="-143" t="-637" r="-133" b="-561"/>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36" name="圆角矩形 35"/>
          <p:cNvSpPr/>
          <p:nvPr/>
        </p:nvSpPr>
        <p:spPr>
          <a:xfrm>
            <a:off x="6559100" y="3726536"/>
            <a:ext cx="4717614" cy="107947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Party Elimination/Dispute Control</a:t>
            </a:r>
            <a:endParaRPr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rgbClr val="FF0000"/>
                </a:solidFill>
                <a:latin typeface="Times New Roman" panose="02020603050405020304" pitchFamily="18" charset="0"/>
                <a:cs typeface="Times New Roman" panose="02020603050405020304" pitchFamily="18" charset="0"/>
              </a:rPr>
              <a:t>Need All Parties Cooperate</a:t>
            </a:r>
            <a:endParaRPr lang="en-US" altLang="zh-CN"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988141" y="5528930"/>
            <a:ext cx="5008551" cy="873572"/>
          </a:xfrm>
          <a:prstGeom prst="rect">
            <a:avLst/>
          </a:prstGeom>
          <a:noFill/>
        </p:spPr>
        <p:txBody>
          <a:bodyPr wrap="none" rtlCol="0">
            <a:spAutoFit/>
          </a:bodyPr>
          <a:lstStyle/>
          <a:p>
            <a:pPr algn="ctr">
              <a:lnSpc>
                <a:spcPct val="150000"/>
              </a:lnSpc>
            </a:pPr>
            <a:r>
              <a:rPr lang="en-US" altLang="zh-CN" i="1" dirty="0">
                <a:solidFill>
                  <a:srgbClr val="FF0000"/>
                </a:solidFill>
                <a:latin typeface="Times New Roman" panose="02020603050405020304" pitchFamily="18" charset="0"/>
                <a:cs typeface="Times New Roman" panose="02020603050405020304" pitchFamily="18" charset="0"/>
              </a:rPr>
              <a:t>Not clear how to prepare double </a:t>
            </a:r>
            <a:r>
              <a:rPr lang="en-US" altLang="zh-CN" i="1" dirty="0" err="1">
                <a:solidFill>
                  <a:srgbClr val="FF0000"/>
                </a:solidFill>
                <a:latin typeface="Times New Roman" panose="02020603050405020304" pitchFamily="18" charset="0"/>
                <a:cs typeface="Times New Roman" panose="02020603050405020304" pitchFamily="18" charset="0"/>
              </a:rPr>
              <a:t>sharings</a:t>
            </a:r>
            <a:r>
              <a:rPr lang="en-US" altLang="zh-CN" i="1" dirty="0">
                <a:solidFill>
                  <a:srgbClr val="FF0000"/>
                </a:solidFill>
                <a:latin typeface="Times New Roman" panose="02020603050405020304" pitchFamily="18" charset="0"/>
                <a:cs typeface="Times New Roman" panose="02020603050405020304" pitchFamily="18" charset="0"/>
              </a:rPr>
              <a:t> efficiently</a:t>
            </a:r>
            <a:endParaRPr lang="en-US" altLang="zh-CN" i="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altLang="zh-CN" i="1" dirty="0">
                <a:latin typeface="Times New Roman" panose="02020603050405020304" pitchFamily="18" charset="0"/>
                <a:cs typeface="Times New Roman" panose="02020603050405020304" pitchFamily="18" charset="0"/>
              </a:rPr>
              <a:t>ACSS is already difficult to build</a:t>
            </a:r>
            <a:endParaRPr lang="zh-CN" altLang="en-US" i="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184107" y="5528930"/>
            <a:ext cx="3467616" cy="458074"/>
          </a:xfrm>
          <a:prstGeom prst="rect">
            <a:avLst/>
          </a:prstGeom>
          <a:noFill/>
        </p:spPr>
        <p:txBody>
          <a:bodyPr wrap="none" rtlCol="0">
            <a:spAutoFit/>
          </a:bodyPr>
          <a:lstStyle/>
          <a:p>
            <a:pPr algn="ctr">
              <a:lnSpc>
                <a:spcPct val="150000"/>
              </a:lnSpc>
            </a:pPr>
            <a:r>
              <a:rPr lang="en-US" altLang="zh-CN" i="1" dirty="0">
                <a:solidFill>
                  <a:srgbClr val="FF0000"/>
                </a:solidFill>
                <a:latin typeface="Times New Roman" panose="02020603050405020304" pitchFamily="18" charset="0"/>
                <a:cs typeface="Times New Roman" panose="02020603050405020304" pitchFamily="18" charset="0"/>
              </a:rPr>
              <a:t>Cannot hope all parties cooperate</a:t>
            </a:r>
            <a:endParaRPr lang="en-US" altLang="zh-CN"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TextBox 3"/>
              <p:cNvSpPr txBox="1"/>
              <p:nvPr/>
            </p:nvSpPr>
            <p:spPr>
              <a:xfrm>
                <a:off x="915285" y="1690688"/>
                <a:ext cx="10255477" cy="3349956"/>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Construction from [CP17]:</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All parties together prepare three polynomials</a:t>
                </a:r>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cs typeface="Times New Roman" panose="02020603050405020304" pitchFamily="18" charset="0"/>
                        </a:rPr>
                        <m:t>𝑓</m:t>
                      </m:r>
                      <m:d>
                        <m:dPr>
                          <m:ctrlPr>
                            <a:rPr lang="en-US" sz="2400" i="1" smtClean="0">
                              <a:solidFill>
                                <a:srgbClr val="FF0000"/>
                              </a:solidFill>
                              <a:latin typeface="Cambria Math" panose="02040503050406030204" pitchFamily="18" charset="0"/>
                              <a:cs typeface="Times New Roman" panose="02020603050405020304" pitchFamily="18" charset="0"/>
                            </a:rPr>
                          </m:ctrlPr>
                        </m:dPr>
                        <m:e>
                          <m:r>
                            <a:rPr lang="en-US" sz="2400" b="0" i="1" smtClean="0">
                              <a:solidFill>
                                <a:srgbClr val="FF0000"/>
                              </a:solidFill>
                              <a:latin typeface="Cambria Math" panose="02040503050406030204" pitchFamily="18" charset="0"/>
                              <a:cs typeface="Times New Roman" panose="02020603050405020304" pitchFamily="18" charset="0"/>
                            </a:rPr>
                            <m:t>𝑥</m:t>
                          </m:r>
                        </m:e>
                      </m:d>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𝑔</m:t>
                      </m:r>
                      <m:d>
                        <m:dPr>
                          <m:ctrlPr>
                            <a:rPr lang="en-US" sz="2400" i="1" smtClean="0">
                              <a:solidFill>
                                <a:srgbClr val="FF0000"/>
                              </a:solidFill>
                              <a:latin typeface="Cambria Math" panose="02040503050406030204" pitchFamily="18" charset="0"/>
                              <a:cs typeface="Times New Roman" panose="02020603050405020304" pitchFamily="18" charset="0"/>
                            </a:rPr>
                          </m:ctrlPr>
                        </m:dPr>
                        <m:e>
                          <m:r>
                            <a:rPr lang="en-US" sz="2400" b="0" i="1" smtClean="0">
                              <a:solidFill>
                                <a:srgbClr val="FF0000"/>
                              </a:solidFill>
                              <a:latin typeface="Cambria Math" panose="02040503050406030204" pitchFamily="18" charset="0"/>
                              <a:cs typeface="Times New Roman" panose="02020603050405020304" pitchFamily="18" charset="0"/>
                            </a:rPr>
                            <m:t>𝑥</m:t>
                          </m:r>
                        </m:e>
                      </m:d>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ℎ</m:t>
                      </m:r>
                      <m:d>
                        <m:dPr>
                          <m:ctrlPr>
                            <a:rPr lang="en-US" sz="2400" b="0" i="1" smtClean="0">
                              <a:solidFill>
                                <a:srgbClr val="FF0000"/>
                              </a:solidFill>
                              <a:latin typeface="Cambria Math" panose="02040503050406030204" pitchFamily="18" charset="0"/>
                              <a:cs typeface="Times New Roman" panose="02020603050405020304" pitchFamily="18" charset="0"/>
                            </a:rPr>
                          </m:ctrlPr>
                        </m:dPr>
                        <m:e>
                          <m:r>
                            <a:rPr lang="en-US" sz="2400" b="0" i="1" smtClean="0">
                              <a:solidFill>
                                <a:srgbClr val="FF0000"/>
                              </a:solidFill>
                              <a:latin typeface="Cambria Math" panose="02040503050406030204" pitchFamily="18" charset="0"/>
                              <a:cs typeface="Times New Roman" panose="02020603050405020304" pitchFamily="18" charset="0"/>
                            </a:rPr>
                            <m:t>𝑥</m:t>
                          </m:r>
                        </m:e>
                      </m:d>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𝑓</m:t>
                      </m:r>
                      <m:d>
                        <m:dPr>
                          <m:ctrlPr>
                            <a:rPr lang="en-US" sz="2400" b="0" i="1" smtClean="0">
                              <a:solidFill>
                                <a:srgbClr val="FF0000"/>
                              </a:solidFill>
                              <a:latin typeface="Cambria Math" panose="02040503050406030204" pitchFamily="18" charset="0"/>
                              <a:cs typeface="Times New Roman" panose="02020603050405020304" pitchFamily="18" charset="0"/>
                            </a:rPr>
                          </m:ctrlPr>
                        </m:dPr>
                        <m:e>
                          <m:r>
                            <a:rPr lang="en-US" sz="2400" b="0" i="1" smtClean="0">
                              <a:solidFill>
                                <a:srgbClr val="FF0000"/>
                              </a:solidFill>
                              <a:latin typeface="Cambria Math" panose="02040503050406030204" pitchFamily="18" charset="0"/>
                              <a:cs typeface="Times New Roman" panose="02020603050405020304" pitchFamily="18" charset="0"/>
                            </a:rPr>
                            <m:t>𝑥</m:t>
                          </m:r>
                        </m:e>
                      </m:d>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𝑔</m:t>
                      </m:r>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𝑥</m:t>
                      </m:r>
                      <m:r>
                        <a:rPr lang="en-US" sz="2400" b="0" i="1" smtClean="0">
                          <a:solidFill>
                            <a:srgbClr val="FF0000"/>
                          </a:solidFill>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where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𝑓</m:t>
                    </m:r>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𝑔</m:t>
                    </m:r>
                  </m:oMath>
                </a14:m>
                <a:r>
                  <a:rPr lang="en-US" sz="2400" dirty="0">
                    <a:latin typeface="Times New Roman" panose="02020603050405020304" pitchFamily="18" charset="0"/>
                    <a:cs typeface="Times New Roman" panose="02020603050405020304" pitchFamily="18" charset="0"/>
                  </a:rPr>
                  <a:t> have degree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ℓ</m:t>
                    </m:r>
                  </m:oMath>
                </a14:m>
                <a:r>
                  <a:rPr lang="en-US" sz="2400" dirty="0">
                    <a:latin typeface="Times New Roman" panose="02020603050405020304" pitchFamily="18" charset="0"/>
                    <a:cs typeface="Times New Roman" panose="02020603050405020304" pitchFamily="18" charset="0"/>
                  </a:rPr>
                  <a:t> (parameter)</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r>
                      <a:rPr lang="en-US" sz="2400" b="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For each point </a:t>
                </a:r>
                <a14:m>
                  <m:oMath xmlns:m="http://schemas.openxmlformats.org/officeDocument/2006/math">
                    <m:r>
                      <a:rPr lang="en-US" sz="2400" b="0" i="1" smtClean="0">
                        <a:solidFill>
                          <a:srgbClr val="FF0000"/>
                        </a:solidFill>
                        <a:latin typeface="Cambria Math" panose="02040503050406030204" pitchFamily="18" charset="0"/>
                        <a:cs typeface="Times New Roman" panose="02020603050405020304" pitchFamily="18" charset="0"/>
                      </a:rPr>
                      <m:t>𝛽</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solidFill>
                          <a:srgbClr val="FF0000"/>
                        </a:solidFill>
                        <a:latin typeface="Cambria Math" panose="02040503050406030204" pitchFamily="18" charset="0"/>
                        <a:cs typeface="Times New Roman" panose="02020603050405020304" pitchFamily="18" charset="0"/>
                      </a:rPr>
                      <m:t>(</m:t>
                    </m:r>
                    <m:sSub>
                      <m:sSubPr>
                        <m:ctrlPr>
                          <a:rPr lang="en-US" sz="240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sz="2400" i="1" dirty="0" smtClean="0">
                                <a:solidFill>
                                  <a:srgbClr val="FF0000"/>
                                </a:solidFill>
                                <a:latin typeface="Cambria Math" panose="02040503050406030204" pitchFamily="18" charset="0"/>
                                <a:cs typeface="Times New Roman" panose="02020603050405020304" pitchFamily="18" charset="0"/>
                              </a:rPr>
                            </m:ctrlPr>
                          </m:dPr>
                          <m:e>
                            <m:r>
                              <a:rPr lang="en-US" sz="2400" i="1" dirty="0" smtClean="0">
                                <a:solidFill>
                                  <a:srgbClr val="FF0000"/>
                                </a:solidFill>
                                <a:latin typeface="Cambria Math" panose="02040503050406030204" pitchFamily="18" charset="0"/>
                                <a:cs typeface="Times New Roman" panose="02020603050405020304" pitchFamily="18" charset="0"/>
                              </a:rPr>
                              <m:t>𝑓</m:t>
                            </m:r>
                            <m:d>
                              <m:dPr>
                                <m:ctrlPr>
                                  <a:rPr lang="en-US" sz="2400" i="1" dirty="0" smtClean="0">
                                    <a:solidFill>
                                      <a:srgbClr val="FF0000"/>
                                    </a:solidFill>
                                    <a:latin typeface="Cambria Math" panose="02040503050406030204" pitchFamily="18" charset="0"/>
                                    <a:cs typeface="Times New Roman" panose="02020603050405020304" pitchFamily="18" charset="0"/>
                                  </a:rPr>
                                </m:ctrlPr>
                              </m:dPr>
                              <m:e>
                                <m:r>
                                  <a:rPr lang="en-US" sz="2400" i="1" dirty="0" smtClean="0">
                                    <a:solidFill>
                                      <a:srgbClr val="FF0000"/>
                                    </a:solidFill>
                                    <a:latin typeface="Cambria Math" panose="02040503050406030204" pitchFamily="18" charset="0"/>
                                    <a:cs typeface="Times New Roman" panose="02020603050405020304" pitchFamily="18" charset="0"/>
                                  </a:rPr>
                                  <m:t>𝛽</m:t>
                                </m:r>
                              </m:e>
                            </m:d>
                          </m:e>
                        </m:d>
                      </m:e>
                      <m:sub>
                        <m:r>
                          <a:rPr lang="en-US" sz="2400" i="1" dirty="0" smtClean="0">
                            <a:solidFill>
                              <a:srgbClr val="FF0000"/>
                            </a:solidFill>
                            <a:latin typeface="Cambria Math" panose="02040503050406030204" pitchFamily="18" charset="0"/>
                            <a:cs typeface="Times New Roman" panose="02020603050405020304" pitchFamily="18" charset="0"/>
                          </a:rPr>
                          <m:t>𝑡</m:t>
                        </m:r>
                      </m:sub>
                    </m:sSub>
                    <m:r>
                      <a:rPr lang="en-US" sz="2400" i="1" dirty="0" smtClean="0">
                        <a:solidFill>
                          <a:srgbClr val="FF0000"/>
                        </a:solidFill>
                        <a:latin typeface="Cambria Math" panose="02040503050406030204" pitchFamily="18" charset="0"/>
                        <a:cs typeface="Times New Roman" panose="02020603050405020304" pitchFamily="18" charset="0"/>
                      </a:rPr>
                      <m:t>,</m:t>
                    </m:r>
                    <m:sSub>
                      <m:sSubPr>
                        <m:ctrlPr>
                          <a:rPr lang="en-US" sz="240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sz="2400" i="1" dirty="0" smtClean="0">
                                <a:solidFill>
                                  <a:srgbClr val="FF0000"/>
                                </a:solidFill>
                                <a:latin typeface="Cambria Math" panose="02040503050406030204" pitchFamily="18" charset="0"/>
                                <a:cs typeface="Times New Roman" panose="02020603050405020304" pitchFamily="18" charset="0"/>
                              </a:rPr>
                            </m:ctrlPr>
                          </m:dPr>
                          <m:e>
                            <m:r>
                              <a:rPr lang="en-US" sz="2400" i="1" dirty="0" smtClean="0">
                                <a:solidFill>
                                  <a:srgbClr val="FF0000"/>
                                </a:solidFill>
                                <a:latin typeface="Cambria Math" panose="02040503050406030204" pitchFamily="18" charset="0"/>
                                <a:cs typeface="Times New Roman" panose="02020603050405020304" pitchFamily="18" charset="0"/>
                              </a:rPr>
                              <m:t>𝑔</m:t>
                            </m:r>
                            <m:d>
                              <m:dPr>
                                <m:ctrlPr>
                                  <a:rPr lang="en-US" sz="2400" i="1" dirty="0" smtClean="0">
                                    <a:solidFill>
                                      <a:srgbClr val="FF0000"/>
                                    </a:solidFill>
                                    <a:latin typeface="Cambria Math" panose="02040503050406030204" pitchFamily="18" charset="0"/>
                                    <a:cs typeface="Times New Roman" panose="02020603050405020304" pitchFamily="18" charset="0"/>
                                  </a:rPr>
                                </m:ctrlPr>
                              </m:dPr>
                              <m:e>
                                <m:r>
                                  <a:rPr lang="en-US" sz="2400" i="1" dirty="0" smtClean="0">
                                    <a:solidFill>
                                      <a:srgbClr val="FF0000"/>
                                    </a:solidFill>
                                    <a:latin typeface="Cambria Math" panose="02040503050406030204" pitchFamily="18" charset="0"/>
                                    <a:cs typeface="Times New Roman" panose="02020603050405020304" pitchFamily="18" charset="0"/>
                                  </a:rPr>
                                  <m:t>𝛽</m:t>
                                </m:r>
                              </m:e>
                            </m:d>
                          </m:e>
                        </m:d>
                      </m:e>
                      <m:sub>
                        <m:r>
                          <a:rPr lang="en-US" sz="2400" i="1" dirty="0" smtClean="0">
                            <a:solidFill>
                              <a:srgbClr val="FF0000"/>
                            </a:solidFill>
                            <a:latin typeface="Cambria Math" panose="02040503050406030204" pitchFamily="18" charset="0"/>
                            <a:cs typeface="Times New Roman" panose="02020603050405020304" pitchFamily="18" charset="0"/>
                          </a:rPr>
                          <m:t>𝑡</m:t>
                        </m:r>
                      </m:sub>
                    </m:sSub>
                    <m:r>
                      <a:rPr lang="en-US" sz="2400" i="1" dirty="0" smtClean="0">
                        <a:solidFill>
                          <a:srgbClr val="FF0000"/>
                        </a:solidFill>
                        <a:latin typeface="Cambria Math" panose="02040503050406030204" pitchFamily="18" charset="0"/>
                        <a:cs typeface="Times New Roman" panose="02020603050405020304" pitchFamily="18" charset="0"/>
                      </a:rPr>
                      <m:t>,</m:t>
                    </m:r>
                    <m:sSub>
                      <m:sSubPr>
                        <m:ctrlPr>
                          <a:rPr lang="en-US" sz="240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sz="2400" i="1" dirty="0" smtClean="0">
                                <a:solidFill>
                                  <a:srgbClr val="FF0000"/>
                                </a:solidFill>
                                <a:latin typeface="Cambria Math" panose="02040503050406030204" pitchFamily="18" charset="0"/>
                                <a:cs typeface="Times New Roman" panose="02020603050405020304" pitchFamily="18" charset="0"/>
                              </a:rPr>
                            </m:ctrlPr>
                          </m:dPr>
                          <m:e>
                            <m:r>
                              <a:rPr lang="en-US" sz="2400" i="1" dirty="0" smtClean="0">
                                <a:solidFill>
                                  <a:srgbClr val="FF0000"/>
                                </a:solidFill>
                                <a:latin typeface="Cambria Math" panose="02040503050406030204" pitchFamily="18" charset="0"/>
                                <a:cs typeface="Times New Roman" panose="02020603050405020304" pitchFamily="18" charset="0"/>
                              </a:rPr>
                              <m:t>ℎ</m:t>
                            </m:r>
                            <m:d>
                              <m:dPr>
                                <m:ctrlPr>
                                  <a:rPr lang="en-US" sz="2400" i="1" dirty="0" smtClean="0">
                                    <a:solidFill>
                                      <a:srgbClr val="FF0000"/>
                                    </a:solidFill>
                                    <a:latin typeface="Cambria Math" panose="02040503050406030204" pitchFamily="18" charset="0"/>
                                    <a:cs typeface="Times New Roman" panose="02020603050405020304" pitchFamily="18" charset="0"/>
                                  </a:rPr>
                                </m:ctrlPr>
                              </m:dPr>
                              <m:e>
                                <m:r>
                                  <a:rPr lang="en-US" sz="2400" i="1" dirty="0" smtClean="0">
                                    <a:solidFill>
                                      <a:srgbClr val="FF0000"/>
                                    </a:solidFill>
                                    <a:latin typeface="Cambria Math" panose="02040503050406030204" pitchFamily="18" charset="0"/>
                                    <a:cs typeface="Times New Roman" panose="02020603050405020304" pitchFamily="18" charset="0"/>
                                  </a:rPr>
                                  <m:t>𝛽</m:t>
                                </m:r>
                              </m:e>
                            </m:d>
                          </m:e>
                        </m:d>
                      </m:e>
                      <m:sub>
                        <m:r>
                          <a:rPr lang="en-US" sz="2400" i="1" dirty="0" smtClean="0">
                            <a:solidFill>
                              <a:srgbClr val="FF0000"/>
                            </a:solidFill>
                            <a:latin typeface="Cambria Math" panose="02040503050406030204" pitchFamily="18" charset="0"/>
                            <a:cs typeface="Times New Roman" panose="02020603050405020304" pitchFamily="18" charset="0"/>
                          </a:rPr>
                          <m:t>𝑡</m:t>
                        </m:r>
                      </m:sub>
                    </m:sSub>
                    <m:r>
                      <a:rPr lang="en-US" sz="2400" i="1" dirty="0" smtClean="0">
                        <a:solidFill>
                          <a:srgbClr val="FF0000"/>
                        </a:solidFill>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is a Beaver triple</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915285" y="1690688"/>
                <a:ext cx="10255477" cy="3349956"/>
              </a:xfrm>
              <a:prstGeom prst="rect">
                <a:avLst/>
              </a:prstGeom>
              <a:blipFill rotWithShape="1">
                <a:blip r:embed="rId1"/>
                <a:stretch>
                  <a:fillRect l="-2" t="-9" r="5"/>
                </a:stretch>
              </a:blipFill>
            </p:spPr>
            <p:txBody>
              <a:bodyPr/>
              <a:lstStyle/>
              <a:p>
                <a:r>
                  <a:rPr lang="zh-CN"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nvGraphicFramePr>
            <p:xfrm>
              <a:off x="5068187" y="1633981"/>
              <a:ext cx="6705600" cy="3188459"/>
            </p:xfrm>
            <a:graphic>
              <a:graphicData uri="http://schemas.openxmlformats.org/drawingml/2006/table">
                <a:tbl>
                  <a:tblPr firstRow="1" bandRow="1">
                    <a:tableStyleId>{5C22544A-7EE6-4342-B048-85BDC9FD1C3A}</a:tableStyleId>
                  </a:tblPr>
                  <a:tblGrid>
                    <a:gridCol w="1167708"/>
                    <a:gridCol w="1638141"/>
                    <a:gridCol w="1775986"/>
                    <a:gridCol w="2123765"/>
                  </a:tblGrid>
                  <a:tr h="998919">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ℎ</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mc:Choice>
        <mc:Fallback xmlns="">
          <p:graphicFrame>
            <p:nvGraphicFramePr>
              <p:cNvPr id="3" name="表格 2"/>
              <p:cNvGraphicFramePr>
                <a:graphicFrameLocks noGrp="1"/>
              </p:cNvGraphicFramePr>
              <p:nvPr/>
            </p:nvGraphicFramePr>
            <p:xfrm>
              <a:off x="5068187" y="1633981"/>
              <a:ext cx="6705600" cy="3188459"/>
            </p:xfrm>
            <a:graphic>
              <a:graphicData uri="http://schemas.openxmlformats.org/drawingml/2006/table">
                <a:tbl>
                  <a:tblPr firstRow="1" bandRow="1">
                    <a:tableStyleId>{5C22544A-7EE6-4342-B048-85BDC9FD1C3A}</a:tableStyleId>
                  </a:tblPr>
                  <a:tblGrid>
                    <a:gridCol w="1167708"/>
                    <a:gridCol w="1638141"/>
                    <a:gridCol w="1775986"/>
                    <a:gridCol w="2123765"/>
                  </a:tblGrid>
                  <a:tr h="998855">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r>
                </a:tbl>
              </a:graphicData>
            </a:graphic>
          </p:graphicFrame>
        </mc:Fallback>
      </mc:AlternateContent>
      <p:sp>
        <p:nvSpPr>
          <p:cNvPr id="10" name="TextBox 3"/>
          <p:cNvSpPr txBox="1"/>
          <p:nvPr/>
        </p:nvSpPr>
        <p:spPr>
          <a:xfrm>
            <a:off x="915286" y="1690688"/>
            <a:ext cx="4599468"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Construction from [CP17]:</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文本框 3"/>
              <p:cNvSpPr txBox="1"/>
              <p:nvPr/>
            </p:nvSpPr>
            <p:spPr>
              <a:xfrm>
                <a:off x="2473842" y="2702566"/>
                <a:ext cx="1699761"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i="0" dirty="0" smtClean="0">
                            <a:solidFill>
                              <a:schemeClr val="accent1"/>
                            </a:solidFill>
                            <a:latin typeface="Cambria Math" panose="02040503050406030204" pitchFamily="18" charset="0"/>
                            <a:cs typeface="Times New Roman" panose="02020603050405020304" pitchFamily="18" charset="0"/>
                          </a:rPr>
                          <m:t>1</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2473842" y="2702566"/>
                <a:ext cx="1699761" cy="369332"/>
              </a:xfrm>
              <a:prstGeom prst="rect">
                <a:avLst/>
              </a:prstGeom>
              <a:blipFill rotWithShape="1">
                <a:blip r:embed="rId2"/>
                <a:stretch>
                  <a:fillRect l="-30" t="-2" r="23" b="10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473842" y="3319143"/>
                <a:ext cx="1699761"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b="0" i="0" dirty="0" smtClean="0">
                            <a:solidFill>
                              <a:schemeClr val="accent1"/>
                            </a:solidFill>
                            <a:latin typeface="Cambria Math" panose="02040503050406030204" pitchFamily="18" charset="0"/>
                            <a:cs typeface="Times New Roman" panose="02020603050405020304" pitchFamily="18" charset="0"/>
                          </a:rPr>
                          <m:t>2</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2473842" y="3319143"/>
                <a:ext cx="1699761" cy="369332"/>
              </a:xfrm>
              <a:prstGeom prst="rect">
                <a:avLst/>
              </a:prstGeom>
              <a:blipFill rotWithShape="1">
                <a:blip r:embed="rId3"/>
                <a:stretch>
                  <a:fillRect l="-30" t="-171" r="23" b="1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2473842" y="4378855"/>
                <a:ext cx="1932837"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b="0" i="1" dirty="0" smtClean="0">
                            <a:solidFill>
                              <a:schemeClr val="accent1"/>
                            </a:solidFill>
                            <a:latin typeface="Cambria Math" panose="02040503050406030204" pitchFamily="18" charset="0"/>
                            <a:cs typeface="Times New Roman" panose="02020603050405020304" pitchFamily="18" charset="0"/>
                          </a:rPr>
                          <m:t>ℓ+</m:t>
                        </m:r>
                        <m:r>
                          <a:rPr lang="en-US" altLang="zh-CN" b="0" i="1" dirty="0" smtClean="0">
                            <a:solidFill>
                              <a:schemeClr val="accent1"/>
                            </a:solidFill>
                            <a:latin typeface="Cambria Math" panose="02040503050406030204" pitchFamily="18" charset="0"/>
                            <a:cs typeface="Times New Roman" panose="02020603050405020304" pitchFamily="18" charset="0"/>
                          </a:rPr>
                          <m:t>1</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2473842" y="4378855"/>
                <a:ext cx="1932837" cy="369332"/>
              </a:xfrm>
              <a:prstGeom prst="rect">
                <a:avLst/>
              </a:prstGeom>
              <a:blipFill rotWithShape="1">
                <a:blip r:embed="rId4"/>
                <a:stretch>
                  <a:fillRect l="-27" t="-144" r="21" b="79"/>
                </a:stretch>
              </a:blipFill>
            </p:spPr>
            <p:txBody>
              <a:bodyPr/>
              <a:lstStyle/>
              <a:p>
                <a:r>
                  <a:rPr lang="zh-CN" altLang="en-US">
                    <a:noFill/>
                  </a:rPr>
                  <a:t> </a:t>
                </a:r>
              </a:p>
            </p:txBody>
          </p:sp>
        </mc:Fallback>
      </mc:AlternateContent>
      <p:sp>
        <p:nvSpPr>
          <p:cNvPr id="7" name="左大括号 6"/>
          <p:cNvSpPr/>
          <p:nvPr/>
        </p:nvSpPr>
        <p:spPr>
          <a:xfrm>
            <a:off x="1835888" y="2702566"/>
            <a:ext cx="637954" cy="2045621"/>
          </a:xfrm>
          <a:prstGeom prst="leftBrace">
            <a:avLst>
              <a:gd name="adj1" fmla="val 4277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838200" y="3540710"/>
            <a:ext cx="76174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ACSS</a:t>
            </a:r>
            <a:endParaRPr lang="zh-CN" altLang="en-US" dirty="0">
              <a:latin typeface="Times New Roman" panose="02020603050405020304" pitchFamily="18" charset="0"/>
              <a:cs typeface="Times New Roman" panose="02020603050405020304" pitchFamily="18" charset="0"/>
            </a:endParaRPr>
          </a:p>
        </p:txBody>
      </p:sp>
      <p:cxnSp>
        <p:nvCxnSpPr>
          <p:cNvPr id="14" name="直接箭头连接符 13"/>
          <p:cNvCxnSpPr/>
          <p:nvPr/>
        </p:nvCxnSpPr>
        <p:spPr>
          <a:xfrm flipH="1">
            <a:off x="4430231" y="2887232"/>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430231" y="3503809"/>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4430231" y="4563521"/>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p:sp>
        <p:nvSpPr>
          <p:cNvPr id="10" name="TextBox 3"/>
          <p:cNvSpPr txBox="1"/>
          <p:nvPr/>
        </p:nvSpPr>
        <p:spPr>
          <a:xfrm>
            <a:off x="915286" y="1690688"/>
            <a:ext cx="4599468"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Construction from [CP17]:</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文本框 3"/>
              <p:cNvSpPr txBox="1"/>
              <p:nvPr/>
            </p:nvSpPr>
            <p:spPr>
              <a:xfrm>
                <a:off x="2473842" y="2702566"/>
                <a:ext cx="1699761"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i="0" dirty="0" smtClean="0">
                            <a:solidFill>
                              <a:schemeClr val="accent1"/>
                            </a:solidFill>
                            <a:latin typeface="Cambria Math" panose="02040503050406030204" pitchFamily="18" charset="0"/>
                            <a:cs typeface="Times New Roman" panose="02020603050405020304" pitchFamily="18" charset="0"/>
                          </a:rPr>
                          <m:t>1</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2473842" y="2702566"/>
                <a:ext cx="1699761" cy="369332"/>
              </a:xfrm>
              <a:prstGeom prst="rect">
                <a:avLst/>
              </a:prstGeom>
              <a:blipFill rotWithShape="1">
                <a:blip r:embed="rId1"/>
                <a:stretch>
                  <a:fillRect l="-30" t="-2" r="23" b="10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473842" y="3319143"/>
                <a:ext cx="1699761"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b="0" i="0" dirty="0" smtClean="0">
                            <a:solidFill>
                              <a:schemeClr val="accent1"/>
                            </a:solidFill>
                            <a:latin typeface="Cambria Math" panose="02040503050406030204" pitchFamily="18" charset="0"/>
                            <a:cs typeface="Times New Roman" panose="02020603050405020304" pitchFamily="18" charset="0"/>
                          </a:rPr>
                          <m:t>2</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2473842" y="3319143"/>
                <a:ext cx="1699761" cy="369332"/>
              </a:xfrm>
              <a:prstGeom prst="rect">
                <a:avLst/>
              </a:prstGeom>
              <a:blipFill rotWithShape="1">
                <a:blip r:embed="rId2"/>
                <a:stretch>
                  <a:fillRect l="-30" t="-171" r="23" b="1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2473842" y="4378855"/>
                <a:ext cx="1932837"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b="0" i="1" dirty="0" smtClean="0">
                            <a:solidFill>
                              <a:schemeClr val="accent1"/>
                            </a:solidFill>
                            <a:latin typeface="Cambria Math" panose="02040503050406030204" pitchFamily="18" charset="0"/>
                            <a:cs typeface="Times New Roman" panose="02020603050405020304" pitchFamily="18" charset="0"/>
                          </a:rPr>
                          <m:t>ℓ+</m:t>
                        </m:r>
                        <m:r>
                          <a:rPr lang="en-US" altLang="zh-CN" b="0" i="1" dirty="0" smtClean="0">
                            <a:solidFill>
                              <a:schemeClr val="accent1"/>
                            </a:solidFill>
                            <a:latin typeface="Cambria Math" panose="02040503050406030204" pitchFamily="18" charset="0"/>
                            <a:cs typeface="Times New Roman" panose="02020603050405020304" pitchFamily="18" charset="0"/>
                          </a:rPr>
                          <m:t>1</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2473842" y="4378855"/>
                <a:ext cx="1932837" cy="369332"/>
              </a:xfrm>
              <a:prstGeom prst="rect">
                <a:avLst/>
              </a:prstGeom>
              <a:blipFill rotWithShape="1">
                <a:blip r:embed="rId3"/>
                <a:stretch>
                  <a:fillRect l="-27" t="-144" r="21" b="79"/>
                </a:stretch>
              </a:blipFill>
            </p:spPr>
            <p:txBody>
              <a:bodyPr/>
              <a:lstStyle/>
              <a:p>
                <a:r>
                  <a:rPr lang="zh-CN" altLang="en-US">
                    <a:noFill/>
                  </a:rPr>
                  <a:t> </a:t>
                </a:r>
              </a:p>
            </p:txBody>
          </p:sp>
        </mc:Fallback>
      </mc:AlternateContent>
      <p:sp>
        <p:nvSpPr>
          <p:cNvPr id="7" name="左大括号 6"/>
          <p:cNvSpPr/>
          <p:nvPr/>
        </p:nvSpPr>
        <p:spPr>
          <a:xfrm>
            <a:off x="1835888" y="2702566"/>
            <a:ext cx="637954" cy="2045621"/>
          </a:xfrm>
          <a:prstGeom prst="leftBrace">
            <a:avLst>
              <a:gd name="adj1" fmla="val 4277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838200" y="3540710"/>
            <a:ext cx="76174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ACSS</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4" name="表格 13"/>
              <p:cNvGraphicFramePr>
                <a:graphicFrameLocks noGrp="1"/>
              </p:cNvGraphicFramePr>
              <p:nvPr/>
            </p:nvGraphicFramePr>
            <p:xfrm>
              <a:off x="5068187" y="1633981"/>
              <a:ext cx="6705600" cy="4830614"/>
            </p:xfrm>
            <a:graphic>
              <a:graphicData uri="http://schemas.openxmlformats.org/drawingml/2006/table">
                <a:tbl>
                  <a:tblPr firstRow="1" bandRow="1">
                    <a:tableStyleId>{5C22544A-7EE6-4342-B048-85BDC9FD1C3A}</a:tableStyleId>
                  </a:tblPr>
                  <a:tblGrid>
                    <a:gridCol w="1167708"/>
                    <a:gridCol w="1638141"/>
                    <a:gridCol w="1775986"/>
                    <a:gridCol w="2123765"/>
                  </a:tblGrid>
                  <a:tr h="998919">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ℎ</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𝑔</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𝑔</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r>
                </a:tbl>
              </a:graphicData>
            </a:graphic>
          </p:graphicFrame>
        </mc:Choice>
        <mc:Fallback xmlns="">
          <p:graphicFrame>
            <p:nvGraphicFramePr>
              <p:cNvPr id="14" name="表格 13"/>
              <p:cNvGraphicFramePr>
                <a:graphicFrameLocks noGrp="1"/>
              </p:cNvGraphicFramePr>
              <p:nvPr/>
            </p:nvGraphicFramePr>
            <p:xfrm>
              <a:off x="5068187" y="1633981"/>
              <a:ext cx="6705600" cy="4830614"/>
            </p:xfrm>
            <a:graphic>
              <a:graphicData uri="http://schemas.openxmlformats.org/drawingml/2006/table">
                <a:tbl>
                  <a:tblPr firstRow="1" bandRow="1">
                    <a:tableStyleId>{5C22544A-7EE6-4342-B048-85BDC9FD1C3A}</a:tableStyleId>
                  </a:tblPr>
                  <a:tblGrid>
                    <a:gridCol w="1167708"/>
                    <a:gridCol w="1638141"/>
                    <a:gridCol w="1775986"/>
                    <a:gridCol w="2123765"/>
                  </a:tblGrid>
                  <a:tr h="998855">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4"/>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4"/>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4"/>
                        </a:blipFill>
                      </a:tcPr>
                    </a:tc>
                    <a:tc>
                      <a:txBody>
                        <a:bodyPr/>
                        <a:lstStyle/>
                        <a:p>
                          <a:endParaRPr lang="zh-CN" altLang="en-US" dirty="0"/>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r>
                </a:tbl>
              </a:graphicData>
            </a:graphic>
          </p:graphicFrame>
        </mc:Fallback>
      </mc:AlternateContent>
      <p:cxnSp>
        <p:nvCxnSpPr>
          <p:cNvPr id="15" name="直接箭头连接符 14"/>
          <p:cNvCxnSpPr/>
          <p:nvPr/>
        </p:nvCxnSpPr>
        <p:spPr>
          <a:xfrm flipH="1">
            <a:off x="4430231" y="2887232"/>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4430231" y="3503809"/>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4430231" y="4563521"/>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nvGraphicFramePr>
            <p:xfrm>
              <a:off x="5068187" y="1633981"/>
              <a:ext cx="6705600" cy="4830614"/>
            </p:xfrm>
            <a:graphic>
              <a:graphicData uri="http://schemas.openxmlformats.org/drawingml/2006/table">
                <a:tbl>
                  <a:tblPr firstRow="1" bandRow="1">
                    <a:tableStyleId>{5C22544A-7EE6-4342-B048-85BDC9FD1C3A}</a:tableStyleId>
                  </a:tblPr>
                  <a:tblGrid>
                    <a:gridCol w="1167708"/>
                    <a:gridCol w="1638141"/>
                    <a:gridCol w="1775986"/>
                    <a:gridCol w="2123765"/>
                  </a:tblGrid>
                  <a:tr h="998919">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ℎ</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𝑔</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r>
                                          <a:rPr lang="en-US" altLang="zh-CN" sz="1600" b="0" i="1" smtClean="0">
                                            <a:solidFill>
                                              <a:schemeClr val="tx1"/>
                                            </a:solidFill>
                                            <a:latin typeface="Cambria Math" panose="02040503050406030204" pitchFamily="18" charset="0"/>
                                            <a:cs typeface="Times New Roman" panose="02020603050405020304" pitchFamily="18" charset="0"/>
                                          </a:rPr>
                                          <m:t>⋅</m:t>
                                        </m:r>
                                        <m:r>
                                          <a:rPr lang="en-US" altLang="zh-CN" sz="1600" b="0" i="1" smtClean="0">
                                            <a:solidFill>
                                              <a:schemeClr val="tx1"/>
                                            </a:solidFill>
                                            <a:latin typeface="Cambria Math" panose="02040503050406030204" pitchFamily="18" charset="0"/>
                                            <a:cs typeface="Times New Roman" panose="02020603050405020304" pitchFamily="18" charset="0"/>
                                          </a:rPr>
                                          <m:t>𝑔</m:t>
                                        </m:r>
                                        <m:r>
                                          <a:rPr lang="en-US" altLang="zh-CN" sz="1600" b="0" i="1" smtClean="0">
                                            <a:solidFill>
                                              <a:schemeClr val="tx1"/>
                                            </a:solidFill>
                                            <a:latin typeface="Cambria Math" panose="02040503050406030204" pitchFamily="18" charset="0"/>
                                            <a:cs typeface="Times New Roman" panose="02020603050405020304" pitchFamily="18" charset="0"/>
                                          </a:rPr>
                                          <m:t>(</m:t>
                                        </m:r>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r>
                                          <a:rPr lang="en-US" altLang="zh-CN" sz="1600" b="0" i="1" smtClean="0">
                                            <a:solidFill>
                                              <a:schemeClr val="tx1"/>
                                            </a:solidFill>
                                            <a:latin typeface="Cambria Math" panose="02040503050406030204" pitchFamily="18" charset="0"/>
                                            <a:cs typeface="Times New Roman" panose="02020603050405020304" pitchFamily="18" charset="0"/>
                                          </a:rPr>
                                          <m:t>)</m:t>
                                        </m:r>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𝑔</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r>
                                          <a:rPr lang="en-US" altLang="zh-CN" sz="1600" b="0" i="1" smtClean="0">
                                            <a:solidFill>
                                              <a:schemeClr val="tx1"/>
                                            </a:solidFill>
                                            <a:latin typeface="Cambria Math" panose="02040503050406030204" pitchFamily="18" charset="0"/>
                                            <a:cs typeface="Times New Roman" panose="02020603050405020304" pitchFamily="18" charset="0"/>
                                          </a:rPr>
                                          <m:t>⋅</m:t>
                                        </m:r>
                                        <m:r>
                                          <a:rPr lang="en-US" altLang="zh-CN" sz="1600" b="0" i="1" smtClean="0">
                                            <a:solidFill>
                                              <a:schemeClr val="tx1"/>
                                            </a:solidFill>
                                            <a:latin typeface="Cambria Math" panose="02040503050406030204" pitchFamily="18" charset="0"/>
                                            <a:cs typeface="Times New Roman" panose="02020603050405020304" pitchFamily="18" charset="0"/>
                                          </a:rPr>
                                          <m:t>𝑔</m:t>
                                        </m:r>
                                        <m:r>
                                          <a:rPr lang="en-US" altLang="zh-CN" sz="1600" b="0" i="1" smtClean="0">
                                            <a:solidFill>
                                              <a:schemeClr val="tx1"/>
                                            </a:solidFill>
                                            <a:latin typeface="Cambria Math" panose="02040503050406030204" pitchFamily="18" charset="0"/>
                                            <a:cs typeface="Times New Roman" panose="02020603050405020304" pitchFamily="18" charset="0"/>
                                          </a:rPr>
                                          <m:t>(</m:t>
                                        </m:r>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r>
                                          <a:rPr lang="en-US" altLang="zh-CN" sz="1600" b="0" i="1" smtClean="0">
                                            <a:solidFill>
                                              <a:schemeClr val="tx1"/>
                                            </a:solidFill>
                                            <a:latin typeface="Cambria Math" panose="02040503050406030204" pitchFamily="18" charset="0"/>
                                            <a:cs typeface="Times New Roman" panose="02020603050405020304" pitchFamily="18" charset="0"/>
                                          </a:rPr>
                                          <m:t>)</m:t>
                                        </m:r>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r>
                </a:tbl>
              </a:graphicData>
            </a:graphic>
          </p:graphicFrame>
        </mc:Choice>
        <mc:Fallback xmlns="">
          <p:graphicFrame>
            <p:nvGraphicFramePr>
              <p:cNvPr id="3" name="表格 2"/>
              <p:cNvGraphicFramePr>
                <a:graphicFrameLocks noGrp="1"/>
              </p:cNvGraphicFramePr>
              <p:nvPr/>
            </p:nvGraphicFramePr>
            <p:xfrm>
              <a:off x="5068187" y="1633981"/>
              <a:ext cx="6705600" cy="4830614"/>
            </p:xfrm>
            <a:graphic>
              <a:graphicData uri="http://schemas.openxmlformats.org/drawingml/2006/table">
                <a:tbl>
                  <a:tblPr firstRow="1" bandRow="1">
                    <a:tableStyleId>{5C22544A-7EE6-4342-B048-85BDC9FD1C3A}</a:tableStyleId>
                  </a:tblPr>
                  <a:tblGrid>
                    <a:gridCol w="1167708"/>
                    <a:gridCol w="1638141"/>
                    <a:gridCol w="1775986"/>
                    <a:gridCol w="2123765"/>
                  </a:tblGrid>
                  <a:tr h="998855">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r>
                </a:tbl>
              </a:graphicData>
            </a:graphic>
          </p:graphicFrame>
        </mc:Fallback>
      </mc:AlternateContent>
      <p:sp>
        <p:nvSpPr>
          <p:cNvPr id="10" name="TextBox 3"/>
          <p:cNvSpPr txBox="1"/>
          <p:nvPr/>
        </p:nvSpPr>
        <p:spPr>
          <a:xfrm>
            <a:off x="915286" y="1690688"/>
            <a:ext cx="4599468"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Construction from [CP17]:</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文本框 10"/>
              <p:cNvSpPr txBox="1"/>
              <p:nvPr/>
            </p:nvSpPr>
            <p:spPr>
              <a:xfrm>
                <a:off x="2473842" y="2702566"/>
                <a:ext cx="1699761"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i="0" dirty="0" smtClean="0">
                            <a:solidFill>
                              <a:schemeClr val="accent1"/>
                            </a:solidFill>
                            <a:latin typeface="Cambria Math" panose="02040503050406030204" pitchFamily="18" charset="0"/>
                            <a:cs typeface="Times New Roman" panose="02020603050405020304" pitchFamily="18" charset="0"/>
                          </a:rPr>
                          <m:t>1</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2473842" y="2702566"/>
                <a:ext cx="1699761" cy="369332"/>
              </a:xfrm>
              <a:prstGeom prst="rect">
                <a:avLst/>
              </a:prstGeom>
              <a:blipFill rotWithShape="1">
                <a:blip r:embed="rId2"/>
                <a:stretch>
                  <a:fillRect l="-30" t="-2" r="23" b="109"/>
                </a:stretch>
              </a:blipFill>
            </p:spPr>
            <p:txBody>
              <a:bodyPr/>
              <a:lstStyle/>
              <a:p>
                <a:r>
                  <a:rPr lang="zh-CN" altLang="en-US">
                    <a:noFill/>
                  </a:rPr>
                  <a:t> </a:t>
                </a:r>
              </a:p>
            </p:txBody>
          </p:sp>
        </mc:Fallback>
      </mc:AlternateContent>
      <p:cxnSp>
        <p:nvCxnSpPr>
          <p:cNvPr id="12" name="直接箭头连接符 11"/>
          <p:cNvCxnSpPr/>
          <p:nvPr/>
        </p:nvCxnSpPr>
        <p:spPr>
          <a:xfrm flipH="1">
            <a:off x="4430231" y="2887232"/>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文本框 12"/>
              <p:cNvSpPr txBox="1"/>
              <p:nvPr/>
            </p:nvSpPr>
            <p:spPr>
              <a:xfrm>
                <a:off x="2473842" y="3319143"/>
                <a:ext cx="1699761"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b="0" i="0" dirty="0" smtClean="0">
                            <a:solidFill>
                              <a:schemeClr val="accent1"/>
                            </a:solidFill>
                            <a:latin typeface="Cambria Math" panose="02040503050406030204" pitchFamily="18" charset="0"/>
                            <a:cs typeface="Times New Roman" panose="02020603050405020304" pitchFamily="18" charset="0"/>
                          </a:rPr>
                          <m:t>2</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2473842" y="3319143"/>
                <a:ext cx="1699761" cy="369332"/>
              </a:xfrm>
              <a:prstGeom prst="rect">
                <a:avLst/>
              </a:prstGeom>
              <a:blipFill rotWithShape="1">
                <a:blip r:embed="rId3"/>
                <a:stretch>
                  <a:fillRect l="-30" t="-171" r="23" b="107"/>
                </a:stretch>
              </a:blipFill>
            </p:spPr>
            <p:txBody>
              <a:bodyPr/>
              <a:lstStyle/>
              <a:p>
                <a:r>
                  <a:rPr lang="zh-CN" altLang="en-US">
                    <a:noFill/>
                  </a:rPr>
                  <a:t> </a:t>
                </a:r>
              </a:p>
            </p:txBody>
          </p:sp>
        </mc:Fallback>
      </mc:AlternateContent>
      <p:cxnSp>
        <p:nvCxnSpPr>
          <p:cNvPr id="14" name="直接箭头连接符 13"/>
          <p:cNvCxnSpPr/>
          <p:nvPr/>
        </p:nvCxnSpPr>
        <p:spPr>
          <a:xfrm flipH="1">
            <a:off x="4430231" y="3503809"/>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文本框 14"/>
              <p:cNvSpPr txBox="1"/>
              <p:nvPr/>
            </p:nvSpPr>
            <p:spPr>
              <a:xfrm>
                <a:off x="2473842" y="4378855"/>
                <a:ext cx="1932837" cy="369332"/>
              </a:xfrm>
              <a:prstGeom prst="rect">
                <a:avLst/>
              </a:prstGeom>
              <a:noFill/>
            </p:spPr>
            <p:txBody>
              <a:bodyPr wrap="none" rtlCol="0">
                <a:spAutoFit/>
              </a:bodyPr>
              <a:lstStyle/>
              <a:p>
                <a:r>
                  <a:rPr lang="en-US" altLang="zh-CN" dirty="0">
                    <a:solidFill>
                      <a:schemeClr val="accent1"/>
                    </a:solidFill>
                    <a:latin typeface="Times New Roman" panose="02020603050405020304" pitchFamily="18" charset="0"/>
                    <a:cs typeface="Times New Roman" panose="02020603050405020304" pitchFamily="18" charset="0"/>
                  </a:rPr>
                  <a:t>Generated by </a:t>
                </a:r>
                <a14:m>
                  <m:oMath xmlns:m="http://schemas.openxmlformats.org/officeDocument/2006/math">
                    <m:sSub>
                      <m:sSubPr>
                        <m:ctrlPr>
                          <a:rPr lang="en-US" altLang="zh-CN" i="1" dirty="0" smtClean="0">
                            <a:solidFill>
                              <a:schemeClr val="accent1"/>
                            </a:solidFill>
                            <a:latin typeface="Cambria Math" panose="02040503050406030204" pitchFamily="18" charset="0"/>
                            <a:cs typeface="Times New Roman" panose="02020603050405020304" pitchFamily="18" charset="0"/>
                          </a:rPr>
                        </m:ctrlPr>
                      </m:sSubPr>
                      <m:e>
                        <m:r>
                          <m:rPr>
                            <m:sty m:val="p"/>
                          </m:rPr>
                          <a:rPr lang="en-US" altLang="zh-CN" i="0" dirty="0" smtClean="0">
                            <a:solidFill>
                              <a:schemeClr val="accent1"/>
                            </a:solidFill>
                            <a:latin typeface="Cambria Math" panose="02040503050406030204" pitchFamily="18" charset="0"/>
                            <a:cs typeface="Times New Roman" panose="02020603050405020304" pitchFamily="18" charset="0"/>
                          </a:rPr>
                          <m:t>P</m:t>
                        </m:r>
                      </m:e>
                      <m:sub>
                        <m:r>
                          <a:rPr lang="en-US" altLang="zh-CN" b="0" i="1" dirty="0" smtClean="0">
                            <a:solidFill>
                              <a:schemeClr val="accent1"/>
                            </a:solidFill>
                            <a:latin typeface="Cambria Math" panose="02040503050406030204" pitchFamily="18" charset="0"/>
                            <a:cs typeface="Times New Roman" panose="02020603050405020304" pitchFamily="18" charset="0"/>
                          </a:rPr>
                          <m:t>ℓ+</m:t>
                        </m:r>
                        <m:r>
                          <a:rPr lang="en-US" altLang="zh-CN" b="0" i="1" dirty="0" smtClean="0">
                            <a:solidFill>
                              <a:schemeClr val="accent1"/>
                            </a:solidFill>
                            <a:latin typeface="Cambria Math" panose="02040503050406030204" pitchFamily="18" charset="0"/>
                            <a:cs typeface="Times New Roman" panose="02020603050405020304" pitchFamily="18" charset="0"/>
                          </a:rPr>
                          <m:t>1</m:t>
                        </m:r>
                      </m:sub>
                    </m:sSub>
                  </m:oMath>
                </a14:m>
                <a:endParaRPr lang="zh-CN" altLang="en-US" dirty="0">
                  <a:solidFill>
                    <a:schemeClr val="accent1"/>
                  </a:solidFill>
                  <a:latin typeface="Times New Roman" panose="02020603050405020304" pitchFamily="18" charset="0"/>
                  <a:cs typeface="Times New Roman" panose="02020603050405020304" pitchFamily="18"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2473842" y="4378855"/>
                <a:ext cx="1932837" cy="369332"/>
              </a:xfrm>
              <a:prstGeom prst="rect">
                <a:avLst/>
              </a:prstGeom>
              <a:blipFill rotWithShape="1">
                <a:blip r:embed="rId4"/>
                <a:stretch>
                  <a:fillRect l="-27" t="-144" r="21" b="79"/>
                </a:stretch>
              </a:blipFill>
            </p:spPr>
            <p:txBody>
              <a:bodyPr/>
              <a:lstStyle/>
              <a:p>
                <a:r>
                  <a:rPr lang="zh-CN" altLang="en-US">
                    <a:noFill/>
                  </a:rPr>
                  <a:t> </a:t>
                </a:r>
              </a:p>
            </p:txBody>
          </p:sp>
        </mc:Fallback>
      </mc:AlternateContent>
      <p:cxnSp>
        <p:nvCxnSpPr>
          <p:cNvPr id="16" name="直接箭头连接符 15"/>
          <p:cNvCxnSpPr/>
          <p:nvPr/>
        </p:nvCxnSpPr>
        <p:spPr>
          <a:xfrm flipH="1">
            <a:off x="4430231" y="4563521"/>
            <a:ext cx="5812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左大括号 16"/>
          <p:cNvSpPr/>
          <p:nvPr/>
        </p:nvSpPr>
        <p:spPr>
          <a:xfrm>
            <a:off x="1835888" y="2702566"/>
            <a:ext cx="637954" cy="2045621"/>
          </a:xfrm>
          <a:prstGeom prst="leftBrace">
            <a:avLst>
              <a:gd name="adj1" fmla="val 4277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nvSpPr>
        <p:spPr>
          <a:xfrm>
            <a:off x="838200" y="3540710"/>
            <a:ext cx="76174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ACSS</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文本框 18"/>
              <p:cNvSpPr txBox="1"/>
              <p:nvPr/>
            </p:nvSpPr>
            <p:spPr>
              <a:xfrm>
                <a:off x="560593" y="4932853"/>
                <a:ext cx="3826497" cy="369332"/>
              </a:xfrm>
              <a:prstGeom prst="rect">
                <a:avLst/>
              </a:prstGeom>
              <a:noFill/>
            </p:spPr>
            <p:txBody>
              <a:bodyPr wrap="none" rtlCol="0">
                <a:spAutoFit/>
              </a:bodyPr>
              <a:lstStyle/>
              <a:p>
                <a:r>
                  <a:rPr lang="en-US" altLang="zh-CN" dirty="0">
                    <a:solidFill>
                      <a:srgbClr val="00B050"/>
                    </a:solidFill>
                    <a:latin typeface="Times New Roman" panose="02020603050405020304" pitchFamily="18" charset="0"/>
                    <a:cs typeface="Times New Roman" panose="02020603050405020304" pitchFamily="18" charset="0"/>
                  </a:rPr>
                  <a:t>Using Beaver Triple Generated by </a:t>
                </a:r>
                <a14:m>
                  <m:oMath xmlns:m="http://schemas.openxmlformats.org/officeDocument/2006/math">
                    <m:sSub>
                      <m:sSubPr>
                        <m:ctrlPr>
                          <a:rPr lang="en-US" altLang="zh-CN" i="1" dirty="0" smtClean="0">
                            <a:solidFill>
                              <a:srgbClr val="00B05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00B050"/>
                            </a:solidFill>
                            <a:latin typeface="Cambria Math" panose="02040503050406030204" pitchFamily="18" charset="0"/>
                            <a:cs typeface="Times New Roman" panose="02020603050405020304" pitchFamily="18" charset="0"/>
                          </a:rPr>
                          <m:t>P</m:t>
                        </m:r>
                      </m:e>
                      <m:sub>
                        <m:r>
                          <a:rPr lang="en-US" altLang="zh-CN" b="0" i="1" dirty="0" smtClean="0">
                            <a:solidFill>
                              <a:srgbClr val="00B050"/>
                            </a:solidFill>
                            <a:latin typeface="Cambria Math" panose="02040503050406030204" pitchFamily="18" charset="0"/>
                            <a:cs typeface="Times New Roman" panose="02020603050405020304" pitchFamily="18" charset="0"/>
                          </a:rPr>
                          <m:t>ℓ+</m:t>
                        </m:r>
                        <m:r>
                          <a:rPr lang="en-US" altLang="zh-CN" b="0" i="0" dirty="0" smtClean="0">
                            <a:solidFill>
                              <a:srgbClr val="00B050"/>
                            </a:solidFill>
                            <a:latin typeface="Cambria Math" panose="02040503050406030204" pitchFamily="18" charset="0"/>
                            <a:cs typeface="Times New Roman" panose="02020603050405020304" pitchFamily="18" charset="0"/>
                          </a:rPr>
                          <m:t>2</m:t>
                        </m:r>
                      </m:sub>
                    </m:sSub>
                  </m:oMath>
                </a14:m>
                <a:endParaRPr lang="zh-CN" altLang="en-US" dirty="0">
                  <a:solidFill>
                    <a:srgbClr val="00B050"/>
                  </a:solidFill>
                  <a:latin typeface="Times New Roman" panose="02020603050405020304" pitchFamily="18" charset="0"/>
                  <a:cs typeface="Times New Roman" panose="02020603050405020304" pitchFamily="18" charset="0"/>
                </a:endParaRPr>
              </a:p>
            </p:txBody>
          </p:sp>
        </mc:Choice>
        <mc:Fallback>
          <p:sp>
            <p:nvSpPr>
              <p:cNvPr id="19" name="文本框 18"/>
              <p:cNvSpPr txBox="1">
                <a:spLocks noRot="1" noChangeAspect="1" noMove="1" noResize="1" noEditPoints="1" noAdjustHandles="1" noChangeArrowheads="1" noChangeShapeType="1" noTextEdit="1"/>
              </p:cNvSpPr>
              <p:nvPr/>
            </p:nvSpPr>
            <p:spPr>
              <a:xfrm>
                <a:off x="560593" y="4932853"/>
                <a:ext cx="3826497" cy="369332"/>
              </a:xfrm>
              <a:prstGeom prst="rect">
                <a:avLst/>
              </a:prstGeom>
              <a:blipFill rotWithShape="1">
                <a:blip r:embed="rId5"/>
                <a:stretch>
                  <a:fillRect l="-14" t="-47" r="13" b="154"/>
                </a:stretch>
              </a:blipFill>
            </p:spPr>
            <p:txBody>
              <a:bodyPr/>
              <a:lstStyle/>
              <a:p>
                <a:r>
                  <a:rPr lang="zh-CN" altLang="en-US">
                    <a:noFill/>
                  </a:rPr>
                  <a:t> </a:t>
                </a:r>
              </a:p>
            </p:txBody>
          </p:sp>
        </mc:Fallback>
      </mc:AlternateContent>
      <p:cxnSp>
        <p:nvCxnSpPr>
          <p:cNvPr id="20" name="直接箭头连接符 19"/>
          <p:cNvCxnSpPr/>
          <p:nvPr/>
        </p:nvCxnSpPr>
        <p:spPr>
          <a:xfrm flipH="1">
            <a:off x="4430231" y="5117519"/>
            <a:ext cx="581246"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文本框 20"/>
              <p:cNvSpPr txBox="1"/>
              <p:nvPr/>
            </p:nvSpPr>
            <p:spPr>
              <a:xfrm>
                <a:off x="560593" y="6018242"/>
                <a:ext cx="3924279" cy="369332"/>
              </a:xfrm>
              <a:prstGeom prst="rect">
                <a:avLst/>
              </a:prstGeom>
              <a:noFill/>
            </p:spPr>
            <p:txBody>
              <a:bodyPr wrap="none" rtlCol="0">
                <a:spAutoFit/>
              </a:bodyPr>
              <a:lstStyle/>
              <a:p>
                <a:r>
                  <a:rPr lang="en-US" altLang="zh-CN" dirty="0">
                    <a:solidFill>
                      <a:srgbClr val="00B050"/>
                    </a:solidFill>
                    <a:latin typeface="Times New Roman" panose="02020603050405020304" pitchFamily="18" charset="0"/>
                    <a:cs typeface="Times New Roman" panose="02020603050405020304" pitchFamily="18" charset="0"/>
                  </a:rPr>
                  <a:t>Using Beaver Triple Generated by </a:t>
                </a:r>
                <a14:m>
                  <m:oMath xmlns:m="http://schemas.openxmlformats.org/officeDocument/2006/math">
                    <m:sSub>
                      <m:sSubPr>
                        <m:ctrlPr>
                          <a:rPr lang="en-US" altLang="zh-CN" i="1" dirty="0" smtClean="0">
                            <a:solidFill>
                              <a:srgbClr val="00B05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00B050"/>
                            </a:solidFill>
                            <a:latin typeface="Cambria Math" panose="02040503050406030204" pitchFamily="18" charset="0"/>
                            <a:cs typeface="Times New Roman" panose="02020603050405020304" pitchFamily="18" charset="0"/>
                          </a:rPr>
                          <m:t>P</m:t>
                        </m:r>
                      </m:e>
                      <m:sub>
                        <m:r>
                          <a:rPr lang="en-US" altLang="zh-CN" b="0" i="1" dirty="0" smtClean="0">
                            <a:solidFill>
                              <a:srgbClr val="00B050"/>
                            </a:solidFill>
                            <a:latin typeface="Cambria Math" panose="02040503050406030204" pitchFamily="18" charset="0"/>
                            <a:cs typeface="Times New Roman" panose="02020603050405020304" pitchFamily="18" charset="0"/>
                          </a:rPr>
                          <m:t>2</m:t>
                        </m:r>
                        <m:r>
                          <a:rPr lang="en-US" altLang="zh-CN" b="0" i="1" dirty="0" smtClean="0">
                            <a:solidFill>
                              <a:srgbClr val="00B050"/>
                            </a:solidFill>
                            <a:latin typeface="Cambria Math" panose="02040503050406030204" pitchFamily="18" charset="0"/>
                            <a:cs typeface="Times New Roman" panose="02020603050405020304" pitchFamily="18" charset="0"/>
                          </a:rPr>
                          <m:t>ℓ+</m:t>
                        </m:r>
                        <m:r>
                          <a:rPr lang="en-US" altLang="zh-CN" b="0" i="0" dirty="0" smtClean="0">
                            <a:solidFill>
                              <a:srgbClr val="00B050"/>
                            </a:solidFill>
                            <a:latin typeface="Cambria Math" panose="02040503050406030204" pitchFamily="18" charset="0"/>
                            <a:cs typeface="Times New Roman" panose="02020603050405020304" pitchFamily="18" charset="0"/>
                          </a:rPr>
                          <m:t>1</m:t>
                        </m:r>
                      </m:sub>
                    </m:sSub>
                  </m:oMath>
                </a14:m>
                <a:endParaRPr lang="zh-CN" altLang="en-US" dirty="0">
                  <a:solidFill>
                    <a:srgbClr val="00B050"/>
                  </a:solidFill>
                  <a:latin typeface="Times New Roman" panose="02020603050405020304" pitchFamily="18" charset="0"/>
                  <a:cs typeface="Times New Roman" panose="02020603050405020304" pitchFamily="18" charset="0"/>
                </a:endParaRPr>
              </a:p>
            </p:txBody>
          </p:sp>
        </mc:Choice>
        <mc:Fallback>
          <p:sp>
            <p:nvSpPr>
              <p:cNvPr id="21" name="文本框 20"/>
              <p:cNvSpPr txBox="1">
                <a:spLocks noRot="1" noChangeAspect="1" noMove="1" noResize="1" noEditPoints="1" noAdjustHandles="1" noChangeArrowheads="1" noChangeShapeType="1" noTextEdit="1"/>
              </p:cNvSpPr>
              <p:nvPr/>
            </p:nvSpPr>
            <p:spPr>
              <a:xfrm>
                <a:off x="560593" y="6018242"/>
                <a:ext cx="3924279" cy="369332"/>
              </a:xfrm>
              <a:prstGeom prst="rect">
                <a:avLst/>
              </a:prstGeom>
              <a:blipFill rotWithShape="1">
                <a:blip r:embed="rId6"/>
                <a:stretch>
                  <a:fillRect l="-13" t="-94" r="13" b="30"/>
                </a:stretch>
              </a:blipFill>
            </p:spPr>
            <p:txBody>
              <a:bodyPr/>
              <a:lstStyle/>
              <a:p>
                <a:r>
                  <a:rPr lang="zh-CN" altLang="en-US">
                    <a:noFill/>
                  </a:rPr>
                  <a:t> </a:t>
                </a:r>
              </a:p>
            </p:txBody>
          </p:sp>
        </mc:Fallback>
      </mc:AlternateContent>
      <p:cxnSp>
        <p:nvCxnSpPr>
          <p:cNvPr id="22" name="直接箭头连接符 21"/>
          <p:cNvCxnSpPr/>
          <p:nvPr/>
        </p:nvCxnSpPr>
        <p:spPr>
          <a:xfrm flipH="1">
            <a:off x="4430231" y="6202908"/>
            <a:ext cx="581246"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nvGraphicFramePr>
            <p:xfrm>
              <a:off x="5068187" y="1633981"/>
              <a:ext cx="6705600" cy="4830614"/>
            </p:xfrm>
            <a:graphic>
              <a:graphicData uri="http://schemas.openxmlformats.org/drawingml/2006/table">
                <a:tbl>
                  <a:tblPr firstRow="1" bandRow="1">
                    <a:tableStyleId>{5C22544A-7EE6-4342-B048-85BDC9FD1C3A}</a:tableStyleId>
                  </a:tblPr>
                  <a:tblGrid>
                    <a:gridCol w="1167708"/>
                    <a:gridCol w="1638141"/>
                    <a:gridCol w="1775986"/>
                    <a:gridCol w="2123765"/>
                  </a:tblGrid>
                  <a:tr h="998919">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ℎ</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𝑔</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𝑎</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𝑏</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𝑐</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𝑔</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e>
                                        </m:d>
                                        <m:r>
                                          <a:rPr lang="en-US" altLang="zh-CN" sz="1600" b="0" i="1" smtClean="0">
                                            <a:solidFill>
                                              <a:schemeClr val="tx1"/>
                                            </a:solidFill>
                                            <a:latin typeface="Cambria Math" panose="02040503050406030204" pitchFamily="18" charset="0"/>
                                            <a:cs typeface="Times New Roman" panose="02020603050405020304" pitchFamily="18" charset="0"/>
                                          </a:rPr>
                                          <m:t>⋅</m:t>
                                        </m:r>
                                        <m:r>
                                          <a:rPr lang="en-US" altLang="zh-CN" sz="1600" b="0" i="1" smtClean="0">
                                            <a:solidFill>
                                              <a:schemeClr val="tx1"/>
                                            </a:solidFill>
                                            <a:latin typeface="Cambria Math" panose="02040503050406030204" pitchFamily="18" charset="0"/>
                                            <a:cs typeface="Times New Roman" panose="02020603050405020304" pitchFamily="18" charset="0"/>
                                          </a:rPr>
                                          <m:t>𝑔</m:t>
                                        </m:r>
                                        <m:r>
                                          <a:rPr lang="en-US" altLang="zh-CN" sz="1600" b="0" i="1" smtClean="0">
                                            <a:solidFill>
                                              <a:schemeClr val="tx1"/>
                                            </a:solidFill>
                                            <a:latin typeface="Cambria Math" panose="02040503050406030204" pitchFamily="18" charset="0"/>
                                            <a:cs typeface="Times New Roman" panose="02020603050405020304" pitchFamily="18" charset="0"/>
                                          </a:rPr>
                                          <m:t>(</m:t>
                                        </m:r>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2</m:t>
                                            </m:r>
                                          </m:sub>
                                        </m:sSub>
                                        <m:r>
                                          <a:rPr lang="en-US" altLang="zh-CN" sz="1600" b="0" i="1" smtClean="0">
                                            <a:solidFill>
                                              <a:schemeClr val="tx1"/>
                                            </a:solidFill>
                                            <a:latin typeface="Cambria Math" panose="02040503050406030204" pitchFamily="18" charset="0"/>
                                            <a:cs typeface="Times New Roman" panose="02020603050405020304" pitchFamily="18" charset="0"/>
                                          </a:rPr>
                                          <m:t>)</m:t>
                                        </m:r>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85">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Times New Roman" panose="02020603050405020304" pitchFamily="18" charset="0"/>
                                  </a:rPr>
                                  <m:t>…</m:t>
                                </m:r>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7385">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𝑔</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en-US" altLang="zh-CN" sz="1600" b="0" i="1" smtClean="0">
                                            <a:solidFill>
                                              <a:schemeClr val="tx1"/>
                                            </a:solidFill>
                                            <a:latin typeface="Cambria Math" panose="02040503050406030204" pitchFamily="18" charset="0"/>
                                            <a:cs typeface="Times New Roman" panose="02020603050405020304" pitchFamily="18" charset="0"/>
                                          </a:rPr>
                                        </m:ctrlPr>
                                      </m:dPr>
                                      <m:e>
                                        <m:r>
                                          <a:rPr lang="en-US" altLang="zh-CN" sz="1600" b="0" i="1" smtClean="0">
                                            <a:solidFill>
                                              <a:schemeClr val="tx1"/>
                                            </a:solidFill>
                                            <a:latin typeface="Cambria Math" panose="02040503050406030204" pitchFamily="18" charset="0"/>
                                            <a:cs typeface="Times New Roman" panose="02020603050405020304" pitchFamily="18" charset="0"/>
                                          </a:rPr>
                                          <m:t>𝑓</m:t>
                                        </m:r>
                                        <m:d>
                                          <m:dPr>
                                            <m:ctrlPr>
                                              <a:rPr lang="en-US" altLang="zh-CN" sz="1600" b="0" i="1" smtClean="0">
                                                <a:solidFill>
                                                  <a:schemeClr val="tx1"/>
                                                </a:solidFill>
                                                <a:latin typeface="Cambria Math" panose="02040503050406030204" pitchFamily="18" charset="0"/>
                                                <a:cs typeface="Times New Roman" panose="02020603050405020304" pitchFamily="18" charset="0"/>
                                              </a:rPr>
                                            </m:ctrlPr>
                                          </m:dPr>
                                          <m:e>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e>
                                        </m:d>
                                        <m:r>
                                          <a:rPr lang="en-US" altLang="zh-CN" sz="1600" b="0" i="1" smtClean="0">
                                            <a:solidFill>
                                              <a:schemeClr val="tx1"/>
                                            </a:solidFill>
                                            <a:latin typeface="Cambria Math" panose="02040503050406030204" pitchFamily="18" charset="0"/>
                                            <a:cs typeface="Times New Roman" panose="02020603050405020304" pitchFamily="18" charset="0"/>
                                          </a:rPr>
                                          <m:t>⋅</m:t>
                                        </m:r>
                                        <m:r>
                                          <a:rPr lang="en-US" altLang="zh-CN" sz="1600" b="0" i="1" smtClean="0">
                                            <a:solidFill>
                                              <a:schemeClr val="tx1"/>
                                            </a:solidFill>
                                            <a:latin typeface="Cambria Math" panose="02040503050406030204" pitchFamily="18" charset="0"/>
                                            <a:cs typeface="Times New Roman" panose="02020603050405020304" pitchFamily="18" charset="0"/>
                                          </a:rPr>
                                          <m:t>𝑔</m:t>
                                        </m:r>
                                        <m:r>
                                          <a:rPr lang="en-US" altLang="zh-CN" sz="1600" b="0" i="1" smtClean="0">
                                            <a:solidFill>
                                              <a:schemeClr val="tx1"/>
                                            </a:solidFill>
                                            <a:latin typeface="Cambria Math" panose="02040503050406030204" pitchFamily="18" charset="0"/>
                                            <a:cs typeface="Times New Roman" panose="02020603050405020304" pitchFamily="18" charset="0"/>
                                          </a:rPr>
                                          <m:t>(</m:t>
                                        </m:r>
                                        <m:sSub>
                                          <m:sSubPr>
                                            <m:ctrlPr>
                                              <a:rPr lang="en-US" altLang="zh-CN" sz="1600" b="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𝛼</m:t>
                                            </m:r>
                                          </m:e>
                                          <m:sub>
                                            <m:r>
                                              <a:rPr lang="en-US" altLang="zh-CN" sz="1600" b="0" i="1" smtClean="0">
                                                <a:solidFill>
                                                  <a:schemeClr val="tx1"/>
                                                </a:solidFill>
                                                <a:latin typeface="Cambria Math" panose="02040503050406030204" pitchFamily="18" charset="0"/>
                                                <a:cs typeface="Times New Roman" panose="02020603050405020304" pitchFamily="18" charset="0"/>
                                              </a:rPr>
                                              <m:t>2</m:t>
                                            </m:r>
                                            <m:r>
                                              <a:rPr lang="en-US" altLang="zh-CN" sz="1600" b="0" i="1" smtClean="0">
                                                <a:solidFill>
                                                  <a:schemeClr val="tx1"/>
                                                </a:solidFill>
                                                <a:latin typeface="Cambria Math" panose="02040503050406030204" pitchFamily="18" charset="0"/>
                                                <a:cs typeface="Times New Roman" panose="02020603050405020304" pitchFamily="18" charset="0"/>
                                              </a:rPr>
                                              <m:t>ℓ+</m:t>
                                            </m:r>
                                            <m:r>
                                              <a:rPr lang="en-US" altLang="zh-CN" sz="1600" b="0" i="1" smtClean="0">
                                                <a:solidFill>
                                                  <a:schemeClr val="tx1"/>
                                                </a:solidFill>
                                                <a:latin typeface="Cambria Math" panose="02040503050406030204" pitchFamily="18" charset="0"/>
                                                <a:cs typeface="Times New Roman" panose="02020603050405020304" pitchFamily="18" charset="0"/>
                                              </a:rPr>
                                              <m:t>1</m:t>
                                            </m:r>
                                          </m:sub>
                                        </m:sSub>
                                        <m:r>
                                          <a:rPr lang="en-US" altLang="zh-CN" sz="1600" b="0" i="1" smtClean="0">
                                            <a:solidFill>
                                              <a:schemeClr val="tx1"/>
                                            </a:solidFill>
                                            <a:latin typeface="Cambria Math" panose="02040503050406030204" pitchFamily="18" charset="0"/>
                                            <a:cs typeface="Times New Roman" panose="02020603050405020304" pitchFamily="18" charset="0"/>
                                          </a:rPr>
                                          <m:t>)</m:t>
                                        </m:r>
                                      </m:e>
                                    </m:d>
                                  </m:e>
                                  <m:sub>
                                    <m:r>
                                      <a:rPr lang="en-US" altLang="zh-CN" sz="16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r>
                </a:tbl>
              </a:graphicData>
            </a:graphic>
          </p:graphicFrame>
        </mc:Choice>
        <mc:Fallback xmlns="">
          <p:graphicFrame>
            <p:nvGraphicFramePr>
              <p:cNvPr id="3" name="表格 2"/>
              <p:cNvGraphicFramePr>
                <a:graphicFrameLocks noGrp="1"/>
              </p:cNvGraphicFramePr>
              <p:nvPr/>
            </p:nvGraphicFramePr>
            <p:xfrm>
              <a:off x="5068187" y="1633981"/>
              <a:ext cx="6705600" cy="4830614"/>
            </p:xfrm>
            <a:graphic>
              <a:graphicData uri="http://schemas.openxmlformats.org/drawingml/2006/table">
                <a:tbl>
                  <a:tblPr firstRow="1" bandRow="1">
                    <a:tableStyleId>{5C22544A-7EE6-4342-B048-85BDC9FD1C3A}</a:tableStyleId>
                  </a:tblPr>
                  <a:tblGrid>
                    <a:gridCol w="1167708"/>
                    <a:gridCol w="1638141"/>
                    <a:gridCol w="1775986"/>
                    <a:gridCol w="2123765"/>
                  </a:tblGrid>
                  <a:tr h="998855">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Point</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r>
                  <a:tr h="547370">
                    <a:tc>
                      <a:txBody>
                        <a:bodyPr/>
                        <a:lstStyle/>
                        <a:p>
                          <a:endParaRPr lang="zh-CN"/>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c>
                      <a:txBody>
                        <a:bodyPr/>
                        <a:lstStyle/>
                        <a:p>
                          <a:endParaRPr lang="zh-CN"/>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blipFill>
                          <a:blip r:embed="rId1"/>
                        </a:blipFill>
                      </a:tcPr>
                    </a:tc>
                  </a:tr>
                </a:tbl>
              </a:graphicData>
            </a:graphic>
          </p:graphicFrame>
        </mc:Fallback>
      </mc:AlternateContent>
      <p:sp>
        <p:nvSpPr>
          <p:cNvPr id="10" name="TextBox 3"/>
          <p:cNvSpPr txBox="1"/>
          <p:nvPr/>
        </p:nvSpPr>
        <p:spPr>
          <a:xfrm>
            <a:off x="915286" y="1690688"/>
            <a:ext cx="4599468"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Construction from [CP17]:</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文本框 3"/>
              <p:cNvSpPr txBox="1"/>
              <p:nvPr/>
            </p:nvSpPr>
            <p:spPr>
              <a:xfrm>
                <a:off x="639026" y="2785730"/>
                <a:ext cx="4429161" cy="92333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Corrupted parties learn at most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 rows</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Can extract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ℓ+</m:t>
                    </m:r>
                    <m:r>
                      <a:rPr lang="en-US" altLang="zh-CN" i="1" dirty="0" smtClean="0">
                        <a:solidFill>
                          <a:srgbClr val="FF0000"/>
                        </a:solidFill>
                        <a:latin typeface="Cambria Math" panose="02040503050406030204" pitchFamily="18" charset="0"/>
                        <a:cs typeface="Times New Roman" panose="02020603050405020304" pitchFamily="18" charset="0"/>
                      </a:rPr>
                      <m:t>1</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 random Beaver Triples.</a:t>
                </a:r>
                <a:endParaRPr lang="zh-CN" altLang="en-US"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639026" y="2785730"/>
                <a:ext cx="4429161" cy="923330"/>
              </a:xfrm>
              <a:prstGeom prst="rect">
                <a:avLst/>
              </a:prstGeom>
              <a:blipFill rotWithShape="1">
                <a:blip r:embed="rId2"/>
                <a:stretch>
                  <a:fillRect l="-5" t="-67" r="6" b="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1327043" y="4600441"/>
                <a:ext cx="3252301" cy="30418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ℎ</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d>
                                </m:e>
                                <m:sub>
                                  <m:r>
                                    <a:rPr lang="en-US" altLang="zh-CN" b="0" i="1" smtClean="0">
                                      <a:latin typeface="Cambria Math" panose="02040503050406030204" pitchFamily="18" charset="0"/>
                                    </a:rPr>
                                    <m:t>𝑡</m:t>
                                  </m:r>
                                </m:sub>
                              </m:sSub>
                            </m:e>
                          </m:d>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ℓ+</m:t>
                          </m:r>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p>
                      </m:sSubSup>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327043" y="4600441"/>
                <a:ext cx="3252301" cy="304186"/>
              </a:xfrm>
              <a:prstGeom prst="rect">
                <a:avLst/>
              </a:prstGeom>
              <a:blipFill rotWithShape="1">
                <a:blip r:embed="rId3"/>
                <a:stretch>
                  <a:fillRect l="-16" t="-165" r="-48" b="172"/>
                </a:stretch>
              </a:blipFill>
            </p:spPr>
            <p:txBody>
              <a:bodyPr/>
              <a:lstStyle/>
              <a:p>
                <a:r>
                  <a:rPr lang="zh-CN" alt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p:sp>
        <p:nvSpPr>
          <p:cNvPr id="10" name="TextBox 3"/>
          <p:cNvSpPr txBox="1"/>
          <p:nvPr/>
        </p:nvSpPr>
        <p:spPr>
          <a:xfrm>
            <a:off x="915286" y="1690688"/>
            <a:ext cx="4599468"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Construction from [CP17]:</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文本框 3"/>
              <p:cNvSpPr txBox="1"/>
              <p:nvPr/>
            </p:nvSpPr>
            <p:spPr>
              <a:xfrm>
                <a:off x="639026" y="2785730"/>
                <a:ext cx="4429161" cy="92333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Corrupted parties learn at most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 rows</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Can extract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ℓ+</m:t>
                    </m:r>
                    <m:r>
                      <a:rPr lang="en-US" altLang="zh-CN" i="1" dirty="0" smtClean="0">
                        <a:solidFill>
                          <a:srgbClr val="FF0000"/>
                        </a:solidFill>
                        <a:latin typeface="Cambria Math" panose="02040503050406030204" pitchFamily="18" charset="0"/>
                        <a:cs typeface="Times New Roman" panose="02020603050405020304" pitchFamily="18" charset="0"/>
                      </a:rPr>
                      <m:t>1</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 random Beaver Triples.</a:t>
                </a:r>
                <a:endParaRPr lang="zh-CN" altLang="en-US"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639026" y="2785730"/>
                <a:ext cx="4429161" cy="923330"/>
              </a:xfrm>
              <a:prstGeom prst="rect">
                <a:avLst/>
              </a:prstGeom>
              <a:blipFill rotWithShape="1">
                <a:blip r:embed="rId1"/>
                <a:stretch>
                  <a:fillRect l="-5" t="-67" r="6" b="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1327043" y="4600441"/>
                <a:ext cx="3252301" cy="30418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ℎ</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d>
                                </m:e>
                                <m:sub>
                                  <m:r>
                                    <a:rPr lang="en-US" altLang="zh-CN" b="0" i="1" smtClean="0">
                                      <a:latin typeface="Cambria Math" panose="02040503050406030204" pitchFamily="18" charset="0"/>
                                    </a:rPr>
                                    <m:t>𝑡</m:t>
                                  </m:r>
                                </m:sub>
                              </m:sSub>
                            </m:e>
                          </m:d>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ℓ+</m:t>
                          </m:r>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p>
                      </m:sSubSup>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327043" y="4600441"/>
                <a:ext cx="3252301" cy="304186"/>
              </a:xfrm>
              <a:prstGeom prst="rect">
                <a:avLst/>
              </a:prstGeom>
              <a:blipFill rotWithShape="1">
                <a:blip r:embed="rId2"/>
                <a:stretch>
                  <a:fillRect l="-16" t="-165" r="-48" b="17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圆角矩形 6"/>
              <p:cNvSpPr/>
              <p:nvPr/>
            </p:nvSpPr>
            <p:spPr>
              <a:xfrm>
                <a:off x="5968411" y="2061120"/>
                <a:ext cx="5727404" cy="395690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b="1" dirty="0">
                    <a:solidFill>
                      <a:schemeClr val="tx1"/>
                    </a:solidFill>
                    <a:latin typeface="Times New Roman" panose="02020603050405020304" pitchFamily="18" charset="0"/>
                    <a:cs typeface="Times New Roman" panose="02020603050405020304" pitchFamily="18" charset="0"/>
                  </a:rPr>
                  <a:t>Efficiency Analysis</a:t>
                </a:r>
                <a:endParaRPr lang="en-US" altLang="zh-CN" sz="2400" b="1"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To build Polynomials: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(ℓ⋅</m:t>
                    </m:r>
                    <m:r>
                      <a:rPr lang="en-US" altLang="zh-CN" sz="2000" b="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chemeClr val="tx1"/>
                    </a:solidFill>
                    <a:latin typeface="Times New Roman" panose="02020603050405020304" pitchFamily="18" charset="0"/>
                    <a:cs typeface="Times New Roman" panose="02020603050405020304" pitchFamily="18" charset="0"/>
                  </a:rPr>
                  <a:t> communication</a:t>
                </a:r>
                <a:endParaRPr lang="en-US" altLang="zh-CN" sz="20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Output size: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ℓ+</m:t>
                    </m:r>
                    <m:r>
                      <a:rPr lang="en-US" altLang="zh-CN" sz="2000" i="1" dirty="0" smtClean="0">
                        <a:solidFill>
                          <a:srgbClr val="FF0000"/>
                        </a:solidFill>
                        <a:latin typeface="Cambria Math" panose="02040503050406030204" pitchFamily="18" charset="0"/>
                        <a:cs typeface="Times New Roman" panose="02020603050405020304" pitchFamily="18" charset="0"/>
                      </a:rPr>
                      <m:t>1</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random Beaver Triples</a:t>
                </a:r>
                <a:endParaRPr lang="en-US" altLang="zh-CN" sz="20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altLang="zh-CN" sz="20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20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We need </a:t>
                </a:r>
                <a14:m>
                  <m:oMath xmlns:m="http://schemas.openxmlformats.org/officeDocument/2006/math">
                    <m:r>
                      <a:rPr lang="en-US" altLang="zh-CN" sz="2000" b="0" i="0" dirty="0" smtClean="0">
                        <a:solidFill>
                          <a:srgbClr val="FF0000"/>
                        </a:solidFill>
                        <a:latin typeface="Cambria Math" panose="02040503050406030204" pitchFamily="18" charset="0"/>
                        <a:cs typeface="Times New Roman" panose="02020603050405020304" pitchFamily="18" charset="0"/>
                      </a:rPr>
                      <m:t>2</m:t>
                    </m:r>
                    <m:r>
                      <a:rPr lang="en-US" altLang="zh-CN" sz="2000" i="1" dirty="0">
                        <a:solidFill>
                          <a:srgbClr val="FF0000"/>
                        </a:solidFill>
                        <a:latin typeface="Cambria Math" panose="02040503050406030204" pitchFamily="18" charset="0"/>
                        <a:cs typeface="Times New Roman" panose="02020603050405020304" pitchFamily="18" charset="0"/>
                      </a:rPr>
                      <m:t>ℓ</m:t>
                    </m:r>
                    <m:r>
                      <a:rPr lang="en-US" altLang="zh-CN" sz="2000" b="0" i="1" dirty="0" smtClean="0">
                        <a:solidFill>
                          <a:srgbClr val="FF0000"/>
                        </a:solidFill>
                        <a:latin typeface="Cambria Math" panose="02040503050406030204" pitchFamily="18" charset="0"/>
                        <a:cs typeface="Times New Roman" panose="02020603050405020304" pitchFamily="18" charset="0"/>
                      </a:rPr>
                      <m:t>+</m:t>
                    </m:r>
                    <m:r>
                      <a:rPr lang="en-US" altLang="zh-CN" sz="2000" b="0" i="1" dirty="0" smtClean="0">
                        <a:solidFill>
                          <a:srgbClr val="FF0000"/>
                        </a:solidFill>
                        <a:latin typeface="Cambria Math" panose="02040503050406030204" pitchFamily="18" charset="0"/>
                        <a:cs typeface="Times New Roman" panose="02020603050405020304" pitchFamily="18" charset="0"/>
                      </a:rPr>
                      <m:t>1</m:t>
                    </m:r>
                    <m:r>
                      <a:rPr lang="en-US" altLang="zh-CN" sz="2000" i="1" dirty="0">
                        <a:solidFill>
                          <a:srgbClr val="FF0000"/>
                        </a:solidFill>
                        <a:latin typeface="Cambria Math" panose="02040503050406030204" pitchFamily="18" charset="0"/>
                        <a:cs typeface="Times New Roman" panose="02020603050405020304" pitchFamily="18" charset="0"/>
                      </a:rPr>
                      <m:t> </m:t>
                    </m:r>
                  </m:oMath>
                </a14:m>
                <a:r>
                  <a:rPr lang="en-US" altLang="zh-CN" sz="2000" dirty="0">
                    <a:solidFill>
                      <a:schemeClr val="tx1"/>
                    </a:solidFill>
                    <a:latin typeface="Times New Roman" panose="02020603050405020304" pitchFamily="18" charset="0"/>
                    <a:cs typeface="Times New Roman" panose="02020603050405020304" pitchFamily="18" charset="0"/>
                  </a:rPr>
                  <a:t>parties to participate. For optimal corruption, can only expect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ℓ=</m:t>
                    </m:r>
                    <m:r>
                      <a:rPr lang="en-US" altLang="zh-CN" sz="2000" i="1" dirty="0" smtClean="0">
                        <a:solidFill>
                          <a:srgbClr val="FF0000"/>
                        </a:solidFill>
                        <a:latin typeface="Cambria Math" panose="02040503050406030204" pitchFamily="18" charset="0"/>
                        <a:cs typeface="Times New Roman" panose="02020603050405020304" pitchFamily="18" charset="0"/>
                      </a:rPr>
                      <m:t>𝑡</m:t>
                    </m:r>
                  </m:oMath>
                </a14:m>
                <a:endParaRPr lang="en-US" altLang="zh-CN" sz="20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2000" i="1" dirty="0">
                    <a:solidFill>
                      <a:srgbClr val="FF0000"/>
                    </a:solidFill>
                    <a:latin typeface="Times New Roman" panose="02020603050405020304" pitchFamily="18" charset="0"/>
                    <a:cs typeface="Times New Roman" panose="02020603050405020304" pitchFamily="18" charset="0"/>
                  </a:rPr>
                  <a:t>Need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sSup>
                      <m:sSupPr>
                        <m:ctrlPr>
                          <a:rPr lang="en-US" altLang="zh-CN" sz="2000" i="1" dirty="0" smtClean="0">
                            <a:solidFill>
                              <a:srgbClr val="FF0000"/>
                            </a:solidFill>
                            <a:latin typeface="Cambria Math" panose="02040503050406030204" pitchFamily="18" charset="0"/>
                            <a:cs typeface="Times New Roman" panose="02020603050405020304" pitchFamily="18" charset="0"/>
                          </a:rPr>
                        </m:ctrlPr>
                      </m:sSupPr>
                      <m:e>
                        <m:r>
                          <a:rPr lang="en-US" altLang="zh-CN" sz="2000" i="1" dirty="0" smtClean="0">
                            <a:solidFill>
                              <a:srgbClr val="FF0000"/>
                            </a:solidFill>
                            <a:latin typeface="Cambria Math" panose="02040503050406030204" pitchFamily="18" charset="0"/>
                            <a:cs typeface="Times New Roman" panose="02020603050405020304" pitchFamily="18" charset="0"/>
                          </a:rPr>
                          <m:t>𝑛</m:t>
                        </m:r>
                      </m:e>
                      <m:sup>
                        <m:r>
                          <a:rPr lang="en-US" altLang="zh-CN" sz="2000" i="1" dirty="0" smtClean="0">
                            <a:solidFill>
                              <a:srgbClr val="FF0000"/>
                            </a:solidFill>
                            <a:latin typeface="Cambria Math" panose="02040503050406030204" pitchFamily="18" charset="0"/>
                            <a:cs typeface="Times New Roman" panose="02020603050405020304" pitchFamily="18" charset="0"/>
                          </a:rPr>
                          <m:t>2</m:t>
                        </m:r>
                      </m:sup>
                    </m:sSup>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i="1" dirty="0">
                    <a:solidFill>
                      <a:srgbClr val="FF0000"/>
                    </a:solidFill>
                    <a:latin typeface="Times New Roman" panose="02020603050405020304" pitchFamily="18" charset="0"/>
                    <a:cs typeface="Times New Roman" panose="02020603050405020304" pitchFamily="18" charset="0"/>
                  </a:rPr>
                  <a:t> per triple!</a:t>
                </a:r>
                <a:endParaRPr lang="zh-CN" altLang="en-US" sz="2000" i="1" dirty="0">
                  <a:solidFill>
                    <a:srgbClr val="FF0000"/>
                  </a:solidFill>
                  <a:latin typeface="Times New Roman" panose="02020603050405020304" pitchFamily="18" charset="0"/>
                  <a:cs typeface="Times New Roman" panose="02020603050405020304" pitchFamily="18" charset="0"/>
                </a:endParaRPr>
              </a:p>
            </p:txBody>
          </p:sp>
        </mc:Choice>
        <mc:Fallback>
          <p:sp>
            <p:nvSpPr>
              <p:cNvPr id="7" name="圆角矩形 6"/>
              <p:cNvSpPr>
                <a:spLocks noRot="1" noChangeAspect="1" noMove="1" noResize="1" noEditPoints="1" noAdjustHandles="1" noChangeArrowheads="1" noChangeShapeType="1" noTextEdit="1"/>
              </p:cNvSpPr>
              <p:nvPr/>
            </p:nvSpPr>
            <p:spPr>
              <a:xfrm>
                <a:off x="5968411" y="2061120"/>
                <a:ext cx="5727404" cy="3956908"/>
              </a:xfrm>
              <a:prstGeom prst="roundRect">
                <a:avLst/>
              </a:prstGeom>
              <a:blipFill rotWithShape="1">
                <a:blip r:embed="rId3"/>
                <a:stretch>
                  <a:fillRect l="-112" t="-174" r="-104" b="-15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Model</a:t>
            </a:r>
            <a:endParaRPr lang="en-US" b="1" dirty="0">
              <a:solidFill>
                <a:schemeClr val="accent1">
                  <a:lumMod val="75000"/>
                </a:schemeClr>
              </a:solidFill>
            </a:endParaRPr>
          </a:p>
        </p:txBody>
      </p:sp>
      <p:sp>
        <p:nvSpPr>
          <p:cNvPr id="6" name="TextBox 5"/>
          <p:cNvSpPr txBox="1"/>
          <p:nvPr/>
        </p:nvSpPr>
        <p:spPr>
          <a:xfrm>
            <a:off x="6380016" y="4024934"/>
            <a:ext cx="4946067" cy="1323439"/>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Malicious</a:t>
            </a:r>
            <a:r>
              <a:rPr lang="en-US" sz="2000" dirty="0">
                <a:latin typeface="Times New Roman" panose="02020603050405020304" pitchFamily="18" charset="0"/>
                <a:cs typeface="Times New Roman" panose="02020603050405020304" pitchFamily="18" charset="0"/>
              </a:rPr>
              <a:t>: Arbitrary behavior, can send wrong messages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Adversary may be unbounded (</a:t>
            </a:r>
            <a:r>
              <a:rPr lang="en-US" sz="2000" b="1" dirty="0">
                <a:latin typeface="Times New Roman" panose="02020603050405020304" pitchFamily="18" charset="0"/>
                <a:cs typeface="Times New Roman" panose="02020603050405020304" pitchFamily="18" charset="0"/>
              </a:rPr>
              <a:t>IT Security</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9" name="TextBox 56"/>
          <p:cNvSpPr txBox="1"/>
          <p:nvPr/>
        </p:nvSpPr>
        <p:spPr>
          <a:xfrm>
            <a:off x="1021337" y="4024934"/>
            <a:ext cx="4655128"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Asynchronous</a:t>
            </a:r>
            <a:r>
              <a:rPr lang="en-US" sz="2000" dirty="0">
                <a:latin typeface="Times New Roman" panose="02020603050405020304" pitchFamily="18" charset="0"/>
                <a:cs typeface="Times New Roman" panose="02020603050405020304" pitchFamily="18" charset="0"/>
              </a:rPr>
              <a:t>: Arbitrary delays, messages delivered out of order</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2226086" y="2003081"/>
            <a:ext cx="1811946" cy="1659970"/>
            <a:chOff x="2111786" y="4635318"/>
            <a:chExt cx="1811946" cy="1659970"/>
          </a:xfrm>
        </p:grpSpPr>
        <p:cxnSp>
          <p:nvCxnSpPr>
            <p:cNvPr id="11" name="Straight Arrow Connector 10"/>
            <p:cNvCxnSpPr/>
            <p:nvPr/>
          </p:nvCxnSpPr>
          <p:spPr>
            <a:xfrm>
              <a:off x="3031595" y="4635318"/>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11786" y="4635318"/>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57508" y="5936934"/>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31595" y="5037780"/>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111786" y="5037780"/>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11786" y="5037780"/>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31595" y="4635318"/>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157508" y="5936934"/>
              <a:ext cx="1738550" cy="34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31595" y="5903510"/>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96059" y="5037780"/>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11786" y="5037780"/>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111786" y="5037780"/>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157508" y="4635318"/>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031595" y="4635318"/>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157508" y="5037780"/>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7915235" y="2217084"/>
            <a:ext cx="1310305" cy="13103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p:cNvSpPr txBox="1"/>
              <p:nvPr/>
            </p:nvSpPr>
            <p:spPr>
              <a:xfrm>
                <a:off x="1645903" y="3388241"/>
                <a:ext cx="8719888" cy="523220"/>
              </a:xfrm>
              <a:prstGeom prst="rect">
                <a:avLst/>
              </a:prstGeom>
              <a:noFill/>
            </p:spPr>
            <p:txBody>
              <a:bodyPr wrap="none" rtlCol="0">
                <a:spAutoFit/>
              </a:bodyPr>
              <a:lstStyle/>
              <a:p>
                <a:r>
                  <a:rPr lang="en-US" altLang="zh-CN" sz="2800" i="1" dirty="0">
                    <a:solidFill>
                      <a:srgbClr val="FF0000"/>
                    </a:solidFill>
                    <a:latin typeface="Times New Roman" panose="02020603050405020304" pitchFamily="18" charset="0"/>
                    <a:cs typeface="Times New Roman" panose="02020603050405020304" pitchFamily="18" charset="0"/>
                  </a:rPr>
                  <a:t>Can we improve the techniques in [CP17] by a factor of </a:t>
                </a:r>
                <a14:m>
                  <m:oMath xmlns:m="http://schemas.openxmlformats.org/officeDocument/2006/math">
                    <m:r>
                      <a:rPr lang="en-US" altLang="zh-CN" sz="2800" b="0" i="1" dirty="0" smtClean="0">
                        <a:solidFill>
                          <a:srgbClr val="FF0000"/>
                        </a:solidFill>
                        <a:latin typeface="Cambria Math" panose="02040503050406030204" pitchFamily="18" charset="0"/>
                        <a:cs typeface="Times New Roman" panose="02020603050405020304" pitchFamily="18" charset="0"/>
                      </a:rPr>
                      <m:t>𝑛</m:t>
                    </m:r>
                  </m:oMath>
                </a14:m>
                <a:r>
                  <a:rPr lang="en-US" altLang="zh-CN" sz="2800" i="1" dirty="0">
                    <a:solidFill>
                      <a:srgbClr val="FF0000"/>
                    </a:solidFill>
                    <a:latin typeface="Times New Roman" panose="02020603050405020304" pitchFamily="18" charset="0"/>
                    <a:cs typeface="Times New Roman" panose="02020603050405020304" pitchFamily="18" charset="0"/>
                  </a:rPr>
                  <a:t>?</a:t>
                </a:r>
                <a:endParaRPr lang="zh-CN" altLang="en-US" sz="2800" i="1"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1645903" y="3388241"/>
                <a:ext cx="8719888" cy="523220"/>
              </a:xfrm>
              <a:prstGeom prst="rect">
                <a:avLst/>
              </a:prstGeom>
              <a:blipFill rotWithShape="1">
                <a:blip r:embed="rId1"/>
                <a:stretch>
                  <a:fillRect l="-7" t="-99" r="1" b="95"/>
                </a:stretch>
              </a:blipFill>
            </p:spPr>
            <p:txBody>
              <a:bodyPr/>
              <a:lstStyle/>
              <a:p>
                <a:r>
                  <a:rPr lang="zh-CN" alt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Idea</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文本框 3"/>
              <p:cNvSpPr txBox="1"/>
              <p:nvPr/>
            </p:nvSpPr>
            <p:spPr>
              <a:xfrm>
                <a:off x="663432" y="1400136"/>
                <a:ext cx="5954651" cy="3303790"/>
              </a:xfrm>
              <a:prstGeom prst="rect">
                <a:avLst/>
              </a:prstGeom>
              <a:noFill/>
            </p:spPr>
            <p:txBody>
              <a:bodyPr wrap="square" rtlCol="0">
                <a:spAutoFit/>
              </a:bodyPr>
              <a:lstStyle/>
              <a:p>
                <a:pPr algn="ctr">
                  <a:lnSpc>
                    <a:spcPct val="150000"/>
                  </a:lnSpc>
                </a:pPr>
                <a:r>
                  <a:rPr lang="en-US" altLang="zh-CN" sz="2800" b="1" dirty="0">
                    <a:latin typeface="Times New Roman" panose="02020603050405020304" pitchFamily="18" charset="0"/>
                    <a:cs typeface="Times New Roman" panose="02020603050405020304" pitchFamily="18" charset="0"/>
                  </a:rPr>
                  <a:t>Idea 1: Use Large </a:t>
                </a:r>
                <a14:m>
                  <m:oMath xmlns:m="http://schemas.openxmlformats.org/officeDocument/2006/math">
                    <m:r>
                      <a:rPr lang="en-US" altLang="zh-CN" sz="2800" b="1" i="1" dirty="0" smtClean="0">
                        <a:latin typeface="Cambria Math" panose="02040503050406030204" pitchFamily="18" charset="0"/>
                        <a:cs typeface="Times New Roman" panose="02020603050405020304" pitchFamily="18" charset="0"/>
                      </a:rPr>
                      <m:t>ℓ</m:t>
                    </m:r>
                  </m:oMath>
                </a14:m>
                <a:endParaRPr lang="en-US" altLang="zh-CN" sz="28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Extract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ℓ+</m:t>
                    </m:r>
                    <m:r>
                      <a:rPr lang="en-US" altLang="zh-CN" i="1" dirty="0" smtClean="0">
                        <a:solidFill>
                          <a:srgbClr val="FF0000"/>
                        </a:solidFill>
                        <a:latin typeface="Cambria Math" panose="02040503050406030204" pitchFamily="18" charset="0"/>
                        <a:cs typeface="Times New Roman" panose="02020603050405020304" pitchFamily="18" charset="0"/>
                      </a:rPr>
                      <m:t>1</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 Beaver triples.</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If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ℓ+</m:t>
                    </m:r>
                    <m:r>
                      <a:rPr lang="en-US" altLang="zh-CN" i="1" dirty="0" smtClean="0">
                        <a:latin typeface="Cambria Math" panose="02040503050406030204" pitchFamily="18" charset="0"/>
                        <a:cs typeface="Times New Roman" panose="02020603050405020304" pitchFamily="18" charset="0"/>
                      </a:rPr>
                      <m:t>1</m:t>
                    </m:r>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𝑡</m:t>
                    </m:r>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𝑂</m:t>
                    </m:r>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𝑛</m:t>
                    </m:r>
                    <m:r>
                      <a:rPr lang="en-US" altLang="zh-CN" i="1" dirty="0"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the amortized cost per triple is linear.</a:t>
                </a:r>
                <a:endParaRPr lang="en-US" altLang="zh-CN" dirty="0">
                  <a:latin typeface="Times New Roman" panose="02020603050405020304" pitchFamily="18" charset="0"/>
                  <a:cs typeface="Times New Roman" panose="02020603050405020304" pitchFamily="18" charset="0"/>
                </a:endParaRPr>
              </a:p>
              <a:p>
                <a:pPr>
                  <a:lnSpc>
                    <a:spcPct val="150000"/>
                  </a:lnSpc>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Require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ℓ+</m:t>
                    </m:r>
                    <m:r>
                      <a:rPr lang="en-US" altLang="zh-CN" i="1" dirty="0" smtClean="0">
                        <a:solidFill>
                          <a:srgbClr val="FF0000"/>
                        </a:solidFill>
                        <a:latin typeface="Cambria Math" panose="02040503050406030204" pitchFamily="18" charset="0"/>
                        <a:cs typeface="Times New Roman" panose="02020603050405020304" pitchFamily="18" charset="0"/>
                      </a:rPr>
                      <m:t>1</m:t>
                    </m:r>
                    <m:r>
                      <a:rPr lang="en-US" altLang="zh-CN" b="0" i="1" dirty="0" smtClean="0">
                        <a:solidFill>
                          <a:srgbClr val="FF0000"/>
                        </a:solidFill>
                        <a:latin typeface="Cambria Math" panose="02040503050406030204" pitchFamily="18" charset="0"/>
                        <a:cs typeface="Times New Roman" panose="02020603050405020304" pitchFamily="18" charset="0"/>
                      </a:rPr>
                      <m:t>&gt;</m:t>
                    </m:r>
                    <m:r>
                      <a:rPr lang="en-US" altLang="zh-CN" b="0" i="1" dirty="0" smtClean="0">
                        <a:solidFill>
                          <a:srgbClr val="FF0000"/>
                        </a:solidFill>
                        <a:latin typeface="Cambria Math" panose="02040503050406030204" pitchFamily="18" charset="0"/>
                        <a:cs typeface="Times New Roman" panose="02020603050405020304" pitchFamily="18" charset="0"/>
                      </a:rPr>
                      <m:t>2</m:t>
                    </m:r>
                    <m:r>
                      <a:rPr lang="en-US" altLang="zh-CN" b="0" i="1" dirty="0" smtClean="0">
                        <a:solidFill>
                          <a:srgbClr val="FF0000"/>
                        </a:solidFill>
                        <a:latin typeface="Cambria Math" panose="02040503050406030204" pitchFamily="18" charset="0"/>
                        <a:cs typeface="Times New Roman" panose="02020603050405020304" pitchFamily="18" charset="0"/>
                      </a:rPr>
                      <m:t>𝑡</m:t>
                    </m:r>
                    <m:r>
                      <a:rPr lang="en-US" altLang="zh-CN" b="0" i="1" dirty="0" smtClean="0">
                        <a:solidFill>
                          <a:srgbClr val="FF0000"/>
                        </a:solidFill>
                        <a:latin typeface="Cambria Math" panose="02040503050406030204" pitchFamily="18" charset="0"/>
                        <a:cs typeface="Times New Roman" panose="02020603050405020304" pitchFamily="18" charset="0"/>
                      </a:rPr>
                      <m:t>+</m:t>
                    </m:r>
                    <m:r>
                      <a:rPr lang="en-US" altLang="zh-CN" b="0" i="1" dirty="0" smtClean="0">
                        <a:solidFill>
                          <a:srgbClr val="FF0000"/>
                        </a:solidFill>
                        <a:latin typeface="Cambria Math" panose="02040503050406030204" pitchFamily="18" charset="0"/>
                        <a:cs typeface="Times New Roman" panose="02020603050405020304" pitchFamily="18" charset="0"/>
                      </a:rPr>
                      <m:t>1</m:t>
                    </m:r>
                  </m:oMath>
                </a14:m>
                <a:r>
                  <a:rPr lang="en-US" altLang="zh-CN" dirty="0">
                    <a:latin typeface="Times New Roman" panose="02020603050405020304" pitchFamily="18" charset="0"/>
                    <a:cs typeface="Times New Roman" panose="02020603050405020304" pitchFamily="18" charset="0"/>
                  </a:rPr>
                  <a:t> parties participate!</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May never succeed...</a:t>
                </a:r>
                <a:endParaRPr lang="en-US" altLang="zh-CN" sz="2400" dirty="0">
                  <a:latin typeface="Times New Roman" panose="02020603050405020304" pitchFamily="18" charset="0"/>
                  <a:cs typeface="Times New Roman" panose="02020603050405020304" pitchFamily="18" charset="0"/>
                </a:endParaRPr>
              </a:p>
              <a:p>
                <a:pPr algn="ctr">
                  <a:lnSpc>
                    <a:spcPct val="150000"/>
                  </a:lnSpc>
                </a:pPr>
                <a:endParaRPr lang="zh-CN" altLang="en-US" sz="2400"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663432" y="1400136"/>
                <a:ext cx="5954651" cy="3303790"/>
              </a:xfrm>
              <a:prstGeom prst="rect">
                <a:avLst/>
              </a:prstGeom>
              <a:blipFill rotWithShape="1">
                <a:blip r:embed="rId1"/>
                <a:stretch>
                  <a:fillRect l="-8" t="-18" r="2" b="15"/>
                </a:stretch>
              </a:blipFill>
            </p:spPr>
            <p:txBody>
              <a:bodyPr/>
              <a:lstStyle/>
              <a:p>
                <a:r>
                  <a:rPr lang="zh-CN" altLang="en-US">
                    <a:noFill/>
                  </a:rPr>
                  <a:t> </a:t>
                </a:r>
              </a:p>
            </p:txBody>
          </p:sp>
        </mc:Fallback>
      </mc:AlternateContent>
      <p:sp>
        <p:nvSpPr>
          <p:cNvPr id="5" name="圆角矩形 4"/>
          <p:cNvSpPr/>
          <p:nvPr/>
        </p:nvSpPr>
        <p:spPr>
          <a:xfrm>
            <a:off x="663432" y="5111324"/>
            <a:ext cx="5717859" cy="14492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Failure Reason:</a:t>
            </a:r>
            <a:endParaRPr lang="en-US" altLang="zh-CN" sz="2000"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Honest Parties will always participate. </a:t>
            </a:r>
            <a:endParaRPr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But may have </a:t>
            </a:r>
            <a:r>
              <a:rPr lang="en-US" altLang="zh-CN" b="1" dirty="0">
                <a:solidFill>
                  <a:srgbClr val="FF0000"/>
                </a:solidFill>
                <a:latin typeface="Times New Roman" panose="02020603050405020304" pitchFamily="18" charset="0"/>
                <a:cs typeface="Times New Roman" panose="02020603050405020304" pitchFamily="18" charset="0"/>
              </a:rPr>
              <a:t>too few corrupted parties</a:t>
            </a:r>
            <a:r>
              <a:rPr lang="en-US" altLang="zh-CN" dirty="0">
                <a:solidFill>
                  <a:schemeClr val="tx1"/>
                </a:solidFill>
                <a:latin typeface="Times New Roman" panose="02020603050405020304" pitchFamily="18" charset="0"/>
                <a:cs typeface="Times New Roman" panose="02020603050405020304" pitchFamily="18" charset="0"/>
              </a:rPr>
              <a:t> participate.</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Idea</a:t>
            </a:r>
            <a:endParaRPr lang="en-US" b="1" dirty="0">
              <a:solidFill>
                <a:schemeClr val="accent1">
                  <a:lumMod val="75000"/>
                </a:schemeClr>
              </a:solidFill>
            </a:endParaRPr>
          </a:p>
        </p:txBody>
      </p:sp>
      <p:sp>
        <p:nvSpPr>
          <p:cNvPr id="4" name="圆角矩形 3"/>
          <p:cNvSpPr/>
          <p:nvPr/>
        </p:nvSpPr>
        <p:spPr>
          <a:xfrm>
            <a:off x="6510285" y="5234394"/>
            <a:ext cx="5136963" cy="14492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solidFill>
                  <a:srgbClr val="FF0000"/>
                </a:solidFill>
                <a:latin typeface="Times New Roman" panose="02020603050405020304" pitchFamily="18" charset="0"/>
                <a:cs typeface="Times New Roman" panose="02020603050405020304" pitchFamily="18" charset="0"/>
              </a:rPr>
              <a:t>Failure Reason:</a:t>
            </a:r>
            <a:endParaRPr lang="en-US" altLang="zh-CN"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Too many incorrect shares from corrupted parties.</a:t>
            </a:r>
            <a:endParaRPr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May have </a:t>
            </a:r>
            <a:r>
              <a:rPr lang="en-US" altLang="zh-CN" b="1" dirty="0">
                <a:solidFill>
                  <a:srgbClr val="FF0000"/>
                </a:solidFill>
                <a:latin typeface="Times New Roman" panose="02020603050405020304" pitchFamily="18" charset="0"/>
                <a:cs typeface="Times New Roman" panose="02020603050405020304" pitchFamily="18" charset="0"/>
              </a:rPr>
              <a:t>too many corrupted parties</a:t>
            </a:r>
            <a:r>
              <a:rPr lang="en-US" altLang="zh-CN" dirty="0">
                <a:solidFill>
                  <a:schemeClr val="tx1"/>
                </a:solidFill>
                <a:latin typeface="Times New Roman" panose="02020603050405020304" pitchFamily="18" charset="0"/>
                <a:cs typeface="Times New Roman" panose="02020603050405020304" pitchFamily="18" charset="0"/>
              </a:rPr>
              <a:t> participate. </a:t>
            </a:r>
            <a:endParaRPr lang="en-US" altLang="zh-CN"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框 5"/>
              <p:cNvSpPr txBox="1"/>
              <p:nvPr/>
            </p:nvSpPr>
            <p:spPr>
              <a:xfrm>
                <a:off x="6096000" y="1395148"/>
                <a:ext cx="6095999" cy="4134786"/>
              </a:xfrm>
              <a:prstGeom prst="rect">
                <a:avLst/>
              </a:prstGeom>
              <a:noFill/>
            </p:spPr>
            <p:txBody>
              <a:bodyPr wrap="square" rtlCol="0">
                <a:spAutoFit/>
              </a:bodyPr>
              <a:lstStyle/>
              <a:p>
                <a:pPr algn="ctr">
                  <a:lnSpc>
                    <a:spcPct val="150000"/>
                  </a:lnSpc>
                </a:pPr>
                <a:r>
                  <a:rPr lang="en-US" altLang="zh-CN" sz="2800" b="1" dirty="0">
                    <a:latin typeface="Times New Roman" panose="02020603050405020304" pitchFamily="18" charset="0"/>
                    <a:cs typeface="Times New Roman" panose="02020603050405020304" pitchFamily="18" charset="0"/>
                  </a:rPr>
                  <a:t>Idea 2: Use Packing</a:t>
                </a:r>
                <a:endParaRPr lang="en-US" altLang="zh-CN" sz="28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Use Packed Shamir to store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𝑘</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𝑛</m:t>
                    </m:r>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secrets. </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Extract One Packed Beaver Triple.</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Depack</a:t>
                </a:r>
                <a:r>
                  <a:rPr lang="en-US" altLang="zh-CN" dirty="0">
                    <a:latin typeface="Times New Roman" panose="02020603050405020304" pitchFamily="18" charset="0"/>
                    <a:cs typeface="Times New Roman" panose="02020603050405020304" pitchFamily="18" charset="0"/>
                  </a:rPr>
                  <a:t> to </a:t>
                </a:r>
                <a14:m>
                  <m:oMath xmlns:m="http://schemas.openxmlformats.org/officeDocument/2006/math">
                    <m:r>
                      <a:rPr lang="en-US" altLang="zh-CN" b="0" i="1" dirty="0" smtClean="0">
                        <a:solidFill>
                          <a:srgbClr val="FF0000"/>
                        </a:solidFill>
                        <a:latin typeface="Cambria Math" panose="02040503050406030204" pitchFamily="18" charset="0"/>
                        <a:cs typeface="Times New Roman" panose="02020603050405020304" pitchFamily="18" charset="0"/>
                      </a:rPr>
                      <m:t>𝑘</m:t>
                    </m:r>
                    <m:r>
                      <a:rPr lang="en-US" altLang="zh-CN" b="0"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𝑛</m:t>
                    </m:r>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Standard Beaver Triples.</a:t>
                </a:r>
                <a:endParaRPr lang="en-US" altLang="zh-CN" dirty="0">
                  <a:latin typeface="Times New Roman" panose="02020603050405020304" pitchFamily="18" charset="0"/>
                  <a:cs typeface="Times New Roman" panose="02020603050405020304" pitchFamily="18" charset="0"/>
                </a:endParaRPr>
              </a:p>
              <a:p>
                <a:pPr>
                  <a:lnSpc>
                    <a:spcPct val="150000"/>
                  </a:lnSpc>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Cannot Rely on Error Correction to Guarantee Correctness!</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Not Known How to Share Packed Shamir Sharing efficiently…</a:t>
                </a:r>
                <a:endParaRPr lang="en-US" altLang="zh-CN" sz="2400" dirty="0">
                  <a:latin typeface="Times New Roman" panose="02020603050405020304" pitchFamily="18" charset="0"/>
                  <a:cs typeface="Times New Roman" panose="02020603050405020304" pitchFamily="18" charset="0"/>
                </a:endParaRPr>
              </a:p>
              <a:p>
                <a:pPr algn="ctr">
                  <a:lnSpc>
                    <a:spcPct val="150000"/>
                  </a:lnSpc>
                </a:pPr>
                <a:endParaRPr lang="zh-CN" altLang="en-US" sz="2400" dirty="0">
                  <a:latin typeface="Times New Roman" panose="02020603050405020304" pitchFamily="18" charset="0"/>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6096000" y="1395148"/>
                <a:ext cx="6095999" cy="4134786"/>
              </a:xfrm>
              <a:prstGeom prst="rect">
                <a:avLst/>
              </a:prstGeom>
              <a:blipFill rotWithShape="1">
                <a:blip r:embed="rId1"/>
                <a:stretch>
                  <a:fillRect t="-1" r="10" b="9"/>
                </a:stretch>
              </a:blipFill>
            </p:spPr>
            <p:txBody>
              <a:bodyPr/>
              <a:lstStyle/>
              <a:p>
                <a:r>
                  <a:rPr lang="zh-CN" alt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Idea</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文本框 3"/>
              <p:cNvSpPr txBox="1"/>
              <p:nvPr/>
            </p:nvSpPr>
            <p:spPr>
              <a:xfrm>
                <a:off x="173630" y="1264326"/>
                <a:ext cx="5922370" cy="3303790"/>
              </a:xfrm>
              <a:prstGeom prst="rect">
                <a:avLst/>
              </a:prstGeom>
              <a:noFill/>
            </p:spPr>
            <p:txBody>
              <a:bodyPr wrap="square" rtlCol="0">
                <a:spAutoFit/>
              </a:bodyPr>
              <a:lstStyle/>
              <a:p>
                <a:pPr algn="ctr">
                  <a:lnSpc>
                    <a:spcPct val="150000"/>
                  </a:lnSpc>
                </a:pPr>
                <a:r>
                  <a:rPr lang="en-US" altLang="zh-CN" sz="2800" b="1" dirty="0">
                    <a:latin typeface="Times New Roman" panose="02020603050405020304" pitchFamily="18" charset="0"/>
                    <a:cs typeface="Times New Roman" panose="02020603050405020304" pitchFamily="18" charset="0"/>
                  </a:rPr>
                  <a:t>Idea 1: Use Large </a:t>
                </a:r>
                <a14:m>
                  <m:oMath xmlns:m="http://schemas.openxmlformats.org/officeDocument/2006/math">
                    <m:r>
                      <a:rPr lang="en-US" altLang="zh-CN" sz="2800" b="1" i="1" dirty="0" smtClean="0">
                        <a:latin typeface="Cambria Math" panose="02040503050406030204" pitchFamily="18" charset="0"/>
                        <a:cs typeface="Times New Roman" panose="02020603050405020304" pitchFamily="18" charset="0"/>
                      </a:rPr>
                      <m:t>ℓ</m:t>
                    </m:r>
                  </m:oMath>
                </a14:m>
                <a:endParaRPr lang="en-US" altLang="zh-CN" sz="28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Extract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ℓ+</m:t>
                    </m:r>
                    <m:r>
                      <a:rPr lang="en-US" altLang="zh-CN" i="1" dirty="0" smtClean="0">
                        <a:solidFill>
                          <a:srgbClr val="FF0000"/>
                        </a:solidFill>
                        <a:latin typeface="Cambria Math" panose="02040503050406030204" pitchFamily="18" charset="0"/>
                        <a:cs typeface="Times New Roman" panose="02020603050405020304" pitchFamily="18" charset="0"/>
                      </a:rPr>
                      <m:t>1</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 Beaver triples.</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If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ℓ+</m:t>
                    </m:r>
                    <m:r>
                      <a:rPr lang="en-US" altLang="zh-CN" i="1" dirty="0" smtClean="0">
                        <a:latin typeface="Cambria Math" panose="02040503050406030204" pitchFamily="18" charset="0"/>
                        <a:cs typeface="Times New Roman" panose="02020603050405020304" pitchFamily="18" charset="0"/>
                      </a:rPr>
                      <m:t>1</m:t>
                    </m:r>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𝑡</m:t>
                    </m:r>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𝑂</m:t>
                    </m:r>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𝑛</m:t>
                    </m:r>
                    <m:r>
                      <a:rPr lang="en-US" altLang="zh-CN" i="1" dirty="0"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the amortized cost per triple is linear.</a:t>
                </a:r>
                <a:endParaRPr lang="en-US" altLang="zh-CN" dirty="0">
                  <a:latin typeface="Times New Roman" panose="02020603050405020304" pitchFamily="18" charset="0"/>
                  <a:cs typeface="Times New Roman" panose="02020603050405020304" pitchFamily="18" charset="0"/>
                </a:endParaRPr>
              </a:p>
              <a:p>
                <a:pPr>
                  <a:lnSpc>
                    <a:spcPct val="150000"/>
                  </a:lnSpc>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Require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ℓ+</m:t>
                    </m:r>
                    <m:r>
                      <a:rPr lang="en-US" altLang="zh-CN" i="1" dirty="0" smtClean="0">
                        <a:solidFill>
                          <a:srgbClr val="FF0000"/>
                        </a:solidFill>
                        <a:latin typeface="Cambria Math" panose="02040503050406030204" pitchFamily="18" charset="0"/>
                        <a:cs typeface="Times New Roman" panose="02020603050405020304" pitchFamily="18" charset="0"/>
                      </a:rPr>
                      <m:t>1</m:t>
                    </m:r>
                    <m:r>
                      <a:rPr lang="en-US" altLang="zh-CN" b="0" i="1" dirty="0" smtClean="0">
                        <a:solidFill>
                          <a:srgbClr val="FF0000"/>
                        </a:solidFill>
                        <a:latin typeface="Cambria Math" panose="02040503050406030204" pitchFamily="18" charset="0"/>
                        <a:cs typeface="Times New Roman" panose="02020603050405020304" pitchFamily="18" charset="0"/>
                      </a:rPr>
                      <m:t>&gt;</m:t>
                    </m:r>
                    <m:r>
                      <a:rPr lang="en-US" altLang="zh-CN" b="0" i="1" dirty="0" smtClean="0">
                        <a:solidFill>
                          <a:srgbClr val="FF0000"/>
                        </a:solidFill>
                        <a:latin typeface="Cambria Math" panose="02040503050406030204" pitchFamily="18" charset="0"/>
                        <a:cs typeface="Times New Roman" panose="02020603050405020304" pitchFamily="18" charset="0"/>
                      </a:rPr>
                      <m:t>2</m:t>
                    </m:r>
                    <m:r>
                      <a:rPr lang="en-US" altLang="zh-CN" b="0" i="1" dirty="0" smtClean="0">
                        <a:solidFill>
                          <a:srgbClr val="FF0000"/>
                        </a:solidFill>
                        <a:latin typeface="Cambria Math" panose="02040503050406030204" pitchFamily="18" charset="0"/>
                        <a:cs typeface="Times New Roman" panose="02020603050405020304" pitchFamily="18" charset="0"/>
                      </a:rPr>
                      <m:t>𝑡</m:t>
                    </m:r>
                    <m:r>
                      <a:rPr lang="en-US" altLang="zh-CN" b="0" i="1" dirty="0" smtClean="0">
                        <a:solidFill>
                          <a:srgbClr val="FF0000"/>
                        </a:solidFill>
                        <a:latin typeface="Cambria Math" panose="02040503050406030204" pitchFamily="18" charset="0"/>
                        <a:cs typeface="Times New Roman" panose="02020603050405020304" pitchFamily="18" charset="0"/>
                      </a:rPr>
                      <m:t>+</m:t>
                    </m:r>
                    <m:r>
                      <a:rPr lang="en-US" altLang="zh-CN" b="0" i="1" dirty="0" smtClean="0">
                        <a:solidFill>
                          <a:srgbClr val="FF0000"/>
                        </a:solidFill>
                        <a:latin typeface="Cambria Math" panose="02040503050406030204" pitchFamily="18" charset="0"/>
                        <a:cs typeface="Times New Roman" panose="02020603050405020304" pitchFamily="18" charset="0"/>
                      </a:rPr>
                      <m:t>1</m:t>
                    </m:r>
                  </m:oMath>
                </a14:m>
                <a:r>
                  <a:rPr lang="en-US" altLang="zh-CN" dirty="0">
                    <a:latin typeface="Times New Roman" panose="02020603050405020304" pitchFamily="18" charset="0"/>
                    <a:cs typeface="Times New Roman" panose="02020603050405020304" pitchFamily="18" charset="0"/>
                  </a:rPr>
                  <a:t> parties participate!</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May never succeed...</a:t>
                </a:r>
                <a:endParaRPr lang="en-US" altLang="zh-CN" sz="2400" dirty="0">
                  <a:latin typeface="Times New Roman" panose="02020603050405020304" pitchFamily="18" charset="0"/>
                  <a:cs typeface="Times New Roman" panose="02020603050405020304" pitchFamily="18" charset="0"/>
                </a:endParaRPr>
              </a:p>
              <a:p>
                <a:pPr algn="ctr">
                  <a:lnSpc>
                    <a:spcPct val="150000"/>
                  </a:lnSpc>
                </a:pPr>
                <a:endParaRPr lang="zh-CN" altLang="en-US" sz="2400"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173630" y="1264326"/>
                <a:ext cx="5922370" cy="3303790"/>
              </a:xfrm>
              <a:prstGeom prst="rect">
                <a:avLst/>
              </a:prstGeom>
              <a:blipFill rotWithShape="1">
                <a:blip r:embed="rId1"/>
                <a:stretch>
                  <a:fillRect l="-5" t="-1" b="17"/>
                </a:stretch>
              </a:blipFill>
            </p:spPr>
            <p:txBody>
              <a:bodyPr/>
              <a:lstStyle/>
              <a:p>
                <a:r>
                  <a:rPr lang="zh-CN" altLang="en-US">
                    <a:noFill/>
                  </a:rPr>
                  <a:t> </a:t>
                </a:r>
              </a:p>
            </p:txBody>
          </p:sp>
        </mc:Fallback>
      </mc:AlternateContent>
      <p:sp>
        <p:nvSpPr>
          <p:cNvPr id="6" name="圆角矩形 5"/>
          <p:cNvSpPr/>
          <p:nvPr/>
        </p:nvSpPr>
        <p:spPr>
          <a:xfrm>
            <a:off x="506152" y="5043655"/>
            <a:ext cx="5175564" cy="14492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Failure Reason:</a:t>
            </a:r>
            <a:endParaRPr lang="en-US" altLang="zh-CN" sz="2000"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Honest Parties will always participate. </a:t>
            </a:r>
            <a:endParaRPr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But may have </a:t>
            </a:r>
            <a:r>
              <a:rPr lang="en-US" altLang="zh-CN" b="1" dirty="0">
                <a:solidFill>
                  <a:srgbClr val="FF0000"/>
                </a:solidFill>
                <a:latin typeface="Times New Roman" panose="02020603050405020304" pitchFamily="18" charset="0"/>
                <a:cs typeface="Times New Roman" panose="02020603050405020304" pitchFamily="18" charset="0"/>
              </a:rPr>
              <a:t>too few corrupted parties</a:t>
            </a:r>
            <a:r>
              <a:rPr lang="en-US" altLang="zh-CN" dirty="0">
                <a:solidFill>
                  <a:schemeClr val="tx1"/>
                </a:solidFill>
                <a:latin typeface="Times New Roman" panose="02020603050405020304" pitchFamily="18" charset="0"/>
                <a:cs typeface="Times New Roman" panose="02020603050405020304" pitchFamily="18" charset="0"/>
              </a:rPr>
              <a:t> participate.</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7" name="圆角矩形 6"/>
          <p:cNvSpPr/>
          <p:nvPr/>
        </p:nvSpPr>
        <p:spPr>
          <a:xfrm>
            <a:off x="6510286" y="5043655"/>
            <a:ext cx="5136963" cy="14492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Failure Reason:</a:t>
            </a:r>
            <a:endParaRPr lang="en-US" altLang="zh-CN" sz="2000"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Too many incorrect shares from corrupted parties.</a:t>
            </a:r>
            <a:endParaRPr lang="en-US" altLang="zh-CN"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May have </a:t>
            </a:r>
            <a:r>
              <a:rPr lang="en-US" altLang="zh-CN" b="1" dirty="0">
                <a:solidFill>
                  <a:srgbClr val="FF0000"/>
                </a:solidFill>
                <a:latin typeface="Times New Roman" panose="02020603050405020304" pitchFamily="18" charset="0"/>
                <a:cs typeface="Times New Roman" panose="02020603050405020304" pitchFamily="18" charset="0"/>
              </a:rPr>
              <a:t>too many corrupted parties</a:t>
            </a:r>
            <a:r>
              <a:rPr lang="en-US" altLang="zh-CN" dirty="0">
                <a:solidFill>
                  <a:schemeClr val="tx1"/>
                </a:solidFill>
                <a:latin typeface="Times New Roman" panose="02020603050405020304" pitchFamily="18" charset="0"/>
                <a:cs typeface="Times New Roman" panose="02020603050405020304" pitchFamily="18" charset="0"/>
              </a:rPr>
              <a:t> participate. </a:t>
            </a:r>
            <a:endParaRPr lang="en-US" altLang="zh-CN"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文本框 7"/>
              <p:cNvSpPr txBox="1"/>
              <p:nvPr/>
            </p:nvSpPr>
            <p:spPr>
              <a:xfrm>
                <a:off x="6096000" y="1264326"/>
                <a:ext cx="6188148" cy="4134786"/>
              </a:xfrm>
              <a:prstGeom prst="rect">
                <a:avLst/>
              </a:prstGeom>
              <a:noFill/>
            </p:spPr>
            <p:txBody>
              <a:bodyPr wrap="square" rtlCol="0">
                <a:spAutoFit/>
              </a:bodyPr>
              <a:lstStyle/>
              <a:p>
                <a:pPr algn="ctr">
                  <a:lnSpc>
                    <a:spcPct val="150000"/>
                  </a:lnSpc>
                </a:pPr>
                <a:r>
                  <a:rPr lang="en-US" altLang="zh-CN" sz="2800" b="1" dirty="0">
                    <a:latin typeface="Times New Roman" panose="02020603050405020304" pitchFamily="18" charset="0"/>
                    <a:cs typeface="Times New Roman" panose="02020603050405020304" pitchFamily="18" charset="0"/>
                  </a:rPr>
                  <a:t>Idea 2: Use Packing</a:t>
                </a:r>
                <a:endParaRPr lang="en-US" altLang="zh-CN" sz="28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Use Packed Shamir to store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𝑘</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𝑛</m:t>
                    </m:r>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secrets. </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Extract One Packed Beaver Triple.</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Depack</a:t>
                </a:r>
                <a:r>
                  <a:rPr lang="en-US" altLang="zh-CN" dirty="0">
                    <a:latin typeface="Times New Roman" panose="02020603050405020304" pitchFamily="18" charset="0"/>
                    <a:cs typeface="Times New Roman" panose="02020603050405020304" pitchFamily="18" charset="0"/>
                  </a:rPr>
                  <a:t> to </a:t>
                </a:r>
                <a14:m>
                  <m:oMath xmlns:m="http://schemas.openxmlformats.org/officeDocument/2006/math">
                    <m:r>
                      <a:rPr lang="en-US" altLang="zh-CN" b="0" i="1" dirty="0" smtClean="0">
                        <a:solidFill>
                          <a:srgbClr val="FF0000"/>
                        </a:solidFill>
                        <a:latin typeface="Cambria Math" panose="02040503050406030204" pitchFamily="18" charset="0"/>
                        <a:cs typeface="Times New Roman" panose="02020603050405020304" pitchFamily="18" charset="0"/>
                      </a:rPr>
                      <m:t>𝑘</m:t>
                    </m:r>
                    <m:r>
                      <a:rPr lang="en-US" altLang="zh-CN" b="0"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𝑛</m:t>
                    </m:r>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Standard Beaver Triples.</a:t>
                </a:r>
                <a:endParaRPr lang="en-US" altLang="zh-CN" dirty="0">
                  <a:latin typeface="Times New Roman" panose="02020603050405020304" pitchFamily="18" charset="0"/>
                  <a:cs typeface="Times New Roman" panose="02020603050405020304" pitchFamily="18" charset="0"/>
                </a:endParaRPr>
              </a:p>
              <a:p>
                <a:pPr>
                  <a:lnSpc>
                    <a:spcPct val="150000"/>
                  </a:lnSpc>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Cannot Rely on Error Correction to Guarantee Correctness!</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Not Known How to Share Packed Shamir Sharing efficiently…</a:t>
                </a:r>
                <a:endParaRPr lang="en-US" altLang="zh-CN" sz="2400" dirty="0">
                  <a:latin typeface="Times New Roman" panose="02020603050405020304" pitchFamily="18" charset="0"/>
                  <a:cs typeface="Times New Roman" panose="02020603050405020304" pitchFamily="18" charset="0"/>
                </a:endParaRPr>
              </a:p>
              <a:p>
                <a:pPr algn="ctr">
                  <a:lnSpc>
                    <a:spcPct val="150000"/>
                  </a:lnSpc>
                </a:pPr>
                <a:endParaRPr lang="zh-CN" altLang="en-US" sz="2400" dirty="0">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6096000" y="1264326"/>
                <a:ext cx="6188148" cy="4134786"/>
              </a:xfrm>
              <a:prstGeom prst="rect">
                <a:avLst/>
              </a:prstGeom>
              <a:blipFill rotWithShape="1">
                <a:blip r:embed="rId2"/>
                <a:stretch>
                  <a:fillRect t="-1" r="1" b="8"/>
                </a:stretch>
              </a:blipFill>
            </p:spPr>
            <p:txBody>
              <a:bodyPr/>
              <a:lstStyle/>
              <a:p>
                <a:r>
                  <a:rPr lang="zh-CN" alt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Idea</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圆角矩形 2"/>
              <p:cNvSpPr/>
              <p:nvPr/>
            </p:nvSpPr>
            <p:spPr>
              <a:xfrm>
                <a:off x="3175591" y="1804102"/>
                <a:ext cx="2729024" cy="185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t>Process 1</a:t>
                </a:r>
                <a:endParaRPr lang="en-US" altLang="zh-CN" dirty="0"/>
              </a:p>
              <a:p>
                <a:pPr algn="ctr">
                  <a:lnSpc>
                    <a:spcPct val="150000"/>
                  </a:lnSpc>
                </a:pPr>
                <a:r>
                  <a:rPr lang="en-US" altLang="zh-CN" dirty="0"/>
                  <a:t>Use Large </a:t>
                </a:r>
                <a14:m>
                  <m:oMath xmlns:m="http://schemas.openxmlformats.org/officeDocument/2006/math">
                    <m:r>
                      <a:rPr lang="en-US" altLang="zh-CN" i="1" dirty="0" smtClean="0">
                        <a:latin typeface="Cambria Math" panose="02040503050406030204" pitchFamily="18" charset="0"/>
                      </a:rPr>
                      <m:t>ℓ</m:t>
                    </m:r>
                  </m:oMath>
                </a14:m>
                <a:endParaRPr lang="zh-CN" altLang="en-US" dirty="0"/>
              </a:p>
            </p:txBody>
          </p:sp>
        </mc:Choice>
        <mc:Fallback>
          <p:sp>
            <p:nvSpPr>
              <p:cNvPr id="3" name="圆角矩形 2"/>
              <p:cNvSpPr>
                <a:spLocks noRot="1" noChangeAspect="1" noMove="1" noResize="1" noEditPoints="1" noAdjustHandles="1" noChangeArrowheads="1" noChangeShapeType="1" noTextEdit="1"/>
              </p:cNvSpPr>
              <p:nvPr/>
            </p:nvSpPr>
            <p:spPr>
              <a:xfrm>
                <a:off x="3175591" y="1804102"/>
                <a:ext cx="2729024" cy="1850065"/>
              </a:xfrm>
              <a:prstGeom prst="roundRect">
                <a:avLst/>
              </a:prstGeom>
              <a:blipFill rotWithShape="1">
                <a:blip r:embed="rId1"/>
                <a:stretch>
                  <a:fillRect l="-254" t="-347" r="-219" b="-32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8" name="圆角矩形 7"/>
          <p:cNvSpPr/>
          <p:nvPr/>
        </p:nvSpPr>
        <p:spPr>
          <a:xfrm>
            <a:off x="3175591" y="4068837"/>
            <a:ext cx="2729024" cy="185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t>Process 2</a:t>
            </a:r>
            <a:endParaRPr lang="en-US" altLang="zh-CN" dirty="0"/>
          </a:p>
          <a:p>
            <a:pPr algn="ctr">
              <a:lnSpc>
                <a:spcPct val="150000"/>
              </a:lnSpc>
            </a:pPr>
            <a:r>
              <a:rPr lang="en-US" altLang="zh-CN" dirty="0"/>
              <a:t>Use Packing</a:t>
            </a:r>
            <a:endParaRPr lang="zh-CN" altLang="en-US" dirty="0"/>
          </a:p>
        </p:txBody>
      </p:sp>
      <p:sp>
        <p:nvSpPr>
          <p:cNvPr id="9" name="左大括号 8"/>
          <p:cNvSpPr/>
          <p:nvPr/>
        </p:nvSpPr>
        <p:spPr>
          <a:xfrm>
            <a:off x="2232838" y="1690688"/>
            <a:ext cx="829339" cy="4373526"/>
          </a:xfrm>
          <a:prstGeom prst="leftBrace">
            <a:avLst>
              <a:gd name="adj1" fmla="val 5876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411125" y="3692785"/>
            <a:ext cx="156966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Run in Parallel</a:t>
            </a:r>
            <a:endParaRPr lang="zh-CN" altLang="en-US" dirty="0">
              <a:latin typeface="Times New Roman" panose="02020603050405020304" pitchFamily="18" charset="0"/>
              <a:cs typeface="Times New Roman" panose="02020603050405020304" pitchFamily="18" charset="0"/>
            </a:endParaRPr>
          </a:p>
        </p:txBody>
      </p:sp>
      <p:pic>
        <p:nvPicPr>
          <p:cNvPr id="11" name="Picture 5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64815" y="4780511"/>
            <a:ext cx="426716" cy="426716"/>
          </a:xfrm>
          <a:prstGeom prst="rect">
            <a:avLst/>
          </a:prstGeom>
        </p:spPr>
      </p:pic>
      <mc:AlternateContent xmlns:mc="http://schemas.openxmlformats.org/markup-compatibility/2006">
        <mc:Choice xmlns:a14="http://schemas.microsoft.com/office/drawing/2010/main" Requires="a14">
          <p:sp>
            <p:nvSpPr>
              <p:cNvPr id="12" name="文本框 11"/>
              <p:cNvSpPr txBox="1"/>
              <p:nvPr/>
            </p:nvSpPr>
            <p:spPr>
              <a:xfrm>
                <a:off x="9171898" y="5207227"/>
                <a:ext cx="411266" cy="39164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i="0" dirty="0" smtClean="0">
                              <a:latin typeface="Cambria Math" panose="02040503050406030204" pitchFamily="18" charset="0"/>
                            </a:rPr>
                            <m:t>P</m:t>
                          </m:r>
                        </m:e>
                        <m:sub>
                          <m:r>
                            <a:rPr lang="en-US" altLang="zh-CN" b="0" i="1" dirty="0" smtClean="0">
                              <a:latin typeface="Cambria Math" panose="02040503050406030204" pitchFamily="18" charset="0"/>
                            </a:rPr>
                            <m:t>𝑗</m:t>
                          </m:r>
                        </m:sub>
                      </m:sSub>
                    </m:oMath>
                  </m:oMathPara>
                </a14:m>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9171898" y="5207227"/>
                <a:ext cx="411266" cy="391646"/>
              </a:xfrm>
              <a:prstGeom prst="rect">
                <a:avLst/>
              </a:prstGeom>
              <a:blipFill rotWithShape="1">
                <a:blip r:embed="rId3"/>
                <a:stretch>
                  <a:fillRect l="-144" t="-58" r="92" b="20"/>
                </a:stretch>
              </a:blipFill>
            </p:spPr>
            <p:txBody>
              <a:bodyPr/>
              <a:lstStyle/>
              <a:p>
                <a:r>
                  <a:rPr lang="zh-CN" altLang="en-US">
                    <a:noFill/>
                  </a:rPr>
                  <a:t> </a:t>
                </a:r>
              </a:p>
            </p:txBody>
          </p:sp>
        </mc:Fallback>
      </mc:AlternateContent>
      <p:pic>
        <p:nvPicPr>
          <p:cNvPr id="13" name="Picture 5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71898" y="2410859"/>
            <a:ext cx="426716" cy="426716"/>
          </a:xfrm>
          <a:prstGeom prst="rect">
            <a:avLst/>
          </a:prstGeom>
        </p:spPr>
      </p:pic>
      <mc:AlternateContent xmlns:mc="http://schemas.openxmlformats.org/markup-compatibility/2006">
        <mc:Choice xmlns:a14="http://schemas.microsoft.com/office/drawing/2010/main" Requires="a14">
          <p:sp>
            <p:nvSpPr>
              <p:cNvPr id="14" name="文本框 13"/>
              <p:cNvSpPr txBox="1"/>
              <p:nvPr/>
            </p:nvSpPr>
            <p:spPr>
              <a:xfrm>
                <a:off x="9178981" y="2837575"/>
                <a:ext cx="41254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i="0" dirty="0" smtClean="0">
                              <a:latin typeface="Cambria Math" panose="02040503050406030204" pitchFamily="18" charset="0"/>
                            </a:rPr>
                            <m:t>P</m:t>
                          </m:r>
                        </m:e>
                        <m:sub>
                          <m:r>
                            <a:rPr lang="en-US" altLang="zh-CN" b="0" i="1" dirty="0" smtClean="0">
                              <a:latin typeface="Cambria Math" panose="02040503050406030204" pitchFamily="18" charset="0"/>
                            </a:rPr>
                            <m:t>𝑖</m:t>
                          </m:r>
                        </m:sub>
                      </m:sSub>
                    </m:oMath>
                  </m:oMathPara>
                </a14:m>
                <a:endParaRPr lang="zh-CN" altLang="en-US" dirty="0"/>
              </a:p>
            </p:txBody>
          </p:sp>
        </mc:Choice>
        <mc:Fallback>
          <p:sp>
            <p:nvSpPr>
              <p:cNvPr id="14" name="文本框 13"/>
              <p:cNvSpPr txBox="1">
                <a:spLocks noRot="1" noChangeAspect="1" noMove="1" noResize="1" noEditPoints="1" noAdjustHandles="1" noChangeArrowheads="1" noChangeShapeType="1" noTextEdit="1"/>
              </p:cNvSpPr>
              <p:nvPr/>
            </p:nvSpPr>
            <p:spPr>
              <a:xfrm>
                <a:off x="9178981" y="2837575"/>
                <a:ext cx="412549" cy="369332"/>
              </a:xfrm>
              <a:prstGeom prst="rect">
                <a:avLst/>
              </a:prstGeom>
              <a:blipFill rotWithShape="1">
                <a:blip r:embed="rId4"/>
                <a:stretch>
                  <a:fillRect l="-14" t="-107" r="119" b="43"/>
                </a:stretch>
              </a:blipFill>
            </p:spPr>
            <p:txBody>
              <a:bodyPr/>
              <a:lstStyle/>
              <a:p>
                <a:r>
                  <a:rPr lang="zh-CN" altLang="en-US">
                    <a:noFill/>
                  </a:rPr>
                  <a:t> </a:t>
                </a:r>
              </a:p>
            </p:txBody>
          </p:sp>
        </mc:Fallback>
      </mc:AlternateContent>
      <p:cxnSp>
        <p:nvCxnSpPr>
          <p:cNvPr id="16" name="直接箭头连接符 15"/>
          <p:cNvCxnSpPr/>
          <p:nvPr/>
        </p:nvCxnSpPr>
        <p:spPr>
          <a:xfrm flipH="1">
            <a:off x="6712689" y="2643963"/>
            <a:ext cx="22505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6655981" y="2888512"/>
            <a:ext cx="2307266" cy="194575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6712689" y="3090530"/>
            <a:ext cx="2257641" cy="174374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6712689" y="5131981"/>
            <a:ext cx="2250560" cy="1"/>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Idea</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圆角矩形 2"/>
              <p:cNvSpPr/>
              <p:nvPr/>
            </p:nvSpPr>
            <p:spPr>
              <a:xfrm>
                <a:off x="3175591" y="1804102"/>
                <a:ext cx="2729024" cy="185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t>Process 1</a:t>
                </a:r>
                <a:endParaRPr lang="en-US" altLang="zh-CN" dirty="0"/>
              </a:p>
              <a:p>
                <a:pPr algn="ctr">
                  <a:lnSpc>
                    <a:spcPct val="150000"/>
                  </a:lnSpc>
                </a:pPr>
                <a:r>
                  <a:rPr lang="en-US" altLang="zh-CN" dirty="0"/>
                  <a:t>Use Large </a:t>
                </a:r>
                <a14:m>
                  <m:oMath xmlns:m="http://schemas.openxmlformats.org/officeDocument/2006/math">
                    <m:r>
                      <a:rPr lang="en-US" altLang="zh-CN" i="1" dirty="0" smtClean="0">
                        <a:latin typeface="Cambria Math" panose="02040503050406030204" pitchFamily="18" charset="0"/>
                      </a:rPr>
                      <m:t>ℓ</m:t>
                    </m:r>
                  </m:oMath>
                </a14:m>
                <a:endParaRPr lang="zh-CN" altLang="en-US" dirty="0"/>
              </a:p>
            </p:txBody>
          </p:sp>
        </mc:Choice>
        <mc:Fallback>
          <p:sp>
            <p:nvSpPr>
              <p:cNvPr id="3" name="圆角矩形 2"/>
              <p:cNvSpPr>
                <a:spLocks noRot="1" noChangeAspect="1" noMove="1" noResize="1" noEditPoints="1" noAdjustHandles="1" noChangeArrowheads="1" noChangeShapeType="1" noTextEdit="1"/>
              </p:cNvSpPr>
              <p:nvPr/>
            </p:nvSpPr>
            <p:spPr>
              <a:xfrm>
                <a:off x="3175591" y="1804102"/>
                <a:ext cx="2729024" cy="1850065"/>
              </a:xfrm>
              <a:prstGeom prst="roundRect">
                <a:avLst/>
              </a:prstGeom>
              <a:blipFill rotWithShape="1">
                <a:blip r:embed="rId1"/>
                <a:stretch>
                  <a:fillRect l="-254" t="-347" r="-219" b="-32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8" name="圆角矩形 7"/>
          <p:cNvSpPr/>
          <p:nvPr/>
        </p:nvSpPr>
        <p:spPr>
          <a:xfrm>
            <a:off x="3175591" y="4068837"/>
            <a:ext cx="2729024" cy="185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t>Process 2</a:t>
            </a:r>
            <a:endParaRPr lang="en-US" altLang="zh-CN" dirty="0"/>
          </a:p>
          <a:p>
            <a:pPr algn="ctr">
              <a:lnSpc>
                <a:spcPct val="150000"/>
              </a:lnSpc>
            </a:pPr>
            <a:r>
              <a:rPr lang="en-US" altLang="zh-CN" dirty="0"/>
              <a:t>Use Packing</a:t>
            </a:r>
            <a:endParaRPr lang="zh-CN" altLang="en-US" dirty="0"/>
          </a:p>
        </p:txBody>
      </p:sp>
      <p:sp>
        <p:nvSpPr>
          <p:cNvPr id="9" name="左大括号 8"/>
          <p:cNvSpPr/>
          <p:nvPr/>
        </p:nvSpPr>
        <p:spPr>
          <a:xfrm>
            <a:off x="2232838" y="1690688"/>
            <a:ext cx="829339" cy="4373526"/>
          </a:xfrm>
          <a:prstGeom prst="leftBrace">
            <a:avLst>
              <a:gd name="adj1" fmla="val 5876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411125" y="3692785"/>
            <a:ext cx="156966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Run in Parallel</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圆角矩形 14"/>
              <p:cNvSpPr/>
              <p:nvPr/>
            </p:nvSpPr>
            <p:spPr>
              <a:xfrm>
                <a:off x="6725520" y="2018581"/>
                <a:ext cx="5293655" cy="371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sz="2400" b="1" dirty="0">
                    <a:solidFill>
                      <a:schemeClr val="tx1"/>
                    </a:solidFill>
                    <a:latin typeface="Times New Roman" panose="02020603050405020304" pitchFamily="18" charset="0"/>
                    <a:cs typeface="Times New Roman" panose="02020603050405020304" pitchFamily="18" charset="0"/>
                  </a:rPr>
                  <a:t>Unite Process 1 and Process 2</a:t>
                </a:r>
                <a:endParaRPr lang="en-US" altLang="zh-CN" sz="2400" b="1"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In Process 1, a party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dirty="0">
                    <a:solidFill>
                      <a:schemeClr val="tx1"/>
                    </a:solidFill>
                    <a:latin typeface="Times New Roman" panose="02020603050405020304" pitchFamily="18" charset="0"/>
                    <a:cs typeface="Times New Roman" panose="02020603050405020304" pitchFamily="18" charset="0"/>
                  </a:rPr>
                  <a:t> participates if he shares Beaver triples using ACSS</a:t>
                </a: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Requirement: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dirty="0">
                    <a:solidFill>
                      <a:schemeClr val="tx1"/>
                    </a:solidFill>
                    <a:latin typeface="Times New Roman" panose="02020603050405020304" pitchFamily="18" charset="0"/>
                    <a:cs typeface="Times New Roman" panose="02020603050405020304" pitchFamily="18" charset="0"/>
                  </a:rPr>
                  <a:t> accepts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dirty="0">
                    <a:solidFill>
                      <a:schemeClr val="tx1"/>
                    </a:solidFill>
                    <a:latin typeface="Times New Roman" panose="02020603050405020304" pitchFamily="18" charset="0"/>
                    <a:cs typeface="Times New Roman" panose="02020603050405020304" pitchFamily="18" charset="0"/>
                  </a:rPr>
                  <a:t>’s messages in Process 2 only after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dirty="0">
                    <a:solidFill>
                      <a:schemeClr val="tx1"/>
                    </a:solidFill>
                    <a:latin typeface="Times New Roman" panose="02020603050405020304" pitchFamily="18" charset="0"/>
                    <a:cs typeface="Times New Roman" panose="02020603050405020304" pitchFamily="18" charset="0"/>
                  </a:rPr>
                  <a:t> finishes ACSS led by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𝑖</m:t>
                        </m:r>
                      </m:sub>
                    </m:sSub>
                  </m:oMath>
                </a14:m>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15" name="圆角矩形 14"/>
              <p:cNvSpPr>
                <a:spLocks noRot="1" noChangeAspect="1" noMove="1" noResize="1" noEditPoints="1" noAdjustHandles="1" noChangeArrowheads="1" noChangeShapeType="1" noTextEdit="1"/>
              </p:cNvSpPr>
              <p:nvPr/>
            </p:nvSpPr>
            <p:spPr>
              <a:xfrm>
                <a:off x="6725520" y="2018581"/>
                <a:ext cx="5293655" cy="3717740"/>
              </a:xfrm>
              <a:prstGeom prst="roundRect">
                <a:avLst/>
              </a:prstGeom>
              <a:blipFill rotWithShape="1">
                <a:blip r:embed="rId2"/>
                <a:stretch>
                  <a:fillRect l="-124" t="-186" r="-110" b="-161"/>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Idea</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圆角矩形 2"/>
              <p:cNvSpPr/>
              <p:nvPr/>
            </p:nvSpPr>
            <p:spPr>
              <a:xfrm>
                <a:off x="3175591" y="1804102"/>
                <a:ext cx="2729024" cy="185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t>Process 1</a:t>
                </a:r>
                <a:endParaRPr lang="en-US" altLang="zh-CN" dirty="0"/>
              </a:p>
              <a:p>
                <a:pPr algn="ctr">
                  <a:lnSpc>
                    <a:spcPct val="150000"/>
                  </a:lnSpc>
                </a:pPr>
                <a:r>
                  <a:rPr lang="en-US" altLang="zh-CN" dirty="0"/>
                  <a:t>Use Large </a:t>
                </a:r>
                <a14:m>
                  <m:oMath xmlns:m="http://schemas.openxmlformats.org/officeDocument/2006/math">
                    <m:r>
                      <a:rPr lang="en-US" altLang="zh-CN" i="1" dirty="0" smtClean="0">
                        <a:latin typeface="Cambria Math" panose="02040503050406030204" pitchFamily="18" charset="0"/>
                      </a:rPr>
                      <m:t>ℓ</m:t>
                    </m:r>
                  </m:oMath>
                </a14:m>
                <a:endParaRPr lang="zh-CN" altLang="en-US" dirty="0"/>
              </a:p>
            </p:txBody>
          </p:sp>
        </mc:Choice>
        <mc:Fallback>
          <p:sp>
            <p:nvSpPr>
              <p:cNvPr id="3" name="圆角矩形 2"/>
              <p:cNvSpPr>
                <a:spLocks noRot="1" noChangeAspect="1" noMove="1" noResize="1" noEditPoints="1" noAdjustHandles="1" noChangeArrowheads="1" noChangeShapeType="1" noTextEdit="1"/>
              </p:cNvSpPr>
              <p:nvPr/>
            </p:nvSpPr>
            <p:spPr>
              <a:xfrm>
                <a:off x="3175591" y="1804102"/>
                <a:ext cx="2729024" cy="1850065"/>
              </a:xfrm>
              <a:prstGeom prst="roundRect">
                <a:avLst/>
              </a:prstGeom>
              <a:blipFill rotWithShape="1">
                <a:blip r:embed="rId1"/>
                <a:stretch>
                  <a:fillRect l="-254" t="-347" r="-219" b="-32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8" name="圆角矩形 7"/>
          <p:cNvSpPr/>
          <p:nvPr/>
        </p:nvSpPr>
        <p:spPr>
          <a:xfrm>
            <a:off x="3175591" y="4068837"/>
            <a:ext cx="2729024" cy="185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dirty="0"/>
              <a:t>Process 2</a:t>
            </a:r>
            <a:endParaRPr lang="en-US" altLang="zh-CN" dirty="0"/>
          </a:p>
          <a:p>
            <a:pPr algn="ctr">
              <a:lnSpc>
                <a:spcPct val="150000"/>
              </a:lnSpc>
            </a:pPr>
            <a:r>
              <a:rPr lang="en-US" altLang="zh-CN" dirty="0"/>
              <a:t>Use Packing</a:t>
            </a:r>
            <a:endParaRPr lang="zh-CN" altLang="en-US" dirty="0"/>
          </a:p>
        </p:txBody>
      </p:sp>
      <p:sp>
        <p:nvSpPr>
          <p:cNvPr id="9" name="左大括号 8"/>
          <p:cNvSpPr/>
          <p:nvPr/>
        </p:nvSpPr>
        <p:spPr>
          <a:xfrm>
            <a:off x="2232838" y="1690688"/>
            <a:ext cx="829339" cy="4373526"/>
          </a:xfrm>
          <a:prstGeom prst="leftBrace">
            <a:avLst>
              <a:gd name="adj1" fmla="val 5876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411125" y="3692785"/>
            <a:ext cx="156966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Run in Parallel</a:t>
            </a:r>
            <a:endParaRPr lang="zh-CN" altLang="en-US" dirty="0">
              <a:latin typeface="Times New Roman" panose="02020603050405020304" pitchFamily="18" charset="0"/>
              <a:cs typeface="Times New Roman" panose="02020603050405020304" pitchFamily="18" charset="0"/>
            </a:endParaRPr>
          </a:p>
        </p:txBody>
      </p:sp>
      <p:sp>
        <p:nvSpPr>
          <p:cNvPr id="15" name="圆角矩形 14"/>
          <p:cNvSpPr/>
          <p:nvPr/>
        </p:nvSpPr>
        <p:spPr>
          <a:xfrm>
            <a:off x="6895642" y="2018581"/>
            <a:ext cx="4458158" cy="37177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Either there are enough corrupted parties participate process 1</a:t>
            </a: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Process 1 eventually succeeds</a:t>
            </a: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Or only a small number of corrupted parties participate Process 2</a:t>
            </a:r>
            <a:endParaRPr lang="en-US" altLang="zh-CN"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Process 2 eventually succeeds</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Triple Generation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TextBox 3"/>
              <p:cNvSpPr txBox="1"/>
              <p:nvPr/>
            </p:nvSpPr>
            <p:spPr>
              <a:xfrm>
                <a:off x="915285" y="1690688"/>
                <a:ext cx="10361429" cy="579967"/>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Prepare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𝑎</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sSub>
                      <m:sSubPr>
                        <m:ctrlPr>
                          <a:rPr lang="en-US" sz="2400" i="1" dirty="0" smtClean="0">
                            <a:latin typeface="Cambria Math" panose="02040503050406030204" pitchFamily="18" charset="0"/>
                            <a:cs typeface="Times New Roman" panose="02020603050405020304" pitchFamily="18" charset="0"/>
                          </a:rPr>
                        </m:ctrlPr>
                      </m:sSubPr>
                      <m:e>
                        <m:d>
                          <m:dPr>
                            <m:begChr m:val="["/>
                            <m:endChr m:val="]"/>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𝑏</m:t>
                            </m:r>
                          </m:e>
                        </m:d>
                      </m:e>
                      <m:sub>
                        <m:r>
                          <a:rPr lang="en-US" sz="2400" i="1" dirty="0" smtClean="0">
                            <a:latin typeface="Cambria Math" panose="02040503050406030204" pitchFamily="18" charset="0"/>
                            <a:cs typeface="Times New Roman" panose="02020603050405020304" pitchFamily="18" charset="0"/>
                          </a:rPr>
                          <m:t>𝑡</m:t>
                        </m:r>
                      </m:sub>
                    </m:sSub>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mc:Choice>
        <mc:Fallback>
          <p:sp>
            <p:nvSpPr>
              <p:cNvPr id="3" name="TextBox 3"/>
              <p:cNvSpPr txBox="1">
                <a:spLocks noRot="1" noChangeAspect="1" noMove="1" noResize="1" noEditPoints="1" noAdjustHandles="1" noChangeArrowheads="1" noChangeShapeType="1" noTextEdit="1"/>
              </p:cNvSpPr>
              <p:nvPr/>
            </p:nvSpPr>
            <p:spPr>
              <a:xfrm>
                <a:off x="915285" y="1690688"/>
                <a:ext cx="10361429" cy="579967"/>
              </a:xfrm>
              <a:prstGeom prst="rect">
                <a:avLst/>
              </a:prstGeom>
              <a:blipFill rotWithShape="1">
                <a:blip r:embed="rId1"/>
                <a:stretch>
                  <a:fillRect l="-2" t="-55" r="4" b="-24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5285" y="2556020"/>
                <a:ext cx="10361429" cy="261129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Asynchronous Complete Secret Sharing (ACSS)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a dealer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𝐷</m:t>
                    </m:r>
                  </m:oMath>
                </a14:m>
                <a:r>
                  <a:rPr lang="en-US" sz="2000" dirty="0">
                    <a:latin typeface="Times New Roman" panose="02020603050405020304" pitchFamily="18" charset="0"/>
                    <a:cs typeface="Times New Roman" panose="02020603050405020304" pitchFamily="18" charset="0"/>
                  </a:rPr>
                  <a:t> to share degree-</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Shamir </a:t>
                </a:r>
                <a:r>
                  <a:rPr lang="en-US" sz="2000" dirty="0" err="1">
                    <a:latin typeface="Times New Roman" panose="02020603050405020304" pitchFamily="18" charset="0"/>
                    <a:cs typeface="Times New Roman" panose="02020603050405020304" pitchFamily="18" charset="0"/>
                  </a:rPr>
                  <a:t>sharings</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such that:</a:t>
                </a:r>
                <a:endParaRPr lang="en-US" altLang="zh-CN" sz="2000" dirty="0">
                  <a:latin typeface="Times New Roman" panose="02020603050405020304" pitchFamily="18" charset="0"/>
                  <a:cs typeface="Times New Roman" panose="02020603050405020304" pitchFamily="18" charset="0"/>
                </a:endParaRPr>
              </a:p>
              <a:p>
                <a:pPr algn="ctr">
                  <a:lnSpc>
                    <a:spcPct val="150000"/>
                  </a:lnSpc>
                </a:pPr>
                <a:r>
                  <a:rPr lang="en-US" sz="2000" i="1" dirty="0">
                    <a:latin typeface="Times New Roman" panose="02020603050405020304" pitchFamily="18" charset="0"/>
                    <a:cs typeface="Times New Roman" panose="02020603050405020304" pitchFamily="18" charset="0"/>
                  </a:rPr>
                  <a:t>If an honest party accepts his share, all honest parties eventually </a:t>
                </a:r>
                <a:r>
                  <a:rPr lang="en-US" sz="2000" i="1" dirty="0">
                    <a:solidFill>
                      <a:srgbClr val="FF0000"/>
                    </a:solidFill>
                    <a:latin typeface="Times New Roman" panose="02020603050405020304" pitchFamily="18" charset="0"/>
                    <a:cs typeface="Times New Roman" panose="02020603050405020304" pitchFamily="18" charset="0"/>
                  </a:rPr>
                  <a:t>obtain valid shares</a:t>
                </a:r>
                <a:endParaRPr lang="en-US" sz="2400" i="1"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15285" y="2556020"/>
                <a:ext cx="10361429" cy="2611292"/>
              </a:xfrm>
              <a:prstGeom prst="rect">
                <a:avLst/>
              </a:prstGeom>
              <a:blipFill rotWithShape="1">
                <a:blip r:embed="rId2"/>
                <a:stretch>
                  <a:fillRect l="-2" t="-6" r="4"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38200" y="5497942"/>
                <a:ext cx="10361429" cy="579967"/>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Use [DN07] for </a:t>
                </a:r>
                <a14:m>
                  <m:oMath xmlns:m="http://schemas.openxmlformats.org/officeDocument/2006/math">
                    <m:r>
                      <a:rPr lang="en-US" altLang="zh-CN" sz="2400" i="1" dirty="0" smtClean="0">
                        <a:solidFill>
                          <a:srgbClr val="FF0000"/>
                        </a:solidFill>
                        <a:latin typeface="Cambria Math" panose="02040503050406030204" pitchFamily="18" charset="0"/>
                        <a:cs typeface="Times New Roman" panose="02020603050405020304" pitchFamily="18" charset="0"/>
                      </a:rPr>
                      <m:t>𝑂</m:t>
                    </m:r>
                    <m:r>
                      <a:rPr lang="en-US" altLang="zh-CN" sz="2400" i="1" dirty="0" smtClean="0">
                        <a:solidFill>
                          <a:srgbClr val="FF0000"/>
                        </a:solidFill>
                        <a:latin typeface="Cambria Math" panose="02040503050406030204" pitchFamily="18" charset="0"/>
                        <a:cs typeface="Times New Roman" panose="02020603050405020304" pitchFamily="18" charset="0"/>
                      </a:rPr>
                      <m:t>(</m:t>
                    </m:r>
                    <m:r>
                      <a:rPr lang="en-US" altLang="zh-CN" sz="2400" b="0" i="1" dirty="0" smtClean="0">
                        <a:solidFill>
                          <a:srgbClr val="FF0000"/>
                        </a:solidFill>
                        <a:latin typeface="Cambria Math" panose="02040503050406030204" pitchFamily="18" charset="0"/>
                        <a:cs typeface="Times New Roman" panose="02020603050405020304" pitchFamily="18" charset="0"/>
                      </a:rPr>
                      <m:t>𝑛</m:t>
                    </m:r>
                    <m:r>
                      <a:rPr lang="en-US" altLang="zh-CN" sz="2400" i="1" dirty="0" smtClean="0">
                        <a:solidFill>
                          <a:srgbClr val="FF0000"/>
                        </a:solidFill>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communication per random sharing</a:t>
                </a:r>
                <a:endParaRPr lang="en-US" sz="2400" dirty="0">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838200" y="5497942"/>
                <a:ext cx="10361429" cy="579967"/>
              </a:xfrm>
              <a:prstGeom prst="rect">
                <a:avLst/>
              </a:prstGeom>
              <a:blipFill rotWithShape="1">
                <a:blip r:embed="rId3"/>
                <a:stretch>
                  <a:fillRect t="-19" r="1" b="-24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Rounded Rectangular Callout 4"/>
              <p:cNvSpPr/>
              <p:nvPr/>
            </p:nvSpPr>
            <p:spPr>
              <a:xfrm>
                <a:off x="9036712" y="2615812"/>
                <a:ext cx="2706386" cy="845658"/>
              </a:xfrm>
              <a:prstGeom prst="wedgeRoundRectCallout">
                <a:avLst>
                  <a:gd name="adj1" fmla="val -26603"/>
                  <a:gd name="adj2" fmla="val 7199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14:m>
                  <m:oMath xmlns:m="http://schemas.openxmlformats.org/officeDocument/2006/math">
                    <m:r>
                      <m:rPr>
                        <m:sty m:val="p"/>
                      </m:rPr>
                      <a:rPr lang="en-US" altLang="zh-CN" sz="2000" b="0" i="1" smtClean="0">
                        <a:solidFill>
                          <a:schemeClr val="tx1"/>
                        </a:solidFill>
                        <a:latin typeface="Cambria Math" panose="02040503050406030204" pitchFamily="18" charset="0"/>
                        <a:cs typeface="Arial" panose="020B0604020202020204" pitchFamily="34" charset="0"/>
                      </a:rPr>
                      <m:t>Lie</m:t>
                    </m:r>
                  </m:oMath>
                </a14:m>
                <a:r>
                  <a:rPr lang="en-US" altLang="zh-CN" sz="2000" dirty="0">
                    <a:solidFill>
                      <a:schemeClr val="tx1"/>
                    </a:solidFill>
                    <a:latin typeface="Times New Roman" panose="02020603050405020304" pitchFamily="18" charset="0"/>
                    <a:cs typeface="Times New Roman" panose="02020603050405020304" pitchFamily="18" charset="0"/>
                  </a:rPr>
                  <a:t> on a valid degree-</a:t>
                </a:r>
                <a14:m>
                  <m:oMath xmlns:m="http://schemas.openxmlformats.org/officeDocument/2006/math">
                    <m:r>
                      <a:rPr lang="en-US" altLang="zh-CN" sz="2000" i="1" dirty="0" smtClean="0">
                        <a:solidFill>
                          <a:schemeClr val="tx1"/>
                        </a:solidFill>
                        <a:latin typeface="Cambria Math" panose="02040503050406030204" pitchFamily="18" charset="0"/>
                        <a:cs typeface="Times New Roman" panose="02020603050405020304" pitchFamily="18" charset="0"/>
                      </a:rPr>
                      <m:t>𝑡</m:t>
                    </m:r>
                  </m:oMath>
                </a14:m>
                <a:r>
                  <a:rPr lang="en-US" altLang="zh-CN" sz="2000" dirty="0">
                    <a:solidFill>
                      <a:schemeClr val="tx1"/>
                    </a:solidFill>
                    <a:latin typeface="Times New Roman" panose="02020603050405020304" pitchFamily="18" charset="0"/>
                    <a:cs typeface="Times New Roman" panose="02020603050405020304" pitchFamily="18" charset="0"/>
                  </a:rPr>
                  <a:t> polynomial.</a:t>
                </a: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ular Callout 4"/>
              <p:cNvSpPr>
                <a:spLocks noRot="1" noChangeAspect="1" noMove="1" noResize="1" noEditPoints="1" noAdjustHandles="1" noChangeArrowheads="1" noChangeShapeType="1" noTextEdit="1"/>
              </p:cNvSpPr>
              <p:nvPr/>
            </p:nvSpPr>
            <p:spPr>
              <a:xfrm>
                <a:off x="9036712" y="2615812"/>
                <a:ext cx="2706386" cy="845658"/>
              </a:xfrm>
              <a:prstGeom prst="wedgeRoundRectCallout">
                <a:avLst>
                  <a:gd name="adj1" fmla="val -26603"/>
                  <a:gd name="adj2" fmla="val 71998"/>
                  <a:gd name="adj3" fmla="val 16667"/>
                </a:avLst>
              </a:prstGeom>
              <a:blipFill rotWithShape="1">
                <a:blip r:embed="rId4"/>
                <a:stretch>
                  <a:fillRect l="-236" t="-780" r="-233" b="-2281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圆角矩形 6"/>
              <p:cNvSpPr/>
              <p:nvPr/>
            </p:nvSpPr>
            <p:spPr>
              <a:xfrm>
                <a:off x="1669311" y="4427223"/>
                <a:ext cx="8853375" cy="76724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This work: </a:t>
                </a:r>
                <a14:m>
                  <m:oMath xmlns:m="http://schemas.openxmlformats.org/officeDocument/2006/math">
                    <m:r>
                      <a:rPr lang="en-US" altLang="zh-CN" sz="2400" i="1" dirty="0">
                        <a:solidFill>
                          <a:srgbClr val="FF0000"/>
                        </a:solidFill>
                        <a:latin typeface="Cambria Math" panose="02040503050406030204" pitchFamily="18" charset="0"/>
                        <a:cs typeface="Times New Roman" panose="02020603050405020304" pitchFamily="18" charset="0"/>
                      </a:rPr>
                      <m:t>𝑂</m:t>
                    </m:r>
                    <m:r>
                      <a:rPr lang="en-US" altLang="zh-CN" sz="2400" i="1" dirty="0">
                        <a:solidFill>
                          <a:srgbClr val="FF0000"/>
                        </a:solidFill>
                        <a:latin typeface="Cambria Math" panose="02040503050406030204" pitchFamily="18" charset="0"/>
                        <a:cs typeface="Times New Roman" panose="02020603050405020304" pitchFamily="18" charset="0"/>
                      </a:rPr>
                      <m:t>(</m:t>
                    </m:r>
                    <m:r>
                      <a:rPr lang="en-US" altLang="zh-CN" sz="2400" i="1" dirty="0">
                        <a:solidFill>
                          <a:srgbClr val="FF0000"/>
                        </a:solidFill>
                        <a:latin typeface="Cambria Math" panose="02040503050406030204" pitchFamily="18" charset="0"/>
                        <a:cs typeface="Times New Roman" panose="02020603050405020304" pitchFamily="18" charset="0"/>
                      </a:rPr>
                      <m:t>𝑛</m:t>
                    </m:r>
                    <m:r>
                      <a:rPr lang="en-US" altLang="zh-CN" sz="2400" i="1" dirty="0">
                        <a:solidFill>
                          <a:srgbClr val="FF0000"/>
                        </a:solidFill>
                        <a:latin typeface="Cambria Math" panose="02040503050406030204" pitchFamily="18" charset="0"/>
                        <a:cs typeface="Times New Roman" panose="02020603050405020304" pitchFamily="18" charset="0"/>
                      </a:rPr>
                      <m:t>)</m:t>
                    </m:r>
                  </m:oMath>
                </a14:m>
                <a:r>
                  <a:rPr lang="en-US" altLang="zh-CN" sz="2400" dirty="0">
                    <a:solidFill>
                      <a:schemeClr val="tx1"/>
                    </a:solidFill>
                    <a:latin typeface="Times New Roman" panose="02020603050405020304" pitchFamily="18" charset="0"/>
                    <a:cs typeface="Times New Roman" panose="02020603050405020304" pitchFamily="18" charset="0"/>
                  </a:rPr>
                  <a:t> per sharing [JLS24]</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圆角矩形 6"/>
              <p:cNvSpPr>
                <a:spLocks noRot="1" noChangeAspect="1" noMove="1" noResize="1" noEditPoints="1" noAdjustHandles="1" noChangeArrowheads="1" noChangeShapeType="1" noTextEdit="1"/>
              </p:cNvSpPr>
              <p:nvPr/>
            </p:nvSpPr>
            <p:spPr>
              <a:xfrm>
                <a:off x="1669311" y="4427223"/>
                <a:ext cx="8853375" cy="767248"/>
              </a:xfrm>
              <a:prstGeom prst="roundRect">
                <a:avLst/>
              </a:prstGeom>
              <a:blipFill rotWithShape="1">
                <a:blip r:embed="rId5"/>
                <a:stretch>
                  <a:fillRect l="-78" t="-828" r="-71" b="-805"/>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Why ACSS is Hard to Build</a:t>
            </a:r>
            <a:endParaRPr lang="en-US" b="1" dirty="0">
              <a:solidFill>
                <a:schemeClr val="accent1">
                  <a:lumMod val="75000"/>
                </a:schemeClr>
              </a:solidFill>
            </a:endParaRPr>
          </a:p>
        </p:txBody>
      </p:sp>
      <p:pic>
        <p:nvPicPr>
          <p:cNvPr id="10" name="Picture 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5429742" y="2367876"/>
            <a:ext cx="426716" cy="426716"/>
          </a:xfrm>
          <a:prstGeom prst="rect">
            <a:avLst/>
          </a:prstGeom>
        </p:spPr>
      </p:pic>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0853" y="3837128"/>
            <a:ext cx="518160" cy="518160"/>
          </a:xfrm>
          <a:prstGeom prst="rect">
            <a:avLst/>
          </a:prstGeom>
        </p:spPr>
      </p:pic>
      <p:pic>
        <p:nvPicPr>
          <p:cNvPr id="12"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7564" y="2983696"/>
            <a:ext cx="426716" cy="426716"/>
          </a:xfrm>
          <a:prstGeom prst="rect">
            <a:avLst/>
          </a:prstGeom>
        </p:spPr>
      </p:pic>
      <p:cxnSp>
        <p:nvCxnSpPr>
          <p:cNvPr id="15" name="Straight Arrow Connector 19"/>
          <p:cNvCxnSpPr>
            <a:stCxn id="10" idx="2"/>
          </p:cNvCxnSpPr>
          <p:nvPr/>
        </p:nvCxnSpPr>
        <p:spPr>
          <a:xfrm>
            <a:off x="5643100" y="2794592"/>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1"/>
          <p:cNvCxnSpPr>
            <a:endCxn id="10" idx="2"/>
          </p:cNvCxnSpPr>
          <p:nvPr/>
        </p:nvCxnSpPr>
        <p:spPr>
          <a:xfrm flipV="1">
            <a:off x="4723291" y="2794592"/>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3"/>
          <p:cNvCxnSpPr>
            <a:stCxn id="11" idx="3"/>
          </p:cNvCxnSpPr>
          <p:nvPr/>
        </p:nvCxnSpPr>
        <p:spPr>
          <a:xfrm>
            <a:off x="4769013" y="4096208"/>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5"/>
          <p:cNvCxnSpPr>
            <a:endCxn id="12" idx="1"/>
          </p:cNvCxnSpPr>
          <p:nvPr/>
        </p:nvCxnSpPr>
        <p:spPr>
          <a:xfrm flipV="1">
            <a:off x="5643100" y="3197054"/>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7"/>
          <p:cNvCxnSpPr/>
          <p:nvPr/>
        </p:nvCxnSpPr>
        <p:spPr>
          <a:xfrm flipH="1" flipV="1">
            <a:off x="4723291" y="3197054"/>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9"/>
          <p:cNvCxnSpPr>
            <a:stCxn id="12" idx="1"/>
          </p:cNvCxnSpPr>
          <p:nvPr/>
        </p:nvCxnSpPr>
        <p:spPr>
          <a:xfrm flipH="1">
            <a:off x="4723291" y="3197054"/>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36"/>
          <p:cNvCxnSpPr>
            <a:stCxn id="10" idx="2"/>
            <a:endCxn id="12" idx="1"/>
          </p:cNvCxnSpPr>
          <p:nvPr/>
        </p:nvCxnSpPr>
        <p:spPr>
          <a:xfrm>
            <a:off x="5643100" y="2794592"/>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43"/>
          <p:cNvCxnSpPr/>
          <p:nvPr/>
        </p:nvCxnSpPr>
        <p:spPr>
          <a:xfrm flipH="1">
            <a:off x="4723290" y="413044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45"/>
          <p:cNvCxnSpPr/>
          <p:nvPr/>
        </p:nvCxnSpPr>
        <p:spPr>
          <a:xfrm flipV="1">
            <a:off x="5643100" y="4062784"/>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6"/>
          <p:cNvCxnSpPr>
            <a:stCxn id="12" idx="1"/>
          </p:cNvCxnSpPr>
          <p:nvPr/>
        </p:nvCxnSpPr>
        <p:spPr>
          <a:xfrm>
            <a:off x="6507564" y="3197054"/>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47"/>
          <p:cNvCxnSpPr>
            <a:stCxn id="30" idx="3"/>
            <a:endCxn id="11" idx="3"/>
          </p:cNvCxnSpPr>
          <p:nvPr/>
        </p:nvCxnSpPr>
        <p:spPr>
          <a:xfrm>
            <a:off x="4723291" y="3197054"/>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48"/>
          <p:cNvCxnSpPr/>
          <p:nvPr/>
        </p:nvCxnSpPr>
        <p:spPr>
          <a:xfrm flipH="1" flipV="1">
            <a:off x="4723291" y="3197054"/>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51"/>
          <p:cNvCxnSpPr>
            <a:stCxn id="11" idx="3"/>
            <a:endCxn id="10" idx="2"/>
          </p:cNvCxnSpPr>
          <p:nvPr/>
        </p:nvCxnSpPr>
        <p:spPr>
          <a:xfrm flipV="1">
            <a:off x="4769013" y="2794592"/>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54"/>
          <p:cNvCxnSpPr>
            <a:endCxn id="10" idx="2"/>
          </p:cNvCxnSpPr>
          <p:nvPr/>
        </p:nvCxnSpPr>
        <p:spPr>
          <a:xfrm flipH="1" flipV="1">
            <a:off x="5643100" y="2794592"/>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57"/>
          <p:cNvCxnSpPr>
            <a:stCxn id="11" idx="3"/>
            <a:endCxn id="12" idx="1"/>
          </p:cNvCxnSpPr>
          <p:nvPr/>
        </p:nvCxnSpPr>
        <p:spPr>
          <a:xfrm flipV="1">
            <a:off x="4769013" y="3197054"/>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 name="Picture 4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6575" y="2983696"/>
            <a:ext cx="426716" cy="426716"/>
          </a:xfrm>
          <a:prstGeom prst="rect">
            <a:avLst/>
          </a:prstGeom>
        </p:spPr>
      </p:pic>
      <p:pic>
        <p:nvPicPr>
          <p:cNvPr id="38"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32624" y="4537037"/>
            <a:ext cx="426716" cy="426716"/>
          </a:xfrm>
          <a:prstGeom prst="rect">
            <a:avLst/>
          </a:prstGeom>
        </p:spPr>
      </p:pic>
      <p:pic>
        <p:nvPicPr>
          <p:cNvPr id="39" name="Picture 5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13078" y="4023763"/>
            <a:ext cx="426716" cy="426716"/>
          </a:xfrm>
          <a:prstGeom prst="rect">
            <a:avLst/>
          </a:prstGeom>
        </p:spPr>
      </p:pic>
      <p:sp>
        <p:nvSpPr>
          <p:cNvPr id="7" name="弧形 6"/>
          <p:cNvSpPr/>
          <p:nvPr/>
        </p:nvSpPr>
        <p:spPr>
          <a:xfrm rot="4763543">
            <a:off x="3244073" y="2029144"/>
            <a:ext cx="1765691" cy="1886132"/>
          </a:xfrm>
          <a:prstGeom prst="arc">
            <a:avLst>
              <a:gd name="adj1" fmla="val 13326401"/>
              <a:gd name="adj2" fmla="val 178243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弧形 40"/>
          <p:cNvSpPr/>
          <p:nvPr/>
        </p:nvSpPr>
        <p:spPr>
          <a:xfrm rot="19631961">
            <a:off x="4755442" y="4081232"/>
            <a:ext cx="1765691" cy="1757436"/>
          </a:xfrm>
          <a:prstGeom prst="arc">
            <a:avLst>
              <a:gd name="adj1" fmla="val 13326401"/>
              <a:gd name="adj2" fmla="val 178243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2" name="文本框 41"/>
              <p:cNvSpPr txBox="1"/>
              <p:nvPr/>
            </p:nvSpPr>
            <p:spPr>
              <a:xfrm>
                <a:off x="4011473" y="5276814"/>
                <a:ext cx="3207905" cy="1245235"/>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Honest Party </a:t>
                </a:r>
                <a14:m>
                  <m:oMath xmlns:m="http://schemas.openxmlformats.org/officeDocument/2006/math">
                    <m:sSub>
                      <m:sSubPr>
                        <m:ctrlPr>
                          <a:rPr lang="en-US" altLang="zh-CN" i="1" dirty="0" smtClean="0">
                            <a:latin typeface="Cambria Math" panose="02040503050406030204" pitchFamily="18" charset="0"/>
                            <a:cs typeface="Times New Roman" panose="02020603050405020304" pitchFamily="18" charset="0"/>
                          </a:rPr>
                        </m:ctrlPr>
                      </m:sSubPr>
                      <m:e>
                        <m:r>
                          <m:rPr>
                            <m:sty m:val="p"/>
                          </m:rPr>
                          <a:rPr lang="en-US" altLang="zh-CN" i="0" dirty="0" smtClean="0">
                            <a:latin typeface="Cambria Math" panose="02040503050406030204" pitchFamily="18" charset="0"/>
                            <a:cs typeface="Times New Roman" panose="02020603050405020304" pitchFamily="18" charset="0"/>
                          </a:rPr>
                          <m:t>P</m:t>
                        </m:r>
                      </m:e>
                      <m:sub>
                        <m:r>
                          <a:rPr lang="en-US" altLang="zh-CN" i="0" dirty="0" smtClean="0">
                            <a:latin typeface="Cambria Math" panose="02040503050406030204" pitchFamily="18" charset="0"/>
                            <a:cs typeface="Times New Roman" panose="02020603050405020304" pitchFamily="18" charset="0"/>
                          </a:rPr>
                          <m:t>1</m:t>
                        </m:r>
                      </m:sub>
                    </m:sSub>
                  </m:oMath>
                </a14:m>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1600" dirty="0">
                    <a:latin typeface="Times New Roman" panose="02020603050405020304" pitchFamily="18" charset="0"/>
                    <a:cs typeface="Times New Roman" panose="02020603050405020304" pitchFamily="18" charset="0"/>
                  </a:rPr>
                  <a:t>With </a:t>
                </a:r>
                <a:r>
                  <a:rPr lang="en-US" altLang="zh-CN" sz="1600" dirty="0">
                    <a:solidFill>
                      <a:srgbClr val="00B050"/>
                    </a:solidFill>
                    <a:latin typeface="Times New Roman" panose="02020603050405020304" pitchFamily="18" charset="0"/>
                    <a:cs typeface="Times New Roman" panose="02020603050405020304" pitchFamily="18" charset="0"/>
                  </a:rPr>
                  <a:t>good network</a:t>
                </a:r>
                <a:r>
                  <a:rPr lang="en-US" altLang="zh-CN" sz="1600" dirty="0">
                    <a:latin typeface="Times New Roman" panose="02020603050405020304" pitchFamily="18" charset="0"/>
                    <a:cs typeface="Times New Roman" panose="02020603050405020304" pitchFamily="18" charset="0"/>
                  </a:rPr>
                  <a:t> and </a:t>
                </a:r>
                <a:r>
                  <a:rPr lang="en-US" altLang="zh-CN" sz="1600" dirty="0">
                    <a:solidFill>
                      <a:srgbClr val="00B050"/>
                    </a:solidFill>
                    <a:latin typeface="Times New Roman" panose="02020603050405020304" pitchFamily="18" charset="0"/>
                    <a:cs typeface="Times New Roman" panose="02020603050405020304" pitchFamily="18" charset="0"/>
                  </a:rPr>
                  <a:t>receive his share</a:t>
                </a:r>
                <a:r>
                  <a:rPr lang="en-US" altLang="zh-CN" sz="1600" dirty="0">
                    <a:latin typeface="Times New Roman" panose="02020603050405020304" pitchFamily="18" charset="0"/>
                    <a:cs typeface="Times New Roman" panose="02020603050405020304" pitchFamily="18" charset="0"/>
                  </a:rPr>
                  <a:t> after some time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𝜏</m:t>
                    </m:r>
                  </m:oMath>
                </a14:m>
                <a:endParaRPr lang="en-US" altLang="zh-CN" sz="1600" dirty="0">
                  <a:solidFill>
                    <a:srgbClr val="FF0000"/>
                  </a:solidFill>
                  <a:latin typeface="Times New Roman" panose="02020603050405020304" pitchFamily="18" charset="0"/>
                  <a:cs typeface="Times New Roman" panose="02020603050405020304" pitchFamily="18" charset="0"/>
                </a:endParaRPr>
              </a:p>
            </p:txBody>
          </p:sp>
        </mc:Choice>
        <mc:Fallback>
          <p:sp>
            <p:nvSpPr>
              <p:cNvPr id="42" name="文本框 41"/>
              <p:cNvSpPr txBox="1">
                <a:spLocks noRot="1" noChangeAspect="1" noMove="1" noResize="1" noEditPoints="1" noAdjustHandles="1" noChangeArrowheads="1" noChangeShapeType="1" noTextEdit="1"/>
              </p:cNvSpPr>
              <p:nvPr/>
            </p:nvSpPr>
            <p:spPr>
              <a:xfrm>
                <a:off x="4011473" y="5276814"/>
                <a:ext cx="3207905" cy="1245235"/>
              </a:xfrm>
              <a:prstGeom prst="rect">
                <a:avLst/>
              </a:prstGeom>
              <a:blipFill rotWithShape="1">
                <a:blip r:embed="rId6"/>
                <a:stretch>
                  <a:fillRect l="-6" t="-48" r="2" b="48"/>
                </a:stretch>
              </a:blipFill>
            </p:spPr>
            <p:txBody>
              <a:bodyPr/>
              <a:lstStyle/>
              <a:p>
                <a:r>
                  <a:rPr lang="zh-CN" altLang="en-US">
                    <a:noFill/>
                  </a:rPr>
                  <a:t> </a:t>
                </a:r>
              </a:p>
            </p:txBody>
          </p:sp>
        </mc:Fallback>
      </mc:AlternateContent>
      <p:sp>
        <p:nvSpPr>
          <p:cNvPr id="43" name="弧形 42"/>
          <p:cNvSpPr/>
          <p:nvPr/>
        </p:nvSpPr>
        <p:spPr>
          <a:xfrm rot="11804438">
            <a:off x="6051433" y="1971840"/>
            <a:ext cx="1765691" cy="1757436"/>
          </a:xfrm>
          <a:prstGeom prst="arc">
            <a:avLst>
              <a:gd name="adj1" fmla="val 13326401"/>
              <a:gd name="adj2" fmla="val 178243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4" name="文本框 43"/>
              <p:cNvSpPr txBox="1"/>
              <p:nvPr/>
            </p:nvSpPr>
            <p:spPr>
              <a:xfrm>
                <a:off x="7552087" y="1754786"/>
                <a:ext cx="3399448" cy="877163"/>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Honest Party </a:t>
                </a:r>
                <a14:m>
                  <m:oMath xmlns:m="http://schemas.openxmlformats.org/officeDocument/2006/math">
                    <m:sSub>
                      <m:sSubPr>
                        <m:ctrlPr>
                          <a:rPr lang="en-US" altLang="zh-CN" i="1" dirty="0" smtClean="0">
                            <a:latin typeface="Cambria Math" panose="02040503050406030204" pitchFamily="18" charset="0"/>
                            <a:cs typeface="Times New Roman" panose="02020603050405020304" pitchFamily="18" charset="0"/>
                          </a:rPr>
                        </m:ctrlPr>
                      </m:sSubPr>
                      <m:e>
                        <m:r>
                          <m:rPr>
                            <m:sty m:val="p"/>
                          </m:rPr>
                          <a:rPr lang="en-US" altLang="zh-CN" i="0" dirty="0" smtClean="0">
                            <a:latin typeface="Cambria Math" panose="02040503050406030204" pitchFamily="18" charset="0"/>
                            <a:cs typeface="Times New Roman" panose="02020603050405020304" pitchFamily="18" charset="0"/>
                          </a:rPr>
                          <m:t>P</m:t>
                        </m:r>
                      </m:e>
                      <m:sub>
                        <m:r>
                          <a:rPr lang="en-US" altLang="zh-CN" b="0" i="0" dirty="0" smtClean="0">
                            <a:latin typeface="Cambria Math" panose="02040503050406030204" pitchFamily="18" charset="0"/>
                            <a:cs typeface="Times New Roman" panose="02020603050405020304" pitchFamily="18" charset="0"/>
                          </a:rPr>
                          <m:t>2</m:t>
                        </m:r>
                      </m:sub>
                    </m:sSub>
                  </m:oMath>
                </a14:m>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1600" dirty="0">
                    <a:latin typeface="Times New Roman" panose="02020603050405020304" pitchFamily="18" charset="0"/>
                    <a:cs typeface="Times New Roman" panose="02020603050405020304" pitchFamily="18" charset="0"/>
                  </a:rPr>
                  <a:t>With </a:t>
                </a:r>
                <a:r>
                  <a:rPr lang="en-US" altLang="zh-CN" sz="1600" dirty="0">
                    <a:solidFill>
                      <a:srgbClr val="FF0000"/>
                    </a:solidFill>
                    <a:latin typeface="Times New Roman" panose="02020603050405020304" pitchFamily="18" charset="0"/>
                    <a:cs typeface="Times New Roman" panose="02020603050405020304" pitchFamily="18" charset="0"/>
                  </a:rPr>
                  <a:t>bad network</a:t>
                </a:r>
                <a:r>
                  <a:rPr lang="en-US" altLang="zh-CN" sz="1600" dirty="0">
                    <a:solidFill>
                      <a:srgbClr val="00B05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(network delay </a:t>
                </a:r>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𝜏</m:t>
                    </m:r>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44" name="文本框 43"/>
              <p:cNvSpPr txBox="1">
                <a:spLocks noRot="1" noChangeAspect="1" noMove="1" noResize="1" noEditPoints="1" noAdjustHandles="1" noChangeArrowheads="1" noChangeShapeType="1" noTextEdit="1"/>
              </p:cNvSpPr>
              <p:nvPr/>
            </p:nvSpPr>
            <p:spPr>
              <a:xfrm>
                <a:off x="7552087" y="1754786"/>
                <a:ext cx="3399448" cy="877163"/>
              </a:xfrm>
              <a:prstGeom prst="rect">
                <a:avLst/>
              </a:prstGeom>
              <a:blipFill rotWithShape="1">
                <a:blip r:embed="rId7"/>
                <a:stretch>
                  <a:fillRect l="-1" t="-32" r="10" b="5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6" name="文本框 45"/>
              <p:cNvSpPr txBox="1"/>
              <p:nvPr/>
            </p:nvSpPr>
            <p:spPr>
              <a:xfrm>
                <a:off x="701675" y="2046605"/>
                <a:ext cx="3549650" cy="1614805"/>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Corrupt Dealer:</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1600" dirty="0">
                    <a:latin typeface="Times New Roman" panose="02020603050405020304" pitchFamily="18" charset="0"/>
                    <a:cs typeface="Times New Roman" panose="02020603050405020304" pitchFamily="18" charset="0"/>
                  </a:rPr>
                  <a:t>Send </a:t>
                </a:r>
                <a:r>
                  <a:rPr lang="en-US" altLang="zh-CN" sz="1600" dirty="0">
                    <a:solidFill>
                      <a:srgbClr val="00B050"/>
                    </a:solidFill>
                    <a:latin typeface="Times New Roman" panose="02020603050405020304" pitchFamily="18" charset="0"/>
                    <a:cs typeface="Times New Roman" panose="02020603050405020304" pitchFamily="18" charset="0"/>
                  </a:rPr>
                  <a:t>correct shares</a:t>
                </a:r>
                <a:r>
                  <a:rPr lang="en-US" altLang="zh-CN" sz="1600" dirty="0">
                    <a:latin typeface="Times New Roman" panose="02020603050405020304" pitchFamily="18" charset="0"/>
                    <a:cs typeface="Times New Roman" panose="02020603050405020304" pitchFamily="18" charset="0"/>
                  </a:rPr>
                  <a:t> to honest party </a:t>
                </a:r>
                <a14:m>
                  <m:oMath xmlns:m="http://schemas.openxmlformats.org/officeDocument/2006/math">
                    <m:sSub>
                      <m:sSubPr>
                        <m:ctrlPr>
                          <a:rPr lang="en-US" altLang="zh-CN" sz="1600" i="1" dirty="0" smtClean="0">
                            <a:latin typeface="Cambria Math" panose="02040503050406030204" pitchFamily="18" charset="0"/>
                            <a:cs typeface="Times New Roman" panose="02020603050405020304" pitchFamily="18" charset="0"/>
                          </a:rPr>
                        </m:ctrlPr>
                      </m:sSubPr>
                      <m:e>
                        <m:r>
                          <m:rPr>
                            <m:sty m:val="p"/>
                          </m:rPr>
                          <a:rPr lang="en-US" altLang="zh-CN" sz="1600" i="0" dirty="0" smtClean="0">
                            <a:latin typeface="Cambria Math" panose="02040503050406030204" pitchFamily="18" charset="0"/>
                            <a:cs typeface="Times New Roman" panose="02020603050405020304" pitchFamily="18" charset="0"/>
                          </a:rPr>
                          <m:t>P</m:t>
                        </m:r>
                      </m:e>
                      <m:sub>
                        <m:r>
                          <a:rPr lang="en-US" altLang="zh-CN" sz="1600" i="0" dirty="0" smtClean="0">
                            <a:latin typeface="Cambria Math" panose="02040503050406030204" pitchFamily="18" charset="0"/>
                            <a:cs typeface="Times New Roman" panose="02020603050405020304" pitchFamily="18" charset="0"/>
                          </a:rPr>
                          <m:t>1</m:t>
                        </m:r>
                      </m:sub>
                    </m:sSub>
                    <m:r>
                      <a:rPr lang="en-US" altLang="zh-CN" sz="1600" i="0" dirty="0" smtClean="0">
                        <a:latin typeface="Cambria Math" panose="02040503050406030204" pitchFamily="18" charset="0"/>
                        <a:cs typeface="Times New Roman" panose="02020603050405020304" pitchFamily="18" charset="0"/>
                      </a:rPr>
                      <m:t>, </m:t>
                    </m:r>
                    <m:r>
                      <m:rPr>
                        <m:sty m:val="p"/>
                      </m:rPr>
                      <a:rPr lang="en-US" altLang="zh-CN" sz="1600" i="0" dirty="0" smtClean="0">
                        <a:latin typeface="Cambria Math" panose="02040503050406030204" pitchFamily="18" charset="0"/>
                        <a:cs typeface="Times New Roman" panose="02020603050405020304" pitchFamily="18" charset="0"/>
                      </a:rPr>
                      <m:t>but</m:t>
                    </m:r>
                    <m:r>
                      <a:rPr lang="en-US" altLang="zh-CN" sz="1600" i="0" dirty="0" smtClean="0">
                        <a:latin typeface="Cambria Math" panose="02040503050406030204" pitchFamily="18" charset="0"/>
                        <a:cs typeface="Times New Roman" panose="02020603050405020304" pitchFamily="18" charset="0"/>
                      </a:rPr>
                      <m:t> </m:t>
                    </m:r>
                    <m:r>
                      <m:rPr>
                        <m:sty m:val="p"/>
                      </m:rPr>
                      <a:rPr lang="en-US" altLang="zh-CN" sz="1600" i="0" dirty="0" smtClean="0">
                        <a:solidFill>
                          <a:srgbClr val="FF0000"/>
                        </a:solidFill>
                        <a:latin typeface="Cambria Math" panose="02040503050406030204" pitchFamily="18" charset="0"/>
                        <a:cs typeface="Times New Roman" panose="02020603050405020304" pitchFamily="18" charset="0"/>
                      </a:rPr>
                      <m:t>do</m:t>
                    </m:r>
                    <m:r>
                      <a:rPr lang="en-US" altLang="zh-CN" sz="1600" i="0" dirty="0" smtClean="0">
                        <a:solidFill>
                          <a:srgbClr val="FF0000"/>
                        </a:solidFill>
                        <a:latin typeface="Cambria Math" panose="02040503050406030204" pitchFamily="18" charset="0"/>
                        <a:cs typeface="Times New Roman" panose="02020603050405020304" pitchFamily="18" charset="0"/>
                      </a:rPr>
                      <m:t> </m:t>
                    </m:r>
                    <m:r>
                      <m:rPr>
                        <m:sty m:val="p"/>
                      </m:rPr>
                      <a:rPr lang="en-US" altLang="zh-CN" sz="1600" i="0" dirty="0" smtClean="0">
                        <a:solidFill>
                          <a:srgbClr val="FF0000"/>
                        </a:solidFill>
                        <a:latin typeface="Cambria Math" panose="02040503050406030204" pitchFamily="18" charset="0"/>
                        <a:cs typeface="Times New Roman" panose="02020603050405020304" pitchFamily="18" charset="0"/>
                      </a:rPr>
                      <m:t>not</m:t>
                    </m:r>
                    <m:r>
                      <a:rPr lang="en-US" altLang="zh-CN" sz="1600" i="0" dirty="0" smtClean="0">
                        <a:latin typeface="Cambria Math" panose="02040503050406030204" pitchFamily="18" charset="0"/>
                        <a:cs typeface="Times New Roman" panose="02020603050405020304" pitchFamily="18" charset="0"/>
                      </a:rPr>
                      <m:t> </m:t>
                    </m:r>
                  </m:oMath>
                </a14:m>
                <a:r>
                  <a:rPr lang="en-US" altLang="zh-CN" sz="1600" i="1" dirty="0">
                    <a:solidFill>
                      <a:srgbClr val="FF0000"/>
                    </a:solidFill>
                    <a:latin typeface="Times New Roman" panose="02020603050405020304" pitchFamily="18" charset="0"/>
                    <a:cs typeface="Times New Roman" panose="02020603050405020304" pitchFamily="18" charset="0"/>
                  </a:rPr>
                  <a:t>send anything</a:t>
                </a:r>
                <a:r>
                  <a:rPr lang="en-US" altLang="zh-CN" sz="1600" dirty="0">
                    <a:latin typeface="Times New Roman" panose="02020603050405020304" pitchFamily="18" charset="0"/>
                    <a:cs typeface="Times New Roman" panose="02020603050405020304" pitchFamily="18" charset="0"/>
                  </a:rPr>
                  <a:t> to honest party </a:t>
                </a:r>
                <a14:m>
                  <m:oMath xmlns:m="http://schemas.openxmlformats.org/officeDocument/2006/math">
                    <m:sSub>
                      <m:sSubPr>
                        <m:ctrlPr>
                          <a:rPr lang="en-US" altLang="zh-CN" sz="1600" i="1" dirty="0" smtClean="0">
                            <a:latin typeface="Cambria Math" panose="02040503050406030204" pitchFamily="18" charset="0"/>
                            <a:cs typeface="Times New Roman" panose="02020603050405020304" pitchFamily="18" charset="0"/>
                          </a:rPr>
                        </m:ctrlPr>
                      </m:sSubPr>
                      <m:e>
                        <m:r>
                          <m:rPr>
                            <m:sty m:val="p"/>
                          </m:rPr>
                          <a:rPr lang="en-US" altLang="zh-CN" sz="1600" i="0" dirty="0" smtClean="0">
                            <a:latin typeface="Cambria Math" panose="02040503050406030204" pitchFamily="18" charset="0"/>
                            <a:cs typeface="Times New Roman" panose="02020603050405020304" pitchFamily="18" charset="0"/>
                          </a:rPr>
                          <m:t>P</m:t>
                        </m:r>
                      </m:e>
                      <m:sub>
                        <m:r>
                          <a:rPr lang="en-US" altLang="zh-CN" sz="1600" i="0" dirty="0" smtClean="0">
                            <a:latin typeface="Cambria Math" panose="02040503050406030204" pitchFamily="18" charset="0"/>
                            <a:cs typeface="Times New Roman" panose="02020603050405020304" pitchFamily="18" charset="0"/>
                          </a:rPr>
                          <m:t>2</m:t>
                        </m:r>
                      </m:sub>
                    </m:sSub>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46" name="文本框 45"/>
              <p:cNvSpPr txBox="1">
                <a:spLocks noRot="1" noChangeAspect="1" noMove="1" noResize="1" noEditPoints="1" noAdjustHandles="1" noChangeArrowheads="1" noChangeShapeType="1" noTextEdit="1"/>
              </p:cNvSpPr>
              <p:nvPr/>
            </p:nvSpPr>
            <p:spPr>
              <a:xfrm>
                <a:off x="701675" y="2046605"/>
                <a:ext cx="3549650" cy="1614805"/>
              </a:xfrm>
              <a:prstGeom prst="rect">
                <a:avLst/>
              </a:prstGeom>
              <a:blipFill rotWithShape="1">
                <a:blip r:embed="rId8"/>
                <a:stretch>
                  <a:fillRect/>
                </a:stretch>
              </a:blipFill>
            </p:spPr>
            <p:txBody>
              <a:bodyPr/>
              <a:lstStyle/>
              <a:p>
                <a:r>
                  <a:rPr lang="zh-CN" alt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Why ACSS is Hard to Build</a:t>
            </a:r>
            <a:endParaRPr lang="en-US" b="1" dirty="0">
              <a:solidFill>
                <a:schemeClr val="accent1">
                  <a:lumMod val="75000"/>
                </a:schemeClr>
              </a:solidFill>
            </a:endParaRPr>
          </a:p>
        </p:txBody>
      </p:sp>
      <p:pic>
        <p:nvPicPr>
          <p:cNvPr id="10" name="Picture 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5429742" y="2367876"/>
            <a:ext cx="426716" cy="426716"/>
          </a:xfrm>
          <a:prstGeom prst="rect">
            <a:avLst/>
          </a:prstGeom>
        </p:spPr>
      </p:pic>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0853" y="3837128"/>
            <a:ext cx="518160" cy="518160"/>
          </a:xfrm>
          <a:prstGeom prst="rect">
            <a:avLst/>
          </a:prstGeom>
        </p:spPr>
      </p:pic>
      <p:pic>
        <p:nvPicPr>
          <p:cNvPr id="12"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7564" y="2983696"/>
            <a:ext cx="426716" cy="426716"/>
          </a:xfrm>
          <a:prstGeom prst="rect">
            <a:avLst/>
          </a:prstGeom>
        </p:spPr>
      </p:pic>
      <p:cxnSp>
        <p:nvCxnSpPr>
          <p:cNvPr id="15" name="Straight Arrow Connector 19"/>
          <p:cNvCxnSpPr>
            <a:stCxn id="10" idx="2"/>
          </p:cNvCxnSpPr>
          <p:nvPr/>
        </p:nvCxnSpPr>
        <p:spPr>
          <a:xfrm>
            <a:off x="5643100" y="2794592"/>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1"/>
          <p:cNvCxnSpPr>
            <a:endCxn id="10" idx="2"/>
          </p:cNvCxnSpPr>
          <p:nvPr/>
        </p:nvCxnSpPr>
        <p:spPr>
          <a:xfrm flipV="1">
            <a:off x="4723291" y="2794592"/>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3"/>
          <p:cNvCxnSpPr>
            <a:stCxn id="11" idx="3"/>
          </p:cNvCxnSpPr>
          <p:nvPr/>
        </p:nvCxnSpPr>
        <p:spPr>
          <a:xfrm>
            <a:off x="4769013" y="4096208"/>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5"/>
          <p:cNvCxnSpPr>
            <a:endCxn id="12" idx="1"/>
          </p:cNvCxnSpPr>
          <p:nvPr/>
        </p:nvCxnSpPr>
        <p:spPr>
          <a:xfrm flipV="1">
            <a:off x="5643100" y="3197054"/>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7"/>
          <p:cNvCxnSpPr/>
          <p:nvPr/>
        </p:nvCxnSpPr>
        <p:spPr>
          <a:xfrm flipH="1" flipV="1">
            <a:off x="4723291" y="3197054"/>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9"/>
          <p:cNvCxnSpPr>
            <a:stCxn id="12" idx="1"/>
          </p:cNvCxnSpPr>
          <p:nvPr/>
        </p:nvCxnSpPr>
        <p:spPr>
          <a:xfrm flipH="1">
            <a:off x="4723291" y="3197054"/>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36"/>
          <p:cNvCxnSpPr>
            <a:stCxn id="10" idx="2"/>
            <a:endCxn id="12" idx="1"/>
          </p:cNvCxnSpPr>
          <p:nvPr/>
        </p:nvCxnSpPr>
        <p:spPr>
          <a:xfrm>
            <a:off x="5643100" y="2794592"/>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43"/>
          <p:cNvCxnSpPr/>
          <p:nvPr/>
        </p:nvCxnSpPr>
        <p:spPr>
          <a:xfrm flipH="1">
            <a:off x="4723290" y="413044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45"/>
          <p:cNvCxnSpPr/>
          <p:nvPr/>
        </p:nvCxnSpPr>
        <p:spPr>
          <a:xfrm flipV="1">
            <a:off x="5643100" y="4062784"/>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6"/>
          <p:cNvCxnSpPr>
            <a:stCxn id="12" idx="1"/>
          </p:cNvCxnSpPr>
          <p:nvPr/>
        </p:nvCxnSpPr>
        <p:spPr>
          <a:xfrm>
            <a:off x="6507564" y="3197054"/>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47"/>
          <p:cNvCxnSpPr>
            <a:stCxn id="30" idx="3"/>
            <a:endCxn id="11" idx="3"/>
          </p:cNvCxnSpPr>
          <p:nvPr/>
        </p:nvCxnSpPr>
        <p:spPr>
          <a:xfrm>
            <a:off x="4723291" y="3197054"/>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48"/>
          <p:cNvCxnSpPr/>
          <p:nvPr/>
        </p:nvCxnSpPr>
        <p:spPr>
          <a:xfrm flipH="1" flipV="1">
            <a:off x="4723291" y="3197054"/>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51"/>
          <p:cNvCxnSpPr>
            <a:stCxn id="11" idx="3"/>
            <a:endCxn id="10" idx="2"/>
          </p:cNvCxnSpPr>
          <p:nvPr/>
        </p:nvCxnSpPr>
        <p:spPr>
          <a:xfrm flipV="1">
            <a:off x="4769013" y="2794592"/>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54"/>
          <p:cNvCxnSpPr>
            <a:endCxn id="10" idx="2"/>
          </p:cNvCxnSpPr>
          <p:nvPr/>
        </p:nvCxnSpPr>
        <p:spPr>
          <a:xfrm flipH="1" flipV="1">
            <a:off x="5643100" y="2794592"/>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57"/>
          <p:cNvCxnSpPr>
            <a:stCxn id="11" idx="3"/>
            <a:endCxn id="12" idx="1"/>
          </p:cNvCxnSpPr>
          <p:nvPr/>
        </p:nvCxnSpPr>
        <p:spPr>
          <a:xfrm flipV="1">
            <a:off x="4769013" y="3197054"/>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 name="Picture 4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6575" y="2983696"/>
            <a:ext cx="426716" cy="426716"/>
          </a:xfrm>
          <a:prstGeom prst="rect">
            <a:avLst/>
          </a:prstGeom>
        </p:spPr>
      </p:pic>
      <p:pic>
        <p:nvPicPr>
          <p:cNvPr id="39" name="Picture 5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13078" y="4023763"/>
            <a:ext cx="426716" cy="426716"/>
          </a:xfrm>
          <a:prstGeom prst="rect">
            <a:avLst/>
          </a:prstGeom>
        </p:spPr>
      </p:pic>
      <p:sp>
        <p:nvSpPr>
          <p:cNvPr id="7" name="弧形 6"/>
          <p:cNvSpPr/>
          <p:nvPr/>
        </p:nvSpPr>
        <p:spPr>
          <a:xfrm rot="4763543">
            <a:off x="3244073" y="2029144"/>
            <a:ext cx="1765691" cy="1886132"/>
          </a:xfrm>
          <a:prstGeom prst="arc">
            <a:avLst>
              <a:gd name="adj1" fmla="val 13326401"/>
              <a:gd name="adj2" fmla="val 178243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弧形 40"/>
          <p:cNvSpPr/>
          <p:nvPr/>
        </p:nvSpPr>
        <p:spPr>
          <a:xfrm rot="19631961">
            <a:off x="4755442" y="4081232"/>
            <a:ext cx="1765691" cy="1757436"/>
          </a:xfrm>
          <a:prstGeom prst="arc">
            <a:avLst>
              <a:gd name="adj1" fmla="val 13326401"/>
              <a:gd name="adj2" fmla="val 178243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2" name="文本框 41"/>
              <p:cNvSpPr txBox="1"/>
              <p:nvPr/>
            </p:nvSpPr>
            <p:spPr>
              <a:xfrm>
                <a:off x="4011473" y="5276814"/>
                <a:ext cx="3207905" cy="875665"/>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Honest Party </a:t>
                </a:r>
                <a14:m>
                  <m:oMath xmlns:m="http://schemas.openxmlformats.org/officeDocument/2006/math">
                    <m:sSub>
                      <m:sSubPr>
                        <m:ctrlPr>
                          <a:rPr lang="en-US" altLang="zh-CN" i="1" dirty="0" smtClean="0">
                            <a:latin typeface="Cambria Math" panose="02040503050406030204" pitchFamily="18" charset="0"/>
                            <a:cs typeface="Times New Roman" panose="02020603050405020304" pitchFamily="18" charset="0"/>
                          </a:rPr>
                        </m:ctrlPr>
                      </m:sSubPr>
                      <m:e>
                        <m:r>
                          <m:rPr>
                            <m:sty m:val="p"/>
                          </m:rPr>
                          <a:rPr lang="en-US" altLang="zh-CN" i="0" dirty="0" smtClean="0">
                            <a:latin typeface="Cambria Math" panose="02040503050406030204" pitchFamily="18" charset="0"/>
                            <a:cs typeface="Times New Roman" panose="02020603050405020304" pitchFamily="18" charset="0"/>
                          </a:rPr>
                          <m:t>P</m:t>
                        </m:r>
                      </m:e>
                      <m:sub>
                        <m:r>
                          <a:rPr lang="en-US" altLang="zh-CN" i="0" dirty="0" smtClean="0">
                            <a:latin typeface="Cambria Math" panose="02040503050406030204" pitchFamily="18" charset="0"/>
                            <a:cs typeface="Times New Roman" panose="02020603050405020304" pitchFamily="18" charset="0"/>
                          </a:rPr>
                          <m:t>1</m:t>
                        </m:r>
                      </m:sub>
                    </m:sSub>
                  </m:oMath>
                </a14:m>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1600" dirty="0">
                    <a:solidFill>
                      <a:srgbClr val="00B050"/>
                    </a:solidFill>
                    <a:latin typeface="Times New Roman" panose="02020603050405020304" pitchFamily="18" charset="0"/>
                    <a:cs typeface="Times New Roman" panose="02020603050405020304" pitchFamily="18" charset="0"/>
                  </a:rPr>
                  <a:t>When</a:t>
                </a:r>
                <a:r>
                  <a:rPr lang="en-US" altLang="zh-CN" sz="1600" dirty="0">
                    <a:latin typeface="Times New Roman" panose="02020603050405020304" pitchFamily="18" charset="0"/>
                    <a:cs typeface="Times New Roman" panose="02020603050405020304" pitchFamily="18" charset="0"/>
                  </a:rPr>
                  <a:t> to accept his shares ?</a:t>
                </a:r>
                <a:endParaRPr lang="en-US" altLang="zh-CN" sz="1600" dirty="0">
                  <a:solidFill>
                    <a:srgbClr val="FF0000"/>
                  </a:solidFill>
                  <a:latin typeface="Times New Roman" panose="02020603050405020304" pitchFamily="18" charset="0"/>
                  <a:cs typeface="Times New Roman" panose="02020603050405020304" pitchFamily="18" charset="0"/>
                </a:endParaRPr>
              </a:p>
            </p:txBody>
          </p:sp>
        </mc:Choice>
        <mc:Fallback>
          <p:sp>
            <p:nvSpPr>
              <p:cNvPr id="42" name="文本框 41"/>
              <p:cNvSpPr txBox="1">
                <a:spLocks noRot="1" noChangeAspect="1" noMove="1" noResize="1" noEditPoints="1" noAdjustHandles="1" noChangeArrowheads="1" noChangeShapeType="1" noTextEdit="1"/>
              </p:cNvSpPr>
              <p:nvPr/>
            </p:nvSpPr>
            <p:spPr>
              <a:xfrm>
                <a:off x="4011473" y="5276814"/>
                <a:ext cx="3207905" cy="875665"/>
              </a:xfrm>
              <a:prstGeom prst="rect">
                <a:avLst/>
              </a:prstGeom>
              <a:blipFill rotWithShape="1">
                <a:blip r:embed="rId5"/>
                <a:stretch>
                  <a:fillRect l="-6" t="-68" r="2" b="68"/>
                </a:stretch>
              </a:blipFill>
            </p:spPr>
            <p:txBody>
              <a:bodyPr/>
              <a:lstStyle/>
              <a:p>
                <a:r>
                  <a:rPr lang="zh-CN" altLang="en-US">
                    <a:noFill/>
                  </a:rPr>
                  <a:t> </a:t>
                </a:r>
              </a:p>
            </p:txBody>
          </p:sp>
        </mc:Fallback>
      </mc:AlternateContent>
      <p:sp>
        <p:nvSpPr>
          <p:cNvPr id="43" name="弧形 42"/>
          <p:cNvSpPr/>
          <p:nvPr/>
        </p:nvSpPr>
        <p:spPr>
          <a:xfrm rot="11804438">
            <a:off x="6051433" y="1971840"/>
            <a:ext cx="1765691" cy="1757436"/>
          </a:xfrm>
          <a:prstGeom prst="arc">
            <a:avLst>
              <a:gd name="adj1" fmla="val 13326401"/>
              <a:gd name="adj2" fmla="val 178243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4" name="文本框 43"/>
              <p:cNvSpPr txBox="1"/>
              <p:nvPr/>
            </p:nvSpPr>
            <p:spPr>
              <a:xfrm>
                <a:off x="7552087" y="1754786"/>
                <a:ext cx="3399448" cy="877163"/>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Honest Party </a:t>
                </a:r>
                <a14:m>
                  <m:oMath xmlns:m="http://schemas.openxmlformats.org/officeDocument/2006/math">
                    <m:sSub>
                      <m:sSubPr>
                        <m:ctrlPr>
                          <a:rPr lang="en-US" altLang="zh-CN" i="1" dirty="0" smtClean="0">
                            <a:latin typeface="Cambria Math" panose="02040503050406030204" pitchFamily="18" charset="0"/>
                            <a:cs typeface="Times New Roman" panose="02020603050405020304" pitchFamily="18" charset="0"/>
                          </a:rPr>
                        </m:ctrlPr>
                      </m:sSubPr>
                      <m:e>
                        <m:r>
                          <m:rPr>
                            <m:sty m:val="p"/>
                          </m:rPr>
                          <a:rPr lang="en-US" altLang="zh-CN" i="0" dirty="0" smtClean="0">
                            <a:latin typeface="Cambria Math" panose="02040503050406030204" pitchFamily="18" charset="0"/>
                            <a:cs typeface="Times New Roman" panose="02020603050405020304" pitchFamily="18" charset="0"/>
                          </a:rPr>
                          <m:t>P</m:t>
                        </m:r>
                      </m:e>
                      <m:sub>
                        <m:r>
                          <a:rPr lang="en-US" altLang="zh-CN" b="0" i="0" dirty="0" smtClean="0">
                            <a:latin typeface="Cambria Math" panose="02040503050406030204" pitchFamily="18" charset="0"/>
                            <a:cs typeface="Times New Roman" panose="02020603050405020304" pitchFamily="18" charset="0"/>
                          </a:rPr>
                          <m:t>2</m:t>
                        </m:r>
                      </m:sub>
                    </m:sSub>
                  </m:oMath>
                </a14:m>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1600" dirty="0">
                    <a:latin typeface="Times New Roman" panose="02020603050405020304" pitchFamily="18" charset="0"/>
                    <a:cs typeface="Times New Roman" panose="02020603050405020304" pitchFamily="18" charset="0"/>
                  </a:rPr>
                  <a:t>With </a:t>
                </a:r>
                <a:r>
                  <a:rPr lang="en-US" altLang="zh-CN" sz="1600" dirty="0">
                    <a:solidFill>
                      <a:srgbClr val="FF0000"/>
                    </a:solidFill>
                    <a:latin typeface="Times New Roman" panose="02020603050405020304" pitchFamily="18" charset="0"/>
                    <a:cs typeface="Times New Roman" panose="02020603050405020304" pitchFamily="18" charset="0"/>
                  </a:rPr>
                  <a:t>bad network</a:t>
                </a:r>
                <a:r>
                  <a:rPr lang="en-US" altLang="zh-CN" sz="1600" dirty="0">
                    <a:solidFill>
                      <a:srgbClr val="00B05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(network delay </a:t>
                </a:r>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𝜏</m:t>
                    </m:r>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44" name="文本框 43"/>
              <p:cNvSpPr txBox="1">
                <a:spLocks noRot="1" noChangeAspect="1" noMove="1" noResize="1" noEditPoints="1" noAdjustHandles="1" noChangeArrowheads="1" noChangeShapeType="1" noTextEdit="1"/>
              </p:cNvSpPr>
              <p:nvPr/>
            </p:nvSpPr>
            <p:spPr>
              <a:xfrm>
                <a:off x="7552087" y="1754786"/>
                <a:ext cx="3399448" cy="877163"/>
              </a:xfrm>
              <a:prstGeom prst="rect">
                <a:avLst/>
              </a:prstGeom>
              <a:blipFill rotWithShape="1">
                <a:blip r:embed="rId6"/>
                <a:stretch>
                  <a:fillRect l="-1" t="-32" r="10" b="5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5" name="圆角矩形 44"/>
              <p:cNvSpPr/>
              <p:nvPr/>
            </p:nvSpPr>
            <p:spPr>
              <a:xfrm>
                <a:off x="7475748" y="2794592"/>
                <a:ext cx="4234243" cy="36558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zh-CN" sz="1600" dirty="0">
                    <a:solidFill>
                      <a:srgbClr val="FF0000"/>
                    </a:solidFill>
                    <a:latin typeface="Times New Roman" panose="02020603050405020304" pitchFamily="18" charset="0"/>
                    <a:cs typeface="Times New Roman" panose="02020603050405020304" pitchFamily="18" charset="0"/>
                  </a:rPr>
                  <a:t>Difficults</a:t>
                </a:r>
                <a:r>
                  <a:rPr lang="en-US" altLang="zh-CN" sz="1600" dirty="0">
                    <a:solidFill>
                      <a:schemeClr val="tx1"/>
                    </a:solidFill>
                    <a:latin typeface="Times New Roman" panose="02020603050405020304" pitchFamily="18" charset="0"/>
                    <a:cs typeface="Times New Roman" panose="02020603050405020304" pitchFamily="18" charset="0"/>
                  </a:rPr>
                  <a:t>: </a:t>
                </a: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sz="1600" i="1" dirty="0" smtClean="0">
                            <a:solidFill>
                              <a:schemeClr val="tx1"/>
                            </a:solidFill>
                            <a:latin typeface="Cambria Math" panose="02040503050406030204" pitchFamily="18" charset="0"/>
                            <a:cs typeface="Times New Roman" panose="02020603050405020304" pitchFamily="18" charset="0"/>
                          </a:rPr>
                        </m:ctrlPr>
                      </m:sSubPr>
                      <m:e>
                        <m:r>
                          <m:rPr>
                            <m:sty m:val="p"/>
                          </m:rPr>
                          <a:rPr lang="en-US" altLang="zh-CN" sz="1600" i="0" dirty="0" smtClean="0">
                            <a:solidFill>
                              <a:schemeClr val="tx1"/>
                            </a:solidFill>
                            <a:latin typeface="Cambria Math" panose="02040503050406030204" pitchFamily="18" charset="0"/>
                            <a:cs typeface="Times New Roman" panose="02020603050405020304" pitchFamily="18" charset="0"/>
                          </a:rPr>
                          <m:t>P</m:t>
                        </m:r>
                      </m:e>
                      <m:sub>
                        <m:r>
                          <a:rPr lang="en-US" altLang="zh-CN" sz="1600" i="0" dirty="0" smtClean="0">
                            <a:solidFill>
                              <a:schemeClr val="tx1"/>
                            </a:solidFill>
                            <a:latin typeface="Cambria Math" panose="02040503050406030204" pitchFamily="18" charset="0"/>
                            <a:cs typeface="Times New Roman" panose="02020603050405020304" pitchFamily="18" charset="0"/>
                          </a:rPr>
                          <m:t>2</m:t>
                        </m:r>
                      </m:sub>
                    </m:sSub>
                  </m:oMath>
                </a14:m>
                <a:r>
                  <a:rPr lang="en-US" altLang="zh-CN" sz="1600" dirty="0">
                    <a:solidFill>
                      <a:schemeClr val="tx1"/>
                    </a:solidFill>
                    <a:latin typeface="Times New Roman" panose="02020603050405020304" pitchFamily="18" charset="0"/>
                    <a:cs typeface="Times New Roman" panose="02020603050405020304" pitchFamily="18" charset="0"/>
                  </a:rPr>
                  <a:t> hasn’t received anything. </a:t>
                </a: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Cannot rely on </a:t>
                </a:r>
                <a14:m>
                  <m:oMath xmlns:m="http://schemas.openxmlformats.org/officeDocument/2006/math">
                    <m:sSub>
                      <m:sSubPr>
                        <m:ctrlPr>
                          <a:rPr lang="en-US" altLang="zh-CN" sz="1600" i="1" dirty="0" smtClean="0">
                            <a:solidFill>
                              <a:schemeClr val="tx1"/>
                            </a:solidFill>
                            <a:latin typeface="Cambria Math" panose="02040503050406030204" pitchFamily="18" charset="0"/>
                            <a:cs typeface="Times New Roman" panose="02020603050405020304" pitchFamily="18" charset="0"/>
                          </a:rPr>
                        </m:ctrlPr>
                      </m:sSubPr>
                      <m:e>
                        <m:r>
                          <m:rPr>
                            <m:sty m:val="p"/>
                          </m:rPr>
                          <a:rPr lang="en-US" altLang="zh-CN" sz="1600" i="0" dirty="0" smtClean="0">
                            <a:solidFill>
                              <a:schemeClr val="tx1"/>
                            </a:solidFill>
                            <a:latin typeface="Cambria Math" panose="02040503050406030204" pitchFamily="18" charset="0"/>
                            <a:cs typeface="Times New Roman" panose="02020603050405020304" pitchFamily="18" charset="0"/>
                          </a:rPr>
                          <m:t>P</m:t>
                        </m:r>
                      </m:e>
                      <m:sub>
                        <m:r>
                          <a:rPr lang="en-US" altLang="zh-CN" sz="1600" i="0" dirty="0" smtClean="0">
                            <a:solidFill>
                              <a:schemeClr val="tx1"/>
                            </a:solidFill>
                            <a:latin typeface="Cambria Math" panose="02040503050406030204" pitchFamily="18" charset="0"/>
                            <a:cs typeface="Times New Roman" panose="02020603050405020304" pitchFamily="18" charset="0"/>
                          </a:rPr>
                          <m:t>2</m:t>
                        </m:r>
                      </m:sub>
                    </m:sSub>
                  </m:oMath>
                </a14:m>
                <a:r>
                  <a:rPr lang="en-US" altLang="zh-CN" sz="1600" dirty="0">
                    <a:solidFill>
                      <a:schemeClr val="tx1"/>
                    </a:solidFill>
                    <a:latin typeface="Times New Roman" panose="02020603050405020304" pitchFamily="18" charset="0"/>
                    <a:cs typeface="Times New Roman" panose="02020603050405020304" pitchFamily="18" charset="0"/>
                  </a:rPr>
                  <a:t>’s response.</a:t>
                </a:r>
                <a:endParaRPr lang="en-US" altLang="zh-CN" sz="160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16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altLang="zh-CN" sz="16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1600" dirty="0">
                    <a:solidFill>
                      <a:srgbClr val="FF0000"/>
                    </a:solidFill>
                    <a:latin typeface="Times New Roman" panose="02020603050405020304" pitchFamily="18" charset="0"/>
                    <a:cs typeface="Times New Roman" panose="02020603050405020304" pitchFamily="18" charset="0"/>
                  </a:rPr>
                  <a:t>Worst Case</a:t>
                </a:r>
                <a:r>
                  <a:rPr lang="en-US" altLang="zh-CN" sz="1600" dirty="0">
                    <a:solidFill>
                      <a:schemeClr val="tx1"/>
                    </a:solidFill>
                    <a:latin typeface="Times New Roman" panose="02020603050405020304" pitchFamily="18" charset="0"/>
                    <a:cs typeface="Times New Roman" panose="02020603050405020304" pitchFamily="18" charset="0"/>
                  </a:rPr>
                  <a:t>: Only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solidFill>
                      <a:schemeClr val="tx1"/>
                    </a:solidFill>
                    <a:latin typeface="Times New Roman" panose="02020603050405020304" pitchFamily="18" charset="0"/>
                    <a:cs typeface="Times New Roman" panose="02020603050405020304" pitchFamily="18" charset="0"/>
                  </a:rPr>
                  <a:t> honest parties obtain their shares at the moment </a:t>
                </a:r>
                <a14:m>
                  <m:oMath xmlns:m="http://schemas.openxmlformats.org/officeDocument/2006/math">
                    <m:sSub>
                      <m:sSubPr>
                        <m:ctrlPr>
                          <a:rPr lang="en-US" altLang="zh-CN" sz="1600" i="1" dirty="0">
                            <a:solidFill>
                              <a:schemeClr val="tx1"/>
                            </a:solidFill>
                            <a:latin typeface="Cambria Math" panose="02040503050406030204" pitchFamily="18" charset="0"/>
                            <a:cs typeface="Times New Roman" panose="02020603050405020304" pitchFamily="18" charset="0"/>
                          </a:rPr>
                        </m:ctrlPr>
                      </m:sSubPr>
                      <m:e>
                        <m:r>
                          <m:rPr>
                            <m:sty m:val="p"/>
                          </m:rPr>
                          <a:rPr lang="en-US" altLang="zh-CN" sz="1600" dirty="0">
                            <a:solidFill>
                              <a:schemeClr val="tx1"/>
                            </a:solidFill>
                            <a:latin typeface="Cambria Math" panose="02040503050406030204" pitchFamily="18" charset="0"/>
                            <a:cs typeface="Times New Roman" panose="02020603050405020304" pitchFamily="18" charset="0"/>
                          </a:rPr>
                          <m:t>P</m:t>
                        </m:r>
                      </m:e>
                      <m:sub>
                        <m:r>
                          <a:rPr lang="en-US" altLang="zh-CN" sz="1600" dirty="0">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Times New Roman" panose="02020603050405020304" pitchFamily="18" charset="0"/>
                    <a:cs typeface="Times New Roman" panose="02020603050405020304" pitchFamily="18" charset="0"/>
                  </a:rPr>
                  <a:t> accepts. </a:t>
                </a: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Need these </a:t>
                </a:r>
                <a14:m>
                  <m:oMath xmlns:m="http://schemas.openxmlformats.org/officeDocument/2006/math">
                    <m:r>
                      <a:rPr lang="en-US" altLang="zh-CN" sz="1600" i="1" dirty="0" smtClean="0">
                        <a:solidFill>
                          <a:schemeClr val="tx1"/>
                        </a:solidFill>
                        <a:latin typeface="Cambria Math" panose="02040503050406030204" pitchFamily="18" charset="0"/>
                        <a:cs typeface="Times New Roman" panose="02020603050405020304" pitchFamily="18" charset="0"/>
                      </a:rPr>
                      <m:t>𝑡</m:t>
                    </m:r>
                    <m:r>
                      <a:rPr lang="en-US" altLang="zh-CN" sz="1600" i="1" dirty="0" smtClean="0">
                        <a:solidFill>
                          <a:schemeClr val="tx1"/>
                        </a:solidFill>
                        <a:latin typeface="Cambria Math" panose="02040503050406030204" pitchFamily="18" charset="0"/>
                        <a:cs typeface="Times New Roman" panose="02020603050405020304" pitchFamily="18" charset="0"/>
                      </a:rPr>
                      <m:t>+</m:t>
                    </m:r>
                    <m:r>
                      <a:rPr lang="en-US" altLang="zh-CN" sz="1600" i="1" dirty="0" smtClean="0">
                        <a:solidFill>
                          <a:schemeClr val="tx1"/>
                        </a:solidFill>
                        <a:latin typeface="Cambria Math" panose="02040503050406030204" pitchFamily="18" charset="0"/>
                        <a:cs typeface="Times New Roman" panose="02020603050405020304" pitchFamily="18" charset="0"/>
                      </a:rPr>
                      <m:t>1</m:t>
                    </m:r>
                  </m:oMath>
                </a14:m>
                <a:r>
                  <a:rPr lang="en-US" altLang="zh-CN" sz="1600" dirty="0">
                    <a:solidFill>
                      <a:schemeClr val="tx1"/>
                    </a:solidFill>
                    <a:latin typeface="Times New Roman" panose="02020603050405020304" pitchFamily="18" charset="0"/>
                    <a:cs typeface="Times New Roman" panose="02020603050405020304" pitchFamily="18" charset="0"/>
                  </a:rPr>
                  <a:t> parties help other honest parties recover their shares.</a:t>
                </a:r>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45" name="圆角矩形 44"/>
              <p:cNvSpPr>
                <a:spLocks noRot="1" noChangeAspect="1" noMove="1" noResize="1" noEditPoints="1" noAdjustHandles="1" noChangeArrowheads="1" noChangeShapeType="1" noTextEdit="1"/>
              </p:cNvSpPr>
              <p:nvPr/>
            </p:nvSpPr>
            <p:spPr>
              <a:xfrm>
                <a:off x="7475748" y="2794592"/>
                <a:ext cx="4234243" cy="3655827"/>
              </a:xfrm>
              <a:prstGeom prst="roundRect">
                <a:avLst/>
              </a:prstGeom>
              <a:blipFill rotWithShape="1">
                <a:blip r:embed="rId7"/>
                <a:stretch>
                  <a:fillRect l="-162" t="-190" r="-136" b="-171"/>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pic>
        <p:nvPicPr>
          <p:cNvPr id="3" name="Picture 1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432624" y="4537037"/>
            <a:ext cx="426716" cy="426716"/>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701675" y="2046605"/>
                <a:ext cx="3549650" cy="1614805"/>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Corrupt Dealer:</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1600" dirty="0">
                    <a:latin typeface="Times New Roman" panose="02020603050405020304" pitchFamily="18" charset="0"/>
                    <a:cs typeface="Times New Roman" panose="02020603050405020304" pitchFamily="18" charset="0"/>
                  </a:rPr>
                  <a:t>Send </a:t>
                </a:r>
                <a:r>
                  <a:rPr lang="en-US" altLang="zh-CN" sz="1600" dirty="0">
                    <a:solidFill>
                      <a:srgbClr val="00B050"/>
                    </a:solidFill>
                    <a:latin typeface="Times New Roman" panose="02020603050405020304" pitchFamily="18" charset="0"/>
                    <a:cs typeface="Times New Roman" panose="02020603050405020304" pitchFamily="18" charset="0"/>
                  </a:rPr>
                  <a:t>correct shares</a:t>
                </a:r>
                <a:r>
                  <a:rPr lang="en-US" altLang="zh-CN" sz="1600" dirty="0">
                    <a:latin typeface="Times New Roman" panose="02020603050405020304" pitchFamily="18" charset="0"/>
                    <a:cs typeface="Times New Roman" panose="02020603050405020304" pitchFamily="18" charset="0"/>
                  </a:rPr>
                  <a:t> to honest party </a:t>
                </a:r>
                <a14:m>
                  <m:oMath xmlns:m="http://schemas.openxmlformats.org/officeDocument/2006/math">
                    <m:sSub>
                      <m:sSubPr>
                        <m:ctrlPr>
                          <a:rPr lang="en-US" altLang="zh-CN" sz="1600" i="1" dirty="0" smtClean="0">
                            <a:latin typeface="Cambria Math" panose="02040503050406030204" pitchFamily="18" charset="0"/>
                            <a:cs typeface="Times New Roman" panose="02020603050405020304" pitchFamily="18" charset="0"/>
                          </a:rPr>
                        </m:ctrlPr>
                      </m:sSubPr>
                      <m:e>
                        <m:r>
                          <m:rPr>
                            <m:sty m:val="p"/>
                          </m:rPr>
                          <a:rPr lang="en-US" altLang="zh-CN" sz="1600" i="0" dirty="0" smtClean="0">
                            <a:latin typeface="Cambria Math" panose="02040503050406030204" pitchFamily="18" charset="0"/>
                            <a:cs typeface="Times New Roman" panose="02020603050405020304" pitchFamily="18" charset="0"/>
                          </a:rPr>
                          <m:t>P</m:t>
                        </m:r>
                      </m:e>
                      <m:sub>
                        <m:r>
                          <a:rPr lang="en-US" altLang="zh-CN" sz="1600" i="0" dirty="0" smtClean="0">
                            <a:latin typeface="Cambria Math" panose="02040503050406030204" pitchFamily="18" charset="0"/>
                            <a:cs typeface="Times New Roman" panose="02020603050405020304" pitchFamily="18" charset="0"/>
                          </a:rPr>
                          <m:t>1</m:t>
                        </m:r>
                      </m:sub>
                    </m:sSub>
                    <m:r>
                      <a:rPr lang="en-US" altLang="zh-CN" sz="1600" i="0" dirty="0" smtClean="0">
                        <a:latin typeface="Cambria Math" panose="02040503050406030204" pitchFamily="18" charset="0"/>
                        <a:cs typeface="Times New Roman" panose="02020603050405020304" pitchFamily="18" charset="0"/>
                      </a:rPr>
                      <m:t>, </m:t>
                    </m:r>
                    <m:r>
                      <m:rPr>
                        <m:sty m:val="p"/>
                      </m:rPr>
                      <a:rPr lang="en-US" altLang="zh-CN" sz="1600" i="0" dirty="0" smtClean="0">
                        <a:latin typeface="Cambria Math" panose="02040503050406030204" pitchFamily="18" charset="0"/>
                        <a:cs typeface="Times New Roman" panose="02020603050405020304" pitchFamily="18" charset="0"/>
                      </a:rPr>
                      <m:t>but</m:t>
                    </m:r>
                    <m:r>
                      <a:rPr lang="en-US" altLang="zh-CN" sz="1600" i="0" dirty="0" smtClean="0">
                        <a:latin typeface="Cambria Math" panose="02040503050406030204" pitchFamily="18" charset="0"/>
                        <a:cs typeface="Times New Roman" panose="02020603050405020304" pitchFamily="18" charset="0"/>
                      </a:rPr>
                      <m:t> </m:t>
                    </m:r>
                    <m:r>
                      <m:rPr>
                        <m:sty m:val="p"/>
                      </m:rPr>
                      <a:rPr lang="en-US" altLang="zh-CN" sz="1600" i="0" dirty="0" smtClean="0">
                        <a:solidFill>
                          <a:srgbClr val="FF0000"/>
                        </a:solidFill>
                        <a:latin typeface="Cambria Math" panose="02040503050406030204" pitchFamily="18" charset="0"/>
                        <a:cs typeface="Times New Roman" panose="02020603050405020304" pitchFamily="18" charset="0"/>
                      </a:rPr>
                      <m:t>do</m:t>
                    </m:r>
                    <m:r>
                      <a:rPr lang="en-US" altLang="zh-CN" sz="1600" i="0" dirty="0" smtClean="0">
                        <a:solidFill>
                          <a:srgbClr val="FF0000"/>
                        </a:solidFill>
                        <a:latin typeface="Cambria Math" panose="02040503050406030204" pitchFamily="18" charset="0"/>
                        <a:cs typeface="Times New Roman" panose="02020603050405020304" pitchFamily="18" charset="0"/>
                      </a:rPr>
                      <m:t> </m:t>
                    </m:r>
                    <m:r>
                      <m:rPr>
                        <m:sty m:val="p"/>
                      </m:rPr>
                      <a:rPr lang="en-US" altLang="zh-CN" sz="1600" i="0" dirty="0" smtClean="0">
                        <a:solidFill>
                          <a:srgbClr val="FF0000"/>
                        </a:solidFill>
                        <a:latin typeface="Cambria Math" panose="02040503050406030204" pitchFamily="18" charset="0"/>
                        <a:cs typeface="Times New Roman" panose="02020603050405020304" pitchFamily="18" charset="0"/>
                      </a:rPr>
                      <m:t>not</m:t>
                    </m:r>
                    <m:r>
                      <a:rPr lang="en-US" altLang="zh-CN" sz="1600" i="0" dirty="0" smtClean="0">
                        <a:latin typeface="Cambria Math" panose="02040503050406030204" pitchFamily="18" charset="0"/>
                        <a:cs typeface="Times New Roman" panose="02020603050405020304" pitchFamily="18" charset="0"/>
                      </a:rPr>
                      <m:t> </m:t>
                    </m:r>
                  </m:oMath>
                </a14:m>
                <a:r>
                  <a:rPr lang="en-US" altLang="zh-CN" sz="1600" i="1" dirty="0">
                    <a:solidFill>
                      <a:srgbClr val="FF0000"/>
                    </a:solidFill>
                    <a:latin typeface="Times New Roman" panose="02020603050405020304" pitchFamily="18" charset="0"/>
                    <a:cs typeface="Times New Roman" panose="02020603050405020304" pitchFamily="18" charset="0"/>
                  </a:rPr>
                  <a:t>send anything</a:t>
                </a:r>
                <a:r>
                  <a:rPr lang="en-US" altLang="zh-CN" sz="1600" dirty="0">
                    <a:latin typeface="Times New Roman" panose="02020603050405020304" pitchFamily="18" charset="0"/>
                    <a:cs typeface="Times New Roman" panose="02020603050405020304" pitchFamily="18" charset="0"/>
                  </a:rPr>
                  <a:t> to honest party </a:t>
                </a:r>
                <a14:m>
                  <m:oMath xmlns:m="http://schemas.openxmlformats.org/officeDocument/2006/math">
                    <m:sSub>
                      <m:sSubPr>
                        <m:ctrlPr>
                          <a:rPr lang="en-US" altLang="zh-CN" sz="1600" i="1" dirty="0" smtClean="0">
                            <a:latin typeface="Cambria Math" panose="02040503050406030204" pitchFamily="18" charset="0"/>
                            <a:cs typeface="Times New Roman" panose="02020603050405020304" pitchFamily="18" charset="0"/>
                          </a:rPr>
                        </m:ctrlPr>
                      </m:sSubPr>
                      <m:e>
                        <m:r>
                          <m:rPr>
                            <m:sty m:val="p"/>
                          </m:rPr>
                          <a:rPr lang="en-US" altLang="zh-CN" sz="1600" i="0" dirty="0" smtClean="0">
                            <a:latin typeface="Cambria Math" panose="02040503050406030204" pitchFamily="18" charset="0"/>
                            <a:cs typeface="Times New Roman" panose="02020603050405020304" pitchFamily="18" charset="0"/>
                          </a:rPr>
                          <m:t>P</m:t>
                        </m:r>
                      </m:e>
                      <m:sub>
                        <m:r>
                          <a:rPr lang="en-US" altLang="zh-CN" sz="1600" i="0" dirty="0" smtClean="0">
                            <a:latin typeface="Cambria Math" panose="02040503050406030204" pitchFamily="18" charset="0"/>
                            <a:cs typeface="Times New Roman" panose="02020603050405020304" pitchFamily="18" charset="0"/>
                          </a:rPr>
                          <m:t>2</m:t>
                        </m:r>
                      </m:sub>
                    </m:sSub>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701675" y="2046605"/>
                <a:ext cx="3549650" cy="1614805"/>
              </a:xfrm>
              <a:prstGeom prst="rect">
                <a:avLst/>
              </a:prstGeom>
              <a:blipFill rotWithShape="1">
                <a:blip r:embed="rId9"/>
                <a:stretch>
                  <a:fillRect/>
                </a:stretch>
              </a:blipFill>
            </p:spPr>
            <p:txBody>
              <a:bodyPr/>
              <a:lstStyle/>
              <a:p>
                <a:r>
                  <a:rPr lang="zh-CN"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p:spPr>
        <p:txBody>
          <a:bodyPr/>
          <a:lstStyle/>
          <a:p>
            <a:r>
              <a:rPr lang="en-US" b="1" dirty="0">
                <a:solidFill>
                  <a:schemeClr val="accent1">
                    <a:lumMod val="75000"/>
                  </a:schemeClr>
                </a:solidFill>
              </a:rPr>
              <a:t>Motivation for Asynchronous Protocols</a:t>
            </a:r>
            <a:endParaRPr lang="en-US" b="1" dirty="0">
              <a:solidFill>
                <a:schemeClr val="accent1">
                  <a:lumMod val="75000"/>
                </a:schemeClr>
              </a:solidFill>
            </a:endParaRPr>
          </a:p>
        </p:txBody>
      </p:sp>
      <p:grpSp>
        <p:nvGrpSpPr>
          <p:cNvPr id="5" name="Group 4"/>
          <p:cNvGrpSpPr/>
          <p:nvPr/>
        </p:nvGrpSpPr>
        <p:grpSpPr>
          <a:xfrm>
            <a:off x="1483702" y="2597030"/>
            <a:ext cx="2898176" cy="2655093"/>
            <a:chOff x="2111786" y="4635318"/>
            <a:chExt cx="1811946" cy="1659970"/>
          </a:xfrm>
        </p:grpSpPr>
        <p:cxnSp>
          <p:nvCxnSpPr>
            <p:cNvPr id="6" name="Straight Arrow Connector 5"/>
            <p:cNvCxnSpPr/>
            <p:nvPr/>
          </p:nvCxnSpPr>
          <p:spPr>
            <a:xfrm>
              <a:off x="3031595" y="4635318"/>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111786" y="4635318"/>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57508" y="5936934"/>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31595" y="5037780"/>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111786" y="5037780"/>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11786" y="5037780"/>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1595" y="4635318"/>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157508" y="5936934"/>
              <a:ext cx="1738550" cy="34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31595" y="5903510"/>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6059" y="5037780"/>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1786" y="5037780"/>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111786" y="5037780"/>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57508" y="4635318"/>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031595" y="4635318"/>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57508" y="5037780"/>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56"/>
              <p:cNvSpPr txBox="1"/>
              <p:nvPr/>
            </p:nvSpPr>
            <p:spPr>
              <a:xfrm>
                <a:off x="5312678" y="1999677"/>
                <a:ext cx="649303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Synchronous</a:t>
                </a:r>
                <a:r>
                  <a:rPr lang="en-US" sz="2000" dirty="0">
                    <a:latin typeface="Times New Roman" panose="02020603050405020304" pitchFamily="18" charset="0"/>
                    <a:cs typeface="Times New Roman" panose="02020603050405020304" pitchFamily="18" charset="0"/>
                  </a:rPr>
                  <a:t>: Assume network has delay up to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p:sp>
            <p:nvSpPr>
              <p:cNvPr id="21" name="TextBox 56"/>
              <p:cNvSpPr txBox="1">
                <a:spLocks noRot="1" noChangeAspect="1" noMove="1" noResize="1" noEditPoints="1" noAdjustHandles="1" noChangeArrowheads="1" noChangeShapeType="1" noTextEdit="1"/>
              </p:cNvSpPr>
              <p:nvPr/>
            </p:nvSpPr>
            <p:spPr>
              <a:xfrm>
                <a:off x="5312678" y="1999677"/>
                <a:ext cx="6493036" cy="1015663"/>
              </a:xfrm>
              <a:prstGeom prst="rect">
                <a:avLst/>
              </a:prstGeom>
              <a:blipFill rotWithShape="1">
                <a:blip r:embed="rId1"/>
                <a:stretch>
                  <a:fillRect l="-4" t="-6" r="7" b="35"/>
                </a:stretch>
              </a:blipFill>
            </p:spPr>
            <p:txBody>
              <a:bodyPr/>
              <a:lstStyle/>
              <a:p>
                <a:r>
                  <a:rPr lang="zh-CN" alt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A Weaker Goal: AVSS</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1" name="文本框 30"/>
              <p:cNvSpPr txBox="1"/>
              <p:nvPr/>
            </p:nvSpPr>
            <p:spPr>
              <a:xfrm>
                <a:off x="871378" y="1895075"/>
                <a:ext cx="10482422" cy="1569660"/>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Asynchronous Verifiable Secret Sharing (AVSS)</a:t>
                </a:r>
                <a:endParaRPr lang="en-US" altLang="zh-CN"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n-US" altLang="zh-CN" sz="2000" dirty="0">
                    <a:solidFill>
                      <a:prstClr val="black"/>
                    </a:solidFill>
                    <a:latin typeface="Times New Roman" panose="02020603050405020304" pitchFamily="18" charset="0"/>
                    <a:cs typeface="Times New Roman" panose="02020603050405020304" pitchFamily="18" charset="0"/>
                  </a:rPr>
                  <a:t>Allow a dealer </a:t>
                </a:r>
                <a14:m>
                  <m:oMath xmlns:m="http://schemas.openxmlformats.org/officeDocument/2006/math">
                    <m:r>
                      <a:rPr lang="en-US" altLang="zh-CN" sz="2000" i="1" dirty="0">
                        <a:solidFill>
                          <a:prstClr val="black"/>
                        </a:solidFill>
                        <a:latin typeface="Cambria Math" panose="02040503050406030204" pitchFamily="18" charset="0"/>
                        <a:cs typeface="Times New Roman" panose="02020603050405020304" pitchFamily="18" charset="0"/>
                      </a:rPr>
                      <m:t>𝐷</m:t>
                    </m:r>
                  </m:oMath>
                </a14:m>
                <a:r>
                  <a:rPr lang="en-US" altLang="zh-CN" sz="2000" dirty="0">
                    <a:solidFill>
                      <a:prstClr val="black"/>
                    </a:solidFill>
                    <a:latin typeface="Times New Roman" panose="02020603050405020304" pitchFamily="18" charset="0"/>
                    <a:cs typeface="Times New Roman" panose="02020603050405020304" pitchFamily="18" charset="0"/>
                  </a:rPr>
                  <a:t> to share degree-</a:t>
                </a:r>
                <a14:m>
                  <m:oMath xmlns:m="http://schemas.openxmlformats.org/officeDocument/2006/math">
                    <m:r>
                      <a:rPr lang="en-US" altLang="zh-CN" sz="2000" i="1" dirty="0">
                        <a:solidFill>
                          <a:prstClr val="black"/>
                        </a:solidFill>
                        <a:latin typeface="Cambria Math" panose="02040503050406030204" pitchFamily="18" charset="0"/>
                        <a:cs typeface="Times New Roman" panose="02020603050405020304" pitchFamily="18" charset="0"/>
                      </a:rPr>
                      <m:t>𝑡</m:t>
                    </m:r>
                  </m:oMath>
                </a14:m>
                <a:r>
                  <a:rPr lang="en-US" altLang="zh-CN" sz="2000" dirty="0">
                    <a:solidFill>
                      <a:prstClr val="black"/>
                    </a:solidFill>
                    <a:latin typeface="Times New Roman" panose="02020603050405020304" pitchFamily="18" charset="0"/>
                    <a:cs typeface="Times New Roman" panose="02020603050405020304" pitchFamily="18" charset="0"/>
                  </a:rPr>
                  <a:t> Shamir </a:t>
                </a:r>
                <a:r>
                  <a:rPr lang="en-US" altLang="zh-CN" sz="2000" dirty="0" err="1">
                    <a:solidFill>
                      <a:prstClr val="black"/>
                    </a:solidFill>
                    <a:latin typeface="Times New Roman" panose="02020603050405020304" pitchFamily="18" charset="0"/>
                    <a:cs typeface="Times New Roman" panose="02020603050405020304" pitchFamily="18" charset="0"/>
                  </a:rPr>
                  <a:t>sharings</a:t>
                </a:r>
                <a:r>
                  <a:rPr lang="en-US" altLang="zh-CN" sz="2000" dirty="0">
                    <a:solidFill>
                      <a:prstClr val="black"/>
                    </a:solidFill>
                    <a:latin typeface="Times New Roman" panose="02020603050405020304" pitchFamily="18" charset="0"/>
                    <a:cs typeface="Times New Roman" panose="02020603050405020304" pitchFamily="18" charset="0"/>
                  </a:rPr>
                  <a:t> such that:</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lgn="ctr">
                  <a:lnSpc>
                    <a:spcPct val="150000"/>
                  </a:lnSpc>
                </a:pPr>
                <a:r>
                  <a:rPr lang="en-US" altLang="zh-CN" sz="2000" i="1" dirty="0">
                    <a:solidFill>
                      <a:prstClr val="black"/>
                    </a:solidFill>
                    <a:latin typeface="Times New Roman" panose="02020603050405020304" pitchFamily="18" charset="0"/>
                    <a:cs typeface="Times New Roman" panose="02020603050405020304" pitchFamily="18" charset="0"/>
                  </a:rPr>
                  <a:t>If an honest party accepts his share, all parties can eventually reconstruct the secret.</a:t>
                </a:r>
                <a:endParaRPr lang="en-US" altLang="zh-CN" sz="2400" i="1" dirty="0">
                  <a:solidFill>
                    <a:srgbClr val="FF0000"/>
                  </a:solidFill>
                  <a:latin typeface="Times New Roman" panose="02020603050405020304" pitchFamily="18" charset="0"/>
                  <a:cs typeface="Times New Roman" panose="02020603050405020304" pitchFamily="18" charset="0"/>
                </a:endParaRPr>
              </a:p>
            </p:txBody>
          </p:sp>
        </mc:Choice>
        <mc:Fallback>
          <p:sp>
            <p:nvSpPr>
              <p:cNvPr id="31" name="文本框 30"/>
              <p:cNvSpPr txBox="1">
                <a:spLocks noRot="1" noChangeAspect="1" noMove="1" noResize="1" noEditPoints="1" noAdjustHandles="1" noChangeArrowheads="1" noChangeShapeType="1" noTextEdit="1"/>
              </p:cNvSpPr>
              <p:nvPr/>
            </p:nvSpPr>
            <p:spPr>
              <a:xfrm>
                <a:off x="871378" y="1895075"/>
                <a:ext cx="10482422" cy="1569660"/>
              </a:xfrm>
              <a:prstGeom prst="rect">
                <a:avLst/>
              </a:prstGeom>
              <a:blipFill rotWithShape="1">
                <a:blip r:embed="rId1"/>
                <a:stretch>
                  <a:fillRect l="-2" t="-15" b="11"/>
                </a:stretch>
              </a:blipFill>
            </p:spPr>
            <p:txBody>
              <a:bodyPr/>
              <a:lstStyle/>
              <a:p>
                <a:r>
                  <a:rPr lang="zh-CN" altLang="en-US">
                    <a:noFill/>
                  </a:rPr>
                  <a:t> </a:t>
                </a:r>
              </a:p>
            </p:txBody>
          </p:sp>
        </mc:Fallback>
      </mc:AlternateContent>
      <p:sp>
        <p:nvSpPr>
          <p:cNvPr id="32" name="圆角矩形 31"/>
          <p:cNvSpPr/>
          <p:nvPr/>
        </p:nvSpPr>
        <p:spPr>
          <a:xfrm>
            <a:off x="2484474" y="3742662"/>
            <a:ext cx="7223051" cy="7797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Not all honest parties can receive their shares!</a:t>
            </a:r>
            <a:endParaRPr lang="en-US" altLang="zh-CN"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a:t>
            </a:r>
            <a:endParaRPr lang="en-US" b="1" dirty="0">
              <a:solidFill>
                <a:schemeClr val="accent1">
                  <a:lumMod val="75000"/>
                </a:schemeClr>
              </a:solidFill>
            </a:endParaRPr>
          </a:p>
        </p:txBody>
      </p:sp>
      <p:sp>
        <p:nvSpPr>
          <p:cNvPr id="4" name="TextBox 3"/>
          <p:cNvSpPr txBox="1"/>
          <p:nvPr/>
        </p:nvSpPr>
        <p:spPr>
          <a:xfrm>
            <a:off x="915285" y="1690688"/>
            <a:ext cx="10361429" cy="2308324"/>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Build AVSS via Bivariate Polynomial</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Step 2: </a:t>
            </a:r>
            <a:r>
              <a:rPr lang="en-US" sz="2400" dirty="0">
                <a:latin typeface="Times New Roman" panose="02020603050405020304" pitchFamily="18" charset="0"/>
                <a:cs typeface="Times New Roman" panose="02020603050405020304" pitchFamily="18" charset="0"/>
              </a:rPr>
              <a:t>Upgrade to ACSS</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圆角矩形 5"/>
              <p:cNvSpPr/>
              <p:nvPr/>
            </p:nvSpPr>
            <p:spPr>
              <a:xfrm>
                <a:off x="1669311" y="2454218"/>
                <a:ext cx="8853375" cy="7812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sSup>
                      <m:sSupPr>
                        <m:ctrlPr>
                          <a:rPr lang="en-US" altLang="zh-CN" b="0" i="1" dirty="0" smtClean="0">
                            <a:solidFill>
                              <a:srgbClr val="FF0000"/>
                            </a:solidFill>
                            <a:latin typeface="Cambria Math" panose="02040503050406030204" pitchFamily="18" charset="0"/>
                            <a:cs typeface="Times New Roman" panose="02020603050405020304" pitchFamily="18" charset="0"/>
                          </a:rPr>
                        </m:ctrlPr>
                      </m:sSupPr>
                      <m:e>
                        <m:r>
                          <a:rPr lang="en-US" altLang="zh-CN" i="1" dirty="0" smtClean="0">
                            <a:solidFill>
                              <a:srgbClr val="FF0000"/>
                            </a:solidFill>
                            <a:latin typeface="Cambria Math" panose="02040503050406030204" pitchFamily="18" charset="0"/>
                            <a:cs typeface="Times New Roman" panose="02020603050405020304" pitchFamily="18" charset="0"/>
                          </a:rPr>
                          <m:t>𝑛</m:t>
                        </m:r>
                      </m:e>
                      <m:sup>
                        <m:r>
                          <a:rPr lang="en-US" altLang="zh-CN" b="0" i="1" dirty="0" smtClean="0">
                            <a:solidFill>
                              <a:srgbClr val="FF0000"/>
                            </a:solidFill>
                            <a:latin typeface="Cambria Math" panose="02040503050406030204" pitchFamily="18"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solidFill>
                      <a:schemeClr val="tx1"/>
                    </a:solidFill>
                    <a:latin typeface="Times New Roman" panose="02020603050405020304" pitchFamily="18" charset="0"/>
                    <a:cs typeface="Times New Roman" panose="02020603050405020304" pitchFamily="18" charset="0"/>
                  </a:rPr>
                  <a:t> per sharing</a:t>
                </a:r>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圆角矩形 5"/>
              <p:cNvSpPr>
                <a:spLocks noRot="1" noChangeAspect="1" noMove="1" noResize="1" noEditPoints="1" noAdjustHandles="1" noChangeArrowheads="1" noChangeShapeType="1" noTextEdit="1"/>
              </p:cNvSpPr>
              <p:nvPr/>
            </p:nvSpPr>
            <p:spPr>
              <a:xfrm>
                <a:off x="1669311" y="2454218"/>
                <a:ext cx="8853375" cy="781263"/>
              </a:xfrm>
              <a:prstGeom prst="roundRect">
                <a:avLst/>
              </a:prstGeom>
              <a:blipFill rotWithShape="1">
                <a:blip r:embed="rId1"/>
                <a:stretch>
                  <a:fillRect l="-78" t="-887" r="-71" b="-7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圆角矩形 6"/>
              <p:cNvSpPr/>
              <p:nvPr/>
            </p:nvSpPr>
            <p:spPr>
              <a:xfrm>
                <a:off x="1669311" y="4137707"/>
                <a:ext cx="8853375" cy="7745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Sharing</a:t>
                </a:r>
                <a:r>
                  <a:rPr lang="en-US" altLang="zh-CN" dirty="0">
                    <a:solidFill>
                      <a:srgbClr val="FF0000"/>
                    </a:solidFill>
                    <a:cs typeface="Times New Roman" panose="02020603050405020304" pitchFamily="18" charset="0"/>
                  </a:rPr>
                  <a: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b="0" i="1" dirty="0" smtClean="0">
                        <a:solidFill>
                          <a:srgbClr val="FF0000"/>
                        </a:solidFill>
                        <a:latin typeface="Cambria Math" panose="02040503050406030204" pitchFamily="18" charset="0"/>
                        <a:cs typeface="Times New Roman" panose="02020603050405020304" pitchFamily="18" charset="0"/>
                      </a:rPr>
                      <m:t>𝑛</m:t>
                    </m:r>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solidFill>
                      <a:schemeClr val="tx1"/>
                    </a:solidFill>
                    <a:latin typeface="Times New Roman" panose="02020603050405020304" pitchFamily="18" charset="0"/>
                    <a:cs typeface="Times New Roman" panose="02020603050405020304" pitchFamily="18" charset="0"/>
                  </a:rPr>
                  <a:t> AVSS per ACSS</a:t>
                </a:r>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圆角矩形 6"/>
              <p:cNvSpPr>
                <a:spLocks noRot="1" noChangeAspect="1" noMove="1" noResize="1" noEditPoints="1" noAdjustHandles="1" noChangeArrowheads="1" noChangeShapeType="1" noTextEdit="1"/>
              </p:cNvSpPr>
              <p:nvPr/>
            </p:nvSpPr>
            <p:spPr>
              <a:xfrm>
                <a:off x="1669311" y="4137707"/>
                <a:ext cx="8853375" cy="774535"/>
              </a:xfrm>
              <a:prstGeom prst="roundRect">
                <a:avLst/>
              </a:prstGeom>
              <a:blipFill rotWithShape="1">
                <a:blip r:embed="rId2"/>
                <a:stretch>
                  <a:fillRect l="-78" t="-826" r="-71" b="-75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How Previous Approach Works (AVSS)</a:t>
            </a:r>
            <a:endParaRPr lang="en-US" b="1" dirty="0">
              <a:solidFill>
                <a:schemeClr val="accent1">
                  <a:lumMod val="75000"/>
                </a:schemeClr>
              </a:solidFill>
            </a:endParaRPr>
          </a:p>
        </p:txBody>
      </p:sp>
      <p:cxnSp>
        <p:nvCxnSpPr>
          <p:cNvPr id="31" name="Straight Connector 4"/>
          <p:cNvCxnSpPr/>
          <p:nvPr/>
        </p:nvCxnSpPr>
        <p:spPr>
          <a:xfrm>
            <a:off x="64040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58673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549464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51370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476439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44131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404049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36829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14"/>
          <p:cNvCxnSpPr/>
          <p:nvPr/>
        </p:nvCxnSpPr>
        <p:spPr>
          <a:xfrm>
            <a:off x="68231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15"/>
          <p:cNvCxnSpPr/>
          <p:nvPr/>
        </p:nvCxnSpPr>
        <p:spPr>
          <a:xfrm>
            <a:off x="72295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16"/>
          <p:cNvCxnSpPr/>
          <p:nvPr/>
        </p:nvCxnSpPr>
        <p:spPr>
          <a:xfrm>
            <a:off x="76486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17"/>
          <p:cNvCxnSpPr/>
          <p:nvPr/>
        </p:nvCxnSpPr>
        <p:spPr>
          <a:xfrm>
            <a:off x="80169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TextBox 22"/>
              <p:cNvSpPr txBox="1"/>
              <p:nvPr/>
            </p:nvSpPr>
            <p:spPr>
              <a:xfrm>
                <a:off x="6023092" y="5359573"/>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5" name="TextBox 22"/>
              <p:cNvSpPr txBox="1">
                <a:spLocks noRot="1" noChangeAspect="1" noMove="1" noResize="1" noEditPoints="1" noAdjustHandles="1" noChangeArrowheads="1" noChangeShapeType="1" noTextEdit="1"/>
              </p:cNvSpPr>
              <p:nvPr/>
            </p:nvSpPr>
            <p:spPr>
              <a:xfrm>
                <a:off x="6023092" y="5359573"/>
                <a:ext cx="230255" cy="215444"/>
              </a:xfrm>
              <a:prstGeom prst="rect">
                <a:avLst/>
              </a:prstGeom>
              <a:blipFill rotWithShape="1">
                <a:blip r:embed="rId1"/>
                <a:stretch>
                  <a:fillRect l="-51" t="-80" r="-8055" b="1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7" name="TextBox 24"/>
              <p:cNvSpPr txBox="1"/>
              <p:nvPr/>
            </p:nvSpPr>
            <p:spPr>
              <a:xfrm>
                <a:off x="6012351" y="3168481"/>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7" name="TextBox 24"/>
              <p:cNvSpPr txBox="1">
                <a:spLocks noRot="1" noChangeAspect="1" noMove="1" noResize="1" noEditPoints="1" noAdjustHandles="1" noChangeArrowheads="1" noChangeShapeType="1" noTextEdit="1"/>
              </p:cNvSpPr>
              <p:nvPr/>
            </p:nvSpPr>
            <p:spPr>
              <a:xfrm>
                <a:off x="6012351" y="3168481"/>
                <a:ext cx="251736" cy="215444"/>
              </a:xfrm>
              <a:prstGeom prst="rect">
                <a:avLst/>
              </a:prstGeom>
              <a:blipFill rotWithShape="1">
                <a:blip r:embed="rId2"/>
                <a:stretch>
                  <a:fillRect l="-68" t="-216" r="-4867"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TextBox 29"/>
              <p:cNvSpPr txBox="1"/>
              <p:nvPr/>
            </p:nvSpPr>
            <p:spPr>
              <a:xfrm>
                <a:off x="6715052" y="6022904"/>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8" name="TextBox 29"/>
              <p:cNvSpPr txBox="1">
                <a:spLocks noRot="1" noChangeAspect="1" noMove="1" noResize="1" noEditPoints="1" noAdjustHandles="1" noChangeArrowheads="1" noChangeShapeType="1" noTextEdit="1"/>
              </p:cNvSpPr>
              <p:nvPr/>
            </p:nvSpPr>
            <p:spPr>
              <a:xfrm>
                <a:off x="6715052" y="6022904"/>
                <a:ext cx="226088" cy="215444"/>
              </a:xfrm>
              <a:prstGeom prst="rect">
                <a:avLst/>
              </a:prstGeom>
              <a:blipFill rotWithShape="1">
                <a:blip r:embed="rId3"/>
                <a:stretch>
                  <a:fillRect l="-249" t="-262" r="-9008" b="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9" name="TextBox 30"/>
              <p:cNvSpPr txBox="1"/>
              <p:nvPr/>
            </p:nvSpPr>
            <p:spPr>
              <a:xfrm>
                <a:off x="8196737" y="6017105"/>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59" name="TextBox 30"/>
              <p:cNvSpPr txBox="1">
                <a:spLocks noRot="1" noChangeAspect="1" noMove="1" noResize="1" noEditPoints="1" noAdjustHandles="1" noChangeArrowheads="1" noChangeShapeType="1" noTextEdit="1"/>
              </p:cNvSpPr>
              <p:nvPr/>
            </p:nvSpPr>
            <p:spPr>
              <a:xfrm>
                <a:off x="8196737" y="6017105"/>
                <a:ext cx="471026" cy="215444"/>
              </a:xfrm>
              <a:prstGeom prst="rect">
                <a:avLst/>
              </a:prstGeom>
              <a:blipFill rotWithShape="1">
                <a:blip r:embed="rId4"/>
                <a:stretch>
                  <a:fillRect l="-33" t="-223" r="-2019"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 name="TextBox 32"/>
              <p:cNvSpPr txBox="1"/>
              <p:nvPr/>
            </p:nvSpPr>
            <p:spPr>
              <a:xfrm>
                <a:off x="9208435" y="6021694"/>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61" name="TextBox 32"/>
              <p:cNvSpPr txBox="1">
                <a:spLocks noRot="1" noChangeAspect="1" noMove="1" noResize="1" noEditPoints="1" noAdjustHandles="1" noChangeArrowheads="1" noChangeShapeType="1" noTextEdit="1"/>
              </p:cNvSpPr>
              <p:nvPr/>
            </p:nvSpPr>
            <p:spPr>
              <a:xfrm>
                <a:off x="9208435" y="6021694"/>
                <a:ext cx="242118" cy="215444"/>
              </a:xfrm>
              <a:prstGeom prst="rect">
                <a:avLst/>
              </a:prstGeom>
              <a:blipFill rotWithShape="1">
                <a:blip r:embed="rId5"/>
                <a:stretch>
                  <a:fillRect l="-124" t="-290" r="-7144" b="78"/>
                </a:stretch>
              </a:blipFill>
            </p:spPr>
            <p:txBody>
              <a:bodyPr/>
              <a:lstStyle/>
              <a:p>
                <a:r>
                  <a:rPr lang="zh-CN" altLang="en-US">
                    <a:noFill/>
                  </a:rPr>
                  <a:t> </a:t>
                </a:r>
              </a:p>
            </p:txBody>
          </p:sp>
        </mc:Fallback>
      </mc:AlternateContent>
      <p:sp>
        <p:nvSpPr>
          <p:cNvPr id="64" name="Oval 35"/>
          <p:cNvSpPr/>
          <p:nvPr/>
        </p:nvSpPr>
        <p:spPr>
          <a:xfrm>
            <a:off x="6346754" y="581327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288781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2744519"/>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3819429"/>
                <a:ext cx="699230"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3819429"/>
                <a:ext cx="699230" cy="369332"/>
              </a:xfrm>
              <a:prstGeom prst="rect">
                <a:avLst/>
              </a:prstGeom>
              <a:blipFill rotWithShape="1">
                <a:blip r:embed="rId6"/>
                <a:stretch>
                  <a:fillRect l="-50" t="-146" r="64" b="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297402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2974023"/>
                <a:ext cx="698461" cy="369332"/>
              </a:xfrm>
              <a:prstGeom prst="rect">
                <a:avLst/>
              </a:prstGeom>
              <a:blipFill rotWithShape="1">
                <a:blip r:embed="rId6"/>
                <a:stretch>
                  <a:fillRect l="-81" t="-86" r="75" b="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TextBox 45"/>
              <p:cNvSpPr txBox="1"/>
              <p:nvPr/>
            </p:nvSpPr>
            <p:spPr>
              <a:xfrm>
                <a:off x="6044961" y="498873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9" name="TextBox 45"/>
              <p:cNvSpPr txBox="1">
                <a:spLocks noRot="1" noChangeAspect="1" noMove="1" noResize="1" noEditPoints="1" noAdjustHandles="1" noChangeArrowheads="1" noChangeShapeType="1" noTextEdit="1"/>
              </p:cNvSpPr>
              <p:nvPr/>
            </p:nvSpPr>
            <p:spPr>
              <a:xfrm>
                <a:off x="6044961" y="4988735"/>
                <a:ext cx="174728" cy="215444"/>
              </a:xfrm>
              <a:prstGeom prst="rect">
                <a:avLst/>
              </a:prstGeom>
              <a:blipFill rotWithShape="1">
                <a:blip r:embed="rId7"/>
                <a:stretch>
                  <a:fillRect l="-227" t="-81" r="-11344"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0" name="TextBox 46"/>
              <p:cNvSpPr txBox="1"/>
              <p:nvPr/>
            </p:nvSpPr>
            <p:spPr>
              <a:xfrm>
                <a:off x="6044961" y="42667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0" name="TextBox 46"/>
              <p:cNvSpPr txBox="1">
                <a:spLocks noRot="1" noChangeAspect="1" noMove="1" noResize="1" noEditPoints="1" noAdjustHandles="1" noChangeArrowheads="1" noChangeShapeType="1" noTextEdit="1"/>
              </p:cNvSpPr>
              <p:nvPr/>
            </p:nvSpPr>
            <p:spPr>
              <a:xfrm>
                <a:off x="6044961" y="4266705"/>
                <a:ext cx="174728" cy="215444"/>
              </a:xfrm>
              <a:prstGeom prst="rect">
                <a:avLst/>
              </a:prstGeom>
              <a:blipFill rotWithShape="1">
                <a:blip r:embed="rId7"/>
                <a:stretch>
                  <a:fillRect l="-227" t="-65" r="-11344" b="1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TextBox 47"/>
              <p:cNvSpPr txBox="1"/>
              <p:nvPr/>
            </p:nvSpPr>
            <p:spPr>
              <a:xfrm>
                <a:off x="7136108"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1" name="TextBox 47"/>
              <p:cNvSpPr txBox="1">
                <a:spLocks noRot="1" noChangeAspect="1" noMove="1" noResize="1" noEditPoints="1" noAdjustHandles="1" noChangeArrowheads="1" noChangeShapeType="1" noTextEdit="1"/>
              </p:cNvSpPr>
              <p:nvPr/>
            </p:nvSpPr>
            <p:spPr>
              <a:xfrm>
                <a:off x="7136108" y="6017105"/>
                <a:ext cx="174728" cy="215444"/>
              </a:xfrm>
              <a:prstGeom prst="rect">
                <a:avLst/>
              </a:prstGeom>
              <a:blipFill rotWithShape="1">
                <a:blip r:embed="rId7"/>
                <a:stretch>
                  <a:fillRect l="-351" t="-223" r="-11220"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2994492"/>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2994492"/>
                <a:ext cx="930832" cy="369332"/>
              </a:xfrm>
              <a:prstGeom prst="rect">
                <a:avLst/>
              </a:prstGeom>
              <a:blipFill rotWithShape="1">
                <a:blip r:embed="rId8"/>
                <a:stretch>
                  <a:fillRect l="-12" t="-126" r="4" b="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3" name="TextBox 47"/>
              <p:cNvSpPr txBox="1"/>
              <p:nvPr/>
            </p:nvSpPr>
            <p:spPr>
              <a:xfrm>
                <a:off x="8761172"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3" name="TextBox 47"/>
              <p:cNvSpPr txBox="1">
                <a:spLocks noRot="1" noChangeAspect="1" noMove="1" noResize="1" noEditPoints="1" noAdjustHandles="1" noChangeArrowheads="1" noChangeShapeType="1" noTextEdit="1"/>
              </p:cNvSpPr>
              <p:nvPr/>
            </p:nvSpPr>
            <p:spPr>
              <a:xfrm>
                <a:off x="8761172" y="6017105"/>
                <a:ext cx="174728" cy="215444"/>
              </a:xfrm>
              <a:prstGeom prst="rect">
                <a:avLst/>
              </a:prstGeom>
              <a:blipFill rotWithShape="1">
                <a:blip r:embed="rId7"/>
                <a:stretch>
                  <a:fillRect l="-44" t="-223" r="-11526" b="11"/>
                </a:stretch>
              </a:blipFill>
            </p:spPr>
            <p:txBody>
              <a:bodyPr/>
              <a:lstStyle/>
              <a:p>
                <a:r>
                  <a:rPr lang="zh-CN" altLang="en-US">
                    <a:noFill/>
                  </a:rPr>
                  <a:t> </a:t>
                </a:r>
              </a:p>
            </p:txBody>
          </p:sp>
        </mc:Fallback>
      </mc:AlternateContent>
      <p:cxnSp>
        <p:nvCxnSpPr>
          <p:cNvPr id="74" name="Straight Connector 12"/>
          <p:cNvCxnSpPr/>
          <p:nvPr/>
        </p:nvCxnSpPr>
        <p:spPr>
          <a:xfrm flipH="1">
            <a:off x="6285138" y="3318937"/>
            <a:ext cx="367721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文本框 74"/>
              <p:cNvSpPr txBox="1"/>
              <p:nvPr/>
            </p:nvSpPr>
            <p:spPr>
              <a:xfrm>
                <a:off x="871378" y="1895075"/>
                <a:ext cx="4724675" cy="1384995"/>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Bivariate Polynomial</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Each party holds one row and one column.</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Secret is at </a:t>
                </a:r>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𝐹</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0</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0</m:t>
                    </m:r>
                    <m:r>
                      <a:rPr lang="en-US" altLang="zh-CN" sz="1600" i="1" dirty="0" smtClean="0">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75" name="文本框 74"/>
              <p:cNvSpPr txBox="1">
                <a:spLocks noRot="1" noChangeAspect="1" noMove="1" noResize="1" noEditPoints="1" noAdjustHandles="1" noChangeArrowheads="1" noChangeShapeType="1" noTextEdit="1"/>
              </p:cNvSpPr>
              <p:nvPr/>
            </p:nvSpPr>
            <p:spPr>
              <a:xfrm>
                <a:off x="871378" y="1895075"/>
                <a:ext cx="4724675" cy="1384995"/>
              </a:xfrm>
              <a:prstGeom prst="rect">
                <a:avLst/>
              </a:prstGeom>
              <a:blipFill rotWithShape="1">
                <a:blip r:embed="rId9"/>
                <a:stretch>
                  <a:fillRect l="-3" t="-17" r="9" b="21"/>
                </a:stretch>
              </a:blipFill>
            </p:spPr>
            <p:txBody>
              <a:bodyPr/>
              <a:lstStyle/>
              <a:p>
                <a:r>
                  <a:rPr lang="zh-CN" altLang="en-US">
                    <a:noFill/>
                  </a:rPr>
                  <a:t> </a:t>
                </a:r>
              </a:p>
            </p:txBody>
          </p:sp>
        </mc:Fallback>
      </mc:AlternateContent>
      <p:sp>
        <p:nvSpPr>
          <p:cNvPr id="76" name="圆角矩形 75"/>
          <p:cNvSpPr/>
          <p:nvPr/>
        </p:nvSpPr>
        <p:spPr>
          <a:xfrm>
            <a:off x="8101965" y="164592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8" name="TextBox 23"/>
              <p:cNvSpPr txBox="1"/>
              <p:nvPr/>
            </p:nvSpPr>
            <p:spPr>
              <a:xfrm>
                <a:off x="5884096" y="460978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38" name="TextBox 23"/>
              <p:cNvSpPr txBox="1">
                <a:spLocks noRot="1" noChangeAspect="1" noMove="1" noResize="1" noEditPoints="1" noAdjustHandles="1" noChangeArrowheads="1" noChangeShapeType="1" noTextEdit="1"/>
              </p:cNvSpPr>
              <p:nvPr/>
            </p:nvSpPr>
            <p:spPr>
              <a:xfrm>
                <a:off x="5884096" y="4609785"/>
                <a:ext cx="395686" cy="215444"/>
              </a:xfrm>
              <a:prstGeom prst="rect">
                <a:avLst/>
              </a:prstGeom>
              <a:blipFill rotWithShape="1">
                <a:blip r:embed="rId10"/>
                <a:stretch>
                  <a:fillRect l="-47" t="-149" r="-2661" b="2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TextBox 47"/>
              <p:cNvSpPr txBox="1"/>
              <p:nvPr/>
            </p:nvSpPr>
            <p:spPr>
              <a:xfrm>
                <a:off x="7927271"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39" name="TextBox 47"/>
              <p:cNvSpPr txBox="1">
                <a:spLocks noRot="1" noChangeAspect="1" noMove="1" noResize="1" noEditPoints="1" noAdjustHandles="1" noChangeArrowheads="1" noChangeShapeType="1" noTextEdit="1"/>
              </p:cNvSpPr>
              <p:nvPr/>
            </p:nvSpPr>
            <p:spPr>
              <a:xfrm>
                <a:off x="7927271" y="6017105"/>
                <a:ext cx="174728" cy="215444"/>
              </a:xfrm>
              <a:prstGeom prst="rect">
                <a:avLst/>
              </a:prstGeom>
              <a:blipFill rotWithShape="1">
                <a:blip r:embed="rId7"/>
                <a:stretch>
                  <a:fillRect l="-324" t="-223" r="-11247"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TextBox 30"/>
              <p:cNvSpPr txBox="1"/>
              <p:nvPr/>
            </p:nvSpPr>
            <p:spPr>
              <a:xfrm>
                <a:off x="7421210" y="601710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0" name="TextBox 30"/>
              <p:cNvSpPr txBox="1">
                <a:spLocks noRot="1" noChangeAspect="1" noMove="1" noResize="1" noEditPoints="1" noAdjustHandles="1" noChangeArrowheads="1" noChangeShapeType="1" noTextEdit="1"/>
              </p:cNvSpPr>
              <p:nvPr/>
            </p:nvSpPr>
            <p:spPr>
              <a:xfrm>
                <a:off x="7421210" y="6017105"/>
                <a:ext cx="395686" cy="215444"/>
              </a:xfrm>
              <a:prstGeom prst="rect">
                <a:avLst/>
              </a:prstGeom>
              <a:blipFill rotWithShape="1">
                <a:blip r:embed="rId10"/>
                <a:stretch>
                  <a:fillRect l="-152" t="-223" r="-255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TextBox 23"/>
              <p:cNvSpPr txBox="1"/>
              <p:nvPr/>
            </p:nvSpPr>
            <p:spPr>
              <a:xfrm>
                <a:off x="5850954" y="3919022"/>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1" name="TextBox 23"/>
              <p:cNvSpPr txBox="1">
                <a:spLocks noRot="1" noChangeAspect="1" noMove="1" noResize="1" noEditPoints="1" noAdjustHandles="1" noChangeArrowheads="1" noChangeShapeType="1" noTextEdit="1"/>
              </p:cNvSpPr>
              <p:nvPr/>
            </p:nvSpPr>
            <p:spPr>
              <a:xfrm>
                <a:off x="5850954" y="3919022"/>
                <a:ext cx="471026" cy="215444"/>
              </a:xfrm>
              <a:prstGeom prst="rect">
                <a:avLst/>
              </a:prstGeom>
              <a:blipFill rotWithShape="1">
                <a:blip r:embed="rId4"/>
                <a:stretch>
                  <a:fillRect l="-14" t="-203" r="-2039" b="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6"/>
              <p:cNvSpPr txBox="1"/>
              <p:nvPr/>
            </p:nvSpPr>
            <p:spPr>
              <a:xfrm>
                <a:off x="6048501" y="3547431"/>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42" name="TextBox 46"/>
              <p:cNvSpPr txBox="1">
                <a:spLocks noRot="1" noChangeAspect="1" noMove="1" noResize="1" noEditPoints="1" noAdjustHandles="1" noChangeArrowheads="1" noChangeShapeType="1" noTextEdit="1"/>
              </p:cNvSpPr>
              <p:nvPr/>
            </p:nvSpPr>
            <p:spPr>
              <a:xfrm>
                <a:off x="6048501" y="3547431"/>
                <a:ext cx="174728" cy="215444"/>
              </a:xfrm>
              <a:prstGeom prst="rect">
                <a:avLst/>
              </a:prstGeom>
              <a:blipFill rotWithShape="1">
                <a:blip r:embed="rId7"/>
                <a:stretch>
                  <a:fillRect l="-72" t="-149" r="-11498" b="232"/>
                </a:stretch>
              </a:blipFill>
            </p:spPr>
            <p:txBody>
              <a:bodyPr/>
              <a:lstStyle/>
              <a:p>
                <a:r>
                  <a:rPr lang="zh-CN" alt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sym typeface="+mn-ea"/>
              </a:rPr>
              <a:t>How Previous Approach Works (AVSS)</a:t>
            </a:r>
            <a:endParaRPr lang="en-US" b="1" dirty="0">
              <a:solidFill>
                <a:schemeClr val="accent1">
                  <a:lumMod val="75000"/>
                </a:schemeClr>
              </a:solidFill>
            </a:endParaRPr>
          </a:p>
        </p:txBody>
      </p:sp>
      <p:cxnSp>
        <p:nvCxnSpPr>
          <p:cNvPr id="31" name="Straight Connector 4"/>
          <p:cNvCxnSpPr/>
          <p:nvPr/>
        </p:nvCxnSpPr>
        <p:spPr>
          <a:xfrm>
            <a:off x="64040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58673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549464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51370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476439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44131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404049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36829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14"/>
          <p:cNvCxnSpPr/>
          <p:nvPr/>
        </p:nvCxnSpPr>
        <p:spPr>
          <a:xfrm>
            <a:off x="68231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15"/>
          <p:cNvCxnSpPr/>
          <p:nvPr/>
        </p:nvCxnSpPr>
        <p:spPr>
          <a:xfrm>
            <a:off x="72295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16"/>
          <p:cNvCxnSpPr/>
          <p:nvPr/>
        </p:nvCxnSpPr>
        <p:spPr>
          <a:xfrm>
            <a:off x="76486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17"/>
          <p:cNvCxnSpPr/>
          <p:nvPr/>
        </p:nvCxnSpPr>
        <p:spPr>
          <a:xfrm>
            <a:off x="80169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35"/>
          <p:cNvSpPr/>
          <p:nvPr/>
        </p:nvSpPr>
        <p:spPr>
          <a:xfrm>
            <a:off x="6346754" y="581327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288781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2744519"/>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3819429"/>
                <a:ext cx="699230"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3819429"/>
                <a:ext cx="699230" cy="369332"/>
              </a:xfrm>
              <a:prstGeom prst="rect">
                <a:avLst/>
              </a:prstGeom>
              <a:blipFill rotWithShape="1">
                <a:blip r:embed="rId1"/>
                <a:stretch>
                  <a:fillRect l="-50" t="-146" r="64" b="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297402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2974023"/>
                <a:ext cx="698461" cy="369332"/>
              </a:xfrm>
              <a:prstGeom prst="rect">
                <a:avLst/>
              </a:prstGeom>
              <a:blipFill rotWithShape="1">
                <a:blip r:embed="rId1"/>
                <a:stretch>
                  <a:fillRect l="-81" t="-86" r="75" b="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2994492"/>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2994492"/>
                <a:ext cx="930832" cy="369332"/>
              </a:xfrm>
              <a:prstGeom prst="rect">
                <a:avLst/>
              </a:prstGeom>
              <a:blipFill rotWithShape="1">
                <a:blip r:embed="rId2"/>
                <a:stretch>
                  <a:fillRect l="-12" t="-126" r="4" b="62"/>
                </a:stretch>
              </a:blipFill>
            </p:spPr>
            <p:txBody>
              <a:bodyPr/>
              <a:lstStyle/>
              <a:p>
                <a:r>
                  <a:rPr lang="zh-CN" altLang="en-US">
                    <a:noFill/>
                  </a:rPr>
                  <a:t> </a:t>
                </a:r>
              </a:p>
            </p:txBody>
          </p:sp>
        </mc:Fallback>
      </mc:AlternateContent>
      <p:cxnSp>
        <p:nvCxnSpPr>
          <p:cNvPr id="74" name="Straight Connector 12"/>
          <p:cNvCxnSpPr/>
          <p:nvPr/>
        </p:nvCxnSpPr>
        <p:spPr>
          <a:xfrm flipH="1">
            <a:off x="6285138" y="3318937"/>
            <a:ext cx="367721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文本框 76"/>
              <p:cNvSpPr txBox="1"/>
              <p:nvPr/>
            </p:nvSpPr>
            <p:spPr>
              <a:xfrm>
                <a:off x="838200" y="1826220"/>
                <a:ext cx="4724675" cy="1754326"/>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Step 1</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Dealer sends column polynomials.</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Wait for signatures from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2</m:t>
                    </m:r>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parties.</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Dealer broadcasts the set </a:t>
                </a:r>
                <a14:m>
                  <m:oMath xmlns:m="http://schemas.openxmlformats.org/officeDocument/2006/math">
                    <m:r>
                      <a:rPr lang="en-US" altLang="zh-CN" sz="1600" b="0" i="1" dirty="0" smtClean="0">
                        <a:solidFill>
                          <a:srgbClr val="FF0000"/>
                        </a:solidFill>
                        <a:latin typeface="Cambria Math" panose="02040503050406030204" pitchFamily="18" charset="0"/>
                        <a:cs typeface="Times New Roman" panose="02020603050405020304" pitchFamily="18" charset="0"/>
                      </a:rPr>
                      <m:t>𝑀</m:t>
                    </m:r>
                  </m:oMath>
                </a14:m>
                <a:r>
                  <a:rPr lang="en-US" altLang="zh-CN" sz="1600" dirty="0">
                    <a:latin typeface="Times New Roman" panose="02020603050405020304" pitchFamily="18" charset="0"/>
                    <a:cs typeface="Times New Roman" panose="02020603050405020304" pitchFamily="18" charset="0"/>
                  </a:rPr>
                  <a:t> of these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2</m:t>
                    </m:r>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parties.</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77" name="文本框 76"/>
              <p:cNvSpPr txBox="1">
                <a:spLocks noRot="1" noChangeAspect="1" noMove="1" noResize="1" noEditPoints="1" noAdjustHandles="1" noChangeArrowheads="1" noChangeShapeType="1" noTextEdit="1"/>
              </p:cNvSpPr>
              <p:nvPr/>
            </p:nvSpPr>
            <p:spPr>
              <a:xfrm>
                <a:off x="838200" y="1826220"/>
                <a:ext cx="4724675" cy="1754326"/>
              </a:xfrm>
              <a:prstGeom prst="rect">
                <a:avLst/>
              </a:prstGeom>
              <a:blipFill rotWithShape="1">
                <a:blip r:embed="rId3"/>
                <a:stretch>
                  <a:fillRect t="-34" r="6" b="2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8" name="圆角矩形 77"/>
              <p:cNvSpPr/>
              <p:nvPr/>
            </p:nvSpPr>
            <p:spPr>
              <a:xfrm>
                <a:off x="474733" y="4992435"/>
                <a:ext cx="5154660" cy="1174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Fact: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𝐹</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𝑥</m:t>
                    </m:r>
                    <m:r>
                      <a:rPr lang="en-US" altLang="zh-CN" sz="1600" i="1" dirty="0" err="1"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𝑦</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is determined by the column polynomials of the first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solidFill>
                      <a:schemeClr val="tx1"/>
                    </a:solidFill>
                    <a:latin typeface="Times New Roman" panose="02020603050405020304" pitchFamily="18" charset="0"/>
                    <a:cs typeface="Times New Roman" panose="02020603050405020304" pitchFamily="18" charset="0"/>
                  </a:rPr>
                  <a:t> honest parties</a:t>
                </a:r>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78" name="圆角矩形 77"/>
              <p:cNvSpPr>
                <a:spLocks noRot="1" noChangeAspect="1" noMove="1" noResize="1" noEditPoints="1" noAdjustHandles="1" noChangeArrowheads="1" noChangeShapeType="1" noTextEdit="1"/>
              </p:cNvSpPr>
              <p:nvPr/>
            </p:nvSpPr>
            <p:spPr>
              <a:xfrm>
                <a:off x="474733" y="4992435"/>
                <a:ext cx="5154660" cy="1174922"/>
              </a:xfrm>
              <a:prstGeom prst="roundRect">
                <a:avLst/>
              </a:prstGeom>
              <a:blipFill rotWithShape="1">
                <a:blip r:embed="rId4"/>
                <a:stretch>
                  <a:fillRect l="-131" t="-546" r="-121" b="-52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0" name="TextBox 22"/>
              <p:cNvSpPr txBox="1"/>
              <p:nvPr/>
            </p:nvSpPr>
            <p:spPr>
              <a:xfrm>
                <a:off x="6023092" y="5359573"/>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80" name="TextBox 22"/>
              <p:cNvSpPr txBox="1">
                <a:spLocks noRot="1" noChangeAspect="1" noMove="1" noResize="1" noEditPoints="1" noAdjustHandles="1" noChangeArrowheads="1" noChangeShapeType="1" noTextEdit="1"/>
              </p:cNvSpPr>
              <p:nvPr/>
            </p:nvSpPr>
            <p:spPr>
              <a:xfrm>
                <a:off x="6023092" y="5359573"/>
                <a:ext cx="230255" cy="215444"/>
              </a:xfrm>
              <a:prstGeom prst="rect">
                <a:avLst/>
              </a:prstGeom>
              <a:blipFill rotWithShape="1">
                <a:blip r:embed="rId5"/>
                <a:stretch>
                  <a:fillRect l="-51" t="-80" r="-8055" b="1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1" name="TextBox 24"/>
              <p:cNvSpPr txBox="1"/>
              <p:nvPr/>
            </p:nvSpPr>
            <p:spPr>
              <a:xfrm>
                <a:off x="6012351" y="3168481"/>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81" name="TextBox 24"/>
              <p:cNvSpPr txBox="1">
                <a:spLocks noRot="1" noChangeAspect="1" noMove="1" noResize="1" noEditPoints="1" noAdjustHandles="1" noChangeArrowheads="1" noChangeShapeType="1" noTextEdit="1"/>
              </p:cNvSpPr>
              <p:nvPr/>
            </p:nvSpPr>
            <p:spPr>
              <a:xfrm>
                <a:off x="6012351" y="3168481"/>
                <a:ext cx="251736" cy="215444"/>
              </a:xfrm>
              <a:prstGeom prst="rect">
                <a:avLst/>
              </a:prstGeom>
              <a:blipFill rotWithShape="1">
                <a:blip r:embed="rId6"/>
                <a:stretch>
                  <a:fillRect l="-68" t="-216" r="-4867"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2" name="TextBox 29"/>
              <p:cNvSpPr txBox="1"/>
              <p:nvPr/>
            </p:nvSpPr>
            <p:spPr>
              <a:xfrm>
                <a:off x="6715052" y="6022904"/>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82" name="TextBox 29"/>
              <p:cNvSpPr txBox="1">
                <a:spLocks noRot="1" noChangeAspect="1" noMove="1" noResize="1" noEditPoints="1" noAdjustHandles="1" noChangeArrowheads="1" noChangeShapeType="1" noTextEdit="1"/>
              </p:cNvSpPr>
              <p:nvPr/>
            </p:nvSpPr>
            <p:spPr>
              <a:xfrm>
                <a:off x="6715052" y="6022904"/>
                <a:ext cx="226088" cy="215444"/>
              </a:xfrm>
              <a:prstGeom prst="rect">
                <a:avLst/>
              </a:prstGeom>
              <a:blipFill rotWithShape="1">
                <a:blip r:embed="rId7"/>
                <a:stretch>
                  <a:fillRect l="-249" t="-262" r="-9008" b="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3" name="TextBox 30"/>
              <p:cNvSpPr txBox="1"/>
              <p:nvPr/>
            </p:nvSpPr>
            <p:spPr>
              <a:xfrm>
                <a:off x="8196737" y="6017105"/>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3" name="TextBox 30"/>
              <p:cNvSpPr txBox="1">
                <a:spLocks noRot="1" noChangeAspect="1" noMove="1" noResize="1" noEditPoints="1" noAdjustHandles="1" noChangeArrowheads="1" noChangeShapeType="1" noTextEdit="1"/>
              </p:cNvSpPr>
              <p:nvPr/>
            </p:nvSpPr>
            <p:spPr>
              <a:xfrm>
                <a:off x="8196737" y="6017105"/>
                <a:ext cx="471026" cy="215444"/>
              </a:xfrm>
              <a:prstGeom prst="rect">
                <a:avLst/>
              </a:prstGeom>
              <a:blipFill rotWithShape="1">
                <a:blip r:embed="rId8"/>
                <a:stretch>
                  <a:fillRect l="-33" t="-223" r="-2019"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4" name="TextBox 32"/>
              <p:cNvSpPr txBox="1"/>
              <p:nvPr/>
            </p:nvSpPr>
            <p:spPr>
              <a:xfrm>
                <a:off x="9208435" y="6021694"/>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84" name="TextBox 32"/>
              <p:cNvSpPr txBox="1">
                <a:spLocks noRot="1" noChangeAspect="1" noMove="1" noResize="1" noEditPoints="1" noAdjustHandles="1" noChangeArrowheads="1" noChangeShapeType="1" noTextEdit="1"/>
              </p:cNvSpPr>
              <p:nvPr/>
            </p:nvSpPr>
            <p:spPr>
              <a:xfrm>
                <a:off x="9208435" y="6021694"/>
                <a:ext cx="242118" cy="215444"/>
              </a:xfrm>
              <a:prstGeom prst="rect">
                <a:avLst/>
              </a:prstGeom>
              <a:blipFill rotWithShape="1">
                <a:blip r:embed="rId9"/>
                <a:stretch>
                  <a:fillRect l="-124" t="-290" r="-7144" b="7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5" name="TextBox 45"/>
              <p:cNvSpPr txBox="1"/>
              <p:nvPr/>
            </p:nvSpPr>
            <p:spPr>
              <a:xfrm>
                <a:off x="6044961" y="498873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5" name="TextBox 45"/>
              <p:cNvSpPr txBox="1">
                <a:spLocks noRot="1" noChangeAspect="1" noMove="1" noResize="1" noEditPoints="1" noAdjustHandles="1" noChangeArrowheads="1" noChangeShapeType="1" noTextEdit="1"/>
              </p:cNvSpPr>
              <p:nvPr/>
            </p:nvSpPr>
            <p:spPr>
              <a:xfrm>
                <a:off x="6044961" y="4988735"/>
                <a:ext cx="174728" cy="215444"/>
              </a:xfrm>
              <a:prstGeom prst="rect">
                <a:avLst/>
              </a:prstGeom>
              <a:blipFill rotWithShape="1">
                <a:blip r:embed="rId10"/>
                <a:stretch>
                  <a:fillRect l="-227" t="-81" r="-11344"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6" name="TextBox 46"/>
              <p:cNvSpPr txBox="1"/>
              <p:nvPr/>
            </p:nvSpPr>
            <p:spPr>
              <a:xfrm>
                <a:off x="6044961" y="42667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6" name="TextBox 46"/>
              <p:cNvSpPr txBox="1">
                <a:spLocks noRot="1" noChangeAspect="1" noMove="1" noResize="1" noEditPoints="1" noAdjustHandles="1" noChangeArrowheads="1" noChangeShapeType="1" noTextEdit="1"/>
              </p:cNvSpPr>
              <p:nvPr/>
            </p:nvSpPr>
            <p:spPr>
              <a:xfrm>
                <a:off x="6044961" y="4266705"/>
                <a:ext cx="174728" cy="215444"/>
              </a:xfrm>
              <a:prstGeom prst="rect">
                <a:avLst/>
              </a:prstGeom>
              <a:blipFill rotWithShape="1">
                <a:blip r:embed="rId10"/>
                <a:stretch>
                  <a:fillRect l="-227" t="-65" r="-11344" b="1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7" name="TextBox 47"/>
              <p:cNvSpPr txBox="1"/>
              <p:nvPr/>
            </p:nvSpPr>
            <p:spPr>
              <a:xfrm>
                <a:off x="7136108"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7" name="TextBox 47"/>
              <p:cNvSpPr txBox="1">
                <a:spLocks noRot="1" noChangeAspect="1" noMove="1" noResize="1" noEditPoints="1" noAdjustHandles="1" noChangeArrowheads="1" noChangeShapeType="1" noTextEdit="1"/>
              </p:cNvSpPr>
              <p:nvPr/>
            </p:nvSpPr>
            <p:spPr>
              <a:xfrm>
                <a:off x="7136108" y="6017105"/>
                <a:ext cx="174728" cy="215444"/>
              </a:xfrm>
              <a:prstGeom prst="rect">
                <a:avLst/>
              </a:prstGeom>
              <a:blipFill rotWithShape="1">
                <a:blip r:embed="rId10"/>
                <a:stretch>
                  <a:fillRect l="-351" t="-223" r="-11220"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8" name="TextBox 47"/>
              <p:cNvSpPr txBox="1"/>
              <p:nvPr/>
            </p:nvSpPr>
            <p:spPr>
              <a:xfrm>
                <a:off x="8761172"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8" name="TextBox 47"/>
              <p:cNvSpPr txBox="1">
                <a:spLocks noRot="1" noChangeAspect="1" noMove="1" noResize="1" noEditPoints="1" noAdjustHandles="1" noChangeArrowheads="1" noChangeShapeType="1" noTextEdit="1"/>
              </p:cNvSpPr>
              <p:nvPr/>
            </p:nvSpPr>
            <p:spPr>
              <a:xfrm>
                <a:off x="8761172" y="6017105"/>
                <a:ext cx="174728" cy="215444"/>
              </a:xfrm>
              <a:prstGeom prst="rect">
                <a:avLst/>
              </a:prstGeom>
              <a:blipFill rotWithShape="1">
                <a:blip r:embed="rId10"/>
                <a:stretch>
                  <a:fillRect l="-44" t="-223" r="-1152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9" name="TextBox 23"/>
              <p:cNvSpPr txBox="1"/>
              <p:nvPr/>
            </p:nvSpPr>
            <p:spPr>
              <a:xfrm>
                <a:off x="5884096" y="460978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9" name="TextBox 23"/>
              <p:cNvSpPr txBox="1">
                <a:spLocks noRot="1" noChangeAspect="1" noMove="1" noResize="1" noEditPoints="1" noAdjustHandles="1" noChangeArrowheads="1" noChangeShapeType="1" noTextEdit="1"/>
              </p:cNvSpPr>
              <p:nvPr/>
            </p:nvSpPr>
            <p:spPr>
              <a:xfrm>
                <a:off x="5884096" y="4609785"/>
                <a:ext cx="395686" cy="215444"/>
              </a:xfrm>
              <a:prstGeom prst="rect">
                <a:avLst/>
              </a:prstGeom>
              <a:blipFill rotWithShape="1">
                <a:blip r:embed="rId11"/>
                <a:stretch>
                  <a:fillRect l="-47" t="-149" r="-2661" b="2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0" name="TextBox 47"/>
              <p:cNvSpPr txBox="1"/>
              <p:nvPr/>
            </p:nvSpPr>
            <p:spPr>
              <a:xfrm>
                <a:off x="7927271"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90" name="TextBox 47"/>
              <p:cNvSpPr txBox="1">
                <a:spLocks noRot="1" noChangeAspect="1" noMove="1" noResize="1" noEditPoints="1" noAdjustHandles="1" noChangeArrowheads="1" noChangeShapeType="1" noTextEdit="1"/>
              </p:cNvSpPr>
              <p:nvPr/>
            </p:nvSpPr>
            <p:spPr>
              <a:xfrm>
                <a:off x="7927271" y="6017105"/>
                <a:ext cx="174728" cy="215444"/>
              </a:xfrm>
              <a:prstGeom prst="rect">
                <a:avLst/>
              </a:prstGeom>
              <a:blipFill rotWithShape="1">
                <a:blip r:embed="rId10"/>
                <a:stretch>
                  <a:fillRect l="-324" t="-223" r="-11247"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1" name="TextBox 30"/>
              <p:cNvSpPr txBox="1"/>
              <p:nvPr/>
            </p:nvSpPr>
            <p:spPr>
              <a:xfrm>
                <a:off x="7421210" y="601710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91" name="TextBox 30"/>
              <p:cNvSpPr txBox="1">
                <a:spLocks noRot="1" noChangeAspect="1" noMove="1" noResize="1" noEditPoints="1" noAdjustHandles="1" noChangeArrowheads="1" noChangeShapeType="1" noTextEdit="1"/>
              </p:cNvSpPr>
              <p:nvPr/>
            </p:nvSpPr>
            <p:spPr>
              <a:xfrm>
                <a:off x="7421210" y="6017105"/>
                <a:ext cx="395686" cy="215444"/>
              </a:xfrm>
              <a:prstGeom prst="rect">
                <a:avLst/>
              </a:prstGeom>
              <a:blipFill rotWithShape="1">
                <a:blip r:embed="rId11"/>
                <a:stretch>
                  <a:fillRect l="-152" t="-223" r="-255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2" name="TextBox 23"/>
              <p:cNvSpPr txBox="1"/>
              <p:nvPr/>
            </p:nvSpPr>
            <p:spPr>
              <a:xfrm>
                <a:off x="5850954" y="3919022"/>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92" name="TextBox 23"/>
              <p:cNvSpPr txBox="1">
                <a:spLocks noRot="1" noChangeAspect="1" noMove="1" noResize="1" noEditPoints="1" noAdjustHandles="1" noChangeArrowheads="1" noChangeShapeType="1" noTextEdit="1"/>
              </p:cNvSpPr>
              <p:nvPr/>
            </p:nvSpPr>
            <p:spPr>
              <a:xfrm>
                <a:off x="5850954" y="3919022"/>
                <a:ext cx="471026" cy="215444"/>
              </a:xfrm>
              <a:prstGeom prst="rect">
                <a:avLst/>
              </a:prstGeom>
              <a:blipFill rotWithShape="1">
                <a:blip r:embed="rId8"/>
                <a:stretch>
                  <a:fillRect l="-14" t="-203" r="-2039" b="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3" name="TextBox 46"/>
              <p:cNvSpPr txBox="1"/>
              <p:nvPr/>
            </p:nvSpPr>
            <p:spPr>
              <a:xfrm>
                <a:off x="6048501" y="3547431"/>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93" name="TextBox 46"/>
              <p:cNvSpPr txBox="1">
                <a:spLocks noRot="1" noChangeAspect="1" noMove="1" noResize="1" noEditPoints="1" noAdjustHandles="1" noChangeArrowheads="1" noChangeShapeType="1" noTextEdit="1"/>
              </p:cNvSpPr>
              <p:nvPr/>
            </p:nvSpPr>
            <p:spPr>
              <a:xfrm>
                <a:off x="6048501" y="3547431"/>
                <a:ext cx="174728" cy="215444"/>
              </a:xfrm>
              <a:prstGeom prst="rect">
                <a:avLst/>
              </a:prstGeom>
              <a:blipFill rotWithShape="1">
                <a:blip r:embed="rId10"/>
                <a:stretch>
                  <a:fillRect l="-72" t="-149" r="-11498" b="232"/>
                </a:stretch>
              </a:blipFill>
            </p:spPr>
            <p:txBody>
              <a:bodyPr/>
              <a:lstStyle/>
              <a:p>
                <a:r>
                  <a:rPr lang="zh-CN" altLang="en-US">
                    <a:noFill/>
                  </a:rPr>
                  <a:t> </a:t>
                </a:r>
              </a:p>
            </p:txBody>
          </p:sp>
        </mc:Fallback>
      </mc:AlternateContent>
      <p:sp>
        <p:nvSpPr>
          <p:cNvPr id="76" name="圆角矩形 75"/>
          <p:cNvSpPr/>
          <p:nvPr/>
        </p:nvSpPr>
        <p:spPr>
          <a:xfrm>
            <a:off x="8101965" y="164592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
        <p:nvSpPr>
          <p:cNvPr id="4" name="Oval 40"/>
          <p:cNvSpPr/>
          <p:nvPr/>
        </p:nvSpPr>
        <p:spPr>
          <a:xfrm>
            <a:off x="6778383" y="396795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 name="Oval 40"/>
          <p:cNvSpPr/>
          <p:nvPr/>
        </p:nvSpPr>
        <p:spPr>
          <a:xfrm>
            <a:off x="6886333" y="2887817"/>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7" name="TextBox 42"/>
          <p:cNvSpPr txBox="1"/>
          <p:nvPr/>
        </p:nvSpPr>
        <p:spPr>
          <a:xfrm>
            <a:off x="7061289" y="2744519"/>
            <a:ext cx="1046480" cy="368300"/>
          </a:xfrm>
          <a:prstGeom prst="rect">
            <a:avLst/>
          </a:prstGeom>
          <a:noFill/>
        </p:spPr>
        <p:txBody>
          <a:bodyPr wrap="none" rtlCol="0">
            <a:spAutoFit/>
          </a:bodyPr>
          <a:lstStyle/>
          <a:p>
            <a:r>
              <a:rPr lang="en-US" dirty="0"/>
              <a:t>signature</a:t>
            </a:r>
            <a:endParaRPr lang="en-US" dirty="0"/>
          </a:p>
        </p:txBody>
      </p:sp>
      <p:sp>
        <p:nvSpPr>
          <p:cNvPr id="8" name="Oval 40"/>
          <p:cNvSpPr/>
          <p:nvPr/>
        </p:nvSpPr>
        <p:spPr>
          <a:xfrm>
            <a:off x="6768223" y="327453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9" name="Oval 40"/>
          <p:cNvSpPr/>
          <p:nvPr/>
        </p:nvSpPr>
        <p:spPr>
          <a:xfrm>
            <a:off x="6770763" y="470074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0" name="Oval 40"/>
          <p:cNvSpPr/>
          <p:nvPr/>
        </p:nvSpPr>
        <p:spPr>
          <a:xfrm>
            <a:off x="6770763" y="543988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1" name="Oval 40"/>
          <p:cNvSpPr/>
          <p:nvPr/>
        </p:nvSpPr>
        <p:spPr>
          <a:xfrm>
            <a:off x="6778383" y="3629497"/>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2" name="Oval 40"/>
          <p:cNvSpPr/>
          <p:nvPr/>
        </p:nvSpPr>
        <p:spPr>
          <a:xfrm>
            <a:off x="6778383" y="435657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3" name="Oval 40"/>
          <p:cNvSpPr/>
          <p:nvPr/>
        </p:nvSpPr>
        <p:spPr>
          <a:xfrm>
            <a:off x="6778383" y="5087457"/>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sym typeface="+mn-ea"/>
              </a:rPr>
              <a:t>How Previous Approach Works (AVSS)</a:t>
            </a:r>
            <a:endParaRPr lang="en-US" b="1" dirty="0">
              <a:solidFill>
                <a:schemeClr val="accent1">
                  <a:lumMod val="75000"/>
                </a:schemeClr>
              </a:solidFill>
            </a:endParaRPr>
          </a:p>
        </p:txBody>
      </p:sp>
      <p:cxnSp>
        <p:nvCxnSpPr>
          <p:cNvPr id="31" name="Straight Connector 4"/>
          <p:cNvCxnSpPr/>
          <p:nvPr/>
        </p:nvCxnSpPr>
        <p:spPr>
          <a:xfrm>
            <a:off x="64040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58673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549464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51370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4764394"/>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4413195"/>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4040494"/>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3682945"/>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35"/>
          <p:cNvSpPr/>
          <p:nvPr/>
        </p:nvSpPr>
        <p:spPr>
          <a:xfrm>
            <a:off x="6346754" y="581327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288781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2744519"/>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3819429"/>
                <a:ext cx="699230"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3819429"/>
                <a:ext cx="699230" cy="369332"/>
              </a:xfrm>
              <a:prstGeom prst="rect">
                <a:avLst/>
              </a:prstGeom>
              <a:blipFill rotWithShape="1">
                <a:blip r:embed="rId1"/>
                <a:stretch>
                  <a:fillRect l="-50" t="-146" r="64" b="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297402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2974023"/>
                <a:ext cx="698461" cy="369332"/>
              </a:xfrm>
              <a:prstGeom prst="rect">
                <a:avLst/>
              </a:prstGeom>
              <a:blipFill rotWithShape="1">
                <a:blip r:embed="rId1"/>
                <a:stretch>
                  <a:fillRect l="-81" t="-86" r="75" b="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2994492"/>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2994492"/>
                <a:ext cx="930832" cy="369332"/>
              </a:xfrm>
              <a:prstGeom prst="rect">
                <a:avLst/>
              </a:prstGeom>
              <a:blipFill rotWithShape="1">
                <a:blip r:embed="rId2"/>
                <a:stretch>
                  <a:fillRect l="-12" t="-126" r="4" b="62"/>
                </a:stretch>
              </a:blipFill>
            </p:spPr>
            <p:txBody>
              <a:bodyPr/>
              <a:lstStyle/>
              <a:p>
                <a:r>
                  <a:rPr lang="zh-CN" altLang="en-US">
                    <a:noFill/>
                  </a:rPr>
                  <a:t> </a:t>
                </a:r>
              </a:p>
            </p:txBody>
          </p:sp>
        </mc:Fallback>
      </mc:AlternateContent>
      <p:cxnSp>
        <p:nvCxnSpPr>
          <p:cNvPr id="74" name="Straight Connector 12"/>
          <p:cNvCxnSpPr/>
          <p:nvPr/>
        </p:nvCxnSpPr>
        <p:spPr>
          <a:xfrm flipH="1">
            <a:off x="6285138" y="3318937"/>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文本框 76"/>
              <p:cNvSpPr txBox="1"/>
              <p:nvPr/>
            </p:nvSpPr>
            <p:spPr>
              <a:xfrm>
                <a:off x="838200" y="1826220"/>
                <a:ext cx="4724675" cy="2492990"/>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Step 2</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Dealer sends row polynomials together with signatures from parties in </a:t>
                </a:r>
                <a14:m>
                  <m:oMath xmlns:m="http://schemas.openxmlformats.org/officeDocument/2006/math">
                    <m:r>
                      <a:rPr lang="en-US" altLang="zh-CN" sz="1600" b="0" i="1" dirty="0" smtClean="0">
                        <a:solidFill>
                          <a:srgbClr val="FF0000"/>
                        </a:solidFill>
                        <a:latin typeface="Cambria Math" panose="02040503050406030204" pitchFamily="18" charset="0"/>
                        <a:cs typeface="Times New Roman" panose="02020603050405020304" pitchFamily="18" charset="0"/>
                      </a:rPr>
                      <m:t>𝑀</m:t>
                    </m:r>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Parties accept his row polynomial only if signatures are valid.</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Wait until a set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𝑊</m:t>
                    </m:r>
                  </m:oMath>
                </a14:m>
                <a:r>
                  <a:rPr lang="en-US" altLang="zh-CN" sz="1600" dirty="0">
                    <a:latin typeface="Times New Roman" panose="02020603050405020304" pitchFamily="18" charset="0"/>
                    <a:cs typeface="Times New Roman" panose="02020603050405020304" pitchFamily="18" charset="0"/>
                  </a:rPr>
                  <a:t> of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2</m:t>
                    </m:r>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parties accept.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77" name="文本框 76"/>
              <p:cNvSpPr txBox="1">
                <a:spLocks noRot="1" noChangeAspect="1" noMove="1" noResize="1" noEditPoints="1" noAdjustHandles="1" noChangeArrowheads="1" noChangeShapeType="1" noTextEdit="1"/>
              </p:cNvSpPr>
              <p:nvPr/>
            </p:nvSpPr>
            <p:spPr>
              <a:xfrm>
                <a:off x="838200" y="1826220"/>
                <a:ext cx="4724675" cy="2492990"/>
              </a:xfrm>
              <a:prstGeom prst="rect">
                <a:avLst/>
              </a:prstGeom>
              <a:blipFill rotWithShape="1">
                <a:blip r:embed="rId3"/>
                <a:stretch>
                  <a:fillRect t="-24" r="6" b="2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8" name="圆角矩形 77"/>
              <p:cNvSpPr/>
              <p:nvPr/>
            </p:nvSpPr>
            <p:spPr>
              <a:xfrm>
                <a:off x="288907" y="4795397"/>
                <a:ext cx="5400635" cy="1734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Fact: Each row polynomial agrees with the column polynomials of honest parties in </a:t>
                </a:r>
                <a14:m>
                  <m:oMath xmlns:m="http://schemas.openxmlformats.org/officeDocument/2006/math">
                    <m:r>
                      <a:rPr lang="en-US" altLang="zh-CN" sz="1600" b="0" i="1" dirty="0" smtClean="0">
                        <a:solidFill>
                          <a:srgbClr val="FF0000"/>
                        </a:solidFill>
                        <a:latin typeface="Cambria Math" panose="02040503050406030204" pitchFamily="18" charset="0"/>
                        <a:cs typeface="Times New Roman" panose="02020603050405020304" pitchFamily="18" charset="0"/>
                      </a:rPr>
                      <m:t>𝑀</m:t>
                    </m:r>
                  </m:oMath>
                </a14:m>
                <a:r>
                  <a:rPr lang="en-US" altLang="zh-CN" sz="1600" dirty="0">
                    <a:solidFill>
                      <a:schemeClr val="tx1"/>
                    </a:solidFill>
                    <a:latin typeface="Times New Roman" panose="02020603050405020304" pitchFamily="18" charset="0"/>
                    <a:cs typeface="Times New Roman" panose="02020603050405020304" pitchFamily="18" charset="0"/>
                  </a:rPr>
                  <a:t>. </a:t>
                </a:r>
                <a:endParaRPr lang="en-US" altLang="zh-CN" sz="160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16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Row polynomials of honest parties in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𝑊</m:t>
                    </m:r>
                  </m:oMath>
                </a14:m>
                <a:r>
                  <a:rPr lang="en-US" altLang="zh-CN" sz="1600" dirty="0">
                    <a:solidFill>
                      <a:schemeClr val="tx1"/>
                    </a:solidFill>
                    <a:latin typeface="Times New Roman" panose="02020603050405020304" pitchFamily="18" charset="0"/>
                    <a:cs typeface="Times New Roman" panose="02020603050405020304" pitchFamily="18" charset="0"/>
                  </a:rPr>
                  <a:t> lie on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𝐹</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𝑥</m:t>
                    </m:r>
                    <m:r>
                      <a:rPr lang="en-US" altLang="zh-CN" sz="1600" i="1" dirty="0" err="1"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𝑦</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78" name="圆角矩形 77"/>
              <p:cNvSpPr>
                <a:spLocks noRot="1" noChangeAspect="1" noMove="1" noResize="1" noEditPoints="1" noAdjustHandles="1" noChangeArrowheads="1" noChangeShapeType="1" noTextEdit="1"/>
              </p:cNvSpPr>
              <p:nvPr/>
            </p:nvSpPr>
            <p:spPr>
              <a:xfrm>
                <a:off x="288907" y="4795397"/>
                <a:ext cx="5400635" cy="1734430"/>
              </a:xfrm>
              <a:prstGeom prst="roundRect">
                <a:avLst/>
              </a:prstGeom>
              <a:blipFill rotWithShape="1">
                <a:blip r:embed="rId4"/>
                <a:stretch>
                  <a:fillRect l="-129" t="-396" r="-107" b="-35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38" name="Straight Connector 14"/>
          <p:cNvCxnSpPr/>
          <p:nvPr/>
        </p:nvCxnSpPr>
        <p:spPr>
          <a:xfrm>
            <a:off x="68231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15"/>
          <p:cNvCxnSpPr/>
          <p:nvPr/>
        </p:nvCxnSpPr>
        <p:spPr>
          <a:xfrm>
            <a:off x="72295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16"/>
          <p:cNvCxnSpPr/>
          <p:nvPr/>
        </p:nvCxnSpPr>
        <p:spPr>
          <a:xfrm>
            <a:off x="76486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17"/>
          <p:cNvCxnSpPr/>
          <p:nvPr/>
        </p:nvCxnSpPr>
        <p:spPr>
          <a:xfrm>
            <a:off x="80169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extBox 22"/>
              <p:cNvSpPr txBox="1"/>
              <p:nvPr/>
            </p:nvSpPr>
            <p:spPr>
              <a:xfrm>
                <a:off x="6023092" y="5359573"/>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42" name="TextBox 22"/>
              <p:cNvSpPr txBox="1">
                <a:spLocks noRot="1" noChangeAspect="1" noMove="1" noResize="1" noEditPoints="1" noAdjustHandles="1" noChangeArrowheads="1" noChangeShapeType="1" noTextEdit="1"/>
              </p:cNvSpPr>
              <p:nvPr/>
            </p:nvSpPr>
            <p:spPr>
              <a:xfrm>
                <a:off x="6023092" y="5359573"/>
                <a:ext cx="230255" cy="215444"/>
              </a:xfrm>
              <a:prstGeom prst="rect">
                <a:avLst/>
              </a:prstGeom>
              <a:blipFill rotWithShape="1">
                <a:blip r:embed="rId5"/>
                <a:stretch>
                  <a:fillRect l="-51" t="-80" r="-8055" b="1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TextBox 24"/>
              <p:cNvSpPr txBox="1"/>
              <p:nvPr/>
            </p:nvSpPr>
            <p:spPr>
              <a:xfrm>
                <a:off x="6012351" y="3168481"/>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43" name="TextBox 24"/>
              <p:cNvSpPr txBox="1">
                <a:spLocks noRot="1" noChangeAspect="1" noMove="1" noResize="1" noEditPoints="1" noAdjustHandles="1" noChangeArrowheads="1" noChangeShapeType="1" noTextEdit="1"/>
              </p:cNvSpPr>
              <p:nvPr/>
            </p:nvSpPr>
            <p:spPr>
              <a:xfrm>
                <a:off x="6012351" y="3168481"/>
                <a:ext cx="251736" cy="215444"/>
              </a:xfrm>
              <a:prstGeom prst="rect">
                <a:avLst/>
              </a:prstGeom>
              <a:blipFill rotWithShape="1">
                <a:blip r:embed="rId6"/>
                <a:stretch>
                  <a:fillRect l="-68" t="-216" r="-4867"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TextBox 29"/>
              <p:cNvSpPr txBox="1"/>
              <p:nvPr/>
            </p:nvSpPr>
            <p:spPr>
              <a:xfrm>
                <a:off x="6715052" y="6022904"/>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44" name="TextBox 29"/>
              <p:cNvSpPr txBox="1">
                <a:spLocks noRot="1" noChangeAspect="1" noMove="1" noResize="1" noEditPoints="1" noAdjustHandles="1" noChangeArrowheads="1" noChangeShapeType="1" noTextEdit="1"/>
              </p:cNvSpPr>
              <p:nvPr/>
            </p:nvSpPr>
            <p:spPr>
              <a:xfrm>
                <a:off x="6715052" y="6022904"/>
                <a:ext cx="226088" cy="215444"/>
              </a:xfrm>
              <a:prstGeom prst="rect">
                <a:avLst/>
              </a:prstGeom>
              <a:blipFill rotWithShape="1">
                <a:blip r:embed="rId7"/>
                <a:stretch>
                  <a:fillRect l="-249" t="-262" r="-9008" b="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5" name="TextBox 30"/>
              <p:cNvSpPr txBox="1"/>
              <p:nvPr/>
            </p:nvSpPr>
            <p:spPr>
              <a:xfrm>
                <a:off x="8196737" y="6017105"/>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5" name="TextBox 30"/>
              <p:cNvSpPr txBox="1">
                <a:spLocks noRot="1" noChangeAspect="1" noMove="1" noResize="1" noEditPoints="1" noAdjustHandles="1" noChangeArrowheads="1" noChangeShapeType="1" noTextEdit="1"/>
              </p:cNvSpPr>
              <p:nvPr/>
            </p:nvSpPr>
            <p:spPr>
              <a:xfrm>
                <a:off x="8196737" y="6017105"/>
                <a:ext cx="471026" cy="215444"/>
              </a:xfrm>
              <a:prstGeom prst="rect">
                <a:avLst/>
              </a:prstGeom>
              <a:blipFill rotWithShape="1">
                <a:blip r:embed="rId8"/>
                <a:stretch>
                  <a:fillRect l="-33" t="-223" r="-2019"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4" name="TextBox 32"/>
              <p:cNvSpPr txBox="1"/>
              <p:nvPr/>
            </p:nvSpPr>
            <p:spPr>
              <a:xfrm>
                <a:off x="9208435" y="6021694"/>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4" name="TextBox 32"/>
              <p:cNvSpPr txBox="1">
                <a:spLocks noRot="1" noChangeAspect="1" noMove="1" noResize="1" noEditPoints="1" noAdjustHandles="1" noChangeArrowheads="1" noChangeShapeType="1" noTextEdit="1"/>
              </p:cNvSpPr>
              <p:nvPr/>
            </p:nvSpPr>
            <p:spPr>
              <a:xfrm>
                <a:off x="9208435" y="6021694"/>
                <a:ext cx="242118" cy="215444"/>
              </a:xfrm>
              <a:prstGeom prst="rect">
                <a:avLst/>
              </a:prstGeom>
              <a:blipFill rotWithShape="1">
                <a:blip r:embed="rId9"/>
                <a:stretch>
                  <a:fillRect l="-124" t="-290" r="-7144" b="7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0" name="TextBox 45"/>
              <p:cNvSpPr txBox="1"/>
              <p:nvPr/>
            </p:nvSpPr>
            <p:spPr>
              <a:xfrm>
                <a:off x="6044961" y="498873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0" name="TextBox 45"/>
              <p:cNvSpPr txBox="1">
                <a:spLocks noRot="1" noChangeAspect="1" noMove="1" noResize="1" noEditPoints="1" noAdjustHandles="1" noChangeArrowheads="1" noChangeShapeType="1" noTextEdit="1"/>
              </p:cNvSpPr>
              <p:nvPr/>
            </p:nvSpPr>
            <p:spPr>
              <a:xfrm>
                <a:off x="6044961" y="4988735"/>
                <a:ext cx="174728" cy="215444"/>
              </a:xfrm>
              <a:prstGeom prst="rect">
                <a:avLst/>
              </a:prstGeom>
              <a:blipFill rotWithShape="1">
                <a:blip r:embed="rId10"/>
                <a:stretch>
                  <a:fillRect l="-227" t="-81" r="-11344"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TextBox 46"/>
              <p:cNvSpPr txBox="1"/>
              <p:nvPr/>
            </p:nvSpPr>
            <p:spPr>
              <a:xfrm>
                <a:off x="6044961" y="42667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2" name="TextBox 46"/>
              <p:cNvSpPr txBox="1">
                <a:spLocks noRot="1" noChangeAspect="1" noMove="1" noResize="1" noEditPoints="1" noAdjustHandles="1" noChangeArrowheads="1" noChangeShapeType="1" noTextEdit="1"/>
              </p:cNvSpPr>
              <p:nvPr/>
            </p:nvSpPr>
            <p:spPr>
              <a:xfrm>
                <a:off x="6044961" y="4266705"/>
                <a:ext cx="174728" cy="215444"/>
              </a:xfrm>
              <a:prstGeom prst="rect">
                <a:avLst/>
              </a:prstGeom>
              <a:blipFill rotWithShape="1">
                <a:blip r:embed="rId10"/>
                <a:stretch>
                  <a:fillRect l="-227" t="-65" r="-11344" b="1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3" name="TextBox 47"/>
              <p:cNvSpPr txBox="1"/>
              <p:nvPr/>
            </p:nvSpPr>
            <p:spPr>
              <a:xfrm>
                <a:off x="7136108"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3" name="TextBox 47"/>
              <p:cNvSpPr txBox="1">
                <a:spLocks noRot="1" noChangeAspect="1" noMove="1" noResize="1" noEditPoints="1" noAdjustHandles="1" noChangeArrowheads="1" noChangeShapeType="1" noTextEdit="1"/>
              </p:cNvSpPr>
              <p:nvPr/>
            </p:nvSpPr>
            <p:spPr>
              <a:xfrm>
                <a:off x="7136108" y="6017105"/>
                <a:ext cx="174728" cy="215444"/>
              </a:xfrm>
              <a:prstGeom prst="rect">
                <a:avLst/>
              </a:prstGeom>
              <a:blipFill rotWithShape="1">
                <a:blip r:embed="rId10"/>
                <a:stretch>
                  <a:fillRect l="-351" t="-223" r="-11220"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5" name="TextBox 47"/>
              <p:cNvSpPr txBox="1"/>
              <p:nvPr/>
            </p:nvSpPr>
            <p:spPr>
              <a:xfrm>
                <a:off x="8761172"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5" name="TextBox 47"/>
              <p:cNvSpPr txBox="1">
                <a:spLocks noRot="1" noChangeAspect="1" noMove="1" noResize="1" noEditPoints="1" noAdjustHandles="1" noChangeArrowheads="1" noChangeShapeType="1" noTextEdit="1"/>
              </p:cNvSpPr>
              <p:nvPr/>
            </p:nvSpPr>
            <p:spPr>
              <a:xfrm>
                <a:off x="8761172" y="6017105"/>
                <a:ext cx="174728" cy="215444"/>
              </a:xfrm>
              <a:prstGeom prst="rect">
                <a:avLst/>
              </a:prstGeom>
              <a:blipFill rotWithShape="1">
                <a:blip r:embed="rId10"/>
                <a:stretch>
                  <a:fillRect l="-44" t="-223" r="-1152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9" name="TextBox 23"/>
              <p:cNvSpPr txBox="1"/>
              <p:nvPr/>
            </p:nvSpPr>
            <p:spPr>
              <a:xfrm>
                <a:off x="5884096" y="460978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79" name="TextBox 23"/>
              <p:cNvSpPr txBox="1">
                <a:spLocks noRot="1" noChangeAspect="1" noMove="1" noResize="1" noEditPoints="1" noAdjustHandles="1" noChangeArrowheads="1" noChangeShapeType="1" noTextEdit="1"/>
              </p:cNvSpPr>
              <p:nvPr/>
            </p:nvSpPr>
            <p:spPr>
              <a:xfrm>
                <a:off x="5884096" y="4609785"/>
                <a:ext cx="395686" cy="215444"/>
              </a:xfrm>
              <a:prstGeom prst="rect">
                <a:avLst/>
              </a:prstGeom>
              <a:blipFill rotWithShape="1">
                <a:blip r:embed="rId11"/>
                <a:stretch>
                  <a:fillRect l="-47" t="-149" r="-2661" b="2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0" name="TextBox 47"/>
              <p:cNvSpPr txBox="1"/>
              <p:nvPr/>
            </p:nvSpPr>
            <p:spPr>
              <a:xfrm>
                <a:off x="7927271"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0" name="TextBox 47"/>
              <p:cNvSpPr txBox="1">
                <a:spLocks noRot="1" noChangeAspect="1" noMove="1" noResize="1" noEditPoints="1" noAdjustHandles="1" noChangeArrowheads="1" noChangeShapeType="1" noTextEdit="1"/>
              </p:cNvSpPr>
              <p:nvPr/>
            </p:nvSpPr>
            <p:spPr>
              <a:xfrm>
                <a:off x="7927271" y="6017105"/>
                <a:ext cx="174728" cy="215444"/>
              </a:xfrm>
              <a:prstGeom prst="rect">
                <a:avLst/>
              </a:prstGeom>
              <a:blipFill rotWithShape="1">
                <a:blip r:embed="rId10"/>
                <a:stretch>
                  <a:fillRect l="-324" t="-223" r="-11247"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1" name="TextBox 30"/>
              <p:cNvSpPr txBox="1"/>
              <p:nvPr/>
            </p:nvSpPr>
            <p:spPr>
              <a:xfrm>
                <a:off x="7421210" y="601710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1" name="TextBox 30"/>
              <p:cNvSpPr txBox="1">
                <a:spLocks noRot="1" noChangeAspect="1" noMove="1" noResize="1" noEditPoints="1" noAdjustHandles="1" noChangeArrowheads="1" noChangeShapeType="1" noTextEdit="1"/>
              </p:cNvSpPr>
              <p:nvPr/>
            </p:nvSpPr>
            <p:spPr>
              <a:xfrm>
                <a:off x="7421210" y="6017105"/>
                <a:ext cx="395686" cy="215444"/>
              </a:xfrm>
              <a:prstGeom prst="rect">
                <a:avLst/>
              </a:prstGeom>
              <a:blipFill rotWithShape="1">
                <a:blip r:embed="rId11"/>
                <a:stretch>
                  <a:fillRect l="-152" t="-223" r="-255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2" name="TextBox 23"/>
              <p:cNvSpPr txBox="1"/>
              <p:nvPr/>
            </p:nvSpPr>
            <p:spPr>
              <a:xfrm>
                <a:off x="5850954" y="3919022"/>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2" name="TextBox 23"/>
              <p:cNvSpPr txBox="1">
                <a:spLocks noRot="1" noChangeAspect="1" noMove="1" noResize="1" noEditPoints="1" noAdjustHandles="1" noChangeArrowheads="1" noChangeShapeType="1" noTextEdit="1"/>
              </p:cNvSpPr>
              <p:nvPr/>
            </p:nvSpPr>
            <p:spPr>
              <a:xfrm>
                <a:off x="5850954" y="3919022"/>
                <a:ext cx="471026" cy="215444"/>
              </a:xfrm>
              <a:prstGeom prst="rect">
                <a:avLst/>
              </a:prstGeom>
              <a:blipFill rotWithShape="1">
                <a:blip r:embed="rId8"/>
                <a:stretch>
                  <a:fillRect l="-14" t="-203" r="-2039" b="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3" name="TextBox 46"/>
              <p:cNvSpPr txBox="1"/>
              <p:nvPr/>
            </p:nvSpPr>
            <p:spPr>
              <a:xfrm>
                <a:off x="6048501" y="3547431"/>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3" name="TextBox 46"/>
              <p:cNvSpPr txBox="1">
                <a:spLocks noRot="1" noChangeAspect="1" noMove="1" noResize="1" noEditPoints="1" noAdjustHandles="1" noChangeArrowheads="1" noChangeShapeType="1" noTextEdit="1"/>
              </p:cNvSpPr>
              <p:nvPr/>
            </p:nvSpPr>
            <p:spPr>
              <a:xfrm>
                <a:off x="6048501" y="3547431"/>
                <a:ext cx="174728" cy="215444"/>
              </a:xfrm>
              <a:prstGeom prst="rect">
                <a:avLst/>
              </a:prstGeom>
              <a:blipFill rotWithShape="1">
                <a:blip r:embed="rId10"/>
                <a:stretch>
                  <a:fillRect l="-72" t="-149" r="-11498" b="232"/>
                </a:stretch>
              </a:blipFill>
            </p:spPr>
            <p:txBody>
              <a:bodyPr/>
              <a:lstStyle/>
              <a:p>
                <a:r>
                  <a:rPr lang="zh-CN" altLang="en-US">
                    <a:noFill/>
                  </a:rPr>
                  <a:t> </a:t>
                </a:r>
              </a:p>
            </p:txBody>
          </p:sp>
        </mc:Fallback>
      </mc:AlternateContent>
      <p:sp>
        <p:nvSpPr>
          <p:cNvPr id="76" name="圆角矩形 75"/>
          <p:cNvSpPr/>
          <p:nvPr/>
        </p:nvSpPr>
        <p:spPr>
          <a:xfrm>
            <a:off x="8101965" y="164592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
        <p:nvSpPr>
          <p:cNvPr id="5" name="Oval 40"/>
          <p:cNvSpPr/>
          <p:nvPr/>
        </p:nvSpPr>
        <p:spPr>
          <a:xfrm>
            <a:off x="6886333" y="2887817"/>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7" name="TextBox 42"/>
          <p:cNvSpPr txBox="1"/>
          <p:nvPr/>
        </p:nvSpPr>
        <p:spPr>
          <a:xfrm>
            <a:off x="7061289" y="2744519"/>
            <a:ext cx="1046480" cy="368300"/>
          </a:xfrm>
          <a:prstGeom prst="rect">
            <a:avLst/>
          </a:prstGeom>
          <a:noFill/>
        </p:spPr>
        <p:txBody>
          <a:bodyPr wrap="none" rtlCol="0">
            <a:spAutoFit/>
          </a:bodyPr>
          <a:lstStyle/>
          <a:p>
            <a:r>
              <a:rPr lang="en-US" dirty="0"/>
              <a:t>signature</a:t>
            </a:r>
            <a:endParaRPr lang="en-US" dirty="0"/>
          </a:p>
        </p:txBody>
      </p:sp>
      <p:sp>
        <p:nvSpPr>
          <p:cNvPr id="4" name="Oval 40"/>
          <p:cNvSpPr/>
          <p:nvPr/>
        </p:nvSpPr>
        <p:spPr>
          <a:xfrm>
            <a:off x="6769493" y="398573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8" name="Oval 40"/>
          <p:cNvSpPr/>
          <p:nvPr/>
        </p:nvSpPr>
        <p:spPr>
          <a:xfrm>
            <a:off x="7603883" y="398573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9" name="Oval 40"/>
          <p:cNvSpPr/>
          <p:nvPr/>
        </p:nvSpPr>
        <p:spPr>
          <a:xfrm>
            <a:off x="8368423" y="398573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1" name="Oval 40"/>
          <p:cNvSpPr/>
          <p:nvPr/>
        </p:nvSpPr>
        <p:spPr>
          <a:xfrm>
            <a:off x="7184783" y="398573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2" name="Oval 40"/>
          <p:cNvSpPr/>
          <p:nvPr/>
        </p:nvSpPr>
        <p:spPr>
          <a:xfrm>
            <a:off x="7967103" y="3990812"/>
            <a:ext cx="108137" cy="10813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sym typeface="+mn-ea"/>
              </a:rPr>
              <a:t>How Previous Approach Works (AVSS)</a:t>
            </a:r>
            <a:endParaRPr lang="en-US" b="1" dirty="0">
              <a:solidFill>
                <a:schemeClr val="accent1">
                  <a:lumMod val="75000"/>
                </a:schemeClr>
              </a:solidFill>
            </a:endParaRPr>
          </a:p>
        </p:txBody>
      </p:sp>
      <p:cxnSp>
        <p:nvCxnSpPr>
          <p:cNvPr id="31" name="Straight Connector 4"/>
          <p:cNvCxnSpPr/>
          <p:nvPr/>
        </p:nvCxnSpPr>
        <p:spPr>
          <a:xfrm>
            <a:off x="64040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58673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549464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51370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4764394"/>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4413195"/>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4040494"/>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3682945"/>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35"/>
          <p:cNvSpPr/>
          <p:nvPr/>
        </p:nvSpPr>
        <p:spPr>
          <a:xfrm>
            <a:off x="6346754" y="581327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288781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2744519"/>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3819429"/>
                <a:ext cx="699230"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3819429"/>
                <a:ext cx="699230" cy="369332"/>
              </a:xfrm>
              <a:prstGeom prst="rect">
                <a:avLst/>
              </a:prstGeom>
              <a:blipFill rotWithShape="1">
                <a:blip r:embed="rId1"/>
                <a:stretch>
                  <a:fillRect l="-50" t="-146" r="64" b="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297402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2974023"/>
                <a:ext cx="698461" cy="369332"/>
              </a:xfrm>
              <a:prstGeom prst="rect">
                <a:avLst/>
              </a:prstGeom>
              <a:blipFill rotWithShape="1">
                <a:blip r:embed="rId1"/>
                <a:stretch>
                  <a:fillRect l="-81" t="-86" r="75" b="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2994492"/>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2994492"/>
                <a:ext cx="930832" cy="369332"/>
              </a:xfrm>
              <a:prstGeom prst="rect">
                <a:avLst/>
              </a:prstGeom>
              <a:blipFill rotWithShape="1">
                <a:blip r:embed="rId2"/>
                <a:stretch>
                  <a:fillRect l="-12" t="-126" r="4" b="62"/>
                </a:stretch>
              </a:blipFill>
            </p:spPr>
            <p:txBody>
              <a:bodyPr/>
              <a:lstStyle/>
              <a:p>
                <a:r>
                  <a:rPr lang="zh-CN" altLang="en-US">
                    <a:noFill/>
                  </a:rPr>
                  <a:t> </a:t>
                </a:r>
              </a:p>
            </p:txBody>
          </p:sp>
        </mc:Fallback>
      </mc:AlternateContent>
      <p:cxnSp>
        <p:nvCxnSpPr>
          <p:cNvPr id="74" name="Straight Connector 12"/>
          <p:cNvCxnSpPr/>
          <p:nvPr/>
        </p:nvCxnSpPr>
        <p:spPr>
          <a:xfrm flipH="1">
            <a:off x="6285138" y="3318937"/>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文本框 76"/>
              <p:cNvSpPr txBox="1"/>
              <p:nvPr/>
            </p:nvSpPr>
            <p:spPr>
              <a:xfrm>
                <a:off x="838200" y="1826220"/>
                <a:ext cx="4724675" cy="1384995"/>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Reconstruction</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Parties send their row polynomials together with signatures from parties in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𝑀</m:t>
                    </m:r>
                  </m:oMath>
                </a14:m>
                <a:r>
                  <a:rPr lang="en-US" altLang="zh-CN" sz="1600" dirty="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77" name="文本框 76"/>
              <p:cNvSpPr txBox="1">
                <a:spLocks noRot="1" noChangeAspect="1" noMove="1" noResize="1" noEditPoints="1" noAdjustHandles="1" noChangeArrowheads="1" noChangeShapeType="1" noTextEdit="1"/>
              </p:cNvSpPr>
              <p:nvPr/>
            </p:nvSpPr>
            <p:spPr>
              <a:xfrm>
                <a:off x="838200" y="1826220"/>
                <a:ext cx="4724675" cy="1384995"/>
              </a:xfrm>
              <a:prstGeom prst="rect">
                <a:avLst/>
              </a:prstGeom>
              <a:blipFill rotWithShape="1">
                <a:blip r:embed="rId3"/>
                <a:stretch>
                  <a:fillRect t="-43" r="6" b="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8" name="圆角矩形 77"/>
              <p:cNvSpPr/>
              <p:nvPr/>
            </p:nvSpPr>
            <p:spPr>
              <a:xfrm>
                <a:off x="288907" y="4795397"/>
                <a:ext cx="5400635" cy="13502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Fact: Can expect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solidFill>
                      <a:schemeClr val="tx1"/>
                    </a:solidFill>
                    <a:latin typeface="Times New Roman" panose="02020603050405020304" pitchFamily="18" charset="0"/>
                    <a:cs typeface="Times New Roman" panose="02020603050405020304" pitchFamily="18" charset="0"/>
                  </a:rPr>
                  <a:t> row polynomials with correct signatures. These row polynomials must be correct. </a:t>
                </a:r>
                <a:endParaRPr lang="en-US" altLang="zh-CN" sz="16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Sufficient to Interpolate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𝐹</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𝑥</m:t>
                    </m:r>
                    <m:r>
                      <a:rPr lang="en-US" altLang="zh-CN" sz="1600" i="1" dirty="0" err="1"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𝑦</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78" name="圆角矩形 77"/>
              <p:cNvSpPr>
                <a:spLocks noRot="1" noChangeAspect="1" noMove="1" noResize="1" noEditPoints="1" noAdjustHandles="1" noChangeArrowheads="1" noChangeShapeType="1" noTextEdit="1"/>
              </p:cNvSpPr>
              <p:nvPr/>
            </p:nvSpPr>
            <p:spPr>
              <a:xfrm>
                <a:off x="288907" y="4795397"/>
                <a:ext cx="5400635" cy="1350222"/>
              </a:xfrm>
              <a:prstGeom prst="roundRect">
                <a:avLst/>
              </a:prstGeom>
              <a:blipFill rotWithShape="1">
                <a:blip r:embed="rId4"/>
                <a:stretch>
                  <a:fillRect l="-129" t="-508" r="-107" b="-46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38" name="Straight Connector 14"/>
          <p:cNvCxnSpPr/>
          <p:nvPr/>
        </p:nvCxnSpPr>
        <p:spPr>
          <a:xfrm>
            <a:off x="68231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15"/>
          <p:cNvCxnSpPr/>
          <p:nvPr/>
        </p:nvCxnSpPr>
        <p:spPr>
          <a:xfrm>
            <a:off x="72295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16"/>
          <p:cNvCxnSpPr/>
          <p:nvPr/>
        </p:nvCxnSpPr>
        <p:spPr>
          <a:xfrm>
            <a:off x="76486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17"/>
          <p:cNvCxnSpPr/>
          <p:nvPr/>
        </p:nvCxnSpPr>
        <p:spPr>
          <a:xfrm>
            <a:off x="80169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extBox 22"/>
              <p:cNvSpPr txBox="1"/>
              <p:nvPr/>
            </p:nvSpPr>
            <p:spPr>
              <a:xfrm>
                <a:off x="6023092" y="5359573"/>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42" name="TextBox 22"/>
              <p:cNvSpPr txBox="1">
                <a:spLocks noRot="1" noChangeAspect="1" noMove="1" noResize="1" noEditPoints="1" noAdjustHandles="1" noChangeArrowheads="1" noChangeShapeType="1" noTextEdit="1"/>
              </p:cNvSpPr>
              <p:nvPr/>
            </p:nvSpPr>
            <p:spPr>
              <a:xfrm>
                <a:off x="6023092" y="5359573"/>
                <a:ext cx="230255" cy="215444"/>
              </a:xfrm>
              <a:prstGeom prst="rect">
                <a:avLst/>
              </a:prstGeom>
              <a:blipFill rotWithShape="1">
                <a:blip r:embed="rId5"/>
                <a:stretch>
                  <a:fillRect l="-51" t="-80" r="-8055" b="1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TextBox 24"/>
              <p:cNvSpPr txBox="1"/>
              <p:nvPr/>
            </p:nvSpPr>
            <p:spPr>
              <a:xfrm>
                <a:off x="6012351" y="3168481"/>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43" name="TextBox 24"/>
              <p:cNvSpPr txBox="1">
                <a:spLocks noRot="1" noChangeAspect="1" noMove="1" noResize="1" noEditPoints="1" noAdjustHandles="1" noChangeArrowheads="1" noChangeShapeType="1" noTextEdit="1"/>
              </p:cNvSpPr>
              <p:nvPr/>
            </p:nvSpPr>
            <p:spPr>
              <a:xfrm>
                <a:off x="6012351" y="3168481"/>
                <a:ext cx="251736" cy="215444"/>
              </a:xfrm>
              <a:prstGeom prst="rect">
                <a:avLst/>
              </a:prstGeom>
              <a:blipFill rotWithShape="1">
                <a:blip r:embed="rId6"/>
                <a:stretch>
                  <a:fillRect l="-68" t="-216" r="-4867"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TextBox 29"/>
              <p:cNvSpPr txBox="1"/>
              <p:nvPr/>
            </p:nvSpPr>
            <p:spPr>
              <a:xfrm>
                <a:off x="6715052" y="6022904"/>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44" name="TextBox 29"/>
              <p:cNvSpPr txBox="1">
                <a:spLocks noRot="1" noChangeAspect="1" noMove="1" noResize="1" noEditPoints="1" noAdjustHandles="1" noChangeArrowheads="1" noChangeShapeType="1" noTextEdit="1"/>
              </p:cNvSpPr>
              <p:nvPr/>
            </p:nvSpPr>
            <p:spPr>
              <a:xfrm>
                <a:off x="6715052" y="6022904"/>
                <a:ext cx="226088" cy="215444"/>
              </a:xfrm>
              <a:prstGeom prst="rect">
                <a:avLst/>
              </a:prstGeom>
              <a:blipFill rotWithShape="1">
                <a:blip r:embed="rId7"/>
                <a:stretch>
                  <a:fillRect l="-249" t="-262" r="-9008" b="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5" name="TextBox 30"/>
              <p:cNvSpPr txBox="1"/>
              <p:nvPr/>
            </p:nvSpPr>
            <p:spPr>
              <a:xfrm>
                <a:off x="8196737" y="6017105"/>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5" name="TextBox 30"/>
              <p:cNvSpPr txBox="1">
                <a:spLocks noRot="1" noChangeAspect="1" noMove="1" noResize="1" noEditPoints="1" noAdjustHandles="1" noChangeArrowheads="1" noChangeShapeType="1" noTextEdit="1"/>
              </p:cNvSpPr>
              <p:nvPr/>
            </p:nvSpPr>
            <p:spPr>
              <a:xfrm>
                <a:off x="8196737" y="6017105"/>
                <a:ext cx="471026" cy="215444"/>
              </a:xfrm>
              <a:prstGeom prst="rect">
                <a:avLst/>
              </a:prstGeom>
              <a:blipFill rotWithShape="1">
                <a:blip r:embed="rId8"/>
                <a:stretch>
                  <a:fillRect l="-33" t="-223" r="-2019"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4" name="TextBox 32"/>
              <p:cNvSpPr txBox="1"/>
              <p:nvPr/>
            </p:nvSpPr>
            <p:spPr>
              <a:xfrm>
                <a:off x="9208435" y="6021694"/>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4" name="TextBox 32"/>
              <p:cNvSpPr txBox="1">
                <a:spLocks noRot="1" noChangeAspect="1" noMove="1" noResize="1" noEditPoints="1" noAdjustHandles="1" noChangeArrowheads="1" noChangeShapeType="1" noTextEdit="1"/>
              </p:cNvSpPr>
              <p:nvPr/>
            </p:nvSpPr>
            <p:spPr>
              <a:xfrm>
                <a:off x="9208435" y="6021694"/>
                <a:ext cx="242118" cy="215444"/>
              </a:xfrm>
              <a:prstGeom prst="rect">
                <a:avLst/>
              </a:prstGeom>
              <a:blipFill rotWithShape="1">
                <a:blip r:embed="rId9"/>
                <a:stretch>
                  <a:fillRect l="-124" t="-290" r="-7144" b="7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0" name="TextBox 45"/>
              <p:cNvSpPr txBox="1"/>
              <p:nvPr/>
            </p:nvSpPr>
            <p:spPr>
              <a:xfrm>
                <a:off x="6044961" y="498873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0" name="TextBox 45"/>
              <p:cNvSpPr txBox="1">
                <a:spLocks noRot="1" noChangeAspect="1" noMove="1" noResize="1" noEditPoints="1" noAdjustHandles="1" noChangeArrowheads="1" noChangeShapeType="1" noTextEdit="1"/>
              </p:cNvSpPr>
              <p:nvPr/>
            </p:nvSpPr>
            <p:spPr>
              <a:xfrm>
                <a:off x="6044961" y="4988735"/>
                <a:ext cx="174728" cy="215444"/>
              </a:xfrm>
              <a:prstGeom prst="rect">
                <a:avLst/>
              </a:prstGeom>
              <a:blipFill rotWithShape="1">
                <a:blip r:embed="rId10"/>
                <a:stretch>
                  <a:fillRect l="-227" t="-81" r="-11344"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TextBox 46"/>
              <p:cNvSpPr txBox="1"/>
              <p:nvPr/>
            </p:nvSpPr>
            <p:spPr>
              <a:xfrm>
                <a:off x="6044961" y="42667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2" name="TextBox 46"/>
              <p:cNvSpPr txBox="1">
                <a:spLocks noRot="1" noChangeAspect="1" noMove="1" noResize="1" noEditPoints="1" noAdjustHandles="1" noChangeArrowheads="1" noChangeShapeType="1" noTextEdit="1"/>
              </p:cNvSpPr>
              <p:nvPr/>
            </p:nvSpPr>
            <p:spPr>
              <a:xfrm>
                <a:off x="6044961" y="4266705"/>
                <a:ext cx="174728" cy="215444"/>
              </a:xfrm>
              <a:prstGeom prst="rect">
                <a:avLst/>
              </a:prstGeom>
              <a:blipFill rotWithShape="1">
                <a:blip r:embed="rId10"/>
                <a:stretch>
                  <a:fillRect l="-227" t="-65" r="-11344" b="1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3" name="TextBox 47"/>
              <p:cNvSpPr txBox="1"/>
              <p:nvPr/>
            </p:nvSpPr>
            <p:spPr>
              <a:xfrm>
                <a:off x="7136108"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3" name="TextBox 47"/>
              <p:cNvSpPr txBox="1">
                <a:spLocks noRot="1" noChangeAspect="1" noMove="1" noResize="1" noEditPoints="1" noAdjustHandles="1" noChangeArrowheads="1" noChangeShapeType="1" noTextEdit="1"/>
              </p:cNvSpPr>
              <p:nvPr/>
            </p:nvSpPr>
            <p:spPr>
              <a:xfrm>
                <a:off x="7136108" y="6017105"/>
                <a:ext cx="174728" cy="215444"/>
              </a:xfrm>
              <a:prstGeom prst="rect">
                <a:avLst/>
              </a:prstGeom>
              <a:blipFill rotWithShape="1">
                <a:blip r:embed="rId10"/>
                <a:stretch>
                  <a:fillRect l="-351" t="-223" r="-11220"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5" name="TextBox 47"/>
              <p:cNvSpPr txBox="1"/>
              <p:nvPr/>
            </p:nvSpPr>
            <p:spPr>
              <a:xfrm>
                <a:off x="8761172"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5" name="TextBox 47"/>
              <p:cNvSpPr txBox="1">
                <a:spLocks noRot="1" noChangeAspect="1" noMove="1" noResize="1" noEditPoints="1" noAdjustHandles="1" noChangeArrowheads="1" noChangeShapeType="1" noTextEdit="1"/>
              </p:cNvSpPr>
              <p:nvPr/>
            </p:nvSpPr>
            <p:spPr>
              <a:xfrm>
                <a:off x="8761172" y="6017105"/>
                <a:ext cx="174728" cy="215444"/>
              </a:xfrm>
              <a:prstGeom prst="rect">
                <a:avLst/>
              </a:prstGeom>
              <a:blipFill rotWithShape="1">
                <a:blip r:embed="rId10"/>
                <a:stretch>
                  <a:fillRect l="-44" t="-223" r="-1152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9" name="TextBox 23"/>
              <p:cNvSpPr txBox="1"/>
              <p:nvPr/>
            </p:nvSpPr>
            <p:spPr>
              <a:xfrm>
                <a:off x="5884096" y="460978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79" name="TextBox 23"/>
              <p:cNvSpPr txBox="1">
                <a:spLocks noRot="1" noChangeAspect="1" noMove="1" noResize="1" noEditPoints="1" noAdjustHandles="1" noChangeArrowheads="1" noChangeShapeType="1" noTextEdit="1"/>
              </p:cNvSpPr>
              <p:nvPr/>
            </p:nvSpPr>
            <p:spPr>
              <a:xfrm>
                <a:off x="5884096" y="4609785"/>
                <a:ext cx="395686" cy="215444"/>
              </a:xfrm>
              <a:prstGeom prst="rect">
                <a:avLst/>
              </a:prstGeom>
              <a:blipFill rotWithShape="1">
                <a:blip r:embed="rId11"/>
                <a:stretch>
                  <a:fillRect l="-47" t="-149" r="-2661" b="2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0" name="TextBox 47"/>
              <p:cNvSpPr txBox="1"/>
              <p:nvPr/>
            </p:nvSpPr>
            <p:spPr>
              <a:xfrm>
                <a:off x="7927271"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0" name="TextBox 47"/>
              <p:cNvSpPr txBox="1">
                <a:spLocks noRot="1" noChangeAspect="1" noMove="1" noResize="1" noEditPoints="1" noAdjustHandles="1" noChangeArrowheads="1" noChangeShapeType="1" noTextEdit="1"/>
              </p:cNvSpPr>
              <p:nvPr/>
            </p:nvSpPr>
            <p:spPr>
              <a:xfrm>
                <a:off x="7927271" y="6017105"/>
                <a:ext cx="174728" cy="215444"/>
              </a:xfrm>
              <a:prstGeom prst="rect">
                <a:avLst/>
              </a:prstGeom>
              <a:blipFill rotWithShape="1">
                <a:blip r:embed="rId10"/>
                <a:stretch>
                  <a:fillRect l="-324" t="-223" r="-11247"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1" name="TextBox 30"/>
              <p:cNvSpPr txBox="1"/>
              <p:nvPr/>
            </p:nvSpPr>
            <p:spPr>
              <a:xfrm>
                <a:off x="7421210" y="601710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1" name="TextBox 30"/>
              <p:cNvSpPr txBox="1">
                <a:spLocks noRot="1" noChangeAspect="1" noMove="1" noResize="1" noEditPoints="1" noAdjustHandles="1" noChangeArrowheads="1" noChangeShapeType="1" noTextEdit="1"/>
              </p:cNvSpPr>
              <p:nvPr/>
            </p:nvSpPr>
            <p:spPr>
              <a:xfrm>
                <a:off x="7421210" y="6017105"/>
                <a:ext cx="395686" cy="215444"/>
              </a:xfrm>
              <a:prstGeom prst="rect">
                <a:avLst/>
              </a:prstGeom>
              <a:blipFill rotWithShape="1">
                <a:blip r:embed="rId11"/>
                <a:stretch>
                  <a:fillRect l="-152" t="-223" r="-255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2" name="TextBox 23"/>
              <p:cNvSpPr txBox="1"/>
              <p:nvPr/>
            </p:nvSpPr>
            <p:spPr>
              <a:xfrm>
                <a:off x="5850954" y="3919022"/>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2" name="TextBox 23"/>
              <p:cNvSpPr txBox="1">
                <a:spLocks noRot="1" noChangeAspect="1" noMove="1" noResize="1" noEditPoints="1" noAdjustHandles="1" noChangeArrowheads="1" noChangeShapeType="1" noTextEdit="1"/>
              </p:cNvSpPr>
              <p:nvPr/>
            </p:nvSpPr>
            <p:spPr>
              <a:xfrm>
                <a:off x="5850954" y="3919022"/>
                <a:ext cx="471026" cy="215444"/>
              </a:xfrm>
              <a:prstGeom prst="rect">
                <a:avLst/>
              </a:prstGeom>
              <a:blipFill rotWithShape="1">
                <a:blip r:embed="rId8"/>
                <a:stretch>
                  <a:fillRect l="-14" t="-203" r="-2039" b="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3" name="TextBox 46"/>
              <p:cNvSpPr txBox="1"/>
              <p:nvPr/>
            </p:nvSpPr>
            <p:spPr>
              <a:xfrm>
                <a:off x="6048501" y="3547431"/>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3" name="TextBox 46"/>
              <p:cNvSpPr txBox="1">
                <a:spLocks noRot="1" noChangeAspect="1" noMove="1" noResize="1" noEditPoints="1" noAdjustHandles="1" noChangeArrowheads="1" noChangeShapeType="1" noTextEdit="1"/>
              </p:cNvSpPr>
              <p:nvPr/>
            </p:nvSpPr>
            <p:spPr>
              <a:xfrm>
                <a:off x="6048501" y="3547431"/>
                <a:ext cx="174728" cy="215444"/>
              </a:xfrm>
              <a:prstGeom prst="rect">
                <a:avLst/>
              </a:prstGeom>
              <a:blipFill rotWithShape="1">
                <a:blip r:embed="rId10"/>
                <a:stretch>
                  <a:fillRect l="-72" t="-149" r="-11498" b="232"/>
                </a:stretch>
              </a:blipFill>
            </p:spPr>
            <p:txBody>
              <a:bodyPr/>
              <a:lstStyle/>
              <a:p>
                <a:r>
                  <a:rPr lang="zh-CN" altLang="en-US">
                    <a:noFill/>
                  </a:rPr>
                  <a:t> </a:t>
                </a:r>
              </a:p>
            </p:txBody>
          </p:sp>
        </mc:Fallback>
      </mc:AlternateContent>
      <p:sp>
        <p:nvSpPr>
          <p:cNvPr id="76" name="圆角矩形 75"/>
          <p:cNvSpPr/>
          <p:nvPr/>
        </p:nvSpPr>
        <p:spPr>
          <a:xfrm>
            <a:off x="8101965" y="164592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sym typeface="+mn-ea"/>
              </a:rPr>
              <a:t>How Previous Approach Works (AVSS)</a:t>
            </a:r>
            <a:endParaRPr lang="en-US" b="1" dirty="0">
              <a:solidFill>
                <a:schemeClr val="accent1">
                  <a:lumMod val="75000"/>
                </a:schemeClr>
              </a:solidFill>
            </a:endParaRPr>
          </a:p>
        </p:txBody>
      </p:sp>
      <p:cxnSp>
        <p:nvCxnSpPr>
          <p:cNvPr id="31" name="Straight Connector 4"/>
          <p:cNvCxnSpPr/>
          <p:nvPr/>
        </p:nvCxnSpPr>
        <p:spPr>
          <a:xfrm>
            <a:off x="64040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586734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5494644"/>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5137095"/>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4764394"/>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4413195"/>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4040494"/>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3682945"/>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3273905"/>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3278494"/>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35"/>
          <p:cNvSpPr/>
          <p:nvPr/>
        </p:nvSpPr>
        <p:spPr>
          <a:xfrm>
            <a:off x="6346754" y="581327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288781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2744519"/>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3819429"/>
                <a:ext cx="699230"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3819429"/>
                <a:ext cx="699230" cy="369332"/>
              </a:xfrm>
              <a:prstGeom prst="rect">
                <a:avLst/>
              </a:prstGeom>
              <a:blipFill rotWithShape="1">
                <a:blip r:embed="rId1"/>
                <a:stretch>
                  <a:fillRect l="-50" t="-146" r="64" b="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297402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2974023"/>
                <a:ext cx="698461" cy="369332"/>
              </a:xfrm>
              <a:prstGeom prst="rect">
                <a:avLst/>
              </a:prstGeom>
              <a:blipFill rotWithShape="1">
                <a:blip r:embed="rId1"/>
                <a:stretch>
                  <a:fillRect l="-81" t="-86" r="75" b="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2994492"/>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2994492"/>
                <a:ext cx="930832" cy="369332"/>
              </a:xfrm>
              <a:prstGeom prst="rect">
                <a:avLst/>
              </a:prstGeom>
              <a:blipFill rotWithShape="1">
                <a:blip r:embed="rId2"/>
                <a:stretch>
                  <a:fillRect l="-12" t="-126" r="4" b="62"/>
                </a:stretch>
              </a:blipFill>
            </p:spPr>
            <p:txBody>
              <a:bodyPr/>
              <a:lstStyle/>
              <a:p>
                <a:r>
                  <a:rPr lang="zh-CN" altLang="en-US">
                    <a:noFill/>
                  </a:rPr>
                  <a:t> </a:t>
                </a:r>
              </a:p>
            </p:txBody>
          </p:sp>
        </mc:Fallback>
      </mc:AlternateContent>
      <p:cxnSp>
        <p:nvCxnSpPr>
          <p:cNvPr id="74" name="Straight Connector 12"/>
          <p:cNvCxnSpPr/>
          <p:nvPr/>
        </p:nvCxnSpPr>
        <p:spPr>
          <a:xfrm flipH="1">
            <a:off x="6285138" y="3318937"/>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838200" y="1826220"/>
            <a:ext cx="4724675" cy="2123658"/>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Issues</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How to realize Signature?</a:t>
            </a:r>
            <a:endParaRPr lang="en-US" altLang="zh-CN" sz="1600" dirty="0">
              <a:latin typeface="Times New Roman" panose="02020603050405020304" pitchFamily="18" charset="0"/>
              <a:cs typeface="Times New Roman" panose="02020603050405020304" pitchFamily="18" charset="0"/>
            </a:endParaRPr>
          </a:p>
          <a:p>
            <a:pPr algn="ctr">
              <a:lnSpc>
                <a:spcPct val="150000"/>
              </a:lnSpc>
            </a:pPr>
            <a:r>
              <a:rPr lang="en-US" altLang="zh-CN" sz="1600" i="1" dirty="0">
                <a:latin typeface="Times New Roman" panose="02020603050405020304" pitchFamily="18" charset="0"/>
                <a:cs typeface="Times New Roman" panose="02020603050405020304" pitchFamily="18" charset="0"/>
              </a:rPr>
              <a:t>Asynchronous Information Checking Protocol</a:t>
            </a:r>
            <a:endParaRPr lang="en-US" altLang="zh-CN" sz="1600" i="1" dirty="0">
              <a:latin typeface="Times New Roman" panose="02020603050405020304" pitchFamily="18" charset="0"/>
              <a:cs typeface="Times New Roman" panose="02020603050405020304" pitchFamily="18" charset="0"/>
            </a:endParaRPr>
          </a:p>
          <a:p>
            <a:pPr algn="ctr">
              <a:lnSpc>
                <a:spcPct val="150000"/>
              </a:lnSpc>
            </a:pPr>
            <a:r>
              <a:rPr lang="en-US" altLang="zh-CN" sz="1600" i="1" dirty="0">
                <a:latin typeface="Times New Roman" panose="02020603050405020304" pitchFamily="18" charset="0"/>
                <a:cs typeface="Times New Roman" panose="02020603050405020304" pitchFamily="18" charset="0"/>
              </a:rPr>
              <a:t>(AICP)</a:t>
            </a:r>
            <a:endParaRPr lang="en-US" altLang="zh-CN" sz="1600" i="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AICP is not transferable. Need Other Techniques.</a:t>
            </a:r>
            <a:endParaRPr lang="en-US" altLang="zh-CN" sz="1600" dirty="0">
              <a:latin typeface="Times New Roman" panose="02020603050405020304" pitchFamily="18" charset="0"/>
              <a:cs typeface="Times New Roman" panose="02020603050405020304" pitchFamily="18" charset="0"/>
            </a:endParaRPr>
          </a:p>
        </p:txBody>
      </p:sp>
      <p:cxnSp>
        <p:nvCxnSpPr>
          <p:cNvPr id="38" name="Straight Connector 14"/>
          <p:cNvCxnSpPr/>
          <p:nvPr/>
        </p:nvCxnSpPr>
        <p:spPr>
          <a:xfrm>
            <a:off x="68231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15"/>
          <p:cNvCxnSpPr/>
          <p:nvPr/>
        </p:nvCxnSpPr>
        <p:spPr>
          <a:xfrm>
            <a:off x="72295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16"/>
          <p:cNvCxnSpPr/>
          <p:nvPr/>
        </p:nvCxnSpPr>
        <p:spPr>
          <a:xfrm>
            <a:off x="7648690" y="3278494"/>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17"/>
          <p:cNvCxnSpPr/>
          <p:nvPr/>
        </p:nvCxnSpPr>
        <p:spPr>
          <a:xfrm>
            <a:off x="8016990" y="3273905"/>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extBox 22"/>
              <p:cNvSpPr txBox="1"/>
              <p:nvPr/>
            </p:nvSpPr>
            <p:spPr>
              <a:xfrm>
                <a:off x="6023092" y="5359573"/>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42" name="TextBox 22"/>
              <p:cNvSpPr txBox="1">
                <a:spLocks noRot="1" noChangeAspect="1" noMove="1" noResize="1" noEditPoints="1" noAdjustHandles="1" noChangeArrowheads="1" noChangeShapeType="1" noTextEdit="1"/>
              </p:cNvSpPr>
              <p:nvPr/>
            </p:nvSpPr>
            <p:spPr>
              <a:xfrm>
                <a:off x="6023092" y="5359573"/>
                <a:ext cx="230255" cy="215444"/>
              </a:xfrm>
              <a:prstGeom prst="rect">
                <a:avLst/>
              </a:prstGeom>
              <a:blipFill rotWithShape="1">
                <a:blip r:embed="rId3"/>
                <a:stretch>
                  <a:fillRect l="-51" t="-80" r="-8055" b="1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TextBox 24"/>
              <p:cNvSpPr txBox="1"/>
              <p:nvPr/>
            </p:nvSpPr>
            <p:spPr>
              <a:xfrm>
                <a:off x="6012351" y="3168481"/>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43" name="TextBox 24"/>
              <p:cNvSpPr txBox="1">
                <a:spLocks noRot="1" noChangeAspect="1" noMove="1" noResize="1" noEditPoints="1" noAdjustHandles="1" noChangeArrowheads="1" noChangeShapeType="1" noTextEdit="1"/>
              </p:cNvSpPr>
              <p:nvPr/>
            </p:nvSpPr>
            <p:spPr>
              <a:xfrm>
                <a:off x="6012351" y="3168481"/>
                <a:ext cx="251736" cy="215444"/>
              </a:xfrm>
              <a:prstGeom prst="rect">
                <a:avLst/>
              </a:prstGeom>
              <a:blipFill rotWithShape="1">
                <a:blip r:embed="rId4"/>
                <a:stretch>
                  <a:fillRect l="-68" t="-216" r="-4867"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TextBox 29"/>
              <p:cNvSpPr txBox="1"/>
              <p:nvPr/>
            </p:nvSpPr>
            <p:spPr>
              <a:xfrm>
                <a:off x="6715052" y="6022904"/>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44" name="TextBox 29"/>
              <p:cNvSpPr txBox="1">
                <a:spLocks noRot="1" noChangeAspect="1" noMove="1" noResize="1" noEditPoints="1" noAdjustHandles="1" noChangeArrowheads="1" noChangeShapeType="1" noTextEdit="1"/>
              </p:cNvSpPr>
              <p:nvPr/>
            </p:nvSpPr>
            <p:spPr>
              <a:xfrm>
                <a:off x="6715052" y="6022904"/>
                <a:ext cx="226088" cy="215444"/>
              </a:xfrm>
              <a:prstGeom prst="rect">
                <a:avLst/>
              </a:prstGeom>
              <a:blipFill rotWithShape="1">
                <a:blip r:embed="rId5"/>
                <a:stretch>
                  <a:fillRect l="-249" t="-262" r="-9008" b="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5" name="TextBox 30"/>
              <p:cNvSpPr txBox="1"/>
              <p:nvPr/>
            </p:nvSpPr>
            <p:spPr>
              <a:xfrm>
                <a:off x="8196737" y="6017105"/>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5" name="TextBox 30"/>
              <p:cNvSpPr txBox="1">
                <a:spLocks noRot="1" noChangeAspect="1" noMove="1" noResize="1" noEditPoints="1" noAdjustHandles="1" noChangeArrowheads="1" noChangeShapeType="1" noTextEdit="1"/>
              </p:cNvSpPr>
              <p:nvPr/>
            </p:nvSpPr>
            <p:spPr>
              <a:xfrm>
                <a:off x="8196737" y="6017105"/>
                <a:ext cx="471026" cy="215444"/>
              </a:xfrm>
              <a:prstGeom prst="rect">
                <a:avLst/>
              </a:prstGeom>
              <a:blipFill rotWithShape="1">
                <a:blip r:embed="rId6"/>
                <a:stretch>
                  <a:fillRect l="-33" t="-223" r="-2019"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4" name="TextBox 32"/>
              <p:cNvSpPr txBox="1"/>
              <p:nvPr/>
            </p:nvSpPr>
            <p:spPr>
              <a:xfrm>
                <a:off x="9208435" y="6021694"/>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4" name="TextBox 32"/>
              <p:cNvSpPr txBox="1">
                <a:spLocks noRot="1" noChangeAspect="1" noMove="1" noResize="1" noEditPoints="1" noAdjustHandles="1" noChangeArrowheads="1" noChangeShapeType="1" noTextEdit="1"/>
              </p:cNvSpPr>
              <p:nvPr/>
            </p:nvSpPr>
            <p:spPr>
              <a:xfrm>
                <a:off x="9208435" y="6021694"/>
                <a:ext cx="242118" cy="215444"/>
              </a:xfrm>
              <a:prstGeom prst="rect">
                <a:avLst/>
              </a:prstGeom>
              <a:blipFill rotWithShape="1">
                <a:blip r:embed="rId7"/>
                <a:stretch>
                  <a:fillRect l="-124" t="-290" r="-7144" b="7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0" name="TextBox 45"/>
              <p:cNvSpPr txBox="1"/>
              <p:nvPr/>
            </p:nvSpPr>
            <p:spPr>
              <a:xfrm>
                <a:off x="6044961" y="498873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0" name="TextBox 45"/>
              <p:cNvSpPr txBox="1">
                <a:spLocks noRot="1" noChangeAspect="1" noMove="1" noResize="1" noEditPoints="1" noAdjustHandles="1" noChangeArrowheads="1" noChangeShapeType="1" noTextEdit="1"/>
              </p:cNvSpPr>
              <p:nvPr/>
            </p:nvSpPr>
            <p:spPr>
              <a:xfrm>
                <a:off x="6044961" y="4988735"/>
                <a:ext cx="174728" cy="215444"/>
              </a:xfrm>
              <a:prstGeom prst="rect">
                <a:avLst/>
              </a:prstGeom>
              <a:blipFill rotWithShape="1">
                <a:blip r:embed="rId8"/>
                <a:stretch>
                  <a:fillRect l="-227" t="-81" r="-11344"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TextBox 46"/>
              <p:cNvSpPr txBox="1"/>
              <p:nvPr/>
            </p:nvSpPr>
            <p:spPr>
              <a:xfrm>
                <a:off x="6044961" y="42667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2" name="TextBox 46"/>
              <p:cNvSpPr txBox="1">
                <a:spLocks noRot="1" noChangeAspect="1" noMove="1" noResize="1" noEditPoints="1" noAdjustHandles="1" noChangeArrowheads="1" noChangeShapeType="1" noTextEdit="1"/>
              </p:cNvSpPr>
              <p:nvPr/>
            </p:nvSpPr>
            <p:spPr>
              <a:xfrm>
                <a:off x="6044961" y="4266705"/>
                <a:ext cx="174728" cy="215444"/>
              </a:xfrm>
              <a:prstGeom prst="rect">
                <a:avLst/>
              </a:prstGeom>
              <a:blipFill rotWithShape="1">
                <a:blip r:embed="rId8"/>
                <a:stretch>
                  <a:fillRect l="-227" t="-65" r="-11344" b="1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3" name="TextBox 47"/>
              <p:cNvSpPr txBox="1"/>
              <p:nvPr/>
            </p:nvSpPr>
            <p:spPr>
              <a:xfrm>
                <a:off x="7136108"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3" name="TextBox 47"/>
              <p:cNvSpPr txBox="1">
                <a:spLocks noRot="1" noChangeAspect="1" noMove="1" noResize="1" noEditPoints="1" noAdjustHandles="1" noChangeArrowheads="1" noChangeShapeType="1" noTextEdit="1"/>
              </p:cNvSpPr>
              <p:nvPr/>
            </p:nvSpPr>
            <p:spPr>
              <a:xfrm>
                <a:off x="7136108" y="6017105"/>
                <a:ext cx="174728" cy="215444"/>
              </a:xfrm>
              <a:prstGeom prst="rect">
                <a:avLst/>
              </a:prstGeom>
              <a:blipFill rotWithShape="1">
                <a:blip r:embed="rId8"/>
                <a:stretch>
                  <a:fillRect l="-351" t="-223" r="-11220"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5" name="TextBox 47"/>
              <p:cNvSpPr txBox="1"/>
              <p:nvPr/>
            </p:nvSpPr>
            <p:spPr>
              <a:xfrm>
                <a:off x="8761172"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5" name="TextBox 47"/>
              <p:cNvSpPr txBox="1">
                <a:spLocks noRot="1" noChangeAspect="1" noMove="1" noResize="1" noEditPoints="1" noAdjustHandles="1" noChangeArrowheads="1" noChangeShapeType="1" noTextEdit="1"/>
              </p:cNvSpPr>
              <p:nvPr/>
            </p:nvSpPr>
            <p:spPr>
              <a:xfrm>
                <a:off x="8761172" y="6017105"/>
                <a:ext cx="174728" cy="215444"/>
              </a:xfrm>
              <a:prstGeom prst="rect">
                <a:avLst/>
              </a:prstGeom>
              <a:blipFill rotWithShape="1">
                <a:blip r:embed="rId8"/>
                <a:stretch>
                  <a:fillRect l="-44" t="-223" r="-1152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9" name="TextBox 23"/>
              <p:cNvSpPr txBox="1"/>
              <p:nvPr/>
            </p:nvSpPr>
            <p:spPr>
              <a:xfrm>
                <a:off x="5884096" y="460978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79" name="TextBox 23"/>
              <p:cNvSpPr txBox="1">
                <a:spLocks noRot="1" noChangeAspect="1" noMove="1" noResize="1" noEditPoints="1" noAdjustHandles="1" noChangeArrowheads="1" noChangeShapeType="1" noTextEdit="1"/>
              </p:cNvSpPr>
              <p:nvPr/>
            </p:nvSpPr>
            <p:spPr>
              <a:xfrm>
                <a:off x="5884096" y="4609785"/>
                <a:ext cx="395686" cy="215444"/>
              </a:xfrm>
              <a:prstGeom prst="rect">
                <a:avLst/>
              </a:prstGeom>
              <a:blipFill rotWithShape="1">
                <a:blip r:embed="rId9"/>
                <a:stretch>
                  <a:fillRect l="-47" t="-149" r="-2661" b="2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0" name="TextBox 47"/>
              <p:cNvSpPr txBox="1"/>
              <p:nvPr/>
            </p:nvSpPr>
            <p:spPr>
              <a:xfrm>
                <a:off x="7927271" y="601710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0" name="TextBox 47"/>
              <p:cNvSpPr txBox="1">
                <a:spLocks noRot="1" noChangeAspect="1" noMove="1" noResize="1" noEditPoints="1" noAdjustHandles="1" noChangeArrowheads="1" noChangeShapeType="1" noTextEdit="1"/>
              </p:cNvSpPr>
              <p:nvPr/>
            </p:nvSpPr>
            <p:spPr>
              <a:xfrm>
                <a:off x="7927271" y="6017105"/>
                <a:ext cx="174728" cy="215444"/>
              </a:xfrm>
              <a:prstGeom prst="rect">
                <a:avLst/>
              </a:prstGeom>
              <a:blipFill rotWithShape="1">
                <a:blip r:embed="rId8"/>
                <a:stretch>
                  <a:fillRect l="-324" t="-223" r="-11247"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1" name="TextBox 30"/>
              <p:cNvSpPr txBox="1"/>
              <p:nvPr/>
            </p:nvSpPr>
            <p:spPr>
              <a:xfrm>
                <a:off x="7421210" y="6017105"/>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1" name="TextBox 30"/>
              <p:cNvSpPr txBox="1">
                <a:spLocks noRot="1" noChangeAspect="1" noMove="1" noResize="1" noEditPoints="1" noAdjustHandles="1" noChangeArrowheads="1" noChangeShapeType="1" noTextEdit="1"/>
              </p:cNvSpPr>
              <p:nvPr/>
            </p:nvSpPr>
            <p:spPr>
              <a:xfrm>
                <a:off x="7421210" y="6017105"/>
                <a:ext cx="395686" cy="215444"/>
              </a:xfrm>
              <a:prstGeom prst="rect">
                <a:avLst/>
              </a:prstGeom>
              <a:blipFill rotWithShape="1">
                <a:blip r:embed="rId9"/>
                <a:stretch>
                  <a:fillRect l="-152" t="-223" r="-2556"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2" name="TextBox 23"/>
              <p:cNvSpPr txBox="1"/>
              <p:nvPr/>
            </p:nvSpPr>
            <p:spPr>
              <a:xfrm>
                <a:off x="5850954" y="3919022"/>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82" name="TextBox 23"/>
              <p:cNvSpPr txBox="1">
                <a:spLocks noRot="1" noChangeAspect="1" noMove="1" noResize="1" noEditPoints="1" noAdjustHandles="1" noChangeArrowheads="1" noChangeShapeType="1" noTextEdit="1"/>
              </p:cNvSpPr>
              <p:nvPr/>
            </p:nvSpPr>
            <p:spPr>
              <a:xfrm>
                <a:off x="5850954" y="3919022"/>
                <a:ext cx="471026" cy="215444"/>
              </a:xfrm>
              <a:prstGeom prst="rect">
                <a:avLst/>
              </a:prstGeom>
              <a:blipFill rotWithShape="1">
                <a:blip r:embed="rId6"/>
                <a:stretch>
                  <a:fillRect l="-14" t="-203" r="-2039" b="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3" name="TextBox 46"/>
              <p:cNvSpPr txBox="1"/>
              <p:nvPr/>
            </p:nvSpPr>
            <p:spPr>
              <a:xfrm>
                <a:off x="6048501" y="3547431"/>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83" name="TextBox 46"/>
              <p:cNvSpPr txBox="1">
                <a:spLocks noRot="1" noChangeAspect="1" noMove="1" noResize="1" noEditPoints="1" noAdjustHandles="1" noChangeArrowheads="1" noChangeShapeType="1" noTextEdit="1"/>
              </p:cNvSpPr>
              <p:nvPr/>
            </p:nvSpPr>
            <p:spPr>
              <a:xfrm>
                <a:off x="6048501" y="3547431"/>
                <a:ext cx="174728" cy="215444"/>
              </a:xfrm>
              <a:prstGeom prst="rect">
                <a:avLst/>
              </a:prstGeom>
              <a:blipFill rotWithShape="1">
                <a:blip r:embed="rId8"/>
                <a:stretch>
                  <a:fillRect l="-72" t="-149" r="-11498" b="2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8" name="文本框 47"/>
              <p:cNvSpPr txBox="1"/>
              <p:nvPr/>
            </p:nvSpPr>
            <p:spPr>
              <a:xfrm>
                <a:off x="821801" y="5171911"/>
                <a:ext cx="4724675" cy="971100"/>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Communication</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𝑂</m:t>
                    </m:r>
                    <m:r>
                      <a:rPr lang="en-US" altLang="zh-CN" sz="1600" i="1" dirty="0" smtClean="0">
                        <a:latin typeface="Cambria Math" panose="02040503050406030204" pitchFamily="18" charset="0"/>
                        <a:cs typeface="Times New Roman" panose="02020603050405020304" pitchFamily="18" charset="0"/>
                      </a:rPr>
                      <m:t>(</m:t>
                    </m:r>
                    <m:sSup>
                      <m:sSupPr>
                        <m:ctrlPr>
                          <a:rPr lang="en-US" altLang="zh-CN" sz="1600" i="1" dirty="0" smtClean="0">
                            <a:latin typeface="Cambria Math" panose="02040503050406030204" pitchFamily="18" charset="0"/>
                            <a:cs typeface="Times New Roman" panose="02020603050405020304" pitchFamily="18" charset="0"/>
                          </a:rPr>
                        </m:ctrlPr>
                      </m:sSupPr>
                      <m:e>
                        <m:r>
                          <a:rPr lang="en-US" altLang="zh-CN" sz="1600" i="1" dirty="0" smtClean="0">
                            <a:latin typeface="Cambria Math" panose="02040503050406030204" pitchFamily="18" charset="0"/>
                            <a:cs typeface="Times New Roman" panose="02020603050405020304" pitchFamily="18" charset="0"/>
                          </a:rPr>
                          <m:t>𝑛</m:t>
                        </m:r>
                      </m:e>
                      <m:sup>
                        <m:r>
                          <a:rPr lang="en-US" altLang="zh-CN" sz="1600" i="1" dirty="0" smtClean="0">
                            <a:latin typeface="Cambria Math" panose="02040503050406030204" pitchFamily="18" charset="0"/>
                            <a:cs typeface="Times New Roman" panose="02020603050405020304" pitchFamily="18" charset="0"/>
                          </a:rPr>
                          <m:t>2</m:t>
                        </m:r>
                      </m:sup>
                    </m:sSup>
                    <m:r>
                      <a:rPr lang="en-US" altLang="zh-CN" sz="1600" i="1" dirty="0" smtClean="0">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 per secret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48" name="文本框 47"/>
              <p:cNvSpPr txBox="1">
                <a:spLocks noRot="1" noChangeAspect="1" noMove="1" noResize="1" noEditPoints="1" noAdjustHandles="1" noChangeArrowheads="1" noChangeShapeType="1" noTextEdit="1"/>
              </p:cNvSpPr>
              <p:nvPr/>
            </p:nvSpPr>
            <p:spPr>
              <a:xfrm>
                <a:off x="821801" y="5171911"/>
                <a:ext cx="4724675" cy="971100"/>
              </a:xfrm>
              <a:prstGeom prst="rect">
                <a:avLst/>
              </a:prstGeom>
              <a:blipFill rotWithShape="1">
                <a:blip r:embed="rId10"/>
                <a:stretch>
                  <a:fillRect l="-2" t="-49" r="8" b="-194"/>
                </a:stretch>
              </a:blipFill>
            </p:spPr>
            <p:txBody>
              <a:bodyPr/>
              <a:lstStyle/>
              <a:p>
                <a:r>
                  <a:rPr lang="zh-CN" altLang="en-US">
                    <a:noFill/>
                  </a:rPr>
                  <a:t> </a:t>
                </a:r>
              </a:p>
            </p:txBody>
          </p:sp>
        </mc:Fallback>
      </mc:AlternateContent>
      <p:sp>
        <p:nvSpPr>
          <p:cNvPr id="76" name="圆角矩形 75"/>
          <p:cNvSpPr/>
          <p:nvPr/>
        </p:nvSpPr>
        <p:spPr>
          <a:xfrm>
            <a:off x="8101965" y="164592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pic>
        <p:nvPicPr>
          <p:cNvPr id="6" name="Picture 10"/>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38177" y="4307507"/>
            <a:ext cx="518160" cy="518160"/>
          </a:xfrm>
          <a:prstGeom prst="rect">
            <a:avLst/>
          </a:prstGeom>
        </p:spPr>
      </p:pic>
      <p:pic>
        <p:nvPicPr>
          <p:cNvPr id="21" name="Picture 1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194885" y="4398394"/>
            <a:ext cx="426716" cy="426716"/>
          </a:xfrm>
          <a:prstGeom prst="rect">
            <a:avLst/>
          </a:prstGeom>
        </p:spPr>
      </p:pic>
      <p:pic>
        <p:nvPicPr>
          <p:cNvPr id="3" name="Picture 1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388050" y="4412999"/>
            <a:ext cx="426716" cy="426716"/>
          </a:xfrm>
          <a:prstGeom prst="rect">
            <a:avLst/>
          </a:prstGeom>
        </p:spPr>
      </p:pic>
      <p:pic>
        <p:nvPicPr>
          <p:cNvPr id="18" name="Picture 1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551024" y="4398394"/>
            <a:ext cx="426716" cy="426716"/>
          </a:xfrm>
          <a:prstGeom prst="rect">
            <a:avLst/>
          </a:prstGeom>
        </p:spPr>
      </p:pic>
      <p:sp>
        <p:nvSpPr>
          <p:cNvPr id="4" name="右箭头 3"/>
          <p:cNvSpPr/>
          <p:nvPr/>
        </p:nvSpPr>
        <p:spPr>
          <a:xfrm>
            <a:off x="1477645" y="4482465"/>
            <a:ext cx="550545" cy="238760"/>
          </a:xfrm>
          <a:prstGeom prst="rightArrow">
            <a:avLst/>
          </a:prstGeom>
          <a:solidFill>
            <a:srgbClr val="00B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00B050"/>
              </a:solidFill>
            </a:endParaRPr>
          </a:p>
        </p:txBody>
      </p:sp>
      <p:sp>
        <p:nvSpPr>
          <p:cNvPr id="7" name="右箭头 6"/>
          <p:cNvSpPr/>
          <p:nvPr/>
        </p:nvSpPr>
        <p:spPr>
          <a:xfrm>
            <a:off x="2724785" y="4482465"/>
            <a:ext cx="550545" cy="238760"/>
          </a:xfrm>
          <a:prstGeom prst="rightArrow">
            <a:avLst/>
          </a:prstGeom>
          <a:solidFill>
            <a:srgbClr val="00B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右箭头 7"/>
          <p:cNvSpPr/>
          <p:nvPr/>
        </p:nvSpPr>
        <p:spPr>
          <a:xfrm>
            <a:off x="3900170" y="4482465"/>
            <a:ext cx="550545" cy="238760"/>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乘号 8"/>
          <p:cNvSpPr/>
          <p:nvPr/>
        </p:nvSpPr>
        <p:spPr>
          <a:xfrm>
            <a:off x="3859530" y="4336415"/>
            <a:ext cx="541655" cy="541655"/>
          </a:xfrm>
          <a:prstGeom prst="mathMultiply">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11" name="对象 10">
            <a:hlinkClick r:id="" action="ppaction://ole?verb=0"/>
          </p:cNvPr>
          <p:cNvGraphicFramePr>
            <a:graphicFrameLocks noChangeAspect="1"/>
          </p:cNvGraphicFramePr>
          <p:nvPr/>
        </p:nvGraphicFramePr>
        <p:xfrm>
          <a:off x="1530985" y="4248785"/>
          <a:ext cx="448310" cy="233680"/>
        </p:xfrm>
        <a:graphic>
          <a:graphicData uri="http://schemas.openxmlformats.org/presentationml/2006/ole">
            <mc:AlternateContent xmlns:mc="http://schemas.openxmlformats.org/markup-compatibility/2006">
              <mc:Choice xmlns:v="urn:schemas-microsoft-com:vml" Requires="v">
                <p:oleObj spid="_x0000_s5" name="" r:id="rId14" imgW="316865" imgH="165100" progId="Equation.KSEE3">
                  <p:embed/>
                </p:oleObj>
              </mc:Choice>
              <mc:Fallback>
                <p:oleObj name="" r:id="rId14" imgW="316865" imgH="165100" progId="Equation.KSEE3">
                  <p:embed/>
                  <p:pic>
                    <p:nvPicPr>
                      <p:cNvPr id="0" name="对象 10">
                        <a:hlinkClick r:id="" action="ppaction://ole?verb=0"/>
                      </p:cNvPr>
                      <p:cNvPicPr/>
                      <p:nvPr/>
                    </p:nvPicPr>
                    <p:blipFill>
                      <a:blip r:embed="rId15"/>
                      <a:stretch>
                        <a:fillRect/>
                      </a:stretch>
                    </p:blipFill>
                    <p:spPr>
                      <a:xfrm>
                        <a:off x="1530985" y="4248785"/>
                        <a:ext cx="448310" cy="23368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2769235" y="4248785"/>
          <a:ext cx="448310" cy="233680"/>
        </p:xfrm>
        <a:graphic>
          <a:graphicData uri="http://schemas.openxmlformats.org/presentationml/2006/ole">
            <mc:AlternateContent xmlns:mc="http://schemas.openxmlformats.org/markup-compatibility/2006">
              <mc:Choice xmlns:v="urn:schemas-microsoft-com:vml" Requires="v">
                <p:oleObj spid="_x0000_s10" name="" r:id="rId16" imgW="316865" imgH="165100" progId="Equation.KSEE3">
                  <p:embed/>
                </p:oleObj>
              </mc:Choice>
              <mc:Fallback>
                <p:oleObj name="" r:id="rId16" imgW="316865" imgH="165100" progId="Equation.KSEE3">
                  <p:embed/>
                  <p:pic>
                    <p:nvPicPr>
                      <p:cNvPr id="0" name="对象 11">
                        <a:hlinkClick r:id="" action="ppaction://ole?verb=0"/>
                      </p:cNvPr>
                      <p:cNvPicPr/>
                      <p:nvPr/>
                    </p:nvPicPr>
                    <p:blipFill>
                      <a:blip r:embed="rId15"/>
                      <a:stretch>
                        <a:fillRect/>
                      </a:stretch>
                    </p:blipFill>
                    <p:spPr>
                      <a:xfrm>
                        <a:off x="2769235" y="4248785"/>
                        <a:ext cx="448310" cy="233680"/>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3917315" y="4248785"/>
          <a:ext cx="448310" cy="233680"/>
        </p:xfrm>
        <a:graphic>
          <a:graphicData uri="http://schemas.openxmlformats.org/presentationml/2006/ole">
            <mc:AlternateContent xmlns:mc="http://schemas.openxmlformats.org/markup-compatibility/2006">
              <mc:Choice xmlns:v="urn:schemas-microsoft-com:vml" Requires="v">
                <p:oleObj spid="_x0000_s14" name="" r:id="rId17" imgW="316865" imgH="165100" progId="Equation.KSEE3">
                  <p:embed/>
                </p:oleObj>
              </mc:Choice>
              <mc:Fallback>
                <p:oleObj name="" r:id="rId17" imgW="316865" imgH="165100" progId="Equation.KSEE3">
                  <p:embed/>
                  <p:pic>
                    <p:nvPicPr>
                      <p:cNvPr id="0" name="对象 12">
                        <a:hlinkClick r:id="" action="ppaction://ole?verb=0"/>
                      </p:cNvPr>
                      <p:cNvPicPr/>
                      <p:nvPr/>
                    </p:nvPicPr>
                    <p:blipFill>
                      <a:blip r:embed="rId15"/>
                      <a:stretch>
                        <a:fillRect/>
                      </a:stretch>
                    </p:blipFill>
                    <p:spPr>
                      <a:xfrm>
                        <a:off x="3917315" y="4248785"/>
                        <a:ext cx="448310" cy="233680"/>
                      </a:xfrm>
                      <a:prstGeom prst="rect">
                        <a:avLst/>
                      </a:prstGeom>
                    </p:spPr>
                  </p:pic>
                </p:oleObj>
              </mc:Fallback>
            </mc:AlternateContent>
          </a:graphicData>
        </a:graphic>
      </p:graphicFrame>
      <p:sp>
        <p:nvSpPr>
          <p:cNvPr id="15" name="文本框 14"/>
          <p:cNvSpPr txBox="1"/>
          <p:nvPr/>
        </p:nvSpPr>
        <p:spPr>
          <a:xfrm>
            <a:off x="720725" y="4860290"/>
            <a:ext cx="872490" cy="368300"/>
          </a:xfrm>
          <a:prstGeom prst="rect">
            <a:avLst/>
          </a:prstGeom>
          <a:noFill/>
        </p:spPr>
        <p:txBody>
          <a:bodyPr wrap="square" rtlCol="0">
            <a:spAutoFit/>
          </a:bodyPr>
          <a:lstStyle/>
          <a:p>
            <a:r>
              <a:rPr lang="en-US" altLang="zh-CN"/>
              <a:t>dealer</a:t>
            </a:r>
            <a:endParaRPr lang="en-US" altLang="zh-CN"/>
          </a:p>
        </p:txBody>
      </p:sp>
      <p:graphicFrame>
        <p:nvGraphicFramePr>
          <p:cNvPr id="16" name="对象 15">
            <a:hlinkClick r:id="" action="ppaction://ole?verb=0"/>
          </p:cNvPr>
          <p:cNvGraphicFramePr>
            <a:graphicFrameLocks noChangeAspect="1"/>
          </p:cNvGraphicFramePr>
          <p:nvPr/>
        </p:nvGraphicFramePr>
        <p:xfrm>
          <a:off x="2263775" y="4878070"/>
          <a:ext cx="288925" cy="409575"/>
        </p:xfrm>
        <a:graphic>
          <a:graphicData uri="http://schemas.openxmlformats.org/presentationml/2006/ole">
            <mc:AlternateContent xmlns:mc="http://schemas.openxmlformats.org/markup-compatibility/2006">
              <mc:Choice xmlns:v="urn:schemas-microsoft-com:vml" Requires="v">
                <p:oleObj spid="_x0000_s17" name="" r:id="rId18" imgW="152400" imgH="215900" progId="Equation.KSEE3">
                  <p:embed/>
                </p:oleObj>
              </mc:Choice>
              <mc:Fallback>
                <p:oleObj name="" r:id="rId18" imgW="152400" imgH="215900" progId="Equation.KSEE3">
                  <p:embed/>
                  <p:pic>
                    <p:nvPicPr>
                      <p:cNvPr id="0" name="对象 15">
                        <a:hlinkClick r:id="" action="ppaction://ole?verb=0"/>
                      </p:cNvPr>
                      <p:cNvPicPr/>
                      <p:nvPr/>
                    </p:nvPicPr>
                    <p:blipFill>
                      <a:blip r:embed="rId19"/>
                      <a:stretch>
                        <a:fillRect/>
                      </a:stretch>
                    </p:blipFill>
                    <p:spPr>
                      <a:xfrm>
                        <a:off x="2263775" y="4878070"/>
                        <a:ext cx="288925" cy="409575"/>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3445510" y="4878070"/>
          <a:ext cx="313055" cy="409575"/>
        </p:xfrm>
        <a:graphic>
          <a:graphicData uri="http://schemas.openxmlformats.org/presentationml/2006/ole">
            <mc:AlternateContent xmlns:mc="http://schemas.openxmlformats.org/markup-compatibility/2006">
              <mc:Choice xmlns:v="urn:schemas-microsoft-com:vml" Requires="v">
                <p:oleObj spid="_x0000_s20" name="" r:id="rId20" imgW="165100" imgH="215900" progId="Equation.KSEE3">
                  <p:embed/>
                </p:oleObj>
              </mc:Choice>
              <mc:Fallback>
                <p:oleObj name="" r:id="rId20" imgW="165100" imgH="215900" progId="Equation.KSEE3">
                  <p:embed/>
                  <p:pic>
                    <p:nvPicPr>
                      <p:cNvPr id="0" name="对象 16">
                        <a:hlinkClick r:id="" action="ppaction://ole?verb=0"/>
                      </p:cNvPr>
                      <p:cNvPicPr/>
                      <p:nvPr/>
                    </p:nvPicPr>
                    <p:blipFill>
                      <a:blip r:embed="rId21"/>
                      <a:stretch>
                        <a:fillRect/>
                      </a:stretch>
                    </p:blipFill>
                    <p:spPr>
                      <a:xfrm>
                        <a:off x="3445510" y="4878070"/>
                        <a:ext cx="313055" cy="409575"/>
                      </a:xfrm>
                      <a:prstGeom prst="rect">
                        <a:avLst/>
                      </a:prstGeom>
                    </p:spPr>
                  </p:pic>
                </p:oleObj>
              </mc:Fallback>
            </mc:AlternateContent>
          </a:graphicData>
        </a:graphic>
      </p:graphicFrame>
      <p:graphicFrame>
        <p:nvGraphicFramePr>
          <p:cNvPr id="22" name="对象 21">
            <a:hlinkClick r:id="" action="ppaction://ole?verb=0"/>
          </p:cNvPr>
          <p:cNvGraphicFramePr>
            <a:graphicFrameLocks noChangeAspect="1"/>
          </p:cNvGraphicFramePr>
          <p:nvPr/>
        </p:nvGraphicFramePr>
        <p:xfrm>
          <a:off x="4608195" y="4878070"/>
          <a:ext cx="313055" cy="433705"/>
        </p:xfrm>
        <a:graphic>
          <a:graphicData uri="http://schemas.openxmlformats.org/presentationml/2006/ole">
            <mc:AlternateContent xmlns:mc="http://schemas.openxmlformats.org/markup-compatibility/2006">
              <mc:Choice xmlns:v="urn:schemas-microsoft-com:vml" Requires="v">
                <p:oleObj spid="_x0000_s23" name="" r:id="rId22" imgW="165100" imgH="228600" progId="Equation.KSEE3">
                  <p:embed/>
                </p:oleObj>
              </mc:Choice>
              <mc:Fallback>
                <p:oleObj name="" r:id="rId22" imgW="165100" imgH="228600" progId="Equation.KSEE3">
                  <p:embed/>
                  <p:pic>
                    <p:nvPicPr>
                      <p:cNvPr id="0" name="对象 18">
                        <a:hlinkClick r:id="" action="ppaction://ole?verb=0"/>
                      </p:cNvPr>
                      <p:cNvPicPr/>
                      <p:nvPr/>
                    </p:nvPicPr>
                    <p:blipFill>
                      <a:blip r:embed="rId23"/>
                      <a:stretch>
                        <a:fillRect/>
                      </a:stretch>
                    </p:blipFill>
                    <p:spPr>
                      <a:xfrm>
                        <a:off x="4608195" y="4878070"/>
                        <a:ext cx="313055" cy="433705"/>
                      </a:xfrm>
                      <a:prstGeom prst="rect">
                        <a:avLst/>
                      </a:prstGeom>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cxnSp>
        <p:nvCxnSpPr>
          <p:cNvPr id="31" name="Straight Connector 4"/>
          <p:cNvCxnSpPr/>
          <p:nvPr/>
        </p:nvCxnSpPr>
        <p:spPr>
          <a:xfrm>
            <a:off x="6404090" y="2217919"/>
            <a:ext cx="3538" cy="4064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481135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443865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408110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370840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335720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298450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262695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14"/>
          <p:cNvCxnSpPr/>
          <p:nvPr/>
        </p:nvCxnSpPr>
        <p:spPr>
          <a:xfrm>
            <a:off x="6823190" y="2222508"/>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15"/>
          <p:cNvCxnSpPr/>
          <p:nvPr/>
        </p:nvCxnSpPr>
        <p:spPr>
          <a:xfrm>
            <a:off x="7229590" y="2217919"/>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16"/>
          <p:cNvCxnSpPr/>
          <p:nvPr/>
        </p:nvCxnSpPr>
        <p:spPr>
          <a:xfrm>
            <a:off x="7648690" y="2222508"/>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17"/>
          <p:cNvCxnSpPr/>
          <p:nvPr/>
        </p:nvCxnSpPr>
        <p:spPr>
          <a:xfrm>
            <a:off x="8016990" y="2217919"/>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2222508"/>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2217919"/>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2222508"/>
            <a:ext cx="0" cy="27432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TextBox 22"/>
              <p:cNvSpPr txBox="1"/>
              <p:nvPr/>
            </p:nvSpPr>
            <p:spPr>
              <a:xfrm>
                <a:off x="6023092" y="4303587"/>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5" name="TextBox 22"/>
              <p:cNvSpPr txBox="1">
                <a:spLocks noRot="1" noChangeAspect="1" noMove="1" noResize="1" noEditPoints="1" noAdjustHandles="1" noChangeArrowheads="1" noChangeShapeType="1" noTextEdit="1"/>
              </p:cNvSpPr>
              <p:nvPr/>
            </p:nvSpPr>
            <p:spPr>
              <a:xfrm>
                <a:off x="6023092" y="4303587"/>
                <a:ext cx="230255" cy="215444"/>
              </a:xfrm>
              <a:prstGeom prst="rect">
                <a:avLst/>
              </a:prstGeom>
              <a:blipFill rotWithShape="1">
                <a:blip r:embed="rId1"/>
                <a:stretch>
                  <a:fillRect l="-51" t="-89" r="-8055" b="17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7" name="TextBox 24"/>
              <p:cNvSpPr txBox="1"/>
              <p:nvPr/>
            </p:nvSpPr>
            <p:spPr>
              <a:xfrm>
                <a:off x="6012351" y="2112495"/>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7" name="TextBox 24"/>
              <p:cNvSpPr txBox="1">
                <a:spLocks noRot="1" noChangeAspect="1" noMove="1" noResize="1" noEditPoints="1" noAdjustHandles="1" noChangeArrowheads="1" noChangeShapeType="1" noTextEdit="1"/>
              </p:cNvSpPr>
              <p:nvPr/>
            </p:nvSpPr>
            <p:spPr>
              <a:xfrm>
                <a:off x="6012351" y="2112495"/>
                <a:ext cx="251736" cy="215444"/>
              </a:xfrm>
              <a:prstGeom prst="rect">
                <a:avLst/>
              </a:prstGeom>
              <a:blipFill rotWithShape="1">
                <a:blip r:embed="rId2"/>
                <a:stretch>
                  <a:fillRect l="-68" t="-225" r="-4867" b="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TextBox 29"/>
              <p:cNvSpPr txBox="1"/>
              <p:nvPr/>
            </p:nvSpPr>
            <p:spPr>
              <a:xfrm>
                <a:off x="6715052" y="4966918"/>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8" name="TextBox 29"/>
              <p:cNvSpPr txBox="1">
                <a:spLocks noRot="1" noChangeAspect="1" noMove="1" noResize="1" noEditPoints="1" noAdjustHandles="1" noChangeArrowheads="1" noChangeShapeType="1" noTextEdit="1"/>
              </p:cNvSpPr>
              <p:nvPr/>
            </p:nvSpPr>
            <p:spPr>
              <a:xfrm>
                <a:off x="6715052" y="4966918"/>
                <a:ext cx="226088" cy="215444"/>
              </a:xfrm>
              <a:prstGeom prst="rect">
                <a:avLst/>
              </a:prstGeom>
              <a:blipFill rotWithShape="1">
                <a:blip r:embed="rId3"/>
                <a:stretch>
                  <a:fillRect l="-249" t="-271" r="-9008" b="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9" name="TextBox 30"/>
              <p:cNvSpPr txBox="1"/>
              <p:nvPr/>
            </p:nvSpPr>
            <p:spPr>
              <a:xfrm>
                <a:off x="8196737" y="4961119"/>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59" name="TextBox 30"/>
              <p:cNvSpPr txBox="1">
                <a:spLocks noRot="1" noChangeAspect="1" noMove="1" noResize="1" noEditPoints="1" noAdjustHandles="1" noChangeArrowheads="1" noChangeShapeType="1" noTextEdit="1"/>
              </p:cNvSpPr>
              <p:nvPr/>
            </p:nvSpPr>
            <p:spPr>
              <a:xfrm>
                <a:off x="8196737" y="4961119"/>
                <a:ext cx="471026" cy="215444"/>
              </a:xfrm>
              <a:prstGeom prst="rect">
                <a:avLst/>
              </a:prstGeom>
              <a:blipFill rotWithShape="1">
                <a:blip r:embed="rId4"/>
                <a:stretch>
                  <a:fillRect l="-33" t="-232" r="-2019"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 name="TextBox 32"/>
              <p:cNvSpPr txBox="1"/>
              <p:nvPr/>
            </p:nvSpPr>
            <p:spPr>
              <a:xfrm>
                <a:off x="9208435" y="4965708"/>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61" name="TextBox 32"/>
              <p:cNvSpPr txBox="1">
                <a:spLocks noRot="1" noChangeAspect="1" noMove="1" noResize="1" noEditPoints="1" noAdjustHandles="1" noChangeArrowheads="1" noChangeShapeType="1" noTextEdit="1"/>
              </p:cNvSpPr>
              <p:nvPr/>
            </p:nvSpPr>
            <p:spPr>
              <a:xfrm>
                <a:off x="9208435" y="4965708"/>
                <a:ext cx="242118" cy="215444"/>
              </a:xfrm>
              <a:prstGeom prst="rect">
                <a:avLst/>
              </a:prstGeom>
              <a:blipFill rotWithShape="1">
                <a:blip r:embed="rId5"/>
                <a:stretch>
                  <a:fillRect l="-124" t="-4" r="-7144" b="87"/>
                </a:stretch>
              </a:blipFill>
            </p:spPr>
            <p:txBody>
              <a:bodyPr/>
              <a:lstStyle/>
              <a:p>
                <a:r>
                  <a:rPr lang="zh-CN" altLang="en-US">
                    <a:noFill/>
                  </a:rPr>
                  <a:t> </a:t>
                </a:r>
              </a:p>
            </p:txBody>
          </p:sp>
        </mc:Fallback>
      </mc:AlternateContent>
      <p:sp>
        <p:nvSpPr>
          <p:cNvPr id="64" name="Oval 35"/>
          <p:cNvSpPr/>
          <p:nvPr/>
        </p:nvSpPr>
        <p:spPr>
          <a:xfrm>
            <a:off x="6346754" y="4757290"/>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1831831"/>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1688533"/>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276344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2763443"/>
                <a:ext cx="698461" cy="369332"/>
              </a:xfrm>
              <a:prstGeom prst="rect">
                <a:avLst/>
              </a:prstGeom>
              <a:blipFill rotWithShape="1">
                <a:blip r:embed="rId6"/>
                <a:stretch>
                  <a:fillRect l="-50" t="-151" r="45"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1918037"/>
                <a:ext cx="826701" cy="369332"/>
              </a:xfrm>
              <a:prstGeom prst="rect">
                <a:avLst/>
              </a:prstGeom>
              <a:noFill/>
            </p:spPr>
            <p:txBody>
              <a:bodyPr wrap="none" rtlCol="0">
                <a:spAutoFit/>
              </a:bodyPr>
              <a:lstStyle/>
              <a:p>
                <a:r>
                  <a:rPr lang="en-US" dirty="0"/>
                  <a:t>deg-</a:t>
                </a:r>
                <a14:m>
                  <m:oMath xmlns:m="http://schemas.openxmlformats.org/officeDocument/2006/math">
                    <m:r>
                      <a:rPr lang="en-US" b="0" i="0" dirty="0" smtClean="0">
                        <a:latin typeface="Cambria Math" panose="02040503050406030204" pitchFamily="18" charset="0"/>
                      </a:rPr>
                      <m:t>2</m:t>
                    </m:r>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1918037"/>
                <a:ext cx="826701" cy="369332"/>
              </a:xfrm>
              <a:prstGeom prst="rect">
                <a:avLst/>
              </a:prstGeom>
              <a:blipFill rotWithShape="1">
                <a:blip r:embed="rId7"/>
                <a:stretch>
                  <a:fillRect l="-68" t="-91" r="60" b="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TextBox 45"/>
              <p:cNvSpPr txBox="1"/>
              <p:nvPr/>
            </p:nvSpPr>
            <p:spPr>
              <a:xfrm>
                <a:off x="6044961" y="393274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9" name="TextBox 45"/>
              <p:cNvSpPr txBox="1">
                <a:spLocks noRot="1" noChangeAspect="1" noMove="1" noResize="1" noEditPoints="1" noAdjustHandles="1" noChangeArrowheads="1" noChangeShapeType="1" noTextEdit="1"/>
              </p:cNvSpPr>
              <p:nvPr/>
            </p:nvSpPr>
            <p:spPr>
              <a:xfrm>
                <a:off x="6044961" y="3932749"/>
                <a:ext cx="174728" cy="215444"/>
              </a:xfrm>
              <a:prstGeom prst="rect">
                <a:avLst/>
              </a:prstGeom>
              <a:blipFill rotWithShape="1">
                <a:blip r:embed="rId8"/>
                <a:stretch>
                  <a:fillRect l="-227" t="-90" r="-11344" b="1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0" name="TextBox 46"/>
              <p:cNvSpPr txBox="1"/>
              <p:nvPr/>
            </p:nvSpPr>
            <p:spPr>
              <a:xfrm>
                <a:off x="6044961" y="32107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0" name="TextBox 46"/>
              <p:cNvSpPr txBox="1">
                <a:spLocks noRot="1" noChangeAspect="1" noMove="1" noResize="1" noEditPoints="1" noAdjustHandles="1" noChangeArrowheads="1" noChangeShapeType="1" noTextEdit="1"/>
              </p:cNvSpPr>
              <p:nvPr/>
            </p:nvSpPr>
            <p:spPr>
              <a:xfrm>
                <a:off x="6044961" y="3210719"/>
                <a:ext cx="174728" cy="215444"/>
              </a:xfrm>
              <a:prstGeom prst="rect">
                <a:avLst/>
              </a:prstGeom>
              <a:blipFill rotWithShape="1">
                <a:blip r:embed="rId8"/>
                <a:stretch>
                  <a:fillRect l="-227" t="-74" r="-11344" b="1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TextBox 47"/>
              <p:cNvSpPr txBox="1"/>
              <p:nvPr/>
            </p:nvSpPr>
            <p:spPr>
              <a:xfrm>
                <a:off x="7136108"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1" name="TextBox 47"/>
              <p:cNvSpPr txBox="1">
                <a:spLocks noRot="1" noChangeAspect="1" noMove="1" noResize="1" noEditPoints="1" noAdjustHandles="1" noChangeArrowheads="1" noChangeShapeType="1" noTextEdit="1"/>
              </p:cNvSpPr>
              <p:nvPr/>
            </p:nvSpPr>
            <p:spPr>
              <a:xfrm>
                <a:off x="7136108" y="4961119"/>
                <a:ext cx="174728" cy="215444"/>
              </a:xfrm>
              <a:prstGeom prst="rect">
                <a:avLst/>
              </a:prstGeom>
              <a:blipFill rotWithShape="1">
                <a:blip r:embed="rId8"/>
                <a:stretch>
                  <a:fillRect l="-351" t="-232" r="-11220"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1938506"/>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1938506"/>
                <a:ext cx="930832" cy="369332"/>
              </a:xfrm>
              <a:prstGeom prst="rect">
                <a:avLst/>
              </a:prstGeom>
              <a:blipFill rotWithShape="1">
                <a:blip r:embed="rId9"/>
                <a:stretch>
                  <a:fillRect l="-12" t="-132" r="4" b="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3" name="TextBox 47"/>
              <p:cNvSpPr txBox="1"/>
              <p:nvPr/>
            </p:nvSpPr>
            <p:spPr>
              <a:xfrm>
                <a:off x="8761172"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3" name="TextBox 47"/>
              <p:cNvSpPr txBox="1">
                <a:spLocks noRot="1" noChangeAspect="1" noMove="1" noResize="1" noEditPoints="1" noAdjustHandles="1" noChangeArrowheads="1" noChangeShapeType="1" noTextEdit="1"/>
              </p:cNvSpPr>
              <p:nvPr/>
            </p:nvSpPr>
            <p:spPr>
              <a:xfrm>
                <a:off x="8761172" y="4961119"/>
                <a:ext cx="174728" cy="215444"/>
              </a:xfrm>
              <a:prstGeom prst="rect">
                <a:avLst/>
              </a:prstGeom>
              <a:blipFill rotWithShape="1">
                <a:blip r:embed="rId8"/>
                <a:stretch>
                  <a:fillRect l="-44" t="-232" r="-11526" b="20"/>
                </a:stretch>
              </a:blipFill>
            </p:spPr>
            <p:txBody>
              <a:bodyPr/>
              <a:lstStyle/>
              <a:p>
                <a:r>
                  <a:rPr lang="zh-CN" altLang="en-US">
                    <a:noFill/>
                  </a:rPr>
                  <a:t> </a:t>
                </a:r>
              </a:p>
            </p:txBody>
          </p:sp>
        </mc:Fallback>
      </mc:AlternateContent>
      <p:cxnSp>
        <p:nvCxnSpPr>
          <p:cNvPr id="74" name="Straight Connector 12"/>
          <p:cNvCxnSpPr/>
          <p:nvPr/>
        </p:nvCxnSpPr>
        <p:spPr>
          <a:xfrm flipH="1">
            <a:off x="6285138" y="2262951"/>
            <a:ext cx="367721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文本框 74"/>
              <p:cNvSpPr txBox="1"/>
              <p:nvPr/>
            </p:nvSpPr>
            <p:spPr>
              <a:xfrm>
                <a:off x="871378" y="1895075"/>
                <a:ext cx="4724675" cy="1384995"/>
              </a:xfrm>
              <a:prstGeom prst="rect">
                <a:avLst/>
              </a:prstGeom>
              <a:noFill/>
            </p:spPr>
            <p:txBody>
              <a:bodyPr wrap="square" rtlCol="0">
                <a:spAutoFit/>
              </a:bodyPr>
              <a:lstStyle/>
              <a:p>
                <a:pPr>
                  <a:lnSpc>
                    <a:spcPct val="150000"/>
                  </a:lnSpc>
                </a:pPr>
                <a:r>
                  <a:rPr lang="en-US" altLang="zh-CN" sz="2400" dirty="0" err="1">
                    <a:latin typeface="Times New Roman" panose="02020603050405020304" pitchFamily="18" charset="0"/>
                    <a:cs typeface="Times New Roman" panose="02020603050405020304" pitchFamily="18" charset="0"/>
                  </a:rPr>
                  <a:t>Deg</a:t>
                </a:r>
                <a:r>
                  <a:rPr lang="en-US" altLang="zh-CN" sz="2400" dirty="0">
                    <a:latin typeface="Times New Roman" panose="02020603050405020304" pitchFamily="18" charset="0"/>
                    <a:cs typeface="Times New Roman" panose="02020603050405020304" pitchFamily="18" charset="0"/>
                  </a:rPr>
                  <a:t>-</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𝑡</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2</m:t>
                    </m:r>
                    <m:r>
                      <a:rPr lang="en-US" altLang="zh-CN" sz="2400" i="1" dirty="0" smtClean="0">
                        <a:latin typeface="Cambria Math" panose="02040503050406030204" pitchFamily="18" charset="0"/>
                        <a:cs typeface="Times New Roman" panose="02020603050405020304" pitchFamily="18" charset="0"/>
                      </a:rPr>
                      <m:t>𝑡</m:t>
                    </m:r>
                    <m:r>
                      <a:rPr lang="en-US" altLang="zh-CN" sz="2400" i="1" dirty="0" smtClean="0">
                        <a:latin typeface="Cambria Math" panose="02040503050406030204" pitchFamily="18" charset="0"/>
                        <a:cs typeface="Times New Roman" panose="02020603050405020304" pitchFamily="18" charset="0"/>
                      </a:rPr>
                      <m:t>)</m:t>
                    </m:r>
                  </m:oMath>
                </a14:m>
                <a:r>
                  <a:rPr lang="en-US" altLang="zh-CN" sz="2400" dirty="0">
                    <a:latin typeface="Times New Roman" panose="02020603050405020304" pitchFamily="18" charset="0"/>
                    <a:cs typeface="Times New Roman" panose="02020603050405020304" pitchFamily="18" charset="0"/>
                  </a:rPr>
                  <a:t> Bivariate Polynomial</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Each party holds one row and one column.</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Secrets are at </a:t>
                </a:r>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𝐹</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0</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0</m:t>
                    </m:r>
                    <m:r>
                      <a:rPr lang="en-US" altLang="zh-CN" sz="1600" i="1" dirty="0" smtClean="0">
                        <a:latin typeface="Cambria Math" panose="02040503050406030204" pitchFamily="18" charset="0"/>
                        <a:cs typeface="Times New Roman" panose="02020603050405020304" pitchFamily="18" charset="0"/>
                      </a:rPr>
                      <m:t>), </m:t>
                    </m:r>
                    <m:r>
                      <a:rPr lang="en-US" altLang="zh-CN" sz="1600" i="1" dirty="0" smtClean="0">
                        <a:latin typeface="Cambria Math" panose="02040503050406030204" pitchFamily="18" charset="0"/>
                        <a:cs typeface="Times New Roman" panose="02020603050405020304" pitchFamily="18" charset="0"/>
                      </a:rPr>
                      <m:t>𝐹</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0</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1</m:t>
                    </m:r>
                    <m:r>
                      <a:rPr lang="en-US" altLang="zh-CN" sz="1600" i="1" dirty="0" smtClean="0">
                        <a:latin typeface="Cambria Math" panose="02040503050406030204" pitchFamily="18" charset="0"/>
                        <a:cs typeface="Times New Roman" panose="02020603050405020304" pitchFamily="18" charset="0"/>
                      </a:rPr>
                      <m:t>), …, </m:t>
                    </m:r>
                    <m:r>
                      <a:rPr lang="en-US" altLang="zh-CN" sz="1600" i="1" dirty="0" smtClean="0">
                        <a:latin typeface="Cambria Math" panose="02040503050406030204" pitchFamily="18" charset="0"/>
                        <a:cs typeface="Times New Roman" panose="02020603050405020304" pitchFamily="18" charset="0"/>
                      </a:rPr>
                      <m:t>𝐹</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0</m:t>
                    </m:r>
                    <m:r>
                      <a:rPr lang="en-US" altLang="zh-CN" sz="1600" i="1" dirty="0" smtClean="0">
                        <a:latin typeface="Cambria Math" panose="02040503050406030204" pitchFamily="18" charset="0"/>
                        <a:cs typeface="Times New Roman" panose="02020603050405020304" pitchFamily="18" charset="0"/>
                      </a:rPr>
                      <m:t>,−</m:t>
                    </m:r>
                    <m:r>
                      <a:rPr lang="en-US" altLang="zh-CN" sz="1600" i="1" dirty="0" smtClean="0">
                        <a:latin typeface="Cambria Math" panose="02040503050406030204" pitchFamily="18" charset="0"/>
                        <a:cs typeface="Times New Roman" panose="02020603050405020304" pitchFamily="18" charset="0"/>
                      </a:rPr>
                      <m:t>𝑡</m:t>
                    </m:r>
                    <m:r>
                      <a:rPr lang="en-US" altLang="zh-CN" sz="1600" i="1" dirty="0" smtClean="0">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75" name="文本框 74"/>
              <p:cNvSpPr txBox="1">
                <a:spLocks noRot="1" noChangeAspect="1" noMove="1" noResize="1" noEditPoints="1" noAdjustHandles="1" noChangeArrowheads="1" noChangeShapeType="1" noTextEdit="1"/>
              </p:cNvSpPr>
              <p:nvPr/>
            </p:nvSpPr>
            <p:spPr>
              <a:xfrm>
                <a:off x="871378" y="1895075"/>
                <a:ext cx="4724675" cy="1384995"/>
              </a:xfrm>
              <a:prstGeom prst="rect">
                <a:avLst/>
              </a:prstGeom>
              <a:blipFill rotWithShape="1">
                <a:blip r:embed="rId10"/>
                <a:stretch>
                  <a:fillRect l="-3" t="-17" r="9" b="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TextBox 23"/>
              <p:cNvSpPr txBox="1"/>
              <p:nvPr/>
            </p:nvSpPr>
            <p:spPr>
              <a:xfrm>
                <a:off x="5884096" y="3553799"/>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38" name="TextBox 23"/>
              <p:cNvSpPr txBox="1">
                <a:spLocks noRot="1" noChangeAspect="1" noMove="1" noResize="1" noEditPoints="1" noAdjustHandles="1" noChangeArrowheads="1" noChangeShapeType="1" noTextEdit="1"/>
              </p:cNvSpPr>
              <p:nvPr/>
            </p:nvSpPr>
            <p:spPr>
              <a:xfrm>
                <a:off x="5884096" y="3553799"/>
                <a:ext cx="395686" cy="215444"/>
              </a:xfrm>
              <a:prstGeom prst="rect">
                <a:avLst/>
              </a:prstGeom>
              <a:blipFill rotWithShape="1">
                <a:blip r:embed="rId11"/>
                <a:stretch>
                  <a:fillRect l="-47" t="-157" r="-2661" b="2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TextBox 47"/>
              <p:cNvSpPr txBox="1"/>
              <p:nvPr/>
            </p:nvSpPr>
            <p:spPr>
              <a:xfrm>
                <a:off x="7927271"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39" name="TextBox 47"/>
              <p:cNvSpPr txBox="1">
                <a:spLocks noRot="1" noChangeAspect="1" noMove="1" noResize="1" noEditPoints="1" noAdjustHandles="1" noChangeArrowheads="1" noChangeShapeType="1" noTextEdit="1"/>
              </p:cNvSpPr>
              <p:nvPr/>
            </p:nvSpPr>
            <p:spPr>
              <a:xfrm>
                <a:off x="7927271" y="4961119"/>
                <a:ext cx="174728" cy="215444"/>
              </a:xfrm>
              <a:prstGeom prst="rect">
                <a:avLst/>
              </a:prstGeom>
              <a:blipFill rotWithShape="1">
                <a:blip r:embed="rId8"/>
                <a:stretch>
                  <a:fillRect l="-324" t="-232" r="-11247"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TextBox 30"/>
              <p:cNvSpPr txBox="1"/>
              <p:nvPr/>
            </p:nvSpPr>
            <p:spPr>
              <a:xfrm>
                <a:off x="7421210" y="4961119"/>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0" name="TextBox 30"/>
              <p:cNvSpPr txBox="1">
                <a:spLocks noRot="1" noChangeAspect="1" noMove="1" noResize="1" noEditPoints="1" noAdjustHandles="1" noChangeArrowheads="1" noChangeShapeType="1" noTextEdit="1"/>
              </p:cNvSpPr>
              <p:nvPr/>
            </p:nvSpPr>
            <p:spPr>
              <a:xfrm>
                <a:off x="7421210" y="4961119"/>
                <a:ext cx="395686" cy="215444"/>
              </a:xfrm>
              <a:prstGeom prst="rect">
                <a:avLst/>
              </a:prstGeom>
              <a:blipFill rotWithShape="1">
                <a:blip r:embed="rId11"/>
                <a:stretch>
                  <a:fillRect l="-152" t="-232" r="-2556"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TextBox 23"/>
              <p:cNvSpPr txBox="1"/>
              <p:nvPr/>
            </p:nvSpPr>
            <p:spPr>
              <a:xfrm>
                <a:off x="5850954" y="2863036"/>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1" name="TextBox 23"/>
              <p:cNvSpPr txBox="1">
                <a:spLocks noRot="1" noChangeAspect="1" noMove="1" noResize="1" noEditPoints="1" noAdjustHandles="1" noChangeArrowheads="1" noChangeShapeType="1" noTextEdit="1"/>
              </p:cNvSpPr>
              <p:nvPr/>
            </p:nvSpPr>
            <p:spPr>
              <a:xfrm>
                <a:off x="5850954" y="2863036"/>
                <a:ext cx="471026" cy="215444"/>
              </a:xfrm>
              <a:prstGeom prst="rect">
                <a:avLst/>
              </a:prstGeom>
              <a:blipFill rotWithShape="1">
                <a:blip r:embed="rId4"/>
                <a:stretch>
                  <a:fillRect l="-14" t="-212" r="-203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6"/>
              <p:cNvSpPr txBox="1"/>
              <p:nvPr/>
            </p:nvSpPr>
            <p:spPr>
              <a:xfrm>
                <a:off x="6048501" y="249144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42" name="TextBox 46"/>
              <p:cNvSpPr txBox="1">
                <a:spLocks noRot="1" noChangeAspect="1" noMove="1" noResize="1" noEditPoints="1" noAdjustHandles="1" noChangeArrowheads="1" noChangeShapeType="1" noTextEdit="1"/>
              </p:cNvSpPr>
              <p:nvPr/>
            </p:nvSpPr>
            <p:spPr>
              <a:xfrm>
                <a:off x="6048501" y="2491445"/>
                <a:ext cx="174728" cy="215444"/>
              </a:xfrm>
              <a:prstGeom prst="rect">
                <a:avLst/>
              </a:prstGeom>
              <a:blipFill rotWithShape="1">
                <a:blip r:embed="rId8"/>
                <a:stretch>
                  <a:fillRect l="-72" t="-158" r="-11498" b="241"/>
                </a:stretch>
              </a:blipFill>
            </p:spPr>
            <p:txBody>
              <a:bodyPr/>
              <a:lstStyle/>
              <a:p>
                <a:r>
                  <a:rPr lang="zh-CN" altLang="en-US">
                    <a:noFill/>
                  </a:rPr>
                  <a:t> </a:t>
                </a:r>
              </a:p>
            </p:txBody>
          </p:sp>
        </mc:Fallback>
      </mc:AlternateContent>
      <p:sp>
        <p:nvSpPr>
          <p:cNvPr id="43" name="Oval 40"/>
          <p:cNvSpPr/>
          <p:nvPr/>
        </p:nvSpPr>
        <p:spPr>
          <a:xfrm>
            <a:off x="6346753" y="5184058"/>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0"/>
          <p:cNvSpPr/>
          <p:nvPr/>
        </p:nvSpPr>
        <p:spPr>
          <a:xfrm>
            <a:off x="6346752" y="557765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0"/>
          <p:cNvSpPr/>
          <p:nvPr/>
        </p:nvSpPr>
        <p:spPr>
          <a:xfrm>
            <a:off x="6351090" y="603780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圆角矩形 2"/>
          <p:cNvSpPr/>
          <p:nvPr/>
        </p:nvSpPr>
        <p:spPr>
          <a:xfrm>
            <a:off x="8187055" y="69215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cxnSp>
        <p:nvCxnSpPr>
          <p:cNvPr id="31" name="Straight Connector 4"/>
          <p:cNvCxnSpPr/>
          <p:nvPr/>
        </p:nvCxnSpPr>
        <p:spPr>
          <a:xfrm>
            <a:off x="6404090" y="2217919"/>
            <a:ext cx="3538" cy="4064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481135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443865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408110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3708408"/>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3357209"/>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2984508"/>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2626959"/>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14"/>
          <p:cNvCxnSpPr/>
          <p:nvPr/>
        </p:nvCxnSpPr>
        <p:spPr>
          <a:xfrm>
            <a:off x="6823190" y="2222508"/>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15"/>
          <p:cNvCxnSpPr/>
          <p:nvPr/>
        </p:nvCxnSpPr>
        <p:spPr>
          <a:xfrm>
            <a:off x="7229590" y="2217919"/>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16"/>
          <p:cNvCxnSpPr/>
          <p:nvPr/>
        </p:nvCxnSpPr>
        <p:spPr>
          <a:xfrm>
            <a:off x="7648690" y="2222508"/>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17"/>
          <p:cNvCxnSpPr/>
          <p:nvPr/>
        </p:nvCxnSpPr>
        <p:spPr>
          <a:xfrm>
            <a:off x="8016990" y="2217919"/>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2222508"/>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2217919"/>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2222508"/>
            <a:ext cx="0" cy="27432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TextBox 22"/>
              <p:cNvSpPr txBox="1"/>
              <p:nvPr/>
            </p:nvSpPr>
            <p:spPr>
              <a:xfrm>
                <a:off x="6023092" y="4303587"/>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5" name="TextBox 22"/>
              <p:cNvSpPr txBox="1">
                <a:spLocks noRot="1" noChangeAspect="1" noMove="1" noResize="1" noEditPoints="1" noAdjustHandles="1" noChangeArrowheads="1" noChangeShapeType="1" noTextEdit="1"/>
              </p:cNvSpPr>
              <p:nvPr/>
            </p:nvSpPr>
            <p:spPr>
              <a:xfrm>
                <a:off x="6023092" y="4303587"/>
                <a:ext cx="230255" cy="215444"/>
              </a:xfrm>
              <a:prstGeom prst="rect">
                <a:avLst/>
              </a:prstGeom>
              <a:blipFill rotWithShape="1">
                <a:blip r:embed="rId1"/>
                <a:stretch>
                  <a:fillRect l="-51" t="-89" r="-8055" b="17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7" name="TextBox 24"/>
              <p:cNvSpPr txBox="1"/>
              <p:nvPr/>
            </p:nvSpPr>
            <p:spPr>
              <a:xfrm>
                <a:off x="6012351" y="2112495"/>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7" name="TextBox 24"/>
              <p:cNvSpPr txBox="1">
                <a:spLocks noRot="1" noChangeAspect="1" noMove="1" noResize="1" noEditPoints="1" noAdjustHandles="1" noChangeArrowheads="1" noChangeShapeType="1" noTextEdit="1"/>
              </p:cNvSpPr>
              <p:nvPr/>
            </p:nvSpPr>
            <p:spPr>
              <a:xfrm>
                <a:off x="6012351" y="2112495"/>
                <a:ext cx="251736" cy="215444"/>
              </a:xfrm>
              <a:prstGeom prst="rect">
                <a:avLst/>
              </a:prstGeom>
              <a:blipFill rotWithShape="1">
                <a:blip r:embed="rId2"/>
                <a:stretch>
                  <a:fillRect l="-68" t="-225" r="-4867" b="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TextBox 29"/>
              <p:cNvSpPr txBox="1"/>
              <p:nvPr/>
            </p:nvSpPr>
            <p:spPr>
              <a:xfrm>
                <a:off x="6715052" y="4966918"/>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8" name="TextBox 29"/>
              <p:cNvSpPr txBox="1">
                <a:spLocks noRot="1" noChangeAspect="1" noMove="1" noResize="1" noEditPoints="1" noAdjustHandles="1" noChangeArrowheads="1" noChangeShapeType="1" noTextEdit="1"/>
              </p:cNvSpPr>
              <p:nvPr/>
            </p:nvSpPr>
            <p:spPr>
              <a:xfrm>
                <a:off x="6715052" y="4966918"/>
                <a:ext cx="226088" cy="215444"/>
              </a:xfrm>
              <a:prstGeom prst="rect">
                <a:avLst/>
              </a:prstGeom>
              <a:blipFill rotWithShape="1">
                <a:blip r:embed="rId3"/>
                <a:stretch>
                  <a:fillRect l="-249" t="-271" r="-9008" b="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9" name="TextBox 30"/>
              <p:cNvSpPr txBox="1"/>
              <p:nvPr/>
            </p:nvSpPr>
            <p:spPr>
              <a:xfrm>
                <a:off x="8196737" y="4961119"/>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59" name="TextBox 30"/>
              <p:cNvSpPr txBox="1">
                <a:spLocks noRot="1" noChangeAspect="1" noMove="1" noResize="1" noEditPoints="1" noAdjustHandles="1" noChangeArrowheads="1" noChangeShapeType="1" noTextEdit="1"/>
              </p:cNvSpPr>
              <p:nvPr/>
            </p:nvSpPr>
            <p:spPr>
              <a:xfrm>
                <a:off x="8196737" y="4961119"/>
                <a:ext cx="471026" cy="215444"/>
              </a:xfrm>
              <a:prstGeom prst="rect">
                <a:avLst/>
              </a:prstGeom>
              <a:blipFill rotWithShape="1">
                <a:blip r:embed="rId4"/>
                <a:stretch>
                  <a:fillRect l="-33" t="-232" r="-2019"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 name="TextBox 32"/>
              <p:cNvSpPr txBox="1"/>
              <p:nvPr/>
            </p:nvSpPr>
            <p:spPr>
              <a:xfrm>
                <a:off x="9208435" y="4965708"/>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61" name="TextBox 32"/>
              <p:cNvSpPr txBox="1">
                <a:spLocks noRot="1" noChangeAspect="1" noMove="1" noResize="1" noEditPoints="1" noAdjustHandles="1" noChangeArrowheads="1" noChangeShapeType="1" noTextEdit="1"/>
              </p:cNvSpPr>
              <p:nvPr/>
            </p:nvSpPr>
            <p:spPr>
              <a:xfrm>
                <a:off x="9208435" y="4965708"/>
                <a:ext cx="242118" cy="215444"/>
              </a:xfrm>
              <a:prstGeom prst="rect">
                <a:avLst/>
              </a:prstGeom>
              <a:blipFill rotWithShape="1">
                <a:blip r:embed="rId5"/>
                <a:stretch>
                  <a:fillRect l="-124" t="-4" r="-7144" b="87"/>
                </a:stretch>
              </a:blipFill>
            </p:spPr>
            <p:txBody>
              <a:bodyPr/>
              <a:lstStyle/>
              <a:p>
                <a:r>
                  <a:rPr lang="zh-CN" altLang="en-US">
                    <a:noFill/>
                  </a:rPr>
                  <a:t> </a:t>
                </a:r>
              </a:p>
            </p:txBody>
          </p:sp>
        </mc:Fallback>
      </mc:AlternateContent>
      <p:sp>
        <p:nvSpPr>
          <p:cNvPr id="64" name="Oval 35"/>
          <p:cNvSpPr/>
          <p:nvPr/>
        </p:nvSpPr>
        <p:spPr>
          <a:xfrm>
            <a:off x="6346754" y="4757290"/>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1831831"/>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1688533"/>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276344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2763443"/>
                <a:ext cx="698461" cy="369332"/>
              </a:xfrm>
              <a:prstGeom prst="rect">
                <a:avLst/>
              </a:prstGeom>
              <a:blipFill rotWithShape="1">
                <a:blip r:embed="rId6"/>
                <a:stretch>
                  <a:fillRect l="-50" t="-151" r="45"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1918037"/>
                <a:ext cx="826701" cy="369332"/>
              </a:xfrm>
              <a:prstGeom prst="rect">
                <a:avLst/>
              </a:prstGeom>
              <a:noFill/>
            </p:spPr>
            <p:txBody>
              <a:bodyPr wrap="none" rtlCol="0">
                <a:spAutoFit/>
              </a:bodyPr>
              <a:lstStyle/>
              <a:p>
                <a:r>
                  <a:rPr lang="en-US" dirty="0"/>
                  <a:t>deg-</a:t>
                </a:r>
                <a14:m>
                  <m:oMath xmlns:m="http://schemas.openxmlformats.org/officeDocument/2006/math">
                    <m:r>
                      <a:rPr lang="en-US" b="0" i="0" dirty="0" smtClean="0">
                        <a:latin typeface="Cambria Math" panose="02040503050406030204" pitchFamily="18" charset="0"/>
                      </a:rPr>
                      <m:t>2</m:t>
                    </m:r>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1918037"/>
                <a:ext cx="826701" cy="369332"/>
              </a:xfrm>
              <a:prstGeom prst="rect">
                <a:avLst/>
              </a:prstGeom>
              <a:blipFill rotWithShape="1">
                <a:blip r:embed="rId7"/>
                <a:stretch>
                  <a:fillRect l="-68" t="-91" r="60" b="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TextBox 45"/>
              <p:cNvSpPr txBox="1"/>
              <p:nvPr/>
            </p:nvSpPr>
            <p:spPr>
              <a:xfrm>
                <a:off x="6044961" y="393274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9" name="TextBox 45"/>
              <p:cNvSpPr txBox="1">
                <a:spLocks noRot="1" noChangeAspect="1" noMove="1" noResize="1" noEditPoints="1" noAdjustHandles="1" noChangeArrowheads="1" noChangeShapeType="1" noTextEdit="1"/>
              </p:cNvSpPr>
              <p:nvPr/>
            </p:nvSpPr>
            <p:spPr>
              <a:xfrm>
                <a:off x="6044961" y="3932749"/>
                <a:ext cx="174728" cy="215444"/>
              </a:xfrm>
              <a:prstGeom prst="rect">
                <a:avLst/>
              </a:prstGeom>
              <a:blipFill rotWithShape="1">
                <a:blip r:embed="rId8"/>
                <a:stretch>
                  <a:fillRect l="-227" t="-90" r="-11344" b="1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0" name="TextBox 46"/>
              <p:cNvSpPr txBox="1"/>
              <p:nvPr/>
            </p:nvSpPr>
            <p:spPr>
              <a:xfrm>
                <a:off x="6044961" y="32107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0" name="TextBox 46"/>
              <p:cNvSpPr txBox="1">
                <a:spLocks noRot="1" noChangeAspect="1" noMove="1" noResize="1" noEditPoints="1" noAdjustHandles="1" noChangeArrowheads="1" noChangeShapeType="1" noTextEdit="1"/>
              </p:cNvSpPr>
              <p:nvPr/>
            </p:nvSpPr>
            <p:spPr>
              <a:xfrm>
                <a:off x="6044961" y="3210719"/>
                <a:ext cx="174728" cy="215444"/>
              </a:xfrm>
              <a:prstGeom prst="rect">
                <a:avLst/>
              </a:prstGeom>
              <a:blipFill rotWithShape="1">
                <a:blip r:embed="rId8"/>
                <a:stretch>
                  <a:fillRect l="-227" t="-74" r="-11344" b="1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TextBox 47"/>
              <p:cNvSpPr txBox="1"/>
              <p:nvPr/>
            </p:nvSpPr>
            <p:spPr>
              <a:xfrm>
                <a:off x="7136108"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1" name="TextBox 47"/>
              <p:cNvSpPr txBox="1">
                <a:spLocks noRot="1" noChangeAspect="1" noMove="1" noResize="1" noEditPoints="1" noAdjustHandles="1" noChangeArrowheads="1" noChangeShapeType="1" noTextEdit="1"/>
              </p:cNvSpPr>
              <p:nvPr/>
            </p:nvSpPr>
            <p:spPr>
              <a:xfrm>
                <a:off x="7136108" y="4961119"/>
                <a:ext cx="174728" cy="215444"/>
              </a:xfrm>
              <a:prstGeom prst="rect">
                <a:avLst/>
              </a:prstGeom>
              <a:blipFill rotWithShape="1">
                <a:blip r:embed="rId8"/>
                <a:stretch>
                  <a:fillRect l="-351" t="-232" r="-11220"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1938506"/>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1938506"/>
                <a:ext cx="930832" cy="369332"/>
              </a:xfrm>
              <a:prstGeom prst="rect">
                <a:avLst/>
              </a:prstGeom>
              <a:blipFill rotWithShape="1">
                <a:blip r:embed="rId9"/>
                <a:stretch>
                  <a:fillRect l="-12" t="-132" r="4" b="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3" name="TextBox 47"/>
              <p:cNvSpPr txBox="1"/>
              <p:nvPr/>
            </p:nvSpPr>
            <p:spPr>
              <a:xfrm>
                <a:off x="8761172"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3" name="TextBox 47"/>
              <p:cNvSpPr txBox="1">
                <a:spLocks noRot="1" noChangeAspect="1" noMove="1" noResize="1" noEditPoints="1" noAdjustHandles="1" noChangeArrowheads="1" noChangeShapeType="1" noTextEdit="1"/>
              </p:cNvSpPr>
              <p:nvPr/>
            </p:nvSpPr>
            <p:spPr>
              <a:xfrm>
                <a:off x="8761172" y="4961119"/>
                <a:ext cx="174728" cy="215444"/>
              </a:xfrm>
              <a:prstGeom prst="rect">
                <a:avLst/>
              </a:prstGeom>
              <a:blipFill rotWithShape="1">
                <a:blip r:embed="rId8"/>
                <a:stretch>
                  <a:fillRect l="-44" t="-232" r="-11526" b="20"/>
                </a:stretch>
              </a:blipFill>
            </p:spPr>
            <p:txBody>
              <a:bodyPr/>
              <a:lstStyle/>
              <a:p>
                <a:r>
                  <a:rPr lang="zh-CN" altLang="en-US">
                    <a:noFill/>
                  </a:rPr>
                  <a:t> </a:t>
                </a:r>
              </a:p>
            </p:txBody>
          </p:sp>
        </mc:Fallback>
      </mc:AlternateContent>
      <p:cxnSp>
        <p:nvCxnSpPr>
          <p:cNvPr id="74" name="Straight Connector 12"/>
          <p:cNvCxnSpPr/>
          <p:nvPr/>
        </p:nvCxnSpPr>
        <p:spPr>
          <a:xfrm flipH="1">
            <a:off x="6285138" y="2262951"/>
            <a:ext cx="3677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23"/>
              <p:cNvSpPr txBox="1"/>
              <p:nvPr/>
            </p:nvSpPr>
            <p:spPr>
              <a:xfrm>
                <a:off x="5884096" y="3553799"/>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38" name="TextBox 23"/>
              <p:cNvSpPr txBox="1">
                <a:spLocks noRot="1" noChangeAspect="1" noMove="1" noResize="1" noEditPoints="1" noAdjustHandles="1" noChangeArrowheads="1" noChangeShapeType="1" noTextEdit="1"/>
              </p:cNvSpPr>
              <p:nvPr/>
            </p:nvSpPr>
            <p:spPr>
              <a:xfrm>
                <a:off x="5884096" y="3553799"/>
                <a:ext cx="395686" cy="215444"/>
              </a:xfrm>
              <a:prstGeom prst="rect">
                <a:avLst/>
              </a:prstGeom>
              <a:blipFill rotWithShape="1">
                <a:blip r:embed="rId10"/>
                <a:stretch>
                  <a:fillRect l="-47" t="-157" r="-2661" b="2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TextBox 47"/>
              <p:cNvSpPr txBox="1"/>
              <p:nvPr/>
            </p:nvSpPr>
            <p:spPr>
              <a:xfrm>
                <a:off x="7927271"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39" name="TextBox 47"/>
              <p:cNvSpPr txBox="1">
                <a:spLocks noRot="1" noChangeAspect="1" noMove="1" noResize="1" noEditPoints="1" noAdjustHandles="1" noChangeArrowheads="1" noChangeShapeType="1" noTextEdit="1"/>
              </p:cNvSpPr>
              <p:nvPr/>
            </p:nvSpPr>
            <p:spPr>
              <a:xfrm>
                <a:off x="7927271" y="4961119"/>
                <a:ext cx="174728" cy="215444"/>
              </a:xfrm>
              <a:prstGeom prst="rect">
                <a:avLst/>
              </a:prstGeom>
              <a:blipFill rotWithShape="1">
                <a:blip r:embed="rId8"/>
                <a:stretch>
                  <a:fillRect l="-324" t="-232" r="-11247"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TextBox 30"/>
              <p:cNvSpPr txBox="1"/>
              <p:nvPr/>
            </p:nvSpPr>
            <p:spPr>
              <a:xfrm>
                <a:off x="7421210" y="4961119"/>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0" name="TextBox 30"/>
              <p:cNvSpPr txBox="1">
                <a:spLocks noRot="1" noChangeAspect="1" noMove="1" noResize="1" noEditPoints="1" noAdjustHandles="1" noChangeArrowheads="1" noChangeShapeType="1" noTextEdit="1"/>
              </p:cNvSpPr>
              <p:nvPr/>
            </p:nvSpPr>
            <p:spPr>
              <a:xfrm>
                <a:off x="7421210" y="4961119"/>
                <a:ext cx="395686" cy="215444"/>
              </a:xfrm>
              <a:prstGeom prst="rect">
                <a:avLst/>
              </a:prstGeom>
              <a:blipFill rotWithShape="1">
                <a:blip r:embed="rId10"/>
                <a:stretch>
                  <a:fillRect l="-152" t="-232" r="-2556"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TextBox 23"/>
              <p:cNvSpPr txBox="1"/>
              <p:nvPr/>
            </p:nvSpPr>
            <p:spPr>
              <a:xfrm>
                <a:off x="5850954" y="2863036"/>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1" name="TextBox 23"/>
              <p:cNvSpPr txBox="1">
                <a:spLocks noRot="1" noChangeAspect="1" noMove="1" noResize="1" noEditPoints="1" noAdjustHandles="1" noChangeArrowheads="1" noChangeShapeType="1" noTextEdit="1"/>
              </p:cNvSpPr>
              <p:nvPr/>
            </p:nvSpPr>
            <p:spPr>
              <a:xfrm>
                <a:off x="5850954" y="2863036"/>
                <a:ext cx="471026" cy="215444"/>
              </a:xfrm>
              <a:prstGeom prst="rect">
                <a:avLst/>
              </a:prstGeom>
              <a:blipFill rotWithShape="1">
                <a:blip r:embed="rId4"/>
                <a:stretch>
                  <a:fillRect l="-14" t="-212" r="-203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6"/>
              <p:cNvSpPr txBox="1"/>
              <p:nvPr/>
            </p:nvSpPr>
            <p:spPr>
              <a:xfrm>
                <a:off x="6048501" y="249144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42" name="TextBox 46"/>
              <p:cNvSpPr txBox="1">
                <a:spLocks noRot="1" noChangeAspect="1" noMove="1" noResize="1" noEditPoints="1" noAdjustHandles="1" noChangeArrowheads="1" noChangeShapeType="1" noTextEdit="1"/>
              </p:cNvSpPr>
              <p:nvPr/>
            </p:nvSpPr>
            <p:spPr>
              <a:xfrm>
                <a:off x="6048501" y="2491445"/>
                <a:ext cx="174728" cy="215444"/>
              </a:xfrm>
              <a:prstGeom prst="rect">
                <a:avLst/>
              </a:prstGeom>
              <a:blipFill rotWithShape="1">
                <a:blip r:embed="rId8"/>
                <a:stretch>
                  <a:fillRect l="-72" t="-158" r="-11498" b="241"/>
                </a:stretch>
              </a:blipFill>
            </p:spPr>
            <p:txBody>
              <a:bodyPr/>
              <a:lstStyle/>
              <a:p>
                <a:r>
                  <a:rPr lang="zh-CN" altLang="en-US">
                    <a:noFill/>
                  </a:rPr>
                  <a:t> </a:t>
                </a:r>
              </a:p>
            </p:txBody>
          </p:sp>
        </mc:Fallback>
      </mc:AlternateContent>
      <p:sp>
        <p:nvSpPr>
          <p:cNvPr id="43" name="Oval 40"/>
          <p:cNvSpPr/>
          <p:nvPr/>
        </p:nvSpPr>
        <p:spPr>
          <a:xfrm>
            <a:off x="6346753" y="5184058"/>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0"/>
          <p:cNvSpPr/>
          <p:nvPr/>
        </p:nvSpPr>
        <p:spPr>
          <a:xfrm>
            <a:off x="6346752" y="557765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0"/>
          <p:cNvSpPr/>
          <p:nvPr/>
        </p:nvSpPr>
        <p:spPr>
          <a:xfrm>
            <a:off x="6351090" y="603780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54" name="文本框 53"/>
              <p:cNvSpPr txBox="1"/>
              <p:nvPr/>
            </p:nvSpPr>
            <p:spPr>
              <a:xfrm>
                <a:off x="838200" y="1826220"/>
                <a:ext cx="4724675" cy="2492990"/>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Reconstruction</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Parties send their row polynomials together with signatures from parties in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𝑀</m:t>
                    </m:r>
                  </m:oMath>
                </a14:m>
                <a:r>
                  <a:rPr lang="en-US" altLang="zh-CN" sz="1600" dirty="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Can expect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row polynomials with correct signatures. </a:t>
                </a:r>
                <a:r>
                  <a:rPr lang="en-US" altLang="zh-CN" sz="1600" dirty="0">
                    <a:solidFill>
                      <a:srgbClr val="FF0000"/>
                    </a:solidFill>
                    <a:latin typeface="Times New Roman" panose="02020603050405020304" pitchFamily="18" charset="0"/>
                    <a:cs typeface="Times New Roman" panose="02020603050405020304" pitchFamily="18" charset="0"/>
                  </a:rPr>
                  <a:t>However, we need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2</m:t>
                    </m:r>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solidFill>
                      <a:srgbClr val="FF0000"/>
                    </a:solidFill>
                    <a:latin typeface="Times New Roman" panose="02020603050405020304" pitchFamily="18" charset="0"/>
                    <a:cs typeface="Times New Roman" panose="02020603050405020304" pitchFamily="18" charset="0"/>
                  </a:rPr>
                  <a:t> row polynomials to determine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𝐹</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𝑥</m:t>
                    </m:r>
                    <m:r>
                      <a:rPr lang="en-US" altLang="zh-CN" sz="1600" i="1" dirty="0" err="1"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𝑦</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rgbClr val="FF0000"/>
                    </a:solidFill>
                    <a:latin typeface="Times New Roman" panose="02020603050405020304" pitchFamily="18" charset="0"/>
                    <a:cs typeface="Times New Roman" panose="02020603050405020304" pitchFamily="18" charset="0"/>
                  </a:rPr>
                  <a:t>!</a:t>
                </a:r>
                <a:endParaRPr lang="en-US" altLang="zh-CN" sz="1600" dirty="0">
                  <a:solidFill>
                    <a:srgbClr val="FF0000"/>
                  </a:solidFill>
                  <a:latin typeface="Times New Roman" panose="02020603050405020304" pitchFamily="18" charset="0"/>
                  <a:cs typeface="Times New Roman" panose="02020603050405020304" pitchFamily="18" charset="0"/>
                </a:endParaRPr>
              </a:p>
            </p:txBody>
          </p:sp>
        </mc:Choice>
        <mc:Fallback>
          <p:sp>
            <p:nvSpPr>
              <p:cNvPr id="54" name="文本框 53"/>
              <p:cNvSpPr txBox="1">
                <a:spLocks noRot="1" noChangeAspect="1" noMove="1" noResize="1" noEditPoints="1" noAdjustHandles="1" noChangeArrowheads="1" noChangeShapeType="1" noTextEdit="1"/>
              </p:cNvSpPr>
              <p:nvPr/>
            </p:nvSpPr>
            <p:spPr>
              <a:xfrm>
                <a:off x="838200" y="1826220"/>
                <a:ext cx="4724675" cy="2492990"/>
              </a:xfrm>
              <a:prstGeom prst="rect">
                <a:avLst/>
              </a:prstGeom>
              <a:blipFill rotWithShape="1">
                <a:blip r:embed="rId11"/>
                <a:stretch>
                  <a:fillRect t="-24" r="6" b="23"/>
                </a:stretch>
              </a:blipFill>
            </p:spPr>
            <p:txBody>
              <a:bodyPr/>
              <a:lstStyle/>
              <a:p>
                <a:r>
                  <a:rPr lang="zh-CN" altLang="en-US">
                    <a:noFill/>
                  </a:rPr>
                  <a:t> </a:t>
                </a:r>
              </a:p>
            </p:txBody>
          </p:sp>
        </mc:Fallback>
      </mc:AlternateContent>
      <p:sp>
        <p:nvSpPr>
          <p:cNvPr id="3" name="圆角矩形 2"/>
          <p:cNvSpPr/>
          <p:nvPr/>
        </p:nvSpPr>
        <p:spPr>
          <a:xfrm>
            <a:off x="8187055" y="69215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cxnSp>
        <p:nvCxnSpPr>
          <p:cNvPr id="31" name="Straight Connector 4"/>
          <p:cNvCxnSpPr/>
          <p:nvPr/>
        </p:nvCxnSpPr>
        <p:spPr>
          <a:xfrm>
            <a:off x="6404090" y="2217919"/>
            <a:ext cx="3538" cy="4064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a:xfrm flipH="1">
            <a:off x="6285138" y="481135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flipH="1">
            <a:off x="6285138" y="443865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flipH="1">
            <a:off x="6285138" y="408110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flipH="1">
            <a:off x="6285138" y="370840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flipH="1">
            <a:off x="6285138" y="335720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flipH="1">
            <a:off x="6285138" y="2984508"/>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flipH="1">
            <a:off x="6285138" y="2626959"/>
            <a:ext cx="3677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14"/>
          <p:cNvCxnSpPr/>
          <p:nvPr/>
        </p:nvCxnSpPr>
        <p:spPr>
          <a:xfrm>
            <a:off x="6823190" y="2222508"/>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15"/>
          <p:cNvCxnSpPr/>
          <p:nvPr/>
        </p:nvCxnSpPr>
        <p:spPr>
          <a:xfrm>
            <a:off x="7229590" y="2217919"/>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16"/>
          <p:cNvCxnSpPr/>
          <p:nvPr/>
        </p:nvCxnSpPr>
        <p:spPr>
          <a:xfrm>
            <a:off x="7648690" y="2222508"/>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17"/>
          <p:cNvCxnSpPr/>
          <p:nvPr/>
        </p:nvCxnSpPr>
        <p:spPr>
          <a:xfrm>
            <a:off x="8016990" y="2217919"/>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a:off x="8436090" y="2222508"/>
            <a:ext cx="0" cy="274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8842490" y="2217919"/>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0"/>
          <p:cNvCxnSpPr/>
          <p:nvPr/>
        </p:nvCxnSpPr>
        <p:spPr>
          <a:xfrm>
            <a:off x="9261590" y="2222508"/>
            <a:ext cx="0" cy="27432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TextBox 22"/>
              <p:cNvSpPr txBox="1"/>
              <p:nvPr/>
            </p:nvSpPr>
            <p:spPr>
              <a:xfrm>
                <a:off x="6023092" y="4303587"/>
                <a:ext cx="23025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5" name="TextBox 22"/>
              <p:cNvSpPr txBox="1">
                <a:spLocks noRot="1" noChangeAspect="1" noMove="1" noResize="1" noEditPoints="1" noAdjustHandles="1" noChangeArrowheads="1" noChangeShapeType="1" noTextEdit="1"/>
              </p:cNvSpPr>
              <p:nvPr/>
            </p:nvSpPr>
            <p:spPr>
              <a:xfrm>
                <a:off x="6023092" y="4303587"/>
                <a:ext cx="230255" cy="215444"/>
              </a:xfrm>
              <a:prstGeom prst="rect">
                <a:avLst/>
              </a:prstGeom>
              <a:blipFill rotWithShape="1">
                <a:blip r:embed="rId1"/>
                <a:stretch>
                  <a:fillRect l="-51" t="-89" r="-8055" b="17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7" name="TextBox 24"/>
              <p:cNvSpPr txBox="1"/>
              <p:nvPr/>
            </p:nvSpPr>
            <p:spPr>
              <a:xfrm>
                <a:off x="6012351" y="2112495"/>
                <a:ext cx="25173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57" name="TextBox 24"/>
              <p:cNvSpPr txBox="1">
                <a:spLocks noRot="1" noChangeAspect="1" noMove="1" noResize="1" noEditPoints="1" noAdjustHandles="1" noChangeArrowheads="1" noChangeShapeType="1" noTextEdit="1"/>
              </p:cNvSpPr>
              <p:nvPr/>
            </p:nvSpPr>
            <p:spPr>
              <a:xfrm>
                <a:off x="6012351" y="2112495"/>
                <a:ext cx="251736" cy="215444"/>
              </a:xfrm>
              <a:prstGeom prst="rect">
                <a:avLst/>
              </a:prstGeom>
              <a:blipFill rotWithShape="1">
                <a:blip r:embed="rId2"/>
                <a:stretch>
                  <a:fillRect l="-68" t="-225" r="-4867" b="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TextBox 29"/>
              <p:cNvSpPr txBox="1"/>
              <p:nvPr/>
            </p:nvSpPr>
            <p:spPr>
              <a:xfrm>
                <a:off x="6715052" y="4966918"/>
                <a:ext cx="22608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1</m:t>
                          </m:r>
                        </m:sub>
                      </m:sSub>
                    </m:oMath>
                  </m:oMathPara>
                </a14:m>
                <a:endParaRPr lang="en-US" sz="1400" dirty="0"/>
              </a:p>
            </p:txBody>
          </p:sp>
        </mc:Choice>
        <mc:Fallback>
          <p:sp>
            <p:nvSpPr>
              <p:cNvPr id="58" name="TextBox 29"/>
              <p:cNvSpPr txBox="1">
                <a:spLocks noRot="1" noChangeAspect="1" noMove="1" noResize="1" noEditPoints="1" noAdjustHandles="1" noChangeArrowheads="1" noChangeShapeType="1" noTextEdit="1"/>
              </p:cNvSpPr>
              <p:nvPr/>
            </p:nvSpPr>
            <p:spPr>
              <a:xfrm>
                <a:off x="6715052" y="4966918"/>
                <a:ext cx="226088" cy="215444"/>
              </a:xfrm>
              <a:prstGeom prst="rect">
                <a:avLst/>
              </a:prstGeom>
              <a:blipFill rotWithShape="1">
                <a:blip r:embed="rId3"/>
                <a:stretch>
                  <a:fillRect l="-249" t="-271" r="-9008" b="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9" name="TextBox 30"/>
              <p:cNvSpPr txBox="1"/>
              <p:nvPr/>
            </p:nvSpPr>
            <p:spPr>
              <a:xfrm>
                <a:off x="8196737" y="4961119"/>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59" name="TextBox 30"/>
              <p:cNvSpPr txBox="1">
                <a:spLocks noRot="1" noChangeAspect="1" noMove="1" noResize="1" noEditPoints="1" noAdjustHandles="1" noChangeArrowheads="1" noChangeShapeType="1" noTextEdit="1"/>
              </p:cNvSpPr>
              <p:nvPr/>
            </p:nvSpPr>
            <p:spPr>
              <a:xfrm>
                <a:off x="8196737" y="4961119"/>
                <a:ext cx="471026" cy="215444"/>
              </a:xfrm>
              <a:prstGeom prst="rect">
                <a:avLst/>
              </a:prstGeom>
              <a:blipFill rotWithShape="1">
                <a:blip r:embed="rId4"/>
                <a:stretch>
                  <a:fillRect l="-33" t="-232" r="-2019"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 name="TextBox 32"/>
              <p:cNvSpPr txBox="1"/>
              <p:nvPr/>
            </p:nvSpPr>
            <p:spPr>
              <a:xfrm>
                <a:off x="9208435" y="4965708"/>
                <a:ext cx="24211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𝑛</m:t>
                          </m:r>
                        </m:sub>
                      </m:sSub>
                    </m:oMath>
                  </m:oMathPara>
                </a14:m>
                <a:endParaRPr lang="en-US" sz="1400" dirty="0"/>
              </a:p>
            </p:txBody>
          </p:sp>
        </mc:Choice>
        <mc:Fallback>
          <p:sp>
            <p:nvSpPr>
              <p:cNvPr id="61" name="TextBox 32"/>
              <p:cNvSpPr txBox="1">
                <a:spLocks noRot="1" noChangeAspect="1" noMove="1" noResize="1" noEditPoints="1" noAdjustHandles="1" noChangeArrowheads="1" noChangeShapeType="1" noTextEdit="1"/>
              </p:cNvSpPr>
              <p:nvPr/>
            </p:nvSpPr>
            <p:spPr>
              <a:xfrm>
                <a:off x="9208435" y="4965708"/>
                <a:ext cx="242118" cy="215444"/>
              </a:xfrm>
              <a:prstGeom prst="rect">
                <a:avLst/>
              </a:prstGeom>
              <a:blipFill rotWithShape="1">
                <a:blip r:embed="rId5"/>
                <a:stretch>
                  <a:fillRect l="-124" t="-4" r="-7144" b="87"/>
                </a:stretch>
              </a:blipFill>
            </p:spPr>
            <p:txBody>
              <a:bodyPr/>
              <a:lstStyle/>
              <a:p>
                <a:r>
                  <a:rPr lang="zh-CN" altLang="en-US">
                    <a:noFill/>
                  </a:rPr>
                  <a:t> </a:t>
                </a:r>
              </a:p>
            </p:txBody>
          </p:sp>
        </mc:Fallback>
      </mc:AlternateContent>
      <p:sp>
        <p:nvSpPr>
          <p:cNvPr id="64" name="Oval 35"/>
          <p:cNvSpPr/>
          <p:nvPr/>
        </p:nvSpPr>
        <p:spPr>
          <a:xfrm>
            <a:off x="6346754" y="4757290"/>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0"/>
          <p:cNvSpPr/>
          <p:nvPr/>
        </p:nvSpPr>
        <p:spPr>
          <a:xfrm>
            <a:off x="5769368" y="1831831"/>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42"/>
          <p:cNvSpPr txBox="1"/>
          <p:nvPr/>
        </p:nvSpPr>
        <p:spPr>
          <a:xfrm>
            <a:off x="5904954" y="1688533"/>
            <a:ext cx="755913" cy="369332"/>
          </a:xfrm>
          <a:prstGeom prst="rect">
            <a:avLst/>
          </a:prstGeom>
          <a:noFill/>
        </p:spPr>
        <p:txBody>
          <a:bodyPr wrap="none" rtlCol="0">
            <a:spAutoFit/>
          </a:bodyPr>
          <a:lstStyle/>
          <a:p>
            <a:r>
              <a:rPr lang="en-US" dirty="0"/>
              <a:t>secret</a:t>
            </a:r>
            <a:endParaRPr lang="en-US" dirty="0"/>
          </a:p>
        </p:txBody>
      </p:sp>
      <mc:AlternateContent xmlns:mc="http://schemas.openxmlformats.org/markup-compatibility/2006">
        <mc:Choice xmlns:a14="http://schemas.microsoft.com/office/drawing/2010/main" Requires="a14">
          <p:sp>
            <p:nvSpPr>
              <p:cNvPr id="67" name="TextBox 43"/>
              <p:cNvSpPr txBox="1"/>
              <p:nvPr/>
            </p:nvSpPr>
            <p:spPr>
              <a:xfrm>
                <a:off x="9917781" y="2763443"/>
                <a:ext cx="698461" cy="369332"/>
              </a:xfrm>
              <a:prstGeom prst="rect">
                <a:avLst/>
              </a:prstGeom>
              <a:noFill/>
            </p:spPr>
            <p:txBody>
              <a:bodyPr wrap="none" rtlCol="0">
                <a:spAutoFit/>
              </a:bodyPr>
              <a:lstStyle/>
              <a:p>
                <a:r>
                  <a:rPr lang="en-US" dirty="0"/>
                  <a:t>deg-</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p:sp>
            <p:nvSpPr>
              <p:cNvPr id="67" name="TextBox 43"/>
              <p:cNvSpPr txBox="1">
                <a:spLocks noRot="1" noChangeAspect="1" noMove="1" noResize="1" noEditPoints="1" noAdjustHandles="1" noChangeArrowheads="1" noChangeShapeType="1" noTextEdit="1"/>
              </p:cNvSpPr>
              <p:nvPr/>
            </p:nvSpPr>
            <p:spPr>
              <a:xfrm>
                <a:off x="9917781" y="2763443"/>
                <a:ext cx="698461" cy="369332"/>
              </a:xfrm>
              <a:prstGeom prst="rect">
                <a:avLst/>
              </a:prstGeom>
              <a:blipFill rotWithShape="1">
                <a:blip r:embed="rId6"/>
                <a:stretch>
                  <a:fillRect l="-50" t="-151" r="45"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TextBox 44"/>
              <p:cNvSpPr txBox="1"/>
              <p:nvPr/>
            </p:nvSpPr>
            <p:spPr>
              <a:xfrm>
                <a:off x="8476546" y="1918037"/>
                <a:ext cx="826701" cy="369332"/>
              </a:xfrm>
              <a:prstGeom prst="rect">
                <a:avLst/>
              </a:prstGeom>
              <a:noFill/>
            </p:spPr>
            <p:txBody>
              <a:bodyPr wrap="none" rtlCol="0">
                <a:spAutoFit/>
              </a:bodyPr>
              <a:lstStyle/>
              <a:p>
                <a:r>
                  <a:rPr lang="en-US" dirty="0"/>
                  <a:t>deg-</a:t>
                </a:r>
                <a14:m>
                  <m:oMath xmlns:m="http://schemas.openxmlformats.org/officeDocument/2006/math">
                    <m:r>
                      <a:rPr lang="en-US" b="0" i="0" dirty="0" smtClean="0">
                        <a:latin typeface="Cambria Math" panose="02040503050406030204" pitchFamily="18" charset="0"/>
                      </a:rPr>
                      <m:t>2</m:t>
                    </m:r>
                    <m:r>
                      <a:rPr lang="en-US" i="1" dirty="0" smtClean="0">
                        <a:latin typeface="Cambria Math" panose="02040503050406030204" pitchFamily="18" charset="0"/>
                      </a:rPr>
                      <m:t>𝑡</m:t>
                    </m:r>
                  </m:oMath>
                </a14:m>
                <a:endParaRPr lang="en-US" dirty="0"/>
              </a:p>
            </p:txBody>
          </p:sp>
        </mc:Choice>
        <mc:Fallback>
          <p:sp>
            <p:nvSpPr>
              <p:cNvPr id="68" name="TextBox 44"/>
              <p:cNvSpPr txBox="1">
                <a:spLocks noRot="1" noChangeAspect="1" noMove="1" noResize="1" noEditPoints="1" noAdjustHandles="1" noChangeArrowheads="1" noChangeShapeType="1" noTextEdit="1"/>
              </p:cNvSpPr>
              <p:nvPr/>
            </p:nvSpPr>
            <p:spPr>
              <a:xfrm>
                <a:off x="8476546" y="1918037"/>
                <a:ext cx="826701" cy="369332"/>
              </a:xfrm>
              <a:prstGeom prst="rect">
                <a:avLst/>
              </a:prstGeom>
              <a:blipFill rotWithShape="1">
                <a:blip r:embed="rId7"/>
                <a:stretch>
                  <a:fillRect l="-68" t="-91" r="60" b="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TextBox 45"/>
              <p:cNvSpPr txBox="1"/>
              <p:nvPr/>
            </p:nvSpPr>
            <p:spPr>
              <a:xfrm>
                <a:off x="6044961" y="393274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69" name="TextBox 45"/>
              <p:cNvSpPr txBox="1">
                <a:spLocks noRot="1" noChangeAspect="1" noMove="1" noResize="1" noEditPoints="1" noAdjustHandles="1" noChangeArrowheads="1" noChangeShapeType="1" noTextEdit="1"/>
              </p:cNvSpPr>
              <p:nvPr/>
            </p:nvSpPr>
            <p:spPr>
              <a:xfrm>
                <a:off x="6044961" y="3932749"/>
                <a:ext cx="174728" cy="215444"/>
              </a:xfrm>
              <a:prstGeom prst="rect">
                <a:avLst/>
              </a:prstGeom>
              <a:blipFill rotWithShape="1">
                <a:blip r:embed="rId8"/>
                <a:stretch>
                  <a:fillRect l="-227" t="-90" r="-11344" b="1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0" name="TextBox 46"/>
              <p:cNvSpPr txBox="1"/>
              <p:nvPr/>
            </p:nvSpPr>
            <p:spPr>
              <a:xfrm>
                <a:off x="6044961" y="32107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0" name="TextBox 46"/>
              <p:cNvSpPr txBox="1">
                <a:spLocks noRot="1" noChangeAspect="1" noMove="1" noResize="1" noEditPoints="1" noAdjustHandles="1" noChangeArrowheads="1" noChangeShapeType="1" noTextEdit="1"/>
              </p:cNvSpPr>
              <p:nvPr/>
            </p:nvSpPr>
            <p:spPr>
              <a:xfrm>
                <a:off x="6044961" y="3210719"/>
                <a:ext cx="174728" cy="215444"/>
              </a:xfrm>
              <a:prstGeom prst="rect">
                <a:avLst/>
              </a:prstGeom>
              <a:blipFill rotWithShape="1">
                <a:blip r:embed="rId8"/>
                <a:stretch>
                  <a:fillRect l="-227" t="-74" r="-11344" b="1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TextBox 47"/>
              <p:cNvSpPr txBox="1"/>
              <p:nvPr/>
            </p:nvSpPr>
            <p:spPr>
              <a:xfrm>
                <a:off x="7136108"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1" name="TextBox 47"/>
              <p:cNvSpPr txBox="1">
                <a:spLocks noRot="1" noChangeAspect="1" noMove="1" noResize="1" noEditPoints="1" noAdjustHandles="1" noChangeArrowheads="1" noChangeShapeType="1" noTextEdit="1"/>
              </p:cNvSpPr>
              <p:nvPr/>
            </p:nvSpPr>
            <p:spPr>
              <a:xfrm>
                <a:off x="7136108" y="4961119"/>
                <a:ext cx="174728" cy="215444"/>
              </a:xfrm>
              <a:prstGeom prst="rect">
                <a:avLst/>
              </a:prstGeom>
              <a:blipFill rotWithShape="1">
                <a:blip r:embed="rId8"/>
                <a:stretch>
                  <a:fillRect l="-351" t="-232" r="-11220"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Box 48"/>
              <p:cNvSpPr txBox="1"/>
              <p:nvPr/>
            </p:nvSpPr>
            <p:spPr>
              <a:xfrm>
                <a:off x="9680690" y="1938506"/>
                <a:ext cx="9308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p:txBody>
          </p:sp>
        </mc:Choice>
        <mc:Fallback>
          <p:sp>
            <p:nvSpPr>
              <p:cNvPr id="72" name="TextBox 48"/>
              <p:cNvSpPr txBox="1">
                <a:spLocks noRot="1" noChangeAspect="1" noMove="1" noResize="1" noEditPoints="1" noAdjustHandles="1" noChangeArrowheads="1" noChangeShapeType="1" noTextEdit="1"/>
              </p:cNvSpPr>
              <p:nvPr/>
            </p:nvSpPr>
            <p:spPr>
              <a:xfrm>
                <a:off x="9680690" y="1938506"/>
                <a:ext cx="930832" cy="369332"/>
              </a:xfrm>
              <a:prstGeom prst="rect">
                <a:avLst/>
              </a:prstGeom>
              <a:blipFill rotWithShape="1">
                <a:blip r:embed="rId9"/>
                <a:stretch>
                  <a:fillRect l="-12" t="-132" r="4" b="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3" name="TextBox 47"/>
              <p:cNvSpPr txBox="1"/>
              <p:nvPr/>
            </p:nvSpPr>
            <p:spPr>
              <a:xfrm>
                <a:off x="8761172"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73" name="TextBox 47"/>
              <p:cNvSpPr txBox="1">
                <a:spLocks noRot="1" noChangeAspect="1" noMove="1" noResize="1" noEditPoints="1" noAdjustHandles="1" noChangeArrowheads="1" noChangeShapeType="1" noTextEdit="1"/>
              </p:cNvSpPr>
              <p:nvPr/>
            </p:nvSpPr>
            <p:spPr>
              <a:xfrm>
                <a:off x="8761172" y="4961119"/>
                <a:ext cx="174728" cy="215444"/>
              </a:xfrm>
              <a:prstGeom prst="rect">
                <a:avLst/>
              </a:prstGeom>
              <a:blipFill rotWithShape="1">
                <a:blip r:embed="rId8"/>
                <a:stretch>
                  <a:fillRect l="-44" t="-232" r="-11526" b="20"/>
                </a:stretch>
              </a:blipFill>
            </p:spPr>
            <p:txBody>
              <a:bodyPr/>
              <a:lstStyle/>
              <a:p>
                <a:r>
                  <a:rPr lang="zh-CN" altLang="en-US">
                    <a:noFill/>
                  </a:rPr>
                  <a:t> </a:t>
                </a:r>
              </a:p>
            </p:txBody>
          </p:sp>
        </mc:Fallback>
      </mc:AlternateContent>
      <p:cxnSp>
        <p:nvCxnSpPr>
          <p:cNvPr id="74" name="Straight Connector 12"/>
          <p:cNvCxnSpPr/>
          <p:nvPr/>
        </p:nvCxnSpPr>
        <p:spPr>
          <a:xfrm flipH="1">
            <a:off x="6285138" y="2262951"/>
            <a:ext cx="367721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23"/>
              <p:cNvSpPr txBox="1"/>
              <p:nvPr/>
            </p:nvSpPr>
            <p:spPr>
              <a:xfrm>
                <a:off x="5884096" y="3553799"/>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38" name="TextBox 23"/>
              <p:cNvSpPr txBox="1">
                <a:spLocks noRot="1" noChangeAspect="1" noMove="1" noResize="1" noEditPoints="1" noAdjustHandles="1" noChangeArrowheads="1" noChangeShapeType="1" noTextEdit="1"/>
              </p:cNvSpPr>
              <p:nvPr/>
            </p:nvSpPr>
            <p:spPr>
              <a:xfrm>
                <a:off x="5884096" y="3553799"/>
                <a:ext cx="395686" cy="215444"/>
              </a:xfrm>
              <a:prstGeom prst="rect">
                <a:avLst/>
              </a:prstGeom>
              <a:blipFill rotWithShape="1">
                <a:blip r:embed="rId10"/>
                <a:stretch>
                  <a:fillRect l="-47" t="-157" r="-2661" b="2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TextBox 47"/>
              <p:cNvSpPr txBox="1"/>
              <p:nvPr/>
            </p:nvSpPr>
            <p:spPr>
              <a:xfrm>
                <a:off x="7927271" y="4961119"/>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39" name="TextBox 47"/>
              <p:cNvSpPr txBox="1">
                <a:spLocks noRot="1" noChangeAspect="1" noMove="1" noResize="1" noEditPoints="1" noAdjustHandles="1" noChangeArrowheads="1" noChangeShapeType="1" noTextEdit="1"/>
              </p:cNvSpPr>
              <p:nvPr/>
            </p:nvSpPr>
            <p:spPr>
              <a:xfrm>
                <a:off x="7927271" y="4961119"/>
                <a:ext cx="174728" cy="215444"/>
              </a:xfrm>
              <a:prstGeom prst="rect">
                <a:avLst/>
              </a:prstGeom>
              <a:blipFill rotWithShape="1">
                <a:blip r:embed="rId8"/>
                <a:stretch>
                  <a:fillRect l="-324" t="-232" r="-11247"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TextBox 30"/>
              <p:cNvSpPr txBox="1"/>
              <p:nvPr/>
            </p:nvSpPr>
            <p:spPr>
              <a:xfrm>
                <a:off x="7421210" y="4961119"/>
                <a:ext cx="39568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0" name="TextBox 30"/>
              <p:cNvSpPr txBox="1">
                <a:spLocks noRot="1" noChangeAspect="1" noMove="1" noResize="1" noEditPoints="1" noAdjustHandles="1" noChangeArrowheads="1" noChangeShapeType="1" noTextEdit="1"/>
              </p:cNvSpPr>
              <p:nvPr/>
            </p:nvSpPr>
            <p:spPr>
              <a:xfrm>
                <a:off x="7421210" y="4961119"/>
                <a:ext cx="395686" cy="215444"/>
              </a:xfrm>
              <a:prstGeom prst="rect">
                <a:avLst/>
              </a:prstGeom>
              <a:blipFill rotWithShape="1">
                <a:blip r:embed="rId10"/>
                <a:stretch>
                  <a:fillRect l="-152" t="-232" r="-2556"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TextBox 23"/>
              <p:cNvSpPr txBox="1"/>
              <p:nvPr/>
            </p:nvSpPr>
            <p:spPr>
              <a:xfrm>
                <a:off x="5850954" y="2863036"/>
                <a:ext cx="471026"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2</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rPr>
                            <m:t>1</m:t>
                          </m:r>
                        </m:sub>
                      </m:sSub>
                    </m:oMath>
                  </m:oMathPara>
                </a14:m>
                <a:endParaRPr lang="en-US" sz="1400" dirty="0"/>
              </a:p>
            </p:txBody>
          </p:sp>
        </mc:Choice>
        <mc:Fallback>
          <p:sp>
            <p:nvSpPr>
              <p:cNvPr id="41" name="TextBox 23"/>
              <p:cNvSpPr txBox="1">
                <a:spLocks noRot="1" noChangeAspect="1" noMove="1" noResize="1" noEditPoints="1" noAdjustHandles="1" noChangeArrowheads="1" noChangeShapeType="1" noTextEdit="1"/>
              </p:cNvSpPr>
              <p:nvPr/>
            </p:nvSpPr>
            <p:spPr>
              <a:xfrm>
                <a:off x="5850954" y="2863036"/>
                <a:ext cx="471026" cy="215444"/>
              </a:xfrm>
              <a:prstGeom prst="rect">
                <a:avLst/>
              </a:prstGeom>
              <a:blipFill rotWithShape="1">
                <a:blip r:embed="rId4"/>
                <a:stretch>
                  <a:fillRect l="-14" t="-212" r="-203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6"/>
              <p:cNvSpPr txBox="1"/>
              <p:nvPr/>
            </p:nvSpPr>
            <p:spPr>
              <a:xfrm>
                <a:off x="6048501" y="2491445"/>
                <a:ext cx="174728"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p:sp>
            <p:nvSpPr>
              <p:cNvPr id="42" name="TextBox 46"/>
              <p:cNvSpPr txBox="1">
                <a:spLocks noRot="1" noChangeAspect="1" noMove="1" noResize="1" noEditPoints="1" noAdjustHandles="1" noChangeArrowheads="1" noChangeShapeType="1" noTextEdit="1"/>
              </p:cNvSpPr>
              <p:nvPr/>
            </p:nvSpPr>
            <p:spPr>
              <a:xfrm>
                <a:off x="6048501" y="2491445"/>
                <a:ext cx="174728" cy="215444"/>
              </a:xfrm>
              <a:prstGeom prst="rect">
                <a:avLst/>
              </a:prstGeom>
              <a:blipFill rotWithShape="1">
                <a:blip r:embed="rId8"/>
                <a:stretch>
                  <a:fillRect l="-72" t="-158" r="-11498" b="241"/>
                </a:stretch>
              </a:blipFill>
            </p:spPr>
            <p:txBody>
              <a:bodyPr/>
              <a:lstStyle/>
              <a:p>
                <a:r>
                  <a:rPr lang="zh-CN" altLang="en-US">
                    <a:noFill/>
                  </a:rPr>
                  <a:t> </a:t>
                </a:r>
              </a:p>
            </p:txBody>
          </p:sp>
        </mc:Fallback>
      </mc:AlternateContent>
      <p:sp>
        <p:nvSpPr>
          <p:cNvPr id="43" name="Oval 40"/>
          <p:cNvSpPr/>
          <p:nvPr/>
        </p:nvSpPr>
        <p:spPr>
          <a:xfrm>
            <a:off x="6346753" y="5184058"/>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0"/>
          <p:cNvSpPr/>
          <p:nvPr/>
        </p:nvSpPr>
        <p:spPr>
          <a:xfrm>
            <a:off x="6346752" y="5577656"/>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0"/>
          <p:cNvSpPr/>
          <p:nvPr/>
        </p:nvSpPr>
        <p:spPr>
          <a:xfrm>
            <a:off x="6351090" y="6037807"/>
            <a:ext cx="108137" cy="1081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54" name="文本框 53"/>
              <p:cNvSpPr txBox="1"/>
              <p:nvPr/>
            </p:nvSpPr>
            <p:spPr>
              <a:xfrm>
                <a:off x="838200" y="1826220"/>
                <a:ext cx="4724675" cy="1754326"/>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Step 1</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Dealer sends column polynomials.</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Wait for signatures from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2</m:t>
                    </m:r>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parties.</a:t>
                </a:r>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Dealer broadcasts the set </a:t>
                </a:r>
                <a14:m>
                  <m:oMath xmlns:m="http://schemas.openxmlformats.org/officeDocument/2006/math">
                    <m:r>
                      <a:rPr lang="en-US" altLang="zh-CN" sz="1600" b="0" i="1" dirty="0" smtClean="0">
                        <a:solidFill>
                          <a:srgbClr val="FF0000"/>
                        </a:solidFill>
                        <a:latin typeface="Cambria Math" panose="02040503050406030204" pitchFamily="18" charset="0"/>
                        <a:cs typeface="Times New Roman" panose="02020603050405020304" pitchFamily="18" charset="0"/>
                      </a:rPr>
                      <m:t>𝑀</m:t>
                    </m:r>
                  </m:oMath>
                </a14:m>
                <a:r>
                  <a:rPr lang="en-US" altLang="zh-CN" sz="1600" dirty="0">
                    <a:latin typeface="Times New Roman" panose="02020603050405020304" pitchFamily="18" charset="0"/>
                    <a:cs typeface="Times New Roman" panose="02020603050405020304" pitchFamily="18" charset="0"/>
                  </a:rPr>
                  <a:t> of these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2</m:t>
                    </m:r>
                    <m:r>
                      <a:rPr lang="en-US" altLang="zh-CN" sz="1600" i="1" dirty="0" smtClean="0">
                        <a:solidFill>
                          <a:srgbClr val="FF0000"/>
                        </a:solidFill>
                        <a:latin typeface="Cambria Math" panose="02040503050406030204" pitchFamily="18" charset="0"/>
                        <a:cs typeface="Times New Roman" panose="02020603050405020304" pitchFamily="18" charset="0"/>
                      </a:rPr>
                      <m:t>𝑡</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parties.</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54" name="文本框 53"/>
              <p:cNvSpPr txBox="1">
                <a:spLocks noRot="1" noChangeAspect="1" noMove="1" noResize="1" noEditPoints="1" noAdjustHandles="1" noChangeArrowheads="1" noChangeShapeType="1" noTextEdit="1"/>
              </p:cNvSpPr>
              <p:nvPr/>
            </p:nvSpPr>
            <p:spPr>
              <a:xfrm>
                <a:off x="838200" y="1826220"/>
                <a:ext cx="4724675" cy="1754326"/>
              </a:xfrm>
              <a:prstGeom prst="rect">
                <a:avLst/>
              </a:prstGeom>
              <a:blipFill rotWithShape="1">
                <a:blip r:embed="rId11"/>
                <a:stretch>
                  <a:fillRect t="-34" r="6" b="2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1037802" y="4545620"/>
                <a:ext cx="4316414" cy="830997"/>
              </a:xfrm>
              <a:prstGeom prst="rect">
                <a:avLst/>
              </a:prstGeom>
              <a:noFill/>
            </p:spPr>
            <p:txBody>
              <a:bodyPr wrap="square" lIns="0" tIns="0" rIns="0" bIns="0" rtlCol="0">
                <a:spAutoFit/>
              </a:bodyPr>
              <a:lstStyle/>
              <a:p>
                <a:pPr algn="ctr">
                  <a:lnSpc>
                    <a:spcPct val="150000"/>
                  </a:lnSpc>
                </a:pPr>
                <a:r>
                  <a:rPr lang="en-US" altLang="zh-CN" i="1" dirty="0">
                    <a:latin typeface="Times New Roman" panose="02020603050405020304" pitchFamily="18" charset="0"/>
                    <a:ea typeface="Tahoma" panose="020B0604030504040204" pitchFamily="34" charset="0"/>
                    <a:cs typeface="Times New Roman" panose="02020603050405020304" pitchFamily="18" charset="0"/>
                  </a:rPr>
                  <a:t>Can we use the </a:t>
                </a:r>
                <a:r>
                  <a:rPr lang="en-US" altLang="zh-C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column polynomials</a:t>
                </a:r>
                <a:r>
                  <a:rPr lang="en-US" altLang="zh-CN" i="1" dirty="0">
                    <a:latin typeface="Times New Roman" panose="02020603050405020304" pitchFamily="18" charset="0"/>
                    <a:ea typeface="Tahoma" panose="020B0604030504040204" pitchFamily="34" charset="0"/>
                    <a:cs typeface="Times New Roman" panose="02020603050405020304" pitchFamily="18" charset="0"/>
                  </a:rPr>
                  <a:t> of parties in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𝑀</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 to reconstruct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𝐹</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𝑥</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𝑦</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a:t>
                </a:r>
                <a:endParaRPr lang="zh-CN" altLang="en-US" i="1"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1037802" y="4545620"/>
                <a:ext cx="4316414" cy="830997"/>
              </a:xfrm>
              <a:prstGeom prst="rect">
                <a:avLst/>
              </a:prstGeom>
              <a:blipFill rotWithShape="1">
                <a:blip r:embed="rId12"/>
                <a:stretch>
                  <a:fillRect l="-5" t="-35" r="12" b="9"/>
                </a:stretch>
              </a:blipFill>
            </p:spPr>
            <p:txBody>
              <a:bodyPr/>
              <a:lstStyle/>
              <a:p>
                <a:r>
                  <a:rPr lang="zh-CN" altLang="en-US">
                    <a:noFill/>
                  </a:rPr>
                  <a:t> </a:t>
                </a:r>
              </a:p>
            </p:txBody>
          </p:sp>
        </mc:Fallback>
      </mc:AlternateContent>
      <p:sp>
        <p:nvSpPr>
          <p:cNvPr id="4" name="圆角矩形 3"/>
          <p:cNvSpPr/>
          <p:nvPr/>
        </p:nvSpPr>
        <p:spPr>
          <a:xfrm>
            <a:off x="8187055" y="692150"/>
            <a:ext cx="3166745" cy="671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sym typeface="+mn-ea"/>
              </a:rPr>
              <a:t>Assume a</a:t>
            </a:r>
            <a:r>
              <a:rPr lang="en-US" altLang="zh-CN" sz="1600" dirty="0">
                <a:solidFill>
                  <a:schemeClr val="tx1"/>
                </a:solidFill>
                <a:latin typeface="Times New Roman" panose="02020603050405020304" pitchFamily="18" charset="0"/>
                <a:cs typeface="Times New Roman" panose="02020603050405020304" pitchFamily="18" charset="0"/>
              </a:rPr>
              <a:t> Signature Scheme.</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p:spPr>
        <p:txBody>
          <a:bodyPr/>
          <a:lstStyle/>
          <a:p>
            <a:r>
              <a:rPr lang="en-US" b="1" dirty="0">
                <a:solidFill>
                  <a:schemeClr val="accent1">
                    <a:lumMod val="75000"/>
                  </a:schemeClr>
                </a:solidFill>
              </a:rPr>
              <a:t>Motivation for Asynchronous Protocols</a:t>
            </a:r>
            <a:endParaRPr lang="en-US" b="1" dirty="0">
              <a:solidFill>
                <a:schemeClr val="accent1">
                  <a:lumMod val="75000"/>
                </a:schemeClr>
              </a:solidFill>
            </a:endParaRPr>
          </a:p>
        </p:txBody>
      </p:sp>
      <p:grpSp>
        <p:nvGrpSpPr>
          <p:cNvPr id="5" name="Group 4"/>
          <p:cNvGrpSpPr/>
          <p:nvPr/>
        </p:nvGrpSpPr>
        <p:grpSpPr>
          <a:xfrm>
            <a:off x="1483702" y="2597030"/>
            <a:ext cx="2898176" cy="2655093"/>
            <a:chOff x="2111786" y="4635318"/>
            <a:chExt cx="1811946" cy="1659970"/>
          </a:xfrm>
        </p:grpSpPr>
        <p:cxnSp>
          <p:nvCxnSpPr>
            <p:cNvPr id="6" name="Straight Arrow Connector 5"/>
            <p:cNvCxnSpPr/>
            <p:nvPr/>
          </p:nvCxnSpPr>
          <p:spPr>
            <a:xfrm>
              <a:off x="3031595" y="4635318"/>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111786" y="4635318"/>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57508" y="5936934"/>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31595" y="5037780"/>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111786" y="5037780"/>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11786" y="5037780"/>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1595" y="4635318"/>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157508" y="5936934"/>
              <a:ext cx="1738550" cy="34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31595" y="5903510"/>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6059" y="5037780"/>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1786" y="5037780"/>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111786" y="5037780"/>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57508" y="4635318"/>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031595" y="4635318"/>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57508" y="5037780"/>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56"/>
              <p:cNvSpPr txBox="1"/>
              <p:nvPr/>
            </p:nvSpPr>
            <p:spPr>
              <a:xfrm>
                <a:off x="5312678" y="1999677"/>
                <a:ext cx="6493036" cy="224676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Synchronous</a:t>
                </a:r>
                <a:r>
                  <a:rPr lang="en-US" sz="2000" dirty="0">
                    <a:latin typeface="Times New Roman" panose="02020603050405020304" pitchFamily="18" charset="0"/>
                    <a:cs typeface="Times New Roman" panose="02020603050405020304" pitchFamily="18" charset="0"/>
                  </a:rPr>
                  <a:t>: Assume network has delay up to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Problem:</a:t>
                </a:r>
                <a:r>
                  <a:rPr lang="en-US" sz="2000" dirty="0">
                    <a:latin typeface="Times New Roman" panose="02020603050405020304" pitchFamily="18" charset="0"/>
                    <a:cs typeface="Times New Roman" panose="02020603050405020304" pitchFamily="18" charset="0"/>
                  </a:rPr>
                  <a:t> How to set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too small: If actual network delay is larger, we can 	lose security / liveness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too large: Inefficient protocol</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p:sp>
            <p:nvSpPr>
              <p:cNvPr id="21" name="TextBox 56"/>
              <p:cNvSpPr txBox="1">
                <a:spLocks noRot="1" noChangeAspect="1" noMove="1" noResize="1" noEditPoints="1" noAdjustHandles="1" noChangeArrowheads="1" noChangeShapeType="1" noTextEdit="1"/>
              </p:cNvSpPr>
              <p:nvPr/>
            </p:nvSpPr>
            <p:spPr>
              <a:xfrm>
                <a:off x="5312678" y="1999677"/>
                <a:ext cx="6493036" cy="2246769"/>
              </a:xfrm>
              <a:prstGeom prst="rect">
                <a:avLst/>
              </a:prstGeom>
              <a:blipFill rotWithShape="1">
                <a:blip r:embed="rId1"/>
                <a:stretch>
                  <a:fillRect l="-4" t="-3" r="7" b="9"/>
                </a:stretch>
              </a:blipFill>
            </p:spPr>
            <p:txBody>
              <a:bodyPr/>
              <a:lstStyle/>
              <a:p>
                <a:r>
                  <a:rPr lang="zh-CN" alt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文本框 2"/>
              <p:cNvSpPr txBox="1"/>
              <p:nvPr/>
            </p:nvSpPr>
            <p:spPr>
              <a:xfrm>
                <a:off x="838380" y="2232897"/>
                <a:ext cx="4316414" cy="830997"/>
              </a:xfrm>
              <a:prstGeom prst="rect">
                <a:avLst/>
              </a:prstGeom>
              <a:noFill/>
            </p:spPr>
            <p:txBody>
              <a:bodyPr wrap="square" lIns="0" tIns="0" rIns="0" bIns="0" rtlCol="0">
                <a:spAutoFit/>
              </a:bodyPr>
              <a:lstStyle/>
              <a:p>
                <a:pPr algn="ctr">
                  <a:lnSpc>
                    <a:spcPct val="150000"/>
                  </a:lnSpc>
                </a:pPr>
                <a:r>
                  <a:rPr lang="en-US" altLang="zh-CN" i="1" dirty="0">
                    <a:latin typeface="Times New Roman" panose="02020603050405020304" pitchFamily="18" charset="0"/>
                    <a:ea typeface="Tahoma" panose="020B0604030504040204" pitchFamily="34" charset="0"/>
                    <a:cs typeface="Times New Roman" panose="02020603050405020304" pitchFamily="18" charset="0"/>
                  </a:rPr>
                  <a:t>Can we use the </a:t>
                </a:r>
                <a:r>
                  <a:rPr lang="en-US" altLang="zh-C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column polynomials</a:t>
                </a:r>
                <a:r>
                  <a:rPr lang="en-US" altLang="zh-CN" i="1" dirty="0">
                    <a:latin typeface="Times New Roman" panose="02020603050405020304" pitchFamily="18" charset="0"/>
                    <a:ea typeface="Tahoma" panose="020B0604030504040204" pitchFamily="34" charset="0"/>
                    <a:cs typeface="Times New Roman" panose="02020603050405020304" pitchFamily="18" charset="0"/>
                  </a:rPr>
                  <a:t> of parties in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𝑀</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 to reconstruct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𝐹</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𝑥</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𝑦</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a:t>
                </a:r>
                <a:endParaRPr lang="zh-CN" altLang="en-US" i="1"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838380" y="2232897"/>
                <a:ext cx="4316414" cy="830997"/>
              </a:xfrm>
              <a:prstGeom prst="rect">
                <a:avLst/>
              </a:prstGeom>
              <a:blipFill rotWithShape="1">
                <a:blip r:embed="rId1"/>
                <a:stretch>
                  <a:fillRect l="-4" t="-29" r="12" b="2"/>
                </a:stretch>
              </a:blipFill>
            </p:spPr>
            <p:txBody>
              <a:bodyPr/>
              <a:lstStyle/>
              <a:p>
                <a:r>
                  <a:rPr lang="zh-CN" altLang="en-US">
                    <a:noFill/>
                  </a:rPr>
                  <a:t> </a:t>
                </a:r>
              </a:p>
            </p:txBody>
          </p:sp>
        </mc:Fallback>
      </mc:AlternateContent>
      <p:sp>
        <p:nvSpPr>
          <p:cNvPr id="56" name="圆角矩形 55"/>
          <p:cNvSpPr/>
          <p:nvPr/>
        </p:nvSpPr>
        <p:spPr>
          <a:xfrm>
            <a:off x="471202" y="3831729"/>
            <a:ext cx="5154660" cy="11749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Corrupted parties may send </a:t>
            </a:r>
            <a:r>
              <a:rPr lang="en-US" altLang="zh-CN" sz="1400" i="1" dirty="0">
                <a:solidFill>
                  <a:srgbClr val="FF0000"/>
                </a:solidFill>
                <a:latin typeface="Times New Roman" panose="02020603050405020304" pitchFamily="18" charset="0"/>
                <a:cs typeface="Times New Roman" panose="02020603050405020304" pitchFamily="18" charset="0"/>
              </a:rPr>
              <a:t>incorrect</a:t>
            </a:r>
            <a:r>
              <a:rPr lang="en-US" altLang="zh-CN" sz="1400" dirty="0">
                <a:solidFill>
                  <a:schemeClr val="tx1"/>
                </a:solidFill>
                <a:latin typeface="Times New Roman" panose="02020603050405020304" pitchFamily="18" charset="0"/>
                <a:cs typeface="Times New Roman" panose="02020603050405020304" pitchFamily="18" charset="0"/>
              </a:rPr>
              <a:t> column polynomials.</a:t>
            </a:r>
            <a:endParaRPr lang="en-US" altLang="zh-CN" sz="14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Need to distinguish correct polynomials from incorrect ones.</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6"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47432" y="2155492"/>
            <a:ext cx="518160" cy="518160"/>
          </a:xfrm>
          <a:prstGeom prst="rect">
            <a:avLst/>
          </a:prstGeom>
        </p:spPr>
      </p:pic>
      <p:pic>
        <p:nvPicPr>
          <p:cNvPr id="17"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8472" y="4743199"/>
            <a:ext cx="426716" cy="426716"/>
          </a:xfrm>
          <a:prstGeom prst="rect">
            <a:avLst/>
          </a:prstGeom>
        </p:spPr>
      </p:pic>
      <p:pic>
        <p:nvPicPr>
          <p:cNvPr id="18"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93154" y="4743199"/>
            <a:ext cx="426716" cy="426716"/>
          </a:xfrm>
          <a:prstGeom prst="rect">
            <a:avLst/>
          </a:prstGeom>
        </p:spPr>
      </p:pic>
      <p:pic>
        <p:nvPicPr>
          <p:cNvPr id="20" name="Picture 4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80690" y="4743199"/>
            <a:ext cx="426716" cy="426716"/>
          </a:xfrm>
          <a:prstGeom prst="rect">
            <a:avLst/>
          </a:prstGeom>
        </p:spPr>
      </p:pic>
      <p:pic>
        <p:nvPicPr>
          <p:cNvPr id="21"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92260" y="4743199"/>
            <a:ext cx="426716" cy="426716"/>
          </a:xfrm>
          <a:prstGeom prst="rect">
            <a:avLst/>
          </a:prstGeom>
        </p:spPr>
      </p:pic>
      <p:pic>
        <p:nvPicPr>
          <p:cNvPr id="22" name="Picture 5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10936" y="4767082"/>
            <a:ext cx="426716" cy="426716"/>
          </a:xfrm>
          <a:prstGeom prst="rect">
            <a:avLst/>
          </a:prstGeom>
        </p:spPr>
      </p:pic>
      <p:cxnSp>
        <p:nvCxnSpPr>
          <p:cNvPr id="9" name="直接箭头连接符 8"/>
          <p:cNvCxnSpPr/>
          <p:nvPr/>
        </p:nvCxnSpPr>
        <p:spPr>
          <a:xfrm flipV="1">
            <a:off x="6949440" y="2861187"/>
            <a:ext cx="1740310" cy="161052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8093915" y="3013587"/>
            <a:ext cx="748235" cy="14581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9088195" y="3138457"/>
            <a:ext cx="0" cy="138634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9462565" y="3063855"/>
            <a:ext cx="649265" cy="14078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9716237" y="2861187"/>
            <a:ext cx="1421745" cy="16636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文本框 29"/>
              <p:cNvSpPr txBox="1"/>
              <p:nvPr/>
            </p:nvSpPr>
            <p:spPr>
              <a:xfrm>
                <a:off x="7194611" y="3336896"/>
                <a:ext cx="558800" cy="1841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zh-CN" altLang="en-US" sz="1200" dirty="0"/>
              </a:p>
            </p:txBody>
          </p:sp>
        </mc:Choice>
        <mc:Fallback>
          <p:sp>
            <p:nvSpPr>
              <p:cNvPr id="30" name="文本框 29"/>
              <p:cNvSpPr txBox="1">
                <a:spLocks noRot="1" noChangeAspect="1" noMove="1" noResize="1" noEditPoints="1" noAdjustHandles="1" noChangeArrowheads="1" noChangeShapeType="1" noTextEdit="1"/>
              </p:cNvSpPr>
              <p:nvPr/>
            </p:nvSpPr>
            <p:spPr>
              <a:xfrm>
                <a:off x="7194611" y="3336896"/>
                <a:ext cx="558800" cy="184150"/>
              </a:xfrm>
              <a:prstGeom prst="rect">
                <a:avLst/>
              </a:prstGeom>
              <a:blipFill rotWithShape="1">
                <a:blip r:embed="rId7"/>
                <a:stretch>
                  <a:fillRect l="-11" t="-329" r="-5898" b="32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10419862" y="3390647"/>
                <a:ext cx="751205" cy="1841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b="0" i="1" dirty="0" smtClean="0">
                                  <a:latin typeface="Cambria Math" panose="02040503050406030204" pitchFamily="18" charset="0"/>
                                </a:rPr>
                                <m:t>2</m:t>
                              </m:r>
                              <m:r>
                                <a:rPr lang="en-US" altLang="zh-CN" sz="1200" b="0" i="1" dirty="0" smtClean="0">
                                  <a:latin typeface="Cambria Math" panose="02040503050406030204" pitchFamily="18" charset="0"/>
                                </a:rPr>
                                <m:t>𝑡</m:t>
                              </m:r>
                              <m:r>
                                <a:rPr lang="en-US" altLang="zh-CN" sz="1200" b="0" i="1" dirty="0" smtClean="0">
                                  <a:latin typeface="Cambria Math" panose="02040503050406030204" pitchFamily="18" charset="0"/>
                                </a:rPr>
                                <m:t>+</m:t>
                              </m:r>
                              <m:r>
                                <a:rPr lang="en-US" altLang="zh-CN" sz="1200" b="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zh-CN" altLang="en-US" sz="1200" dirty="0"/>
              </a:p>
            </p:txBody>
          </p:sp>
        </mc:Choice>
        <mc:Fallback>
          <p:sp>
            <p:nvSpPr>
              <p:cNvPr id="10" name="文本框 9"/>
              <p:cNvSpPr txBox="1">
                <a:spLocks noRot="1" noChangeAspect="1" noMove="1" noResize="1" noEditPoints="1" noAdjustHandles="1" noChangeArrowheads="1" noChangeShapeType="1" noTextEdit="1"/>
              </p:cNvSpPr>
              <p:nvPr/>
            </p:nvSpPr>
            <p:spPr>
              <a:xfrm>
                <a:off x="10419862" y="3390647"/>
                <a:ext cx="751205" cy="184150"/>
              </a:xfrm>
              <a:prstGeom prst="rect">
                <a:avLst/>
              </a:prstGeom>
              <a:blipFill rotWithShape="1">
                <a:blip r:embed="rId8"/>
                <a:stretch>
                  <a:fillRect l="-20" t="-207" r="-4122" b="2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9106512" y="3831631"/>
                <a:ext cx="687705" cy="1841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b="0" i="1" dirty="0" smtClean="0">
                                  <a:latin typeface="Cambria Math" panose="02040503050406030204" pitchFamily="18" charset="0"/>
                                </a:rPr>
                                <m:t>𝑡</m:t>
                              </m:r>
                              <m:r>
                                <a:rPr lang="en-US" altLang="zh-CN" sz="1200" b="0" i="1" dirty="0" smtClean="0">
                                  <a:latin typeface="Cambria Math" panose="02040503050406030204" pitchFamily="18" charset="0"/>
                                </a:rPr>
                                <m:t>+</m:t>
                              </m:r>
                              <m:r>
                                <a:rPr lang="en-US" altLang="zh-CN" sz="1200" b="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zh-CN" altLang="en-US" sz="1200" dirty="0"/>
              </a:p>
            </p:txBody>
          </p:sp>
        </mc:Choice>
        <mc:Fallback>
          <p:sp>
            <p:nvSpPr>
              <p:cNvPr id="11" name="文本框 10"/>
              <p:cNvSpPr txBox="1">
                <a:spLocks noRot="1" noChangeAspect="1" noMove="1" noResize="1" noEditPoints="1" noAdjustHandles="1" noChangeArrowheads="1" noChangeShapeType="1" noTextEdit="1"/>
              </p:cNvSpPr>
              <p:nvPr/>
            </p:nvSpPr>
            <p:spPr>
              <a:xfrm>
                <a:off x="9106512" y="3831631"/>
                <a:ext cx="687705" cy="184150"/>
              </a:xfrm>
              <a:prstGeom prst="rect">
                <a:avLst/>
              </a:prstGeom>
              <a:blipFill rotWithShape="1">
                <a:blip r:embed="rId9"/>
                <a:stretch>
                  <a:fillRect l="-89" t="-22" r="-4528" b="22"/>
                </a:stretch>
              </a:blipFill>
            </p:spPr>
            <p:txBody>
              <a:bodyPr/>
              <a:lstStyle/>
              <a:p>
                <a:r>
                  <a:rPr lang="zh-CN" altLang="en-US">
                    <a:noFill/>
                  </a:rPr>
                  <a:t> </a:t>
                </a:r>
              </a:p>
            </p:txBody>
          </p:sp>
        </mc:Fallback>
      </mc:AlternateContent>
      <p:sp>
        <p:nvSpPr>
          <p:cNvPr id="19" name="文本框 18"/>
          <p:cNvSpPr txBox="1"/>
          <p:nvPr/>
        </p:nvSpPr>
        <p:spPr>
          <a:xfrm>
            <a:off x="8307511" y="1606050"/>
            <a:ext cx="159800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Reconstruction</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文本框 2"/>
              <p:cNvSpPr txBox="1"/>
              <p:nvPr/>
            </p:nvSpPr>
            <p:spPr>
              <a:xfrm>
                <a:off x="838380" y="2232897"/>
                <a:ext cx="4316414" cy="830997"/>
              </a:xfrm>
              <a:prstGeom prst="rect">
                <a:avLst/>
              </a:prstGeom>
              <a:noFill/>
            </p:spPr>
            <p:txBody>
              <a:bodyPr wrap="square" lIns="0" tIns="0" rIns="0" bIns="0" rtlCol="0">
                <a:spAutoFit/>
              </a:bodyPr>
              <a:lstStyle/>
              <a:p>
                <a:pPr algn="ctr">
                  <a:lnSpc>
                    <a:spcPct val="150000"/>
                  </a:lnSpc>
                </a:pPr>
                <a:r>
                  <a:rPr lang="en-US" altLang="zh-CN" i="1" dirty="0">
                    <a:latin typeface="Times New Roman" panose="02020603050405020304" pitchFamily="18" charset="0"/>
                    <a:ea typeface="Tahoma" panose="020B0604030504040204" pitchFamily="34" charset="0"/>
                    <a:cs typeface="Times New Roman" panose="02020603050405020304" pitchFamily="18" charset="0"/>
                  </a:rPr>
                  <a:t>Can we use the </a:t>
                </a:r>
                <a:r>
                  <a:rPr lang="en-US" altLang="zh-C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column polynomials</a:t>
                </a:r>
                <a:r>
                  <a:rPr lang="en-US" altLang="zh-CN" i="1" dirty="0">
                    <a:latin typeface="Times New Roman" panose="02020603050405020304" pitchFamily="18" charset="0"/>
                    <a:ea typeface="Tahoma" panose="020B0604030504040204" pitchFamily="34" charset="0"/>
                    <a:cs typeface="Times New Roman" panose="02020603050405020304" pitchFamily="18" charset="0"/>
                  </a:rPr>
                  <a:t> of parties in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𝑀</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 to reconstruct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𝐹</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𝑥</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𝑦</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a:t>
                </a:r>
                <a:endParaRPr lang="zh-CN" altLang="en-US" i="1"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838380" y="2232897"/>
                <a:ext cx="4316414" cy="830997"/>
              </a:xfrm>
              <a:prstGeom prst="rect">
                <a:avLst/>
              </a:prstGeom>
              <a:blipFill rotWithShape="1">
                <a:blip r:embed="rId1"/>
                <a:stretch>
                  <a:fillRect l="-4" t="-29" r="12" b="2"/>
                </a:stretch>
              </a:blipFill>
            </p:spPr>
            <p:txBody>
              <a:bodyPr/>
              <a:lstStyle/>
              <a:p>
                <a:r>
                  <a:rPr lang="zh-CN" altLang="en-US">
                    <a:noFill/>
                  </a:rPr>
                  <a:t> </a:t>
                </a:r>
              </a:p>
            </p:txBody>
          </p:sp>
        </mc:Fallback>
      </mc:AlternateContent>
      <p:sp>
        <p:nvSpPr>
          <p:cNvPr id="56" name="圆角矩形 55"/>
          <p:cNvSpPr/>
          <p:nvPr/>
        </p:nvSpPr>
        <p:spPr>
          <a:xfrm>
            <a:off x="471202" y="3831729"/>
            <a:ext cx="5154660" cy="11749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Corrupted parties may send </a:t>
            </a:r>
            <a:r>
              <a:rPr lang="en-US" altLang="zh-CN" sz="1400" i="1" dirty="0">
                <a:solidFill>
                  <a:srgbClr val="FF0000"/>
                </a:solidFill>
                <a:latin typeface="Times New Roman" panose="02020603050405020304" pitchFamily="18" charset="0"/>
                <a:cs typeface="Times New Roman" panose="02020603050405020304" pitchFamily="18" charset="0"/>
              </a:rPr>
              <a:t>incorrect</a:t>
            </a:r>
            <a:r>
              <a:rPr lang="en-US" altLang="zh-CN" sz="1400" dirty="0">
                <a:solidFill>
                  <a:schemeClr val="tx1"/>
                </a:solidFill>
                <a:latin typeface="Times New Roman" panose="02020603050405020304" pitchFamily="18" charset="0"/>
                <a:cs typeface="Times New Roman" panose="02020603050405020304" pitchFamily="18" charset="0"/>
              </a:rPr>
              <a:t> column polynomials.</a:t>
            </a:r>
            <a:endParaRPr lang="en-US" altLang="zh-CN" sz="14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Need to distinguish correct polynomials from incorrect ones.</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6"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47432" y="2155492"/>
            <a:ext cx="518160" cy="518160"/>
          </a:xfrm>
          <a:prstGeom prst="rect">
            <a:avLst/>
          </a:prstGeom>
        </p:spPr>
      </p:pic>
      <p:pic>
        <p:nvPicPr>
          <p:cNvPr id="17"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8472" y="4743199"/>
            <a:ext cx="426716" cy="426716"/>
          </a:xfrm>
          <a:prstGeom prst="rect">
            <a:avLst/>
          </a:prstGeom>
        </p:spPr>
      </p:pic>
      <p:pic>
        <p:nvPicPr>
          <p:cNvPr id="18"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93154" y="4743199"/>
            <a:ext cx="426716" cy="426716"/>
          </a:xfrm>
          <a:prstGeom prst="rect">
            <a:avLst/>
          </a:prstGeom>
        </p:spPr>
      </p:pic>
      <p:pic>
        <p:nvPicPr>
          <p:cNvPr id="20" name="Picture 4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80690" y="4743199"/>
            <a:ext cx="426716" cy="426716"/>
          </a:xfrm>
          <a:prstGeom prst="rect">
            <a:avLst/>
          </a:prstGeom>
        </p:spPr>
      </p:pic>
      <p:pic>
        <p:nvPicPr>
          <p:cNvPr id="21"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92260" y="4743199"/>
            <a:ext cx="426716" cy="426716"/>
          </a:xfrm>
          <a:prstGeom prst="rect">
            <a:avLst/>
          </a:prstGeom>
        </p:spPr>
      </p:pic>
      <p:pic>
        <p:nvPicPr>
          <p:cNvPr id="22" name="Picture 5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10936" y="4767082"/>
            <a:ext cx="426716" cy="426716"/>
          </a:xfrm>
          <a:prstGeom prst="rect">
            <a:avLst/>
          </a:prstGeom>
        </p:spPr>
      </p:pic>
      <p:cxnSp>
        <p:nvCxnSpPr>
          <p:cNvPr id="9" name="直接箭头连接符 8"/>
          <p:cNvCxnSpPr/>
          <p:nvPr/>
        </p:nvCxnSpPr>
        <p:spPr>
          <a:xfrm flipV="1">
            <a:off x="6949440" y="2861187"/>
            <a:ext cx="1740310" cy="161052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8093915" y="3013587"/>
            <a:ext cx="748235" cy="14581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9088195" y="3138457"/>
            <a:ext cx="0" cy="138634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9462565" y="3063855"/>
            <a:ext cx="649265" cy="14078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9716237" y="2861187"/>
            <a:ext cx="1421745" cy="16636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文本框 29"/>
              <p:cNvSpPr txBox="1"/>
              <p:nvPr/>
            </p:nvSpPr>
            <p:spPr>
              <a:xfrm>
                <a:off x="7194611" y="3336896"/>
                <a:ext cx="558800" cy="1841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zh-CN" altLang="en-US" sz="1200" dirty="0"/>
              </a:p>
            </p:txBody>
          </p:sp>
        </mc:Choice>
        <mc:Fallback>
          <p:sp>
            <p:nvSpPr>
              <p:cNvPr id="30" name="文本框 29"/>
              <p:cNvSpPr txBox="1">
                <a:spLocks noRot="1" noChangeAspect="1" noMove="1" noResize="1" noEditPoints="1" noAdjustHandles="1" noChangeArrowheads="1" noChangeShapeType="1" noTextEdit="1"/>
              </p:cNvSpPr>
              <p:nvPr/>
            </p:nvSpPr>
            <p:spPr>
              <a:xfrm>
                <a:off x="7194611" y="3336896"/>
                <a:ext cx="558800" cy="184150"/>
              </a:xfrm>
              <a:prstGeom prst="rect">
                <a:avLst/>
              </a:prstGeom>
              <a:blipFill rotWithShape="1">
                <a:blip r:embed="rId7"/>
                <a:stretch>
                  <a:fillRect l="-11" t="-329" r="-5898" b="32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10419862" y="3390647"/>
                <a:ext cx="751205" cy="1841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b="0" i="1" dirty="0" smtClean="0">
                                  <a:latin typeface="Cambria Math" panose="02040503050406030204" pitchFamily="18" charset="0"/>
                                </a:rPr>
                                <m:t>2</m:t>
                              </m:r>
                              <m:r>
                                <a:rPr lang="en-US" altLang="zh-CN" sz="1200" b="0" i="1" dirty="0" smtClean="0">
                                  <a:latin typeface="Cambria Math" panose="02040503050406030204" pitchFamily="18" charset="0"/>
                                </a:rPr>
                                <m:t>𝑡</m:t>
                              </m:r>
                              <m:r>
                                <a:rPr lang="en-US" altLang="zh-CN" sz="1200" b="0" i="1" dirty="0" smtClean="0">
                                  <a:latin typeface="Cambria Math" panose="02040503050406030204" pitchFamily="18" charset="0"/>
                                </a:rPr>
                                <m:t>+</m:t>
                              </m:r>
                              <m:r>
                                <a:rPr lang="en-US" altLang="zh-CN" sz="1200" b="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zh-CN" altLang="en-US" sz="1200" dirty="0"/>
              </a:p>
            </p:txBody>
          </p:sp>
        </mc:Choice>
        <mc:Fallback>
          <p:sp>
            <p:nvSpPr>
              <p:cNvPr id="10" name="文本框 9"/>
              <p:cNvSpPr txBox="1">
                <a:spLocks noRot="1" noChangeAspect="1" noMove="1" noResize="1" noEditPoints="1" noAdjustHandles="1" noChangeArrowheads="1" noChangeShapeType="1" noTextEdit="1"/>
              </p:cNvSpPr>
              <p:nvPr/>
            </p:nvSpPr>
            <p:spPr>
              <a:xfrm>
                <a:off x="10419862" y="3390647"/>
                <a:ext cx="751205" cy="184150"/>
              </a:xfrm>
              <a:prstGeom prst="rect">
                <a:avLst/>
              </a:prstGeom>
              <a:blipFill rotWithShape="1">
                <a:blip r:embed="rId8"/>
                <a:stretch>
                  <a:fillRect l="-20" t="-207" r="-4122" b="20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9106512" y="3831631"/>
                <a:ext cx="687705" cy="1841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b="0" i="1" dirty="0" smtClean="0">
                                  <a:latin typeface="Cambria Math" panose="02040503050406030204" pitchFamily="18" charset="0"/>
                                </a:rPr>
                                <m:t>𝑡</m:t>
                              </m:r>
                              <m:r>
                                <a:rPr lang="en-US" altLang="zh-CN" sz="1200" b="0" i="1" dirty="0" smtClean="0">
                                  <a:latin typeface="Cambria Math" panose="02040503050406030204" pitchFamily="18" charset="0"/>
                                </a:rPr>
                                <m:t>+</m:t>
                              </m:r>
                              <m:r>
                                <a:rPr lang="en-US" altLang="zh-CN" sz="1200" b="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zh-CN" altLang="en-US" sz="1200" dirty="0"/>
              </a:p>
            </p:txBody>
          </p:sp>
        </mc:Choice>
        <mc:Fallback>
          <p:sp>
            <p:nvSpPr>
              <p:cNvPr id="11" name="文本框 10"/>
              <p:cNvSpPr txBox="1">
                <a:spLocks noRot="1" noChangeAspect="1" noMove="1" noResize="1" noEditPoints="1" noAdjustHandles="1" noChangeArrowheads="1" noChangeShapeType="1" noTextEdit="1"/>
              </p:cNvSpPr>
              <p:nvPr/>
            </p:nvSpPr>
            <p:spPr>
              <a:xfrm>
                <a:off x="9106512" y="3831631"/>
                <a:ext cx="687705" cy="184150"/>
              </a:xfrm>
              <a:prstGeom prst="rect">
                <a:avLst/>
              </a:prstGeom>
              <a:blipFill rotWithShape="1">
                <a:blip r:embed="rId9"/>
                <a:stretch>
                  <a:fillRect l="-89" t="-22" r="-4528" b="22"/>
                </a:stretch>
              </a:blipFill>
            </p:spPr>
            <p:txBody>
              <a:bodyPr/>
              <a:lstStyle/>
              <a:p>
                <a:r>
                  <a:rPr lang="zh-CN" altLang="en-US">
                    <a:noFill/>
                  </a:rPr>
                  <a:t> </a:t>
                </a:r>
              </a:p>
            </p:txBody>
          </p:sp>
        </mc:Fallback>
      </mc:AlternateContent>
      <p:sp>
        <p:nvSpPr>
          <p:cNvPr id="19" name="文本框 18"/>
          <p:cNvSpPr txBox="1"/>
          <p:nvPr/>
        </p:nvSpPr>
        <p:spPr>
          <a:xfrm>
            <a:off x="8307511" y="1606050"/>
            <a:ext cx="159800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Reconstruction</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838412" y="5519075"/>
            <a:ext cx="4316414" cy="830580"/>
          </a:xfrm>
          <a:prstGeom prst="rect">
            <a:avLst/>
          </a:prstGeom>
          <a:noFill/>
        </p:spPr>
        <p:txBody>
          <a:bodyPr wrap="square" lIns="0" tIns="0" rIns="0" bIns="0" rtlCol="0">
            <a:spAutoFit/>
          </a:bodyPr>
          <a:lstStyle/>
          <a:p>
            <a:pPr algn="ctr">
              <a:lnSpc>
                <a:spcPct val="150000"/>
              </a:lnSpc>
            </a:pPr>
            <a:r>
              <a:rPr lang="en-US" altLang="zh-CN" i="1" dirty="0">
                <a:latin typeface="Times New Roman" panose="02020603050405020304" pitchFamily="18" charset="0"/>
                <a:ea typeface="Tahoma" panose="020B0604030504040204" pitchFamily="34" charset="0"/>
                <a:cs typeface="Times New Roman" panose="02020603050405020304" pitchFamily="18" charset="0"/>
              </a:rPr>
              <a:t>How can we let each party prove that his </a:t>
            </a:r>
            <a:r>
              <a:rPr lang="en-US" altLang="zh-C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column polynomial</a:t>
            </a:r>
            <a:r>
              <a:rPr lang="en-US" altLang="zh-CN" i="1" dirty="0">
                <a:latin typeface="Times New Roman" panose="02020603050405020304" pitchFamily="18" charset="0"/>
                <a:ea typeface="Tahoma" panose="020B0604030504040204" pitchFamily="34" charset="0"/>
                <a:cs typeface="Times New Roman" panose="02020603050405020304" pitchFamily="18" charset="0"/>
              </a:rPr>
              <a:t> is correct?</a:t>
            </a:r>
            <a:endParaRPr lang="zh-CN" altLang="en-US"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文本框 2"/>
              <p:cNvSpPr txBox="1"/>
              <p:nvPr/>
            </p:nvSpPr>
            <p:spPr>
              <a:xfrm>
                <a:off x="894260" y="1847452"/>
                <a:ext cx="4316414" cy="830997"/>
              </a:xfrm>
              <a:prstGeom prst="rect">
                <a:avLst/>
              </a:prstGeom>
              <a:noFill/>
            </p:spPr>
            <p:txBody>
              <a:bodyPr wrap="square" lIns="0" tIns="0" rIns="0" bIns="0" rtlCol="0">
                <a:spAutoFit/>
              </a:bodyPr>
              <a:lstStyle/>
              <a:p>
                <a:pPr algn="ctr">
                  <a:lnSpc>
                    <a:spcPct val="150000"/>
                  </a:lnSpc>
                </a:pPr>
                <a:r>
                  <a:rPr lang="en-US" altLang="zh-CN" i="1" dirty="0">
                    <a:latin typeface="Times New Roman" panose="02020603050405020304" pitchFamily="18" charset="0"/>
                    <a:ea typeface="Tahoma" panose="020B0604030504040204" pitchFamily="34" charset="0"/>
                    <a:cs typeface="Times New Roman" panose="02020603050405020304" pitchFamily="18" charset="0"/>
                  </a:rPr>
                  <a:t>Can we use the </a:t>
                </a:r>
                <a:r>
                  <a:rPr lang="en-US" altLang="zh-C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column polynomials</a:t>
                </a:r>
                <a:r>
                  <a:rPr lang="en-US" altLang="zh-CN" i="1" dirty="0">
                    <a:latin typeface="Times New Roman" panose="02020603050405020304" pitchFamily="18" charset="0"/>
                    <a:ea typeface="Tahoma" panose="020B0604030504040204" pitchFamily="34" charset="0"/>
                    <a:cs typeface="Times New Roman" panose="02020603050405020304" pitchFamily="18" charset="0"/>
                  </a:rPr>
                  <a:t> of parties in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𝑀</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 to reconstruct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𝐹</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𝑥</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𝑦</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a:t>
                </a:r>
                <a:endParaRPr lang="zh-CN" altLang="en-US" i="1"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894260" y="1847452"/>
                <a:ext cx="4316414" cy="830997"/>
              </a:xfrm>
              <a:prstGeom prst="rect">
                <a:avLst/>
              </a:prstGeom>
              <a:blipFill rotWithShape="1">
                <a:blip r:embed="rId1"/>
                <a:stretch>
                  <a:fillRect l="-4" t="-29" r="12" b="2"/>
                </a:stretch>
              </a:blipFill>
            </p:spPr>
            <p:txBody>
              <a:bodyPr/>
              <a:lstStyle/>
              <a:p>
                <a:r>
                  <a:rPr lang="zh-CN" altLang="en-US">
                    <a:noFill/>
                  </a:rPr>
                  <a:t> </a:t>
                </a:r>
              </a:p>
            </p:txBody>
          </p:sp>
        </mc:Fallback>
      </mc:AlternateContent>
      <p:sp>
        <p:nvSpPr>
          <p:cNvPr id="56" name="圆角矩形 55"/>
          <p:cNvSpPr/>
          <p:nvPr/>
        </p:nvSpPr>
        <p:spPr>
          <a:xfrm>
            <a:off x="471202" y="3075444"/>
            <a:ext cx="5154660" cy="11749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Corrupted parties may send </a:t>
            </a:r>
            <a:r>
              <a:rPr lang="en-US" altLang="zh-CN" sz="1400" i="1" dirty="0">
                <a:solidFill>
                  <a:srgbClr val="FF0000"/>
                </a:solidFill>
                <a:latin typeface="Times New Roman" panose="02020603050405020304" pitchFamily="18" charset="0"/>
                <a:cs typeface="Times New Roman" panose="02020603050405020304" pitchFamily="18" charset="0"/>
              </a:rPr>
              <a:t>incorrect</a:t>
            </a:r>
            <a:r>
              <a:rPr lang="en-US" altLang="zh-CN" sz="1400" dirty="0">
                <a:solidFill>
                  <a:schemeClr val="tx1"/>
                </a:solidFill>
                <a:latin typeface="Times New Roman" panose="02020603050405020304" pitchFamily="18" charset="0"/>
                <a:cs typeface="Times New Roman" panose="02020603050405020304" pitchFamily="18" charset="0"/>
              </a:rPr>
              <a:t> column polynomials.</a:t>
            </a:r>
            <a:endParaRPr lang="en-US" altLang="zh-CN" sz="14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Need to distinguish correct polynomials from incorrect ones.</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54"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76644" y="1847452"/>
            <a:ext cx="518160" cy="518160"/>
          </a:xfrm>
          <a:prstGeom prst="rect">
            <a:avLst/>
          </a:prstGeom>
        </p:spPr>
      </p:pic>
      <p:pic>
        <p:nvPicPr>
          <p:cNvPr id="60"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35" y="1893174"/>
            <a:ext cx="426716" cy="426716"/>
          </a:xfrm>
          <a:prstGeom prst="rect">
            <a:avLst/>
          </a:prstGeom>
        </p:spPr>
      </p:pic>
      <p:sp>
        <p:nvSpPr>
          <p:cNvPr id="4" name="文本框 3"/>
          <p:cNvSpPr txBox="1"/>
          <p:nvPr/>
        </p:nvSpPr>
        <p:spPr>
          <a:xfrm>
            <a:off x="1069913" y="4961357"/>
            <a:ext cx="3957237" cy="369332"/>
          </a:xfrm>
          <a:prstGeom prst="rect">
            <a:avLst/>
          </a:prstGeom>
          <a:noFill/>
        </p:spPr>
        <p:txBody>
          <a:bodyPr wrap="none" rtlCol="0">
            <a:spAutoFit/>
          </a:bodyPr>
          <a:lstStyle/>
          <a:p>
            <a:r>
              <a:rPr lang="en-US" altLang="zh-CN" b="1" i="1" dirty="0">
                <a:latin typeface="Times New Roman" panose="02020603050405020304" pitchFamily="18" charset="0"/>
                <a:cs typeface="Times New Roman" panose="02020603050405020304" pitchFamily="18" charset="0"/>
              </a:rPr>
              <a:t>Solution: </a:t>
            </a:r>
            <a:r>
              <a:rPr lang="en-US" altLang="zh-CN" i="1" dirty="0">
                <a:latin typeface="Times New Roman" panose="02020603050405020304" pitchFamily="18" charset="0"/>
                <a:cs typeface="Times New Roman" panose="02020603050405020304" pitchFamily="18" charset="0"/>
              </a:rPr>
              <a:t>Authentication Tags [BFO12]</a:t>
            </a:r>
            <a:endParaRPr lang="zh-CN" altLang="en-US" i="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文本框 4"/>
              <p:cNvSpPr txBox="1"/>
              <p:nvPr/>
            </p:nvSpPr>
            <p:spPr>
              <a:xfrm>
                <a:off x="7102038" y="1399738"/>
                <a:ext cx="46737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i="0" dirty="0" smtClean="0">
                              <a:latin typeface="Cambria Math" panose="02040503050406030204" pitchFamily="18" charset="0"/>
                            </a:rPr>
                            <m:t>P</m:t>
                          </m:r>
                        </m:e>
                        <m:sub>
                          <m:r>
                            <a:rPr lang="en-US" altLang="zh-CN" i="1" dirty="0" smtClean="0">
                              <a:latin typeface="Cambria Math" panose="02040503050406030204" pitchFamily="18" charset="0"/>
                            </a:rPr>
                            <m:t>𝐴</m:t>
                          </m:r>
                        </m:sub>
                      </m:sSub>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7102038" y="1399738"/>
                <a:ext cx="467371" cy="369332"/>
              </a:xfrm>
              <a:prstGeom prst="rect">
                <a:avLst/>
              </a:prstGeom>
              <a:blipFill rotWithShape="1">
                <a:blip r:embed="rId4"/>
                <a:stretch>
                  <a:fillRect l="-42" t="-54" r="45" b="1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文本框 61"/>
              <p:cNvSpPr txBox="1"/>
              <p:nvPr/>
            </p:nvSpPr>
            <p:spPr>
              <a:xfrm>
                <a:off x="10404407" y="1399738"/>
                <a:ext cx="46737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i="0" dirty="0" smtClean="0">
                              <a:latin typeface="Cambria Math" panose="02040503050406030204" pitchFamily="18" charset="0"/>
                            </a:rPr>
                            <m:t>P</m:t>
                          </m:r>
                        </m:e>
                        <m:sub>
                          <m:r>
                            <a:rPr lang="en-US" altLang="zh-CN" i="1" dirty="0">
                              <a:latin typeface="Cambria Math" panose="02040503050406030204" pitchFamily="18" charset="0"/>
                            </a:rPr>
                            <m:t>𝐵</m:t>
                          </m:r>
                        </m:sub>
                      </m:sSub>
                    </m:oMath>
                  </m:oMathPara>
                </a14:m>
                <a:endParaRPr lang="zh-CN" altLang="en-US" dirty="0"/>
              </a:p>
            </p:txBody>
          </p:sp>
        </mc:Choice>
        <mc:Fallback>
          <p:sp>
            <p:nvSpPr>
              <p:cNvPr id="62" name="文本框 61"/>
              <p:cNvSpPr txBox="1">
                <a:spLocks noRot="1" noChangeAspect="1" noMove="1" noResize="1" noEditPoints="1" noAdjustHandles="1" noChangeArrowheads="1" noChangeShapeType="1" noTextEdit="1"/>
              </p:cNvSpPr>
              <p:nvPr/>
            </p:nvSpPr>
            <p:spPr>
              <a:xfrm>
                <a:off x="10404407" y="1399738"/>
                <a:ext cx="467371" cy="369332"/>
              </a:xfrm>
              <a:prstGeom prst="rect">
                <a:avLst/>
              </a:prstGeom>
              <a:blipFill rotWithShape="1">
                <a:blip r:embed="rId5"/>
                <a:stretch>
                  <a:fillRect l="-121" t="-54" r="124" b="1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6843440" y="2725301"/>
                <a:ext cx="91884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Input: </a:t>
                </a:r>
                <a14:m>
                  <m:oMath xmlns:m="http://schemas.openxmlformats.org/officeDocument/2006/math">
                    <m:r>
                      <a:rPr lang="en-US" altLang="zh-CN" sz="1600" b="1" i="1" dirty="0" smtClean="0">
                        <a:solidFill>
                          <a:srgbClr val="FF0000"/>
                        </a:solidFill>
                        <a:latin typeface="Cambria Math" panose="02040503050406030204" pitchFamily="18" charset="0"/>
                        <a:cs typeface="Times New Roman" panose="02020603050405020304" pitchFamily="18" charset="0"/>
                      </a:rPr>
                      <m:t>𝒎</m:t>
                    </m:r>
                  </m:oMath>
                </a14:m>
                <a:endParaRPr lang="zh-CN" altLang="en-US" sz="1600" b="1" dirty="0">
                  <a:latin typeface="Times New Roman" panose="02020603050405020304" pitchFamily="18" charset="0"/>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6843440" y="2725301"/>
                <a:ext cx="918841" cy="338554"/>
              </a:xfrm>
              <a:prstGeom prst="rect">
                <a:avLst/>
              </a:prstGeom>
              <a:blipFill rotWithShape="1">
                <a:blip r:embed="rId6"/>
                <a:stretch>
                  <a:fillRect l="-5" t="-152" r="4" b="18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9812385" y="2602190"/>
                <a:ext cx="1651414" cy="584775"/>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Long-term key: </a:t>
                </a:r>
                <a14:m>
                  <m:oMath xmlns:m="http://schemas.openxmlformats.org/officeDocument/2006/math">
                    <m:r>
                      <a:rPr lang="en-US" altLang="zh-CN" sz="1600" b="1" i="1" dirty="0" smtClean="0">
                        <a:solidFill>
                          <a:srgbClr val="FF0000"/>
                        </a:solidFill>
                        <a:latin typeface="Cambria Math" panose="02040503050406030204" pitchFamily="18" charset="0"/>
                        <a:cs typeface="Times New Roman" panose="02020603050405020304" pitchFamily="18" charset="0"/>
                      </a:rPr>
                      <m:t>𝝁</m:t>
                    </m:r>
                  </m:oMath>
                </a14:m>
                <a:endParaRPr lang="en-US" altLang="zh-CN" sz="1600" b="1"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Short-term key: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𝜈</m:t>
                    </m:r>
                  </m:oMath>
                </a14:m>
                <a:endParaRPr lang="zh-CN" altLang="en-US" sz="1600" dirty="0">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9812385" y="2602190"/>
                <a:ext cx="1651414" cy="584775"/>
              </a:xfrm>
              <a:prstGeom prst="rect">
                <a:avLst/>
              </a:prstGeom>
              <a:blipFill rotWithShape="1">
                <a:blip r:embed="rId7"/>
                <a:stretch>
                  <a:fillRect l="-22" t="-102" r="9" b="9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8140278" y="3552250"/>
                <a:ext cx="192751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Tag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𝜏</m:t>
                    </m:r>
                    <m:r>
                      <a:rPr lang="en-US" altLang="zh-CN" i="1" dirty="0" smtClean="0">
                        <a:latin typeface="Cambria Math" panose="02040503050406030204" pitchFamily="18" charset="0"/>
                        <a:cs typeface="Times New Roman" panose="02020603050405020304" pitchFamily="18" charset="0"/>
                      </a:rPr>
                      <m:t>=</m:t>
                    </m:r>
                    <m:r>
                      <a:rPr lang="en-US" altLang="zh-CN" b="1" i="1" dirty="0" smtClean="0">
                        <a:solidFill>
                          <a:srgbClr val="FF0000"/>
                        </a:solidFill>
                        <a:latin typeface="Cambria Math" panose="02040503050406030204" pitchFamily="18" charset="0"/>
                        <a:cs typeface="Times New Roman" panose="02020603050405020304" pitchFamily="18" charset="0"/>
                      </a:rPr>
                      <m:t>𝒎</m:t>
                    </m:r>
                    <m:r>
                      <a:rPr lang="en-US" altLang="zh-CN" i="1" dirty="0" smtClean="0">
                        <a:latin typeface="Cambria Math" panose="02040503050406030204" pitchFamily="18" charset="0"/>
                        <a:cs typeface="Times New Roman" panose="02020603050405020304" pitchFamily="18" charset="0"/>
                      </a:rPr>
                      <m:t>⋅</m:t>
                    </m:r>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i="1" dirty="0" smtClean="0">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𝜈</m:t>
                    </m:r>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8140278" y="3552250"/>
                <a:ext cx="1927515" cy="369332"/>
              </a:xfrm>
              <a:prstGeom prst="rect">
                <a:avLst/>
              </a:prstGeom>
              <a:blipFill rotWithShape="1">
                <a:blip r:embed="rId8"/>
                <a:stretch>
                  <a:fillRect l="-11" t="-16" r="26" b="124"/>
                </a:stretch>
              </a:blipFill>
            </p:spPr>
            <p:txBody>
              <a:bodyPr/>
              <a:lstStyle/>
              <a:p>
                <a:r>
                  <a:rPr lang="zh-CN" altLang="en-US">
                    <a:noFill/>
                  </a:rPr>
                  <a:t> </a:t>
                </a:r>
              </a:p>
            </p:txBody>
          </p:sp>
        </mc:Fallback>
      </mc:AlternateContent>
      <p:grpSp>
        <p:nvGrpSpPr>
          <p:cNvPr id="23" name="组合 22"/>
          <p:cNvGrpSpPr/>
          <p:nvPr/>
        </p:nvGrpSpPr>
        <p:grpSpPr>
          <a:xfrm>
            <a:off x="7354343" y="3356733"/>
            <a:ext cx="480922" cy="439177"/>
            <a:chOff x="7354343" y="3356733"/>
            <a:chExt cx="480922" cy="439177"/>
          </a:xfrm>
        </p:grpSpPr>
        <p:cxnSp>
          <p:nvCxnSpPr>
            <p:cNvPr id="19" name="直接连接符 18"/>
            <p:cNvCxnSpPr/>
            <p:nvPr/>
          </p:nvCxnSpPr>
          <p:spPr>
            <a:xfrm>
              <a:off x="7354343" y="3356733"/>
              <a:ext cx="0" cy="439177"/>
            </a:xfrm>
            <a:prstGeom prst="line">
              <a:avLst/>
            </a:prstGeom>
            <a:ln w="12700">
              <a:headEnd type="arrow"/>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354343" y="3795910"/>
              <a:ext cx="480922" cy="0"/>
            </a:xfrm>
            <a:prstGeom prst="line">
              <a:avLst/>
            </a:prstGeom>
            <a:ln w="127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4" name="文本框 23"/>
              <p:cNvSpPr txBox="1"/>
              <p:nvPr/>
            </p:nvSpPr>
            <p:spPr>
              <a:xfrm>
                <a:off x="7253656" y="4934344"/>
                <a:ext cx="3700757" cy="369332"/>
              </a:xfrm>
              <a:prstGeom prst="rect">
                <a:avLst/>
              </a:prstGeom>
              <a:noFill/>
            </p:spPr>
            <p:txBody>
              <a:bodyPr wrap="none" rtlCol="0">
                <a:spAutoFit/>
              </a:bodyPr>
              <a:lstStyle/>
              <a:p>
                <a14:m>
                  <m:oMath xmlns:m="http://schemas.openxmlformats.org/officeDocument/2006/math">
                    <m:sSub>
                      <m:sSubPr>
                        <m:ctrlPr>
                          <a:rPr lang="en-US" altLang="zh-CN" i="1" dirty="0" smtClean="0">
                            <a:latin typeface="Cambria Math" panose="02040503050406030204" pitchFamily="18" charset="0"/>
                            <a:cs typeface="Times New Roman" panose="02020603050405020304" pitchFamily="18" charset="0"/>
                          </a:rPr>
                        </m:ctrlPr>
                      </m:sSubPr>
                      <m:e>
                        <m:r>
                          <m:rPr>
                            <m:sty m:val="p"/>
                          </m:rPr>
                          <a:rPr lang="en-US" altLang="zh-CN" i="0" dirty="0" smtClean="0">
                            <a:latin typeface="Cambria Math" panose="02040503050406030204" pitchFamily="18" charset="0"/>
                            <a:cs typeface="Times New Roman" panose="02020603050405020304" pitchFamily="18" charset="0"/>
                          </a:rPr>
                          <m:t>P</m:t>
                        </m:r>
                      </m:e>
                      <m:sub>
                        <m:r>
                          <a:rPr lang="en-US" altLang="zh-CN" i="1" dirty="0" smtClean="0">
                            <a:latin typeface="Cambria Math" panose="02040503050406030204" pitchFamily="18" charset="0"/>
                            <a:cs typeface="Times New Roman" panose="02020603050405020304" pitchFamily="18" charset="0"/>
                          </a:rPr>
                          <m:t>𝐵</m:t>
                        </m:r>
                      </m:sub>
                    </m:sSub>
                  </m:oMath>
                </a14:m>
                <a:r>
                  <a:rPr lang="en-US" altLang="zh-CN" dirty="0">
                    <a:latin typeface="Times New Roman" panose="02020603050405020304" pitchFamily="18" charset="0"/>
                    <a:cs typeface="Times New Roman" panose="02020603050405020304" pitchFamily="18" charset="0"/>
                  </a:rPr>
                  <a:t> can check </a:t>
                </a:r>
                <a14:m>
                  <m:oMath xmlns:m="http://schemas.openxmlformats.org/officeDocument/2006/math">
                    <m:r>
                      <a:rPr lang="en-US" altLang="zh-CN" b="1" i="1" dirty="0" smtClean="0">
                        <a:solidFill>
                          <a:srgbClr val="FF0000"/>
                        </a:solidFill>
                        <a:latin typeface="Cambria Math" panose="02040503050406030204" pitchFamily="18" charset="0"/>
                        <a:cs typeface="Times New Roman" panose="02020603050405020304" pitchFamily="18" charset="0"/>
                      </a:rPr>
                      <m:t>𝒎</m:t>
                    </m:r>
                  </m:oMath>
                </a14:m>
                <a:r>
                  <a:rPr lang="en-US" altLang="zh-CN" dirty="0">
                    <a:latin typeface="Times New Roman" panose="02020603050405020304" pitchFamily="18" charset="0"/>
                    <a:cs typeface="Times New Roman" panose="02020603050405020304" pitchFamily="18" charset="0"/>
                  </a:rPr>
                  <a:t> by verifying the tag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𝜏</m:t>
                    </m:r>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7253656" y="4934344"/>
                <a:ext cx="3700757" cy="369332"/>
              </a:xfrm>
              <a:prstGeom prst="rect">
                <a:avLst/>
              </a:prstGeom>
              <a:blipFill rotWithShape="1">
                <a:blip r:embed="rId9"/>
                <a:stretch>
                  <a:fillRect l="-1" t="-107" r="1" b="42"/>
                </a:stretch>
              </a:blipFill>
            </p:spPr>
            <p:txBody>
              <a:bodyPr/>
              <a:lstStyle/>
              <a:p>
                <a:r>
                  <a:rPr lang="zh-CN" altLang="en-US">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 name="文本框 2"/>
              <p:cNvSpPr txBox="1"/>
              <p:nvPr/>
            </p:nvSpPr>
            <p:spPr>
              <a:xfrm>
                <a:off x="894260" y="1847452"/>
                <a:ext cx="4316414" cy="830997"/>
              </a:xfrm>
              <a:prstGeom prst="rect">
                <a:avLst/>
              </a:prstGeom>
              <a:noFill/>
            </p:spPr>
            <p:txBody>
              <a:bodyPr wrap="square" lIns="0" tIns="0" rIns="0" bIns="0" rtlCol="0">
                <a:spAutoFit/>
              </a:bodyPr>
              <a:lstStyle/>
              <a:p>
                <a:pPr algn="ctr">
                  <a:lnSpc>
                    <a:spcPct val="150000"/>
                  </a:lnSpc>
                </a:pPr>
                <a:r>
                  <a:rPr lang="en-US" altLang="zh-CN" i="1" dirty="0">
                    <a:latin typeface="Times New Roman" panose="02020603050405020304" pitchFamily="18" charset="0"/>
                    <a:ea typeface="Tahoma" panose="020B0604030504040204" pitchFamily="34" charset="0"/>
                    <a:cs typeface="Times New Roman" panose="02020603050405020304" pitchFamily="18" charset="0"/>
                  </a:rPr>
                  <a:t>Can we use the </a:t>
                </a:r>
                <a:r>
                  <a:rPr lang="en-US" altLang="zh-CN"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column polynomials</a:t>
                </a:r>
                <a:r>
                  <a:rPr lang="en-US" altLang="zh-CN" i="1" dirty="0">
                    <a:latin typeface="Times New Roman" panose="02020603050405020304" pitchFamily="18" charset="0"/>
                    <a:ea typeface="Tahoma" panose="020B0604030504040204" pitchFamily="34" charset="0"/>
                    <a:cs typeface="Times New Roman" panose="02020603050405020304" pitchFamily="18" charset="0"/>
                  </a:rPr>
                  <a:t> of parties in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𝑀</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 to reconstruct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𝐹</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𝑥</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err="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𝑦</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i="1" dirty="0">
                    <a:latin typeface="Times New Roman" panose="02020603050405020304" pitchFamily="18" charset="0"/>
                    <a:ea typeface="Tahoma" panose="020B0604030504040204" pitchFamily="34" charset="0"/>
                    <a:cs typeface="Times New Roman" panose="02020603050405020304" pitchFamily="18" charset="0"/>
                  </a:rPr>
                  <a:t>?</a:t>
                </a:r>
                <a:endParaRPr lang="zh-CN" altLang="en-US" i="1"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894260" y="1847452"/>
                <a:ext cx="4316414" cy="830997"/>
              </a:xfrm>
              <a:prstGeom prst="rect">
                <a:avLst/>
              </a:prstGeom>
              <a:blipFill rotWithShape="1">
                <a:blip r:embed="rId1"/>
                <a:stretch>
                  <a:fillRect l="-4" t="-29" r="12" b="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6" name="圆角矩形 55"/>
              <p:cNvSpPr/>
              <p:nvPr/>
            </p:nvSpPr>
            <p:spPr>
              <a:xfrm>
                <a:off x="973723" y="3063855"/>
                <a:ext cx="4149616" cy="117492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In the sharing phase, for every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𝑖</m:t>
                        </m:r>
                      </m:sub>
                    </m:sSub>
                    <m:r>
                      <a:rPr lang="en-US" altLang="zh-CN" sz="1400" i="1" dirty="0" smtClean="0">
                        <a:solidFill>
                          <a:schemeClr val="tx1"/>
                        </a:solidFill>
                        <a:latin typeface="Cambria Math" panose="02040503050406030204" pitchFamily="18" charset="0"/>
                        <a:cs typeface="Times New Roman" panose="02020603050405020304" pitchFamily="18" charset="0"/>
                      </a:rPr>
                      <m:t>∈</m:t>
                    </m:r>
                    <m:r>
                      <a:rPr lang="en-US" altLang="zh-CN" sz="1400" b="1" i="1" dirty="0" smtClean="0">
                        <a:solidFill>
                          <a:srgbClr val="FF0000"/>
                        </a:solidFill>
                        <a:latin typeface="Cambria Math" panose="02040503050406030204" pitchFamily="18" charset="0"/>
                        <a:cs typeface="Times New Roman" panose="02020603050405020304" pitchFamily="18" charset="0"/>
                      </a:rPr>
                      <m:t>𝑴</m:t>
                    </m:r>
                  </m:oMath>
                </a14:m>
                <a:r>
                  <a:rPr lang="en-US" altLang="zh-CN" sz="1400" dirty="0">
                    <a:solidFill>
                      <a:schemeClr val="tx1"/>
                    </a:solidFill>
                    <a:latin typeface="Times New Roman" panose="02020603050405020304" pitchFamily="18" charset="0"/>
                    <a:cs typeface="Times New Roman" panose="02020603050405020304" pitchFamily="18" charset="0"/>
                  </a:rPr>
                  <a:t> and every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rPr>
                  <a:t>, let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1400" dirty="0">
                    <a:solidFill>
                      <a:schemeClr val="tx1"/>
                    </a:solidFill>
                    <a:latin typeface="Times New Roman" panose="02020603050405020304" pitchFamily="18" charset="0"/>
                    <a:cs typeface="Times New Roman" panose="02020603050405020304" pitchFamily="18" charset="0"/>
                  </a:rPr>
                  <a:t> authenticate his polynomial to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56" name="圆角矩形 55"/>
              <p:cNvSpPr>
                <a:spLocks noRot="1" noChangeAspect="1" noMove="1" noResize="1" noEditPoints="1" noAdjustHandles="1" noChangeArrowheads="1" noChangeShapeType="1" noTextEdit="1"/>
              </p:cNvSpPr>
              <p:nvPr/>
            </p:nvSpPr>
            <p:spPr>
              <a:xfrm>
                <a:off x="973723" y="3063855"/>
                <a:ext cx="4149616" cy="1174922"/>
              </a:xfrm>
              <a:prstGeom prst="roundRect">
                <a:avLst/>
              </a:prstGeom>
              <a:blipFill rotWithShape="1">
                <a:blip r:embed="rId2"/>
                <a:stretch>
                  <a:fillRect l="-159" t="-593" r="-149" b="-528"/>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pic>
        <p:nvPicPr>
          <p:cNvPr id="54"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33892" y="2797477"/>
            <a:ext cx="518160" cy="518160"/>
          </a:xfrm>
          <a:prstGeom prst="rect">
            <a:avLst/>
          </a:prstGeom>
        </p:spPr>
      </p:pic>
      <p:pic>
        <p:nvPicPr>
          <p:cNvPr id="21"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05290" y="3479549"/>
            <a:ext cx="426716" cy="426716"/>
          </a:xfrm>
          <a:prstGeom prst="rect">
            <a:avLst/>
          </a:prstGeom>
        </p:spPr>
      </p:pic>
      <p:pic>
        <p:nvPicPr>
          <p:cNvPr id="22" name="Picture 5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5401" y="2434727"/>
            <a:ext cx="426716" cy="426716"/>
          </a:xfrm>
          <a:prstGeom prst="rect">
            <a:avLst/>
          </a:prstGeom>
        </p:spPr>
      </p:pic>
      <p:cxnSp>
        <p:nvCxnSpPr>
          <p:cNvPr id="9" name="直接箭头连接符 8"/>
          <p:cNvCxnSpPr/>
          <p:nvPr/>
        </p:nvCxnSpPr>
        <p:spPr>
          <a:xfrm flipV="1">
            <a:off x="7454265" y="3213141"/>
            <a:ext cx="2065655" cy="4318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7470222" y="2678225"/>
            <a:ext cx="1994535" cy="3048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文本框 29"/>
              <p:cNvSpPr txBox="1"/>
              <p:nvPr/>
            </p:nvSpPr>
            <p:spPr>
              <a:xfrm>
                <a:off x="8089265" y="2409190"/>
                <a:ext cx="796290" cy="582930"/>
              </a:xfrm>
              <a:prstGeom prst="rect">
                <a:avLst/>
              </a:prstGeom>
              <a:noFill/>
            </p:spPr>
            <p:txBody>
              <a:bodyPr wrap="none" lIns="0" tIns="0" rIns="0" bIns="0" rtlCol="0">
                <a:no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i="1" dirty="0" smtClean="0">
                                  <a:latin typeface="Cambria Math" panose="02040503050406030204" pitchFamily="18" charset="0"/>
                                </a:rPr>
                                <m:t>1</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en-US" altLang="zh-CN" sz="12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US" altLang="zh-CN" sz="1200" b="0" i="1" dirty="0" smtClean="0">
                              <a:latin typeface="Cambria Math" panose="02040503050406030204" pitchFamily="18" charset="0"/>
                            </a:rPr>
                          </m:ctrlPr>
                        </m:sSubPr>
                        <m:e>
                          <m:r>
                            <a:rPr lang="en-US" altLang="zh-CN" sz="1200" b="0" i="1" dirty="0" smtClean="0">
                              <a:latin typeface="Cambria Math" panose="02040503050406030204" pitchFamily="18" charset="0"/>
                            </a:rPr>
                            <m:t>𝜏</m:t>
                          </m:r>
                        </m:e>
                        <m:sub>
                          <m:r>
                            <a:rPr lang="en-US" altLang="zh-CN" sz="1200" b="0" i="1" dirty="0" smtClean="0">
                              <a:latin typeface="Cambria Math" panose="02040503050406030204" pitchFamily="18" charset="0"/>
                            </a:rPr>
                            <m:t>1</m:t>
                          </m:r>
                        </m:sub>
                      </m:sSub>
                    </m:oMath>
                  </m:oMathPara>
                </a14:m>
                <a:endParaRPr lang="zh-CN" altLang="en-US" sz="1200" dirty="0"/>
              </a:p>
            </p:txBody>
          </p:sp>
        </mc:Choice>
        <mc:Fallback>
          <p:sp>
            <p:nvSpPr>
              <p:cNvPr id="30" name="文本框 29"/>
              <p:cNvSpPr txBox="1">
                <a:spLocks noRot="1" noChangeAspect="1" noMove="1" noResize="1" noEditPoints="1" noAdjustHandles="1" noChangeArrowheads="1" noChangeShapeType="1" noTextEdit="1"/>
              </p:cNvSpPr>
              <p:nvPr/>
            </p:nvSpPr>
            <p:spPr>
              <a:xfrm>
                <a:off x="8089265" y="2409190"/>
                <a:ext cx="796290" cy="58293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p:cNvSpPr txBox="1"/>
              <p:nvPr/>
            </p:nvSpPr>
            <p:spPr>
              <a:xfrm>
                <a:off x="8202295" y="3479800"/>
                <a:ext cx="775335" cy="581660"/>
              </a:xfrm>
              <a:prstGeom prst="rect">
                <a:avLst/>
              </a:prstGeom>
              <a:noFill/>
            </p:spPr>
            <p:txBody>
              <a:bodyPr wrap="none" lIns="0" tIns="0" rIns="0" bIns="0" rtlCol="0">
                <a:noAutofit/>
              </a:bodyPr>
              <a:lstStyle/>
              <a:p>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𝐹</m:t>
                      </m:r>
                      <m:d>
                        <m:dPr>
                          <m:ctrlPr>
                            <a:rPr lang="en-US" altLang="zh-CN" sz="1200" i="1" dirty="0" smtClean="0">
                              <a:latin typeface="Cambria Math" panose="02040503050406030204" pitchFamily="18" charset="0"/>
                            </a:rPr>
                          </m:ctrlPr>
                        </m:dPr>
                        <m:e>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𝛼</m:t>
                              </m:r>
                            </m:e>
                            <m:sub>
                              <m:r>
                                <a:rPr lang="en-US" altLang="zh-CN" sz="1200" i="1" dirty="0" smtClean="0">
                                  <a:latin typeface="Cambria Math" panose="02040503050406030204" pitchFamily="18" charset="0"/>
                                </a:rPr>
                                <m:t>2</m:t>
                              </m:r>
                            </m:sub>
                          </m:sSub>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𝑦</m:t>
                          </m:r>
                        </m:e>
                      </m:d>
                    </m:oMath>
                  </m:oMathPara>
                </a14:m>
                <a:endParaRPr lang="en-US" altLang="zh-CN" sz="12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US" altLang="zh-CN" sz="1200" b="0" i="1" dirty="0" smtClean="0">
                              <a:latin typeface="Cambria Math" panose="02040503050406030204" pitchFamily="18" charset="0"/>
                            </a:rPr>
                          </m:ctrlPr>
                        </m:sSubPr>
                        <m:e>
                          <m:r>
                            <a:rPr lang="en-US" altLang="zh-CN" sz="1200" b="0" i="1" dirty="0" smtClean="0">
                              <a:latin typeface="Cambria Math" panose="02040503050406030204" pitchFamily="18" charset="0"/>
                            </a:rPr>
                            <m:t>𝜏</m:t>
                          </m:r>
                        </m:e>
                        <m:sub>
                          <m:r>
                            <a:rPr lang="en-US" altLang="zh-CN" sz="1200" b="0" i="1" dirty="0" smtClean="0">
                              <a:latin typeface="Cambria Math" panose="02040503050406030204" pitchFamily="18" charset="0"/>
                            </a:rPr>
                            <m:t>2</m:t>
                          </m:r>
                        </m:sub>
                      </m:sSub>
                    </m:oMath>
                  </m:oMathPara>
                </a14:m>
                <a:endParaRPr lang="zh-CN" altLang="en-US" sz="1200" dirty="0"/>
              </a:p>
            </p:txBody>
          </p:sp>
        </mc:Choice>
        <mc:Fallback>
          <p:sp>
            <p:nvSpPr>
              <p:cNvPr id="39" name="文本框 38"/>
              <p:cNvSpPr txBox="1">
                <a:spLocks noRot="1" noChangeAspect="1" noMove="1" noResize="1" noEditPoints="1" noAdjustHandles="1" noChangeArrowheads="1" noChangeShapeType="1" noTextEdit="1"/>
              </p:cNvSpPr>
              <p:nvPr/>
            </p:nvSpPr>
            <p:spPr>
              <a:xfrm>
                <a:off x="8202295" y="3479800"/>
                <a:ext cx="775335" cy="581660"/>
              </a:xfrm>
              <a:prstGeom prst="rect">
                <a:avLst/>
              </a:prstGeom>
              <a:blipFill rotWithShape="1">
                <a:blip r:embed="rId7"/>
                <a:stretch>
                  <a:fillRect/>
                </a:stretch>
              </a:blipFill>
            </p:spPr>
            <p:txBody>
              <a:bodyPr/>
              <a:lstStyle/>
              <a:p>
                <a:r>
                  <a:rPr lang="zh-CN" altLang="en-US">
                    <a:noFill/>
                  </a:rPr>
                  <a:t> </a:t>
                </a:r>
              </a:p>
            </p:txBody>
          </p:sp>
        </mc:Fallback>
      </mc:AlternateContent>
      <p:sp>
        <p:nvSpPr>
          <p:cNvPr id="19" name="文本框 18"/>
          <p:cNvSpPr txBox="1"/>
          <p:nvPr/>
        </p:nvSpPr>
        <p:spPr>
          <a:xfrm>
            <a:off x="8307511" y="1606050"/>
            <a:ext cx="159800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Reconstruction</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文本框 7"/>
              <p:cNvSpPr txBox="1"/>
              <p:nvPr/>
            </p:nvSpPr>
            <p:spPr>
              <a:xfrm>
                <a:off x="10493375" y="2500630"/>
                <a:ext cx="870585" cy="400685"/>
              </a:xfrm>
              <a:prstGeom prst="rect">
                <a:avLst/>
              </a:prstGeom>
              <a:noFill/>
            </p:spPr>
            <p:txBody>
              <a:bodyPr wrap="none" rtlCol="0">
                <a:noAutofit/>
              </a:bodyPr>
              <a:lstStyle/>
              <a:p>
                <a:pPr algn="l"/>
                <a:r>
                  <a:rPr lang="en-US" altLang="zh-CN" sz="1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dirty="0" smtClean="0">
                            <a:solidFill>
                              <a:srgbClr val="FF0000"/>
                            </a:solidFill>
                            <a:latin typeface="Cambria Math" panose="02040503050406030204" pitchFamily="18" charset="0"/>
                            <a:cs typeface="Cambria Math" panose="02040503050406030204" pitchFamily="18" charset="0"/>
                          </a:rPr>
                        </m:ctrlPr>
                      </m:sSubPr>
                      <m:e>
                        <m:r>
                          <a:rPr lang="en-US" altLang="zh-CN" sz="1600" b="1" i="1" dirty="0" smtClean="0">
                            <a:solidFill>
                              <a:srgbClr val="FF0000"/>
                            </a:solidFill>
                            <a:latin typeface="Cambria Math" panose="02040503050406030204" pitchFamily="18" charset="0"/>
                            <a:cs typeface="Times New Roman" panose="02020603050405020304" pitchFamily="18" charset="0"/>
                          </a:rPr>
                          <m:t>𝝁</m:t>
                        </m:r>
                      </m:e>
                      <m:sub>
                        <m:r>
                          <a:rPr lang="en-US" altLang="zh-CN" sz="1600" b="1" i="1" dirty="0" smtClean="0">
                            <a:solidFill>
                              <a:srgbClr val="FF0000"/>
                            </a:solidFill>
                            <a:latin typeface="Cambria Math" panose="02040503050406030204" pitchFamily="18" charset="0"/>
                            <a:cs typeface="Cambria Math" panose="02040503050406030204" pitchFamily="18" charset="0"/>
                          </a:rPr>
                          <m:t>𝟏</m:t>
                        </m:r>
                      </m:sub>
                    </m:sSub>
                    <m:r>
                      <a:rPr lang="en-US" altLang="zh-CN" sz="1600" b="1" i="1" dirty="0" smtClean="0">
                        <a:solidFill>
                          <a:srgbClr val="FF0000"/>
                        </a:solidFill>
                        <a:latin typeface="Cambria Math" panose="02040503050406030204" pitchFamily="18" charset="0"/>
                        <a:cs typeface="Times New Roman" panose="02020603050405020304" pitchFamily="18" charset="0"/>
                      </a:rPr>
                      <m:t>,</m:t>
                    </m:r>
                    <m:sSub>
                      <m:sSubPr>
                        <m:ctrlPr>
                          <a:rPr lang="en-US" altLang="zh-CN" sz="1600" b="1" i="1" dirty="0" smtClean="0">
                            <a:solidFill>
                              <a:srgbClr val="FF0000"/>
                            </a:solidFill>
                            <a:latin typeface="Cambria Math" panose="02040503050406030204" pitchFamily="18" charset="0"/>
                            <a:cs typeface="Cambria Math" panose="02040503050406030204" pitchFamily="18" charset="0"/>
                          </a:rPr>
                        </m:ctrlPr>
                      </m:sSubPr>
                      <m:e>
                        <m:r>
                          <a:rPr lang="en-US" altLang="zh-CN" sz="1600" i="1" dirty="0" smtClean="0">
                            <a:solidFill>
                              <a:srgbClr val="FF0000"/>
                            </a:solidFill>
                            <a:latin typeface="Cambria Math" panose="02040503050406030204" pitchFamily="18" charset="0"/>
                            <a:cs typeface="Times New Roman" panose="02020603050405020304" pitchFamily="18" charset="0"/>
                          </a:rPr>
                          <m:t>𝜈</m:t>
                        </m:r>
                      </m:e>
                      <m:sub>
                        <m:r>
                          <a:rPr lang="en-US" altLang="zh-CN" sz="1600" b="1" i="1" dirty="0" smtClean="0">
                            <a:solidFill>
                              <a:srgbClr val="FF0000"/>
                            </a:solidFill>
                            <a:latin typeface="Cambria Math" panose="02040503050406030204" pitchFamily="18" charset="0"/>
                            <a:cs typeface="Cambria Math" panose="02040503050406030204" pitchFamily="18" charset="0"/>
                          </a:rPr>
                          <m:t>𝟏</m:t>
                        </m:r>
                      </m:sub>
                    </m:sSub>
                  </m:oMath>
                </a14:m>
                <a:endParaRPr lang="zh-CN" altLang="en-US" sz="1600" dirty="0">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10493375" y="2500630"/>
                <a:ext cx="870585" cy="400685"/>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10521315" y="3155950"/>
                <a:ext cx="870585" cy="400685"/>
              </a:xfrm>
              <a:prstGeom prst="rect">
                <a:avLst/>
              </a:prstGeom>
              <a:noFill/>
            </p:spPr>
            <p:txBody>
              <a:bodyPr wrap="none" rtlCol="0">
                <a:noAutofit/>
              </a:bodyPr>
              <a:lstStyle/>
              <a:p>
                <a:pPr algn="l"/>
                <a:r>
                  <a:rPr lang="en-US" altLang="zh-CN" sz="1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dirty="0" smtClean="0">
                            <a:solidFill>
                              <a:srgbClr val="FF0000"/>
                            </a:solidFill>
                            <a:latin typeface="Cambria Math" panose="02040503050406030204" pitchFamily="18" charset="0"/>
                            <a:cs typeface="Cambria Math" panose="02040503050406030204" pitchFamily="18" charset="0"/>
                          </a:rPr>
                        </m:ctrlPr>
                      </m:sSubPr>
                      <m:e>
                        <m:r>
                          <a:rPr lang="en-US" altLang="zh-CN" sz="1600" b="1" i="1" dirty="0" smtClean="0">
                            <a:solidFill>
                              <a:srgbClr val="FF0000"/>
                            </a:solidFill>
                            <a:latin typeface="Cambria Math" panose="02040503050406030204" pitchFamily="18" charset="0"/>
                            <a:cs typeface="Times New Roman" panose="02020603050405020304" pitchFamily="18" charset="0"/>
                          </a:rPr>
                          <m:t>𝝁</m:t>
                        </m:r>
                      </m:e>
                      <m:sub>
                        <m:r>
                          <a:rPr lang="en-US" altLang="zh-CN" sz="1600" b="1" i="1" dirty="0" smtClean="0">
                            <a:solidFill>
                              <a:srgbClr val="FF0000"/>
                            </a:solidFill>
                            <a:latin typeface="Cambria Math" panose="02040503050406030204" pitchFamily="18" charset="0"/>
                            <a:cs typeface="Times New Roman" panose="02020603050405020304" pitchFamily="18" charset="0"/>
                          </a:rPr>
                          <m:t>𝟐</m:t>
                        </m:r>
                      </m:sub>
                    </m:sSub>
                    <m:r>
                      <a:rPr lang="en-US" altLang="zh-CN" sz="1600" b="1" i="1" dirty="0" smtClean="0">
                        <a:solidFill>
                          <a:srgbClr val="FF0000"/>
                        </a:solidFill>
                        <a:latin typeface="Cambria Math" panose="02040503050406030204" pitchFamily="18" charset="0"/>
                        <a:cs typeface="Times New Roman" panose="02020603050405020304" pitchFamily="18" charset="0"/>
                      </a:rPr>
                      <m:t>,</m:t>
                    </m:r>
                    <m:sSub>
                      <m:sSubPr>
                        <m:ctrlPr>
                          <a:rPr lang="en-US" altLang="zh-CN" sz="1600" b="1" i="1" dirty="0" smtClean="0">
                            <a:solidFill>
                              <a:srgbClr val="FF0000"/>
                            </a:solidFill>
                            <a:latin typeface="Cambria Math" panose="02040503050406030204" pitchFamily="18" charset="0"/>
                            <a:cs typeface="Cambria Math" panose="02040503050406030204" pitchFamily="18" charset="0"/>
                          </a:rPr>
                        </m:ctrlPr>
                      </m:sSubPr>
                      <m:e>
                        <m:r>
                          <a:rPr lang="en-US" altLang="zh-CN" sz="1600" i="1" dirty="0" smtClean="0">
                            <a:solidFill>
                              <a:srgbClr val="FF0000"/>
                            </a:solidFill>
                            <a:latin typeface="Cambria Math" panose="02040503050406030204" pitchFamily="18" charset="0"/>
                            <a:cs typeface="Times New Roman" panose="02020603050405020304" pitchFamily="18" charset="0"/>
                          </a:rPr>
                          <m:t>𝜈</m:t>
                        </m:r>
                      </m:e>
                      <m:sub>
                        <m:r>
                          <a:rPr lang="en-US" altLang="zh-CN" sz="1600" i="1" dirty="0" smtClean="0">
                            <a:solidFill>
                              <a:srgbClr val="FF0000"/>
                            </a:solidFill>
                            <a:latin typeface="Cambria Math" panose="02040503050406030204" pitchFamily="18" charset="0"/>
                            <a:cs typeface="Times New Roman" panose="02020603050405020304" pitchFamily="18" charset="0"/>
                          </a:rPr>
                          <m:t>2</m:t>
                        </m:r>
                      </m:sub>
                    </m:sSub>
                  </m:oMath>
                </a14:m>
                <a:endParaRPr lang="zh-CN" altLang="en-US" sz="1600" dirty="0">
                  <a:latin typeface="Times New Roman" panose="02020603050405020304" pitchFamily="18" charset="0"/>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10521315" y="3155950"/>
                <a:ext cx="870585" cy="400685"/>
              </a:xfrm>
              <a:prstGeom prst="rect">
                <a:avLst/>
              </a:prstGeom>
              <a:blipFill rotWithShape="1">
                <a:blip r:embed="rId9"/>
                <a:stretch>
                  <a:fillRect/>
                </a:stretch>
              </a:blipFill>
            </p:spPr>
            <p:txBody>
              <a:bodyPr/>
              <a:lstStyle/>
              <a:p>
                <a:r>
                  <a:rPr lang="zh-CN" altLang="en-US">
                    <a:noFill/>
                  </a:rPr>
                  <a:t> </a:t>
                </a:r>
              </a:p>
            </p:txBody>
          </p:sp>
        </mc:Fallback>
      </mc:AlternateContent>
      <p:graphicFrame>
        <p:nvGraphicFramePr>
          <p:cNvPr id="16" name="对象 15">
            <a:hlinkClick r:id="" action="ppaction://ole?verb=0"/>
          </p:cNvPr>
          <p:cNvGraphicFramePr>
            <a:graphicFrameLocks noChangeAspect="1"/>
          </p:cNvGraphicFramePr>
          <p:nvPr/>
        </p:nvGraphicFramePr>
        <p:xfrm>
          <a:off x="6763385" y="4176395"/>
          <a:ext cx="311150" cy="466725"/>
        </p:xfrm>
        <a:graphic>
          <a:graphicData uri="http://schemas.openxmlformats.org/presentationml/2006/ole">
            <mc:AlternateContent xmlns:mc="http://schemas.openxmlformats.org/markup-compatibility/2006">
              <mc:Choice xmlns:v="urn:schemas-microsoft-com:vml" Requires="v">
                <p:oleObj spid="_x0000_s4" name="" r:id="rId10" imgW="152400" imgH="228600" progId="Equation.KSEE3">
                  <p:embed/>
                </p:oleObj>
              </mc:Choice>
              <mc:Fallback>
                <p:oleObj name="" r:id="rId10" imgW="152400" imgH="228600" progId="Equation.KSEE3">
                  <p:embed/>
                  <p:pic>
                    <p:nvPicPr>
                      <p:cNvPr id="0" name="对象 15">
                        <a:hlinkClick r:id="" action="ppaction://ole?verb=0"/>
                      </p:cNvPr>
                      <p:cNvPicPr/>
                      <p:nvPr/>
                    </p:nvPicPr>
                    <p:blipFill>
                      <a:blip r:embed="rId11"/>
                      <a:stretch>
                        <a:fillRect/>
                      </a:stretch>
                    </p:blipFill>
                    <p:spPr>
                      <a:xfrm>
                        <a:off x="6763385" y="4176395"/>
                        <a:ext cx="311150" cy="466725"/>
                      </a:xfrm>
                      <a:prstGeom prst="rect">
                        <a:avLst/>
                      </a:prstGeom>
                    </p:spPr>
                  </p:pic>
                </p:oleObj>
              </mc:Fallback>
            </mc:AlternateContent>
          </a:graphicData>
        </a:graphic>
      </p:graphicFrame>
      <p:graphicFrame>
        <p:nvGraphicFramePr>
          <p:cNvPr id="28" name="对象 27">
            <a:hlinkClick r:id="" action="ppaction://ole?verb=0"/>
          </p:cNvPr>
          <p:cNvGraphicFramePr>
            <a:graphicFrameLocks noChangeAspect="1"/>
          </p:cNvGraphicFramePr>
          <p:nvPr/>
        </p:nvGraphicFramePr>
        <p:xfrm>
          <a:off x="9839325" y="3479483"/>
          <a:ext cx="361950" cy="492760"/>
        </p:xfrm>
        <a:graphic>
          <a:graphicData uri="http://schemas.openxmlformats.org/presentationml/2006/ole">
            <mc:AlternateContent xmlns:mc="http://schemas.openxmlformats.org/markup-compatibility/2006">
              <mc:Choice xmlns:v="urn:schemas-microsoft-com:vml" Requires="v">
                <p:oleObj spid="_x0000_s5" name="" r:id="rId12" imgW="177165" imgH="241300" progId="Equation.KSEE3">
                  <p:embed/>
                </p:oleObj>
              </mc:Choice>
              <mc:Fallback>
                <p:oleObj name="" r:id="rId12" imgW="177165" imgH="241300" progId="Equation.KSEE3">
                  <p:embed/>
                  <p:pic>
                    <p:nvPicPr>
                      <p:cNvPr id="0" name="对象 27">
                        <a:hlinkClick r:id="" action="ppaction://ole?verb=0"/>
                      </p:cNvPr>
                      <p:cNvPicPr/>
                      <p:nvPr/>
                    </p:nvPicPr>
                    <p:blipFill>
                      <a:blip r:embed="rId13"/>
                      <a:stretch>
                        <a:fillRect/>
                      </a:stretch>
                    </p:blipFill>
                    <p:spPr>
                      <a:xfrm>
                        <a:off x="9839325" y="3479483"/>
                        <a:ext cx="361950" cy="492760"/>
                      </a:xfrm>
                      <a:prstGeom prst="rect">
                        <a:avLst/>
                      </a:prstGeom>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文本框 3"/>
              <p:cNvSpPr txBox="1"/>
              <p:nvPr/>
            </p:nvSpPr>
            <p:spPr>
              <a:xfrm>
                <a:off x="555850" y="1690807"/>
                <a:ext cx="5964248" cy="93091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sym typeface="+mn-ea"/>
                  </a:rPr>
                  <a:t>Compute Tags for (</a:t>
                </a:r>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b="1" i="0" dirty="0" smtClean="0">
                            <a:latin typeface="Cambria Math" panose="02040503050406030204" pitchFamily="18" charset="0"/>
                            <a:cs typeface="Times New Roman" panose="02020603050405020304" pitchFamily="18" charset="0"/>
                          </a:rPr>
                          <m:t>𝐏</m:t>
                        </m:r>
                      </m:e>
                      <m:sub>
                        <m:r>
                          <a:rPr lang="en-US" altLang="zh-CN" b="1" i="1" dirty="0" smtClean="0">
                            <a:latin typeface="Cambria Math" panose="02040503050406030204" pitchFamily="18" charset="0"/>
                            <a:cs typeface="Times New Roman" panose="02020603050405020304" pitchFamily="18" charset="0"/>
                          </a:rPr>
                          <m:t>𝒊</m:t>
                        </m:r>
                      </m:sub>
                    </m:sSub>
                  </m:oMath>
                </a14:m>
                <a:r>
                  <a:rPr lang="en-US" altLang="zh-CN" b="1" dirty="0">
                    <a:latin typeface="Times New Roman" panose="02020603050405020304" pitchFamily="18" charset="0"/>
                    <a:cs typeface="Times New Roman" panose="02020603050405020304" pitchFamily="18" charset="0"/>
                    <a:sym typeface="+mn-ea"/>
                  </a:rPr>
                  <a:t>, </a:t>
                </a:r>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b="1" i="0" dirty="0" smtClean="0">
                            <a:latin typeface="Cambria Math" panose="02040503050406030204" pitchFamily="18" charset="0"/>
                            <a:cs typeface="Times New Roman" panose="02020603050405020304" pitchFamily="18" charset="0"/>
                          </a:rPr>
                          <m:t>𝐏</m:t>
                        </m:r>
                      </m:e>
                      <m:sub>
                        <m:r>
                          <a:rPr lang="en-US" altLang="zh-CN" b="1" i="1" dirty="0" smtClean="0">
                            <a:latin typeface="Cambria Math" panose="02040503050406030204" pitchFamily="18" charset="0"/>
                            <a:cs typeface="Times New Roman" panose="02020603050405020304" pitchFamily="18" charset="0"/>
                          </a:rPr>
                          <m:t>𝒋</m:t>
                        </m:r>
                      </m:sub>
                    </m:sSub>
                  </m:oMath>
                </a14:m>
                <a:r>
                  <a:rPr lang="en-US" altLang="zh-CN" b="1" dirty="0">
                    <a:latin typeface="Times New Roman" panose="02020603050405020304" pitchFamily="18" charset="0"/>
                    <a:cs typeface="Times New Roman" panose="02020603050405020304" pitchFamily="18" charset="0"/>
                    <a:sym typeface="+mn-ea"/>
                  </a:rPr>
                  <a:t>)</a:t>
                </a:r>
                <a:endParaRPr lang="en-US" altLang="zh-CN" b="1" dirty="0">
                  <a:latin typeface="Times New Roman" panose="02020603050405020304" pitchFamily="18" charset="0"/>
                  <a:cs typeface="Times New Roman" panose="02020603050405020304" pitchFamily="18" charset="0"/>
                </a:endParaRPr>
              </a:p>
              <a:p>
                <a:pPr indent="457200" algn="l">
                  <a:lnSpc>
                    <a:spcPct val="150000"/>
                  </a:lnSpc>
                </a:pPr>
                <a:endParaRPr lang="en-US" altLang="zh-CN" b="1" i="1"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555850" y="1690807"/>
                <a:ext cx="5964248" cy="930910"/>
              </a:xfrm>
              <a:prstGeom prst="rect">
                <a:avLst/>
              </a:prstGeom>
              <a:blipFill rotWithShape="1">
                <a:blip r:embed="rId1"/>
                <a:stretch>
                  <a:fillRect l="-4" t="-47" r="9" b="47"/>
                </a:stretch>
              </a:blipFill>
            </p:spPr>
            <p:txBody>
              <a:bodyPr/>
              <a:lstStyle/>
              <a:p>
                <a:r>
                  <a:rPr lang="zh-CN" altLang="en-US">
                    <a:noFill/>
                  </a:rPr>
                  <a:t> </a:t>
                </a:r>
              </a:p>
            </p:txBody>
          </p:sp>
        </mc:Fallback>
      </mc:AlternateContent>
      <p:pic>
        <p:nvPicPr>
          <p:cNvPr id="7"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0107" y="3586147"/>
            <a:ext cx="518160" cy="518160"/>
          </a:xfrm>
          <a:prstGeom prst="rect">
            <a:avLst/>
          </a:prstGeom>
        </p:spPr>
      </p:pic>
      <p:pic>
        <p:nvPicPr>
          <p:cNvPr id="12" name="Picture 5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36726" y="3749812"/>
            <a:ext cx="426716" cy="426716"/>
          </a:xfrm>
          <a:prstGeom prst="rect">
            <a:avLst/>
          </a:prstGeom>
        </p:spPr>
      </p:pic>
      <p:graphicFrame>
        <p:nvGraphicFramePr>
          <p:cNvPr id="16" name="对象 15">
            <a:hlinkClick r:id="" action="ppaction://ole?verb=0"/>
          </p:cNvPr>
          <p:cNvGraphicFramePr>
            <a:graphicFrameLocks noChangeAspect="1"/>
          </p:cNvGraphicFramePr>
          <p:nvPr/>
        </p:nvGraphicFramePr>
        <p:xfrm>
          <a:off x="1143635" y="4176395"/>
          <a:ext cx="311150" cy="466725"/>
        </p:xfrm>
        <a:graphic>
          <a:graphicData uri="http://schemas.openxmlformats.org/presentationml/2006/ole">
            <mc:AlternateContent xmlns:mc="http://schemas.openxmlformats.org/markup-compatibility/2006">
              <mc:Choice xmlns:v="urn:schemas-microsoft-com:vml" Requires="v">
                <p:oleObj spid="_x0000_s3" name="" r:id="rId4" imgW="152400" imgH="228600" progId="Equation.KSEE3">
                  <p:embed/>
                </p:oleObj>
              </mc:Choice>
              <mc:Fallback>
                <p:oleObj name="" r:id="rId4" imgW="152400" imgH="228600" progId="Equation.KSEE3">
                  <p:embed/>
                  <p:pic>
                    <p:nvPicPr>
                      <p:cNvPr id="0" name="对象 15">
                        <a:hlinkClick r:id="" action="ppaction://ole?verb=0"/>
                      </p:cNvPr>
                      <p:cNvPicPr/>
                      <p:nvPr/>
                    </p:nvPicPr>
                    <p:blipFill>
                      <a:blip r:embed="rId5"/>
                      <a:stretch>
                        <a:fillRect/>
                      </a:stretch>
                    </p:blipFill>
                    <p:spPr>
                      <a:xfrm>
                        <a:off x="1143635" y="4176395"/>
                        <a:ext cx="311150" cy="466725"/>
                      </a:xfrm>
                      <a:prstGeom prst="rect">
                        <a:avLst/>
                      </a:prstGeom>
                    </p:spPr>
                  </p:pic>
                </p:oleObj>
              </mc:Fallback>
            </mc:AlternateContent>
          </a:graphicData>
        </a:graphic>
      </p:graphicFrame>
      <p:cxnSp>
        <p:nvCxnSpPr>
          <p:cNvPr id="26" name="直接箭头连接符 25"/>
          <p:cNvCxnSpPr/>
          <p:nvPr/>
        </p:nvCxnSpPr>
        <p:spPr>
          <a:xfrm flipH="1">
            <a:off x="1706962" y="3928540"/>
            <a:ext cx="1375410" cy="9525"/>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28" name="对象 27">
            <a:hlinkClick r:id="" action="ppaction://ole?verb=0"/>
          </p:cNvPr>
          <p:cNvGraphicFramePr>
            <a:graphicFrameLocks noChangeAspect="1"/>
          </p:cNvGraphicFramePr>
          <p:nvPr/>
        </p:nvGraphicFramePr>
        <p:xfrm>
          <a:off x="3401695" y="4221163"/>
          <a:ext cx="361950" cy="492760"/>
        </p:xfrm>
        <a:graphic>
          <a:graphicData uri="http://schemas.openxmlformats.org/presentationml/2006/ole">
            <mc:AlternateContent xmlns:mc="http://schemas.openxmlformats.org/markup-compatibility/2006">
              <mc:Choice xmlns:v="urn:schemas-microsoft-com:vml" Requires="v">
                <p:oleObj spid="_x0000_s5" name="" r:id="rId6" imgW="177165" imgH="241300" progId="Equation.KSEE3">
                  <p:embed/>
                </p:oleObj>
              </mc:Choice>
              <mc:Fallback>
                <p:oleObj name="" r:id="rId6" imgW="177165" imgH="241300" progId="Equation.KSEE3">
                  <p:embed/>
                  <p:pic>
                    <p:nvPicPr>
                      <p:cNvPr id="0" name="对象 27">
                        <a:hlinkClick r:id="" action="ppaction://ole?verb=0"/>
                      </p:cNvPr>
                      <p:cNvPicPr/>
                      <p:nvPr/>
                    </p:nvPicPr>
                    <p:blipFill>
                      <a:blip r:embed="rId7"/>
                      <a:stretch>
                        <a:fillRect/>
                      </a:stretch>
                    </p:blipFill>
                    <p:spPr>
                      <a:xfrm>
                        <a:off x="3401695" y="4221163"/>
                        <a:ext cx="361950" cy="49276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1" name="文本框 30"/>
              <p:cNvSpPr txBox="1"/>
              <p:nvPr/>
            </p:nvSpPr>
            <p:spPr>
              <a:xfrm>
                <a:off x="5654675" y="1771650"/>
                <a:ext cx="6312535" cy="3836670"/>
              </a:xfrm>
              <a:prstGeom prst="rect">
                <a:avLst/>
              </a:prstGeom>
              <a:noFill/>
            </p:spPr>
            <p:txBody>
              <a:bodyPr wrap="square" rtlCol="0">
                <a:spAutoFit/>
              </a:bodyPr>
              <a:lstStyle/>
              <a:p>
                <a:r>
                  <a:rPr lang="en-US" altLang="zh-CN">
                    <a:solidFill>
                      <a:srgbClr val="FF0000"/>
                    </a:solidFill>
                    <a:latin typeface="Times New Roman" panose="02020603050405020304" pitchFamily="18" charset="0"/>
                    <a:cs typeface="Times New Roman" panose="02020603050405020304" pitchFamily="18" charset="0"/>
                  </a:rPr>
                  <a:t>Issue</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cs typeface="Times New Roman" panose="02020603050405020304" pitchFamily="18" charset="0"/>
                  </a:rPr>
                  <a:t>Corrupted </a:t>
                </a:r>
                <a14:m>
                  <m:oMath xmlns:m="http://schemas.openxmlformats.org/officeDocument/2006/math">
                    <m:sSub>
                      <m:sSubPr>
                        <m:ctrlPr>
                          <a:rPr lang="en-US" altLang="zh-CN"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dirty="0">
                            <a:solidFill>
                              <a:srgbClr val="FF0000"/>
                            </a:solidFill>
                            <a:latin typeface="Cambria Math" panose="02040503050406030204" pitchFamily="18" charset="0"/>
                            <a:cs typeface="Times New Roman" panose="02020603050405020304" pitchFamily="18" charset="0"/>
                          </a:rPr>
                          <m:t>P</m:t>
                        </m:r>
                      </m:e>
                      <m:sub>
                        <m:r>
                          <a:rPr lang="en-US" altLang="zh-CN" i="1" dirty="0">
                            <a:solidFill>
                              <a:srgbClr val="FF0000"/>
                            </a:solidFill>
                            <a:latin typeface="Cambria Math" panose="02040503050406030204" pitchFamily="18" charset="0"/>
                            <a:cs typeface="Times New Roman" panose="02020603050405020304" pitchFamily="18" charset="0"/>
                          </a:rPr>
                          <m:t>𝑗</m:t>
                        </m:r>
                      </m:sub>
                    </m:sSub>
                  </m:oMath>
                </a14:m>
                <a:r>
                  <a:rPr lang="en-US" altLang="zh-CN" dirty="0">
                    <a:solidFill>
                      <a:schemeClr val="tx1"/>
                    </a:solidFill>
                    <a:latin typeface="Times New Roman" panose="02020603050405020304" pitchFamily="18" charset="0"/>
                    <a:cs typeface="Times New Roman" panose="02020603050405020304" pitchFamily="18" charset="0"/>
                  </a:rPr>
                  <a:t> may not generate the keys </a:t>
                </a:r>
                <a14:m>
                  <m:oMath xmlns:m="http://schemas.openxmlformats.org/officeDocument/2006/math">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b="1"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𝜈</m:t>
                    </m:r>
                  </m:oMath>
                </a14:m>
                <a:r>
                  <a:rPr lang="en-US" altLang="zh-CN" dirty="0">
                    <a:latin typeface="Times New Roman" panose="02020603050405020304" pitchFamily="18" charset="0"/>
                    <a:cs typeface="Times New Roman" panose="02020603050405020304" pitchFamily="18" charset="0"/>
                    <a:sym typeface="+mn-ea"/>
                  </a:rPr>
                  <a:t>, but </a:t>
                </a:r>
                <a14:m>
                  <m:oMath xmlns:m="http://schemas.openxmlformats.org/officeDocument/2006/math">
                    <m:sSub>
                      <m:sSubPr>
                        <m:ctrlPr>
                          <a:rPr lang="en-US" altLang="zh-CN"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dirty="0">
                            <a:solidFill>
                              <a:srgbClr val="FF0000"/>
                            </a:solidFill>
                            <a:latin typeface="Cambria Math" panose="02040503050406030204" pitchFamily="18" charset="0"/>
                            <a:cs typeface="Times New Roman" panose="02020603050405020304" pitchFamily="18" charset="0"/>
                          </a:rPr>
                          <m:t>P</m:t>
                        </m:r>
                      </m:e>
                      <m:sub>
                        <m:r>
                          <a:rPr lang="en-US" altLang="zh-CN" i="1" dirty="0">
                            <a:solidFill>
                              <a:srgbClr val="FF0000"/>
                            </a:solidFill>
                            <a:latin typeface="Cambria Math" panose="02040503050406030204" pitchFamily="18" charset="0"/>
                            <a:cs typeface="Times New Roman" panose="02020603050405020304" pitchFamily="18" charset="0"/>
                          </a:rPr>
                          <m:t>𝑖</m:t>
                        </m:r>
                      </m:sub>
                    </m:sSub>
                  </m:oMath>
                </a14:m>
                <a:r>
                  <a:rPr lang="en-US" altLang="zh-CN" dirty="0">
                    <a:latin typeface="Times New Roman" panose="02020603050405020304" pitchFamily="18" charset="0"/>
                    <a:cs typeface="Times New Roman" panose="02020603050405020304" pitchFamily="18" charset="0"/>
                  </a:rPr>
                  <a:t> needs to genetate the tags for all </a:t>
                </a:r>
                <a14:m>
                  <m:oMath xmlns:m="http://schemas.openxmlformats.org/officeDocument/2006/math">
                    <m:sSub>
                      <m:sSubPr>
                        <m:ctrlPr>
                          <a:rPr lang="en-US" altLang="zh-CN"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dirty="0">
                            <a:solidFill>
                              <a:srgbClr val="FF0000"/>
                            </a:solidFill>
                            <a:latin typeface="Cambria Math" panose="02040503050406030204" pitchFamily="18" charset="0"/>
                            <a:cs typeface="Times New Roman" panose="02020603050405020304" pitchFamily="18" charset="0"/>
                          </a:rPr>
                          <m:t>P</m:t>
                        </m:r>
                      </m:e>
                      <m:sub>
                        <m:r>
                          <a:rPr lang="en-US" altLang="zh-CN" i="1" dirty="0">
                            <a:solidFill>
                              <a:srgbClr val="FF0000"/>
                            </a:solidFill>
                            <a:latin typeface="Cambria Math" panose="02040503050406030204" pitchFamily="18" charset="0"/>
                            <a:cs typeface="Times New Roman" panose="02020603050405020304" pitchFamily="18" charset="0"/>
                          </a:rPr>
                          <m:t>𝑗</m:t>
                        </m:r>
                      </m:sub>
                    </m:sSub>
                  </m:oMath>
                </a14:m>
                <a:r>
                  <a:rPr lang="en-US" altLang="zh-CN" dirty="0">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p>
                <a:endParaRPr lang="en-US" altLang="zh-CN">
                  <a:latin typeface="Times New Roman" panose="02020603050405020304" pitchFamily="18" charset="0"/>
                  <a:cs typeface="Times New Roman" panose="02020603050405020304" pitchFamily="18" charset="0"/>
                </a:endParaRPr>
              </a:p>
              <a:p>
                <a:r>
                  <a:rPr lang="en-US" altLang="zh-CN">
                    <a:solidFill>
                      <a:srgbClr val="00B050"/>
                    </a:solidFill>
                    <a:latin typeface="Times New Roman" panose="02020603050405020304" pitchFamily="18" charset="0"/>
                    <a:cs typeface="Times New Roman" panose="02020603050405020304" pitchFamily="18" charset="0"/>
                  </a:rPr>
                  <a:t>Solution:</a:t>
                </a:r>
                <a:endParaRPr lang="en-US" altLang="zh-CN">
                  <a:solidFill>
                    <a:srgbClr val="00B05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Generate </a:t>
                </a:r>
                <a14:m>
                  <m:oMath xmlns:m="http://schemas.openxmlformats.org/officeDocument/2006/math">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b="1"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𝜈</m:t>
                    </m:r>
                  </m:oMath>
                </a14:m>
                <a:r>
                  <a:rPr lang="en-US" altLang="zh-CN">
                    <a:latin typeface="Times New Roman" panose="02020603050405020304" pitchFamily="18" charset="0"/>
                    <a:cs typeface="Times New Roman" panose="02020603050405020304" pitchFamily="18" charset="0"/>
                  </a:rPr>
                  <a:t> in a distributed way!</a:t>
                </a:r>
                <a:endParaRPr lang="en-US" altLang="zh-CN">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Since the size of </a:t>
                </a:r>
                <a14:m>
                  <m:oMath xmlns:m="http://schemas.openxmlformats.org/officeDocument/2006/math">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b="1"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𝜈</m:t>
                    </m:r>
                  </m:oMath>
                </a14:m>
                <a:r>
                  <a:rPr lang="en-US" altLang="zh-CN">
                    <a:latin typeface="Times New Roman" panose="02020603050405020304" pitchFamily="18" charset="0"/>
                    <a:cs typeface="Times New Roman" panose="02020603050405020304" pitchFamily="18" charset="0"/>
                  </a:rPr>
                  <a:t> is </a:t>
                </a:r>
                <a:r>
                  <a:rPr lang="en-US" altLang="zh-CN">
                    <a:solidFill>
                      <a:srgbClr val="FF0000"/>
                    </a:solidFill>
                    <a:latin typeface="Times New Roman" panose="02020603050405020304" pitchFamily="18" charset="0"/>
                    <a:cs typeface="Times New Roman" panose="02020603050405020304" pitchFamily="18" charset="0"/>
                  </a:rPr>
                  <a:t>sublineaer</a:t>
                </a:r>
                <a:r>
                  <a:rPr lang="en-US" altLang="zh-CN">
                    <a:latin typeface="Times New Roman" panose="02020603050405020304" pitchFamily="18" charset="0"/>
                    <a:cs typeface="Times New Roman" panose="02020603050405020304" pitchFamily="18" charset="0"/>
                  </a:rPr>
                  <a:t>, we can use </a:t>
                </a:r>
                <a:r>
                  <a:rPr lang="en-US" altLang="zh-CN">
                    <a:solidFill>
                      <a:srgbClr val="FF0000"/>
                    </a:solidFill>
                    <a:latin typeface="Times New Roman" panose="02020603050405020304" pitchFamily="18" charset="0"/>
                    <a:cs typeface="Times New Roman" panose="02020603050405020304" pitchFamily="18" charset="0"/>
                  </a:rPr>
                  <a:t>ACSS</a:t>
                </a:r>
                <a:r>
                  <a:rPr lang="en-US" altLang="zh-CN">
                    <a:latin typeface="Times New Roman" panose="02020603050405020304" pitchFamily="18" charset="0"/>
                    <a:cs typeface="Times New Roman" panose="02020603050405020304" pitchFamily="18" charset="0"/>
                  </a:rPr>
                  <a:t> with higher communication costs to distribute it.</a:t>
                </a:r>
                <a:endParaRPr lang="en-US" altLang="zh-CN">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As a result, all parties get shares of </a:t>
                </a:r>
                <a14:m>
                  <m:oMath xmlns:m="http://schemas.openxmlformats.org/officeDocument/2006/math">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1" i="1" dirty="0" smtClean="0">
                                <a:solidFill>
                                  <a:srgbClr val="FF0000"/>
                                </a:solidFill>
                                <a:latin typeface="Cambria Math" panose="02040503050406030204" pitchFamily="18" charset="0"/>
                                <a:cs typeface="Times New Roman" panose="02020603050405020304" pitchFamily="18" charset="0"/>
                              </a:rPr>
                              <m:t>𝝁</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r>
                          <a:rPr lang="en-US" altLang="zh-CN" b="0" i="1" dirty="0" smtClean="0">
                            <a:solidFill>
                              <a:srgbClr val="FF0000"/>
                            </a:solidFill>
                            <a:latin typeface="Cambria Math" panose="02040503050406030204" pitchFamily="18" charset="0"/>
                            <a:cs typeface="Times New Roman" panose="02020603050405020304" pitchFamily="18" charset="0"/>
                          </a:rPr>
                          <m:t>,</m:t>
                        </m:r>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0" i="1" dirty="0" smtClean="0">
                                <a:solidFill>
                                  <a:srgbClr val="FF0000"/>
                                </a:solidFill>
                                <a:latin typeface="Cambria Math" panose="02040503050406030204" pitchFamily="18" charset="0"/>
                                <a:cs typeface="Times New Roman" panose="02020603050405020304" pitchFamily="18" charset="0"/>
                              </a:rPr>
                              <m:t>𝜈</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a:latin typeface="Times New Roman" panose="02020603050405020304" pitchFamily="18" charset="0"/>
                    <a:cs typeface="Times New Roman" panose="02020603050405020304" pitchFamily="18" charset="0"/>
                  </a:rPr>
                  <a:t> for each pair of </a:t>
                </a:r>
                <a:endParaRPr lang="en-US" altLang="zh-CN">
                  <a:latin typeface="Times New Roman" panose="02020603050405020304" pitchFamily="18" charset="0"/>
                  <a:cs typeface="Times New Roman" panose="02020603050405020304" pitchFamily="18" charset="0"/>
                </a:endParaRPr>
              </a:p>
              <a:p>
                <a:pPr lvl="0" indent="0">
                  <a:lnSpc>
                    <a:spcPct val="150000"/>
                  </a:lnSpc>
                  <a:buFont typeface="Arial" panose="020B0604020202020204" pitchFamily="34" charset="0"/>
                  <a:buNone/>
                </a:pPr>
                <a:r>
                  <a:rPr lang="en-US" altLang="zh-CN" dirty="0">
                    <a:solidFill>
                      <a:srgbClr val="FF0000"/>
                    </a:solidFill>
                    <a:latin typeface="Times New Roman" panose="02020603050405020304" pitchFamily="18" charset="0"/>
                    <a:cs typeface="Times New Roman" panose="02020603050405020304" pitchFamily="18" charset="0"/>
                    <a:sym typeface="+mn-ea"/>
                  </a:rPr>
                  <a:t>(</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dirty="0">
                    <a:solidFill>
                      <a:srgbClr val="FF0000"/>
                    </a:solidFill>
                    <a:latin typeface="Times New Roman" panose="02020603050405020304" pitchFamily="18" charset="0"/>
                    <a:cs typeface="Times New Roman" panose="02020603050405020304" pitchFamily="18" charset="0"/>
                    <a:sym typeface="+mn-ea"/>
                  </a:rPr>
                  <a:t>,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i="0" dirty="0" smtClean="0">
                            <a:solidFill>
                              <a:srgbClr val="FF0000"/>
                            </a:solidFill>
                            <a:latin typeface="Cambria Math" panose="02040503050406030204" pitchFamily="18" charset="0"/>
                            <a:cs typeface="Times New Roman" panose="02020603050405020304" pitchFamily="18" charset="0"/>
                          </a:rPr>
                          <m:t>P</m:t>
                        </m:r>
                      </m:e>
                      <m:sub>
                        <m:r>
                          <a:rPr lang="en-US" altLang="zh-CN"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dirty="0">
                    <a:solidFill>
                      <a:srgbClr val="FF0000"/>
                    </a:solidFill>
                    <a:latin typeface="Times New Roman" panose="02020603050405020304" pitchFamily="18" charset="0"/>
                    <a:cs typeface="Times New Roman" panose="02020603050405020304" pitchFamily="18" charset="0"/>
                    <a:sym typeface="+mn-ea"/>
                  </a:rPr>
                  <a:t>)</a:t>
                </a:r>
                <a:r>
                  <a:rPr lang="en-US" altLang="zh-CN">
                    <a:solidFill>
                      <a:srgbClr val="FF0000"/>
                    </a:solidFill>
                    <a:latin typeface="Times New Roman" panose="02020603050405020304" pitchFamily="18" charset="0"/>
                    <a:cs typeface="Times New Roman" panose="02020603050405020304" pitchFamily="18" charset="0"/>
                  </a:rPr>
                  <a:t> </a:t>
                </a:r>
                <a:endParaRPr lang="en-US" altLang="zh-CN">
                  <a:solidFill>
                    <a:srgbClr val="FF0000"/>
                  </a:solidFill>
                  <a:latin typeface="Times New Roman" panose="02020603050405020304" pitchFamily="18" charset="0"/>
                  <a:cs typeface="Times New Roman" panose="02020603050405020304" pitchFamily="18" charset="0"/>
                </a:endParaRPr>
              </a:p>
            </p:txBody>
          </p:sp>
        </mc:Choice>
        <mc:Fallback>
          <p:sp>
            <p:nvSpPr>
              <p:cNvPr id="31" name="文本框 30"/>
              <p:cNvSpPr txBox="1">
                <a:spLocks noRot="1" noChangeAspect="1" noMove="1" noResize="1" noEditPoints="1" noAdjustHandles="1" noChangeArrowheads="1" noChangeShapeType="1" noTextEdit="1"/>
              </p:cNvSpPr>
              <p:nvPr/>
            </p:nvSpPr>
            <p:spPr>
              <a:xfrm>
                <a:off x="5654675" y="1771650"/>
                <a:ext cx="6312535" cy="383667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文本框 32"/>
              <p:cNvSpPr txBox="1"/>
              <p:nvPr/>
            </p:nvSpPr>
            <p:spPr>
              <a:xfrm>
                <a:off x="2053590" y="3585845"/>
                <a:ext cx="681355" cy="434340"/>
              </a:xfrm>
              <a:prstGeom prst="rect">
                <a:avLst/>
              </a:prstGeom>
              <a:noFill/>
            </p:spPr>
            <p:txBody>
              <a:bodyPr wrap="square" rtlCol="0" anchor="t">
                <a:noAutofit/>
              </a:bodyPr>
              <a:lstStyle/>
              <a:p>
                <a14:m>
                  <m:oMathPara xmlns:m="http://schemas.openxmlformats.org/officeDocument/2006/math">
                    <m:oMathParaPr>
                      <m:jc m:val="centerGroup"/>
                    </m:oMathParaPr>
                    <m:oMath xmlns:m="http://schemas.openxmlformats.org/officeDocument/2006/math">
                      <m:r>
                        <a:rPr lang="en-US" altLang="zh-CN" sz="1600" b="1" i="1" dirty="0" smtClean="0">
                          <a:solidFill>
                            <a:srgbClr val="FF0000"/>
                          </a:solidFill>
                          <a:latin typeface="Cambria Math" panose="02040503050406030204" pitchFamily="18" charset="0"/>
                          <a:cs typeface="Times New Roman" panose="02020603050405020304" pitchFamily="18" charset="0"/>
                        </a:rPr>
                        <m:t>𝒎</m:t>
                      </m:r>
                    </m:oMath>
                  </m:oMathPara>
                </a14:m>
                <a:endParaRPr lang="en-US" altLang="zh-CN" sz="1600" b="1" i="1" dirty="0">
                  <a:solidFill>
                    <a:srgbClr val="FF0000"/>
                  </a:solidFill>
                  <a:latin typeface="Cambria Math" panose="02040503050406030204" pitchFamily="18" charset="0"/>
                  <a:cs typeface="Times New Roman" panose="02020603050405020304" pitchFamily="18" charset="0"/>
                </a:endParaRPr>
              </a:p>
            </p:txBody>
          </p:sp>
        </mc:Choice>
        <mc:Fallback>
          <p:sp>
            <p:nvSpPr>
              <p:cNvPr id="33" name="文本框 32"/>
              <p:cNvSpPr txBox="1">
                <a:spLocks noRot="1" noChangeAspect="1" noMove="1" noResize="1" noEditPoints="1" noAdjustHandles="1" noChangeArrowheads="1" noChangeShapeType="1" noTextEdit="1"/>
              </p:cNvSpPr>
              <p:nvPr/>
            </p:nvSpPr>
            <p:spPr>
              <a:xfrm>
                <a:off x="2053590" y="3585845"/>
                <a:ext cx="681355" cy="434340"/>
              </a:xfrm>
              <a:prstGeom prst="rect">
                <a:avLst/>
              </a:prstGeom>
              <a:blipFill rotWithShape="1">
                <a:blip r:embed="rId9"/>
                <a:stretch>
                  <a:fillRect/>
                </a:stretch>
              </a:blipFill>
            </p:spPr>
            <p:txBody>
              <a:bodyPr/>
              <a:lstStyle/>
              <a:p>
                <a:r>
                  <a:rPr lang="zh-CN" altLang="en-US">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文本框 3"/>
              <p:cNvSpPr txBox="1"/>
              <p:nvPr/>
            </p:nvSpPr>
            <p:spPr>
              <a:xfrm>
                <a:off x="555850" y="1690807"/>
                <a:ext cx="5964248" cy="93091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sym typeface="+mn-ea"/>
                  </a:rPr>
                  <a:t>Compute Tags for (</a:t>
                </a:r>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b="1" i="0" dirty="0" smtClean="0">
                            <a:latin typeface="Cambria Math" panose="02040503050406030204" pitchFamily="18" charset="0"/>
                            <a:cs typeface="Times New Roman" panose="02020603050405020304" pitchFamily="18" charset="0"/>
                          </a:rPr>
                          <m:t>𝐏</m:t>
                        </m:r>
                      </m:e>
                      <m:sub>
                        <m:r>
                          <a:rPr lang="en-US" altLang="zh-CN" b="1" i="1" dirty="0" smtClean="0">
                            <a:latin typeface="Cambria Math" panose="02040503050406030204" pitchFamily="18" charset="0"/>
                            <a:cs typeface="Times New Roman" panose="02020603050405020304" pitchFamily="18" charset="0"/>
                          </a:rPr>
                          <m:t>𝒊</m:t>
                        </m:r>
                      </m:sub>
                    </m:sSub>
                  </m:oMath>
                </a14:m>
                <a:r>
                  <a:rPr lang="en-US" altLang="zh-CN" b="1" dirty="0">
                    <a:latin typeface="Times New Roman" panose="02020603050405020304" pitchFamily="18" charset="0"/>
                    <a:cs typeface="Times New Roman" panose="02020603050405020304" pitchFamily="18" charset="0"/>
                    <a:sym typeface="+mn-ea"/>
                  </a:rPr>
                  <a:t>, </a:t>
                </a:r>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b="1" i="0" dirty="0" smtClean="0">
                            <a:latin typeface="Cambria Math" panose="02040503050406030204" pitchFamily="18" charset="0"/>
                            <a:cs typeface="Times New Roman" panose="02020603050405020304" pitchFamily="18" charset="0"/>
                          </a:rPr>
                          <m:t>𝐏</m:t>
                        </m:r>
                      </m:e>
                      <m:sub>
                        <m:r>
                          <a:rPr lang="en-US" altLang="zh-CN" b="1" i="1" dirty="0" smtClean="0">
                            <a:latin typeface="Cambria Math" panose="02040503050406030204" pitchFamily="18" charset="0"/>
                            <a:cs typeface="Times New Roman" panose="02020603050405020304" pitchFamily="18" charset="0"/>
                          </a:rPr>
                          <m:t>𝒋</m:t>
                        </m:r>
                      </m:sub>
                    </m:sSub>
                  </m:oMath>
                </a14:m>
                <a:r>
                  <a:rPr lang="en-US" altLang="zh-CN" b="1" dirty="0">
                    <a:latin typeface="Times New Roman" panose="02020603050405020304" pitchFamily="18" charset="0"/>
                    <a:cs typeface="Times New Roman" panose="02020603050405020304" pitchFamily="18" charset="0"/>
                    <a:sym typeface="+mn-ea"/>
                  </a:rPr>
                  <a:t>)</a:t>
                </a:r>
                <a:endParaRPr lang="en-US" altLang="zh-CN" b="1" dirty="0">
                  <a:latin typeface="Times New Roman" panose="02020603050405020304" pitchFamily="18" charset="0"/>
                  <a:cs typeface="Times New Roman" panose="02020603050405020304" pitchFamily="18" charset="0"/>
                </a:endParaRPr>
              </a:p>
              <a:p>
                <a:pPr indent="457200" algn="l">
                  <a:lnSpc>
                    <a:spcPct val="150000"/>
                  </a:lnSpc>
                </a:pPr>
                <a:endParaRPr lang="en-US" altLang="zh-CN" b="1" i="1"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555850" y="1690807"/>
                <a:ext cx="5964248" cy="930910"/>
              </a:xfrm>
              <a:prstGeom prst="rect">
                <a:avLst/>
              </a:prstGeom>
              <a:blipFill rotWithShape="1">
                <a:blip r:embed="rId1"/>
                <a:stretch>
                  <a:fillRect l="-4" t="-47" r="9" b="47"/>
                </a:stretch>
              </a:blipFill>
            </p:spPr>
            <p:txBody>
              <a:bodyPr/>
              <a:lstStyle/>
              <a:p>
                <a:r>
                  <a:rPr lang="zh-CN" altLang="en-US">
                    <a:noFill/>
                  </a:rPr>
                  <a:t> </a:t>
                </a:r>
              </a:p>
            </p:txBody>
          </p:sp>
        </mc:Fallback>
      </mc:AlternateContent>
      <p:pic>
        <p:nvPicPr>
          <p:cNvPr id="7"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0107" y="3586147"/>
            <a:ext cx="518160" cy="518160"/>
          </a:xfrm>
          <a:prstGeom prst="rect">
            <a:avLst/>
          </a:prstGeom>
        </p:spPr>
      </p:pic>
      <p:pic>
        <p:nvPicPr>
          <p:cNvPr id="12" name="Picture 5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36726" y="3749812"/>
            <a:ext cx="426716" cy="426716"/>
          </a:xfrm>
          <a:prstGeom prst="rect">
            <a:avLst/>
          </a:prstGeom>
        </p:spPr>
      </p:pic>
      <p:graphicFrame>
        <p:nvGraphicFramePr>
          <p:cNvPr id="16" name="对象 15">
            <a:hlinkClick r:id="" action="ppaction://ole?verb=0"/>
          </p:cNvPr>
          <p:cNvGraphicFramePr>
            <a:graphicFrameLocks noChangeAspect="1"/>
          </p:cNvGraphicFramePr>
          <p:nvPr/>
        </p:nvGraphicFramePr>
        <p:xfrm>
          <a:off x="1143635" y="4176395"/>
          <a:ext cx="311150" cy="466725"/>
        </p:xfrm>
        <a:graphic>
          <a:graphicData uri="http://schemas.openxmlformats.org/presentationml/2006/ole">
            <mc:AlternateContent xmlns:mc="http://schemas.openxmlformats.org/markup-compatibility/2006">
              <mc:Choice xmlns:v="urn:schemas-microsoft-com:vml" Requires="v">
                <p:oleObj spid="_x0000_s3" name="" r:id="rId4" imgW="152400" imgH="228600" progId="Equation.KSEE3">
                  <p:embed/>
                </p:oleObj>
              </mc:Choice>
              <mc:Fallback>
                <p:oleObj name="" r:id="rId4" imgW="152400" imgH="228600" progId="Equation.KSEE3">
                  <p:embed/>
                  <p:pic>
                    <p:nvPicPr>
                      <p:cNvPr id="0" name="对象 15">
                        <a:hlinkClick r:id="" action="ppaction://ole?verb=0"/>
                      </p:cNvPr>
                      <p:cNvPicPr/>
                      <p:nvPr/>
                    </p:nvPicPr>
                    <p:blipFill>
                      <a:blip r:embed="rId5"/>
                      <a:stretch>
                        <a:fillRect/>
                      </a:stretch>
                    </p:blipFill>
                    <p:spPr>
                      <a:xfrm>
                        <a:off x="1143635" y="4176395"/>
                        <a:ext cx="311150" cy="466725"/>
                      </a:xfrm>
                      <a:prstGeom prst="rect">
                        <a:avLst/>
                      </a:prstGeom>
                    </p:spPr>
                  </p:pic>
                </p:oleObj>
              </mc:Fallback>
            </mc:AlternateContent>
          </a:graphicData>
        </a:graphic>
      </p:graphicFrame>
      <p:cxnSp>
        <p:nvCxnSpPr>
          <p:cNvPr id="26" name="直接箭头连接符 25"/>
          <p:cNvCxnSpPr/>
          <p:nvPr/>
        </p:nvCxnSpPr>
        <p:spPr>
          <a:xfrm flipH="1">
            <a:off x="1706962" y="3928540"/>
            <a:ext cx="1375410" cy="9525"/>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28" name="对象 27">
            <a:hlinkClick r:id="" action="ppaction://ole?verb=0"/>
          </p:cNvPr>
          <p:cNvGraphicFramePr>
            <a:graphicFrameLocks noChangeAspect="1"/>
          </p:cNvGraphicFramePr>
          <p:nvPr/>
        </p:nvGraphicFramePr>
        <p:xfrm>
          <a:off x="3401695" y="4221163"/>
          <a:ext cx="361950" cy="492760"/>
        </p:xfrm>
        <a:graphic>
          <a:graphicData uri="http://schemas.openxmlformats.org/presentationml/2006/ole">
            <mc:AlternateContent xmlns:mc="http://schemas.openxmlformats.org/markup-compatibility/2006">
              <mc:Choice xmlns:v="urn:schemas-microsoft-com:vml" Requires="v">
                <p:oleObj spid="_x0000_s5" name="" r:id="rId6" imgW="177165" imgH="241300" progId="Equation.KSEE3">
                  <p:embed/>
                </p:oleObj>
              </mc:Choice>
              <mc:Fallback>
                <p:oleObj name="" r:id="rId6" imgW="177165" imgH="241300" progId="Equation.KSEE3">
                  <p:embed/>
                  <p:pic>
                    <p:nvPicPr>
                      <p:cNvPr id="0" name="对象 27">
                        <a:hlinkClick r:id="" action="ppaction://ole?verb=0"/>
                      </p:cNvPr>
                      <p:cNvPicPr/>
                      <p:nvPr/>
                    </p:nvPicPr>
                    <p:blipFill>
                      <a:blip r:embed="rId7"/>
                      <a:stretch>
                        <a:fillRect/>
                      </a:stretch>
                    </p:blipFill>
                    <p:spPr>
                      <a:xfrm>
                        <a:off x="3401695" y="4221163"/>
                        <a:ext cx="361950" cy="49276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1" name="文本框 30"/>
              <p:cNvSpPr txBox="1"/>
              <p:nvPr/>
            </p:nvSpPr>
            <p:spPr>
              <a:xfrm>
                <a:off x="5654675" y="1771650"/>
                <a:ext cx="6312535" cy="2030095"/>
              </a:xfrm>
              <a:prstGeom prst="rect">
                <a:avLst/>
              </a:prstGeom>
              <a:noFill/>
            </p:spPr>
            <p:txBody>
              <a:bodyPr wrap="square" rtlCol="0">
                <a:spAutoFit/>
              </a:bodyPr>
              <a:lstStyle/>
              <a:p>
                <a:r>
                  <a:rPr lang="en-US" altLang="zh-CN">
                    <a:solidFill>
                      <a:srgbClr val="00B050"/>
                    </a:solidFill>
                    <a:latin typeface="Times New Roman" panose="02020603050405020304" pitchFamily="18" charset="0"/>
                    <a:cs typeface="Times New Roman" panose="02020603050405020304" pitchFamily="18" charset="0"/>
                  </a:rPr>
                  <a:t>Solution:</a:t>
                </a:r>
                <a:endParaRPr lang="en-US" altLang="zh-CN">
                  <a:solidFill>
                    <a:srgbClr val="00B05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After all parties get </a:t>
                </a:r>
                <a14:m>
                  <m:oMath xmlns:m="http://schemas.openxmlformats.org/officeDocument/2006/math">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1" i="1" dirty="0" smtClean="0">
                                <a:solidFill>
                                  <a:srgbClr val="FF0000"/>
                                </a:solidFill>
                                <a:latin typeface="Cambria Math" panose="02040503050406030204" pitchFamily="18" charset="0"/>
                                <a:cs typeface="Times New Roman" panose="02020603050405020304" pitchFamily="18" charset="0"/>
                              </a:rPr>
                              <m:t>𝝁</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r>
                          <a:rPr lang="en-US" altLang="zh-CN" b="0" i="1" dirty="0" smtClean="0">
                            <a:solidFill>
                              <a:srgbClr val="FF0000"/>
                            </a:solidFill>
                            <a:latin typeface="Cambria Math" panose="02040503050406030204" pitchFamily="18" charset="0"/>
                            <a:cs typeface="Times New Roman" panose="02020603050405020304" pitchFamily="18" charset="0"/>
                          </a:rPr>
                          <m:t>,</m:t>
                        </m:r>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0" i="1" dirty="0" smtClean="0">
                                <a:solidFill>
                                  <a:srgbClr val="FF0000"/>
                                </a:solidFill>
                                <a:latin typeface="Cambria Math" panose="02040503050406030204" pitchFamily="18" charset="0"/>
                                <a:cs typeface="Times New Roman" panose="02020603050405020304" pitchFamily="18" charset="0"/>
                              </a:rPr>
                              <m:t>𝜈</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a:latin typeface="Times New Roman" panose="02020603050405020304" pitchFamily="18" charset="0"/>
                    <a:cs typeface="Times New Roman" panose="02020603050405020304" pitchFamily="18" charset="0"/>
                  </a:rPr>
                  <a:t>, then:</a:t>
                </a:r>
                <a:endParaRPr lang="en-US" altLang="zh-CN">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endParaRPr lang="en-US" altLang="zh-CN">
                  <a:latin typeface="Times New Roman" panose="02020603050405020304" pitchFamily="18" charset="0"/>
                  <a:cs typeface="Times New Roman" panose="02020603050405020304" pitchFamily="18" charset="0"/>
                </a:endParaRPr>
              </a:p>
              <a:p>
                <a:pPr lvl="0" indent="0">
                  <a:lnSpc>
                    <a:spcPct val="150000"/>
                  </a:lnSpc>
                  <a:buFont typeface="Arial" panose="020B0604020202020204" pitchFamily="34" charset="0"/>
                  <a:buNone/>
                </a:pPr>
                <a:r>
                  <a:rPr lang="en-US" altLang="zh-CN">
                    <a:latin typeface="Times New Roman" panose="02020603050405020304" pitchFamily="18" charset="0"/>
                    <a:cs typeface="Times New Roman" panose="02020603050405020304" pitchFamily="18" charset="0"/>
                  </a:rPr>
                  <a:t>If </a:t>
                </a:r>
                <a14:m>
                  <m:oMath xmlns:m="http://schemas.openxmlformats.org/officeDocument/2006/math">
                    <m:r>
                      <a:rPr lang="en-US" altLang="zh-CN" b="1" i="1" dirty="0" smtClean="0">
                        <a:solidFill>
                          <a:srgbClr val="FF0000"/>
                        </a:solidFill>
                        <a:latin typeface="Cambria Math" panose="02040503050406030204" pitchFamily="18" charset="0"/>
                        <a:cs typeface="Times New Roman" panose="02020603050405020304" pitchFamily="18" charset="0"/>
                      </a:rPr>
                      <m:t>𝒎</m:t>
                    </m:r>
                  </m:oMath>
                </a14:m>
                <a:r>
                  <a:rPr lang="en-US" altLang="zh-CN">
                    <a:latin typeface="Times New Roman" panose="02020603050405020304" pitchFamily="18" charset="0"/>
                    <a:cs typeface="Times New Roman" panose="02020603050405020304" pitchFamily="18" charset="0"/>
                  </a:rPr>
                  <a:t> is also </a:t>
                </a:r>
                <a:r>
                  <a:rPr lang="en-US" altLang="zh-CN" i="1">
                    <a:latin typeface="Times New Roman" panose="02020603050405020304" pitchFamily="18" charset="0"/>
                    <a:cs typeface="Times New Roman" panose="02020603050405020304" pitchFamily="18" charset="0"/>
                  </a:rPr>
                  <a:t>t</a:t>
                </a:r>
                <a:r>
                  <a:rPr lang="en-US" altLang="zh-CN">
                    <a:latin typeface="Times New Roman" panose="02020603050405020304" pitchFamily="18" charset="0"/>
                    <a:cs typeface="Times New Roman" panose="02020603050405020304" pitchFamily="18" charset="0"/>
                  </a:rPr>
                  <a:t>-shared among all parties, then each party can compute a </a:t>
                </a:r>
                <a:r>
                  <a:rPr lang="en-US" altLang="zh-CN" i="1">
                    <a:solidFill>
                      <a:srgbClr val="FF0000"/>
                    </a:solidFill>
                    <a:latin typeface="Times New Roman" panose="02020603050405020304" pitchFamily="18" charset="0"/>
                    <a:cs typeface="Times New Roman" panose="02020603050405020304" pitchFamily="18" charset="0"/>
                  </a:rPr>
                  <a:t>2t</a:t>
                </a:r>
                <a:r>
                  <a:rPr lang="en-US" altLang="zh-CN">
                    <a:latin typeface="Times New Roman" panose="02020603050405020304" pitchFamily="18" charset="0"/>
                    <a:cs typeface="Times New Roman" panose="02020603050405020304" pitchFamily="18" charset="0"/>
                  </a:rPr>
                  <a:t> share of tag: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r>
                      <a:rPr lang="en-US" altLang="zh-CN" b="0" i="1" dirty="0" smtClean="0">
                        <a:solidFill>
                          <a:srgbClr val="FF0000"/>
                        </a:solidFill>
                        <a:latin typeface="Cambria Math" panose="02040503050406030204" pitchFamily="18" charset="0"/>
                        <a:cs typeface="Times New Roman" panose="02020603050405020304" pitchFamily="18" charset="0"/>
                      </a:rPr>
                      <m:t>=</m:t>
                    </m:r>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1" i="1" dirty="0" smtClean="0">
                                <a:solidFill>
                                  <a:srgbClr val="FF0000"/>
                                </a:solidFill>
                                <a:latin typeface="Cambria Math" panose="02040503050406030204" pitchFamily="18" charset="0"/>
                                <a:cs typeface="Times New Roman" panose="02020603050405020304" pitchFamily="18" charset="0"/>
                              </a:rPr>
                              <m:t>𝒎</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r>
                      <a:rPr lang="en-US" altLang="zh-CN" b="0" i="1" dirty="0" smtClean="0">
                        <a:solidFill>
                          <a:srgbClr val="FF0000"/>
                        </a:solidFill>
                        <a:latin typeface="Cambria Math" panose="02040503050406030204" pitchFamily="18" charset="0"/>
                        <a:cs typeface="Times New Roman" panose="02020603050405020304" pitchFamily="18" charset="0"/>
                      </a:rPr>
                      <m:t>⋅</m:t>
                    </m:r>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1" i="1" dirty="0" smtClean="0">
                                <a:solidFill>
                                  <a:srgbClr val="FF0000"/>
                                </a:solidFill>
                                <a:latin typeface="Cambria Math" panose="02040503050406030204" pitchFamily="18" charset="0"/>
                                <a:cs typeface="Times New Roman" panose="02020603050405020304" pitchFamily="18" charset="0"/>
                              </a:rPr>
                              <m:t>𝝁</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r>
                      <a:rPr lang="en-US" altLang="zh-CN" b="0" i="1" dirty="0" smtClean="0">
                        <a:solidFill>
                          <a:srgbClr val="FF0000"/>
                        </a:solidFill>
                        <a:latin typeface="Cambria Math" panose="02040503050406030204" pitchFamily="18" charset="0"/>
                        <a:cs typeface="Times New Roman" panose="02020603050405020304" pitchFamily="18" charset="0"/>
                      </a:rPr>
                      <m:t>+</m:t>
                    </m:r>
                    <m:sSub>
                      <m:sSubPr>
                        <m:ctrlPr>
                          <a:rPr lang="en-US" altLang="zh-CN" b="0"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b="0" i="1" dirty="0" smtClean="0">
                                <a:solidFill>
                                  <a:srgbClr val="FF0000"/>
                                </a:solidFill>
                                <a:latin typeface="Cambria Math" panose="02040503050406030204" pitchFamily="18" charset="0"/>
                                <a:cs typeface="Times New Roman" panose="02020603050405020304" pitchFamily="18" charset="0"/>
                              </a:rPr>
                            </m:ctrlPr>
                          </m:dPr>
                          <m:e>
                            <m:r>
                              <a:rPr lang="en-US" altLang="zh-CN" b="0" i="1" dirty="0" smtClean="0">
                                <a:solidFill>
                                  <a:srgbClr val="FF0000"/>
                                </a:solidFill>
                                <a:latin typeface="Cambria Math" panose="02040503050406030204" pitchFamily="18" charset="0"/>
                                <a:cs typeface="Times New Roman" panose="02020603050405020304" pitchFamily="18" charset="0"/>
                              </a:rPr>
                              <m:t>𝜈</m:t>
                            </m:r>
                          </m:e>
                        </m:d>
                      </m:e>
                      <m:sub>
                        <m:r>
                          <a:rPr lang="en-US" altLang="zh-CN" b="0" i="1" dirty="0" smtClean="0">
                            <a:solidFill>
                              <a:srgbClr val="FF0000"/>
                            </a:solidFill>
                            <a:latin typeface="Cambria Math" panose="02040503050406030204" pitchFamily="18" charset="0"/>
                            <a:cs typeface="Times New Roman" panose="02020603050405020304" pitchFamily="18" charset="0"/>
                          </a:rPr>
                          <m:t>𝑡</m:t>
                        </m:r>
                      </m:sub>
                    </m:sSub>
                  </m:oMath>
                </a14:m>
                <a:endParaRPr lang="en-US" altLang="zh-CN">
                  <a:latin typeface="Times New Roman" panose="02020603050405020304" pitchFamily="18" charset="0"/>
                  <a:cs typeface="Times New Roman" panose="02020603050405020304" pitchFamily="18" charset="0"/>
                </a:endParaRPr>
              </a:p>
            </p:txBody>
          </p:sp>
        </mc:Choice>
        <mc:Fallback>
          <p:sp>
            <p:nvSpPr>
              <p:cNvPr id="31" name="文本框 30"/>
              <p:cNvSpPr txBox="1">
                <a:spLocks noRot="1" noChangeAspect="1" noMove="1" noResize="1" noEditPoints="1" noAdjustHandles="1" noChangeArrowheads="1" noChangeShapeType="1" noTextEdit="1"/>
              </p:cNvSpPr>
              <p:nvPr/>
            </p:nvSpPr>
            <p:spPr>
              <a:xfrm>
                <a:off x="5654675" y="1771650"/>
                <a:ext cx="6312535" cy="2030095"/>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文本框 32"/>
              <p:cNvSpPr txBox="1"/>
              <p:nvPr/>
            </p:nvSpPr>
            <p:spPr>
              <a:xfrm>
                <a:off x="2053590" y="3585845"/>
                <a:ext cx="681355" cy="434340"/>
              </a:xfrm>
              <a:prstGeom prst="rect">
                <a:avLst/>
              </a:prstGeom>
              <a:noFill/>
            </p:spPr>
            <p:txBody>
              <a:bodyPr wrap="square" rtlCol="0" anchor="t">
                <a:noAutofit/>
              </a:bodyPr>
              <a:lstStyle/>
              <a:p>
                <a14:m>
                  <m:oMathPara xmlns:m="http://schemas.openxmlformats.org/officeDocument/2006/math">
                    <m:oMathParaPr>
                      <m:jc m:val="centerGroup"/>
                    </m:oMathParaPr>
                    <m:oMath xmlns:m="http://schemas.openxmlformats.org/officeDocument/2006/math">
                      <m:r>
                        <a:rPr lang="en-US" altLang="zh-CN" sz="1600" b="1" i="1" dirty="0" smtClean="0">
                          <a:solidFill>
                            <a:srgbClr val="FF0000"/>
                          </a:solidFill>
                          <a:latin typeface="Cambria Math" panose="02040503050406030204" pitchFamily="18" charset="0"/>
                          <a:cs typeface="Times New Roman" panose="02020603050405020304" pitchFamily="18" charset="0"/>
                        </a:rPr>
                        <m:t>𝒎</m:t>
                      </m:r>
                    </m:oMath>
                  </m:oMathPara>
                </a14:m>
                <a:endParaRPr lang="en-US" altLang="zh-CN" sz="1600" b="1" i="1" dirty="0">
                  <a:solidFill>
                    <a:srgbClr val="FF0000"/>
                  </a:solidFill>
                  <a:latin typeface="Cambria Math" panose="02040503050406030204" pitchFamily="18" charset="0"/>
                  <a:cs typeface="Times New Roman" panose="02020603050405020304" pitchFamily="18" charset="0"/>
                </a:endParaRPr>
              </a:p>
            </p:txBody>
          </p:sp>
        </mc:Choice>
        <mc:Fallback>
          <p:sp>
            <p:nvSpPr>
              <p:cNvPr id="33" name="文本框 32"/>
              <p:cNvSpPr txBox="1">
                <a:spLocks noRot="1" noChangeAspect="1" noMove="1" noResize="1" noEditPoints="1" noAdjustHandles="1" noChangeArrowheads="1" noChangeShapeType="1" noTextEdit="1"/>
              </p:cNvSpPr>
              <p:nvPr/>
            </p:nvSpPr>
            <p:spPr>
              <a:xfrm>
                <a:off x="2053590" y="3585845"/>
                <a:ext cx="681355" cy="434340"/>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 name="矩形 36"/>
              <p:cNvSpPr/>
              <p:nvPr/>
            </p:nvSpPr>
            <p:spPr>
              <a:xfrm>
                <a:off x="7167245" y="4791710"/>
                <a:ext cx="4497070" cy="35750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600" dirty="0">
                    <a:latin typeface="Times New Roman" panose="02020603050405020304" pitchFamily="18" charset="0"/>
                    <a:cs typeface="Times New Roman" panose="02020603050405020304" pitchFamily="18" charset="0"/>
                    <a:sym typeface="+mn-ea"/>
                  </a:rPr>
                  <a:t>Need to add </a:t>
                </a:r>
                <a14:m>
                  <m:oMath xmlns:m="http://schemas.openxmlformats.org/officeDocument/2006/math">
                    <m:sSub>
                      <m:sSubPr>
                        <m:ctrlPr>
                          <a:rPr lang="en-US" altLang="zh-CN" sz="1600" i="1" dirty="0" smtClean="0">
                            <a:latin typeface="Cambria Math" panose="02040503050406030204" pitchFamily="18" charset="0"/>
                          </a:rPr>
                        </m:ctrlPr>
                      </m:sSubPr>
                      <m:e>
                        <m:d>
                          <m:dPr>
                            <m:begChr m:val="["/>
                            <m:endChr m:val="]"/>
                            <m:ctrlPr>
                              <a:rPr lang="en-US" altLang="zh-CN" sz="1600" i="1" dirty="0" smtClean="0">
                                <a:latin typeface="Cambria Math" panose="02040503050406030204" pitchFamily="18" charset="0"/>
                              </a:rPr>
                            </m:ctrlPr>
                          </m:dPr>
                          <m:e>
                            <m:r>
                              <a:rPr lang="en-US" altLang="zh-CN" sz="1600" i="1" dirty="0" smtClean="0">
                                <a:latin typeface="Cambria Math" panose="02040503050406030204" pitchFamily="18" charset="0"/>
                              </a:rPr>
                              <m:t>0</m:t>
                            </m:r>
                          </m:e>
                        </m:d>
                      </m:e>
                      <m:sub>
                        <m:r>
                          <a:rPr lang="en-US" altLang="zh-CN" sz="1600" i="1" dirty="0" smtClean="0">
                            <a:latin typeface="Cambria Math" panose="02040503050406030204" pitchFamily="18" charset="0"/>
                          </a:rPr>
                          <m:t>2</m:t>
                        </m:r>
                        <m:r>
                          <a:rPr lang="en-US" altLang="zh-CN" sz="1600" i="1" dirty="0" smtClean="0">
                            <a:latin typeface="Cambria Math" panose="02040503050406030204" pitchFamily="18" charset="0"/>
                          </a:rPr>
                          <m:t>𝑡</m:t>
                        </m:r>
                      </m:sub>
                    </m:sSub>
                  </m:oMath>
                </a14:m>
                <a:r>
                  <a:rPr lang="en-US" altLang="zh-CN" sz="1600" dirty="0">
                    <a:latin typeface="Times New Roman" panose="02020603050405020304" pitchFamily="18" charset="0"/>
                    <a:cs typeface="Times New Roman" panose="02020603050405020304" pitchFamily="18" charset="0"/>
                    <a:sym typeface="+mn-ea"/>
                  </a:rPr>
                  <a:t> for security. Omit for simplicity.</a:t>
                </a:r>
                <a:endParaRPr lang="zh-CN" altLang="en-US" sz="1600" dirty="0">
                  <a:latin typeface="Times New Roman" panose="02020603050405020304" pitchFamily="18" charset="0"/>
                  <a:cs typeface="Times New Roman" panose="02020603050405020304" pitchFamily="18" charset="0"/>
                </a:endParaRPr>
              </a:p>
            </p:txBody>
          </p:sp>
        </mc:Choice>
        <mc:Fallback>
          <p:sp>
            <p:nvSpPr>
              <p:cNvPr id="37" name="矩形 36"/>
              <p:cNvSpPr>
                <a:spLocks noRot="1" noChangeAspect="1" noMove="1" noResize="1" noEditPoints="1" noAdjustHandles="1" noChangeArrowheads="1" noChangeShapeType="1" noTextEdit="1"/>
              </p:cNvSpPr>
              <p:nvPr/>
            </p:nvSpPr>
            <p:spPr>
              <a:xfrm>
                <a:off x="7167245" y="4791710"/>
                <a:ext cx="4497070" cy="357505"/>
              </a:xfrm>
              <a:prstGeom prst="rect">
                <a:avLst/>
              </a:prstGeom>
              <a:blipFill rotWithShape="1">
                <a:blip r:embed="rId10"/>
                <a:stretch>
                  <a:fillRect l="-141" t="-1776" r="-141" b="-1776"/>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sp>
        <p:nvSpPr>
          <p:cNvPr id="38" name="上箭头 37"/>
          <p:cNvSpPr/>
          <p:nvPr/>
        </p:nvSpPr>
        <p:spPr>
          <a:xfrm>
            <a:off x="9320530" y="4020185"/>
            <a:ext cx="310515" cy="55308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文本框 3"/>
              <p:cNvSpPr txBox="1"/>
              <p:nvPr/>
            </p:nvSpPr>
            <p:spPr>
              <a:xfrm>
                <a:off x="555850" y="1690807"/>
                <a:ext cx="5964248" cy="93091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sym typeface="+mn-ea"/>
                  </a:rPr>
                  <a:t>Compute Tags for (</a:t>
                </a:r>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b="1" i="0" dirty="0" smtClean="0">
                            <a:latin typeface="Cambria Math" panose="02040503050406030204" pitchFamily="18" charset="0"/>
                            <a:cs typeface="Times New Roman" panose="02020603050405020304" pitchFamily="18" charset="0"/>
                          </a:rPr>
                          <m:t>𝐏</m:t>
                        </m:r>
                      </m:e>
                      <m:sub>
                        <m:r>
                          <a:rPr lang="en-US" altLang="zh-CN" b="1" i="1" dirty="0" smtClean="0">
                            <a:latin typeface="Cambria Math" panose="02040503050406030204" pitchFamily="18" charset="0"/>
                            <a:cs typeface="Times New Roman" panose="02020603050405020304" pitchFamily="18" charset="0"/>
                          </a:rPr>
                          <m:t>𝒊</m:t>
                        </m:r>
                      </m:sub>
                    </m:sSub>
                  </m:oMath>
                </a14:m>
                <a:r>
                  <a:rPr lang="en-US" altLang="zh-CN" b="1" dirty="0">
                    <a:latin typeface="Times New Roman" panose="02020603050405020304" pitchFamily="18" charset="0"/>
                    <a:cs typeface="Times New Roman" panose="02020603050405020304" pitchFamily="18" charset="0"/>
                    <a:sym typeface="+mn-ea"/>
                  </a:rPr>
                  <a:t>, </a:t>
                </a:r>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b="1" i="0" dirty="0" smtClean="0">
                            <a:latin typeface="Cambria Math" panose="02040503050406030204" pitchFamily="18" charset="0"/>
                            <a:cs typeface="Times New Roman" panose="02020603050405020304" pitchFamily="18" charset="0"/>
                          </a:rPr>
                          <m:t>𝐏</m:t>
                        </m:r>
                      </m:e>
                      <m:sub>
                        <m:r>
                          <a:rPr lang="en-US" altLang="zh-CN" b="1" i="1" dirty="0" smtClean="0">
                            <a:latin typeface="Cambria Math" panose="02040503050406030204" pitchFamily="18" charset="0"/>
                            <a:cs typeface="Times New Roman" panose="02020603050405020304" pitchFamily="18" charset="0"/>
                          </a:rPr>
                          <m:t>𝒋</m:t>
                        </m:r>
                      </m:sub>
                    </m:sSub>
                  </m:oMath>
                </a14:m>
                <a:r>
                  <a:rPr lang="en-US" altLang="zh-CN" b="1" dirty="0">
                    <a:latin typeface="Times New Roman" panose="02020603050405020304" pitchFamily="18" charset="0"/>
                    <a:cs typeface="Times New Roman" panose="02020603050405020304" pitchFamily="18" charset="0"/>
                    <a:sym typeface="+mn-ea"/>
                  </a:rPr>
                  <a:t>)</a:t>
                </a:r>
                <a:endParaRPr lang="en-US" altLang="zh-CN" b="1" dirty="0">
                  <a:latin typeface="Times New Roman" panose="02020603050405020304" pitchFamily="18" charset="0"/>
                  <a:cs typeface="Times New Roman" panose="02020603050405020304" pitchFamily="18" charset="0"/>
                </a:endParaRPr>
              </a:p>
              <a:p>
                <a:pPr indent="457200" algn="l">
                  <a:lnSpc>
                    <a:spcPct val="150000"/>
                  </a:lnSpc>
                </a:pPr>
                <a:endParaRPr lang="en-US" altLang="zh-CN" b="1" i="1" dirty="0">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555850" y="1690807"/>
                <a:ext cx="5964248" cy="930910"/>
              </a:xfrm>
              <a:prstGeom prst="rect">
                <a:avLst/>
              </a:prstGeom>
              <a:blipFill rotWithShape="1">
                <a:blip r:embed="rId1"/>
                <a:stretch>
                  <a:fillRect l="-4" t="-47" r="9" b="47"/>
                </a:stretch>
              </a:blipFill>
            </p:spPr>
            <p:txBody>
              <a:bodyPr/>
              <a:lstStyle/>
              <a:p>
                <a:r>
                  <a:rPr lang="zh-CN" altLang="en-US">
                    <a:noFill/>
                  </a:rPr>
                  <a:t> </a:t>
                </a:r>
              </a:p>
            </p:txBody>
          </p:sp>
        </mc:Fallback>
      </mc:AlternateContent>
      <p:pic>
        <p:nvPicPr>
          <p:cNvPr id="7"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7877" y="3715052"/>
            <a:ext cx="518160" cy="518160"/>
          </a:xfrm>
          <a:prstGeom prst="rect">
            <a:avLst/>
          </a:prstGeom>
        </p:spPr>
      </p:pic>
      <p:graphicFrame>
        <p:nvGraphicFramePr>
          <p:cNvPr id="16" name="对象 15">
            <a:hlinkClick r:id="" action="ppaction://ole?verb=0"/>
          </p:cNvPr>
          <p:cNvGraphicFramePr>
            <a:graphicFrameLocks noChangeAspect="1"/>
          </p:cNvGraphicFramePr>
          <p:nvPr/>
        </p:nvGraphicFramePr>
        <p:xfrm>
          <a:off x="1081405" y="4403090"/>
          <a:ext cx="311150" cy="466725"/>
        </p:xfrm>
        <a:graphic>
          <a:graphicData uri="http://schemas.openxmlformats.org/presentationml/2006/ole">
            <mc:AlternateContent xmlns:mc="http://schemas.openxmlformats.org/markup-compatibility/2006">
              <mc:Choice xmlns:v="urn:schemas-microsoft-com:vml" Requires="v">
                <p:oleObj spid="_x0000_s3" name="" r:id="rId3" imgW="152400" imgH="228600" progId="Equation.KSEE3">
                  <p:embed/>
                </p:oleObj>
              </mc:Choice>
              <mc:Fallback>
                <p:oleObj name="" r:id="rId3" imgW="152400" imgH="228600" progId="Equation.KSEE3">
                  <p:embed/>
                  <p:pic>
                    <p:nvPicPr>
                      <p:cNvPr id="0" name="对象 15">
                        <a:hlinkClick r:id="" action="ppaction://ole?verb=0"/>
                      </p:cNvPr>
                      <p:cNvPicPr/>
                      <p:nvPr/>
                    </p:nvPicPr>
                    <p:blipFill>
                      <a:blip r:embed="rId4"/>
                      <a:stretch>
                        <a:fillRect/>
                      </a:stretch>
                    </p:blipFill>
                    <p:spPr>
                      <a:xfrm>
                        <a:off x="1081405" y="4403090"/>
                        <a:ext cx="311150" cy="466725"/>
                      </a:xfrm>
                      <a:prstGeom prst="rect">
                        <a:avLst/>
                      </a:prstGeom>
                    </p:spPr>
                  </p:pic>
                </p:oleObj>
              </mc:Fallback>
            </mc:AlternateContent>
          </a:graphicData>
        </a:graphic>
      </p:graphicFrame>
      <p:pic>
        <p:nvPicPr>
          <p:cNvPr id="18"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43609" y="4869564"/>
            <a:ext cx="426716" cy="426716"/>
          </a:xfrm>
          <a:prstGeom prst="rect">
            <a:avLst/>
          </a:prstGeom>
        </p:spPr>
      </p:pic>
      <p:pic>
        <p:nvPicPr>
          <p:cNvPr id="21"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43320" y="2822324"/>
            <a:ext cx="426716" cy="426716"/>
          </a:xfrm>
          <a:prstGeom prst="rect">
            <a:avLst/>
          </a:prstGeom>
        </p:spPr>
      </p:pic>
      <p:pic>
        <p:nvPicPr>
          <p:cNvPr id="22" name="Picture 5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43431" y="3846332"/>
            <a:ext cx="426716" cy="426716"/>
          </a:xfrm>
          <a:prstGeom prst="rect">
            <a:avLst/>
          </a:prstGeom>
        </p:spPr>
      </p:pic>
      <p:cxnSp>
        <p:nvCxnSpPr>
          <p:cNvPr id="9" name="直接箭头连接符 8"/>
          <p:cNvCxnSpPr/>
          <p:nvPr/>
        </p:nvCxnSpPr>
        <p:spPr>
          <a:xfrm flipH="1">
            <a:off x="1716405" y="3055026"/>
            <a:ext cx="1706880" cy="65976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flipV="1">
            <a:off x="1716405" y="4199296"/>
            <a:ext cx="1687195" cy="79565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1725500" y="3986571"/>
            <a:ext cx="1736725" cy="190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文本框 7"/>
              <p:cNvSpPr txBox="1"/>
              <p:nvPr/>
            </p:nvSpPr>
            <p:spPr>
              <a:xfrm>
                <a:off x="2220595" y="2924175"/>
                <a:ext cx="1062355" cy="368300"/>
              </a:xfrm>
              <a:prstGeom prst="rect">
                <a:avLst/>
              </a:prstGeom>
              <a:noFill/>
            </p:spPr>
            <p:txBody>
              <a:bodyPr wrap="square" rtlCol="0" anchor="t">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m:oMathPara>
                </a14:m>
                <a:endParaRPr lang="en-US" altLang="zh-CN" i="1" dirty="0">
                  <a:solidFill>
                    <a:srgbClr val="FF0000"/>
                  </a:solidFill>
                  <a:latin typeface="Cambria Math" panose="020405030504060302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2220595" y="2924175"/>
                <a:ext cx="1062355" cy="36830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2220595" y="3618230"/>
                <a:ext cx="1062355" cy="368300"/>
              </a:xfrm>
              <a:prstGeom prst="rect">
                <a:avLst/>
              </a:prstGeom>
              <a:noFill/>
            </p:spPr>
            <p:txBody>
              <a:bodyPr wrap="square" rtlCol="0" anchor="t">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m:oMathPara>
                </a14:m>
                <a:endParaRPr lang="en-US" altLang="zh-CN" i="1" dirty="0">
                  <a:solidFill>
                    <a:srgbClr val="FF0000"/>
                  </a:solidFill>
                  <a:latin typeface="Cambria Math" panose="02040503050406030204" pitchFamily="18" charset="0"/>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2220595" y="3618230"/>
                <a:ext cx="1062355" cy="36830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2230120" y="4283710"/>
                <a:ext cx="1062355" cy="368300"/>
              </a:xfrm>
              <a:prstGeom prst="rect">
                <a:avLst/>
              </a:prstGeom>
              <a:noFill/>
            </p:spPr>
            <p:txBody>
              <a:bodyPr wrap="square" rtlCol="0" anchor="t">
                <a:spAutoFit/>
              </a:bodyPr>
              <a:lstStyle/>
              <a:p>
                <a14:m>
                  <m:oMathPara xmlns:m="http://schemas.openxmlformats.org/officeDocument/2006/math">
                    <m:oMathParaPr>
                      <m:jc m:val="centerGroup"/>
                    </m:oMathParaPr>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m:oMathPara>
                </a14:m>
                <a:endParaRPr lang="en-US" altLang="zh-CN" i="1" dirty="0">
                  <a:solidFill>
                    <a:srgbClr val="FF0000"/>
                  </a:solidFill>
                  <a:latin typeface="Cambria Math" panose="02040503050406030204" pitchFamily="18" charset="0"/>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2230120" y="4283710"/>
                <a:ext cx="1062355" cy="36830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p:cNvSpPr txBox="1"/>
              <p:nvPr/>
            </p:nvSpPr>
            <p:spPr>
              <a:xfrm>
                <a:off x="5654675" y="1771650"/>
                <a:ext cx="6312535" cy="4734560"/>
              </a:xfrm>
              <a:prstGeom prst="rect">
                <a:avLst/>
              </a:prstGeom>
              <a:noFill/>
            </p:spPr>
            <p:txBody>
              <a:bodyPr wrap="square" rtlCol="0">
                <a:spAutoFit/>
              </a:bodyPr>
              <a:lstStyle/>
              <a:p>
                <a:r>
                  <a:rPr lang="en-US" altLang="zh-CN">
                    <a:solidFill>
                      <a:srgbClr val="00B050"/>
                    </a:solidFill>
                    <a:latin typeface="Times New Roman" panose="02020603050405020304" pitchFamily="18" charset="0"/>
                    <a:cs typeface="Times New Roman" panose="02020603050405020304" pitchFamily="18" charset="0"/>
                  </a:rPr>
                  <a:t>Solution:</a:t>
                </a:r>
                <a:endParaRPr lang="en-US" altLang="zh-CN">
                  <a:solidFill>
                    <a:srgbClr val="00B05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All parties send their share of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dirty="0">
                    <a:latin typeface="Times New Roman" panose="02020603050405020304" pitchFamily="18" charset="0"/>
                    <a:cs typeface="Times New Roman" panose="02020603050405020304" pitchFamily="18" charset="0"/>
                    <a:sym typeface="+mn-ea"/>
                  </a:rPr>
                  <a:t> to </a:t>
                </a:r>
                <a14:m>
                  <m:oMath xmlns:m="http://schemas.openxmlformats.org/officeDocument/2006/math">
                    <m:sSub>
                      <m:sSubPr>
                        <m:ctrlPr>
                          <a:rPr lang="en-US" altLang="zh-CN"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dirty="0">
                            <a:solidFill>
                              <a:srgbClr val="FF0000"/>
                            </a:solidFill>
                            <a:latin typeface="Cambria Math" panose="02040503050406030204" pitchFamily="18" charset="0"/>
                            <a:cs typeface="Times New Roman" panose="02020603050405020304" pitchFamily="18" charset="0"/>
                          </a:rPr>
                          <m:t>P</m:t>
                        </m:r>
                      </m:e>
                      <m:sub>
                        <m:r>
                          <a:rPr lang="en-US" altLang="zh-CN" i="1" dirty="0">
                            <a:solidFill>
                              <a:srgbClr val="FF0000"/>
                            </a:solidFill>
                            <a:latin typeface="Cambria Math" panose="02040503050406030204" pitchFamily="18" charset="0"/>
                            <a:cs typeface="Times New Roman" panose="02020603050405020304" pitchFamily="18" charset="0"/>
                          </a:rPr>
                          <m:t>𝑖</m:t>
                        </m:r>
                      </m:sub>
                    </m:sSub>
                  </m:oMath>
                </a14:m>
                <a:r>
                  <a:rPr lang="en-US" altLang="zh-CN">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dirty="0">
                            <a:solidFill>
                              <a:srgbClr val="FF0000"/>
                            </a:solidFill>
                            <a:latin typeface="Cambria Math" panose="02040503050406030204" pitchFamily="18" charset="0"/>
                            <a:cs typeface="Times New Roman" panose="02020603050405020304" pitchFamily="18" charset="0"/>
                          </a:rPr>
                          <m:t>P</m:t>
                        </m:r>
                      </m:e>
                      <m:sub>
                        <m:r>
                          <a:rPr lang="en-US" altLang="zh-CN" i="1" dirty="0">
                            <a:solidFill>
                              <a:srgbClr val="FF0000"/>
                            </a:solidFill>
                            <a:latin typeface="Cambria Math" panose="02040503050406030204" pitchFamily="18" charset="0"/>
                            <a:cs typeface="Times New Roman" panose="02020603050405020304" pitchFamily="18" charset="0"/>
                          </a:rPr>
                          <m:t>𝑖</m:t>
                        </m:r>
                      </m:sub>
                    </m:sSub>
                  </m:oMath>
                </a14:m>
                <a:r>
                  <a:rPr lang="en-US" altLang="zh-CN">
                    <a:latin typeface="Times New Roman" panose="02020603050405020304" pitchFamily="18" charset="0"/>
                    <a:cs typeface="Times New Roman" panose="02020603050405020304" pitchFamily="18" charset="0"/>
                  </a:rPr>
                  <a:t> can reconstruct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𝜏</m:t>
                    </m:r>
                  </m:oMath>
                </a14:m>
                <a:r>
                  <a:rPr lang="en-US" altLang="zh-CN">
                    <a:latin typeface="Times New Roman" panose="02020603050405020304" pitchFamily="18" charset="0"/>
                    <a:cs typeface="Times New Roman" panose="02020603050405020304" pitchFamily="18" charset="0"/>
                  </a:rPr>
                  <a:t> with </a:t>
                </a:r>
                <a:r>
                  <a:rPr lang="en-US" altLang="zh-CN" i="1">
                    <a:latin typeface="Times New Roman" panose="02020603050405020304" pitchFamily="18" charset="0"/>
                    <a:cs typeface="Times New Roman" panose="02020603050405020304" pitchFamily="18" charset="0"/>
                  </a:rPr>
                  <a:t>2t+1</a:t>
                </a:r>
                <a:r>
                  <a:rPr lang="en-US" altLang="zh-CN">
                    <a:latin typeface="Times New Roman" panose="02020603050405020304" pitchFamily="18" charset="0"/>
                    <a:cs typeface="Times New Roman" panose="02020603050405020304" pitchFamily="18" charset="0"/>
                  </a:rPr>
                  <a:t> shares of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p>
                <a:pPr lvl="0" indent="0">
                  <a:lnSpc>
                    <a:spcPct val="150000"/>
                  </a:lnSpc>
                  <a:buFont typeface="Arial" panose="020B0604020202020204" pitchFamily="34" charset="0"/>
                  <a:buNone/>
                </a:pPr>
                <a:r>
                  <a:rPr lang="en-US" altLang="zh-CN">
                    <a:solidFill>
                      <a:srgbClr val="FF0000"/>
                    </a:solidFill>
                    <a:latin typeface="Times New Roman" panose="02020603050405020304" pitchFamily="18" charset="0"/>
                    <a:cs typeface="Times New Roman" panose="02020603050405020304" pitchFamily="18" charset="0"/>
                  </a:rPr>
                  <a:t>Issue:</a:t>
                </a:r>
                <a:endParaRPr lang="en-US" altLang="zh-CN">
                  <a:solidFill>
                    <a:srgbClr val="FF000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solidFill>
                      <a:schemeClr val="tx1"/>
                    </a:solidFill>
                    <a:latin typeface="Times New Roman" panose="02020603050405020304" pitchFamily="18" charset="0"/>
                    <a:cs typeface="Times New Roman" panose="02020603050405020304" pitchFamily="18" charset="0"/>
                  </a:rPr>
                  <a:t>How to verify the </a:t>
                </a:r>
                <a:r>
                  <a:rPr lang="en-US" altLang="zh-CN" i="1">
                    <a:solidFill>
                      <a:schemeClr val="tx1"/>
                    </a:solidFill>
                    <a:latin typeface="Times New Roman" panose="02020603050405020304" pitchFamily="18" charset="0"/>
                    <a:cs typeface="Times New Roman" panose="02020603050405020304" pitchFamily="18" charset="0"/>
                  </a:rPr>
                  <a:t>2t</a:t>
                </a:r>
                <a:r>
                  <a:rPr lang="en-US" altLang="zh-CN">
                    <a:solidFill>
                      <a:schemeClr val="tx1"/>
                    </a:solidFill>
                    <a:latin typeface="Times New Roman" panose="02020603050405020304" pitchFamily="18" charset="0"/>
                    <a:cs typeface="Times New Roman" panose="02020603050405020304" pitchFamily="18" charset="0"/>
                  </a:rPr>
                  <a:t> sharing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a:solidFill>
                      <a:schemeClr val="tx1"/>
                    </a:solidFill>
                    <a:latin typeface="Times New Roman" panose="02020603050405020304" pitchFamily="18" charset="0"/>
                    <a:cs typeface="Times New Roman" panose="02020603050405020304" pitchFamily="18" charset="0"/>
                  </a:rPr>
                  <a:t>? </a:t>
                </a: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endParaRPr lang="en-US" altLang="zh-CN">
                  <a:solidFill>
                    <a:schemeClr val="tx1"/>
                  </a:solidFill>
                  <a:latin typeface="Times New Roman" panose="02020603050405020304" pitchFamily="18" charset="0"/>
                  <a:cs typeface="Times New Roman" panose="02020603050405020304" pitchFamily="18" charset="0"/>
                </a:endParaRPr>
              </a:p>
              <a:p>
                <a:pPr lvl="0" indent="0">
                  <a:lnSpc>
                    <a:spcPct val="150000"/>
                  </a:lnSpc>
                  <a:buFont typeface="Arial" panose="020B0604020202020204" pitchFamily="34" charset="0"/>
                  <a:buNone/>
                </a:pPr>
                <a:r>
                  <a:rPr lang="en-US" altLang="zh-CN">
                    <a:solidFill>
                      <a:srgbClr val="00B050"/>
                    </a:solidFill>
                    <a:latin typeface="Times New Roman" panose="02020603050405020304" pitchFamily="18" charset="0"/>
                    <a:cs typeface="Times New Roman" panose="02020603050405020304" pitchFamily="18" charset="0"/>
                    <a:sym typeface="+mn-ea"/>
                  </a:rPr>
                  <a:t>Observation:</a:t>
                </a:r>
                <a:endParaRPr lang="en-US" altLang="zh-CN">
                  <a:solidFill>
                    <a:srgbClr val="00B05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sym typeface="+mn-ea"/>
                  </a:rPr>
                  <a:t>This is the sharing phase, the dealer should be online</a:t>
                </a:r>
                <a:r>
                  <a:rPr lang="en-US" altLang="zh-CN">
                    <a:solidFill>
                      <a:schemeClr val="tx1"/>
                    </a:solidFill>
                    <a:latin typeface="Times New Roman" panose="02020603050405020304" pitchFamily="18" charset="0"/>
                    <a:cs typeface="Times New Roman" panose="02020603050405020304" pitchFamily="18" charset="0"/>
                  </a:rPr>
                  <a:t>.</a:t>
                </a:r>
                <a:endParaRPr lang="en-US" altLang="zh-CN">
                  <a:solidFill>
                    <a:schemeClr val="tx1"/>
                  </a:solidFill>
                  <a:latin typeface="Times New Roman" panose="02020603050405020304" pitchFamily="18" charset="0"/>
                  <a:cs typeface="Times New Roman" panose="02020603050405020304" pitchFamily="18" charset="0"/>
                </a:endParaRPr>
              </a:p>
              <a:p>
                <a:pPr lvl="0" indent="0">
                  <a:lnSpc>
                    <a:spcPct val="150000"/>
                  </a:lnSpc>
                  <a:buFont typeface="Arial" panose="020B0604020202020204" pitchFamily="34" charset="0"/>
                  <a:buNone/>
                </a:pPr>
                <a:r>
                  <a:rPr lang="en-US" altLang="zh-CN">
                    <a:solidFill>
                      <a:srgbClr val="00B050"/>
                    </a:solidFill>
                    <a:latin typeface="Times New Roman" panose="02020603050405020304" pitchFamily="18" charset="0"/>
                    <a:cs typeface="Times New Roman" panose="02020603050405020304" pitchFamily="18" charset="0"/>
                    <a:sym typeface="+mn-ea"/>
                  </a:rPr>
                  <a:t>Idea:</a:t>
                </a:r>
                <a:endParaRPr lang="en-US" altLang="zh-CN">
                  <a:solidFill>
                    <a:srgbClr val="00B05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a:solidFill>
                      <a:schemeClr val="tx1"/>
                    </a:solidFill>
                    <a:latin typeface="Times New Roman" panose="02020603050405020304" pitchFamily="18" charset="0"/>
                    <a:cs typeface="Times New Roman" panose="02020603050405020304" pitchFamily="18" charset="0"/>
                  </a:rPr>
                  <a:t>For each party </a:t>
                </a:r>
                <a14:m>
                  <m:oMath xmlns:m="http://schemas.openxmlformats.org/officeDocument/2006/math">
                    <m:sSub>
                      <m:sSubPr>
                        <m:ctrlPr>
                          <a:rPr lang="en-US" altLang="zh-CN"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dirty="0">
                            <a:solidFill>
                              <a:srgbClr val="FF0000"/>
                            </a:solidFill>
                            <a:latin typeface="Cambria Math" panose="02040503050406030204" pitchFamily="18" charset="0"/>
                            <a:cs typeface="Times New Roman" panose="02020603050405020304" pitchFamily="18" charset="0"/>
                          </a:rPr>
                          <m:t>P</m:t>
                        </m:r>
                      </m:e>
                      <m:sub>
                        <m:r>
                          <a:rPr lang="en-US" altLang="zh-CN" i="1" dirty="0">
                            <a:solidFill>
                              <a:srgbClr val="FF0000"/>
                            </a:solidFill>
                            <a:latin typeface="Cambria Math" panose="02040503050406030204" pitchFamily="18" charset="0"/>
                            <a:cs typeface="Times New Roman" panose="02020603050405020304" pitchFamily="18" charset="0"/>
                          </a:rPr>
                          <m:t>𝑗</m:t>
                        </m:r>
                      </m:sub>
                    </m:sSub>
                  </m:oMath>
                </a14:m>
                <a:r>
                  <a:rPr lang="en-US" altLang="zh-CN">
                    <a:solidFill>
                      <a:schemeClr val="tx1"/>
                    </a:solidFill>
                    <a:latin typeface="Times New Roman" panose="02020603050405020304" pitchFamily="18" charset="0"/>
                    <a:cs typeface="Times New Roman" panose="02020603050405020304" pitchFamily="18" charset="0"/>
                  </a:rPr>
                  <a:t>’s share of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r>
                              <a:rPr lang="en-US" altLang="zh-CN" i="1" dirty="0" smtClean="0">
                                <a:solidFill>
                                  <a:srgbClr val="FF0000"/>
                                </a:solidFill>
                                <a:latin typeface="Cambria Math" panose="02040503050406030204" pitchFamily="18" charset="0"/>
                                <a:cs typeface="Times New Roman" panose="02020603050405020304" pitchFamily="18" charset="0"/>
                              </a:rPr>
                              <m:t>𝜏</m:t>
                            </m:r>
                          </m:e>
                        </m:d>
                      </m:e>
                      <m:sub>
                        <m:r>
                          <a:rPr lang="en-US" altLang="zh-CN" i="1" dirty="0" smtClean="0">
                            <a:solidFill>
                              <a:srgbClr val="FF0000"/>
                            </a:solidFill>
                            <a:latin typeface="Cambria Math" panose="02040503050406030204" pitchFamily="18" charset="0"/>
                            <a:cs typeface="Times New Roman" panose="02020603050405020304" pitchFamily="18" charset="0"/>
                          </a:rPr>
                          <m:t>2</m:t>
                        </m:r>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a:solidFill>
                      <a:schemeClr val="tx1"/>
                    </a:solidFill>
                    <a:latin typeface="Times New Roman" panose="02020603050405020304" pitchFamily="18" charset="0"/>
                    <a:cs typeface="Times New Roman" panose="02020603050405020304" pitchFamily="18" charset="0"/>
                  </a:rPr>
                  <a:t>(denoted as </a:t>
                </a:r>
                <a14:m>
                  <m:oMath xmlns:m="http://schemas.openxmlformats.org/officeDocument/2006/math">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𝜏</m:t>
                        </m:r>
                      </m:e>
                      <m:sub>
                        <m:r>
                          <a:rPr lang="en-US" altLang="zh-CN" i="1" dirty="0" smtClean="0">
                            <a:solidFill>
                              <a:srgbClr val="FF0000"/>
                            </a:solidFill>
                            <a:latin typeface="Cambria Math" panose="02040503050406030204" pitchFamily="18" charset="0"/>
                            <a:cs typeface="Cambria Math" panose="02040503050406030204" pitchFamily="18" charset="0"/>
                          </a:rPr>
                          <m:t>𝑗</m:t>
                        </m:r>
                      </m:sub>
                    </m:sSub>
                  </m:oMath>
                </a14:m>
                <a:r>
                  <a:rPr lang="en-US" altLang="zh-CN">
                    <a:solidFill>
                      <a:schemeClr val="tx1"/>
                    </a:solidFill>
                    <a:latin typeface="Times New Roman" panose="02020603050405020304" pitchFamily="18" charset="0"/>
                    <a:cs typeface="Times New Roman" panose="02020603050405020304" pitchFamily="18" charset="0"/>
                  </a:rPr>
                  <a:t>), the dealer help all parties to compute a </a:t>
                </a:r>
                <a:r>
                  <a:rPr lang="en-US" altLang="zh-CN" i="1">
                    <a:solidFill>
                      <a:srgbClr val="FF0000"/>
                    </a:solidFill>
                    <a:latin typeface="Times New Roman" panose="02020603050405020304" pitchFamily="18" charset="0"/>
                    <a:cs typeface="Times New Roman" panose="02020603050405020304" pitchFamily="18" charset="0"/>
                  </a:rPr>
                  <a:t>t</a:t>
                </a:r>
                <a:r>
                  <a:rPr lang="en-US" altLang="zh-CN">
                    <a:solidFill>
                      <a:schemeClr val="tx1"/>
                    </a:solidFill>
                    <a:latin typeface="Times New Roman" panose="02020603050405020304" pitchFamily="18" charset="0"/>
                    <a:cs typeface="Times New Roman" panose="02020603050405020304" pitchFamily="18" charset="0"/>
                  </a:rPr>
                  <a:t> share of </a:t>
                </a:r>
                <a14:m>
                  <m:oMath xmlns:m="http://schemas.openxmlformats.org/officeDocument/2006/math">
                    <m:sSub>
                      <m:sSubPr>
                        <m:ctrlPr>
                          <a:rPr lang="en-US" altLang="zh-CN" i="1" dirty="0"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i="1" dirty="0" smtClean="0">
                                <a:solidFill>
                                  <a:srgbClr val="FF0000"/>
                                </a:solidFill>
                                <a:latin typeface="Cambria Math" panose="02040503050406030204" pitchFamily="18" charset="0"/>
                                <a:cs typeface="Times New Roman" panose="02020603050405020304" pitchFamily="18" charset="0"/>
                              </a:rPr>
                            </m:ctrlPr>
                          </m:dPr>
                          <m:e>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𝜏</m:t>
                                </m:r>
                              </m:e>
                              <m:sub>
                                <m:r>
                                  <a:rPr lang="en-US" altLang="zh-CN" i="1" dirty="0" smtClean="0">
                                    <a:solidFill>
                                      <a:srgbClr val="FF0000"/>
                                    </a:solidFill>
                                    <a:latin typeface="Cambria Math" panose="02040503050406030204" pitchFamily="18" charset="0"/>
                                    <a:cs typeface="Cambria Math" panose="02040503050406030204" pitchFamily="18" charset="0"/>
                                  </a:rPr>
                                  <m:t>𝑗</m:t>
                                </m:r>
                              </m:sub>
                            </m:sSub>
                          </m:e>
                        </m:d>
                      </m:e>
                      <m:sub>
                        <m:r>
                          <a:rPr lang="en-US" altLang="zh-CN" i="1" dirty="0" smtClean="0">
                            <a:solidFill>
                              <a:srgbClr val="FF0000"/>
                            </a:solidFill>
                            <a:latin typeface="Cambria Math" panose="02040503050406030204" pitchFamily="18" charset="0"/>
                            <a:cs typeface="Times New Roman" panose="02020603050405020304" pitchFamily="18" charset="0"/>
                          </a:rPr>
                          <m:t>𝑡</m:t>
                        </m:r>
                      </m:sub>
                    </m:sSub>
                  </m:oMath>
                </a14:m>
                <a:r>
                  <a:rPr lang="en-US" altLang="zh-CN" dirty="0" smtClean="0">
                    <a:solidFill>
                      <a:schemeClr val="tx1"/>
                    </a:solidFill>
                    <a:latin typeface="Cambria Math" panose="02040503050406030204" pitchFamily="18" charset="0"/>
                    <a:cs typeface="Times New Roman" panose="02020603050405020304" pitchFamily="18" charset="0"/>
                  </a:rPr>
                  <a:t>.</a:t>
                </a:r>
                <a:endParaRPr lang="en-US" altLang="zh-CN" dirty="0" smtClean="0">
                  <a:solidFill>
                    <a:schemeClr val="tx1"/>
                  </a:solidFill>
                  <a:latin typeface="Cambria Math" panose="02040503050406030204" pitchFamily="18" charset="0"/>
                  <a:cs typeface="Times New Roman" panose="02020603050405020304" pitchFamily="18"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5654675" y="1771650"/>
                <a:ext cx="6312535" cy="4734560"/>
              </a:xfrm>
              <a:prstGeom prst="rect">
                <a:avLst/>
              </a:prstGeom>
              <a:blipFill rotWithShape="1">
                <a:blip r:embed="rId9"/>
                <a:stretch>
                  <a:fillRect/>
                </a:stretch>
              </a:blipFill>
            </p:spPr>
            <p:txBody>
              <a:bodyPr/>
              <a:lstStyle/>
              <a:p>
                <a:r>
                  <a:rPr lang="zh-CN" alt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sp>
        <p:nvSpPr>
          <p:cNvPr id="19" name="文本框 18"/>
          <p:cNvSpPr txBox="1"/>
          <p:nvPr/>
        </p:nvSpPr>
        <p:spPr>
          <a:xfrm>
            <a:off x="555850" y="1690807"/>
            <a:ext cx="5964248" cy="198374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rPr>
              <a:t>Upgrade from AVSS to ACSS</a:t>
            </a:r>
            <a:endParaRPr lang="en-US" altLang="zh-CN"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reconstructing an AVSS, we reveal </a:t>
            </a:r>
            <a:r>
              <a:rPr lang="en-US" altLang="zh-CN" sz="1600" i="1" dirty="0">
                <a:solidFill>
                  <a:srgbClr val="FF0000"/>
                </a:solidFill>
                <a:latin typeface="Times New Roman" panose="02020603050405020304" pitchFamily="18" charset="0"/>
                <a:cs typeface="Times New Roman" panose="02020603050405020304" pitchFamily="18" charset="0"/>
              </a:rPr>
              <a:t>all shares</a:t>
            </a:r>
            <a:r>
              <a:rPr lang="en-US" altLang="zh-CN" sz="1600" dirty="0">
                <a:latin typeface="Times New Roman" panose="02020603050405020304" pitchFamily="18" charset="0"/>
                <a:cs typeface="Times New Roman" panose="02020603050405020304" pitchFamily="18" charset="0"/>
              </a:rPr>
              <a:t> to the receiver.</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i="1" dirty="0">
                <a:latin typeface="Times New Roman" panose="02020603050405020304" pitchFamily="18" charset="0"/>
                <a:cs typeface="Times New Roman" panose="02020603050405020304" pitchFamily="18" charset="0"/>
              </a:rPr>
              <a:t>Can we only reveal the shares that the receiver should know but nothing else?</a:t>
            </a:r>
            <a:endParaRPr lang="zh-CN" altLang="en-US" sz="1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sp>
        <p:nvSpPr>
          <p:cNvPr id="19" name="文本框 18"/>
          <p:cNvSpPr txBox="1"/>
          <p:nvPr/>
        </p:nvSpPr>
        <p:spPr>
          <a:xfrm>
            <a:off x="555850" y="1690807"/>
            <a:ext cx="5964248" cy="198374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rPr>
              <a:t>Upgrade from AVSS to ACSS</a:t>
            </a:r>
            <a:endParaRPr lang="en-US" altLang="zh-CN"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reconstructing an AVSS, we reveal </a:t>
            </a:r>
            <a:r>
              <a:rPr lang="en-US" altLang="zh-CN" sz="1600" i="1" dirty="0">
                <a:solidFill>
                  <a:srgbClr val="FF0000"/>
                </a:solidFill>
                <a:latin typeface="Times New Roman" panose="02020603050405020304" pitchFamily="18" charset="0"/>
                <a:cs typeface="Times New Roman" panose="02020603050405020304" pitchFamily="18" charset="0"/>
              </a:rPr>
              <a:t>all shares</a:t>
            </a:r>
            <a:r>
              <a:rPr lang="en-US" altLang="zh-CN" sz="1600" dirty="0">
                <a:latin typeface="Times New Roman" panose="02020603050405020304" pitchFamily="18" charset="0"/>
                <a:cs typeface="Times New Roman" panose="02020603050405020304" pitchFamily="18" charset="0"/>
              </a:rPr>
              <a:t> to the receiver.</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i="1" dirty="0">
                <a:latin typeface="Times New Roman" panose="02020603050405020304" pitchFamily="18" charset="0"/>
                <a:cs typeface="Times New Roman" panose="02020603050405020304" pitchFamily="18" charset="0"/>
              </a:rPr>
              <a:t>Can we only reveal the shares that the receiver should know but nothing else?</a:t>
            </a:r>
            <a:endParaRPr lang="zh-CN" altLang="en-US" sz="1600" i="1"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838200" y="3914140"/>
            <a:ext cx="6122035"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1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t</a:t>
            </a:r>
            <a:r>
              <a:rPr lang="en-US" altLang="zh-CN" sz="1600">
                <a:latin typeface="Times New Roman" panose="02020603050405020304" pitchFamily="18" charset="0"/>
                <a:cs typeface="Times New Roman" panose="02020603050405020304" pitchFamily="18" charset="0"/>
              </a:rPr>
              <a:t> Row Polynomial</a:t>
            </a:r>
            <a:endParaRPr lang="en-US" altLang="zh-CN" sz="1600">
              <a:latin typeface="Times New Roman" panose="02020603050405020304" pitchFamily="18" charset="0"/>
              <a:cs typeface="Times New Roman" panose="02020603050405020304" pitchFamily="18" charset="0"/>
            </a:endParaRPr>
          </a:p>
        </p:txBody>
      </p:sp>
      <p:sp>
        <p:nvSpPr>
          <p:cNvPr id="24" name="下箭头 23"/>
          <p:cNvSpPr/>
          <p:nvPr/>
        </p:nvSpPr>
        <p:spPr>
          <a:xfrm>
            <a:off x="2528570" y="4365625"/>
            <a:ext cx="407670" cy="6496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文本框 25"/>
          <p:cNvSpPr txBox="1"/>
          <p:nvPr/>
        </p:nvSpPr>
        <p:spPr>
          <a:xfrm>
            <a:off x="838200" y="5129530"/>
            <a:ext cx="6662420"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2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2t</a:t>
            </a:r>
            <a:r>
              <a:rPr lang="en-US" altLang="zh-CN" sz="1600">
                <a:latin typeface="Times New Roman" panose="02020603050405020304" pitchFamily="18" charset="0"/>
                <a:cs typeface="Times New Roman" panose="02020603050405020304" pitchFamily="18" charset="0"/>
              </a:rPr>
              <a:t> Column Polynomial</a:t>
            </a:r>
            <a:endParaRPr lang="en-US" altLang="zh-CN"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sp>
        <p:nvSpPr>
          <p:cNvPr id="19" name="文本框 18"/>
          <p:cNvSpPr txBox="1"/>
          <p:nvPr/>
        </p:nvSpPr>
        <p:spPr>
          <a:xfrm>
            <a:off x="555850" y="1690807"/>
            <a:ext cx="5964248" cy="198374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rPr>
              <a:t>Upgrade from AVSS to ACSS</a:t>
            </a:r>
            <a:endParaRPr lang="en-US" altLang="zh-CN"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reconstructing an AVSS, we reveal </a:t>
            </a:r>
            <a:r>
              <a:rPr lang="en-US" altLang="zh-CN" sz="1600" i="1" dirty="0">
                <a:solidFill>
                  <a:srgbClr val="FF0000"/>
                </a:solidFill>
                <a:latin typeface="Times New Roman" panose="02020603050405020304" pitchFamily="18" charset="0"/>
                <a:cs typeface="Times New Roman" panose="02020603050405020304" pitchFamily="18" charset="0"/>
              </a:rPr>
              <a:t>all shares</a:t>
            </a:r>
            <a:r>
              <a:rPr lang="en-US" altLang="zh-CN" sz="1600" dirty="0">
                <a:latin typeface="Times New Roman" panose="02020603050405020304" pitchFamily="18" charset="0"/>
                <a:cs typeface="Times New Roman" panose="02020603050405020304" pitchFamily="18" charset="0"/>
              </a:rPr>
              <a:t> to the receiver.</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i="1" dirty="0">
                <a:latin typeface="Times New Roman" panose="02020603050405020304" pitchFamily="18" charset="0"/>
                <a:cs typeface="Times New Roman" panose="02020603050405020304" pitchFamily="18" charset="0"/>
              </a:rPr>
              <a:t>Can we only reveal the shares that the receiver should know but nothing else?</a:t>
            </a:r>
            <a:endParaRPr lang="zh-CN" altLang="en-US" sz="1600" i="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圆角矩形 23"/>
              <p:cNvSpPr/>
              <p:nvPr/>
            </p:nvSpPr>
            <p:spPr>
              <a:xfrm>
                <a:off x="6102186" y="3306858"/>
                <a:ext cx="5887556" cy="27671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Reconstructing Row Polynomials</a:t>
                </a: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Every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prstClr val="black"/>
                    </a:solidFill>
                    <a:latin typeface="Times New Roman" panose="02020603050405020304" pitchFamily="18" charset="0"/>
                    <a:cs typeface="Times New Roman" panose="02020603050405020304" pitchFamily="18" charset="0"/>
                    <a:sym typeface="+mn-ea"/>
                  </a:rPr>
                  <a:t>after receiving </a:t>
                </a:r>
                <a14:m>
                  <m:oMath xmlns:m="http://schemas.openxmlformats.org/officeDocument/2006/math">
                    <m:r>
                      <a:rPr lang="en-US" altLang="zh-CN" sz="1400" i="1" dirty="0">
                        <a:solidFill>
                          <a:srgbClr val="FF0000"/>
                        </a:solidFill>
                        <a:latin typeface="Cambria Math" panose="02040503050406030204" pitchFamily="18" charset="0"/>
                        <a:cs typeface="Times New Roman" panose="02020603050405020304" pitchFamily="18" charset="0"/>
                      </a:rPr>
                      <m:t>𝐹</m:t>
                    </m:r>
                    <m:d>
                      <m:dPr>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r>
                          <a:rPr lang="en-US" altLang="zh-CN" sz="1400" i="1" dirty="0">
                            <a:solidFill>
                              <a:srgbClr val="FF0000"/>
                            </a:solidFill>
                            <a:latin typeface="Cambria Math" panose="02040503050406030204" pitchFamily="18" charset="0"/>
                            <a:cs typeface="Times New Roman" panose="02020603050405020304" pitchFamily="18" charset="0"/>
                          </a:rPr>
                          <m:t>,</m:t>
                        </m:r>
                        <m:r>
                          <a:rPr lang="en-US" altLang="zh-CN" sz="1400" i="1" dirty="0">
                            <a:solidFill>
                              <a:srgbClr val="FF0000"/>
                            </a:solidFill>
                            <a:latin typeface="Cambria Math" panose="02040503050406030204" pitchFamily="18" charset="0"/>
                            <a:cs typeface="Times New Roman" panose="02020603050405020304" pitchFamily="18" charset="0"/>
                          </a:rPr>
                          <m:t>𝑦</m:t>
                        </m:r>
                      </m:e>
                    </m:d>
                  </m:oMath>
                </a14:m>
                <a:r>
                  <a:rPr lang="en-US" altLang="zh-CN"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 sends </a:t>
                </a:r>
                <a14:m>
                  <m:oMath xmlns:m="http://schemas.openxmlformats.org/officeDocument/2006/math">
                    <m:r>
                      <a:rPr lang="en-US" altLang="zh-CN" sz="1400" b="0" i="1" dirty="0" smtClean="0">
                        <a:solidFill>
                          <a:srgbClr val="FF0000"/>
                        </a:solidFill>
                        <a:latin typeface="Cambria Math" panose="02040503050406030204" pitchFamily="18" charset="0"/>
                        <a:cs typeface="Times New Roman" panose="02020603050405020304" pitchFamily="18" charset="0"/>
                      </a:rPr>
                      <m:t>𝐹</m:t>
                    </m:r>
                    <m:d>
                      <m:dPr>
                        <m:ctrlPr>
                          <a:rPr lang="en-US" altLang="zh-CN" sz="14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err="1" smtClean="0">
                                <a:solidFill>
                                  <a:srgbClr val="FF0000"/>
                                </a:solidFill>
                                <a:latin typeface="Cambria Math" panose="02040503050406030204" pitchFamily="18" charset="0"/>
                                <a:cs typeface="Times New Roman" panose="02020603050405020304" pitchFamily="18" charset="0"/>
                              </a:rPr>
                            </m:ctrlPr>
                          </m:sSubPr>
                          <m:e>
                            <m:r>
                              <a:rPr lang="en-US" altLang="zh-CN" sz="1400" i="1" dirty="0" smtClean="0">
                                <a:solidFill>
                                  <a:srgbClr val="FF0000"/>
                                </a:solidFill>
                                <a:latin typeface="Cambria Math" panose="02040503050406030204" pitchFamily="18" charset="0"/>
                                <a:cs typeface="Times New Roman" panose="02020603050405020304" pitchFamily="18" charset="0"/>
                              </a:rPr>
                              <m:t>𝛼</m:t>
                            </m:r>
                          </m:e>
                          <m:sub>
                            <m:r>
                              <a:rPr lang="en-US" altLang="zh-CN" sz="1400" i="1" dirty="0" err="1" smtClean="0">
                                <a:solidFill>
                                  <a:srgbClr val="FF0000"/>
                                </a:solidFill>
                                <a:latin typeface="Cambria Math" panose="02040503050406030204" pitchFamily="18" charset="0"/>
                                <a:cs typeface="Times New Roman" panose="02020603050405020304" pitchFamily="18" charset="0"/>
                              </a:rPr>
                              <m:t>𝑖</m:t>
                            </m:r>
                          </m:sub>
                        </m:sSub>
                        <m:r>
                          <a:rPr lang="en-US" altLang="zh-CN" sz="1400" i="1" dirty="0" smtClean="0">
                            <a:solidFill>
                              <a:srgbClr val="FF0000"/>
                            </a:solidFill>
                            <a:latin typeface="Cambria Math" panose="02040503050406030204" pitchFamily="18" charset="0"/>
                            <a:cs typeface="Times New Roman" panose="02020603050405020304" pitchFamily="18" charset="0"/>
                          </a:rPr>
                          <m:t>,</m:t>
                        </m:r>
                        <m:sSub>
                          <m:sSubPr>
                            <m:ctrlPr>
                              <a:rPr lang="en-US" altLang="zh-CN" sz="1400" i="1" dirty="0" err="1" smtClean="0">
                                <a:solidFill>
                                  <a:srgbClr val="FF0000"/>
                                </a:solidFill>
                                <a:latin typeface="Cambria Math" panose="02040503050406030204" pitchFamily="18" charset="0"/>
                                <a:cs typeface="Times New Roman" panose="02020603050405020304" pitchFamily="18" charset="0"/>
                              </a:rPr>
                            </m:ctrlPr>
                          </m:sSubPr>
                          <m:e>
                            <m:r>
                              <a:rPr lang="en-US" altLang="zh-CN" sz="1400" i="1" dirty="0" smtClean="0">
                                <a:solidFill>
                                  <a:srgbClr val="FF0000"/>
                                </a:solidFill>
                                <a:latin typeface="Cambria Math" panose="02040503050406030204" pitchFamily="18" charset="0"/>
                                <a:cs typeface="Times New Roman" panose="02020603050405020304" pitchFamily="18" charset="0"/>
                              </a:rPr>
                              <m:t>𝛼</m:t>
                            </m:r>
                          </m:e>
                          <m:sub>
                            <m:r>
                              <a:rPr lang="en-US" altLang="zh-CN" sz="1400" i="1" dirty="0" err="1" smtClean="0">
                                <a:solidFill>
                                  <a:srgbClr val="FF0000"/>
                                </a:solidFill>
                                <a:latin typeface="Cambria Math" panose="02040503050406030204" pitchFamily="18" charset="0"/>
                                <a:cs typeface="Times New Roman" panose="02020603050405020304" pitchFamily="18" charset="0"/>
                              </a:rPr>
                              <m:t>𝑗</m:t>
                            </m:r>
                          </m:sub>
                        </m:sSub>
                      </m:e>
                    </m:d>
                  </m:oMath>
                </a14:m>
                <a:r>
                  <a:rPr lang="en-US" altLang="zh-CN" sz="1400" dirty="0">
                    <a:solidFill>
                      <a:schemeClr val="tx1"/>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rPr>
                  <a:t>. </a:t>
                </a:r>
                <a:endParaRPr lang="en-US" altLang="zh-CN" sz="14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To reconstruct the </a:t>
                </a:r>
                <a14:m>
                  <m:oMath xmlns:m="http://schemas.openxmlformats.org/officeDocument/2006/math">
                    <m:r>
                      <a:rPr lang="en-US" altLang="zh-CN" sz="1400" i="1" dirty="0" smtClean="0">
                        <a:solidFill>
                          <a:srgbClr val="FF0000"/>
                        </a:solidFill>
                        <a:latin typeface="Cambria Math" panose="02040503050406030204" pitchFamily="18" charset="0"/>
                        <a:cs typeface="Times New Roman" panose="02020603050405020304" pitchFamily="18" charset="0"/>
                      </a:rPr>
                      <m:t>𝐹</m:t>
                    </m:r>
                    <m:r>
                      <a:rPr lang="en-US" altLang="zh-CN" sz="1400" i="1" dirty="0" smtClean="0">
                        <a:solidFill>
                          <a:srgbClr val="FF0000"/>
                        </a:solidFill>
                        <a:latin typeface="Cambria Math" panose="02040503050406030204" pitchFamily="18" charset="0"/>
                        <a:cs typeface="Times New Roman" panose="02020603050405020304" pitchFamily="18" charset="0"/>
                      </a:rPr>
                      <m:t>(</m:t>
                    </m:r>
                    <m:r>
                      <a:rPr lang="en-US" altLang="zh-CN" sz="1400" i="1" dirty="0" smtClean="0">
                        <a:solidFill>
                          <a:srgbClr val="FF0000"/>
                        </a:solidFill>
                        <a:latin typeface="Cambria Math" panose="02040503050406030204" pitchFamily="18" charset="0"/>
                        <a:cs typeface="Times New Roman" panose="02020603050405020304" pitchFamily="18" charset="0"/>
                      </a:rPr>
                      <m:t>𝑥</m:t>
                    </m:r>
                    <m:r>
                      <a:rPr lang="en-US" altLang="zh-CN" sz="1400" i="1" dirty="0" smtClean="0">
                        <a:solidFill>
                          <a:srgbClr val="FF0000"/>
                        </a:solidFill>
                        <a:latin typeface="Cambria Math" panose="02040503050406030204" pitchFamily="18" charset="0"/>
                        <a:cs typeface="Times New Roman" panose="02020603050405020304" pitchFamily="18" charset="0"/>
                      </a:rPr>
                      <m:t>,</m:t>
                    </m:r>
                    <m:sSub>
                      <m:sSubPr>
                        <m:ctrlPr>
                          <a:rPr lang="en-US" altLang="zh-CN" sz="1400" i="1" dirty="0" err="1" smtClean="0">
                            <a:solidFill>
                              <a:srgbClr val="FF0000"/>
                            </a:solidFill>
                            <a:latin typeface="Cambria Math" panose="02040503050406030204" pitchFamily="18" charset="0"/>
                            <a:cs typeface="Times New Roman" panose="02020603050405020304" pitchFamily="18" charset="0"/>
                          </a:rPr>
                        </m:ctrlPr>
                      </m:sSubPr>
                      <m:e>
                        <m:r>
                          <a:rPr lang="en-US" altLang="zh-CN" sz="1400" i="1" dirty="0" smtClean="0">
                            <a:solidFill>
                              <a:srgbClr val="FF0000"/>
                            </a:solidFill>
                            <a:latin typeface="Cambria Math" panose="02040503050406030204" pitchFamily="18" charset="0"/>
                            <a:cs typeface="Times New Roman" panose="02020603050405020304" pitchFamily="18" charset="0"/>
                          </a:rPr>
                          <m:t>𝛼</m:t>
                        </m:r>
                      </m:e>
                      <m:sub>
                        <m:r>
                          <a:rPr lang="en-US" altLang="zh-CN" sz="1400" i="1" dirty="0" err="1" smtClean="0">
                            <a:solidFill>
                              <a:srgbClr val="FF0000"/>
                            </a:solidFill>
                            <a:latin typeface="Cambria Math" panose="02040503050406030204" pitchFamily="18" charset="0"/>
                            <a:cs typeface="Times New Roman" panose="02020603050405020304" pitchFamily="18" charset="0"/>
                          </a:rPr>
                          <m:t>𝑗</m:t>
                        </m:r>
                      </m:sub>
                    </m:sSub>
                    <m:r>
                      <a:rPr lang="en-US" altLang="zh-CN" sz="1400" i="1" dirty="0" smtClean="0">
                        <a:solidFill>
                          <a:srgbClr val="FF0000"/>
                        </a:solidFill>
                        <a:latin typeface="Cambria Math" panose="02040503050406030204" pitchFamily="18" charset="0"/>
                        <a:cs typeface="Times New Roman" panose="02020603050405020304" pitchFamily="18" charset="0"/>
                      </a:rPr>
                      <m:t>)</m:t>
                    </m:r>
                  </m:oMath>
                </a14:m>
                <a:r>
                  <a:rPr lang="en-US" altLang="zh-CN" sz="1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rPr>
                  <a:t> needs </a:t>
                </a:r>
                <a14:m>
                  <m:oMath xmlns:m="http://schemas.openxmlformats.org/officeDocument/2006/math">
                    <m:r>
                      <a:rPr lang="en-US" altLang="zh-CN" sz="1400" i="1" dirty="0" smtClean="0">
                        <a:solidFill>
                          <a:srgbClr val="FF0000"/>
                        </a:solidFill>
                        <a:latin typeface="Cambria Math" panose="02040503050406030204" pitchFamily="18" charset="0"/>
                        <a:cs typeface="Times New Roman" panose="02020603050405020304" pitchFamily="18" charset="0"/>
                      </a:rPr>
                      <m:t>𝑡</m:t>
                    </m:r>
                    <m:r>
                      <a:rPr lang="en-US" altLang="zh-CN" sz="1400" i="1" dirty="0" smtClean="0">
                        <a:solidFill>
                          <a:srgbClr val="FF0000"/>
                        </a:solidFill>
                        <a:latin typeface="Cambria Math" panose="02040503050406030204" pitchFamily="18" charset="0"/>
                        <a:cs typeface="Times New Roman" panose="02020603050405020304" pitchFamily="18" charset="0"/>
                      </a:rPr>
                      <m:t>+</m:t>
                    </m:r>
                    <m:r>
                      <a:rPr lang="en-US" altLang="zh-CN" sz="1400" i="1" dirty="0" smtClean="0">
                        <a:solidFill>
                          <a:srgbClr val="FF0000"/>
                        </a:solidFill>
                        <a:latin typeface="Cambria Math" panose="02040503050406030204" pitchFamily="18" charset="0"/>
                        <a:cs typeface="Times New Roman" panose="02020603050405020304" pitchFamily="18" charset="0"/>
                      </a:rPr>
                      <m:t>1</m:t>
                    </m:r>
                  </m:oMath>
                </a14:m>
                <a:r>
                  <a:rPr lang="en-US" altLang="zh-CN" sz="1400" dirty="0">
                    <a:solidFill>
                      <a:schemeClr val="tx1"/>
                    </a:solidFill>
                    <a:latin typeface="Times New Roman" panose="02020603050405020304" pitchFamily="18" charset="0"/>
                    <a:cs typeface="Times New Roman" panose="02020603050405020304" pitchFamily="18" charset="0"/>
                  </a:rPr>
                  <a:t> correct shares. </a:t>
                </a:r>
                <a:r>
                  <a:rPr lang="en-US" altLang="zh-CN" sz="1400" i="1" dirty="0">
                    <a:solidFill>
                      <a:schemeClr val="tx1"/>
                    </a:solidFill>
                    <a:latin typeface="Times New Roman" panose="02020603050405020304" pitchFamily="18" charset="0"/>
                    <a:cs typeface="Times New Roman" panose="02020603050405020304" pitchFamily="18" charset="0"/>
                  </a:rPr>
                  <a:t>Cannot rely on tags since they are for the whole polynomials held by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1400" i="1"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 </a:t>
                </a:r>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24" name="圆角矩形 23"/>
              <p:cNvSpPr>
                <a:spLocks noRot="1" noChangeAspect="1" noMove="1" noResize="1" noEditPoints="1" noAdjustHandles="1" noChangeArrowheads="1" noChangeShapeType="1" noTextEdit="1"/>
              </p:cNvSpPr>
              <p:nvPr/>
            </p:nvSpPr>
            <p:spPr>
              <a:xfrm>
                <a:off x="6102186" y="3306858"/>
                <a:ext cx="5887556" cy="2767183"/>
              </a:xfrm>
              <a:prstGeom prst="roundRect">
                <a:avLst/>
              </a:prstGeom>
              <a:blipFill rotWithShape="1">
                <a:blip r:embed="rId1"/>
                <a:stretch>
                  <a:fillRect l="-116" t="-244" r="-103" b="-22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4" name="文本框 3"/>
          <p:cNvSpPr txBox="1"/>
          <p:nvPr/>
        </p:nvSpPr>
        <p:spPr>
          <a:xfrm>
            <a:off x="838200" y="3914140"/>
            <a:ext cx="6122035"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1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t</a:t>
            </a:r>
            <a:r>
              <a:rPr lang="en-US" altLang="zh-CN" sz="1600">
                <a:latin typeface="Times New Roman" panose="02020603050405020304" pitchFamily="18" charset="0"/>
                <a:cs typeface="Times New Roman" panose="02020603050405020304" pitchFamily="18" charset="0"/>
              </a:rPr>
              <a:t> Row Polynomial</a:t>
            </a:r>
            <a:endParaRPr lang="en-US" altLang="zh-CN" sz="1600">
              <a:latin typeface="Times New Roman" panose="02020603050405020304" pitchFamily="18" charset="0"/>
              <a:cs typeface="Times New Roman" panose="02020603050405020304" pitchFamily="18" charset="0"/>
            </a:endParaRPr>
          </a:p>
        </p:txBody>
      </p:sp>
      <p:sp>
        <p:nvSpPr>
          <p:cNvPr id="6" name="下箭头 5"/>
          <p:cNvSpPr/>
          <p:nvPr/>
        </p:nvSpPr>
        <p:spPr>
          <a:xfrm>
            <a:off x="2528570" y="4365625"/>
            <a:ext cx="407670" cy="6496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838200" y="5129530"/>
            <a:ext cx="6662420"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2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2t</a:t>
            </a:r>
            <a:r>
              <a:rPr lang="en-US" altLang="zh-CN" sz="1600">
                <a:latin typeface="Times New Roman" panose="02020603050405020304" pitchFamily="18" charset="0"/>
                <a:cs typeface="Times New Roman" panose="02020603050405020304" pitchFamily="18" charset="0"/>
              </a:rPr>
              <a:t> Column Polynomial</a:t>
            </a:r>
            <a:endParaRPr lang="en-US" altLang="zh-CN"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p:spPr>
        <p:txBody>
          <a:bodyPr/>
          <a:lstStyle/>
          <a:p>
            <a:r>
              <a:rPr lang="en-US" b="1" dirty="0">
                <a:solidFill>
                  <a:schemeClr val="accent1">
                    <a:lumMod val="75000"/>
                  </a:schemeClr>
                </a:solidFill>
              </a:rPr>
              <a:t>Motivation for Asynchronous Protocols</a:t>
            </a:r>
            <a:endParaRPr lang="en-US" b="1" dirty="0">
              <a:solidFill>
                <a:schemeClr val="accent1">
                  <a:lumMod val="75000"/>
                </a:schemeClr>
              </a:solidFill>
            </a:endParaRPr>
          </a:p>
        </p:txBody>
      </p:sp>
      <p:sp>
        <p:nvSpPr>
          <p:cNvPr id="4" name="TextBox 56"/>
          <p:cNvSpPr txBox="1"/>
          <p:nvPr/>
        </p:nvSpPr>
        <p:spPr>
          <a:xfrm>
            <a:off x="5312678" y="4400344"/>
            <a:ext cx="5841187"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Asynchronous</a:t>
            </a:r>
            <a:r>
              <a:rPr lang="en-US" sz="2000" dirty="0">
                <a:latin typeface="Times New Roman" panose="02020603050405020304" pitchFamily="18" charset="0"/>
                <a:cs typeface="Times New Roman" panose="02020603050405020304" pitchFamily="18" charset="0"/>
              </a:rPr>
              <a:t>: Delays can be arbitrary</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Protocol runs at speed of actual network delay</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1483702" y="2597030"/>
            <a:ext cx="2898176" cy="2655093"/>
            <a:chOff x="2111786" y="4635318"/>
            <a:chExt cx="1811946" cy="1659970"/>
          </a:xfrm>
        </p:grpSpPr>
        <p:cxnSp>
          <p:nvCxnSpPr>
            <p:cNvPr id="6" name="Straight Arrow Connector 5"/>
            <p:cNvCxnSpPr/>
            <p:nvPr/>
          </p:nvCxnSpPr>
          <p:spPr>
            <a:xfrm>
              <a:off x="3031595" y="4635318"/>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111786" y="4635318"/>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57508" y="5936934"/>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31595" y="5037780"/>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111786" y="5037780"/>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11786" y="5037780"/>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1595" y="4635318"/>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157508" y="5936934"/>
              <a:ext cx="1738550" cy="34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31595" y="5903510"/>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6059" y="5037780"/>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1786" y="5037780"/>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111786" y="5037780"/>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57508" y="4635318"/>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031595" y="4635318"/>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57508" y="5037780"/>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56"/>
              <p:cNvSpPr txBox="1"/>
              <p:nvPr/>
            </p:nvSpPr>
            <p:spPr>
              <a:xfrm>
                <a:off x="5312678" y="1999677"/>
                <a:ext cx="6493036" cy="224676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Synchronous</a:t>
                </a:r>
                <a:r>
                  <a:rPr lang="en-US" sz="2000" dirty="0">
                    <a:latin typeface="Times New Roman" panose="02020603050405020304" pitchFamily="18" charset="0"/>
                    <a:cs typeface="Times New Roman" panose="02020603050405020304" pitchFamily="18" charset="0"/>
                  </a:rPr>
                  <a:t>: Assume network has delay up to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Problem:</a:t>
                </a:r>
                <a:r>
                  <a:rPr lang="en-US" sz="2000" dirty="0">
                    <a:latin typeface="Times New Roman" panose="02020603050405020304" pitchFamily="18" charset="0"/>
                    <a:cs typeface="Times New Roman" panose="02020603050405020304" pitchFamily="18" charset="0"/>
                  </a:rPr>
                  <a:t> How to set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too small: If actual network delay is larger, we can 	lose security / liveness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 too large: Inefficient protocol</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p:sp>
            <p:nvSpPr>
              <p:cNvPr id="21" name="TextBox 56"/>
              <p:cNvSpPr txBox="1">
                <a:spLocks noRot="1" noChangeAspect="1" noMove="1" noResize="1" noEditPoints="1" noAdjustHandles="1" noChangeArrowheads="1" noChangeShapeType="1" noTextEdit="1"/>
              </p:cNvSpPr>
              <p:nvPr/>
            </p:nvSpPr>
            <p:spPr>
              <a:xfrm>
                <a:off x="5312678" y="1999677"/>
                <a:ext cx="6493036" cy="2246769"/>
              </a:xfrm>
              <a:prstGeom prst="rect">
                <a:avLst/>
              </a:prstGeom>
              <a:blipFill rotWithShape="1">
                <a:blip r:embed="rId1"/>
                <a:stretch>
                  <a:fillRect l="-4" t="-3" r="7" b="9"/>
                </a:stretch>
              </a:blipFill>
            </p:spPr>
            <p:txBody>
              <a:bodyPr/>
              <a:lstStyle/>
              <a:p>
                <a:r>
                  <a:rPr lang="zh-CN" altLang="en-US">
                    <a:noFill/>
                  </a:rPr>
                  <a:t> </a:t>
                </a:r>
              </a:p>
            </p:txBody>
          </p:sp>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sp>
        <p:nvSpPr>
          <p:cNvPr id="19" name="文本框 18"/>
          <p:cNvSpPr txBox="1"/>
          <p:nvPr/>
        </p:nvSpPr>
        <p:spPr>
          <a:xfrm>
            <a:off x="555850" y="1690807"/>
            <a:ext cx="5964248" cy="198374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rPr>
              <a:t>Upgrade from AVSS to ACSS</a:t>
            </a:r>
            <a:endParaRPr lang="en-US" altLang="zh-CN"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reconstructing an AVSS, we reveal </a:t>
            </a:r>
            <a:r>
              <a:rPr lang="en-US" altLang="zh-CN" sz="1600" i="1" dirty="0">
                <a:solidFill>
                  <a:srgbClr val="FF0000"/>
                </a:solidFill>
                <a:latin typeface="Times New Roman" panose="02020603050405020304" pitchFamily="18" charset="0"/>
                <a:cs typeface="Times New Roman" panose="02020603050405020304" pitchFamily="18" charset="0"/>
              </a:rPr>
              <a:t>all shares</a:t>
            </a:r>
            <a:r>
              <a:rPr lang="en-US" altLang="zh-CN" sz="1600" dirty="0">
                <a:latin typeface="Times New Roman" panose="02020603050405020304" pitchFamily="18" charset="0"/>
                <a:cs typeface="Times New Roman" panose="02020603050405020304" pitchFamily="18" charset="0"/>
              </a:rPr>
              <a:t> to the receiver.</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i="1" dirty="0">
                <a:latin typeface="Times New Roman" panose="02020603050405020304" pitchFamily="18" charset="0"/>
                <a:cs typeface="Times New Roman" panose="02020603050405020304" pitchFamily="18" charset="0"/>
              </a:rPr>
              <a:t>Can we only reveal the shares that the receiver should know but nothing else?</a:t>
            </a:r>
            <a:endParaRPr lang="zh-CN" altLang="en-US" sz="1600" i="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圆角矩形 23"/>
              <p:cNvSpPr/>
              <p:nvPr/>
            </p:nvSpPr>
            <p:spPr>
              <a:xfrm>
                <a:off x="6102186" y="3306858"/>
                <a:ext cx="5887556" cy="27671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rPr>
                  <a:t>Reconstructing Row Polynomials</a:t>
                </a: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Every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prstClr val="black"/>
                    </a:solidFill>
                    <a:latin typeface="Times New Roman" panose="02020603050405020304" pitchFamily="18" charset="0"/>
                    <a:cs typeface="Times New Roman" panose="02020603050405020304" pitchFamily="18" charset="0"/>
                    <a:sym typeface="+mn-ea"/>
                  </a:rPr>
                  <a:t>after receiving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d>
                              <m:dPr>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r>
                                  <a:rPr lang="en-US" altLang="zh-CN" sz="1400" i="1" dirty="0">
                                    <a:solidFill>
                                      <a:srgbClr val="FF0000"/>
                                    </a:solidFill>
                                    <a:latin typeface="Cambria Math" panose="02040503050406030204" pitchFamily="18" charset="0"/>
                                    <a:cs typeface="Times New Roman" panose="02020603050405020304" pitchFamily="18" charset="0"/>
                                  </a:rPr>
                                  <m:t>,</m:t>
                                </m:r>
                                <m:r>
                                  <a:rPr lang="en-US" altLang="zh-CN" sz="1400" i="1" dirty="0">
                                    <a:solidFill>
                                      <a:srgbClr val="FF0000"/>
                                    </a:solidFill>
                                    <a:latin typeface="Cambria Math" panose="02040503050406030204" pitchFamily="18" charset="0"/>
                                    <a:cs typeface="Times New Roman" panose="02020603050405020304" pitchFamily="18" charset="0"/>
                                  </a:rPr>
                                  <m:t>𝑦</m:t>
                                </m:r>
                              </m:e>
                            </m:d>
                          </m:e>
                        </m:d>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oMath>
                </a14:m>
                <a:r>
                  <a:rPr lang="en-US" altLang="zh-CN"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 sends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d>
                              <m:dPr>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err="1">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err="1">
                                        <a:solidFill>
                                          <a:srgbClr val="FF0000"/>
                                        </a:solidFill>
                                        <a:latin typeface="Cambria Math" panose="02040503050406030204" pitchFamily="18" charset="0"/>
                                        <a:cs typeface="Times New Roman" panose="02020603050405020304" pitchFamily="18" charset="0"/>
                                      </a:rPr>
                                      <m:t>𝑖</m:t>
                                    </m:r>
                                  </m:sub>
                                </m:sSub>
                                <m:r>
                                  <a:rPr lang="en-US" altLang="zh-CN" sz="1400" i="1" dirty="0">
                                    <a:solidFill>
                                      <a:srgbClr val="FF0000"/>
                                    </a:solidFill>
                                    <a:latin typeface="Cambria Math" panose="02040503050406030204" pitchFamily="18" charset="0"/>
                                    <a:cs typeface="Times New Roman" panose="02020603050405020304" pitchFamily="18" charset="0"/>
                                  </a:rPr>
                                  <m:t>,</m:t>
                                </m:r>
                                <m:sSub>
                                  <m:sSubPr>
                                    <m:ctrlPr>
                                      <a:rPr lang="en-US" altLang="zh-CN" sz="1400" i="1" dirty="0" err="1">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err="1">
                                        <a:solidFill>
                                          <a:srgbClr val="FF0000"/>
                                        </a:solidFill>
                                        <a:latin typeface="Cambria Math" panose="02040503050406030204" pitchFamily="18" charset="0"/>
                                        <a:cs typeface="Times New Roman" panose="02020603050405020304" pitchFamily="18" charset="0"/>
                                      </a:rPr>
                                      <m:t>𝑗</m:t>
                                    </m:r>
                                  </m:sub>
                                </m:sSub>
                              </m:e>
                            </m:d>
                          </m:e>
                        </m:d>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oMath>
                </a14:m>
                <a:r>
                  <a:rPr lang="en-US" altLang="zh-CN" sz="1400" dirty="0">
                    <a:solidFill>
                      <a:schemeClr val="tx1"/>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rPr>
                  <a:t>. </a:t>
                </a:r>
                <a:endParaRPr lang="en-US" altLang="zh-CN" sz="14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To </a:t>
                </a:r>
                <a:r>
                  <a:rPr lang="en-US" altLang="zh-CN" sz="1400" dirty="0">
                    <a:solidFill>
                      <a:schemeClr val="tx1"/>
                    </a:solidFill>
                    <a:latin typeface="Times New Roman" panose="02020603050405020304" pitchFamily="18" charset="0"/>
                    <a:cs typeface="Times New Roman" panose="02020603050405020304" pitchFamily="18" charset="0"/>
                    <a:sym typeface="+mn-ea"/>
                  </a:rPr>
                  <a:t>reconstruct the </a:t>
                </a:r>
                <a14:m>
                  <m:oMath xmlns:m="http://schemas.openxmlformats.org/officeDocument/2006/math">
                    <m:r>
                      <a:rPr lang="en-US" altLang="zh-CN" sz="1400" i="1" dirty="0" smtClean="0">
                        <a:solidFill>
                          <a:srgbClr val="FF0000"/>
                        </a:solidFill>
                        <a:latin typeface="Cambria Math" panose="02040503050406030204" pitchFamily="18" charset="0"/>
                        <a:cs typeface="Times New Roman" panose="02020603050405020304" pitchFamily="18" charset="0"/>
                      </a:rPr>
                      <m:t>𝐹</m:t>
                    </m:r>
                    <m:r>
                      <a:rPr lang="en-US" altLang="zh-CN" sz="1400" i="1" dirty="0" smtClean="0">
                        <a:solidFill>
                          <a:srgbClr val="FF0000"/>
                        </a:solidFill>
                        <a:latin typeface="Cambria Math" panose="02040503050406030204" pitchFamily="18" charset="0"/>
                        <a:cs typeface="Times New Roman" panose="02020603050405020304" pitchFamily="18" charset="0"/>
                      </a:rPr>
                      <m:t>(</m:t>
                    </m:r>
                    <m:r>
                      <a:rPr lang="en-US" altLang="zh-CN" sz="1400" i="1" dirty="0" smtClean="0">
                        <a:solidFill>
                          <a:srgbClr val="FF0000"/>
                        </a:solidFill>
                        <a:latin typeface="Cambria Math" panose="02040503050406030204" pitchFamily="18" charset="0"/>
                        <a:cs typeface="Times New Roman" panose="02020603050405020304" pitchFamily="18" charset="0"/>
                      </a:rPr>
                      <m:t>𝑥</m:t>
                    </m:r>
                    <m:r>
                      <a:rPr lang="en-US" altLang="zh-CN" sz="1400" i="1" dirty="0" smtClean="0">
                        <a:solidFill>
                          <a:srgbClr val="FF0000"/>
                        </a:solidFill>
                        <a:latin typeface="Cambria Math" panose="02040503050406030204" pitchFamily="18" charset="0"/>
                        <a:cs typeface="Times New Roman" panose="02020603050405020304" pitchFamily="18" charset="0"/>
                      </a:rPr>
                      <m:t>,</m:t>
                    </m:r>
                    <m:sSub>
                      <m:sSubPr>
                        <m:ctrlPr>
                          <a:rPr lang="en-US" altLang="zh-CN" sz="1400" i="1" dirty="0" err="1" smtClean="0">
                            <a:solidFill>
                              <a:srgbClr val="FF0000"/>
                            </a:solidFill>
                            <a:latin typeface="Cambria Math" panose="02040503050406030204" pitchFamily="18" charset="0"/>
                            <a:cs typeface="Times New Roman" panose="02020603050405020304" pitchFamily="18" charset="0"/>
                          </a:rPr>
                        </m:ctrlPr>
                      </m:sSubPr>
                      <m:e>
                        <m:r>
                          <a:rPr lang="en-US" altLang="zh-CN" sz="1400" i="1" dirty="0" smtClean="0">
                            <a:solidFill>
                              <a:srgbClr val="FF0000"/>
                            </a:solidFill>
                            <a:latin typeface="Cambria Math" panose="02040503050406030204" pitchFamily="18" charset="0"/>
                            <a:cs typeface="Times New Roman" panose="02020603050405020304" pitchFamily="18" charset="0"/>
                          </a:rPr>
                          <m:t>𝛼</m:t>
                        </m:r>
                      </m:e>
                      <m:sub>
                        <m:r>
                          <a:rPr lang="en-US" altLang="zh-CN" sz="1400" i="1" dirty="0" err="1" smtClean="0">
                            <a:solidFill>
                              <a:srgbClr val="FF0000"/>
                            </a:solidFill>
                            <a:latin typeface="Cambria Math" panose="02040503050406030204" pitchFamily="18" charset="0"/>
                            <a:cs typeface="Times New Roman" panose="02020603050405020304" pitchFamily="18" charset="0"/>
                          </a:rPr>
                          <m:t>𝑗</m:t>
                        </m:r>
                      </m:sub>
                    </m:sSub>
                    <m:r>
                      <a:rPr lang="en-US" altLang="zh-CN" sz="1400" i="1" dirty="0" smtClean="0">
                        <a:solidFill>
                          <a:srgbClr val="FF0000"/>
                        </a:solidFill>
                        <a:latin typeface="Cambria Math" panose="02040503050406030204" pitchFamily="18" charset="0"/>
                        <a:cs typeface="Times New Roman" panose="02020603050405020304" pitchFamily="18" charset="0"/>
                      </a:rPr>
                      <m:t>)</m:t>
                    </m:r>
                  </m:oMath>
                </a14:m>
                <a:r>
                  <a:rPr lang="en-US" altLang="zh-CN" sz="1400" dirty="0">
                    <a:solidFill>
                      <a:schemeClr val="tx1"/>
                    </a:solidFill>
                    <a:latin typeface="Times New Roman" panose="02020603050405020304" pitchFamily="18" charset="0"/>
                    <a:cs typeface="Times New Roman" panose="02020603050405020304" pitchFamily="18" charset="0"/>
                    <a:sym typeface="+mn-ea"/>
                  </a:rPr>
                  <a:t>, </a:t>
                </a:r>
                <a14:m>
                  <m:oMath xmlns:m="http://schemas.openxmlformats.org/officeDocument/2006/math">
                    <m:sSub>
                      <m:sSubPr>
                        <m:ctrlPr>
                          <a:rPr lang="en-US" altLang="zh-CN" sz="1400" i="1" dirty="0" smtClean="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i="0" dirty="0" smtClean="0">
                            <a:solidFill>
                              <a:srgbClr val="FF0000"/>
                            </a:solidFill>
                            <a:latin typeface="Cambria Math" panose="02040503050406030204" pitchFamily="18" charset="0"/>
                            <a:cs typeface="Times New Roman" panose="02020603050405020304" pitchFamily="18" charset="0"/>
                          </a:rPr>
                          <m:t>P</m:t>
                        </m:r>
                      </m:e>
                      <m:sub>
                        <m:r>
                          <a:rPr lang="en-US" altLang="zh-CN" sz="1400" i="1" dirty="0" smtClean="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sym typeface="+mn-ea"/>
                  </a:rPr>
                  <a:t> needs </a:t>
                </a:r>
                <a14:m>
                  <m:oMath xmlns:m="http://schemas.openxmlformats.org/officeDocument/2006/math">
                    <m:r>
                      <a:rPr lang="en-US" altLang="zh-CN" sz="1400" i="1" dirty="0" smtClean="0">
                        <a:solidFill>
                          <a:srgbClr val="FF0000"/>
                        </a:solidFill>
                        <a:latin typeface="Cambria Math" panose="02040503050406030204" pitchFamily="18" charset="0"/>
                        <a:cs typeface="Times New Roman" panose="02020603050405020304" pitchFamily="18" charset="0"/>
                      </a:rPr>
                      <m:t>𝑡</m:t>
                    </m:r>
                    <m:r>
                      <a:rPr lang="en-US" altLang="zh-CN" sz="1400" i="1" dirty="0" smtClean="0">
                        <a:solidFill>
                          <a:srgbClr val="FF0000"/>
                        </a:solidFill>
                        <a:latin typeface="Cambria Math" panose="02040503050406030204" pitchFamily="18" charset="0"/>
                        <a:cs typeface="Times New Roman" panose="02020603050405020304" pitchFamily="18" charset="0"/>
                      </a:rPr>
                      <m:t>+</m:t>
                    </m:r>
                    <m:r>
                      <a:rPr lang="en-US" altLang="zh-CN" sz="1400" i="1" dirty="0" smtClean="0">
                        <a:solidFill>
                          <a:srgbClr val="FF0000"/>
                        </a:solidFill>
                        <a:latin typeface="Cambria Math" panose="02040503050406030204" pitchFamily="18" charset="0"/>
                        <a:cs typeface="Times New Roman" panose="02020603050405020304" pitchFamily="18" charset="0"/>
                      </a:rPr>
                      <m:t>1</m:t>
                    </m:r>
                  </m:oMath>
                </a14:m>
                <a:r>
                  <a:rPr lang="en-US" altLang="zh-CN" sz="1400" dirty="0">
                    <a:solidFill>
                      <a:schemeClr val="tx1"/>
                    </a:solidFill>
                    <a:latin typeface="Times New Roman" panose="02020603050405020304" pitchFamily="18" charset="0"/>
                    <a:cs typeface="Times New Roman" panose="02020603050405020304" pitchFamily="18" charset="0"/>
                    <a:sym typeface="+mn-ea"/>
                  </a:rPr>
                  <a:t> correct shares.</a:t>
                </a:r>
                <a:endParaRPr lang="en-US" altLang="zh-CN" sz="14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sz="1400" i="1" dirty="0">
                            <a:solidFill>
                              <a:schemeClr val="tx1"/>
                            </a:solidFill>
                            <a:latin typeface="Cambria Math" panose="02040503050406030204" pitchFamily="18" charset="0"/>
                            <a:cs typeface="Times New Roman" panose="02020603050405020304" pitchFamily="18" charset="0"/>
                          </a:rPr>
                        </m:ctrlPr>
                      </m:sSubPr>
                      <m:e>
                        <m:r>
                          <m:rPr>
                            <m:sty m:val="p"/>
                          </m:rPr>
                          <a:rPr lang="en-US" altLang="zh-CN" sz="1400" dirty="0">
                            <a:solidFill>
                              <a:schemeClr val="tx1"/>
                            </a:solidFill>
                            <a:latin typeface="Cambria Math" panose="02040503050406030204" pitchFamily="18" charset="0"/>
                            <a:cs typeface="Times New Roman" panose="02020603050405020304" pitchFamily="18" charset="0"/>
                          </a:rPr>
                          <m:t>P</m:t>
                        </m:r>
                      </m:e>
                      <m:sub>
                        <m:r>
                          <a:rPr lang="en-US" altLang="zh-CN" sz="1400" i="1" dirty="0">
                            <a:solidFill>
                              <a:schemeClr val="tx1"/>
                            </a:solidFill>
                            <a:latin typeface="Cambria Math" panose="02040503050406030204" pitchFamily="18" charset="0"/>
                            <a:cs typeface="Times New Roman" panose="02020603050405020304" pitchFamily="18" charset="0"/>
                          </a:rPr>
                          <m:t>𝑗</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asks all parties in </a:t>
                </a:r>
                <a14:m>
                  <m:oMath xmlns:m="http://schemas.openxmlformats.org/officeDocument/2006/math">
                    <m:r>
                      <a:rPr lang="en-US" altLang="zh-CN" sz="1400" b="1" i="1" dirty="0">
                        <a:solidFill>
                          <a:srgbClr val="FF0000"/>
                        </a:solidFill>
                        <a:latin typeface="Cambria Math" panose="02040503050406030204" pitchFamily="18" charset="0"/>
                        <a:cs typeface="Times New Roman" panose="02020603050405020304" pitchFamily="18" charset="0"/>
                      </a:rPr>
                      <m:t>𝑴</m:t>
                    </m:r>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to open a random linear combination of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d>
                              <m:dPr>
                                <m:ctrlPr>
                                  <a:rPr lang="en-US" altLang="zh-CN" sz="1400" i="1" dirty="0">
                                    <a:solidFill>
                                      <a:srgbClr val="FF0000"/>
                                    </a:solidFill>
                                    <a:latin typeface="Cambria Math" panose="02040503050406030204" pitchFamily="18" charset="0"/>
                                    <a:cs typeface="Times New Roman" panose="02020603050405020304" pitchFamily="18" charset="0"/>
                                  </a:rPr>
                                </m:ctrlPr>
                              </m:dPr>
                              <m:e>
                                <m:r>
                                  <a:rPr lang="en-US" altLang="zh-CN" sz="1400" i="1" dirty="0" err="1">
                                    <a:solidFill>
                                      <a:srgbClr val="FF0000"/>
                                    </a:solidFill>
                                    <a:latin typeface="Cambria Math" panose="02040503050406030204" pitchFamily="18" charset="0"/>
                                    <a:cs typeface="Times New Roman" panose="02020603050405020304" pitchFamily="18" charset="0"/>
                                  </a:rPr>
                                  <m:t>𝑥</m:t>
                                </m:r>
                                <m:r>
                                  <a:rPr lang="en-US" altLang="zh-CN" sz="1400" i="1" dirty="0" err="1">
                                    <a:solidFill>
                                      <a:srgbClr val="FF0000"/>
                                    </a:solidFill>
                                    <a:latin typeface="Cambria Math" panose="02040503050406030204" pitchFamily="18" charset="0"/>
                                    <a:cs typeface="Times New Roman" panose="02020603050405020304" pitchFamily="18" charset="0"/>
                                  </a:rPr>
                                  <m:t>,</m:t>
                                </m:r>
                                <m:r>
                                  <a:rPr lang="en-US" altLang="zh-CN" sz="1400" i="1" dirty="0" err="1">
                                    <a:solidFill>
                                      <a:srgbClr val="FF0000"/>
                                    </a:solidFill>
                                    <a:latin typeface="Cambria Math" panose="02040503050406030204" pitchFamily="18" charset="0"/>
                                    <a:cs typeface="Times New Roman" panose="02020603050405020304" pitchFamily="18" charset="0"/>
                                  </a:rPr>
                                  <m:t>𝑦</m:t>
                                </m:r>
                              </m:e>
                            </m:d>
                          </m:e>
                        </m:d>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oMath>
                </a14:m>
                <a:r>
                  <a:rPr lang="en-US" altLang="zh-CN" sz="1400" dirty="0">
                    <a:solidFill>
                      <a:srgbClr val="FF0000"/>
                    </a:solidFill>
                    <a:latin typeface="Times New Roman" panose="02020603050405020304" pitchFamily="18" charset="0"/>
                    <a:cs typeface="Times New Roman" panose="02020603050405020304" pitchFamily="18" charset="0"/>
                    <a:sym typeface="+mn-ea"/>
                  </a:rPr>
                  <a:t> </a:t>
                </a:r>
                <a:r>
                  <a:rPr lang="en-US" altLang="zh-CN" sz="1400" dirty="0">
                    <a:solidFill>
                      <a:prstClr val="black"/>
                    </a:solidFill>
                    <a:latin typeface="Times New Roman" panose="02020603050405020304" pitchFamily="18" charset="0"/>
                    <a:cs typeface="Times New Roman" panose="02020603050405020304" pitchFamily="18" charset="0"/>
                    <a:sym typeface="+mn-ea"/>
                  </a:rPr>
                  <a:t>and checks whether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dirty="0">
                            <a:solidFill>
                              <a:srgbClr val="FF0000"/>
                            </a:solidFill>
                            <a:latin typeface="Cambria Math" panose="02040503050406030204" pitchFamily="18" charset="0"/>
                            <a:cs typeface="Times New Roman" panose="02020603050405020304" pitchFamily="18" charset="0"/>
                          </a:rPr>
                          <m:t>P</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oMath>
                </a14:m>
                <a:r>
                  <a:rPr lang="en-US" altLang="zh-CN" sz="1400" dirty="0" err="1">
                    <a:solidFill>
                      <a:prstClr val="black"/>
                    </a:solidFill>
                    <a:latin typeface="Times New Roman" panose="02020603050405020304" pitchFamily="18" charset="0"/>
                    <a:cs typeface="Times New Roman" panose="02020603050405020304" pitchFamily="18" charset="0"/>
                    <a:sym typeface="+mn-ea"/>
                  </a:rPr>
                  <a:t>’s</a:t>
                </a:r>
                <a:r>
                  <a:rPr lang="en-US" altLang="zh-CN" sz="1400" dirty="0">
                    <a:solidFill>
                      <a:prstClr val="black"/>
                    </a:solidFill>
                    <a:latin typeface="Times New Roman" panose="02020603050405020304" pitchFamily="18" charset="0"/>
                    <a:cs typeface="Times New Roman" panose="02020603050405020304" pitchFamily="18" charset="0"/>
                    <a:sym typeface="+mn-ea"/>
                  </a:rPr>
                  <a:t> shares are correct.</a:t>
                </a:r>
                <a:endParaRPr lang="en-US" altLang="zh-CN"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24" name="圆角矩形 23"/>
              <p:cNvSpPr>
                <a:spLocks noRot="1" noChangeAspect="1" noMove="1" noResize="1" noEditPoints="1" noAdjustHandles="1" noChangeArrowheads="1" noChangeShapeType="1" noTextEdit="1"/>
              </p:cNvSpPr>
              <p:nvPr/>
            </p:nvSpPr>
            <p:spPr>
              <a:xfrm>
                <a:off x="6102186" y="3306858"/>
                <a:ext cx="5887556" cy="2767183"/>
              </a:xfrm>
              <a:prstGeom prst="roundRect">
                <a:avLst/>
              </a:prstGeom>
              <a:blipFill rotWithShape="1">
                <a:blip r:embed="rId1"/>
                <a:stretch>
                  <a:fillRect l="-116" t="-244" r="-103" b="-22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4" name="文本框 3"/>
          <p:cNvSpPr txBox="1"/>
          <p:nvPr/>
        </p:nvSpPr>
        <p:spPr>
          <a:xfrm>
            <a:off x="6303010" y="1602740"/>
            <a:ext cx="6096000" cy="553085"/>
          </a:xfrm>
          <a:prstGeom prst="rect">
            <a:avLst/>
          </a:prstGeom>
          <a:noFill/>
        </p:spPr>
        <p:txBody>
          <a:bodyPr wrap="square" rtlCol="0" anchor="t">
            <a:spAutoFit/>
          </a:bodyPr>
          <a:lstStyle/>
          <a:p>
            <a:pPr lvl="0" indent="0">
              <a:lnSpc>
                <a:spcPct val="150000"/>
              </a:lnSpc>
              <a:buFont typeface="Arial" panose="020B0604020202020204" pitchFamily="34" charset="0"/>
              <a:buNone/>
            </a:pPr>
            <a:r>
              <a:rPr lang="en-US" altLang="zh-CN" sz="2000" b="1" dirty="0">
                <a:solidFill>
                  <a:srgbClr val="FF0000"/>
                </a:solidFill>
                <a:latin typeface="Times New Roman" panose="02020603050405020304" pitchFamily="18" charset="0"/>
                <a:cs typeface="Times New Roman" panose="02020603050405020304" pitchFamily="18" charset="0"/>
                <a:sym typeface="+mn-ea"/>
              </a:rPr>
              <a:t>Authentication Tags are Linearly Homomorphic! </a:t>
            </a:r>
            <a:endParaRPr lang="en-US" altLang="zh-CN" sz="2000" b="1" dirty="0">
              <a:solidFill>
                <a:srgbClr val="FF0000"/>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838200" y="3914140"/>
            <a:ext cx="6122035"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1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t</a:t>
            </a:r>
            <a:r>
              <a:rPr lang="en-US" altLang="zh-CN" sz="1600">
                <a:latin typeface="Times New Roman" panose="02020603050405020304" pitchFamily="18" charset="0"/>
                <a:cs typeface="Times New Roman" panose="02020603050405020304" pitchFamily="18" charset="0"/>
              </a:rPr>
              <a:t> Row Polynomial</a:t>
            </a:r>
            <a:endParaRPr lang="en-US" altLang="zh-CN" sz="1600">
              <a:latin typeface="Times New Roman" panose="02020603050405020304" pitchFamily="18" charset="0"/>
              <a:cs typeface="Times New Roman" panose="02020603050405020304" pitchFamily="18" charset="0"/>
            </a:endParaRPr>
          </a:p>
        </p:txBody>
      </p:sp>
      <p:sp>
        <p:nvSpPr>
          <p:cNvPr id="5" name="下箭头 4"/>
          <p:cNvSpPr/>
          <p:nvPr/>
        </p:nvSpPr>
        <p:spPr>
          <a:xfrm>
            <a:off x="2528570" y="4365625"/>
            <a:ext cx="407670" cy="6496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838200" y="5129530"/>
            <a:ext cx="4749800"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2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2t</a:t>
            </a:r>
            <a:r>
              <a:rPr lang="en-US" altLang="zh-CN" sz="1600">
                <a:latin typeface="Times New Roman" panose="02020603050405020304" pitchFamily="18" charset="0"/>
                <a:cs typeface="Times New Roman" panose="02020603050405020304" pitchFamily="18" charset="0"/>
              </a:rPr>
              <a:t> Column Polynomial</a:t>
            </a:r>
            <a:endParaRPr lang="en-US" altLang="zh-CN" sz="16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文本框 9"/>
              <p:cNvSpPr txBox="1"/>
              <p:nvPr/>
            </p:nvSpPr>
            <p:spPr>
              <a:xfrm>
                <a:off x="8082493" y="745550"/>
                <a:ext cx="2211705" cy="368300"/>
              </a:xfrm>
              <a:prstGeom prst="rect">
                <a:avLst/>
              </a:prstGeom>
              <a:noFill/>
            </p:spPr>
            <p:txBody>
              <a:bodyPr wrap="none" rtlCol="0">
                <a:spAutoFit/>
              </a:bodyPr>
              <a:lstStyle/>
              <a:p>
                <a:pPr algn="l"/>
                <a:r>
                  <a:rPr lang="en-US" altLang="zh-CN" dirty="0">
                    <a:latin typeface="Times New Roman" panose="02020603050405020304" pitchFamily="18" charset="0"/>
                    <a:cs typeface="Times New Roman" panose="02020603050405020304" pitchFamily="18" charset="0"/>
                  </a:rPr>
                  <a:t>Tag </a:t>
                </a:r>
                <a14:m>
                  <m:oMath xmlns:m="http://schemas.openxmlformats.org/officeDocument/2006/math">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𝜏</m:t>
                        </m:r>
                      </m:e>
                      <m:sub>
                        <m:r>
                          <a:rPr lang="en-US" altLang="zh-CN" i="1" dirty="0" smtClean="0">
                            <a:solidFill>
                              <a:srgbClr val="FF0000"/>
                            </a:solidFill>
                            <a:latin typeface="Cambria Math" panose="02040503050406030204" pitchFamily="18" charset="0"/>
                            <a:cs typeface="Cambria Math" panose="02040503050406030204" pitchFamily="18" charset="0"/>
                          </a:rPr>
                          <m:t>1</m:t>
                        </m:r>
                      </m:sub>
                    </m:sSub>
                    <m:r>
                      <a:rPr lang="en-US" altLang="zh-CN" i="1" dirty="0" smtClean="0">
                        <a:latin typeface="Cambria Math" panose="02040503050406030204" pitchFamily="18" charset="0"/>
                        <a:cs typeface="Times New Roman" panose="02020603050405020304" pitchFamily="18" charset="0"/>
                      </a:rPr>
                      <m:t>=</m:t>
                    </m:r>
                    <m:sSub>
                      <m:sSubPr>
                        <m:ctrlPr>
                          <a:rPr lang="en-US" altLang="zh-CN" b="1" i="1" dirty="0" smtClean="0">
                            <a:solidFill>
                              <a:srgbClr val="FF0000"/>
                            </a:solidFill>
                            <a:latin typeface="Cambria Math" panose="02040503050406030204" pitchFamily="18" charset="0"/>
                            <a:cs typeface="Cambria Math" panose="02040503050406030204" pitchFamily="18" charset="0"/>
                          </a:rPr>
                        </m:ctrlPr>
                      </m:sSubPr>
                      <m:e>
                        <m:r>
                          <a:rPr lang="en-US" altLang="zh-CN" b="1" i="1" dirty="0" smtClean="0">
                            <a:solidFill>
                              <a:srgbClr val="FF0000"/>
                            </a:solidFill>
                            <a:latin typeface="Cambria Math" panose="02040503050406030204" pitchFamily="18" charset="0"/>
                            <a:cs typeface="Cambria Math" panose="02040503050406030204" pitchFamily="18" charset="0"/>
                          </a:rPr>
                          <m:t>𝒎</m:t>
                        </m:r>
                      </m:e>
                      <m:sub>
                        <m:r>
                          <a:rPr lang="en-US" altLang="zh-CN" b="1" i="1" dirty="0" smtClean="0">
                            <a:solidFill>
                              <a:srgbClr val="FF0000"/>
                            </a:solidFill>
                            <a:latin typeface="Cambria Math" panose="02040503050406030204" pitchFamily="18" charset="0"/>
                            <a:cs typeface="Cambria Math" panose="02040503050406030204" pitchFamily="18" charset="0"/>
                          </a:rPr>
                          <m:t>𝟏</m:t>
                        </m:r>
                      </m:sub>
                    </m:sSub>
                    <m:r>
                      <a:rPr lang="en-US" altLang="zh-CN" i="1" dirty="0" smtClean="0">
                        <a:latin typeface="Cambria Math" panose="02040503050406030204" pitchFamily="18" charset="0"/>
                        <a:cs typeface="Times New Roman" panose="02020603050405020304" pitchFamily="18" charset="0"/>
                      </a:rPr>
                      <m:t>⋅</m:t>
                    </m:r>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i="1" dirty="0" smtClean="0">
                        <a:latin typeface="Cambria Math" panose="02040503050406030204" pitchFamily="18" charset="0"/>
                        <a:cs typeface="Times New Roman" panose="02020603050405020304" pitchFamily="18" charset="0"/>
                      </a:rPr>
                      <m:t>+</m:t>
                    </m:r>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𝜈</m:t>
                        </m:r>
                      </m:e>
                      <m:sub>
                        <m:r>
                          <a:rPr lang="en-US" altLang="zh-CN" i="1" dirty="0" smtClean="0">
                            <a:solidFill>
                              <a:srgbClr val="FF0000"/>
                            </a:solidFill>
                            <a:latin typeface="Cambria Math" panose="02040503050406030204" pitchFamily="18" charset="0"/>
                            <a:cs typeface="Cambria Math" panose="02040503050406030204" pitchFamily="18" charset="0"/>
                          </a:rPr>
                          <m:t>1</m:t>
                        </m:r>
                      </m:sub>
                    </m:sSub>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8082493" y="745550"/>
                <a:ext cx="2211705" cy="368300"/>
              </a:xfrm>
              <a:prstGeom prst="rect">
                <a:avLst/>
              </a:prstGeom>
              <a:blipFill rotWithShape="1">
                <a:blip r:embed="rId2"/>
                <a:stretch>
                  <a:fillRect l="-10" t="-16" r="10" b="1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8082493" y="1233230"/>
                <a:ext cx="2211705" cy="368300"/>
              </a:xfrm>
              <a:prstGeom prst="rect">
                <a:avLst/>
              </a:prstGeom>
              <a:noFill/>
            </p:spPr>
            <p:txBody>
              <a:bodyPr wrap="none" rtlCol="0">
                <a:spAutoFit/>
              </a:bodyPr>
              <a:lstStyle/>
              <a:p>
                <a:pPr algn="l"/>
                <a:r>
                  <a:rPr lang="en-US" altLang="zh-CN" dirty="0">
                    <a:latin typeface="Times New Roman" panose="02020603050405020304" pitchFamily="18" charset="0"/>
                    <a:cs typeface="Times New Roman" panose="02020603050405020304" pitchFamily="18" charset="0"/>
                  </a:rPr>
                  <a:t>Tag </a:t>
                </a:r>
                <a14:m>
                  <m:oMath xmlns:m="http://schemas.openxmlformats.org/officeDocument/2006/math">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𝜏</m:t>
                        </m:r>
                      </m:e>
                      <m:sub>
                        <m:r>
                          <a:rPr lang="en-US" altLang="zh-CN" i="1" dirty="0" smtClean="0">
                            <a:solidFill>
                              <a:srgbClr val="FF0000"/>
                            </a:solidFill>
                            <a:latin typeface="Cambria Math" panose="02040503050406030204" pitchFamily="18" charset="0"/>
                            <a:cs typeface="Times New Roman" panose="02020603050405020304" pitchFamily="18" charset="0"/>
                          </a:rPr>
                          <m:t>2</m:t>
                        </m:r>
                      </m:sub>
                    </m:sSub>
                    <m:r>
                      <a:rPr lang="en-US" altLang="zh-CN" i="1" dirty="0" smtClean="0">
                        <a:latin typeface="Cambria Math" panose="02040503050406030204" pitchFamily="18" charset="0"/>
                        <a:cs typeface="Times New Roman" panose="02020603050405020304" pitchFamily="18" charset="0"/>
                      </a:rPr>
                      <m:t>=</m:t>
                    </m:r>
                    <m:sSub>
                      <m:sSubPr>
                        <m:ctrlPr>
                          <a:rPr lang="en-US" altLang="zh-CN" b="1" i="1" dirty="0" smtClean="0">
                            <a:solidFill>
                              <a:srgbClr val="FF0000"/>
                            </a:solidFill>
                            <a:latin typeface="Cambria Math" panose="02040503050406030204" pitchFamily="18" charset="0"/>
                            <a:cs typeface="Cambria Math" panose="02040503050406030204" pitchFamily="18" charset="0"/>
                          </a:rPr>
                        </m:ctrlPr>
                      </m:sSubPr>
                      <m:e>
                        <m:r>
                          <a:rPr lang="en-US" altLang="zh-CN" b="1" i="1" dirty="0" smtClean="0">
                            <a:solidFill>
                              <a:srgbClr val="FF0000"/>
                            </a:solidFill>
                            <a:latin typeface="Cambria Math" panose="02040503050406030204" pitchFamily="18" charset="0"/>
                            <a:cs typeface="Cambria Math" panose="02040503050406030204" pitchFamily="18" charset="0"/>
                          </a:rPr>
                          <m:t>𝒎</m:t>
                        </m:r>
                      </m:e>
                      <m:sub>
                        <m:r>
                          <a:rPr lang="en-US" altLang="zh-CN" b="1" i="1" dirty="0" smtClean="0">
                            <a:solidFill>
                              <a:srgbClr val="FF0000"/>
                            </a:solidFill>
                            <a:latin typeface="Cambria Math" panose="02040503050406030204" pitchFamily="18" charset="0"/>
                            <a:cs typeface="Cambria Math" panose="02040503050406030204" pitchFamily="18" charset="0"/>
                          </a:rPr>
                          <m:t>𝟐</m:t>
                        </m:r>
                      </m:sub>
                    </m:sSub>
                    <m:r>
                      <a:rPr lang="en-US" altLang="zh-CN" i="1" dirty="0" smtClean="0">
                        <a:latin typeface="Cambria Math" panose="02040503050406030204" pitchFamily="18" charset="0"/>
                        <a:cs typeface="Times New Roman" panose="02020603050405020304" pitchFamily="18" charset="0"/>
                      </a:rPr>
                      <m:t>⋅</m:t>
                    </m:r>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i="1" dirty="0" smtClean="0">
                        <a:latin typeface="Cambria Math" panose="02040503050406030204" pitchFamily="18" charset="0"/>
                        <a:cs typeface="Times New Roman" panose="02020603050405020304" pitchFamily="18" charset="0"/>
                      </a:rPr>
                      <m:t>+</m:t>
                    </m:r>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𝜈</m:t>
                        </m:r>
                      </m:e>
                      <m:sub>
                        <m:r>
                          <a:rPr lang="en-US" altLang="zh-CN" i="1" dirty="0" smtClean="0">
                            <a:solidFill>
                              <a:srgbClr val="FF0000"/>
                            </a:solidFill>
                            <a:latin typeface="Cambria Math" panose="02040503050406030204" pitchFamily="18" charset="0"/>
                            <a:cs typeface="Times New Roman" panose="02020603050405020304" pitchFamily="18" charset="0"/>
                          </a:rPr>
                          <m:t>2</m:t>
                        </m:r>
                      </m:sub>
                    </m:sSub>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8082493" y="1233230"/>
                <a:ext cx="2211705" cy="368300"/>
              </a:xfrm>
              <a:prstGeom prst="rect">
                <a:avLst/>
              </a:prstGeom>
              <a:blipFill rotWithShape="1">
                <a:blip r:embed="rId3"/>
                <a:stretch>
                  <a:fillRect l="-10" t="-16" r="10" b="16"/>
                </a:stretch>
              </a:blipFill>
            </p:spPr>
            <p:txBody>
              <a:bodyPr/>
              <a:lstStyle/>
              <a:p>
                <a:r>
                  <a:rPr lang="zh-CN" altLang="en-US">
                    <a:noFill/>
                  </a:rPr>
                  <a:t> </a:t>
                </a:r>
              </a:p>
            </p:txBody>
          </p:sp>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Our Solution</a:t>
            </a:r>
            <a:endParaRPr lang="en-US" b="1" dirty="0">
              <a:solidFill>
                <a:schemeClr val="accent1">
                  <a:lumMod val="75000"/>
                </a:schemeClr>
              </a:solidFill>
            </a:endParaRPr>
          </a:p>
        </p:txBody>
      </p:sp>
      <p:sp>
        <p:nvSpPr>
          <p:cNvPr id="19" name="文本框 18"/>
          <p:cNvSpPr txBox="1"/>
          <p:nvPr/>
        </p:nvSpPr>
        <p:spPr>
          <a:xfrm>
            <a:off x="555850" y="1690807"/>
            <a:ext cx="5964248" cy="1983740"/>
          </a:xfrm>
          <a:prstGeom prst="rect">
            <a:avLst/>
          </a:prstGeom>
          <a:noFill/>
        </p:spPr>
        <p:txBody>
          <a:bodyPr wrap="square" rtlCol="0">
            <a:spAutoFit/>
          </a:bodyPr>
          <a:lstStyle/>
          <a:p>
            <a:pPr indent="457200" algn="l">
              <a:lnSpc>
                <a:spcPct val="150000"/>
              </a:lnSpc>
            </a:pPr>
            <a:r>
              <a:rPr lang="en-US" altLang="zh-CN" b="1" dirty="0">
                <a:latin typeface="Times New Roman" panose="02020603050405020304" pitchFamily="18" charset="0"/>
                <a:cs typeface="Times New Roman" panose="02020603050405020304" pitchFamily="18" charset="0"/>
              </a:rPr>
              <a:t>Upgrade from AVSS to ACSS</a:t>
            </a:r>
            <a:endParaRPr lang="en-US" altLang="zh-CN"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reconstructing an AVSS, we reveal </a:t>
            </a:r>
            <a:r>
              <a:rPr lang="en-US" altLang="zh-CN" sz="1600" i="1" dirty="0">
                <a:solidFill>
                  <a:srgbClr val="FF0000"/>
                </a:solidFill>
                <a:latin typeface="Times New Roman" panose="02020603050405020304" pitchFamily="18" charset="0"/>
                <a:cs typeface="Times New Roman" panose="02020603050405020304" pitchFamily="18" charset="0"/>
              </a:rPr>
              <a:t>all shares</a:t>
            </a:r>
            <a:r>
              <a:rPr lang="en-US" altLang="zh-CN" sz="1600" dirty="0">
                <a:latin typeface="Times New Roman" panose="02020603050405020304" pitchFamily="18" charset="0"/>
                <a:cs typeface="Times New Roman" panose="02020603050405020304" pitchFamily="18" charset="0"/>
              </a:rPr>
              <a:t> to the receiver.</a:t>
            </a: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i="1" dirty="0">
                <a:latin typeface="Times New Roman" panose="02020603050405020304" pitchFamily="18" charset="0"/>
                <a:cs typeface="Times New Roman" panose="02020603050405020304" pitchFamily="18" charset="0"/>
              </a:rPr>
              <a:t>Can we only reveal the shares that the receiver should know but nothing else?</a:t>
            </a:r>
            <a:endParaRPr lang="zh-CN" altLang="en-US" sz="1600" i="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838200" y="3914140"/>
            <a:ext cx="6122035"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1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t</a:t>
            </a:r>
            <a:r>
              <a:rPr lang="en-US" altLang="zh-CN" sz="1600">
                <a:latin typeface="Times New Roman" panose="02020603050405020304" pitchFamily="18" charset="0"/>
                <a:cs typeface="Times New Roman" panose="02020603050405020304" pitchFamily="18" charset="0"/>
              </a:rPr>
              <a:t> Row Polynomial</a:t>
            </a:r>
            <a:endParaRPr lang="en-US" altLang="zh-CN" sz="1600">
              <a:latin typeface="Times New Roman" panose="02020603050405020304" pitchFamily="18" charset="0"/>
              <a:cs typeface="Times New Roman" panose="02020603050405020304" pitchFamily="18" charset="0"/>
            </a:endParaRPr>
          </a:p>
        </p:txBody>
      </p:sp>
      <p:sp>
        <p:nvSpPr>
          <p:cNvPr id="14" name="下箭头 13"/>
          <p:cNvSpPr/>
          <p:nvPr/>
        </p:nvSpPr>
        <p:spPr>
          <a:xfrm>
            <a:off x="2528570" y="4365625"/>
            <a:ext cx="407670" cy="6496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p:cNvSpPr txBox="1"/>
          <p:nvPr/>
        </p:nvSpPr>
        <p:spPr>
          <a:xfrm>
            <a:off x="838200" y="5129530"/>
            <a:ext cx="6662420" cy="337185"/>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Step 2 : Reconstruct </a:t>
            </a:r>
            <a:r>
              <a:rPr lang="en-US" altLang="zh-CN" sz="1600">
                <a:solidFill>
                  <a:schemeClr val="tx1"/>
                </a:solidFill>
                <a:latin typeface="Times New Roman" panose="02020603050405020304" pitchFamily="18" charset="0"/>
                <a:cs typeface="Times New Roman" panose="02020603050405020304" pitchFamily="18" charset="0"/>
              </a:rPr>
              <a:t>degree-</a:t>
            </a:r>
            <a:r>
              <a:rPr lang="en-US" altLang="zh-CN" sz="1600" i="1">
                <a:solidFill>
                  <a:srgbClr val="FF0000"/>
                </a:solidFill>
                <a:latin typeface="Times New Roman" panose="02020603050405020304" pitchFamily="18" charset="0"/>
                <a:cs typeface="Times New Roman" panose="02020603050405020304" pitchFamily="18" charset="0"/>
              </a:rPr>
              <a:t>2t</a:t>
            </a:r>
            <a:r>
              <a:rPr lang="en-US" altLang="zh-CN" sz="1600">
                <a:latin typeface="Times New Roman" panose="02020603050405020304" pitchFamily="18" charset="0"/>
                <a:cs typeface="Times New Roman" panose="02020603050405020304" pitchFamily="18" charset="0"/>
              </a:rPr>
              <a:t> Column Polynomial</a:t>
            </a:r>
            <a:endParaRPr lang="en-US" altLang="zh-CN" sz="16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圆角矩形 23"/>
              <p:cNvSpPr/>
              <p:nvPr/>
            </p:nvSpPr>
            <p:spPr>
              <a:xfrm>
                <a:off x="6102186" y="3306858"/>
                <a:ext cx="5887556" cy="27671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US" altLang="zh-CN" sz="1600" dirty="0">
                    <a:solidFill>
                      <a:prstClr val="black"/>
                    </a:solidFill>
                    <a:latin typeface="Times New Roman" panose="02020603050405020304" pitchFamily="18" charset="0"/>
                    <a:cs typeface="Times New Roman" panose="02020603050405020304" pitchFamily="18" charset="0"/>
                    <a:sym typeface="+mn-ea"/>
                  </a:rPr>
                  <a:t>Reconstructing Column Polynomials</a:t>
                </a:r>
                <a:endParaRPr lang="en-US" altLang="zh-CN" sz="1400" dirty="0">
                  <a:solidFill>
                    <a:prstClr val="black"/>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sz="1400" dirty="0">
                    <a:solidFill>
                      <a:prstClr val="black"/>
                    </a:solidFill>
                    <a:latin typeface="Times New Roman" panose="02020603050405020304" pitchFamily="18" charset="0"/>
                    <a:cs typeface="Times New Roman" panose="02020603050405020304" pitchFamily="18" charset="0"/>
                    <a:sym typeface="+mn-ea"/>
                  </a:rPr>
                  <a:t>Every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dirty="0">
                            <a:solidFill>
                              <a:srgbClr val="FF0000"/>
                            </a:solidFill>
                            <a:latin typeface="Cambria Math" panose="02040503050406030204" pitchFamily="18" charset="0"/>
                            <a:cs typeface="Times New Roman" panose="02020603050405020304" pitchFamily="18" charset="0"/>
                          </a:rPr>
                          <m:t>P</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after receiving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d>
                              <m:dPr>
                                <m:ctrlPr>
                                  <a:rPr lang="en-US" altLang="zh-CN" sz="1400" i="1" dirty="0">
                                    <a:solidFill>
                                      <a:srgbClr val="FF0000"/>
                                    </a:solidFill>
                                    <a:latin typeface="Cambria Math" panose="02040503050406030204" pitchFamily="18" charset="0"/>
                                    <a:cs typeface="Times New Roman" panose="02020603050405020304" pitchFamily="18" charset="0"/>
                                  </a:rPr>
                                </m:ctrlPr>
                              </m:dPr>
                              <m:e>
                                <m:r>
                                  <a:rPr lang="en-US" altLang="zh-CN" sz="1400" i="1" dirty="0" err="1">
                                    <a:solidFill>
                                      <a:srgbClr val="FF0000"/>
                                    </a:solidFill>
                                    <a:latin typeface="Cambria Math" panose="02040503050406030204" pitchFamily="18" charset="0"/>
                                    <a:cs typeface="Times New Roman" panose="02020603050405020304" pitchFamily="18" charset="0"/>
                                  </a:rPr>
                                  <m:t>𝑥</m:t>
                                </m:r>
                                <m:r>
                                  <a:rPr lang="en-US" altLang="zh-CN" sz="1400" i="1" dirty="0" err="1">
                                    <a:solidFill>
                                      <a:srgbClr val="FF0000"/>
                                    </a:solidFill>
                                    <a:latin typeface="Cambria Math" panose="02040503050406030204" pitchFamily="18" charset="0"/>
                                    <a:cs typeface="Times New Roman" panose="02020603050405020304" pitchFamily="18" charset="0"/>
                                  </a:rPr>
                                  <m:t>,</m:t>
                                </m:r>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e>
                            </m:d>
                          </m:e>
                        </m:d>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sends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d>
                              <m:dPr>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err="1">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a:solidFill>
                                          <a:srgbClr val="FF0000"/>
                                        </a:solidFill>
                                        <a:latin typeface="Cambria Math" panose="02040503050406030204" pitchFamily="18" charset="0"/>
                                        <a:cs typeface="Times New Roman" panose="02020603050405020304" pitchFamily="18" charset="0"/>
                                      </a:rPr>
                                      <m:t>𝑗</m:t>
                                    </m:r>
                                  </m:sub>
                                </m:sSub>
                                <m:r>
                                  <a:rPr lang="en-US" altLang="zh-CN" sz="1400" i="1" dirty="0">
                                    <a:solidFill>
                                      <a:srgbClr val="FF0000"/>
                                    </a:solidFill>
                                    <a:latin typeface="Cambria Math" panose="02040503050406030204" pitchFamily="18" charset="0"/>
                                    <a:cs typeface="Times New Roman" panose="02020603050405020304" pitchFamily="18" charset="0"/>
                                  </a:rPr>
                                  <m:t>,</m:t>
                                </m:r>
                                <m:sSub>
                                  <m:sSubPr>
                                    <m:ctrlPr>
                                      <a:rPr lang="en-US" altLang="zh-CN" sz="1400" i="1" dirty="0" err="1">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e>
                            </m:d>
                          </m:e>
                        </m:d>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to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dirty="0">
                            <a:solidFill>
                              <a:srgbClr val="FF0000"/>
                            </a:solidFill>
                            <a:latin typeface="Cambria Math" panose="02040503050406030204" pitchFamily="18" charset="0"/>
                            <a:cs typeface="Times New Roman" panose="02020603050405020304" pitchFamily="18" charset="0"/>
                          </a:rPr>
                          <m:t>P</m:t>
                        </m:r>
                      </m:e>
                      <m:sub>
                        <m:r>
                          <a:rPr lang="en-US" altLang="zh-CN" sz="1400" i="1" dirty="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a:t>
                </a:r>
                <a:endParaRPr lang="en-US" altLang="zh-CN" sz="1400" dirty="0">
                  <a:solidFill>
                    <a:prstClr val="black"/>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altLang="zh-CN" sz="1400" dirty="0">
                    <a:solidFill>
                      <a:prstClr val="black"/>
                    </a:solidFill>
                    <a:latin typeface="Times New Roman" panose="02020603050405020304" pitchFamily="18" charset="0"/>
                    <a:cs typeface="Times New Roman" panose="02020603050405020304" pitchFamily="18" charset="0"/>
                    <a:sym typeface="+mn-ea"/>
                  </a:rPr>
                  <a:t>To reconstruct each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r>
                      <a:rPr lang="en-US" altLang="zh-CN" sz="1400" i="1" dirty="0">
                        <a:solidFill>
                          <a:srgbClr val="FF0000"/>
                        </a:solidFill>
                        <a:latin typeface="Cambria Math" panose="02040503050406030204" pitchFamily="18" charset="0"/>
                        <a:cs typeface="Times New Roman" panose="02020603050405020304" pitchFamily="18" charset="0"/>
                      </a:rPr>
                      <m:t>(</m:t>
                    </m:r>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𝛼</m:t>
                        </m:r>
                      </m:e>
                      <m:sub>
                        <m:r>
                          <a:rPr lang="en-US" altLang="zh-CN" sz="1400" i="1" dirty="0">
                            <a:solidFill>
                              <a:srgbClr val="FF0000"/>
                            </a:solidFill>
                            <a:latin typeface="Cambria Math" panose="02040503050406030204" pitchFamily="18" charset="0"/>
                            <a:cs typeface="Times New Roman" panose="02020603050405020304" pitchFamily="18" charset="0"/>
                          </a:rPr>
                          <m:t>𝑗</m:t>
                        </m:r>
                      </m:sub>
                    </m:sSub>
                    <m:r>
                      <a:rPr lang="en-US" altLang="zh-CN" sz="1400" i="1" dirty="0">
                        <a:solidFill>
                          <a:srgbClr val="FF0000"/>
                        </a:solidFill>
                        <a:latin typeface="Cambria Math" panose="02040503050406030204" pitchFamily="18" charset="0"/>
                        <a:cs typeface="Times New Roman" panose="02020603050405020304" pitchFamily="18" charset="0"/>
                      </a:rPr>
                      <m:t>,</m:t>
                    </m:r>
                    <m:r>
                      <a:rPr lang="en-US" altLang="zh-CN" sz="1400" i="1" dirty="0">
                        <a:solidFill>
                          <a:srgbClr val="FF0000"/>
                        </a:solidFill>
                        <a:latin typeface="Cambria Math" panose="02040503050406030204" pitchFamily="18" charset="0"/>
                        <a:cs typeface="Times New Roman" panose="02020603050405020304" pitchFamily="18" charset="0"/>
                      </a:rPr>
                      <m:t>𝑦</m:t>
                    </m:r>
                    <m:r>
                      <a:rPr lang="en-US" altLang="zh-CN" sz="1400" i="1" dirty="0">
                        <a:solidFill>
                          <a:srgbClr val="FF0000"/>
                        </a:solidFill>
                        <a:latin typeface="Cambria Math" panose="02040503050406030204" pitchFamily="18" charset="0"/>
                        <a:cs typeface="Times New Roman" panose="02020603050405020304" pitchFamily="18" charset="0"/>
                      </a:rPr>
                      <m:t>)</m:t>
                    </m:r>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dirty="0">
                            <a:solidFill>
                              <a:srgbClr val="FF0000"/>
                            </a:solidFill>
                            <a:latin typeface="Cambria Math" panose="02040503050406030204" pitchFamily="18" charset="0"/>
                            <a:cs typeface="Times New Roman" panose="02020603050405020304" pitchFamily="18" charset="0"/>
                          </a:rPr>
                          <m:t>P</m:t>
                        </m:r>
                      </m:e>
                      <m:sub>
                        <m:r>
                          <a:rPr lang="en-US" altLang="zh-CN" sz="1400" i="1" dirty="0">
                            <a:solidFill>
                              <a:srgbClr val="FF0000"/>
                            </a:solidFill>
                            <a:latin typeface="Cambria Math" panose="02040503050406030204" pitchFamily="18" charset="0"/>
                            <a:cs typeface="Times New Roman" panose="02020603050405020304" pitchFamily="18" charset="0"/>
                          </a:rPr>
                          <m:t>𝑗</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needs </a:t>
                </a:r>
                <a14:m>
                  <m:oMath xmlns:m="http://schemas.openxmlformats.org/officeDocument/2006/math">
                    <m:r>
                      <a:rPr lang="en-US" altLang="zh-CN" sz="1400" dirty="0">
                        <a:solidFill>
                          <a:srgbClr val="FF0000"/>
                        </a:solidFill>
                        <a:latin typeface="Cambria Math" panose="02040503050406030204" pitchFamily="18" charset="0"/>
                        <a:cs typeface="Times New Roman" panose="02020603050405020304" pitchFamily="18" charset="0"/>
                      </a:rPr>
                      <m:t>2</m:t>
                    </m:r>
                    <m:r>
                      <a:rPr lang="en-US" altLang="zh-CN" sz="1400" i="1" dirty="0">
                        <a:solidFill>
                          <a:srgbClr val="FF0000"/>
                        </a:solidFill>
                        <a:latin typeface="Cambria Math" panose="02040503050406030204" pitchFamily="18" charset="0"/>
                        <a:cs typeface="Times New Roman" panose="02020603050405020304" pitchFamily="18" charset="0"/>
                      </a:rPr>
                      <m:t>𝑡</m:t>
                    </m:r>
                    <m:r>
                      <a:rPr lang="en-US" altLang="zh-CN" sz="1400" i="1" dirty="0">
                        <a:solidFill>
                          <a:srgbClr val="FF0000"/>
                        </a:solidFill>
                        <a:latin typeface="Cambria Math" panose="02040503050406030204" pitchFamily="18" charset="0"/>
                        <a:cs typeface="Times New Roman" panose="02020603050405020304" pitchFamily="18" charset="0"/>
                      </a:rPr>
                      <m:t>+</m:t>
                    </m:r>
                    <m:r>
                      <a:rPr lang="en-US" altLang="zh-CN" sz="1400" i="1" dirty="0">
                        <a:solidFill>
                          <a:srgbClr val="FF0000"/>
                        </a:solidFill>
                        <a:latin typeface="Cambria Math" panose="02040503050406030204" pitchFamily="18" charset="0"/>
                        <a:cs typeface="Times New Roman" panose="02020603050405020304" pitchFamily="18" charset="0"/>
                      </a:rPr>
                      <m:t>1</m:t>
                    </m:r>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correct shares. </a:t>
                </a:r>
                <a:endParaRPr lang="en-US" altLang="zh-CN" sz="1400" i="1" dirty="0">
                  <a:solidFill>
                    <a:prstClr val="black"/>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14:m>
                  <m:oMath xmlns:m="http://schemas.openxmlformats.org/officeDocument/2006/math">
                    <m:sSub>
                      <m:sSubPr>
                        <m:ctrlPr>
                          <a:rPr lang="en-US" altLang="zh-CN" sz="1400" i="1" dirty="0">
                            <a:solidFill>
                              <a:schemeClr val="tx1"/>
                            </a:solidFill>
                            <a:latin typeface="Cambria Math" panose="02040503050406030204" pitchFamily="18" charset="0"/>
                            <a:cs typeface="Times New Roman" panose="02020603050405020304" pitchFamily="18" charset="0"/>
                          </a:rPr>
                        </m:ctrlPr>
                      </m:sSubPr>
                      <m:e>
                        <m:r>
                          <m:rPr>
                            <m:sty m:val="p"/>
                          </m:rPr>
                          <a:rPr lang="en-US" altLang="zh-CN" sz="1400" dirty="0">
                            <a:solidFill>
                              <a:schemeClr val="tx1"/>
                            </a:solidFill>
                            <a:latin typeface="Cambria Math" panose="02040503050406030204" pitchFamily="18" charset="0"/>
                            <a:cs typeface="Times New Roman" panose="02020603050405020304" pitchFamily="18" charset="0"/>
                          </a:rPr>
                          <m:t>P</m:t>
                        </m:r>
                      </m:e>
                      <m:sub>
                        <m:r>
                          <a:rPr lang="en-US" altLang="zh-CN" sz="1400" i="1" dirty="0">
                            <a:solidFill>
                              <a:schemeClr val="tx1"/>
                            </a:solidFill>
                            <a:latin typeface="Cambria Math" panose="02040503050406030204" pitchFamily="18" charset="0"/>
                            <a:cs typeface="Times New Roman" panose="02020603050405020304" pitchFamily="18" charset="0"/>
                          </a:rPr>
                          <m:t>𝑗</m:t>
                        </m:r>
                      </m:sub>
                    </m:sSub>
                  </m:oMath>
                </a14:m>
                <a:r>
                  <a:rPr lang="en-US" altLang="zh-CN" sz="1400" dirty="0">
                    <a:solidFill>
                      <a:schemeClr val="tx1"/>
                    </a:solidFill>
                    <a:latin typeface="Times New Roman" panose="02020603050405020304" pitchFamily="18" charset="0"/>
                    <a:cs typeface="Times New Roman" panose="02020603050405020304" pitchFamily="18" charset="0"/>
                    <a:sym typeface="+mn-ea"/>
                  </a:rPr>
                  <a:t> </a:t>
                </a:r>
                <a:r>
                  <a:rPr lang="en-US" altLang="zh-CN" sz="1400" dirty="0">
                    <a:solidFill>
                      <a:prstClr val="black"/>
                    </a:solidFill>
                    <a:latin typeface="Times New Roman" panose="02020603050405020304" pitchFamily="18" charset="0"/>
                    <a:cs typeface="Times New Roman" panose="02020603050405020304" pitchFamily="18" charset="0"/>
                    <a:sym typeface="+mn-ea"/>
                  </a:rPr>
                  <a:t>asks all parties in </a:t>
                </a:r>
                <a14:m>
                  <m:oMath xmlns:m="http://schemas.openxmlformats.org/officeDocument/2006/math">
                    <m:r>
                      <a:rPr lang="en-US" altLang="zh-CN" sz="1400" b="1" i="1" dirty="0">
                        <a:solidFill>
                          <a:srgbClr val="FF0000"/>
                        </a:solidFill>
                        <a:latin typeface="Cambria Math" panose="02040503050406030204" pitchFamily="18" charset="0"/>
                        <a:cs typeface="Times New Roman" panose="02020603050405020304" pitchFamily="18" charset="0"/>
                      </a:rPr>
                      <m:t>𝑴</m:t>
                    </m:r>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to open a random linear combination of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d>
                          <m:dPr>
                            <m:begChr m:val="{"/>
                            <m:endChr m:val="}"/>
                            <m:ctrlPr>
                              <a:rPr lang="en-US" altLang="zh-CN" sz="1400" i="1" dirty="0">
                                <a:solidFill>
                                  <a:srgbClr val="FF0000"/>
                                </a:solidFill>
                                <a:latin typeface="Cambria Math" panose="02040503050406030204" pitchFamily="18" charset="0"/>
                                <a:cs typeface="Times New Roman" panose="02020603050405020304" pitchFamily="18" charset="0"/>
                              </a:rPr>
                            </m:ctrlPr>
                          </m:dPr>
                          <m:e>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a:rPr lang="en-US" altLang="zh-CN" sz="1400" i="1" dirty="0">
                                    <a:solidFill>
                                      <a:srgbClr val="FF0000"/>
                                    </a:solidFill>
                                    <a:latin typeface="Cambria Math" panose="02040503050406030204" pitchFamily="18" charset="0"/>
                                    <a:cs typeface="Times New Roman" panose="02020603050405020304" pitchFamily="18" charset="0"/>
                                  </a:rPr>
                                  <m:t>𝐹</m:t>
                                </m:r>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d>
                              <m:dPr>
                                <m:ctrlPr>
                                  <a:rPr lang="en-US" altLang="zh-CN" sz="1400" i="1" dirty="0">
                                    <a:solidFill>
                                      <a:srgbClr val="FF0000"/>
                                    </a:solidFill>
                                    <a:latin typeface="Cambria Math" panose="02040503050406030204" pitchFamily="18" charset="0"/>
                                    <a:cs typeface="Times New Roman" panose="02020603050405020304" pitchFamily="18" charset="0"/>
                                  </a:rPr>
                                </m:ctrlPr>
                              </m:dPr>
                              <m:e>
                                <m:r>
                                  <a:rPr lang="en-US" altLang="zh-CN" sz="1400" i="1" dirty="0" err="1">
                                    <a:solidFill>
                                      <a:srgbClr val="FF0000"/>
                                    </a:solidFill>
                                    <a:latin typeface="Cambria Math" panose="02040503050406030204" pitchFamily="18" charset="0"/>
                                    <a:cs typeface="Times New Roman" panose="02020603050405020304" pitchFamily="18" charset="0"/>
                                  </a:rPr>
                                  <m:t>𝑥</m:t>
                                </m:r>
                                <m:r>
                                  <a:rPr lang="en-US" altLang="zh-CN" sz="1400" i="1" dirty="0" err="1">
                                    <a:solidFill>
                                      <a:srgbClr val="FF0000"/>
                                    </a:solidFill>
                                    <a:latin typeface="Cambria Math" panose="02040503050406030204" pitchFamily="18" charset="0"/>
                                    <a:cs typeface="Times New Roman" panose="02020603050405020304" pitchFamily="18" charset="0"/>
                                  </a:rPr>
                                  <m:t>,</m:t>
                                </m:r>
                                <m:r>
                                  <a:rPr lang="en-US" altLang="zh-CN" sz="1400" i="1" dirty="0" err="1">
                                    <a:solidFill>
                                      <a:srgbClr val="FF0000"/>
                                    </a:solidFill>
                                    <a:latin typeface="Cambria Math" panose="02040503050406030204" pitchFamily="18" charset="0"/>
                                    <a:cs typeface="Times New Roman" panose="02020603050405020304" pitchFamily="18" charset="0"/>
                                  </a:rPr>
                                  <m:t>𝑦</m:t>
                                </m:r>
                              </m:e>
                            </m:d>
                          </m:e>
                        </m:d>
                      </m:e>
                      <m:sub>
                        <m:r>
                          <a:rPr lang="en-US" altLang="zh-CN" sz="1400" i="1" dirty="0">
                            <a:solidFill>
                              <a:srgbClr val="FF0000"/>
                            </a:solidFill>
                            <a:latin typeface="Cambria Math" panose="02040503050406030204" pitchFamily="18" charset="0"/>
                            <a:cs typeface="Times New Roman" panose="02020603050405020304" pitchFamily="18" charset="0"/>
                          </a:rPr>
                          <m:t>ℓ</m:t>
                        </m:r>
                      </m:sub>
                    </m:sSub>
                  </m:oMath>
                </a14:m>
                <a:r>
                  <a:rPr lang="en-US" altLang="zh-CN" sz="1400" dirty="0">
                    <a:solidFill>
                      <a:prstClr val="black"/>
                    </a:solidFill>
                    <a:latin typeface="Times New Roman" panose="02020603050405020304" pitchFamily="18" charset="0"/>
                    <a:cs typeface="Times New Roman" panose="02020603050405020304" pitchFamily="18" charset="0"/>
                    <a:sym typeface="+mn-ea"/>
                  </a:rPr>
                  <a:t> and checks whether </a:t>
                </a:r>
                <a14:m>
                  <m:oMath xmlns:m="http://schemas.openxmlformats.org/officeDocument/2006/math">
                    <m:sSub>
                      <m:sSubPr>
                        <m:ctrlPr>
                          <a:rPr lang="en-US" altLang="zh-CN" sz="1400" i="1" dirty="0">
                            <a:solidFill>
                              <a:srgbClr val="FF0000"/>
                            </a:solidFill>
                            <a:latin typeface="Cambria Math" panose="02040503050406030204" pitchFamily="18" charset="0"/>
                            <a:cs typeface="Times New Roman" panose="02020603050405020304" pitchFamily="18" charset="0"/>
                          </a:rPr>
                        </m:ctrlPr>
                      </m:sSubPr>
                      <m:e>
                        <m:r>
                          <m:rPr>
                            <m:sty m:val="p"/>
                          </m:rPr>
                          <a:rPr lang="en-US" altLang="zh-CN" sz="1400" dirty="0">
                            <a:solidFill>
                              <a:srgbClr val="FF0000"/>
                            </a:solidFill>
                            <a:latin typeface="Cambria Math" panose="02040503050406030204" pitchFamily="18" charset="0"/>
                            <a:cs typeface="Times New Roman" panose="02020603050405020304" pitchFamily="18" charset="0"/>
                          </a:rPr>
                          <m:t>P</m:t>
                        </m:r>
                      </m:e>
                      <m:sub>
                        <m:r>
                          <a:rPr lang="en-US" altLang="zh-CN" sz="1400" i="1" dirty="0">
                            <a:solidFill>
                              <a:srgbClr val="FF0000"/>
                            </a:solidFill>
                            <a:latin typeface="Cambria Math" panose="02040503050406030204" pitchFamily="18" charset="0"/>
                            <a:cs typeface="Times New Roman" panose="02020603050405020304" pitchFamily="18" charset="0"/>
                          </a:rPr>
                          <m:t>𝑖</m:t>
                        </m:r>
                      </m:sub>
                    </m:sSub>
                  </m:oMath>
                </a14:m>
                <a:r>
                  <a:rPr lang="en-US" altLang="zh-CN" sz="1400" dirty="0" err="1">
                    <a:solidFill>
                      <a:prstClr val="black"/>
                    </a:solidFill>
                    <a:latin typeface="Times New Roman" panose="02020603050405020304" pitchFamily="18" charset="0"/>
                    <a:cs typeface="Times New Roman" panose="02020603050405020304" pitchFamily="18" charset="0"/>
                    <a:sym typeface="+mn-ea"/>
                  </a:rPr>
                  <a:t>’s</a:t>
                </a:r>
                <a:r>
                  <a:rPr lang="en-US" altLang="zh-CN" sz="1400" dirty="0">
                    <a:solidFill>
                      <a:prstClr val="black"/>
                    </a:solidFill>
                    <a:latin typeface="Times New Roman" panose="02020603050405020304" pitchFamily="18" charset="0"/>
                    <a:cs typeface="Times New Roman" panose="02020603050405020304" pitchFamily="18" charset="0"/>
                    <a:sym typeface="+mn-ea"/>
                  </a:rPr>
                  <a:t> shares are correct.</a:t>
                </a:r>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24" name="圆角矩形 23"/>
              <p:cNvSpPr>
                <a:spLocks noRot="1" noChangeAspect="1" noMove="1" noResize="1" noEditPoints="1" noAdjustHandles="1" noChangeArrowheads="1" noChangeShapeType="1" noTextEdit="1"/>
              </p:cNvSpPr>
              <p:nvPr/>
            </p:nvSpPr>
            <p:spPr>
              <a:xfrm>
                <a:off x="6102186" y="3306858"/>
                <a:ext cx="5887556" cy="2767183"/>
              </a:xfrm>
              <a:prstGeom prst="roundRect">
                <a:avLst/>
              </a:prstGeom>
              <a:blipFill rotWithShape="1">
                <a:blip r:embed="rId1"/>
                <a:stretch>
                  <a:fillRect l="-116" t="-244" r="-103" b="-22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3" name="文本框 2"/>
          <p:cNvSpPr txBox="1"/>
          <p:nvPr/>
        </p:nvSpPr>
        <p:spPr>
          <a:xfrm>
            <a:off x="11033125" y="2372995"/>
            <a:ext cx="4064000" cy="368300"/>
          </a:xfrm>
          <a:prstGeom prst="rect">
            <a:avLst/>
          </a:prstGeom>
          <a:noFill/>
        </p:spPr>
        <p:txBody>
          <a:bodyPr wrap="square" rtlCol="0">
            <a:spAutoFit/>
          </a:bodyPr>
          <a:lstStyle/>
          <a:p>
            <a:endParaRPr lang="zh-CN" altLang="en-US"/>
          </a:p>
        </p:txBody>
      </p:sp>
      <p:sp>
        <p:nvSpPr>
          <p:cNvPr id="4" name="文本框 3"/>
          <p:cNvSpPr txBox="1"/>
          <p:nvPr/>
        </p:nvSpPr>
        <p:spPr>
          <a:xfrm>
            <a:off x="6303010" y="1602740"/>
            <a:ext cx="6096000" cy="553085"/>
          </a:xfrm>
          <a:prstGeom prst="rect">
            <a:avLst/>
          </a:prstGeom>
          <a:noFill/>
        </p:spPr>
        <p:txBody>
          <a:bodyPr wrap="square" rtlCol="0" anchor="t">
            <a:spAutoFit/>
          </a:bodyPr>
          <a:lstStyle/>
          <a:p>
            <a:pPr lvl="0" indent="0">
              <a:lnSpc>
                <a:spcPct val="150000"/>
              </a:lnSpc>
              <a:buFont typeface="Arial" panose="020B0604020202020204" pitchFamily="34" charset="0"/>
              <a:buNone/>
            </a:pPr>
            <a:r>
              <a:rPr lang="en-US" altLang="zh-CN" sz="2000" b="1" dirty="0">
                <a:solidFill>
                  <a:srgbClr val="FF0000"/>
                </a:solidFill>
                <a:latin typeface="Times New Roman" panose="02020603050405020304" pitchFamily="18" charset="0"/>
                <a:cs typeface="Times New Roman" panose="02020603050405020304" pitchFamily="18" charset="0"/>
                <a:sym typeface="+mn-ea"/>
              </a:rPr>
              <a:t>Authentication Tags are Linearly Homomorphic! </a:t>
            </a:r>
            <a:endParaRPr lang="en-US" altLang="zh-CN" sz="2000" b="1" dirty="0">
              <a:solidFill>
                <a:srgbClr val="FF0000"/>
              </a:solidFill>
              <a:latin typeface="Times New Roman" panose="02020603050405020304" pitchFamily="18" charset="0"/>
              <a:cs typeface="Times New Roman" panose="02020603050405020304" pitchFamily="18" charset="0"/>
              <a:sym typeface="+mn-ea"/>
            </a:endParaRPr>
          </a:p>
        </p:txBody>
      </p:sp>
      <mc:AlternateContent xmlns:mc="http://schemas.openxmlformats.org/markup-compatibility/2006">
        <mc:Choice xmlns:a14="http://schemas.microsoft.com/office/drawing/2010/main" Requires="a14">
          <p:sp>
            <p:nvSpPr>
              <p:cNvPr id="10" name="文本框 9"/>
              <p:cNvSpPr txBox="1"/>
              <p:nvPr/>
            </p:nvSpPr>
            <p:spPr>
              <a:xfrm>
                <a:off x="8082493" y="745550"/>
                <a:ext cx="2211705" cy="368300"/>
              </a:xfrm>
              <a:prstGeom prst="rect">
                <a:avLst/>
              </a:prstGeom>
              <a:noFill/>
            </p:spPr>
            <p:txBody>
              <a:bodyPr wrap="none" rtlCol="0">
                <a:spAutoFit/>
              </a:bodyPr>
              <a:lstStyle/>
              <a:p>
                <a:pPr algn="l"/>
                <a:r>
                  <a:rPr lang="en-US" altLang="zh-CN" dirty="0">
                    <a:latin typeface="Times New Roman" panose="02020603050405020304" pitchFamily="18" charset="0"/>
                    <a:cs typeface="Times New Roman" panose="02020603050405020304" pitchFamily="18" charset="0"/>
                  </a:rPr>
                  <a:t>Tag </a:t>
                </a:r>
                <a14:m>
                  <m:oMath xmlns:m="http://schemas.openxmlformats.org/officeDocument/2006/math">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𝜏</m:t>
                        </m:r>
                      </m:e>
                      <m:sub>
                        <m:r>
                          <a:rPr lang="en-US" altLang="zh-CN" i="1" dirty="0" smtClean="0">
                            <a:solidFill>
                              <a:srgbClr val="FF0000"/>
                            </a:solidFill>
                            <a:latin typeface="Cambria Math" panose="02040503050406030204" pitchFamily="18" charset="0"/>
                            <a:cs typeface="Cambria Math" panose="02040503050406030204" pitchFamily="18" charset="0"/>
                          </a:rPr>
                          <m:t>1</m:t>
                        </m:r>
                      </m:sub>
                    </m:sSub>
                    <m:r>
                      <a:rPr lang="en-US" altLang="zh-CN" i="1" dirty="0" smtClean="0">
                        <a:latin typeface="Cambria Math" panose="02040503050406030204" pitchFamily="18" charset="0"/>
                        <a:cs typeface="Times New Roman" panose="02020603050405020304" pitchFamily="18" charset="0"/>
                      </a:rPr>
                      <m:t>=</m:t>
                    </m:r>
                    <m:sSub>
                      <m:sSubPr>
                        <m:ctrlPr>
                          <a:rPr lang="en-US" altLang="zh-CN" b="1" i="1" dirty="0" smtClean="0">
                            <a:solidFill>
                              <a:srgbClr val="FF0000"/>
                            </a:solidFill>
                            <a:latin typeface="Cambria Math" panose="02040503050406030204" pitchFamily="18" charset="0"/>
                            <a:cs typeface="Cambria Math" panose="02040503050406030204" pitchFamily="18" charset="0"/>
                          </a:rPr>
                        </m:ctrlPr>
                      </m:sSubPr>
                      <m:e>
                        <m:r>
                          <a:rPr lang="en-US" altLang="zh-CN" b="1" i="1" dirty="0" smtClean="0">
                            <a:solidFill>
                              <a:srgbClr val="FF0000"/>
                            </a:solidFill>
                            <a:latin typeface="Cambria Math" panose="02040503050406030204" pitchFamily="18" charset="0"/>
                            <a:cs typeface="Cambria Math" panose="02040503050406030204" pitchFamily="18" charset="0"/>
                          </a:rPr>
                          <m:t>𝒎</m:t>
                        </m:r>
                      </m:e>
                      <m:sub>
                        <m:r>
                          <a:rPr lang="en-US" altLang="zh-CN" b="1" i="1" dirty="0" smtClean="0">
                            <a:solidFill>
                              <a:srgbClr val="FF0000"/>
                            </a:solidFill>
                            <a:latin typeface="Cambria Math" panose="02040503050406030204" pitchFamily="18" charset="0"/>
                            <a:cs typeface="Cambria Math" panose="02040503050406030204" pitchFamily="18" charset="0"/>
                          </a:rPr>
                          <m:t>𝟏</m:t>
                        </m:r>
                      </m:sub>
                    </m:sSub>
                    <m:r>
                      <a:rPr lang="en-US" altLang="zh-CN" i="1" dirty="0" smtClean="0">
                        <a:latin typeface="Cambria Math" panose="02040503050406030204" pitchFamily="18" charset="0"/>
                        <a:cs typeface="Times New Roman" panose="02020603050405020304" pitchFamily="18" charset="0"/>
                      </a:rPr>
                      <m:t>⋅</m:t>
                    </m:r>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i="1" dirty="0" smtClean="0">
                        <a:latin typeface="Cambria Math" panose="02040503050406030204" pitchFamily="18" charset="0"/>
                        <a:cs typeface="Times New Roman" panose="02020603050405020304" pitchFamily="18" charset="0"/>
                      </a:rPr>
                      <m:t>+</m:t>
                    </m:r>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𝜈</m:t>
                        </m:r>
                      </m:e>
                      <m:sub>
                        <m:r>
                          <a:rPr lang="en-US" altLang="zh-CN" i="1" dirty="0" smtClean="0">
                            <a:solidFill>
                              <a:srgbClr val="FF0000"/>
                            </a:solidFill>
                            <a:latin typeface="Cambria Math" panose="02040503050406030204" pitchFamily="18" charset="0"/>
                            <a:cs typeface="Cambria Math" panose="02040503050406030204" pitchFamily="18" charset="0"/>
                          </a:rPr>
                          <m:t>1</m:t>
                        </m:r>
                      </m:sub>
                    </m:sSub>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8082493" y="745550"/>
                <a:ext cx="2211705" cy="368300"/>
              </a:xfrm>
              <a:prstGeom prst="rect">
                <a:avLst/>
              </a:prstGeom>
              <a:blipFill rotWithShape="1">
                <a:blip r:embed="rId2"/>
                <a:stretch>
                  <a:fillRect l="-10" t="-16" r="10" b="1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8082493" y="1233230"/>
                <a:ext cx="2211705" cy="368300"/>
              </a:xfrm>
              <a:prstGeom prst="rect">
                <a:avLst/>
              </a:prstGeom>
              <a:noFill/>
            </p:spPr>
            <p:txBody>
              <a:bodyPr wrap="none" rtlCol="0">
                <a:spAutoFit/>
              </a:bodyPr>
              <a:lstStyle/>
              <a:p>
                <a:pPr algn="l"/>
                <a:r>
                  <a:rPr lang="en-US" altLang="zh-CN" dirty="0">
                    <a:latin typeface="Times New Roman" panose="02020603050405020304" pitchFamily="18" charset="0"/>
                    <a:cs typeface="Times New Roman" panose="02020603050405020304" pitchFamily="18" charset="0"/>
                  </a:rPr>
                  <a:t>Tag </a:t>
                </a:r>
                <a14:m>
                  <m:oMath xmlns:m="http://schemas.openxmlformats.org/officeDocument/2006/math">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𝜏</m:t>
                        </m:r>
                      </m:e>
                      <m:sub>
                        <m:r>
                          <a:rPr lang="en-US" altLang="zh-CN" i="1" dirty="0" smtClean="0">
                            <a:solidFill>
                              <a:srgbClr val="FF0000"/>
                            </a:solidFill>
                            <a:latin typeface="Cambria Math" panose="02040503050406030204" pitchFamily="18" charset="0"/>
                            <a:cs typeface="Times New Roman" panose="02020603050405020304" pitchFamily="18" charset="0"/>
                          </a:rPr>
                          <m:t>2</m:t>
                        </m:r>
                      </m:sub>
                    </m:sSub>
                    <m:r>
                      <a:rPr lang="en-US" altLang="zh-CN" i="1" dirty="0" smtClean="0">
                        <a:latin typeface="Cambria Math" panose="02040503050406030204" pitchFamily="18" charset="0"/>
                        <a:cs typeface="Times New Roman" panose="02020603050405020304" pitchFamily="18" charset="0"/>
                      </a:rPr>
                      <m:t>=</m:t>
                    </m:r>
                    <m:sSub>
                      <m:sSubPr>
                        <m:ctrlPr>
                          <a:rPr lang="en-US" altLang="zh-CN" b="1" i="1" dirty="0" smtClean="0">
                            <a:solidFill>
                              <a:srgbClr val="FF0000"/>
                            </a:solidFill>
                            <a:latin typeface="Cambria Math" panose="02040503050406030204" pitchFamily="18" charset="0"/>
                            <a:cs typeface="Cambria Math" panose="02040503050406030204" pitchFamily="18" charset="0"/>
                          </a:rPr>
                        </m:ctrlPr>
                      </m:sSubPr>
                      <m:e>
                        <m:r>
                          <a:rPr lang="en-US" altLang="zh-CN" b="1" i="1" dirty="0" smtClean="0">
                            <a:solidFill>
                              <a:srgbClr val="FF0000"/>
                            </a:solidFill>
                            <a:latin typeface="Cambria Math" panose="02040503050406030204" pitchFamily="18" charset="0"/>
                            <a:cs typeface="Cambria Math" panose="02040503050406030204" pitchFamily="18" charset="0"/>
                          </a:rPr>
                          <m:t>𝒎</m:t>
                        </m:r>
                      </m:e>
                      <m:sub>
                        <m:r>
                          <a:rPr lang="en-US" altLang="zh-CN" b="1" i="1" dirty="0" smtClean="0">
                            <a:solidFill>
                              <a:srgbClr val="FF0000"/>
                            </a:solidFill>
                            <a:latin typeface="Cambria Math" panose="02040503050406030204" pitchFamily="18" charset="0"/>
                            <a:cs typeface="Cambria Math" panose="02040503050406030204" pitchFamily="18" charset="0"/>
                          </a:rPr>
                          <m:t>𝟐</m:t>
                        </m:r>
                      </m:sub>
                    </m:sSub>
                    <m:r>
                      <a:rPr lang="en-US" altLang="zh-CN" i="1" dirty="0" smtClean="0">
                        <a:latin typeface="Cambria Math" panose="02040503050406030204" pitchFamily="18" charset="0"/>
                        <a:cs typeface="Times New Roman" panose="02020603050405020304" pitchFamily="18" charset="0"/>
                      </a:rPr>
                      <m:t>⋅</m:t>
                    </m:r>
                    <m:r>
                      <a:rPr lang="en-US" altLang="zh-CN" b="1" i="1" dirty="0" smtClean="0">
                        <a:solidFill>
                          <a:srgbClr val="FF0000"/>
                        </a:solidFill>
                        <a:latin typeface="Cambria Math" panose="02040503050406030204" pitchFamily="18" charset="0"/>
                        <a:cs typeface="Times New Roman" panose="02020603050405020304" pitchFamily="18" charset="0"/>
                      </a:rPr>
                      <m:t>𝝁</m:t>
                    </m:r>
                    <m:r>
                      <a:rPr lang="en-US" altLang="zh-CN" i="1" dirty="0" smtClean="0">
                        <a:latin typeface="Cambria Math" panose="02040503050406030204" pitchFamily="18" charset="0"/>
                        <a:cs typeface="Times New Roman" panose="02020603050405020304" pitchFamily="18" charset="0"/>
                      </a:rPr>
                      <m:t>+</m:t>
                    </m:r>
                    <m:sSub>
                      <m:sSubPr>
                        <m:ctrlPr>
                          <a:rPr lang="en-US" altLang="zh-CN" i="1" dirty="0" smtClean="0">
                            <a:solidFill>
                              <a:srgbClr val="FF0000"/>
                            </a:solidFill>
                            <a:latin typeface="Cambria Math" panose="02040503050406030204" pitchFamily="18" charset="0"/>
                            <a:cs typeface="Cambria Math" panose="02040503050406030204" pitchFamily="18" charset="0"/>
                          </a:rPr>
                        </m:ctrlPr>
                      </m:sSubPr>
                      <m:e>
                        <m:r>
                          <a:rPr lang="en-US" altLang="zh-CN" i="1" dirty="0" smtClean="0">
                            <a:solidFill>
                              <a:srgbClr val="FF0000"/>
                            </a:solidFill>
                            <a:latin typeface="Cambria Math" panose="02040503050406030204" pitchFamily="18" charset="0"/>
                            <a:cs typeface="Times New Roman" panose="02020603050405020304" pitchFamily="18" charset="0"/>
                          </a:rPr>
                          <m:t>𝜈</m:t>
                        </m:r>
                      </m:e>
                      <m:sub>
                        <m:r>
                          <a:rPr lang="en-US" altLang="zh-CN" i="1" dirty="0" smtClean="0">
                            <a:solidFill>
                              <a:srgbClr val="FF0000"/>
                            </a:solidFill>
                            <a:latin typeface="Cambria Math" panose="02040503050406030204" pitchFamily="18" charset="0"/>
                            <a:cs typeface="Times New Roman" panose="02020603050405020304" pitchFamily="18" charset="0"/>
                          </a:rPr>
                          <m:t>2</m:t>
                        </m:r>
                      </m:sub>
                    </m:sSub>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8082493" y="1233230"/>
                <a:ext cx="2211705" cy="368300"/>
              </a:xfrm>
              <a:prstGeom prst="rect">
                <a:avLst/>
              </a:prstGeom>
              <a:blipFill rotWithShape="1">
                <a:blip r:embed="rId3"/>
                <a:stretch>
                  <a:fillRect l="-10" t="-16" r="10" b="16"/>
                </a:stretch>
              </a:blipFill>
            </p:spPr>
            <p:txBody>
              <a:bodyPr/>
              <a:lstStyle/>
              <a:p>
                <a:r>
                  <a:rPr lang="zh-CN" altLang="en-US">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Summary</a:t>
            </a:r>
            <a:endParaRPr lang="en-US" b="1" dirty="0">
              <a:solidFill>
                <a:schemeClr val="accent1">
                  <a:lumMod val="75000"/>
                </a:schemeClr>
              </a:solidFill>
            </a:endParaRPr>
          </a:p>
        </p:txBody>
      </p:sp>
      <p:sp>
        <p:nvSpPr>
          <p:cNvPr id="4" name="TextBox 3"/>
          <p:cNvSpPr txBox="1"/>
          <p:nvPr/>
        </p:nvSpPr>
        <p:spPr>
          <a:xfrm>
            <a:off x="915285" y="1690688"/>
            <a:ext cx="10361429" cy="2308324"/>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Build AVSS via Bivariate Polynomial</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Step 2: </a:t>
            </a:r>
            <a:r>
              <a:rPr lang="en-US" sz="2400" dirty="0">
                <a:latin typeface="Times New Roman" panose="02020603050405020304" pitchFamily="18" charset="0"/>
                <a:cs typeface="Times New Roman" panose="02020603050405020304" pitchFamily="18" charset="0"/>
              </a:rPr>
              <a:t>Upgrade to ACSS</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圆角矩形 5"/>
              <p:cNvSpPr/>
              <p:nvPr/>
            </p:nvSpPr>
            <p:spPr>
              <a:xfrm>
                <a:off x="1669311" y="2454218"/>
                <a:ext cx="8853375" cy="7812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i="1" dirty="0" smtClean="0">
                        <a:solidFill>
                          <a:srgbClr val="00B050"/>
                        </a:solidFill>
                        <a:latin typeface="Cambria Math" panose="02040503050406030204" pitchFamily="18" charset="0"/>
                        <a:cs typeface="Times New Roman" panose="02020603050405020304" pitchFamily="18" charset="0"/>
                      </a:rPr>
                      <m:t>𝑂</m:t>
                    </m:r>
                    <m:r>
                      <a:rPr lang="en-US" altLang="zh-CN" i="1" dirty="0" smtClean="0">
                        <a:solidFill>
                          <a:srgbClr val="00B050"/>
                        </a:solidFill>
                        <a:latin typeface="Cambria Math" panose="02040503050406030204" pitchFamily="18" charset="0"/>
                        <a:cs typeface="Times New Roman" panose="02020603050405020304" pitchFamily="18" charset="0"/>
                      </a:rPr>
                      <m:t>(</m:t>
                    </m:r>
                    <m:r>
                      <a:rPr lang="en-US" altLang="zh-CN" i="1" dirty="0" smtClean="0">
                        <a:solidFill>
                          <a:srgbClr val="00B050"/>
                        </a:solidFill>
                        <a:latin typeface="Cambria Math" panose="02040503050406030204" pitchFamily="18" charset="0"/>
                        <a:cs typeface="Times New Roman" panose="02020603050405020304" pitchFamily="18" charset="0"/>
                      </a:rPr>
                      <m:t>𝑛</m:t>
                    </m:r>
                    <m:r>
                      <a:rPr lang="en-US" altLang="zh-CN" i="1" dirty="0" smtClean="0">
                        <a:solidFill>
                          <a:srgbClr val="00B050"/>
                        </a:solidFill>
                        <a:latin typeface="Cambria Math" panose="02040503050406030204" pitchFamily="18" charset="0"/>
                        <a:cs typeface="Times New Roman" panose="02020603050405020304" pitchFamily="18" charset="0"/>
                      </a:rPr>
                      <m:t>)</m:t>
                    </m:r>
                  </m:oMath>
                </a14:m>
                <a:r>
                  <a:rPr lang="en-US" altLang="zh-CN" dirty="0">
                    <a:solidFill>
                      <a:schemeClr val="tx1"/>
                    </a:solidFill>
                    <a:latin typeface="Times New Roman" panose="02020603050405020304" pitchFamily="18" charset="0"/>
                    <a:cs typeface="Times New Roman" panose="02020603050405020304" pitchFamily="18" charset="0"/>
                  </a:rPr>
                  <a:t> per sharing</a:t>
                </a:r>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圆角矩形 5"/>
              <p:cNvSpPr>
                <a:spLocks noRot="1" noChangeAspect="1" noMove="1" noResize="1" noEditPoints="1" noAdjustHandles="1" noChangeArrowheads="1" noChangeShapeType="1" noTextEdit="1"/>
              </p:cNvSpPr>
              <p:nvPr/>
            </p:nvSpPr>
            <p:spPr>
              <a:xfrm>
                <a:off x="1669311" y="2454218"/>
                <a:ext cx="8853375" cy="781263"/>
              </a:xfrm>
              <a:prstGeom prst="roundRect">
                <a:avLst/>
              </a:prstGeom>
              <a:blipFill rotWithShape="1">
                <a:blip r:embed="rId1"/>
                <a:stretch>
                  <a:fillRect l="-78" t="-887" r="-71" b="-7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圆角矩形 6"/>
              <p:cNvSpPr/>
              <p:nvPr/>
            </p:nvSpPr>
            <p:spPr>
              <a:xfrm>
                <a:off x="1669311" y="4137707"/>
                <a:ext cx="8853375" cy="7745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Sharing</a:t>
                </a:r>
                <a:r>
                  <a:rPr lang="en-US" altLang="zh-CN" dirty="0">
                    <a:solidFill>
                      <a:srgbClr val="FF0000"/>
                    </a:solidFill>
                    <a:cs typeface="Times New Roman" panose="02020603050405020304" pitchFamily="18" charset="0"/>
                  </a:rPr>
                  <a:t> </a:t>
                </a:r>
                <a14:m>
                  <m:oMath xmlns:m="http://schemas.openxmlformats.org/officeDocument/2006/math">
                    <m:r>
                      <a:rPr lang="en-US" altLang="zh-CN" i="1" dirty="0" smtClean="0">
                        <a:solidFill>
                          <a:srgbClr val="00B050"/>
                        </a:solidFill>
                        <a:latin typeface="Cambria Math" panose="02040503050406030204" pitchFamily="18" charset="0"/>
                        <a:cs typeface="Times New Roman" panose="02020603050405020304" pitchFamily="18" charset="0"/>
                      </a:rPr>
                      <m:t>𝑂</m:t>
                    </m:r>
                    <m:r>
                      <a:rPr lang="en-US" altLang="zh-CN" i="1" dirty="0" smtClean="0">
                        <a:solidFill>
                          <a:srgbClr val="00B050"/>
                        </a:solidFill>
                        <a:latin typeface="Cambria Math" panose="02040503050406030204" pitchFamily="18" charset="0"/>
                        <a:cs typeface="Times New Roman" panose="02020603050405020304" pitchFamily="18" charset="0"/>
                      </a:rPr>
                      <m:t>(</m:t>
                    </m:r>
                    <m:r>
                      <a:rPr lang="en-US" altLang="zh-CN" i="1" dirty="0" smtClean="0">
                        <a:solidFill>
                          <a:srgbClr val="00B050"/>
                        </a:solidFill>
                        <a:latin typeface="Cambria Math" panose="02040503050406030204" pitchFamily="18" charset="0"/>
                        <a:cs typeface="Times New Roman" panose="02020603050405020304" pitchFamily="18" charset="0"/>
                      </a:rPr>
                      <m:t>1</m:t>
                    </m:r>
                    <m:r>
                      <a:rPr lang="en-US" altLang="zh-CN" i="1" dirty="0" smtClean="0">
                        <a:solidFill>
                          <a:srgbClr val="00B050"/>
                        </a:solidFill>
                        <a:latin typeface="Cambria Math" panose="02040503050406030204" pitchFamily="18" charset="0"/>
                        <a:cs typeface="Times New Roman" panose="02020603050405020304" pitchFamily="18" charset="0"/>
                      </a:rPr>
                      <m:t>)</m:t>
                    </m:r>
                  </m:oMath>
                </a14:m>
                <a:r>
                  <a:rPr lang="en-US" altLang="zh-CN" dirty="0">
                    <a:solidFill>
                      <a:schemeClr val="tx1"/>
                    </a:solidFill>
                    <a:latin typeface="Times New Roman" panose="02020603050405020304" pitchFamily="18" charset="0"/>
                    <a:cs typeface="Times New Roman" panose="02020603050405020304" pitchFamily="18" charset="0"/>
                  </a:rPr>
                  <a:t> AVSS per ACSS</a:t>
                </a:r>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圆角矩形 6"/>
              <p:cNvSpPr>
                <a:spLocks noRot="1" noChangeAspect="1" noMove="1" noResize="1" noEditPoints="1" noAdjustHandles="1" noChangeArrowheads="1" noChangeShapeType="1" noTextEdit="1"/>
              </p:cNvSpPr>
              <p:nvPr/>
            </p:nvSpPr>
            <p:spPr>
              <a:xfrm>
                <a:off x="1669311" y="4137707"/>
                <a:ext cx="8853375" cy="774535"/>
              </a:xfrm>
              <a:prstGeom prst="roundRect">
                <a:avLst/>
              </a:prstGeom>
              <a:blipFill rotWithShape="1">
                <a:blip r:embed="rId2"/>
                <a:stretch>
                  <a:fillRect l="-78" t="-826" r="-71" b="-75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283399" y="2203154"/>
            <a:ext cx="9564914" cy="3200876"/>
          </a:xfrm>
          <a:prstGeom prst="rect">
            <a:avLst/>
          </a:prstGeom>
          <a:noFill/>
        </p:spPr>
        <p:txBody>
          <a:bodyPr wrap="square" rtlCol="0">
            <a:spAutoFit/>
          </a:bodyPr>
          <a:lstStyle/>
          <a:p>
            <a:pPr algn="just"/>
            <a:endParaRPr lang="en-US" b="1" dirty="0"/>
          </a:p>
          <a:p>
            <a:pPr algn="just"/>
            <a:endParaRPr lang="en-US" dirty="0"/>
          </a:p>
          <a:p>
            <a:pPr algn="just"/>
            <a:r>
              <a:rPr lang="en-US" sz="4000" dirty="0"/>
              <a:t>Thank you!</a:t>
            </a:r>
            <a:endParaRPr lang="de-CH" sz="4000" dirty="0"/>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p:txBody>
      </p:sp>
      <p:sp>
        <p:nvSpPr>
          <p:cNvPr id="3" name="TextBox 2"/>
          <p:cNvSpPr txBox="1"/>
          <p:nvPr/>
        </p:nvSpPr>
        <p:spPr>
          <a:xfrm>
            <a:off x="1283399" y="5083519"/>
            <a:ext cx="6094428" cy="1384995"/>
          </a:xfrm>
          <a:prstGeom prst="rect">
            <a:avLst/>
          </a:prstGeom>
          <a:noFill/>
        </p:spPr>
        <p:txBody>
          <a:bodyPr wrap="square">
            <a:spAutoFit/>
          </a:bodyPr>
          <a:lstStyle/>
          <a:p>
            <a:r>
              <a:rPr lang="en-US" sz="2800" dirty="0">
                <a:hlinkClick r:id="rId1"/>
              </a:rPr>
              <a:t>https://eprint.iacr.org/2024/243</a:t>
            </a:r>
            <a:endParaRPr lang="en-US" sz="2800" dirty="0"/>
          </a:p>
          <a:p>
            <a:r>
              <a:rPr lang="en-US" sz="2800" dirty="0">
                <a:hlinkClick r:id="rId2"/>
              </a:rPr>
              <a:t>https://eprint.iacr.org/2024/245</a:t>
            </a:r>
            <a:endParaRPr lang="en-US" sz="2800" dirty="0"/>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116957" y="3016682"/>
            <a:ext cx="426716" cy="426716"/>
          </a:xfrm>
          <a:prstGeom prst="rect">
            <a:avLst/>
          </a:prstGeom>
        </p:spPr>
      </p:pic>
      <p:pic>
        <p:nvPicPr>
          <p:cNvPr id="21" name="Graphic 20" descr="Megaphone outline"/>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Δ</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6"/>
                <a:stretch>
                  <a:fillRect l="-44" t="-139" r="81" b="75"/>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accent1">
                    <a:lumMod val="75000"/>
                  </a:schemeClr>
                </a:solidFill>
              </a:rPr>
              <a:t>Differences between Sync. and </a:t>
            </a:r>
            <a:r>
              <a:rPr lang="en-US" altLang="zh-CN" b="1" dirty="0" err="1">
                <a:solidFill>
                  <a:schemeClr val="accent1">
                    <a:lumMod val="75000"/>
                  </a:schemeClr>
                </a:solidFill>
              </a:rPr>
              <a:t>Async</a:t>
            </a:r>
            <a:r>
              <a:rPr lang="en-US" altLang="zh-CN" b="1" dirty="0">
                <a:solidFill>
                  <a:schemeClr val="accent1">
                    <a:lumMod val="75000"/>
                  </a:schemeClr>
                </a:solidFill>
              </a:rPr>
              <a:t>.</a:t>
            </a:r>
            <a:endParaRPr lang="en-US" dirty="0"/>
          </a:p>
        </p:txBody>
      </p:sp>
      <p:sp>
        <p:nvSpPr>
          <p:cNvPr id="4" name="TextBox 3"/>
          <p:cNvSpPr txBox="1"/>
          <p:nvPr/>
        </p:nvSpPr>
        <p:spPr>
          <a:xfrm>
            <a:off x="838200" y="1571851"/>
            <a:ext cx="245747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Sync:</a:t>
            </a:r>
            <a:endParaRPr lang="en-US" sz="2800" b="1" dirty="0">
              <a:latin typeface="Times New Roman" panose="02020603050405020304" pitchFamily="18" charset="0"/>
              <a:cs typeface="Times New Roman" panose="02020603050405020304" pitchFamily="18" charset="0"/>
            </a:endParaRPr>
          </a:p>
        </p:txBody>
      </p:sp>
      <p:pic>
        <p:nvPicPr>
          <p:cNvPr id="21" name="Graphic 20" descr="Megaphone outlin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43673" y="2559482"/>
            <a:ext cx="914400" cy="914400"/>
          </a:xfrm>
          <a:prstGeom prst="rect">
            <a:avLst/>
          </a:prstGeom>
        </p:spPr>
      </p:pic>
      <p:pic>
        <p:nvPicPr>
          <p:cNvPr id="22" name="Picture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43326" y="2209200"/>
            <a:ext cx="426716" cy="426716"/>
          </a:xfrm>
          <a:prstGeom prst="rect">
            <a:avLst/>
          </a:prstGeom>
        </p:spPr>
      </p:pic>
      <p:pic>
        <p:nvPicPr>
          <p:cNvPr id="23" name="Pictur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03786" y="2654725"/>
            <a:ext cx="518160" cy="518160"/>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43326" y="3250129"/>
            <a:ext cx="426716" cy="426716"/>
          </a:xfrm>
          <a:prstGeom prst="rect">
            <a:avLst/>
          </a:prstGeom>
        </p:spPr>
      </p:pic>
      <p:cxnSp>
        <p:nvCxnSpPr>
          <p:cNvPr id="25" name="Straight Arrow Connector 24"/>
          <p:cNvCxnSpPr/>
          <p:nvPr/>
        </p:nvCxnSpPr>
        <p:spPr>
          <a:xfrm>
            <a:off x="3028644" y="2061542"/>
            <a:ext cx="1231271"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994407" y="1764416"/>
            <a:ext cx="0" cy="98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p:cNvCxnSpPr>
          <p:nvPr/>
        </p:nvCxnSpPr>
        <p:spPr>
          <a:xfrm flipV="1">
            <a:off x="4256684" y="1774379"/>
            <a:ext cx="3231" cy="43482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p:cNvSpPr txBox="1"/>
              <p:nvPr/>
            </p:nvSpPr>
            <p:spPr>
              <a:xfrm>
                <a:off x="3495841" y="1701679"/>
                <a:ext cx="3754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Δ</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3495841" y="1701679"/>
                <a:ext cx="375423" cy="369332"/>
              </a:xfrm>
              <a:prstGeom prst="rect">
                <a:avLst/>
              </a:prstGeom>
              <a:blipFill rotWithShape="1">
                <a:blip r:embed="rId6"/>
                <a:stretch>
                  <a:fillRect l="-44" t="-139" r="81" b="7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4602222" y="3135950"/>
                <a:ext cx="2278188" cy="7078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no answer after </a:t>
                </a:r>
                <a14:m>
                  <m:oMath xmlns:m="http://schemas.openxmlformats.org/officeDocument/2006/math">
                    <m:r>
                      <m:rPr>
                        <m:sty m:val="p"/>
                      </m:rPr>
                      <a:rPr lang="en-US" sz="2000" b="0" i="0" dirty="0" smtClean="0">
                        <a:latin typeface="Cambria Math" panose="02040503050406030204" pitchFamily="18" charset="0"/>
                        <a:cs typeface="Times New Roman" panose="02020603050405020304" pitchFamily="18" charset="0"/>
                      </a:rPr>
                      <m:t>Δ</m:t>
                    </m:r>
                  </m:oMath>
                </a14:m>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assume </a:t>
                </a:r>
                <a14:m>
                  <m:oMath xmlns:m="http://schemas.openxmlformats.org/officeDocument/2006/math">
                    <m:r>
                      <a:rPr lang="en-US" sz="2000" b="0" i="1"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received</a:t>
                </a:r>
                <a:endParaRPr lang="en-US" sz="2000" dirty="0">
                  <a:latin typeface="Times New Roman" panose="02020603050405020304" pitchFamily="18" charset="0"/>
                  <a:cs typeface="Times New Roman" panose="02020603050405020304" pitchFamily="18"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4602222" y="3135950"/>
                <a:ext cx="2278188" cy="707886"/>
              </a:xfrm>
              <a:prstGeom prst="rect">
                <a:avLst/>
              </a:prstGeom>
              <a:blipFill rotWithShape="1">
                <a:blip r:embed="rId7"/>
                <a:stretch>
                  <a:fillRect l="-17" t="-45" r="8" b="26"/>
                </a:stretch>
              </a:blipFill>
            </p:spPr>
            <p:txBody>
              <a:bodyPr/>
              <a:lstStyle/>
              <a:p>
                <a:r>
                  <a:rPr lang="zh-CN" altLang="en-US">
                    <a:noFill/>
                  </a:rPr>
                  <a:t> </a:t>
                </a:r>
              </a:p>
            </p:txBody>
          </p:sp>
        </mc:Fallback>
      </mc:AlternateContent>
      <p:pic>
        <p:nvPicPr>
          <p:cNvPr id="3" name="Picture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22416" y="2989500"/>
            <a:ext cx="521257" cy="521257"/>
          </a:xfrm>
          <a:prstGeom prst="rect">
            <a:avLst/>
          </a:prstGeom>
        </p:spPr>
      </p:pic>
    </p:spTree>
  </p:cSld>
  <p:clrMapOvr>
    <a:masterClrMapping/>
  </p:clrMapOvr>
</p:sld>
</file>

<file path=ppt/tags/tag1.xml><?xml version="1.0" encoding="utf-8"?>
<p:tagLst xmlns:p="http://schemas.openxmlformats.org/presentationml/2006/main">
  <p:tag name="commondata" val="eyJoZGlkIjoiMTQ0MThkMmI0ZWVjZTExZjY0NzJmMjQ4MTkxMDQ0Mz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21400</Words>
  <Application>WPS 演示</Application>
  <PresentationFormat>Widescreen</PresentationFormat>
  <Paragraphs>1628</Paragraphs>
  <Slides>73</Slides>
  <Notes>69</Notes>
  <HiddenSlides>1</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13</vt:i4>
      </vt:variant>
      <vt:variant>
        <vt:lpstr>幻灯片标题</vt:lpstr>
      </vt:variant>
      <vt:variant>
        <vt:i4>73</vt:i4>
      </vt:variant>
    </vt:vector>
  </HeadingPairs>
  <TitlesOfParts>
    <vt:vector size="101" baseType="lpstr">
      <vt:lpstr>Arial</vt:lpstr>
      <vt:lpstr>宋体</vt:lpstr>
      <vt:lpstr>Wingdings</vt:lpstr>
      <vt:lpstr>Times New Roman</vt:lpstr>
      <vt:lpstr>Cambria Math</vt:lpstr>
      <vt:lpstr>Calibri Light</vt:lpstr>
      <vt:lpstr>微软雅黑</vt:lpstr>
      <vt:lpstr>Arial Unicode MS</vt:lpstr>
      <vt:lpstr>Calibri</vt:lpstr>
      <vt:lpstr>Tahoma</vt:lpstr>
      <vt:lpstr>Times</vt:lpstr>
      <vt:lpstr>等线 Light</vt:lpstr>
      <vt:lpstr>等线</vt:lpstr>
      <vt:lpstr>Good Times</vt:lpstr>
      <vt:lpstr>Office Theme</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Asynchronous MPC with Linear Communication and Optimal Resilience</vt:lpstr>
      <vt:lpstr>Multiparty Computation</vt:lpstr>
      <vt:lpstr>Multiparty Computation</vt:lpstr>
      <vt:lpstr>Model</vt:lpstr>
      <vt:lpstr>Motivation for Asynchronous Protocols</vt:lpstr>
      <vt:lpstr>Motivation for Asynchronous Protocols</vt:lpstr>
      <vt:lpstr>Motivation for Asynchronous Protocols</vt:lpstr>
      <vt:lpstr>Differences between Sync. and Async.</vt:lpstr>
      <vt:lpstr>Differences between Sync. and Async.</vt:lpstr>
      <vt:lpstr>Differences between Sync. and Async.</vt:lpstr>
      <vt:lpstr>Differences between Sync. and Async.</vt:lpstr>
      <vt:lpstr>Differences between Sync. and Async.</vt:lpstr>
      <vt:lpstr>Differences between Sync. and Async.</vt:lpstr>
      <vt:lpstr>Differences between Sync. and Async.</vt:lpstr>
      <vt:lpstr>Communication Complexity</vt:lpstr>
      <vt:lpstr>Communication Complexity</vt:lpstr>
      <vt:lpstr>Communication Complexity</vt:lpstr>
      <vt:lpstr>Our Result</vt:lpstr>
      <vt:lpstr>Shamir Secret Sharing</vt:lpstr>
      <vt:lpstr>Shamir Secret Sharing</vt:lpstr>
      <vt:lpstr>General Approach</vt:lpstr>
      <vt:lpstr>General Approach</vt:lpstr>
      <vt:lpstr>Beaver Triple</vt:lpstr>
      <vt:lpstr>General Approach</vt:lpstr>
      <vt:lpstr>Triple Generation</vt:lpstr>
      <vt:lpstr>Triple Generation</vt:lpstr>
      <vt:lpstr>Triple Generation</vt:lpstr>
      <vt:lpstr>Triple Generation</vt:lpstr>
      <vt:lpstr>Triple Generation</vt:lpstr>
      <vt:lpstr>Triple Generation</vt:lpstr>
      <vt:lpstr>Triple Generation</vt:lpstr>
      <vt:lpstr>Triple Generation</vt:lpstr>
      <vt:lpstr>Why Beaver Triples are Hard to Generate</vt:lpstr>
      <vt:lpstr>How Previous Approach Works</vt:lpstr>
      <vt:lpstr>How Previous Approach Works</vt:lpstr>
      <vt:lpstr>How Previous Approach Works</vt:lpstr>
      <vt:lpstr>How Previous Approach Works</vt:lpstr>
      <vt:lpstr>How Previous Approach Works</vt:lpstr>
      <vt:lpstr>How Previous Approach Works</vt:lpstr>
      <vt:lpstr>PowerPoint 演示文稿</vt:lpstr>
      <vt:lpstr>Our Idea</vt:lpstr>
      <vt:lpstr>Our Idea</vt:lpstr>
      <vt:lpstr>Our Idea</vt:lpstr>
      <vt:lpstr>Our Idea</vt:lpstr>
      <vt:lpstr>Our Idea</vt:lpstr>
      <vt:lpstr>Our Idea</vt:lpstr>
      <vt:lpstr>Triple Generation</vt:lpstr>
      <vt:lpstr>Why ACSS is Hard to Build</vt:lpstr>
      <vt:lpstr>Why ACSS is Hard to Build</vt:lpstr>
      <vt:lpstr>A Weaker Goal: AVSS</vt:lpstr>
      <vt:lpstr>How Previous Approach Works</vt:lpstr>
      <vt:lpstr>How Previous Approach Works (AVSS)</vt:lpstr>
      <vt:lpstr>How Previous Approach Works (AVSS)</vt:lpstr>
      <vt:lpstr>How Previous Approach Works (AVSS)</vt:lpstr>
      <vt:lpstr>How Previous Approach Works (AVSS)</vt:lpstr>
      <vt:lpstr>How Previous Approach Works (AVSS)</vt:lpstr>
      <vt:lpstr>Our Solution</vt:lpstr>
      <vt:lpstr>Our Solution</vt:lpstr>
      <vt:lpstr>Our Solution</vt:lpstr>
      <vt:lpstr>Our Solution</vt:lpstr>
      <vt:lpstr>Our Solution</vt:lpstr>
      <vt:lpstr>Our Solution</vt:lpstr>
      <vt:lpstr>Our Solution</vt:lpstr>
      <vt:lpstr>Our Solution</vt:lpstr>
      <vt:lpstr>Our Solution</vt:lpstr>
      <vt:lpstr>Our Solution</vt:lpstr>
      <vt:lpstr>Our Solution</vt:lpstr>
      <vt:lpstr>Our Solution</vt:lpstr>
      <vt:lpstr>Our Solution</vt:lpstr>
      <vt:lpstr>Our Solution</vt:lpstr>
      <vt:lpstr>Our Solution</vt:lpstr>
      <vt:lpstr>Summary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MPC: Asynchronous Responsiveness yet Synchronous Security</dc:title>
  <dc:creator>Chenda Liu Zhang</dc:creator>
  <cp:lastModifiedBy>Aimmecat</cp:lastModifiedBy>
  <cp:revision>692</cp:revision>
  <dcterms:created xsi:type="dcterms:W3CDTF">2018-10-27T15:32:00Z</dcterms:created>
  <dcterms:modified xsi:type="dcterms:W3CDTF">2024-08-20T23:43:50Z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357D117419E742A6AD1A2BAF89696DCA_12</vt:lpwstr>
  </property>
  <property fmtid="{D5CDD505-2E9C-101B-9397-08002B2CF9AE}" pid="3" name="KSOProductBuildVer">
    <vt:lpwstr>2052-12.1.0.17827</vt:lpwstr>
  </property>
</Properties>
</file>