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298" r:id="rId3"/>
    <p:sldId id="299" r:id="rId4"/>
    <p:sldId id="300" r:id="rId5"/>
    <p:sldId id="301" r:id="rId6"/>
    <p:sldId id="302" r:id="rId7"/>
    <p:sldId id="304" r:id="rId8"/>
    <p:sldId id="305" r:id="rId9"/>
    <p:sldId id="303" r:id="rId10"/>
    <p:sldId id="401" r:id="rId11"/>
    <p:sldId id="308" r:id="rId12"/>
    <p:sldId id="402" r:id="rId13"/>
    <p:sldId id="415" r:id="rId14"/>
    <p:sldId id="416" r:id="rId15"/>
    <p:sldId id="417" r:id="rId16"/>
    <p:sldId id="418" r:id="rId17"/>
    <p:sldId id="312" r:id="rId18"/>
    <p:sldId id="407" r:id="rId19"/>
    <p:sldId id="313" r:id="rId20"/>
    <p:sldId id="403" r:id="rId21"/>
    <p:sldId id="314" r:id="rId22"/>
    <p:sldId id="364" r:id="rId23"/>
    <p:sldId id="365" r:id="rId24"/>
    <p:sldId id="315" r:id="rId25"/>
    <p:sldId id="316" r:id="rId26"/>
    <p:sldId id="317" r:id="rId27"/>
    <p:sldId id="318" r:id="rId28"/>
    <p:sldId id="335" r:id="rId29"/>
    <p:sldId id="336" r:id="rId30"/>
    <p:sldId id="319" r:id="rId31"/>
    <p:sldId id="320" r:id="rId32"/>
    <p:sldId id="321" r:id="rId33"/>
    <p:sldId id="322" r:id="rId34"/>
    <p:sldId id="323" r:id="rId35"/>
    <p:sldId id="324" r:id="rId36"/>
    <p:sldId id="327" r:id="rId37"/>
    <p:sldId id="328" r:id="rId38"/>
    <p:sldId id="337" r:id="rId39"/>
    <p:sldId id="325" r:id="rId40"/>
    <p:sldId id="326" r:id="rId41"/>
    <p:sldId id="329" r:id="rId42"/>
    <p:sldId id="330" r:id="rId43"/>
    <p:sldId id="413" r:id="rId44"/>
    <p:sldId id="414" r:id="rId45"/>
    <p:sldId id="331" r:id="rId46"/>
    <p:sldId id="332" r:id="rId47"/>
    <p:sldId id="338" r:id="rId48"/>
    <p:sldId id="339" r:id="rId49"/>
    <p:sldId id="410" r:id="rId50"/>
    <p:sldId id="411" r:id="rId51"/>
    <p:sldId id="419" r:id="rId52"/>
    <p:sldId id="343" r:id="rId53"/>
    <p:sldId id="345" r:id="rId54"/>
    <p:sldId id="346" r:id="rId55"/>
    <p:sldId id="347" r:id="rId56"/>
    <p:sldId id="412" r:id="rId57"/>
    <p:sldId id="348" r:id="rId58"/>
    <p:sldId id="349" r:id="rId59"/>
    <p:sldId id="350" r:id="rId60"/>
    <p:sldId id="351" r:id="rId61"/>
    <p:sldId id="352" r:id="rId62"/>
    <p:sldId id="404" r:id="rId63"/>
    <p:sldId id="353" r:id="rId64"/>
    <p:sldId id="354" r:id="rId65"/>
    <p:sldId id="355" r:id="rId66"/>
    <p:sldId id="356" r:id="rId67"/>
    <p:sldId id="358" r:id="rId68"/>
    <p:sldId id="359" r:id="rId69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FF"/>
    <a:srgbClr val="003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02"/>
    <p:restoredTop sz="90216"/>
  </p:normalViewPr>
  <p:slideViewPr>
    <p:cSldViewPr snapToGrid="0">
      <p:cViewPr varScale="1">
        <p:scale>
          <a:sx n="99" d="100"/>
          <a:sy n="99" d="100"/>
        </p:scale>
        <p:origin x="19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83D68-9B41-0D41-B296-4E82A95CF748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A436-2460-7A44-967F-8DDC74E2E24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45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938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5259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129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27837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1411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906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37034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707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295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5600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390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86327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868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4202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9011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646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40835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8071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3599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3741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6540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1720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61627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068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4541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55202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68668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4819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73472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66026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46368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42232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45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7589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470833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9815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48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831611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51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5285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53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06704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54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84817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58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313475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59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92470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60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80529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61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33592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62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3562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17987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65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67474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F84A6-B1F8-B540-BB1A-D60D4B0C8AF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58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F84A6-B1F8-B540-BB1A-D60D4B0C8AF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14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68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1351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237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970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84608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A436-2460-7A44-967F-8DDC74E2E249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958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D406-A420-ABDE-8E17-A426B7F85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59416-BA47-4432-DBEC-CADDEEDA9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7C277-58DB-07D3-7519-648AC1DC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020C7-7B25-80A2-2401-F31383DC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41C3-9DD4-C63D-37A0-845961E4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778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06BB-E1BC-1124-E946-6164B98F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A48DB-86EC-76A9-54BC-0125A6901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8870E-B2D9-1A93-7B36-0970A10B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A6AA-BC1D-B9ED-9D3E-6F731CC4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35D4-3E3C-B3AA-0453-A97C8531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818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57E51-1F38-D411-A48E-613BDCB20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52392-672F-1418-6966-6D3FB259D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335E-6D07-0AAD-1EA0-D25524F6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E8309-CB2F-B38F-542F-9217DC3C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71A4-EC41-CE43-3407-1BCD78D4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89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AC48-C3FD-C7F8-B296-5E059750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40CE-AE7E-7BA1-4A95-172A28CAA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BF85C-7733-15E5-04DC-5B09BF09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A1F00-ED7E-371A-95BD-6FF44912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C334C-C86D-35D8-3E4B-56451F7D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033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87A8-3B6E-B2E6-0FE4-D86BBBB2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7881A-02AB-E7E8-E8BD-2D118AA84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3F19-9EFF-3F5B-00C9-126BFCAA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D912D-3E13-1E71-A569-3AC10B14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0EDEB-7CB3-A593-572C-5AF00CE6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9517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D3B6-1319-A012-1571-2D181924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33A5-92B9-55EF-BF03-EA9223CE9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A1018-4171-1982-F3F8-282C94727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E82FF-2FA0-F96E-1A95-F6DA9FD7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141C1-B744-070B-503B-819C6D0A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5B79-D626-F17B-FD19-37D02D58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2577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8C9B-1994-BCE8-B635-E586EB211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B9D2B-5300-A0C3-41E2-AA497AECB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4E67E-CB68-9C12-0545-603FD1CB1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90B4D-1BA6-1948-73B5-3E890BFDF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80BC3-9483-FACE-9F97-BFADD8A9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FAB20-BE82-7160-BC60-0F4007A5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C9B26-1C60-BDD7-3022-1965C919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80BBE-34FB-6F44-B966-BADA129A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5102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81F2-7C9A-52CA-3D70-E74BA96E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A66D9-8AF6-FB1E-4A2F-DA0705C9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9C57B-A87A-5BC7-C2D1-1DF66206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418D6-E64C-B8E3-0B4C-BCA461B6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2647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1B10D-98BC-60CA-61AC-D620D203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3428C-9B97-13C3-7C14-F8B26919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33F07-80F3-931E-7C0D-3A3F5744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7391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7D7F-3F82-2032-0549-E6E2CFF8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C1D5C-3405-AFB6-1721-08F11F94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2A285-4A53-FC82-1179-E898B7F79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A8CA7-A27E-D054-6F2D-B3C0DD3D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9CEF5-5C5D-887D-B294-9DFD5BFF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B2219-5601-2FD9-061D-DC4CEE23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135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17D12-9BB8-19CC-0F0F-73AC9F80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24D16-60C0-9728-376E-2C435B64B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89FCC-C989-98E1-A168-515803724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C5FF8-77DB-FB65-556F-54A9FB40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8CB1D-1A63-06FF-EDAE-2A44D08E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35877-9089-A958-A387-448BE611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138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001D6-8E40-4341-B554-CA37EEA6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EC3A5-6E2F-5044-3645-20C29E6F4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BD9E0-5510-9B41-7606-0C608C0D3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DCC8C-4DE7-654C-B5D3-DCADBADB638A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2E6D4-9200-BD47-9F87-075C06E35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47577-697F-BF42-C99E-1043206D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F52C-13D2-E748-B46C-412AF025CCA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679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image" Target="../media/image93.png"/><Relationship Id="rId21" Type="http://schemas.openxmlformats.org/officeDocument/2006/relationships/image" Target="../media/image23.pn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sv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2.sv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image" Target="../media/image93.png"/><Relationship Id="rId21" Type="http://schemas.openxmlformats.org/officeDocument/2006/relationships/image" Target="../media/image23.pn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sv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2.sv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image" Target="../media/image93.png"/><Relationship Id="rId21" Type="http://schemas.openxmlformats.org/officeDocument/2006/relationships/image" Target="../media/image23.pn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sv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2.sv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26.png"/><Relationship Id="rId5" Type="http://schemas.openxmlformats.org/officeDocument/2006/relationships/image" Target="../media/image122.png"/><Relationship Id="rId10" Type="http://schemas.openxmlformats.org/officeDocument/2006/relationships/image" Target="../media/image30.svg"/><Relationship Id="rId4" Type="http://schemas.openxmlformats.org/officeDocument/2006/relationships/image" Target="../media/image121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26.png"/><Relationship Id="rId5" Type="http://schemas.openxmlformats.org/officeDocument/2006/relationships/image" Target="../media/image122.png"/><Relationship Id="rId10" Type="http://schemas.openxmlformats.org/officeDocument/2006/relationships/image" Target="../media/image30.svg"/><Relationship Id="rId4" Type="http://schemas.openxmlformats.org/officeDocument/2006/relationships/image" Target="../media/image121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4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46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3.png"/><Relationship Id="rId5" Type="http://schemas.openxmlformats.org/officeDocument/2006/relationships/image" Target="../media/image4.png"/><Relationship Id="rId15" Type="http://schemas.openxmlformats.org/officeDocument/2006/relationships/image" Target="../media/image9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9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4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46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5.png"/><Relationship Id="rId3" Type="http://schemas.openxmlformats.org/officeDocument/2006/relationships/image" Target="../media/image45.png"/><Relationship Id="rId7" Type="http://schemas.openxmlformats.org/officeDocument/2006/relationships/image" Target="../media/image12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.png"/><Relationship Id="rId5" Type="http://schemas.openxmlformats.org/officeDocument/2006/relationships/image" Target="../media/image12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12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.svg"/><Relationship Id="rId3" Type="http://schemas.openxmlformats.org/officeDocument/2006/relationships/image" Target="../media/image45.png"/><Relationship Id="rId7" Type="http://schemas.openxmlformats.org/officeDocument/2006/relationships/image" Target="../media/image129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2.svg"/><Relationship Id="rId5" Type="http://schemas.openxmlformats.org/officeDocument/2006/relationships/image" Target="../media/image127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26.png"/><Relationship Id="rId9" Type="http://schemas.openxmlformats.org/officeDocument/2006/relationships/image" Target="../media/image133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.svg"/><Relationship Id="rId1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129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7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2.svg"/><Relationship Id="rId5" Type="http://schemas.openxmlformats.org/officeDocument/2006/relationships/image" Target="../media/image127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135.png"/><Relationship Id="rId4" Type="http://schemas.openxmlformats.org/officeDocument/2006/relationships/image" Target="../media/image126.png"/><Relationship Id="rId9" Type="http://schemas.openxmlformats.org/officeDocument/2006/relationships/image" Target="../media/image133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.svg"/><Relationship Id="rId18" Type="http://schemas.openxmlformats.org/officeDocument/2006/relationships/image" Target="../media/image48.png"/><Relationship Id="rId3" Type="http://schemas.openxmlformats.org/officeDocument/2006/relationships/image" Target="../media/image45.png"/><Relationship Id="rId21" Type="http://schemas.openxmlformats.org/officeDocument/2006/relationships/image" Target="../media/image141.png"/><Relationship Id="rId7" Type="http://schemas.openxmlformats.org/officeDocument/2006/relationships/image" Target="../media/image129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7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2.svg"/><Relationship Id="rId5" Type="http://schemas.openxmlformats.org/officeDocument/2006/relationships/image" Target="../media/image127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135.png"/><Relationship Id="rId4" Type="http://schemas.openxmlformats.org/officeDocument/2006/relationships/image" Target="../media/image126.png"/><Relationship Id="rId9" Type="http://schemas.openxmlformats.org/officeDocument/2006/relationships/image" Target="../media/image138.png"/><Relationship Id="rId1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.svg"/><Relationship Id="rId18" Type="http://schemas.openxmlformats.org/officeDocument/2006/relationships/image" Target="../media/image49.png"/><Relationship Id="rId3" Type="http://schemas.openxmlformats.org/officeDocument/2006/relationships/image" Target="../media/image45.png"/><Relationship Id="rId21" Type="http://schemas.openxmlformats.org/officeDocument/2006/relationships/image" Target="../media/image145.png"/><Relationship Id="rId7" Type="http://schemas.openxmlformats.org/officeDocument/2006/relationships/image" Target="../media/image129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7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2.svg"/><Relationship Id="rId5" Type="http://schemas.openxmlformats.org/officeDocument/2006/relationships/image" Target="../media/image127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135.png"/><Relationship Id="rId4" Type="http://schemas.openxmlformats.org/officeDocument/2006/relationships/image" Target="../media/image126.png"/><Relationship Id="rId9" Type="http://schemas.openxmlformats.org/officeDocument/2006/relationships/image" Target="../media/image143.png"/><Relationship Id="rId14" Type="http://schemas.openxmlformats.org/officeDocument/2006/relationships/image" Target="../media/image15.png"/><Relationship Id="rId22" Type="http://schemas.openxmlformats.org/officeDocument/2006/relationships/image" Target="../media/image1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.svg"/><Relationship Id="rId18" Type="http://schemas.openxmlformats.org/officeDocument/2006/relationships/image" Target="../media/image50.png"/><Relationship Id="rId3" Type="http://schemas.openxmlformats.org/officeDocument/2006/relationships/image" Target="../media/image45.png"/><Relationship Id="rId21" Type="http://schemas.openxmlformats.org/officeDocument/2006/relationships/image" Target="../media/image145.png"/><Relationship Id="rId7" Type="http://schemas.openxmlformats.org/officeDocument/2006/relationships/image" Target="../media/image129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7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2.svg"/><Relationship Id="rId5" Type="http://schemas.openxmlformats.org/officeDocument/2006/relationships/image" Target="../media/image127.png"/><Relationship Id="rId15" Type="http://schemas.openxmlformats.org/officeDocument/2006/relationships/image" Target="../media/image16.svg"/><Relationship Id="rId23" Type="http://schemas.openxmlformats.org/officeDocument/2006/relationships/image" Target="../media/image151.png"/><Relationship Id="rId10" Type="http://schemas.openxmlformats.org/officeDocument/2006/relationships/image" Target="../media/image11.png"/><Relationship Id="rId19" Type="http://schemas.openxmlformats.org/officeDocument/2006/relationships/image" Target="../media/image135.png"/><Relationship Id="rId4" Type="http://schemas.openxmlformats.org/officeDocument/2006/relationships/image" Target="../media/image126.png"/><Relationship Id="rId9" Type="http://schemas.openxmlformats.org/officeDocument/2006/relationships/image" Target="../media/image148.png"/><Relationship Id="rId14" Type="http://schemas.openxmlformats.org/officeDocument/2006/relationships/image" Target="../media/image15.png"/><Relationship Id="rId22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5.png"/><Relationship Id="rId18" Type="http://schemas.openxmlformats.org/officeDocument/2006/relationships/image" Target="../media/image135.png"/><Relationship Id="rId3" Type="http://schemas.openxmlformats.org/officeDocument/2006/relationships/image" Target="../media/image51.png"/><Relationship Id="rId21" Type="http://schemas.openxmlformats.org/officeDocument/2006/relationships/image" Target="../media/image150.png"/><Relationship Id="rId7" Type="http://schemas.openxmlformats.org/officeDocument/2006/relationships/image" Target="../media/image129.png"/><Relationship Id="rId12" Type="http://schemas.openxmlformats.org/officeDocument/2006/relationships/image" Target="../media/image14.sv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8.sv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.png"/><Relationship Id="rId24" Type="http://schemas.openxmlformats.org/officeDocument/2006/relationships/image" Target="../media/image154.png"/><Relationship Id="rId5" Type="http://schemas.openxmlformats.org/officeDocument/2006/relationships/image" Target="../media/image12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140.png"/><Relationship Id="rId4" Type="http://schemas.openxmlformats.org/officeDocument/2006/relationships/image" Target="../media/image12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1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5.png"/><Relationship Id="rId18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3.png"/><Relationship Id="rId5" Type="http://schemas.openxmlformats.org/officeDocument/2006/relationships/image" Target="../media/image4.png"/><Relationship Id="rId15" Type="http://schemas.openxmlformats.org/officeDocument/2006/relationships/image" Target="../media/image9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5.png"/><Relationship Id="rId18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9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3.png"/><Relationship Id="rId5" Type="http://schemas.openxmlformats.org/officeDocument/2006/relationships/image" Target="../media/image4.png"/><Relationship Id="rId15" Type="http://schemas.openxmlformats.org/officeDocument/2006/relationships/image" Target="../media/image97.png"/><Relationship Id="rId10" Type="http://schemas.openxmlformats.org/officeDocument/2006/relationships/image" Target="../media/image9.svg"/><Relationship Id="rId19" Type="http://schemas.openxmlformats.org/officeDocument/2006/relationships/image" Target="../media/image52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3.png"/><Relationship Id="rId5" Type="http://schemas.openxmlformats.org/officeDocument/2006/relationships/image" Target="../media/image4.png"/><Relationship Id="rId15" Type="http://schemas.openxmlformats.org/officeDocument/2006/relationships/image" Target="../media/image9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9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58.png"/><Relationship Id="rId7" Type="http://schemas.openxmlformats.org/officeDocument/2006/relationships/image" Target="../media/image11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Relationship Id="rId9" Type="http://schemas.openxmlformats.org/officeDocument/2006/relationships/image" Target="../media/image1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5.png"/><Relationship Id="rId3" Type="http://schemas.openxmlformats.org/officeDocument/2006/relationships/image" Target="../media/image158.png"/><Relationship Id="rId7" Type="http://schemas.openxmlformats.org/officeDocument/2006/relationships/image" Target="../media/image12.svg"/><Relationship Id="rId12" Type="http://schemas.openxmlformats.org/officeDocument/2006/relationships/image" Target="../media/image14.sv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60.png"/><Relationship Id="rId10" Type="http://schemas.openxmlformats.org/officeDocument/2006/relationships/image" Target="../media/image164.png"/><Relationship Id="rId4" Type="http://schemas.openxmlformats.org/officeDocument/2006/relationships/image" Target="../media/image159.png"/><Relationship Id="rId9" Type="http://schemas.openxmlformats.org/officeDocument/2006/relationships/image" Target="../media/image1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.svg"/><Relationship Id="rId18" Type="http://schemas.openxmlformats.org/officeDocument/2006/relationships/image" Target="../media/image168.png"/><Relationship Id="rId3" Type="http://schemas.openxmlformats.org/officeDocument/2006/relationships/image" Target="../media/image157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6.png"/><Relationship Id="rId5" Type="http://schemas.openxmlformats.org/officeDocument/2006/relationships/image" Target="../media/image159.png"/><Relationship Id="rId15" Type="http://schemas.openxmlformats.org/officeDocument/2006/relationships/image" Target="../media/image167.png"/><Relationship Id="rId10" Type="http://schemas.openxmlformats.org/officeDocument/2006/relationships/image" Target="../media/image163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Relationship Id="rId14" Type="http://schemas.openxmlformats.org/officeDocument/2006/relationships/image" Target="../media/image1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.svg"/><Relationship Id="rId18" Type="http://schemas.openxmlformats.org/officeDocument/2006/relationships/image" Target="../media/image168.png"/><Relationship Id="rId3" Type="http://schemas.openxmlformats.org/officeDocument/2006/relationships/image" Target="../media/image157.png"/><Relationship Id="rId21" Type="http://schemas.openxmlformats.org/officeDocument/2006/relationships/image" Target="../media/image16.sv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6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3.png"/><Relationship Id="rId19" Type="http://schemas.openxmlformats.org/officeDocument/2006/relationships/image" Target="../media/image170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Relationship Id="rId14" Type="http://schemas.openxmlformats.org/officeDocument/2006/relationships/image" Target="../media/image165.png"/><Relationship Id="rId22" Type="http://schemas.openxmlformats.org/officeDocument/2006/relationships/image" Target="../media/image1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.svg"/><Relationship Id="rId18" Type="http://schemas.openxmlformats.org/officeDocument/2006/relationships/image" Target="../media/image168.png"/><Relationship Id="rId3" Type="http://schemas.openxmlformats.org/officeDocument/2006/relationships/image" Target="../media/image157.png"/><Relationship Id="rId21" Type="http://schemas.openxmlformats.org/officeDocument/2006/relationships/image" Target="../media/image16.sv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6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Relationship Id="rId14" Type="http://schemas.openxmlformats.org/officeDocument/2006/relationships/image" Target="../media/image165.png"/><Relationship Id="rId22" Type="http://schemas.openxmlformats.org/officeDocument/2006/relationships/image" Target="../media/image1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.svg"/><Relationship Id="rId18" Type="http://schemas.openxmlformats.org/officeDocument/2006/relationships/image" Target="../media/image168.png"/><Relationship Id="rId3" Type="http://schemas.openxmlformats.org/officeDocument/2006/relationships/image" Target="../media/image157.png"/><Relationship Id="rId21" Type="http://schemas.openxmlformats.org/officeDocument/2006/relationships/image" Target="../media/image16.sv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6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Relationship Id="rId14" Type="http://schemas.openxmlformats.org/officeDocument/2006/relationships/image" Target="../media/image165.png"/><Relationship Id="rId22" Type="http://schemas.openxmlformats.org/officeDocument/2006/relationships/image" Target="../media/image1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.svg"/><Relationship Id="rId18" Type="http://schemas.openxmlformats.org/officeDocument/2006/relationships/image" Target="../media/image168.png"/><Relationship Id="rId3" Type="http://schemas.openxmlformats.org/officeDocument/2006/relationships/image" Target="../media/image157.png"/><Relationship Id="rId21" Type="http://schemas.openxmlformats.org/officeDocument/2006/relationships/image" Target="../media/image16.sv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6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23" Type="http://schemas.openxmlformats.org/officeDocument/2006/relationships/image" Target="../media/image30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Relationship Id="rId14" Type="http://schemas.openxmlformats.org/officeDocument/2006/relationships/image" Target="../media/image165.png"/><Relationship Id="rId22" Type="http://schemas.openxmlformats.org/officeDocument/2006/relationships/image" Target="../media/image17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8.png"/><Relationship Id="rId18" Type="http://schemas.openxmlformats.org/officeDocument/2006/relationships/image" Target="../media/image166.png"/><Relationship Id="rId3" Type="http://schemas.openxmlformats.org/officeDocument/2006/relationships/image" Target="../media/image158.png"/><Relationship Id="rId21" Type="http://schemas.openxmlformats.org/officeDocument/2006/relationships/image" Target="../media/image165.png"/><Relationship Id="rId7" Type="http://schemas.openxmlformats.org/officeDocument/2006/relationships/image" Target="../media/image12.svg"/><Relationship Id="rId12" Type="http://schemas.openxmlformats.org/officeDocument/2006/relationships/image" Target="../media/image18.sv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6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60.png"/><Relationship Id="rId15" Type="http://schemas.openxmlformats.org/officeDocument/2006/relationships/image" Target="../media/image15.png"/><Relationship Id="rId10" Type="http://schemas.openxmlformats.org/officeDocument/2006/relationships/image" Target="../media/image169.png"/><Relationship Id="rId19" Type="http://schemas.openxmlformats.org/officeDocument/2006/relationships/image" Target="../media/image13.png"/><Relationship Id="rId4" Type="http://schemas.openxmlformats.org/officeDocument/2006/relationships/image" Target="../media/image159.png"/><Relationship Id="rId9" Type="http://schemas.openxmlformats.org/officeDocument/2006/relationships/image" Target="../media/image163.png"/><Relationship Id="rId14" Type="http://schemas.openxmlformats.org/officeDocument/2006/relationships/image" Target="../media/image1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3.png"/><Relationship Id="rId5" Type="http://schemas.openxmlformats.org/officeDocument/2006/relationships/image" Target="../media/image4.png"/><Relationship Id="rId15" Type="http://schemas.openxmlformats.org/officeDocument/2006/relationships/image" Target="../media/image9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9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8.png"/><Relationship Id="rId18" Type="http://schemas.openxmlformats.org/officeDocument/2006/relationships/image" Target="../media/image166.png"/><Relationship Id="rId3" Type="http://schemas.openxmlformats.org/officeDocument/2006/relationships/image" Target="../media/image158.png"/><Relationship Id="rId21" Type="http://schemas.openxmlformats.org/officeDocument/2006/relationships/image" Target="../media/image165.png"/><Relationship Id="rId7" Type="http://schemas.openxmlformats.org/officeDocument/2006/relationships/image" Target="../media/image12.svg"/><Relationship Id="rId12" Type="http://schemas.openxmlformats.org/officeDocument/2006/relationships/image" Target="../media/image18.sv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6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60.png"/><Relationship Id="rId15" Type="http://schemas.openxmlformats.org/officeDocument/2006/relationships/image" Target="../media/image15.png"/><Relationship Id="rId10" Type="http://schemas.openxmlformats.org/officeDocument/2006/relationships/image" Target="../media/image169.png"/><Relationship Id="rId19" Type="http://schemas.openxmlformats.org/officeDocument/2006/relationships/image" Target="../media/image13.png"/><Relationship Id="rId4" Type="http://schemas.openxmlformats.org/officeDocument/2006/relationships/image" Target="../media/image159.png"/><Relationship Id="rId9" Type="http://schemas.openxmlformats.org/officeDocument/2006/relationships/image" Target="../media/image163.png"/><Relationship Id="rId14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8.png"/><Relationship Id="rId18" Type="http://schemas.openxmlformats.org/officeDocument/2006/relationships/image" Target="../media/image166.png"/><Relationship Id="rId3" Type="http://schemas.openxmlformats.org/officeDocument/2006/relationships/image" Target="../media/image158.png"/><Relationship Id="rId21" Type="http://schemas.openxmlformats.org/officeDocument/2006/relationships/image" Target="../media/image165.png"/><Relationship Id="rId7" Type="http://schemas.openxmlformats.org/officeDocument/2006/relationships/image" Target="../media/image12.svg"/><Relationship Id="rId12" Type="http://schemas.openxmlformats.org/officeDocument/2006/relationships/image" Target="../media/image18.sv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6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60.png"/><Relationship Id="rId15" Type="http://schemas.openxmlformats.org/officeDocument/2006/relationships/image" Target="../media/image15.png"/><Relationship Id="rId10" Type="http://schemas.openxmlformats.org/officeDocument/2006/relationships/image" Target="../media/image169.png"/><Relationship Id="rId19" Type="http://schemas.openxmlformats.org/officeDocument/2006/relationships/image" Target="../media/image13.png"/><Relationship Id="rId4" Type="http://schemas.openxmlformats.org/officeDocument/2006/relationships/image" Target="../media/image159.png"/><Relationship Id="rId9" Type="http://schemas.openxmlformats.org/officeDocument/2006/relationships/image" Target="../media/image163.png"/><Relationship Id="rId14" Type="http://schemas.openxmlformats.org/officeDocument/2006/relationships/image" Target="../media/image170.png"/><Relationship Id="rId22" Type="http://schemas.openxmlformats.org/officeDocument/2006/relationships/image" Target="../media/image1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2.svg"/><Relationship Id="rId9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23.png"/><Relationship Id="rId26" Type="http://schemas.openxmlformats.org/officeDocument/2006/relationships/image" Target="../media/image21.png"/><Relationship Id="rId3" Type="http://schemas.openxmlformats.org/officeDocument/2006/relationships/image" Target="../media/image93.png"/><Relationship Id="rId21" Type="http://schemas.openxmlformats.org/officeDocument/2006/relationships/image" Target="../media/image117.pn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119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8.sv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24" Type="http://schemas.openxmlformats.org/officeDocument/2006/relationships/image" Target="../media/image118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4.sv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7" Type="http://schemas.openxmlformats.org/officeDocument/2006/relationships/image" Target="../media/image2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23.png"/><Relationship Id="rId3" Type="http://schemas.openxmlformats.org/officeDocument/2006/relationships/image" Target="../media/image93.png"/><Relationship Id="rId21" Type="http://schemas.openxmlformats.org/officeDocument/2006/relationships/image" Target="../media/image117.pn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119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8.sv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24" Type="http://schemas.openxmlformats.org/officeDocument/2006/relationships/image" Target="../media/image118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23" Type="http://schemas.openxmlformats.org/officeDocument/2006/relationships/image" Target="../media/image22.svg"/><Relationship Id="rId10" Type="http://schemas.openxmlformats.org/officeDocument/2006/relationships/image" Target="../media/image12.svg"/><Relationship Id="rId19" Type="http://schemas.openxmlformats.org/officeDocument/2006/relationships/image" Target="../media/image24.sv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23.png"/><Relationship Id="rId26" Type="http://schemas.openxmlformats.org/officeDocument/2006/relationships/image" Target="../media/image191.png"/><Relationship Id="rId3" Type="http://schemas.openxmlformats.org/officeDocument/2006/relationships/image" Target="../media/image93.png"/><Relationship Id="rId21" Type="http://schemas.openxmlformats.org/officeDocument/2006/relationships/image" Target="../media/image117.pn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119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8.sv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24" Type="http://schemas.openxmlformats.org/officeDocument/2006/relationships/image" Target="../media/image118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23" Type="http://schemas.openxmlformats.org/officeDocument/2006/relationships/image" Target="../media/image22.svg"/><Relationship Id="rId10" Type="http://schemas.openxmlformats.org/officeDocument/2006/relationships/image" Target="../media/image12.svg"/><Relationship Id="rId19" Type="http://schemas.openxmlformats.org/officeDocument/2006/relationships/image" Target="../media/image24.sv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svg"/><Relationship Id="rId7" Type="http://schemas.openxmlformats.org/officeDocument/2006/relationships/image" Target="../media/image35.png"/><Relationship Id="rId12" Type="http://schemas.openxmlformats.org/officeDocument/2006/relationships/image" Target="../media/image5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55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5.png"/><Relationship Id="rId18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3.png"/><Relationship Id="rId5" Type="http://schemas.openxmlformats.org/officeDocument/2006/relationships/image" Target="../media/image4.png"/><Relationship Id="rId15" Type="http://schemas.openxmlformats.org/officeDocument/2006/relationships/image" Target="../media/image9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9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4.png"/><Relationship Id="rId3" Type="http://schemas.openxmlformats.org/officeDocument/2006/relationships/image" Target="../media/image22.svg"/><Relationship Id="rId7" Type="http://schemas.openxmlformats.org/officeDocument/2006/relationships/image" Target="../media/image35.png"/><Relationship Id="rId12" Type="http://schemas.openxmlformats.org/officeDocument/2006/relationships/image" Target="../media/image5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55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26.png"/><Relationship Id="rId5" Type="http://schemas.openxmlformats.org/officeDocument/2006/relationships/image" Target="../media/image122.png"/><Relationship Id="rId10" Type="http://schemas.openxmlformats.org/officeDocument/2006/relationships/image" Target="../media/image30.svg"/><Relationship Id="rId4" Type="http://schemas.openxmlformats.org/officeDocument/2006/relationships/image" Target="../media/image121.png"/><Relationship Id="rId9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5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11.png"/><Relationship Id="rId9" Type="http://schemas.openxmlformats.org/officeDocument/2006/relationships/image" Target="../media/image2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6.png"/><Relationship Id="rId18" Type="http://schemas.openxmlformats.org/officeDocument/2006/relationships/image" Target="../media/image221.png"/><Relationship Id="rId3" Type="http://schemas.openxmlformats.org/officeDocument/2006/relationships/image" Target="../media/image12.svg"/><Relationship Id="rId7" Type="http://schemas.openxmlformats.org/officeDocument/2006/relationships/image" Target="../media/image214.png"/><Relationship Id="rId12" Type="http://schemas.openxmlformats.org/officeDocument/2006/relationships/image" Target="../media/image14.svg"/><Relationship Id="rId2" Type="http://schemas.openxmlformats.org/officeDocument/2006/relationships/image" Target="../media/image11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5" Type="http://schemas.openxmlformats.org/officeDocument/2006/relationships/image" Target="../media/image218.png"/><Relationship Id="rId10" Type="http://schemas.openxmlformats.org/officeDocument/2006/relationships/image" Target="../media/image215.png"/><Relationship Id="rId19" Type="http://schemas.openxmlformats.org/officeDocument/2006/relationships/image" Target="../media/image66.png"/><Relationship Id="rId4" Type="http://schemas.openxmlformats.org/officeDocument/2006/relationships/image" Target="../media/image213.png"/><Relationship Id="rId9" Type="http://schemas.openxmlformats.org/officeDocument/2006/relationships/image" Target="../media/image16.svg"/><Relationship Id="rId14" Type="http://schemas.openxmlformats.org/officeDocument/2006/relationships/image" Target="../media/image21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6.png"/><Relationship Id="rId18" Type="http://schemas.openxmlformats.org/officeDocument/2006/relationships/image" Target="../media/image221.png"/><Relationship Id="rId3" Type="http://schemas.openxmlformats.org/officeDocument/2006/relationships/image" Target="../media/image12.svg"/><Relationship Id="rId7" Type="http://schemas.openxmlformats.org/officeDocument/2006/relationships/image" Target="../media/image214.png"/><Relationship Id="rId12" Type="http://schemas.openxmlformats.org/officeDocument/2006/relationships/image" Target="../media/image14.svg"/><Relationship Id="rId17" Type="http://schemas.openxmlformats.org/officeDocument/2006/relationships/image" Target="../media/image220.png"/><Relationship Id="rId2" Type="http://schemas.openxmlformats.org/officeDocument/2006/relationships/image" Target="../media/image11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5" Type="http://schemas.openxmlformats.org/officeDocument/2006/relationships/image" Target="../media/image218.png"/><Relationship Id="rId10" Type="http://schemas.openxmlformats.org/officeDocument/2006/relationships/image" Target="../media/image215.png"/><Relationship Id="rId19" Type="http://schemas.openxmlformats.org/officeDocument/2006/relationships/image" Target="../media/image222.png"/><Relationship Id="rId4" Type="http://schemas.openxmlformats.org/officeDocument/2006/relationships/image" Target="../media/image213.png"/><Relationship Id="rId9" Type="http://schemas.openxmlformats.org/officeDocument/2006/relationships/image" Target="../media/image16.svg"/><Relationship Id="rId14" Type="http://schemas.openxmlformats.org/officeDocument/2006/relationships/image" Target="../media/image21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10" Type="http://schemas.openxmlformats.org/officeDocument/2006/relationships/image" Target="../media/image67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67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7.png"/><Relationship Id="rId3" Type="http://schemas.openxmlformats.org/officeDocument/2006/relationships/image" Target="../media/image223.png"/><Relationship Id="rId7" Type="http://schemas.openxmlformats.org/officeDocument/2006/relationships/image" Target="../media/image228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5.png"/><Relationship Id="rId5" Type="http://schemas.openxmlformats.org/officeDocument/2006/relationships/image" Target="../media/image225.png"/><Relationship Id="rId15" Type="http://schemas.openxmlformats.org/officeDocument/2006/relationships/image" Target="../media/image71.png"/><Relationship Id="rId4" Type="http://schemas.openxmlformats.org/officeDocument/2006/relationships/image" Target="../media/image224.png"/><Relationship Id="rId1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112.png"/><Relationship Id="rId3" Type="http://schemas.openxmlformats.org/officeDocument/2006/relationships/image" Target="../media/image93.pn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113.pn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3.png"/><Relationship Id="rId7" Type="http://schemas.openxmlformats.org/officeDocument/2006/relationships/image" Target="../media/image228.png"/><Relationship Id="rId12" Type="http://schemas.openxmlformats.org/officeDocument/2006/relationships/image" Target="../media/image2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7.png"/><Relationship Id="rId5" Type="http://schemas.openxmlformats.org/officeDocument/2006/relationships/image" Target="../media/image225.png"/><Relationship Id="rId10" Type="http://schemas.openxmlformats.org/officeDocument/2006/relationships/image" Target="../media/image69.png"/><Relationship Id="rId4" Type="http://schemas.openxmlformats.org/officeDocument/2006/relationships/image" Target="../media/image224.png"/><Relationship Id="rId9" Type="http://schemas.openxmlformats.org/officeDocument/2006/relationships/image" Target="../media/image2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53.png"/><Relationship Id="rId4" Type="http://schemas.openxmlformats.org/officeDocument/2006/relationships/image" Target="../media/image2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24.png"/><Relationship Id="rId7" Type="http://schemas.openxmlformats.org/officeDocument/2006/relationships/image" Target="../media/image229.png"/><Relationship Id="rId12" Type="http://schemas.openxmlformats.org/officeDocument/2006/relationships/image" Target="../media/image246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45.png"/><Relationship Id="rId5" Type="http://schemas.openxmlformats.org/officeDocument/2006/relationships/image" Target="../media/image227.png"/><Relationship Id="rId10" Type="http://schemas.openxmlformats.org/officeDocument/2006/relationships/image" Target="../media/image73.png"/><Relationship Id="rId4" Type="http://schemas.openxmlformats.org/officeDocument/2006/relationships/image" Target="../media/image225.png"/><Relationship Id="rId9" Type="http://schemas.openxmlformats.org/officeDocument/2006/relationships/image" Target="../media/image2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0.png"/><Relationship Id="rId4" Type="http://schemas.openxmlformats.org/officeDocument/2006/relationships/image" Target="../media/image25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93.pn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image" Target="../media/image93.png"/><Relationship Id="rId21" Type="http://schemas.openxmlformats.org/officeDocument/2006/relationships/image" Target="../media/image24.sv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2.sv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image" Target="../media/image93.png"/><Relationship Id="rId21" Type="http://schemas.openxmlformats.org/officeDocument/2006/relationships/image" Target="../media/image23.png"/><Relationship Id="rId7" Type="http://schemas.openxmlformats.org/officeDocument/2006/relationships/image" Target="../media/image98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sv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96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2.svg"/><Relationship Id="rId4" Type="http://schemas.openxmlformats.org/officeDocument/2006/relationships/image" Target="../media/image102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8236-17F8-8BC1-964A-A155CFE15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22363"/>
            <a:ext cx="12192000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IL" sz="5200" b="1" dirty="0"/>
              <a:t>Traceable Secret Sharing:</a:t>
            </a:r>
            <a:br>
              <a:rPr lang="en-IL" sz="5400" dirty="0"/>
            </a:br>
            <a:r>
              <a:rPr lang="en-IL" sz="4000" dirty="0"/>
              <a:t>Strong Security and Efficient Constructions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35F1E-2CDC-8F04-B1E9-CCC0163AE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7765"/>
            <a:ext cx="9144000" cy="2955081"/>
          </a:xfrm>
        </p:spPr>
        <p:txBody>
          <a:bodyPr>
            <a:normAutofit/>
          </a:bodyPr>
          <a:lstStyle/>
          <a:p>
            <a:endParaRPr lang="en-IL" dirty="0"/>
          </a:p>
          <a:p>
            <a:r>
              <a:rPr lang="en-IL" dirty="0"/>
              <a:t>Dan Boneh, </a:t>
            </a:r>
            <a:r>
              <a:rPr lang="en-IL" b="1" dirty="0"/>
              <a:t>Lior Rotem</a:t>
            </a:r>
            <a:r>
              <a:rPr lang="en-IL" dirty="0"/>
              <a:t>, Aditi Partap</a:t>
            </a:r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r>
              <a:rPr lang="en-IL" dirty="0"/>
              <a:t>Stanford University</a:t>
            </a:r>
          </a:p>
          <a:p>
            <a:endParaRPr lang="en-IL" dirty="0"/>
          </a:p>
        </p:txBody>
      </p:sp>
      <p:pic>
        <p:nvPicPr>
          <p:cNvPr id="1026" name="Picture 2" descr="Stanford Logos - Identity Guide">
            <a:extLst>
              <a:ext uri="{FF2B5EF4-FFF2-40B4-BE49-F238E27FC236}">
                <a16:creationId xmlns:a16="http://schemas.microsoft.com/office/drawing/2014/main" id="{AAAC9AF0-E91C-8261-5B41-BFB491BB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72" y="4972377"/>
            <a:ext cx="1118256" cy="111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6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59F1D6-C097-E380-CDF4-A7468008E2B9}"/>
              </a:ext>
            </a:extLst>
          </p:cNvPr>
          <p:cNvSpPr/>
          <p:nvPr/>
        </p:nvSpPr>
        <p:spPr>
          <a:xfrm>
            <a:off x="1325970" y="3019865"/>
            <a:ext cx="3885609" cy="15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200" dirty="0"/>
              <a:t>What If Servers Sell Their Shares?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FADB604C-AE8F-42D9-F16D-F3E5B6FF0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31385" y="4919553"/>
            <a:ext cx="1224201" cy="1224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CD4F75-23E8-5983-E5AF-3EF4CA1FFC27}"/>
                  </a:ext>
                </a:extLst>
              </p:cNvPr>
              <p:cNvSpPr txBox="1"/>
              <p:nvPr/>
            </p:nvSpPr>
            <p:spPr>
              <a:xfrm>
                <a:off x="8138984" y="5487515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CD4F75-23E8-5983-E5AF-3EF4CA1FF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984" y="5487515"/>
                <a:ext cx="1286441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ent-Up Arrow 22">
            <a:extLst>
              <a:ext uri="{FF2B5EF4-FFF2-40B4-BE49-F238E27FC236}">
                <a16:creationId xmlns:a16="http://schemas.microsoft.com/office/drawing/2014/main" id="{09957E74-DB6A-1A94-E817-F54507787036}"/>
              </a:ext>
            </a:extLst>
          </p:cNvPr>
          <p:cNvSpPr/>
          <p:nvPr/>
        </p:nvSpPr>
        <p:spPr>
          <a:xfrm rot="5400000">
            <a:off x="4722267" y="2727302"/>
            <a:ext cx="1646709" cy="505578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284E8-0A35-30A0-7709-24C056D46BC0}"/>
              </a:ext>
            </a:extLst>
          </p:cNvPr>
          <p:cNvSpPr/>
          <p:nvPr/>
        </p:nvSpPr>
        <p:spPr>
          <a:xfrm>
            <a:off x="2952259" y="4162431"/>
            <a:ext cx="556083" cy="3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5" name="Graphic 24" descr="Money with solid fill">
            <a:extLst>
              <a:ext uri="{FF2B5EF4-FFF2-40B4-BE49-F238E27FC236}">
                <a16:creationId xmlns:a16="http://schemas.microsoft.com/office/drawing/2014/main" id="{53FB6CBF-2900-4DB1-B9CD-4678E87E72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9819" y="3583454"/>
            <a:ext cx="914400" cy="914400"/>
          </a:xfrm>
          <a:prstGeom prst="rect">
            <a:avLst/>
          </a:prstGeom>
        </p:spPr>
      </p:pic>
      <p:pic>
        <p:nvPicPr>
          <p:cNvPr id="26" name="Graphic 25" descr="Money with solid fill">
            <a:extLst>
              <a:ext uri="{FF2B5EF4-FFF2-40B4-BE49-F238E27FC236}">
                <a16:creationId xmlns:a16="http://schemas.microsoft.com/office/drawing/2014/main" id="{505CEEDC-97CB-A408-E471-71FADCB752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70084" y="355688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C7AFC3-0FF6-6E69-9385-B95A17E5BEAF}"/>
              </a:ext>
            </a:extLst>
          </p:cNvPr>
          <p:cNvSpPr txBox="1"/>
          <p:nvPr/>
        </p:nvSpPr>
        <p:spPr>
          <a:xfrm>
            <a:off x="1325970" y="4720782"/>
            <a:ext cx="4434021" cy="1646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Essentially reduces the threshold to 1!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Worse still, the buyer can be another storage provider</a:t>
            </a:r>
            <a:endParaRPr lang="en-I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5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59F1D6-C097-E380-CDF4-A7468008E2B9}"/>
              </a:ext>
            </a:extLst>
          </p:cNvPr>
          <p:cNvSpPr/>
          <p:nvPr/>
        </p:nvSpPr>
        <p:spPr>
          <a:xfrm>
            <a:off x="1325970" y="3019865"/>
            <a:ext cx="3885609" cy="15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200" dirty="0"/>
              <a:t>What If Servers Sell Their Shares?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FADB604C-AE8F-42D9-F16D-F3E5B6FF0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31385" y="4919553"/>
            <a:ext cx="1224201" cy="1224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CD4F75-23E8-5983-E5AF-3EF4CA1FFC27}"/>
                  </a:ext>
                </a:extLst>
              </p:cNvPr>
              <p:cNvSpPr txBox="1"/>
              <p:nvPr/>
            </p:nvSpPr>
            <p:spPr>
              <a:xfrm>
                <a:off x="8138984" y="5487515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CD4F75-23E8-5983-E5AF-3EF4CA1FF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984" y="5487515"/>
                <a:ext cx="1286441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ent-Up Arrow 22">
            <a:extLst>
              <a:ext uri="{FF2B5EF4-FFF2-40B4-BE49-F238E27FC236}">
                <a16:creationId xmlns:a16="http://schemas.microsoft.com/office/drawing/2014/main" id="{09957E74-DB6A-1A94-E817-F54507787036}"/>
              </a:ext>
            </a:extLst>
          </p:cNvPr>
          <p:cNvSpPr/>
          <p:nvPr/>
        </p:nvSpPr>
        <p:spPr>
          <a:xfrm rot="5400000">
            <a:off x="4722267" y="2727302"/>
            <a:ext cx="1646709" cy="505578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284E8-0A35-30A0-7709-24C056D46BC0}"/>
              </a:ext>
            </a:extLst>
          </p:cNvPr>
          <p:cNvSpPr/>
          <p:nvPr/>
        </p:nvSpPr>
        <p:spPr>
          <a:xfrm>
            <a:off x="2952259" y="4162431"/>
            <a:ext cx="556083" cy="3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5" name="Graphic 24" descr="Money with solid fill">
            <a:extLst>
              <a:ext uri="{FF2B5EF4-FFF2-40B4-BE49-F238E27FC236}">
                <a16:creationId xmlns:a16="http://schemas.microsoft.com/office/drawing/2014/main" id="{53FB6CBF-2900-4DB1-B9CD-4678E87E72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9819" y="3583454"/>
            <a:ext cx="914400" cy="914400"/>
          </a:xfrm>
          <a:prstGeom prst="rect">
            <a:avLst/>
          </a:prstGeom>
        </p:spPr>
      </p:pic>
      <p:pic>
        <p:nvPicPr>
          <p:cNvPr id="26" name="Graphic 25" descr="Money with solid fill">
            <a:extLst>
              <a:ext uri="{FF2B5EF4-FFF2-40B4-BE49-F238E27FC236}">
                <a16:creationId xmlns:a16="http://schemas.microsoft.com/office/drawing/2014/main" id="{505CEEDC-97CB-A408-E471-71FADCB752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70084" y="355688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6E5F7-AF10-4CB4-0D1D-A61749CC21EE}"/>
              </a:ext>
            </a:extLst>
          </p:cNvPr>
          <p:cNvSpPr txBox="1"/>
          <p:nvPr/>
        </p:nvSpPr>
        <p:spPr>
          <a:xfrm>
            <a:off x="1325970" y="4720782"/>
            <a:ext cx="44340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Goal: </a:t>
            </a:r>
            <a:r>
              <a:rPr lang="en-US" sz="2400" dirty="0"/>
              <a:t>trace the leak back to the misbehaving parties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82920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59F1D6-C097-E380-CDF4-A7468008E2B9}"/>
              </a:ext>
            </a:extLst>
          </p:cNvPr>
          <p:cNvSpPr/>
          <p:nvPr/>
        </p:nvSpPr>
        <p:spPr>
          <a:xfrm>
            <a:off x="1325970" y="3019865"/>
            <a:ext cx="3885609" cy="15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200" dirty="0"/>
              <a:t>What If Servers Sell Their Shares?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FADB604C-AE8F-42D9-F16D-F3E5B6FF0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31385" y="4919553"/>
            <a:ext cx="1224201" cy="1224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CD4F75-23E8-5983-E5AF-3EF4CA1FFC27}"/>
                  </a:ext>
                </a:extLst>
              </p:cNvPr>
              <p:cNvSpPr txBox="1"/>
              <p:nvPr/>
            </p:nvSpPr>
            <p:spPr>
              <a:xfrm>
                <a:off x="8138984" y="5487515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CD4F75-23E8-5983-E5AF-3EF4CA1FF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984" y="5487515"/>
                <a:ext cx="1286441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ent-Up Arrow 22">
            <a:extLst>
              <a:ext uri="{FF2B5EF4-FFF2-40B4-BE49-F238E27FC236}">
                <a16:creationId xmlns:a16="http://schemas.microsoft.com/office/drawing/2014/main" id="{09957E74-DB6A-1A94-E817-F54507787036}"/>
              </a:ext>
            </a:extLst>
          </p:cNvPr>
          <p:cNvSpPr/>
          <p:nvPr/>
        </p:nvSpPr>
        <p:spPr>
          <a:xfrm rot="5400000">
            <a:off x="4722267" y="2727302"/>
            <a:ext cx="1646709" cy="505578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284E8-0A35-30A0-7709-24C056D46BC0}"/>
              </a:ext>
            </a:extLst>
          </p:cNvPr>
          <p:cNvSpPr/>
          <p:nvPr/>
        </p:nvSpPr>
        <p:spPr>
          <a:xfrm>
            <a:off x="2952259" y="4162431"/>
            <a:ext cx="556083" cy="3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5" name="Graphic 24" descr="Money with solid fill">
            <a:extLst>
              <a:ext uri="{FF2B5EF4-FFF2-40B4-BE49-F238E27FC236}">
                <a16:creationId xmlns:a16="http://schemas.microsoft.com/office/drawing/2014/main" id="{53FB6CBF-2900-4DB1-B9CD-4678E87E72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9819" y="3583454"/>
            <a:ext cx="914400" cy="914400"/>
          </a:xfrm>
          <a:prstGeom prst="rect">
            <a:avLst/>
          </a:prstGeom>
        </p:spPr>
      </p:pic>
      <p:pic>
        <p:nvPicPr>
          <p:cNvPr id="26" name="Graphic 25" descr="Money with solid fill">
            <a:extLst>
              <a:ext uri="{FF2B5EF4-FFF2-40B4-BE49-F238E27FC236}">
                <a16:creationId xmlns:a16="http://schemas.microsoft.com/office/drawing/2014/main" id="{505CEEDC-97CB-A408-E471-71FADCB752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70084" y="355688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6E5F7-AF10-4CB4-0D1D-A61749CC21EE}"/>
              </a:ext>
            </a:extLst>
          </p:cNvPr>
          <p:cNvSpPr txBox="1"/>
          <p:nvPr/>
        </p:nvSpPr>
        <p:spPr>
          <a:xfrm>
            <a:off x="1325970" y="4720782"/>
            <a:ext cx="44340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Goal: </a:t>
            </a:r>
            <a:r>
              <a:rPr lang="en-US" sz="2400" dirty="0"/>
              <a:t>trace the leak back to the misbehaving parties</a:t>
            </a:r>
            <a:endParaRPr lang="en-I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EFE94-78F5-85FD-94D6-E56A59D66801}"/>
              </a:ext>
            </a:extLst>
          </p:cNvPr>
          <p:cNvSpPr txBox="1"/>
          <p:nvPr/>
        </p:nvSpPr>
        <p:spPr>
          <a:xfrm>
            <a:off x="1325969" y="5661878"/>
            <a:ext cx="443402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Deter parties from leaking shares</a:t>
            </a:r>
            <a:endParaRPr lang="en-IL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F064E-51E4-A3E2-7CA5-EFBF99DED8B4}"/>
              </a:ext>
            </a:extLst>
          </p:cNvPr>
          <p:cNvSpPr txBox="1"/>
          <p:nvPr/>
        </p:nvSpPr>
        <p:spPr>
          <a:xfrm>
            <a:off x="1303022" y="6261124"/>
            <a:ext cx="825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/>
              <a:t>With no tracing, there’s a risk-free incentive to leak secret shares</a:t>
            </a:r>
          </a:p>
        </p:txBody>
      </p:sp>
    </p:spTree>
    <p:extLst>
      <p:ext uri="{BB962C8B-B14F-4D97-AF65-F5344CB8AC3E}">
        <p14:creationId xmlns:p14="http://schemas.microsoft.com/office/powerpoint/2010/main" val="147661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evil face with solid fill with solid fill">
            <a:extLst>
              <a:ext uri="{FF2B5EF4-FFF2-40B4-BE49-F238E27FC236}">
                <a16:creationId xmlns:a16="http://schemas.microsoft.com/office/drawing/2014/main" id="{93D1A99C-AE82-E28F-F39B-160EC3D8E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690688"/>
            <a:ext cx="1224201" cy="1224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6FCB1-90E4-1196-3FFE-4616AA0087FF}"/>
                  </a:ext>
                </a:extLst>
              </p:cNvPr>
              <p:cNvSpPr txBox="1"/>
              <p:nvPr/>
            </p:nvSpPr>
            <p:spPr>
              <a:xfrm>
                <a:off x="4809558" y="2509488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6FCB1-90E4-1196-3FFE-4616AA008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558" y="2509488"/>
                <a:ext cx="1286441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5DF0107-8296-0B49-C65B-462FAC1895D7}"/>
              </a:ext>
            </a:extLst>
          </p:cNvPr>
          <p:cNvSpPr txBox="1"/>
          <p:nvPr/>
        </p:nvSpPr>
        <p:spPr>
          <a:xfrm>
            <a:off x="3350670" y="2937898"/>
            <a:ext cx="55660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Could be trivial if shares are leaked as is</a:t>
            </a:r>
            <a:endParaRPr lang="en-IL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823A5-A022-28FC-8E4D-C18B2AB33FBB}"/>
              </a:ext>
            </a:extLst>
          </p:cNvPr>
          <p:cNvSpPr txBox="1"/>
          <p:nvPr/>
        </p:nvSpPr>
        <p:spPr>
          <a:xfrm>
            <a:off x="710262" y="1617011"/>
            <a:ext cx="44340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Goal: </a:t>
            </a:r>
            <a:r>
              <a:rPr lang="en-US" sz="2400" dirty="0"/>
              <a:t>trace the leak back to the misbehaving parties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211164-E4EE-3239-570F-7179BDD5328F}"/>
                  </a:ext>
                </a:extLst>
              </p:cNvPr>
              <p:cNvSpPr txBox="1"/>
              <p:nvPr/>
            </p:nvSpPr>
            <p:spPr>
              <a:xfrm>
                <a:off x="2127466" y="3827973"/>
                <a:ext cx="8012498" cy="461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algn="ctr" defTabSz="914400" eaLnBrk="1" latinLnBrk="0" hangingPunct="1"/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L" sz="2400" dirty="0"/>
                  <a:t>, ”I’m the share of party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L" sz="2400" dirty="0"/>
                  <a:t>”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211164-E4EE-3239-570F-7179BDD53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66" y="3827973"/>
                <a:ext cx="8012498" cy="461921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6BC4A014-58A4-DA90-AE92-343B69E9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L" sz="4200" dirty="0"/>
              <a:t>What If Servers Sell Their Shares?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E4731-B462-A414-62D5-A5BE806B2B93}"/>
              </a:ext>
            </a:extLst>
          </p:cNvPr>
          <p:cNvSpPr txBox="1"/>
          <p:nvPr/>
        </p:nvSpPr>
        <p:spPr>
          <a:xfrm>
            <a:off x="2127466" y="5074927"/>
            <a:ext cx="80124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2400" dirty="0"/>
              <a:t>We will have a more general way to model any “useful” leakage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1944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59B9-517F-7A17-9710-71A1CEB6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This Work: Traceable Secret Sharing</a:t>
            </a:r>
            <a:endParaRPr lang="en-IL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4959-1033-B096-0834-B8456014B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First considered by [Goyal-Song-Srinivanasan’21]</a:t>
            </a:r>
          </a:p>
          <a:p>
            <a:r>
              <a:rPr lang="en-IL" dirty="0"/>
              <a:t>Our work presents:</a:t>
            </a:r>
          </a:p>
          <a:p>
            <a:pPr lvl="1"/>
            <a:r>
              <a:rPr lang="en-IL" dirty="0"/>
              <a:t>New natural definitions</a:t>
            </a:r>
          </a:p>
          <a:p>
            <a:pPr lvl="1"/>
            <a:r>
              <a:rPr lang="en-IL" dirty="0"/>
              <a:t>Two constructions for (variants of) standard secret sharing schemes</a:t>
            </a:r>
          </a:p>
          <a:p>
            <a:pPr lvl="1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A50781-5AA0-A906-EFD4-573E2FF588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919837"/>
                  </p:ext>
                </p:extLst>
              </p:nvPr>
            </p:nvGraphicFramePr>
            <p:xfrm>
              <a:off x="2874432" y="3843917"/>
              <a:ext cx="6611256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48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173753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614244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Tracing complexity</a:t>
                          </a:r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[GSS’21]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453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A50781-5AA0-A906-EFD4-573E2FF588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919837"/>
                  </p:ext>
                </p:extLst>
              </p:nvPr>
            </p:nvGraphicFramePr>
            <p:xfrm>
              <a:off x="2874432" y="3843917"/>
              <a:ext cx="6611256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48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173753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614244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Tracing complexity</a:t>
                          </a:r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30657" t="-108108" r="-152555" b="-2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53398" t="-108108" r="-1456" b="-2216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30657" t="-213889" r="-152555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53398" t="-213889" r="-1456" b="-1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[GSS’21]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30657" t="-313889" r="-152555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53398" t="-313889" r="-1456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4530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3F1A3-2941-B0E6-069C-8059BF662072}"/>
                  </a:ext>
                </a:extLst>
              </p:cNvPr>
              <p:cNvSpPr txBox="1"/>
              <p:nvPr/>
            </p:nvSpPr>
            <p:spPr>
              <a:xfrm>
                <a:off x="670076" y="6130117"/>
                <a:ext cx="2853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 dirty="0"/>
                  <a:t> – number of leaked shares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3F1A3-2941-B0E6-069C-8059BF662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6" y="6130117"/>
                <a:ext cx="2853153" cy="369332"/>
              </a:xfrm>
              <a:prstGeom prst="rect">
                <a:avLst/>
              </a:prstGeom>
              <a:blipFill>
                <a:blip r:embed="rId4"/>
                <a:stretch>
                  <a:fillRect l="-442" t="-6667" r="-885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AE365-26CA-CB9F-314B-084FFAC318A7}"/>
                  </a:ext>
                </a:extLst>
              </p:cNvPr>
              <p:cNvSpPr txBox="1"/>
              <p:nvPr/>
            </p:nvSpPr>
            <p:spPr>
              <a:xfrm>
                <a:off x="670075" y="5777797"/>
                <a:ext cx="2234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– number of parties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AE365-26CA-CB9F-314B-084FFAC31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5" y="5777797"/>
                <a:ext cx="2234073" cy="369332"/>
              </a:xfrm>
              <a:prstGeom prst="rect">
                <a:avLst/>
              </a:prstGeom>
              <a:blipFill>
                <a:blip r:embed="rId5"/>
                <a:stretch>
                  <a:fillRect t="-10345" r="-1130" b="-310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Apple with solid fill">
            <a:extLst>
              <a:ext uri="{FF2B5EF4-FFF2-40B4-BE49-F238E27FC236}">
                <a16:creationId xmlns:a16="http://schemas.microsoft.com/office/drawing/2014/main" id="{5A6F3B1A-EF55-E9C3-71C3-17BD11F2B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5690" y="4217990"/>
            <a:ext cx="445367" cy="445367"/>
          </a:xfrm>
          <a:prstGeom prst="rect">
            <a:avLst/>
          </a:prstGeom>
        </p:spPr>
      </p:pic>
      <p:pic>
        <p:nvPicPr>
          <p:cNvPr id="11" name="Graphic 10" descr="Apple with solid fill">
            <a:extLst>
              <a:ext uri="{FF2B5EF4-FFF2-40B4-BE49-F238E27FC236}">
                <a16:creationId xmlns:a16="http://schemas.microsoft.com/office/drawing/2014/main" id="{3C8A933B-D653-36E1-676F-97CF8BE97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6892" y="4752109"/>
            <a:ext cx="445367" cy="445367"/>
          </a:xfrm>
          <a:prstGeom prst="rect">
            <a:avLst/>
          </a:prstGeom>
        </p:spPr>
      </p:pic>
      <p:pic>
        <p:nvPicPr>
          <p:cNvPr id="13" name="Graphic 12" descr="Orange with solid fill">
            <a:extLst>
              <a:ext uri="{FF2B5EF4-FFF2-40B4-BE49-F238E27FC236}">
                <a16:creationId xmlns:a16="http://schemas.microsoft.com/office/drawing/2014/main" id="{D91384BD-DC54-26BF-82FA-60A19B4700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6891" y="5286228"/>
            <a:ext cx="445367" cy="4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59B9-517F-7A17-9710-71A1CEB6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This Work: Traceable Secret Sharing</a:t>
            </a:r>
            <a:endParaRPr lang="en-IL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4959-1033-B096-0834-B8456014B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First considered by [Goyal-Song-Srinivanasan’21]</a:t>
            </a:r>
          </a:p>
          <a:p>
            <a:r>
              <a:rPr lang="en-IL" dirty="0"/>
              <a:t>Our work presents:</a:t>
            </a:r>
          </a:p>
          <a:p>
            <a:pPr lvl="1"/>
            <a:r>
              <a:rPr lang="en-IL" dirty="0"/>
              <a:t>New natural definitions</a:t>
            </a:r>
          </a:p>
          <a:p>
            <a:pPr lvl="1"/>
            <a:r>
              <a:rPr lang="en-IL" dirty="0"/>
              <a:t>Two constructions for (variants of) standard secret sharing schemes</a:t>
            </a:r>
          </a:p>
          <a:p>
            <a:pPr lvl="1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3F1A3-2941-B0E6-069C-8059BF662072}"/>
                  </a:ext>
                </a:extLst>
              </p:cNvPr>
              <p:cNvSpPr txBox="1"/>
              <p:nvPr/>
            </p:nvSpPr>
            <p:spPr>
              <a:xfrm>
                <a:off x="670076" y="6130117"/>
                <a:ext cx="2853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 dirty="0"/>
                  <a:t> – number of leaked shares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3F1A3-2941-B0E6-069C-8059BF662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6" y="6130117"/>
                <a:ext cx="2853153" cy="369332"/>
              </a:xfrm>
              <a:prstGeom prst="rect">
                <a:avLst/>
              </a:prstGeom>
              <a:blipFill>
                <a:blip r:embed="rId4"/>
                <a:stretch>
                  <a:fillRect l="-442" t="-6667" r="-885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AE365-26CA-CB9F-314B-084FFAC318A7}"/>
                  </a:ext>
                </a:extLst>
              </p:cNvPr>
              <p:cNvSpPr txBox="1"/>
              <p:nvPr/>
            </p:nvSpPr>
            <p:spPr>
              <a:xfrm>
                <a:off x="670075" y="5777797"/>
                <a:ext cx="2234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– number of parties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AE365-26CA-CB9F-314B-084FFAC31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5" y="5777797"/>
                <a:ext cx="2234073" cy="369332"/>
              </a:xfrm>
              <a:prstGeom prst="rect">
                <a:avLst/>
              </a:prstGeom>
              <a:blipFill>
                <a:blip r:embed="rId5"/>
                <a:stretch>
                  <a:fillRect t="-10345" r="-1130" b="-310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B4350-DC84-F643-7AA0-A19A98BC93B0}"/>
                  </a:ext>
                </a:extLst>
              </p:cNvPr>
              <p:cNvSpPr txBox="1"/>
              <p:nvPr/>
            </p:nvSpPr>
            <p:spPr>
              <a:xfrm>
                <a:off x="6449793" y="5733011"/>
                <a:ext cx="2867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dirty="0"/>
                  <a:t>*assuming a “perfect” box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B4350-DC84-F643-7AA0-A19A98BC9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93" y="5733011"/>
                <a:ext cx="2867773" cy="369332"/>
              </a:xfrm>
              <a:prstGeom prst="rect">
                <a:avLst/>
              </a:prstGeom>
              <a:blipFill>
                <a:blip r:embed="rId6"/>
                <a:stretch>
                  <a:fillRect l="-1322"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Apple with solid fill">
            <a:extLst>
              <a:ext uri="{FF2B5EF4-FFF2-40B4-BE49-F238E27FC236}">
                <a16:creationId xmlns:a16="http://schemas.microsoft.com/office/drawing/2014/main" id="{5A6F3B1A-EF55-E9C3-71C3-17BD11F2B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5690" y="4217990"/>
            <a:ext cx="445367" cy="445367"/>
          </a:xfrm>
          <a:prstGeom prst="rect">
            <a:avLst/>
          </a:prstGeom>
        </p:spPr>
      </p:pic>
      <p:pic>
        <p:nvPicPr>
          <p:cNvPr id="11" name="Graphic 10" descr="Apple with solid fill">
            <a:extLst>
              <a:ext uri="{FF2B5EF4-FFF2-40B4-BE49-F238E27FC236}">
                <a16:creationId xmlns:a16="http://schemas.microsoft.com/office/drawing/2014/main" id="{3C8A933B-D653-36E1-676F-97CF8BE97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6892" y="4752109"/>
            <a:ext cx="445367" cy="445367"/>
          </a:xfrm>
          <a:prstGeom prst="rect">
            <a:avLst/>
          </a:prstGeom>
        </p:spPr>
      </p:pic>
      <p:pic>
        <p:nvPicPr>
          <p:cNvPr id="13" name="Graphic 12" descr="Orange with solid fill">
            <a:extLst>
              <a:ext uri="{FF2B5EF4-FFF2-40B4-BE49-F238E27FC236}">
                <a16:creationId xmlns:a16="http://schemas.microsoft.com/office/drawing/2014/main" id="{D91384BD-DC54-26BF-82FA-60A19B4700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6891" y="5286228"/>
            <a:ext cx="445367" cy="445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1E9DFB-1AC4-BD03-0452-0C42C31C09BD}"/>
              </a:ext>
            </a:extLst>
          </p:cNvPr>
          <p:cNvSpPr/>
          <p:nvPr/>
        </p:nvSpPr>
        <p:spPr>
          <a:xfrm>
            <a:off x="-138545" y="1690688"/>
            <a:ext cx="12649200" cy="11737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5D7A3-8355-A0A4-A71F-AD2760A4429D}"/>
              </a:ext>
            </a:extLst>
          </p:cNvPr>
          <p:cNvSpPr txBox="1"/>
          <p:nvPr/>
        </p:nvSpPr>
        <p:spPr>
          <a:xfrm>
            <a:off x="10940815" y="3498265"/>
            <a:ext cx="93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b="1" dirty="0">
                <a:solidFill>
                  <a:schemeClr val="tx2"/>
                </a:solidFill>
              </a:rPr>
              <a:t>Today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B0F074E-64B2-888E-3312-EF5000A239C9}"/>
              </a:ext>
            </a:extLst>
          </p:cNvPr>
          <p:cNvSpPr/>
          <p:nvPr/>
        </p:nvSpPr>
        <p:spPr>
          <a:xfrm>
            <a:off x="10086109" y="2794840"/>
            <a:ext cx="762000" cy="1868517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63EE02C-1262-CBDB-5B84-7877063C6B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996993"/>
                  </p:ext>
                </p:extLst>
              </p:nvPr>
            </p:nvGraphicFramePr>
            <p:xfrm>
              <a:off x="2874432" y="3843917"/>
              <a:ext cx="6611256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48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173753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614244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Tracing complexity</a:t>
                          </a:r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[GSS’21]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453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63EE02C-1262-CBDB-5B84-7877063C6B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996993"/>
                  </p:ext>
                </p:extLst>
              </p:nvPr>
            </p:nvGraphicFramePr>
            <p:xfrm>
              <a:off x="2874432" y="3843917"/>
              <a:ext cx="6611256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48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173753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614244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Tracing complexity</a:t>
                          </a:r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30657" t="-108108" r="-152555" b="-2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53398" t="-108108" r="-1456" b="-2216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30657" t="-213889" r="-152555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53398" t="-213889" r="-1456" b="-1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[GSS’21]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30657" t="-313889" r="-152555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53398" t="-313889" r="-1456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4530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FAF9EEB-C3FC-D140-63AE-CE74AEF83125}"/>
              </a:ext>
            </a:extLst>
          </p:cNvPr>
          <p:cNvSpPr/>
          <p:nvPr/>
        </p:nvSpPr>
        <p:spPr>
          <a:xfrm>
            <a:off x="-138545" y="4752109"/>
            <a:ext cx="12649200" cy="22305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2355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59B9-517F-7A17-9710-71A1CEB6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This Work: Traceable Secret Sharing</a:t>
            </a:r>
            <a:endParaRPr lang="en-IL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4959-1033-B096-0834-B8456014B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First considered by [Goyal-Song-Srinivanasan’21]</a:t>
            </a:r>
          </a:p>
          <a:p>
            <a:r>
              <a:rPr lang="en-IL" dirty="0"/>
              <a:t>Our work presents:</a:t>
            </a:r>
          </a:p>
          <a:p>
            <a:pPr lvl="1"/>
            <a:r>
              <a:rPr lang="en-IL" dirty="0"/>
              <a:t>New natural definitions</a:t>
            </a:r>
          </a:p>
          <a:p>
            <a:pPr lvl="1"/>
            <a:r>
              <a:rPr lang="en-IL" dirty="0"/>
              <a:t>Two constructions for (variants of) standard secret sharing schemes</a:t>
            </a:r>
          </a:p>
          <a:p>
            <a:pPr lvl="1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3F1A3-2941-B0E6-069C-8059BF662072}"/>
                  </a:ext>
                </a:extLst>
              </p:cNvPr>
              <p:cNvSpPr txBox="1"/>
              <p:nvPr/>
            </p:nvSpPr>
            <p:spPr>
              <a:xfrm>
                <a:off x="670076" y="6130117"/>
                <a:ext cx="2853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 dirty="0"/>
                  <a:t> – number of leaked shares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3F1A3-2941-B0E6-069C-8059BF662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6" y="6130117"/>
                <a:ext cx="2853153" cy="369332"/>
              </a:xfrm>
              <a:prstGeom prst="rect">
                <a:avLst/>
              </a:prstGeom>
              <a:blipFill>
                <a:blip r:embed="rId4"/>
                <a:stretch>
                  <a:fillRect l="-442" t="-6667" r="-885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AE365-26CA-CB9F-314B-084FFAC318A7}"/>
                  </a:ext>
                </a:extLst>
              </p:cNvPr>
              <p:cNvSpPr txBox="1"/>
              <p:nvPr/>
            </p:nvSpPr>
            <p:spPr>
              <a:xfrm>
                <a:off x="670075" y="5777797"/>
                <a:ext cx="2234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– number of parties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AE365-26CA-CB9F-314B-084FFAC31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5" y="5777797"/>
                <a:ext cx="2234073" cy="369332"/>
              </a:xfrm>
              <a:prstGeom prst="rect">
                <a:avLst/>
              </a:prstGeom>
              <a:blipFill>
                <a:blip r:embed="rId5"/>
                <a:stretch>
                  <a:fillRect t="-10345" r="-1130" b="-310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B4350-DC84-F643-7AA0-A19A98BC93B0}"/>
                  </a:ext>
                </a:extLst>
              </p:cNvPr>
              <p:cNvSpPr txBox="1"/>
              <p:nvPr/>
            </p:nvSpPr>
            <p:spPr>
              <a:xfrm>
                <a:off x="6449793" y="5733011"/>
                <a:ext cx="2867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dirty="0"/>
                  <a:t>*assuming a “perfect” box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B4350-DC84-F643-7AA0-A19A98BC9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93" y="5733011"/>
                <a:ext cx="2867773" cy="369332"/>
              </a:xfrm>
              <a:prstGeom prst="rect">
                <a:avLst/>
              </a:prstGeom>
              <a:blipFill>
                <a:blip r:embed="rId6"/>
                <a:stretch>
                  <a:fillRect l="-1322"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Apple with solid fill">
            <a:extLst>
              <a:ext uri="{FF2B5EF4-FFF2-40B4-BE49-F238E27FC236}">
                <a16:creationId xmlns:a16="http://schemas.microsoft.com/office/drawing/2014/main" id="{5A6F3B1A-EF55-E9C3-71C3-17BD11F2B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5690" y="4217990"/>
            <a:ext cx="445367" cy="445367"/>
          </a:xfrm>
          <a:prstGeom prst="rect">
            <a:avLst/>
          </a:prstGeom>
        </p:spPr>
      </p:pic>
      <p:pic>
        <p:nvPicPr>
          <p:cNvPr id="11" name="Graphic 10" descr="Apple with solid fill">
            <a:extLst>
              <a:ext uri="{FF2B5EF4-FFF2-40B4-BE49-F238E27FC236}">
                <a16:creationId xmlns:a16="http://schemas.microsoft.com/office/drawing/2014/main" id="{3C8A933B-D653-36E1-676F-97CF8BE97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6892" y="4752109"/>
            <a:ext cx="445367" cy="445367"/>
          </a:xfrm>
          <a:prstGeom prst="rect">
            <a:avLst/>
          </a:prstGeom>
        </p:spPr>
      </p:pic>
      <p:pic>
        <p:nvPicPr>
          <p:cNvPr id="13" name="Graphic 12" descr="Orange with solid fill">
            <a:extLst>
              <a:ext uri="{FF2B5EF4-FFF2-40B4-BE49-F238E27FC236}">
                <a16:creationId xmlns:a16="http://schemas.microsoft.com/office/drawing/2014/main" id="{D91384BD-DC54-26BF-82FA-60A19B4700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6891" y="5286228"/>
            <a:ext cx="445367" cy="445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1E9DFB-1AC4-BD03-0452-0C42C31C09BD}"/>
              </a:ext>
            </a:extLst>
          </p:cNvPr>
          <p:cNvSpPr/>
          <p:nvPr/>
        </p:nvSpPr>
        <p:spPr>
          <a:xfrm>
            <a:off x="-138545" y="1690688"/>
            <a:ext cx="12649200" cy="11737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27DFF7B-02F5-32F0-1386-C226F9B269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996993"/>
                  </p:ext>
                </p:extLst>
              </p:nvPr>
            </p:nvGraphicFramePr>
            <p:xfrm>
              <a:off x="2874432" y="3843917"/>
              <a:ext cx="6611256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48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173753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614244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Tracing complexity</a:t>
                          </a:r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[GSS’21]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453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27DFF7B-02F5-32F0-1386-C226F9B269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996993"/>
                  </p:ext>
                </p:extLst>
              </p:nvPr>
            </p:nvGraphicFramePr>
            <p:xfrm>
              <a:off x="2874432" y="3843917"/>
              <a:ext cx="6611256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48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173753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614244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Tracing complexity</a:t>
                          </a:r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30657" t="-108108" r="-152555" b="-2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53398" t="-108108" r="-1456" b="-2216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30657" t="-213889" r="-152555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53398" t="-213889" r="-1456" b="-1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[GSS’21]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30657" t="-313889" r="-152555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53398" t="-313889" r="-1456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4530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FAF9EEB-C3FC-D140-63AE-CE74AEF83125}"/>
              </a:ext>
            </a:extLst>
          </p:cNvPr>
          <p:cNvSpPr/>
          <p:nvPr/>
        </p:nvSpPr>
        <p:spPr>
          <a:xfrm>
            <a:off x="-138545" y="3170961"/>
            <a:ext cx="12649200" cy="37684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523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IL" dirty="0"/>
                  <a:t>A traceable secret sharing scheme is a 4-tuple of algorithms: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𝑆h𝑎𝑟𝑒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𝑅𝑒𝑐𝑜𝑛𝑠𝑡𝑟𝑢𝑐𝑡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</m:oMath>
                </a14:m>
                <a:endParaRPr lang="en-IL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80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IL" dirty="0"/>
                  <a:t>A traceable secret sharing scheme is a 4-tuple of algorithms: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𝑆h𝑎𝑟𝑒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𝑅𝑒𝑐𝑜𝑛𝑠𝑡𝑟𝑢𝑐𝑡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</m:oMath>
                </a14:m>
                <a:endParaRPr lang="en-IL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BBBD63-727D-86D4-2A12-EE26722564F3}"/>
              </a:ext>
            </a:extLst>
          </p:cNvPr>
          <p:cNvCxnSpPr/>
          <p:nvPr/>
        </p:nvCxnSpPr>
        <p:spPr>
          <a:xfrm>
            <a:off x="1196788" y="3805518"/>
            <a:ext cx="1653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77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/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D89EBF-196B-DC0E-F871-8C046AFCC2E1}"/>
              </a:ext>
            </a:extLst>
          </p:cNvPr>
          <p:cNvCxnSpPr/>
          <p:nvPr/>
        </p:nvCxnSpPr>
        <p:spPr>
          <a:xfrm>
            <a:off x="3118757" y="297179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/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400" dirty="0"/>
                  <a:t>: number of parties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blipFill>
                <a:blip r:embed="rId5"/>
                <a:stretch>
                  <a:fillRect t="-8108" r="-274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B8E17B-7D19-BA47-694A-F1C68FC6476F}"/>
              </a:ext>
            </a:extLst>
          </p:cNvPr>
          <p:cNvCxnSpPr/>
          <p:nvPr/>
        </p:nvCxnSpPr>
        <p:spPr>
          <a:xfrm>
            <a:off x="3107870" y="363038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/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 dirty="0"/>
                  <a:t>: the threshold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blipFill>
                <a:blip r:embed="rId6"/>
                <a:stretch>
                  <a:fillRect t="-8108" r="-352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9732CE-3AC3-E111-454A-7CDF09A121FE}"/>
              </a:ext>
            </a:extLst>
          </p:cNvPr>
          <p:cNvCxnSpPr/>
          <p:nvPr/>
        </p:nvCxnSpPr>
        <p:spPr>
          <a:xfrm>
            <a:off x="3118757" y="428686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/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: the secret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blipFill>
                <a:blip r:embed="rId7"/>
                <a:stretch>
                  <a:fillRect t="-8108" r="-507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2F713E-7A98-AC3D-BBB6-32EE7443CEA9}"/>
              </a:ext>
            </a:extLst>
          </p:cNvPr>
          <p:cNvCxnSpPr/>
          <p:nvPr/>
        </p:nvCxnSpPr>
        <p:spPr>
          <a:xfrm>
            <a:off x="3118757" y="4915807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/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sz="2400" dirty="0"/>
                  <a:t>: “corrleation string”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blipFill>
                <a:blip r:embed="rId8"/>
                <a:stretch>
                  <a:fillRect t="-8108" r="-260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D4CE73-ADEF-55BD-B009-F32D318459A4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6096000" y="5437408"/>
            <a:ext cx="0" cy="348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/>
              <p:nvPr/>
            </p:nvSpPr>
            <p:spPr>
              <a:xfrm>
                <a:off x="5084119" y="5791157"/>
                <a:ext cx="2023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L" sz="2400" dirty="0"/>
                  <a:t>: randomness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19" y="5791157"/>
                <a:ext cx="2023759" cy="461665"/>
              </a:xfrm>
              <a:prstGeom prst="rect">
                <a:avLst/>
              </a:prstGeom>
              <a:blipFill>
                <a:blip r:embed="rId9"/>
                <a:stretch>
                  <a:fillRect t="-8108" r="-375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8E133A9-1594-1C94-FB34-3B9F80571222}"/>
              </a:ext>
            </a:extLst>
          </p:cNvPr>
          <p:cNvCxnSpPr/>
          <p:nvPr/>
        </p:nvCxnSpPr>
        <p:spPr>
          <a:xfrm>
            <a:off x="7598228" y="3173111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C28375-CC37-700F-9C96-0EA8E9EFBBEC}"/>
                  </a:ext>
                </a:extLst>
              </p:cNvPr>
              <p:cNvSpPr txBox="1"/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C28375-CC37-700F-9C96-0EA8E9EF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19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Threshold Secret Sharing</a:t>
            </a:r>
          </a:p>
        </p:txBody>
      </p:sp>
      <p:pic>
        <p:nvPicPr>
          <p:cNvPr id="4" name="Graphic 3" descr="Female Profile with solid fill">
            <a:extLst>
              <a:ext uri="{FF2B5EF4-FFF2-40B4-BE49-F238E27FC236}">
                <a16:creationId xmlns:a16="http://schemas.microsoft.com/office/drawing/2014/main" id="{B616847F-878B-71D5-3124-8CAAABF6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873" y="3428530"/>
            <a:ext cx="1443035" cy="1443035"/>
          </a:xfrm>
          <a:prstGeom prst="rect">
            <a:avLst/>
          </a:prstGeom>
        </p:spPr>
      </p:pic>
      <p:pic>
        <p:nvPicPr>
          <p:cNvPr id="5" name="Graphic 4" descr="School boy outline">
            <a:extLst>
              <a:ext uri="{FF2B5EF4-FFF2-40B4-BE49-F238E27FC236}">
                <a16:creationId xmlns:a16="http://schemas.microsoft.com/office/drawing/2014/main" id="{961B3D32-5819-C767-C597-0D33456B9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696" y="3405572"/>
            <a:ext cx="1467802" cy="1467802"/>
          </a:xfrm>
          <a:prstGeom prst="rect">
            <a:avLst/>
          </a:prstGeom>
        </p:spPr>
      </p:pic>
      <p:pic>
        <p:nvPicPr>
          <p:cNvPr id="6" name="Graphic 5" descr="Male profile with solid fill">
            <a:extLst>
              <a:ext uri="{FF2B5EF4-FFF2-40B4-BE49-F238E27FC236}">
                <a16:creationId xmlns:a16="http://schemas.microsoft.com/office/drawing/2014/main" id="{4C528E1F-459C-CBF4-C05E-C1E25F2DB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91198" y="3405571"/>
            <a:ext cx="1467801" cy="1467801"/>
          </a:xfrm>
          <a:prstGeom prst="rect">
            <a:avLst/>
          </a:prstGeom>
        </p:spPr>
      </p:pic>
      <p:pic>
        <p:nvPicPr>
          <p:cNvPr id="10" name="Graphic 9" descr="Office worker female with solid fill">
            <a:extLst>
              <a:ext uri="{FF2B5EF4-FFF2-40B4-BE49-F238E27FC236}">
                <a16:creationId xmlns:a16="http://schemas.microsoft.com/office/drawing/2014/main" id="{9F24EF32-725F-ED4C-C047-67D39C26B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2354" y="3405571"/>
            <a:ext cx="1467803" cy="1467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11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>
            <a:extLst>
              <a:ext uri="{FF2B5EF4-FFF2-40B4-BE49-F238E27FC236}">
                <a16:creationId xmlns:a16="http://schemas.microsoft.com/office/drawing/2014/main" id="{EB06C5C0-D13B-3D39-CB8A-F7CD6B69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99" y="1472664"/>
            <a:ext cx="1467802" cy="14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blipFill>
                <a:blip r:embed="rId13"/>
                <a:stretch>
                  <a:fillRect l="-7447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stCxn id="3076" idx="2"/>
            <a:endCxn id="4" idx="0"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  <a:stCxn id="3076" idx="2"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  <a:stCxn id="3076" idx="2"/>
            <a:endCxn id="5" idx="0"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  <a:stCxn id="3076" idx="2"/>
            <a:endCxn id="10" idx="0"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1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8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74752A-E5D9-0AAF-1400-802720A559F7}"/>
              </a:ext>
            </a:extLst>
          </p:cNvPr>
          <p:cNvSpPr/>
          <p:nvPr/>
        </p:nvSpPr>
        <p:spPr>
          <a:xfrm>
            <a:off x="9148056" y="2990227"/>
            <a:ext cx="177095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57CDA-98C1-CBC0-7CAC-CA16DA0DE4AC}"/>
              </a:ext>
            </a:extLst>
          </p:cNvPr>
          <p:cNvSpPr/>
          <p:nvPr/>
        </p:nvSpPr>
        <p:spPr>
          <a:xfrm>
            <a:off x="318548" y="4700306"/>
            <a:ext cx="290925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/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D89EBF-196B-DC0E-F871-8C046AFCC2E1}"/>
              </a:ext>
            </a:extLst>
          </p:cNvPr>
          <p:cNvCxnSpPr/>
          <p:nvPr/>
        </p:nvCxnSpPr>
        <p:spPr>
          <a:xfrm>
            <a:off x="3118757" y="297179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/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400" dirty="0"/>
                  <a:t>: number of parties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blipFill>
                <a:blip r:embed="rId5"/>
                <a:stretch>
                  <a:fillRect t="-8108" r="-274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B8E17B-7D19-BA47-694A-F1C68FC6476F}"/>
              </a:ext>
            </a:extLst>
          </p:cNvPr>
          <p:cNvCxnSpPr/>
          <p:nvPr/>
        </p:nvCxnSpPr>
        <p:spPr>
          <a:xfrm>
            <a:off x="3107870" y="363038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/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 dirty="0"/>
                  <a:t>: the threshold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blipFill>
                <a:blip r:embed="rId6"/>
                <a:stretch>
                  <a:fillRect t="-8108" r="-352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9732CE-3AC3-E111-454A-7CDF09A121FE}"/>
              </a:ext>
            </a:extLst>
          </p:cNvPr>
          <p:cNvCxnSpPr/>
          <p:nvPr/>
        </p:nvCxnSpPr>
        <p:spPr>
          <a:xfrm>
            <a:off x="3118757" y="428686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/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: the secret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blipFill>
                <a:blip r:embed="rId7"/>
                <a:stretch>
                  <a:fillRect t="-8108" r="-507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2F713E-7A98-AC3D-BBB6-32EE7443CEA9}"/>
              </a:ext>
            </a:extLst>
          </p:cNvPr>
          <p:cNvCxnSpPr/>
          <p:nvPr/>
        </p:nvCxnSpPr>
        <p:spPr>
          <a:xfrm>
            <a:off x="3118757" y="4915807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/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sz="2400" dirty="0"/>
                  <a:t>: “corrleation string”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blipFill>
                <a:blip r:embed="rId8"/>
                <a:stretch>
                  <a:fillRect t="-8108" r="-260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D4CE73-ADEF-55BD-B009-F32D318459A4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6096000" y="5437408"/>
            <a:ext cx="0" cy="348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/>
              <p:nvPr/>
            </p:nvSpPr>
            <p:spPr>
              <a:xfrm>
                <a:off x="5084119" y="5791157"/>
                <a:ext cx="2023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L" sz="2400" dirty="0"/>
                  <a:t>: randomness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19" y="5791157"/>
                <a:ext cx="2023759" cy="461665"/>
              </a:xfrm>
              <a:prstGeom prst="rect">
                <a:avLst/>
              </a:prstGeom>
              <a:blipFill>
                <a:blip r:embed="rId9"/>
                <a:stretch>
                  <a:fillRect t="-8108" r="-375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8E133A9-1594-1C94-FB34-3B9F80571222}"/>
              </a:ext>
            </a:extLst>
          </p:cNvPr>
          <p:cNvCxnSpPr/>
          <p:nvPr/>
        </p:nvCxnSpPr>
        <p:spPr>
          <a:xfrm>
            <a:off x="7598228" y="3173111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C28375-CC37-700F-9C96-0EA8E9EFBBEC}"/>
                  </a:ext>
                </a:extLst>
              </p:cNvPr>
              <p:cNvSpPr txBox="1"/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C28375-CC37-700F-9C96-0EA8E9EF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2BEB48D-4816-3625-6927-C10203F38EB4}"/>
              </a:ext>
            </a:extLst>
          </p:cNvPr>
          <p:cNvSpPr txBox="1"/>
          <p:nvPr/>
        </p:nvSpPr>
        <p:spPr>
          <a:xfrm>
            <a:off x="347849" y="5228320"/>
            <a:ext cx="290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e.g., t</a:t>
            </a:r>
            <a:r>
              <a:rPr lang="en-IL" sz="2000" dirty="0">
                <a:solidFill>
                  <a:srgbClr val="FF0000"/>
                </a:solidFill>
              </a:rPr>
              <a:t>he polynomial in Shamir secret sharing</a:t>
            </a:r>
          </a:p>
        </p:txBody>
      </p:sp>
    </p:spTree>
    <p:extLst>
      <p:ext uri="{BB962C8B-B14F-4D97-AF65-F5344CB8AC3E}">
        <p14:creationId xmlns:p14="http://schemas.microsoft.com/office/powerpoint/2010/main" val="2075118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/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D89EBF-196B-DC0E-F871-8C046AFCC2E1}"/>
              </a:ext>
            </a:extLst>
          </p:cNvPr>
          <p:cNvCxnSpPr/>
          <p:nvPr/>
        </p:nvCxnSpPr>
        <p:spPr>
          <a:xfrm>
            <a:off x="3118757" y="297179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/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400" dirty="0"/>
                  <a:t>: number of parties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blipFill>
                <a:blip r:embed="rId5"/>
                <a:stretch>
                  <a:fillRect t="-8108" r="-274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B8E17B-7D19-BA47-694A-F1C68FC6476F}"/>
              </a:ext>
            </a:extLst>
          </p:cNvPr>
          <p:cNvCxnSpPr/>
          <p:nvPr/>
        </p:nvCxnSpPr>
        <p:spPr>
          <a:xfrm>
            <a:off x="3107870" y="363038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/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 dirty="0"/>
                  <a:t>: the threshold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blipFill>
                <a:blip r:embed="rId6"/>
                <a:stretch>
                  <a:fillRect t="-8108" r="-352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9732CE-3AC3-E111-454A-7CDF09A121FE}"/>
              </a:ext>
            </a:extLst>
          </p:cNvPr>
          <p:cNvCxnSpPr/>
          <p:nvPr/>
        </p:nvCxnSpPr>
        <p:spPr>
          <a:xfrm>
            <a:off x="3118757" y="428686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/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: the secret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blipFill>
                <a:blip r:embed="rId7"/>
                <a:stretch>
                  <a:fillRect t="-8108" r="-507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2F713E-7A98-AC3D-BBB6-32EE7443CEA9}"/>
              </a:ext>
            </a:extLst>
          </p:cNvPr>
          <p:cNvCxnSpPr/>
          <p:nvPr/>
        </p:nvCxnSpPr>
        <p:spPr>
          <a:xfrm>
            <a:off x="3118757" y="4915807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/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sz="2400" dirty="0"/>
                  <a:t>: “corrleation string”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blipFill>
                <a:blip r:embed="rId8"/>
                <a:stretch>
                  <a:fillRect t="-8108" r="-260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033D82C3-27BD-BD39-84D9-21E9264674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4414" y="4346890"/>
            <a:ext cx="914400" cy="914400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F7F8A6AB-666F-9F9D-8334-098801648B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8187" y="4335900"/>
            <a:ext cx="914400" cy="914400"/>
          </a:xfrm>
          <a:prstGeom prst="rect">
            <a:avLst/>
          </a:prstGeom>
        </p:spPr>
      </p:pic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63D773F0-788D-036B-DBD8-CAD0F3D3D2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06987" y="431392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F5A7CD1F-BA7A-BD69-7217-9126414339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92587" y="432491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317881-155E-DBE3-E917-8C6807DC607A}"/>
              </a:ext>
            </a:extLst>
          </p:cNvPr>
          <p:cNvSpPr txBox="1"/>
          <p:nvPr/>
        </p:nvSpPr>
        <p:spPr>
          <a:xfrm>
            <a:off x="7168239" y="1318774"/>
            <a:ext cx="1643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/>
              <a:t>Tracing key:</a:t>
            </a:r>
          </a:p>
        </p:txBody>
      </p:sp>
    </p:spTree>
    <p:extLst>
      <p:ext uri="{BB962C8B-B14F-4D97-AF65-F5344CB8AC3E}">
        <p14:creationId xmlns:p14="http://schemas.microsoft.com/office/powerpoint/2010/main" val="40304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/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D89EBF-196B-DC0E-F871-8C046AFCC2E1}"/>
              </a:ext>
            </a:extLst>
          </p:cNvPr>
          <p:cNvCxnSpPr/>
          <p:nvPr/>
        </p:nvCxnSpPr>
        <p:spPr>
          <a:xfrm>
            <a:off x="3118757" y="297179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/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400" dirty="0"/>
                  <a:t>: number of parties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blipFill>
                <a:blip r:embed="rId5"/>
                <a:stretch>
                  <a:fillRect t="-8108" r="-274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B8E17B-7D19-BA47-694A-F1C68FC6476F}"/>
              </a:ext>
            </a:extLst>
          </p:cNvPr>
          <p:cNvCxnSpPr/>
          <p:nvPr/>
        </p:nvCxnSpPr>
        <p:spPr>
          <a:xfrm>
            <a:off x="3107870" y="363038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/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 dirty="0"/>
                  <a:t>: the threshold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blipFill>
                <a:blip r:embed="rId6"/>
                <a:stretch>
                  <a:fillRect t="-8108" r="-352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9732CE-3AC3-E111-454A-7CDF09A121FE}"/>
              </a:ext>
            </a:extLst>
          </p:cNvPr>
          <p:cNvCxnSpPr/>
          <p:nvPr/>
        </p:nvCxnSpPr>
        <p:spPr>
          <a:xfrm>
            <a:off x="3118757" y="428686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/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: the secret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blipFill>
                <a:blip r:embed="rId7"/>
                <a:stretch>
                  <a:fillRect t="-8108" r="-507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2F713E-7A98-AC3D-BBB6-32EE7443CEA9}"/>
              </a:ext>
            </a:extLst>
          </p:cNvPr>
          <p:cNvCxnSpPr/>
          <p:nvPr/>
        </p:nvCxnSpPr>
        <p:spPr>
          <a:xfrm>
            <a:off x="3118757" y="4915807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/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sz="2400" dirty="0"/>
                  <a:t>: “corrleation string”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blipFill>
                <a:blip r:embed="rId8"/>
                <a:stretch>
                  <a:fillRect t="-8108" r="-260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D4CE73-ADEF-55BD-B009-F32D318459A4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6096000" y="5437408"/>
            <a:ext cx="0" cy="348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/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L" sz="2400" dirty="0"/>
                  <a:t>: randomness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blipFill>
                <a:blip r:embed="rId9"/>
                <a:stretch>
                  <a:fillRect t="-8108" r="-357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033D82C3-27BD-BD39-84D9-21E9264674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414" y="4346890"/>
            <a:ext cx="914400" cy="914400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F7F8A6AB-666F-9F9D-8334-098801648B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78187" y="4335900"/>
            <a:ext cx="914400" cy="914400"/>
          </a:xfrm>
          <a:prstGeom prst="rect">
            <a:avLst/>
          </a:prstGeom>
        </p:spPr>
      </p:pic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63D773F0-788D-036B-DBD8-CAD0F3D3D2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06987" y="431392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F5A7CD1F-BA7A-BD69-7217-9126414339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2587" y="432491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317881-155E-DBE3-E917-8C6807DC607A}"/>
              </a:ext>
            </a:extLst>
          </p:cNvPr>
          <p:cNvSpPr txBox="1"/>
          <p:nvPr/>
        </p:nvSpPr>
        <p:spPr>
          <a:xfrm>
            <a:off x="7168239" y="1318774"/>
            <a:ext cx="1643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/>
              <a:t>Tracing key:</a:t>
            </a:r>
          </a:p>
        </p:txBody>
      </p:sp>
    </p:spTree>
    <p:extLst>
      <p:ext uri="{BB962C8B-B14F-4D97-AF65-F5344CB8AC3E}">
        <p14:creationId xmlns:p14="http://schemas.microsoft.com/office/powerpoint/2010/main" val="3181351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/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D89EBF-196B-DC0E-F871-8C046AFCC2E1}"/>
              </a:ext>
            </a:extLst>
          </p:cNvPr>
          <p:cNvCxnSpPr/>
          <p:nvPr/>
        </p:nvCxnSpPr>
        <p:spPr>
          <a:xfrm>
            <a:off x="3118757" y="297179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/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400" dirty="0"/>
                  <a:t>: number of parties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blipFill>
                <a:blip r:embed="rId5"/>
                <a:stretch>
                  <a:fillRect t="-8108" r="-274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B8E17B-7D19-BA47-694A-F1C68FC6476F}"/>
              </a:ext>
            </a:extLst>
          </p:cNvPr>
          <p:cNvCxnSpPr/>
          <p:nvPr/>
        </p:nvCxnSpPr>
        <p:spPr>
          <a:xfrm>
            <a:off x="3107870" y="363038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/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 dirty="0"/>
                  <a:t>: the threshold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blipFill>
                <a:blip r:embed="rId6"/>
                <a:stretch>
                  <a:fillRect t="-8108" r="-352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9732CE-3AC3-E111-454A-7CDF09A121FE}"/>
              </a:ext>
            </a:extLst>
          </p:cNvPr>
          <p:cNvCxnSpPr/>
          <p:nvPr/>
        </p:nvCxnSpPr>
        <p:spPr>
          <a:xfrm>
            <a:off x="3118757" y="428686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/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: the secret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blipFill>
                <a:blip r:embed="rId7"/>
                <a:stretch>
                  <a:fillRect t="-8108" r="-507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2F713E-7A98-AC3D-BBB6-32EE7443CEA9}"/>
              </a:ext>
            </a:extLst>
          </p:cNvPr>
          <p:cNvCxnSpPr/>
          <p:nvPr/>
        </p:nvCxnSpPr>
        <p:spPr>
          <a:xfrm>
            <a:off x="3118757" y="4915807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/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sz="2400" dirty="0"/>
                  <a:t>: “corrleation string”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blipFill>
                <a:blip r:embed="rId8"/>
                <a:stretch>
                  <a:fillRect t="-8108" r="-260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D4CE73-ADEF-55BD-B009-F32D318459A4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6096000" y="5437408"/>
            <a:ext cx="0" cy="348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/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L" sz="2400" dirty="0"/>
                  <a:t>: randomness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blipFill>
                <a:blip r:embed="rId9"/>
                <a:stretch>
                  <a:fillRect t="-8108" r="-357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033D82C3-27BD-BD39-84D9-21E9264674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414" y="4346890"/>
            <a:ext cx="914400" cy="914400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F7F8A6AB-666F-9F9D-8334-098801648B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78187" y="4335900"/>
            <a:ext cx="914400" cy="914400"/>
          </a:xfrm>
          <a:prstGeom prst="rect">
            <a:avLst/>
          </a:prstGeom>
        </p:spPr>
      </p:pic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63D773F0-788D-036B-DBD8-CAD0F3D3D2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06987" y="431392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F5A7CD1F-BA7A-BD69-7217-9126414339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2587" y="4324910"/>
            <a:ext cx="914400" cy="914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6FEBFF-94EF-C207-9699-30DF4ACB3DFB}"/>
              </a:ext>
            </a:extLst>
          </p:cNvPr>
          <p:cNvCxnSpPr/>
          <p:nvPr/>
        </p:nvCxnSpPr>
        <p:spPr>
          <a:xfrm>
            <a:off x="7598228" y="3173111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/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blipFill>
                <a:blip r:embed="rId1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/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317881-155E-DBE3-E917-8C6807DC607A}"/>
                  </a:ext>
                </a:extLst>
              </p:cNvPr>
              <p:cNvSpPr txBox="1"/>
              <p:nvPr/>
            </p:nvSpPr>
            <p:spPr>
              <a:xfrm>
                <a:off x="7168239" y="1318774"/>
                <a:ext cx="2403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dirty="0"/>
                  <a:t>Tracing key: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317881-155E-DBE3-E917-8C6807DC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39" y="1318774"/>
                <a:ext cx="2403158" cy="461665"/>
              </a:xfrm>
              <a:prstGeom prst="rect">
                <a:avLst/>
              </a:prstGeom>
              <a:blipFill>
                <a:blip r:embed="rId20"/>
                <a:stretch>
                  <a:fillRect l="-4211" t="-7895" r="-1053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873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/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D89EBF-196B-DC0E-F871-8C046AFCC2E1}"/>
              </a:ext>
            </a:extLst>
          </p:cNvPr>
          <p:cNvCxnSpPr/>
          <p:nvPr/>
        </p:nvCxnSpPr>
        <p:spPr>
          <a:xfrm>
            <a:off x="3118757" y="297179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/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400" dirty="0"/>
                  <a:t>: number of parties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blipFill>
                <a:blip r:embed="rId5"/>
                <a:stretch>
                  <a:fillRect t="-8108" r="-274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B8E17B-7D19-BA47-694A-F1C68FC6476F}"/>
              </a:ext>
            </a:extLst>
          </p:cNvPr>
          <p:cNvCxnSpPr/>
          <p:nvPr/>
        </p:nvCxnSpPr>
        <p:spPr>
          <a:xfrm>
            <a:off x="3107870" y="363038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/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 dirty="0"/>
                  <a:t>: the threshold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blipFill>
                <a:blip r:embed="rId6"/>
                <a:stretch>
                  <a:fillRect t="-8108" r="-352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9732CE-3AC3-E111-454A-7CDF09A121FE}"/>
              </a:ext>
            </a:extLst>
          </p:cNvPr>
          <p:cNvCxnSpPr/>
          <p:nvPr/>
        </p:nvCxnSpPr>
        <p:spPr>
          <a:xfrm>
            <a:off x="3118757" y="428686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/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: the secret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blipFill>
                <a:blip r:embed="rId7"/>
                <a:stretch>
                  <a:fillRect t="-8108" r="-507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2F713E-7A98-AC3D-BBB6-32EE7443CEA9}"/>
              </a:ext>
            </a:extLst>
          </p:cNvPr>
          <p:cNvCxnSpPr/>
          <p:nvPr/>
        </p:nvCxnSpPr>
        <p:spPr>
          <a:xfrm>
            <a:off x="3118757" y="4915807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/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sz="2400" dirty="0"/>
                  <a:t>: “corrleation string”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blipFill>
                <a:blip r:embed="rId8"/>
                <a:stretch>
                  <a:fillRect t="-8108" r="-260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D4CE73-ADEF-55BD-B009-F32D318459A4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6096000" y="5437408"/>
            <a:ext cx="0" cy="348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/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L" sz="2400" dirty="0">
                    <a:solidFill>
                      <a:srgbClr val="FF0000"/>
                    </a:solidFill>
                  </a:rPr>
                  <a:t>: randomness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blipFill>
                <a:blip r:embed="rId9"/>
                <a:stretch>
                  <a:fillRect t="-8108" r="-357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033D82C3-27BD-BD39-84D9-21E9264674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414" y="4346890"/>
            <a:ext cx="914400" cy="914400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F7F8A6AB-666F-9F9D-8334-098801648B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78187" y="4335900"/>
            <a:ext cx="914400" cy="914400"/>
          </a:xfrm>
          <a:prstGeom prst="rect">
            <a:avLst/>
          </a:prstGeom>
        </p:spPr>
      </p:pic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63D773F0-788D-036B-DBD8-CAD0F3D3D2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06987" y="431392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F5A7CD1F-BA7A-BD69-7217-9126414339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2587" y="4324910"/>
            <a:ext cx="914400" cy="914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6FEBFF-94EF-C207-9699-30DF4ACB3DFB}"/>
              </a:ext>
            </a:extLst>
          </p:cNvPr>
          <p:cNvCxnSpPr/>
          <p:nvPr/>
        </p:nvCxnSpPr>
        <p:spPr>
          <a:xfrm>
            <a:off x="7598228" y="3173111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/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blipFill>
                <a:blip r:embed="rId1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/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13C472-BDCB-7656-C26A-78C3BD8F9374}"/>
                  </a:ext>
                </a:extLst>
              </p:cNvPr>
              <p:cNvSpPr txBox="1"/>
              <p:nvPr/>
            </p:nvSpPr>
            <p:spPr>
              <a:xfrm>
                <a:off x="8599714" y="5169924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13C472-BDCB-7656-C26A-78C3BD8F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4" y="5169924"/>
                <a:ext cx="1733744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CCC4D6-9BB9-5C0E-41DB-A71C01E1CF96}"/>
                  </a:ext>
                </a:extLst>
              </p:cNvPr>
              <p:cNvSpPr txBox="1"/>
              <p:nvPr/>
            </p:nvSpPr>
            <p:spPr>
              <a:xfrm>
                <a:off x="7168239" y="1318774"/>
                <a:ext cx="30726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dirty="0"/>
                  <a:t>Tracing key: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CCC4D6-9BB9-5C0E-41DB-A71C01E1C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39" y="1318774"/>
                <a:ext cx="3072636" cy="461665"/>
              </a:xfrm>
              <a:prstGeom prst="rect">
                <a:avLst/>
              </a:prstGeom>
              <a:blipFill>
                <a:blip r:embed="rId21"/>
                <a:stretch>
                  <a:fillRect l="-3292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63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/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D89EBF-196B-DC0E-F871-8C046AFCC2E1}"/>
              </a:ext>
            </a:extLst>
          </p:cNvPr>
          <p:cNvCxnSpPr/>
          <p:nvPr/>
        </p:nvCxnSpPr>
        <p:spPr>
          <a:xfrm>
            <a:off x="3118757" y="297179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/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400" dirty="0"/>
                  <a:t>: number of parties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blipFill>
                <a:blip r:embed="rId5"/>
                <a:stretch>
                  <a:fillRect t="-8108" r="-274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B8E17B-7D19-BA47-694A-F1C68FC6476F}"/>
              </a:ext>
            </a:extLst>
          </p:cNvPr>
          <p:cNvCxnSpPr/>
          <p:nvPr/>
        </p:nvCxnSpPr>
        <p:spPr>
          <a:xfrm>
            <a:off x="3107870" y="363038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/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 dirty="0"/>
                  <a:t>: the threshold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blipFill>
                <a:blip r:embed="rId6"/>
                <a:stretch>
                  <a:fillRect t="-8108" r="-352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9732CE-3AC3-E111-454A-7CDF09A121FE}"/>
              </a:ext>
            </a:extLst>
          </p:cNvPr>
          <p:cNvCxnSpPr/>
          <p:nvPr/>
        </p:nvCxnSpPr>
        <p:spPr>
          <a:xfrm>
            <a:off x="3118757" y="428686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/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: the secret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blipFill>
                <a:blip r:embed="rId7"/>
                <a:stretch>
                  <a:fillRect t="-8108" r="-507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2F713E-7A98-AC3D-BBB6-32EE7443CEA9}"/>
              </a:ext>
            </a:extLst>
          </p:cNvPr>
          <p:cNvCxnSpPr/>
          <p:nvPr/>
        </p:nvCxnSpPr>
        <p:spPr>
          <a:xfrm>
            <a:off x="3118757" y="4915807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/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sz="2400" dirty="0"/>
                  <a:t>: “corrleation string”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blipFill>
                <a:blip r:embed="rId8"/>
                <a:stretch>
                  <a:fillRect t="-8108" r="-260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D4CE73-ADEF-55BD-B009-F32D318459A4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6096000" y="5437408"/>
            <a:ext cx="0" cy="348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/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L" sz="2400" dirty="0"/>
                  <a:t>: randomness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blipFill>
                <a:blip r:embed="rId9"/>
                <a:stretch>
                  <a:fillRect t="-8108" r="-357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033D82C3-27BD-BD39-84D9-21E9264674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414" y="4346890"/>
            <a:ext cx="914400" cy="914400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F7F8A6AB-666F-9F9D-8334-098801648B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78187" y="4335900"/>
            <a:ext cx="914400" cy="914400"/>
          </a:xfrm>
          <a:prstGeom prst="rect">
            <a:avLst/>
          </a:prstGeom>
        </p:spPr>
      </p:pic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63D773F0-788D-036B-DBD8-CAD0F3D3D2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06987" y="431392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F5A7CD1F-BA7A-BD69-7217-9126414339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2587" y="432491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/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blipFill>
                <a:blip r:embed="rId1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/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13C472-BDCB-7656-C26A-78C3BD8F9374}"/>
                  </a:ext>
                </a:extLst>
              </p:cNvPr>
              <p:cNvSpPr txBox="1"/>
              <p:nvPr/>
            </p:nvSpPr>
            <p:spPr>
              <a:xfrm>
                <a:off x="8599714" y="5169924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13C472-BDCB-7656-C26A-78C3BD8F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4" y="5169924"/>
                <a:ext cx="1733744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A218FC-B7C8-7E3A-A6DB-77FEEDF8CE72}"/>
                  </a:ext>
                </a:extLst>
              </p:cNvPr>
              <p:cNvSpPr txBox="1"/>
              <p:nvPr/>
            </p:nvSpPr>
            <p:spPr>
              <a:xfrm>
                <a:off x="9487288" y="5159211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A218FC-B7C8-7E3A-A6DB-77FEEDF8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288" y="5159211"/>
                <a:ext cx="1733744" cy="461665"/>
              </a:xfrm>
              <a:prstGeom prst="rect">
                <a:avLst/>
              </a:prstGeom>
              <a:blipFill>
                <a:blip r:embed="rId2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157BA3-C13E-2513-915A-3D697B7BBAD0}"/>
                  </a:ext>
                </a:extLst>
              </p:cNvPr>
              <p:cNvSpPr txBox="1"/>
              <p:nvPr/>
            </p:nvSpPr>
            <p:spPr>
              <a:xfrm>
                <a:off x="7168239" y="1318774"/>
                <a:ext cx="3514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dirty="0"/>
                  <a:t>Tracing key: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157BA3-C13E-2513-915A-3D697B7BB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39" y="1318774"/>
                <a:ext cx="3514488" cy="461665"/>
              </a:xfrm>
              <a:prstGeom prst="rect">
                <a:avLst/>
              </a:prstGeom>
              <a:blipFill>
                <a:blip r:embed="rId22"/>
                <a:stretch>
                  <a:fillRect l="-2888" t="-7895" r="-722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6D6511-29F5-0755-CE46-9C1AD15282E5}"/>
              </a:ext>
            </a:extLst>
          </p:cNvPr>
          <p:cNvCxnSpPr/>
          <p:nvPr/>
        </p:nvCxnSpPr>
        <p:spPr>
          <a:xfrm>
            <a:off x="7598228" y="3173111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5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80"/>
                <a:ext cx="10515600" cy="435133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/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D89EBF-196B-DC0E-F871-8C046AFCC2E1}"/>
              </a:ext>
            </a:extLst>
          </p:cNvPr>
          <p:cNvCxnSpPr/>
          <p:nvPr/>
        </p:nvCxnSpPr>
        <p:spPr>
          <a:xfrm>
            <a:off x="3118757" y="297179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/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400" dirty="0"/>
                  <a:t>: number of parties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blipFill>
                <a:blip r:embed="rId5"/>
                <a:stretch>
                  <a:fillRect t="-8108" r="-274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B8E17B-7D19-BA47-694A-F1C68FC6476F}"/>
              </a:ext>
            </a:extLst>
          </p:cNvPr>
          <p:cNvCxnSpPr/>
          <p:nvPr/>
        </p:nvCxnSpPr>
        <p:spPr>
          <a:xfrm>
            <a:off x="3107870" y="363038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/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 dirty="0"/>
                  <a:t>: the threshold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blipFill>
                <a:blip r:embed="rId6"/>
                <a:stretch>
                  <a:fillRect t="-8108" r="-352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9732CE-3AC3-E111-454A-7CDF09A121FE}"/>
              </a:ext>
            </a:extLst>
          </p:cNvPr>
          <p:cNvCxnSpPr/>
          <p:nvPr/>
        </p:nvCxnSpPr>
        <p:spPr>
          <a:xfrm>
            <a:off x="3118757" y="428686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/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: the secret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blipFill>
                <a:blip r:embed="rId7"/>
                <a:stretch>
                  <a:fillRect t="-8108" r="-507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2F713E-7A98-AC3D-BBB6-32EE7443CEA9}"/>
              </a:ext>
            </a:extLst>
          </p:cNvPr>
          <p:cNvCxnSpPr/>
          <p:nvPr/>
        </p:nvCxnSpPr>
        <p:spPr>
          <a:xfrm>
            <a:off x="3118757" y="4915807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/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sz="2400" dirty="0"/>
                  <a:t>: “corrleation string”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blipFill>
                <a:blip r:embed="rId8"/>
                <a:stretch>
                  <a:fillRect t="-8108" r="-260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D4CE73-ADEF-55BD-B009-F32D318459A4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6096000" y="5437408"/>
            <a:ext cx="0" cy="348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/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IL" sz="2400" dirty="0">
                    <a:solidFill>
                      <a:srgbClr val="FF0000"/>
                    </a:solidFill>
                  </a:rPr>
                  <a:t>: randomness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8A060BB-D9F8-B561-C522-35BEF525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19" y="5791157"/>
                <a:ext cx="2118722" cy="461665"/>
              </a:xfrm>
              <a:prstGeom prst="rect">
                <a:avLst/>
              </a:prstGeom>
              <a:blipFill>
                <a:blip r:embed="rId9"/>
                <a:stretch>
                  <a:fillRect t="-8108" r="-2976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033D82C3-27BD-BD39-84D9-21E9264674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414" y="4346890"/>
            <a:ext cx="914400" cy="914400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F7F8A6AB-666F-9F9D-8334-098801648B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78187" y="4335900"/>
            <a:ext cx="914400" cy="914400"/>
          </a:xfrm>
          <a:prstGeom prst="rect">
            <a:avLst/>
          </a:prstGeom>
        </p:spPr>
      </p:pic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63D773F0-788D-036B-DBD8-CAD0F3D3D2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06987" y="431392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F5A7CD1F-BA7A-BD69-7217-9126414339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2587" y="4324910"/>
            <a:ext cx="914400" cy="914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6FEBFF-94EF-C207-9699-30DF4ACB3DFB}"/>
              </a:ext>
            </a:extLst>
          </p:cNvPr>
          <p:cNvCxnSpPr/>
          <p:nvPr/>
        </p:nvCxnSpPr>
        <p:spPr>
          <a:xfrm>
            <a:off x="7598228" y="3173111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/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blipFill>
                <a:blip r:embed="rId18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/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13C472-BDCB-7656-C26A-78C3BD8F9374}"/>
                  </a:ext>
                </a:extLst>
              </p:cNvPr>
              <p:cNvSpPr txBox="1"/>
              <p:nvPr/>
            </p:nvSpPr>
            <p:spPr>
              <a:xfrm>
                <a:off x="8599714" y="5169924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13C472-BDCB-7656-C26A-78C3BD8F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4" y="5169924"/>
                <a:ext cx="1733744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A218FC-B7C8-7E3A-A6DB-77FEEDF8CE72}"/>
                  </a:ext>
                </a:extLst>
              </p:cNvPr>
              <p:cNvSpPr txBox="1"/>
              <p:nvPr/>
            </p:nvSpPr>
            <p:spPr>
              <a:xfrm>
                <a:off x="9487288" y="5159211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A218FC-B7C8-7E3A-A6DB-77FEEDF8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288" y="5159211"/>
                <a:ext cx="1733744" cy="461665"/>
              </a:xfrm>
              <a:prstGeom prst="rect">
                <a:avLst/>
              </a:prstGeom>
              <a:blipFill>
                <a:blip r:embed="rId2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569FF0-ECE0-0DD0-B8F9-89F87335982C}"/>
                  </a:ext>
                </a:extLst>
              </p:cNvPr>
              <p:cNvSpPr txBox="1"/>
              <p:nvPr/>
            </p:nvSpPr>
            <p:spPr>
              <a:xfrm>
                <a:off x="10437649" y="5165806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569FF0-ECE0-0DD0-B8F9-89F873359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649" y="5165806"/>
                <a:ext cx="1733744" cy="461665"/>
              </a:xfrm>
              <a:prstGeom prst="rect">
                <a:avLst/>
              </a:prstGeom>
              <a:blipFill>
                <a:blip r:embed="rId2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E72526-8BD0-D1BB-7B82-7D601C68F782}"/>
                  </a:ext>
                </a:extLst>
              </p:cNvPr>
              <p:cNvSpPr txBox="1"/>
              <p:nvPr/>
            </p:nvSpPr>
            <p:spPr>
              <a:xfrm>
                <a:off x="7168239" y="1318774"/>
                <a:ext cx="4212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dirty="0"/>
                  <a:t>Tracing key: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E72526-8BD0-D1BB-7B82-7D601C68F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39" y="1318774"/>
                <a:ext cx="4212820" cy="461665"/>
              </a:xfrm>
              <a:prstGeom prst="rect">
                <a:avLst/>
              </a:prstGeom>
              <a:blipFill>
                <a:blip r:embed="rId23"/>
                <a:stretch>
                  <a:fillRect l="-2402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21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9680"/>
                <a:ext cx="10515600" cy="847094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𝑆h𝑎𝑟𝑒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9680"/>
                <a:ext cx="10515600" cy="847094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/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𝑆h𝑎𝑟𝑒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60C45B67-F23E-A5CC-2079-12C6FFB3F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2637855"/>
                <a:ext cx="3004457" cy="27995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D89EBF-196B-DC0E-F871-8C046AFCC2E1}"/>
              </a:ext>
            </a:extLst>
          </p:cNvPr>
          <p:cNvCxnSpPr/>
          <p:nvPr/>
        </p:nvCxnSpPr>
        <p:spPr>
          <a:xfrm>
            <a:off x="3118757" y="297179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/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sz="2400" dirty="0"/>
                  <a:t>: number of parties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235DCF-3D59-9C80-3681-39B6CD47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2740965"/>
                <a:ext cx="2767552" cy="461665"/>
              </a:xfrm>
              <a:prstGeom prst="rect">
                <a:avLst/>
              </a:prstGeom>
              <a:blipFill>
                <a:blip r:embed="rId5"/>
                <a:stretch>
                  <a:fillRect t="-8108" r="-274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B8E17B-7D19-BA47-694A-F1C68FC6476F}"/>
              </a:ext>
            </a:extLst>
          </p:cNvPr>
          <p:cNvCxnSpPr/>
          <p:nvPr/>
        </p:nvCxnSpPr>
        <p:spPr>
          <a:xfrm>
            <a:off x="3107870" y="363038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/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 dirty="0"/>
                  <a:t>: the threshold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5D1D37-D153-441A-2CA1-81686D82F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53" y="3399555"/>
                <a:ext cx="2150204" cy="461665"/>
              </a:xfrm>
              <a:prstGeom prst="rect">
                <a:avLst/>
              </a:prstGeom>
              <a:blipFill>
                <a:blip r:embed="rId6"/>
                <a:stretch>
                  <a:fillRect t="-8108" r="-352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69732CE-3AC3-E111-454A-7CDF09A121FE}"/>
              </a:ext>
            </a:extLst>
          </p:cNvPr>
          <p:cNvCxnSpPr/>
          <p:nvPr/>
        </p:nvCxnSpPr>
        <p:spPr>
          <a:xfrm>
            <a:off x="3118757" y="4286868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/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: the secret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0FD347-7066-0CBA-EC6B-6FF84F1F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13" y="4052624"/>
                <a:ext cx="1733744" cy="461665"/>
              </a:xfrm>
              <a:prstGeom prst="rect">
                <a:avLst/>
              </a:prstGeom>
              <a:blipFill>
                <a:blip r:embed="rId7"/>
                <a:stretch>
                  <a:fillRect t="-8108" r="-507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2F713E-7A98-AC3D-BBB6-32EE7443CEA9}"/>
              </a:ext>
            </a:extLst>
          </p:cNvPr>
          <p:cNvCxnSpPr/>
          <p:nvPr/>
        </p:nvCxnSpPr>
        <p:spPr>
          <a:xfrm>
            <a:off x="3118757" y="4915807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/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sz="2400" dirty="0"/>
                  <a:t>: “corrleation string”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AE83C8-8E19-E807-B9B7-CD1AF838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8" y="4700306"/>
                <a:ext cx="2909258" cy="461665"/>
              </a:xfrm>
              <a:prstGeom prst="rect">
                <a:avLst/>
              </a:prstGeom>
              <a:blipFill>
                <a:blip r:embed="rId8"/>
                <a:stretch>
                  <a:fillRect t="-8108" r="-2609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033D82C3-27BD-BD39-84D9-21E9264674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4414" y="4346890"/>
            <a:ext cx="914400" cy="914400"/>
          </a:xfrm>
          <a:prstGeom prst="rect">
            <a:avLst/>
          </a:prstGeom>
        </p:spPr>
      </p:pic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F7F8A6AB-666F-9F9D-8334-098801648B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8187" y="4335900"/>
            <a:ext cx="914400" cy="914400"/>
          </a:xfrm>
          <a:prstGeom prst="rect">
            <a:avLst/>
          </a:prstGeom>
        </p:spPr>
      </p:pic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63D773F0-788D-036B-DBD8-CAD0F3D3D2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06987" y="4313920"/>
            <a:ext cx="914400" cy="914400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F5A7CD1F-BA7A-BD69-7217-9126414339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92587" y="4324910"/>
            <a:ext cx="914400" cy="914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6FEBFF-94EF-C207-9699-30DF4ACB3DFB}"/>
              </a:ext>
            </a:extLst>
          </p:cNvPr>
          <p:cNvCxnSpPr/>
          <p:nvPr/>
        </p:nvCxnSpPr>
        <p:spPr>
          <a:xfrm>
            <a:off x="7598228" y="3173111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/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8D0290-D470-19D4-DDE4-D4CBF320F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24" y="2954217"/>
                <a:ext cx="3229841" cy="461665"/>
              </a:xfrm>
              <a:prstGeom prst="rect">
                <a:avLst/>
              </a:prstGeom>
              <a:blipFill>
                <a:blip r:embed="rId1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/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3EDB-729B-ECA9-3012-399870C3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70" y="5148498"/>
                <a:ext cx="1733744" cy="461665"/>
              </a:xfrm>
              <a:prstGeom prst="rect">
                <a:avLst/>
              </a:prstGeom>
              <a:blipFill>
                <a:blip r:embed="rId1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13C472-BDCB-7656-C26A-78C3BD8F9374}"/>
                  </a:ext>
                </a:extLst>
              </p:cNvPr>
              <p:cNvSpPr txBox="1"/>
              <p:nvPr/>
            </p:nvSpPr>
            <p:spPr>
              <a:xfrm>
                <a:off x="8599714" y="5169924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13C472-BDCB-7656-C26A-78C3BD8F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4" y="5169924"/>
                <a:ext cx="1733744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A218FC-B7C8-7E3A-A6DB-77FEEDF8CE72}"/>
                  </a:ext>
                </a:extLst>
              </p:cNvPr>
              <p:cNvSpPr txBox="1"/>
              <p:nvPr/>
            </p:nvSpPr>
            <p:spPr>
              <a:xfrm>
                <a:off x="9487288" y="5159211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A218FC-B7C8-7E3A-A6DB-77FEEDF8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288" y="5159211"/>
                <a:ext cx="1733744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569FF0-ECE0-0DD0-B8F9-89F87335982C}"/>
                  </a:ext>
                </a:extLst>
              </p:cNvPr>
              <p:cNvSpPr txBox="1"/>
              <p:nvPr/>
            </p:nvSpPr>
            <p:spPr>
              <a:xfrm>
                <a:off x="10437649" y="5165806"/>
                <a:ext cx="1733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569FF0-ECE0-0DD0-B8F9-89F873359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649" y="5165806"/>
                <a:ext cx="1733744" cy="461665"/>
              </a:xfrm>
              <a:prstGeom prst="rect">
                <a:avLst/>
              </a:prstGeom>
              <a:blipFill>
                <a:blip r:embed="rId2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E72526-8BD0-D1BB-7B82-7D601C68F782}"/>
                  </a:ext>
                </a:extLst>
              </p:cNvPr>
              <p:cNvSpPr txBox="1"/>
              <p:nvPr/>
            </p:nvSpPr>
            <p:spPr>
              <a:xfrm>
                <a:off x="7168239" y="1318774"/>
                <a:ext cx="4212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dirty="0"/>
                  <a:t>Tracing key: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E72526-8BD0-D1BB-7B82-7D601C68F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39" y="1318774"/>
                <a:ext cx="4212820" cy="461665"/>
              </a:xfrm>
              <a:prstGeom prst="rect">
                <a:avLst/>
              </a:prstGeom>
              <a:blipFill>
                <a:blip r:embed="rId22"/>
                <a:stretch>
                  <a:fillRect l="-2402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03165BB-C326-5FB7-4791-472814C350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17416"/>
                <a:ext cx="10515600" cy="8470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𝑅𝑒𝑐𝑜𝑛𝑠𝑡𝑟𝑢𝑐𝑡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03165BB-C326-5FB7-4791-472814C35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7416"/>
                <a:ext cx="10515600" cy="847094"/>
              </a:xfrm>
              <a:prstGeom prst="rect">
                <a:avLst/>
              </a:prstGeom>
              <a:blipFill>
                <a:blip r:embed="rId24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65CC8899-B69F-C243-E1D9-25C6083AF95C}"/>
              </a:ext>
            </a:extLst>
          </p:cNvPr>
          <p:cNvSpPr/>
          <p:nvPr/>
        </p:nvSpPr>
        <p:spPr>
          <a:xfrm>
            <a:off x="321733" y="1330982"/>
            <a:ext cx="7520029" cy="43986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2994E6-1FF6-06F8-D15D-A258A5F0EB8D}"/>
              </a:ext>
            </a:extLst>
          </p:cNvPr>
          <p:cNvSpPr/>
          <p:nvPr/>
        </p:nvSpPr>
        <p:spPr>
          <a:xfrm>
            <a:off x="7841762" y="1249611"/>
            <a:ext cx="7520029" cy="229047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29679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Threshold Secret Sharing</a:t>
            </a:r>
          </a:p>
        </p:txBody>
      </p:sp>
      <p:pic>
        <p:nvPicPr>
          <p:cNvPr id="4" name="Graphic 3" descr="Female Profile with solid fill">
            <a:extLst>
              <a:ext uri="{FF2B5EF4-FFF2-40B4-BE49-F238E27FC236}">
                <a16:creationId xmlns:a16="http://schemas.microsoft.com/office/drawing/2014/main" id="{B616847F-878B-71D5-3124-8CAAABF6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873" y="3428530"/>
            <a:ext cx="1443035" cy="1443035"/>
          </a:xfrm>
          <a:prstGeom prst="rect">
            <a:avLst/>
          </a:prstGeom>
        </p:spPr>
      </p:pic>
      <p:pic>
        <p:nvPicPr>
          <p:cNvPr id="5" name="Graphic 4" descr="School boy outline">
            <a:extLst>
              <a:ext uri="{FF2B5EF4-FFF2-40B4-BE49-F238E27FC236}">
                <a16:creationId xmlns:a16="http://schemas.microsoft.com/office/drawing/2014/main" id="{961B3D32-5819-C767-C597-0D33456B9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696" y="3405572"/>
            <a:ext cx="1467802" cy="1467802"/>
          </a:xfrm>
          <a:prstGeom prst="rect">
            <a:avLst/>
          </a:prstGeom>
        </p:spPr>
      </p:pic>
      <p:pic>
        <p:nvPicPr>
          <p:cNvPr id="6" name="Graphic 5" descr="Male profile with solid fill">
            <a:extLst>
              <a:ext uri="{FF2B5EF4-FFF2-40B4-BE49-F238E27FC236}">
                <a16:creationId xmlns:a16="http://schemas.microsoft.com/office/drawing/2014/main" id="{4C528E1F-459C-CBF4-C05E-C1E25F2DB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91198" y="3405571"/>
            <a:ext cx="1467801" cy="1467801"/>
          </a:xfrm>
          <a:prstGeom prst="rect">
            <a:avLst/>
          </a:prstGeom>
        </p:spPr>
      </p:pic>
      <p:pic>
        <p:nvPicPr>
          <p:cNvPr id="10" name="Graphic 9" descr="Office worker female with solid fill">
            <a:extLst>
              <a:ext uri="{FF2B5EF4-FFF2-40B4-BE49-F238E27FC236}">
                <a16:creationId xmlns:a16="http://schemas.microsoft.com/office/drawing/2014/main" id="{9F24EF32-725F-ED4C-C047-67D39C26B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2354" y="3405571"/>
            <a:ext cx="1467803" cy="1467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11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>
            <a:extLst>
              <a:ext uri="{FF2B5EF4-FFF2-40B4-BE49-F238E27FC236}">
                <a16:creationId xmlns:a16="http://schemas.microsoft.com/office/drawing/2014/main" id="{EB06C5C0-D13B-3D39-CB8A-F7CD6B69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99" y="1472664"/>
            <a:ext cx="1467802" cy="14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blipFill>
                <a:blip r:embed="rId13"/>
                <a:stretch>
                  <a:fillRect l="-7447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stCxn id="3076" idx="2"/>
            <a:endCxn id="4" idx="0"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  <a:stCxn id="3076" idx="2"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  <a:stCxn id="3076" idx="2"/>
            <a:endCxn id="5" idx="0"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  <a:stCxn id="3076" idx="2"/>
            <a:endCxn id="10" idx="0"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1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B2015-AC5D-CBC5-9AED-CACD73E4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856" y="5197239"/>
                <a:ext cx="11049000" cy="1295636"/>
              </a:xfrm>
            </p:spPr>
            <p:txBody>
              <a:bodyPr>
                <a:no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/>
                  <a:t>Correctness: </a:t>
                </a:r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shares suffice to reconstruct the secret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/>
                  <a:t>Privacy: </a:t>
                </a:r>
                <a:r>
                  <a:rPr lang="en-US" dirty="0"/>
                  <a:t>the distribution over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shares is the same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B2015-AC5D-CBC5-9AED-CACD73E4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856" y="5197239"/>
                <a:ext cx="11049000" cy="1295636"/>
              </a:xfrm>
              <a:blipFill>
                <a:blip r:embed="rId18"/>
                <a:stretch>
                  <a:fillRect l="-918" t="-77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E20792E-474E-96D1-A637-94FB014959F3}"/>
              </a:ext>
            </a:extLst>
          </p:cNvPr>
          <p:cNvSpPr/>
          <p:nvPr/>
        </p:nvSpPr>
        <p:spPr>
          <a:xfrm>
            <a:off x="321733" y="1318776"/>
            <a:ext cx="11870267" cy="355279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17591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Threshold Secret Sharing</a:t>
            </a:r>
          </a:p>
        </p:txBody>
      </p:sp>
      <p:pic>
        <p:nvPicPr>
          <p:cNvPr id="4" name="Graphic 3" descr="Female Profile with solid fill">
            <a:extLst>
              <a:ext uri="{FF2B5EF4-FFF2-40B4-BE49-F238E27FC236}">
                <a16:creationId xmlns:a16="http://schemas.microsoft.com/office/drawing/2014/main" id="{B616847F-878B-71D5-3124-8CAAABF6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873" y="3428530"/>
            <a:ext cx="1443035" cy="1443035"/>
          </a:xfrm>
          <a:prstGeom prst="rect">
            <a:avLst/>
          </a:prstGeom>
        </p:spPr>
      </p:pic>
      <p:pic>
        <p:nvPicPr>
          <p:cNvPr id="5" name="Graphic 4" descr="School boy outline">
            <a:extLst>
              <a:ext uri="{FF2B5EF4-FFF2-40B4-BE49-F238E27FC236}">
                <a16:creationId xmlns:a16="http://schemas.microsoft.com/office/drawing/2014/main" id="{961B3D32-5819-C767-C597-0D33456B9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696" y="3405572"/>
            <a:ext cx="1467802" cy="1467802"/>
          </a:xfrm>
          <a:prstGeom prst="rect">
            <a:avLst/>
          </a:prstGeom>
        </p:spPr>
      </p:pic>
      <p:pic>
        <p:nvPicPr>
          <p:cNvPr id="6" name="Graphic 5" descr="Male profile with solid fill">
            <a:extLst>
              <a:ext uri="{FF2B5EF4-FFF2-40B4-BE49-F238E27FC236}">
                <a16:creationId xmlns:a16="http://schemas.microsoft.com/office/drawing/2014/main" id="{4C528E1F-459C-CBF4-C05E-C1E25F2DB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91198" y="3405571"/>
            <a:ext cx="1467801" cy="1467801"/>
          </a:xfrm>
          <a:prstGeom prst="rect">
            <a:avLst/>
          </a:prstGeom>
        </p:spPr>
      </p:pic>
      <p:pic>
        <p:nvPicPr>
          <p:cNvPr id="10" name="Graphic 9" descr="Office worker female with solid fill">
            <a:extLst>
              <a:ext uri="{FF2B5EF4-FFF2-40B4-BE49-F238E27FC236}">
                <a16:creationId xmlns:a16="http://schemas.microsoft.com/office/drawing/2014/main" id="{9F24EF32-725F-ED4C-C047-67D39C26B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2354" y="3405571"/>
            <a:ext cx="1467803" cy="1467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11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>
            <a:extLst>
              <a:ext uri="{FF2B5EF4-FFF2-40B4-BE49-F238E27FC236}">
                <a16:creationId xmlns:a16="http://schemas.microsoft.com/office/drawing/2014/main" id="{EB06C5C0-D13B-3D39-CB8A-F7CD6B69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99" y="1472664"/>
            <a:ext cx="1467802" cy="14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blipFill>
                <a:blip r:embed="rId13"/>
                <a:stretch>
                  <a:fillRect l="-7447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stCxn id="3076" idx="2"/>
            <a:endCxn id="4" idx="0"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  <a:stCxn id="3076" idx="2"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  <a:stCxn id="3076" idx="2"/>
            <a:endCxn id="5" idx="0"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  <a:stCxn id="3076" idx="2"/>
            <a:endCxn id="10" idx="0"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1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B2015-AC5D-CBC5-9AED-CACD73E4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856" y="5197239"/>
                <a:ext cx="11049000" cy="1295636"/>
              </a:xfrm>
            </p:spPr>
            <p:txBody>
              <a:bodyPr>
                <a:no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/>
                  <a:t>Correctness: </a:t>
                </a:r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shares suffice to reconstruct the secret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/>
                  <a:t>Privacy: </a:t>
                </a:r>
                <a:r>
                  <a:rPr lang="en-US" dirty="0"/>
                  <a:t>the distribution over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shares is the same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B2015-AC5D-CBC5-9AED-CACD73E4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856" y="5197239"/>
                <a:ext cx="11049000" cy="1295636"/>
              </a:xfrm>
              <a:blipFill>
                <a:blip r:embed="rId18"/>
                <a:stretch>
                  <a:fillRect l="-918" t="-77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E20792E-474E-96D1-A637-94FB014959F3}"/>
              </a:ext>
            </a:extLst>
          </p:cNvPr>
          <p:cNvSpPr/>
          <p:nvPr/>
        </p:nvSpPr>
        <p:spPr>
          <a:xfrm>
            <a:off x="321733" y="1318776"/>
            <a:ext cx="11870267" cy="355279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C024C0-7AC0-95C7-A264-8ABA77839C8A}"/>
                  </a:ext>
                </a:extLst>
              </p:cNvPr>
              <p:cNvSpPr txBox="1"/>
              <p:nvPr/>
            </p:nvSpPr>
            <p:spPr>
              <a:xfrm>
                <a:off x="2284026" y="2348265"/>
                <a:ext cx="7106561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L" sz="2800" b="1" dirty="0"/>
                  <a:t>Also over the choice of the correlation string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endParaRPr lang="en-IL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C024C0-7AC0-95C7-A264-8ABA77839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26" y="2348265"/>
                <a:ext cx="7106561" cy="523220"/>
              </a:xfrm>
              <a:prstGeom prst="rect">
                <a:avLst/>
              </a:prstGeom>
              <a:blipFill>
                <a:blip r:embed="rId19"/>
                <a:stretch>
                  <a:fillRect l="-1964" t="-9302" b="-279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DC8C2-AB3E-D984-ED6E-A4DB4E636B27}"/>
                  </a:ext>
                </a:extLst>
              </p:cNvPr>
              <p:cNvSpPr txBox="1"/>
              <p:nvPr/>
            </p:nvSpPr>
            <p:spPr>
              <a:xfrm>
                <a:off x="1680746" y="3452429"/>
                <a:ext cx="8672567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Tracer privacy: privacy holds even if adversary is given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𝒕𝒌</m:t>
                    </m:r>
                  </m:oMath>
                </a14:m>
                <a:endParaRPr lang="en-IL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DC8C2-AB3E-D984-ED6E-A4DB4E636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46" y="3452429"/>
                <a:ext cx="8672567" cy="523220"/>
              </a:xfrm>
              <a:prstGeom prst="rect">
                <a:avLst/>
              </a:prstGeom>
              <a:blipFill>
                <a:blip r:embed="rId20"/>
                <a:stretch>
                  <a:fillRect l="-1462" t="-11905" b="-309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19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D256CB-7549-A788-2A1F-D7D420465900}"/>
              </a:ext>
            </a:extLst>
          </p:cNvPr>
          <p:cNvSpPr/>
          <p:nvPr/>
        </p:nvSpPr>
        <p:spPr>
          <a:xfrm>
            <a:off x="1154873" y="3202028"/>
            <a:ext cx="9548254" cy="426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Threshold Secret Sharing</a:t>
            </a:r>
          </a:p>
        </p:txBody>
      </p:sp>
      <p:pic>
        <p:nvPicPr>
          <p:cNvPr id="4" name="Graphic 3" descr="Female Profile with solid fill">
            <a:extLst>
              <a:ext uri="{FF2B5EF4-FFF2-40B4-BE49-F238E27FC236}">
                <a16:creationId xmlns:a16="http://schemas.microsoft.com/office/drawing/2014/main" id="{B616847F-878B-71D5-3124-8CAAABF6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873" y="3428530"/>
            <a:ext cx="1443035" cy="1443035"/>
          </a:xfrm>
          <a:prstGeom prst="rect">
            <a:avLst/>
          </a:prstGeom>
        </p:spPr>
      </p:pic>
      <p:pic>
        <p:nvPicPr>
          <p:cNvPr id="5" name="Graphic 4" descr="School boy outline">
            <a:extLst>
              <a:ext uri="{FF2B5EF4-FFF2-40B4-BE49-F238E27FC236}">
                <a16:creationId xmlns:a16="http://schemas.microsoft.com/office/drawing/2014/main" id="{961B3D32-5819-C767-C597-0D33456B9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696" y="3405572"/>
            <a:ext cx="1467802" cy="1467802"/>
          </a:xfrm>
          <a:prstGeom prst="rect">
            <a:avLst/>
          </a:prstGeom>
        </p:spPr>
      </p:pic>
      <p:pic>
        <p:nvPicPr>
          <p:cNvPr id="6" name="Graphic 5" descr="Male profile with solid fill">
            <a:extLst>
              <a:ext uri="{FF2B5EF4-FFF2-40B4-BE49-F238E27FC236}">
                <a16:creationId xmlns:a16="http://schemas.microsoft.com/office/drawing/2014/main" id="{4C528E1F-459C-CBF4-C05E-C1E25F2DB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91198" y="3405571"/>
            <a:ext cx="1467801" cy="1467801"/>
          </a:xfrm>
          <a:prstGeom prst="rect">
            <a:avLst/>
          </a:prstGeom>
        </p:spPr>
      </p:pic>
      <p:pic>
        <p:nvPicPr>
          <p:cNvPr id="10" name="Graphic 9" descr="Office worker female with solid fill">
            <a:extLst>
              <a:ext uri="{FF2B5EF4-FFF2-40B4-BE49-F238E27FC236}">
                <a16:creationId xmlns:a16="http://schemas.microsoft.com/office/drawing/2014/main" id="{9F24EF32-725F-ED4C-C047-67D39C26B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2354" y="3405571"/>
            <a:ext cx="1467803" cy="1467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11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>
            <a:extLst>
              <a:ext uri="{FF2B5EF4-FFF2-40B4-BE49-F238E27FC236}">
                <a16:creationId xmlns:a16="http://schemas.microsoft.com/office/drawing/2014/main" id="{EB06C5C0-D13B-3D39-CB8A-F7CD6B69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99" y="1472664"/>
            <a:ext cx="1467802" cy="14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blipFill>
                <a:blip r:embed="rId13"/>
                <a:stretch>
                  <a:fillRect l="-7447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stCxn id="3076" idx="2"/>
            <a:endCxn id="4" idx="0"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  <a:stCxn id="3076" idx="2"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  <a:stCxn id="3076" idx="2"/>
            <a:endCxn id="5" idx="0"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  <a:stCxn id="3076" idx="2"/>
            <a:endCxn id="10" idx="0"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1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33469FC-B2E1-6F93-3B70-96E4E810511F}"/>
              </a:ext>
            </a:extLst>
          </p:cNvPr>
          <p:cNvSpPr txBox="1"/>
          <p:nvPr/>
        </p:nvSpPr>
        <p:spPr>
          <a:xfrm>
            <a:off x="1113700" y="2722890"/>
            <a:ext cx="1874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Secret shares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608231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Example: Shamir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5C490-76D3-1E4C-A2D5-9FD10F3228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IL" dirty="0"/>
                  <a:t>The secret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dirty="0"/>
                  <a:t> is an element of a finite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IL" dirty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IL" dirty="0"/>
                  <a:t>The correlation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L" dirty="0"/>
                  <a:t> is a random degree-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IL" dirty="0"/>
                  <a:t>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L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L" dirty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IL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L" dirty="0"/>
                  <a:t>-th share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L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5C490-76D3-1E4C-A2D5-9FD10F3228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38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Example: Shamir Secret Sharing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/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1A8F6-7D58-8583-9323-0456F95340C7}"/>
              </a:ext>
            </a:extLst>
          </p:cNvPr>
          <p:cNvCxnSpPr/>
          <p:nvPr/>
        </p:nvCxnSpPr>
        <p:spPr>
          <a:xfrm>
            <a:off x="685797" y="3406208"/>
            <a:ext cx="277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183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Example: Shamir Secret Sharing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/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1A8F6-7D58-8583-9323-0456F95340C7}"/>
              </a:ext>
            </a:extLst>
          </p:cNvPr>
          <p:cNvCxnSpPr/>
          <p:nvPr/>
        </p:nvCxnSpPr>
        <p:spPr>
          <a:xfrm>
            <a:off x="685797" y="3406208"/>
            <a:ext cx="277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5720D0-C179-D915-6E39-56D692604D14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1117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5720D0-C179-D915-6E39-56D692604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1117742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B7BE2E-9494-CCB0-DEB7-BF1EB465F035}"/>
              </a:ext>
            </a:extLst>
          </p:cNvPr>
          <p:cNvCxnSpPr>
            <a:stCxn id="3" idx="0"/>
          </p:cNvCxnSpPr>
          <p:nvPr/>
        </p:nvCxnSpPr>
        <p:spPr>
          <a:xfrm flipV="1">
            <a:off x="7135586" y="4310743"/>
            <a:ext cx="0" cy="723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669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Example: Shamir Secret Sharing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/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1A8F6-7D58-8583-9323-0456F95340C7}"/>
              </a:ext>
            </a:extLst>
          </p:cNvPr>
          <p:cNvCxnSpPr/>
          <p:nvPr/>
        </p:nvCxnSpPr>
        <p:spPr>
          <a:xfrm>
            <a:off x="685797" y="3406208"/>
            <a:ext cx="277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B7BE2E-9494-CCB0-DEB7-BF1EB465F035}"/>
              </a:ext>
            </a:extLst>
          </p:cNvPr>
          <p:cNvCxnSpPr>
            <a:stCxn id="3" idx="0"/>
          </p:cNvCxnSpPr>
          <p:nvPr/>
        </p:nvCxnSpPr>
        <p:spPr>
          <a:xfrm flipV="1">
            <a:off x="7135586" y="4310743"/>
            <a:ext cx="0" cy="723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BAE89D0-83FA-FF5D-2A15-87B09B3E4AC8}"/>
              </a:ext>
            </a:extLst>
          </p:cNvPr>
          <p:cNvSpPr/>
          <p:nvPr/>
        </p:nvSpPr>
        <p:spPr>
          <a:xfrm>
            <a:off x="4577443" y="5058643"/>
            <a:ext cx="228600" cy="2394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/>
              <p:nvPr/>
            </p:nvSpPr>
            <p:spPr>
              <a:xfrm>
                <a:off x="4490354" y="5194576"/>
                <a:ext cx="1117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54" y="5194576"/>
                <a:ext cx="1117742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A077D7-249A-A772-4557-73459E597BFF}"/>
              </a:ext>
            </a:extLst>
          </p:cNvPr>
          <p:cNvCxnSpPr>
            <a:cxnSpLocks/>
          </p:cNvCxnSpPr>
          <p:nvPr/>
        </p:nvCxnSpPr>
        <p:spPr>
          <a:xfrm flipV="1">
            <a:off x="4691743" y="4506686"/>
            <a:ext cx="0" cy="5519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9671DEFF-A35E-EB8E-02AA-42FED8E771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88277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/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blipFill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536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Example: Shamir Secret Sharing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/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1A8F6-7D58-8583-9323-0456F95340C7}"/>
              </a:ext>
            </a:extLst>
          </p:cNvPr>
          <p:cNvCxnSpPr/>
          <p:nvPr/>
        </p:nvCxnSpPr>
        <p:spPr>
          <a:xfrm>
            <a:off x="685797" y="3406208"/>
            <a:ext cx="277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B7BE2E-9494-CCB0-DEB7-BF1EB465F035}"/>
              </a:ext>
            </a:extLst>
          </p:cNvPr>
          <p:cNvCxnSpPr>
            <a:stCxn id="3" idx="0"/>
          </p:cNvCxnSpPr>
          <p:nvPr/>
        </p:nvCxnSpPr>
        <p:spPr>
          <a:xfrm flipV="1">
            <a:off x="7135586" y="4310743"/>
            <a:ext cx="0" cy="723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BAE89D0-83FA-FF5D-2A15-87B09B3E4AC8}"/>
              </a:ext>
            </a:extLst>
          </p:cNvPr>
          <p:cNvSpPr/>
          <p:nvPr/>
        </p:nvSpPr>
        <p:spPr>
          <a:xfrm>
            <a:off x="4577443" y="5058643"/>
            <a:ext cx="228600" cy="2394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/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A077D7-249A-A772-4557-73459E597BFF}"/>
              </a:ext>
            </a:extLst>
          </p:cNvPr>
          <p:cNvCxnSpPr>
            <a:cxnSpLocks/>
          </p:cNvCxnSpPr>
          <p:nvPr/>
        </p:nvCxnSpPr>
        <p:spPr>
          <a:xfrm flipV="1">
            <a:off x="4691743" y="4506686"/>
            <a:ext cx="0" cy="5519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9671DEFF-A35E-EB8E-02AA-42FED8E77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88277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/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/>
              <p:nvPr/>
            </p:nvSpPr>
            <p:spPr>
              <a:xfrm>
                <a:off x="9029700" y="5203506"/>
                <a:ext cx="1117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203506"/>
                <a:ext cx="1117742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AA70731-F52B-BF6B-85D6-DC21EECD0394}"/>
              </a:ext>
            </a:extLst>
          </p:cNvPr>
          <p:cNvSpPr/>
          <p:nvPr/>
        </p:nvSpPr>
        <p:spPr>
          <a:xfrm>
            <a:off x="9111875" y="5031499"/>
            <a:ext cx="228600" cy="23948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D6C9C4-5666-42AC-FE70-F22627C430CA}"/>
              </a:ext>
            </a:extLst>
          </p:cNvPr>
          <p:cNvCxnSpPr>
            <a:cxnSpLocks/>
          </p:cNvCxnSpPr>
          <p:nvPr/>
        </p:nvCxnSpPr>
        <p:spPr>
          <a:xfrm flipV="1">
            <a:off x="9226175" y="3373550"/>
            <a:ext cx="0" cy="1657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8C391B9D-A681-2E6E-53FC-5A645F1FF5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492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/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blipFill>
                <a:blip r:embed="rId1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33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Example: Shamir Secret Sharing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/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1A8F6-7D58-8583-9323-0456F95340C7}"/>
              </a:ext>
            </a:extLst>
          </p:cNvPr>
          <p:cNvCxnSpPr/>
          <p:nvPr/>
        </p:nvCxnSpPr>
        <p:spPr>
          <a:xfrm>
            <a:off x="685797" y="3406208"/>
            <a:ext cx="277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B7BE2E-9494-CCB0-DEB7-BF1EB465F035}"/>
              </a:ext>
            </a:extLst>
          </p:cNvPr>
          <p:cNvCxnSpPr>
            <a:stCxn id="3" idx="0"/>
          </p:cNvCxnSpPr>
          <p:nvPr/>
        </p:nvCxnSpPr>
        <p:spPr>
          <a:xfrm flipV="1">
            <a:off x="7135586" y="4310743"/>
            <a:ext cx="0" cy="723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BAE89D0-83FA-FF5D-2A15-87B09B3E4AC8}"/>
              </a:ext>
            </a:extLst>
          </p:cNvPr>
          <p:cNvSpPr/>
          <p:nvPr/>
        </p:nvSpPr>
        <p:spPr>
          <a:xfrm>
            <a:off x="4577443" y="5058643"/>
            <a:ext cx="228600" cy="2394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/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A077D7-249A-A772-4557-73459E597BFF}"/>
              </a:ext>
            </a:extLst>
          </p:cNvPr>
          <p:cNvCxnSpPr>
            <a:cxnSpLocks/>
          </p:cNvCxnSpPr>
          <p:nvPr/>
        </p:nvCxnSpPr>
        <p:spPr>
          <a:xfrm flipV="1">
            <a:off x="4691743" y="4506686"/>
            <a:ext cx="0" cy="5519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9671DEFF-A35E-EB8E-02AA-42FED8E77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88277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/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/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AA70731-F52B-BF6B-85D6-DC21EECD0394}"/>
              </a:ext>
            </a:extLst>
          </p:cNvPr>
          <p:cNvSpPr/>
          <p:nvPr/>
        </p:nvSpPr>
        <p:spPr>
          <a:xfrm>
            <a:off x="9111875" y="5031499"/>
            <a:ext cx="228600" cy="23948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D6C9C4-5666-42AC-FE70-F22627C430CA}"/>
              </a:ext>
            </a:extLst>
          </p:cNvPr>
          <p:cNvCxnSpPr>
            <a:cxnSpLocks/>
          </p:cNvCxnSpPr>
          <p:nvPr/>
        </p:nvCxnSpPr>
        <p:spPr>
          <a:xfrm flipV="1">
            <a:off x="9226175" y="3373550"/>
            <a:ext cx="0" cy="1657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8C391B9D-A681-2E6E-53FC-5A645F1FF5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492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/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blipFill>
                <a:blip r:embed="rId1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709273D-A788-925E-4A8C-B4629C3281C1}"/>
              </a:ext>
            </a:extLst>
          </p:cNvPr>
          <p:cNvSpPr/>
          <p:nvPr/>
        </p:nvSpPr>
        <p:spPr>
          <a:xfrm>
            <a:off x="1388461" y="5055499"/>
            <a:ext cx="228600" cy="2394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/>
              <p:nvPr/>
            </p:nvSpPr>
            <p:spPr>
              <a:xfrm>
                <a:off x="1263209" y="5189898"/>
                <a:ext cx="1117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209" y="5189898"/>
                <a:ext cx="1117742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34548-89DE-FEA1-5A44-8D1A8F093626}"/>
              </a:ext>
            </a:extLst>
          </p:cNvPr>
          <p:cNvCxnSpPr>
            <a:cxnSpLocks/>
          </p:cNvCxnSpPr>
          <p:nvPr/>
        </p:nvCxnSpPr>
        <p:spPr>
          <a:xfrm flipV="1">
            <a:off x="1502761" y="2203763"/>
            <a:ext cx="0" cy="28517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Database with solid fill">
            <a:extLst>
              <a:ext uri="{FF2B5EF4-FFF2-40B4-BE49-F238E27FC236}">
                <a16:creationId xmlns:a16="http://schemas.microsoft.com/office/drawing/2014/main" id="{64CB795E-8792-AFB0-1FF3-26F2EC062B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2144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/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blipFill>
                <a:blip r:embed="rId2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783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Example: Shamir Secret Sharing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/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1A8F6-7D58-8583-9323-0456F95340C7}"/>
              </a:ext>
            </a:extLst>
          </p:cNvPr>
          <p:cNvCxnSpPr/>
          <p:nvPr/>
        </p:nvCxnSpPr>
        <p:spPr>
          <a:xfrm>
            <a:off x="685797" y="3406208"/>
            <a:ext cx="277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B7BE2E-9494-CCB0-DEB7-BF1EB465F035}"/>
              </a:ext>
            </a:extLst>
          </p:cNvPr>
          <p:cNvCxnSpPr>
            <a:stCxn id="3" idx="0"/>
          </p:cNvCxnSpPr>
          <p:nvPr/>
        </p:nvCxnSpPr>
        <p:spPr>
          <a:xfrm flipV="1">
            <a:off x="7135586" y="4310743"/>
            <a:ext cx="0" cy="723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BAE89D0-83FA-FF5D-2A15-87B09B3E4AC8}"/>
              </a:ext>
            </a:extLst>
          </p:cNvPr>
          <p:cNvSpPr/>
          <p:nvPr/>
        </p:nvSpPr>
        <p:spPr>
          <a:xfrm>
            <a:off x="4577443" y="5058643"/>
            <a:ext cx="228600" cy="2394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/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A077D7-249A-A772-4557-73459E597BFF}"/>
              </a:ext>
            </a:extLst>
          </p:cNvPr>
          <p:cNvCxnSpPr>
            <a:cxnSpLocks/>
          </p:cNvCxnSpPr>
          <p:nvPr/>
        </p:nvCxnSpPr>
        <p:spPr>
          <a:xfrm flipV="1">
            <a:off x="4691743" y="4506686"/>
            <a:ext cx="0" cy="5519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9671DEFF-A35E-EB8E-02AA-42FED8E77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88277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/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/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AA70731-F52B-BF6B-85D6-DC21EECD0394}"/>
              </a:ext>
            </a:extLst>
          </p:cNvPr>
          <p:cNvSpPr/>
          <p:nvPr/>
        </p:nvSpPr>
        <p:spPr>
          <a:xfrm>
            <a:off x="9111875" y="5031499"/>
            <a:ext cx="228600" cy="23948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D6C9C4-5666-42AC-FE70-F22627C430CA}"/>
              </a:ext>
            </a:extLst>
          </p:cNvPr>
          <p:cNvCxnSpPr>
            <a:cxnSpLocks/>
          </p:cNvCxnSpPr>
          <p:nvPr/>
        </p:nvCxnSpPr>
        <p:spPr>
          <a:xfrm flipV="1">
            <a:off x="9226175" y="3373550"/>
            <a:ext cx="0" cy="1657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8C391B9D-A681-2E6E-53FC-5A645F1FF5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492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/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blipFill>
                <a:blip r:embed="rId1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709273D-A788-925E-4A8C-B4629C3281C1}"/>
              </a:ext>
            </a:extLst>
          </p:cNvPr>
          <p:cNvSpPr/>
          <p:nvPr/>
        </p:nvSpPr>
        <p:spPr>
          <a:xfrm>
            <a:off x="1388461" y="5055499"/>
            <a:ext cx="228600" cy="2394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/>
              <p:nvPr/>
            </p:nvSpPr>
            <p:spPr>
              <a:xfrm>
                <a:off x="1263209" y="5189898"/>
                <a:ext cx="495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209" y="5189898"/>
                <a:ext cx="495136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34548-89DE-FEA1-5A44-8D1A8F093626}"/>
              </a:ext>
            </a:extLst>
          </p:cNvPr>
          <p:cNvCxnSpPr>
            <a:cxnSpLocks/>
          </p:cNvCxnSpPr>
          <p:nvPr/>
        </p:nvCxnSpPr>
        <p:spPr>
          <a:xfrm flipV="1">
            <a:off x="1502761" y="2203763"/>
            <a:ext cx="0" cy="28517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Database with solid fill">
            <a:extLst>
              <a:ext uri="{FF2B5EF4-FFF2-40B4-BE49-F238E27FC236}">
                <a16:creationId xmlns:a16="http://schemas.microsoft.com/office/drawing/2014/main" id="{64CB795E-8792-AFB0-1FF3-26F2EC062B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2144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/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blipFill>
                <a:blip r:embed="rId2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40654A3-38E4-2815-3969-82542DED3CD3}"/>
              </a:ext>
            </a:extLst>
          </p:cNvPr>
          <p:cNvSpPr/>
          <p:nvPr/>
        </p:nvSpPr>
        <p:spPr>
          <a:xfrm>
            <a:off x="2486854" y="5055499"/>
            <a:ext cx="228600" cy="23948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901797-44E0-E3C3-B85A-5B8CEF3E3C69}"/>
              </a:ext>
            </a:extLst>
          </p:cNvPr>
          <p:cNvCxnSpPr>
            <a:cxnSpLocks/>
          </p:cNvCxnSpPr>
          <p:nvPr/>
        </p:nvCxnSpPr>
        <p:spPr>
          <a:xfrm flipV="1">
            <a:off x="2626005" y="2579914"/>
            <a:ext cx="0" cy="24425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344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Example: Shamir Secret Sharing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/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1A8F6-7D58-8583-9323-0456F95340C7}"/>
              </a:ext>
            </a:extLst>
          </p:cNvPr>
          <p:cNvCxnSpPr/>
          <p:nvPr/>
        </p:nvCxnSpPr>
        <p:spPr>
          <a:xfrm>
            <a:off x="685797" y="3406208"/>
            <a:ext cx="277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B7BE2E-9494-CCB0-DEB7-BF1EB465F035}"/>
              </a:ext>
            </a:extLst>
          </p:cNvPr>
          <p:cNvCxnSpPr>
            <a:stCxn id="3" idx="0"/>
          </p:cNvCxnSpPr>
          <p:nvPr/>
        </p:nvCxnSpPr>
        <p:spPr>
          <a:xfrm flipV="1">
            <a:off x="7135586" y="4310743"/>
            <a:ext cx="0" cy="723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BAE89D0-83FA-FF5D-2A15-87B09B3E4AC8}"/>
              </a:ext>
            </a:extLst>
          </p:cNvPr>
          <p:cNvSpPr/>
          <p:nvPr/>
        </p:nvSpPr>
        <p:spPr>
          <a:xfrm>
            <a:off x="4577443" y="5058643"/>
            <a:ext cx="228600" cy="2394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/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A077D7-249A-A772-4557-73459E597BFF}"/>
              </a:ext>
            </a:extLst>
          </p:cNvPr>
          <p:cNvCxnSpPr>
            <a:cxnSpLocks/>
          </p:cNvCxnSpPr>
          <p:nvPr/>
        </p:nvCxnSpPr>
        <p:spPr>
          <a:xfrm flipV="1">
            <a:off x="4691743" y="4506686"/>
            <a:ext cx="0" cy="5519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9671DEFF-A35E-EB8E-02AA-42FED8E77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88277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/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/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AA70731-F52B-BF6B-85D6-DC21EECD0394}"/>
              </a:ext>
            </a:extLst>
          </p:cNvPr>
          <p:cNvSpPr/>
          <p:nvPr/>
        </p:nvSpPr>
        <p:spPr>
          <a:xfrm>
            <a:off x="9111875" y="5031499"/>
            <a:ext cx="228600" cy="23948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D6C9C4-5666-42AC-FE70-F22627C430CA}"/>
              </a:ext>
            </a:extLst>
          </p:cNvPr>
          <p:cNvCxnSpPr>
            <a:cxnSpLocks/>
          </p:cNvCxnSpPr>
          <p:nvPr/>
        </p:nvCxnSpPr>
        <p:spPr>
          <a:xfrm flipV="1">
            <a:off x="9226175" y="3373550"/>
            <a:ext cx="0" cy="1657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8C391B9D-A681-2E6E-53FC-5A645F1FF5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492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/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blipFill>
                <a:blip r:embed="rId1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709273D-A788-925E-4A8C-B4629C3281C1}"/>
              </a:ext>
            </a:extLst>
          </p:cNvPr>
          <p:cNvSpPr/>
          <p:nvPr/>
        </p:nvSpPr>
        <p:spPr>
          <a:xfrm>
            <a:off x="1388461" y="5055499"/>
            <a:ext cx="228600" cy="2394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/>
              <p:nvPr/>
            </p:nvSpPr>
            <p:spPr>
              <a:xfrm>
                <a:off x="1263209" y="5189898"/>
                <a:ext cx="495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209" y="5189898"/>
                <a:ext cx="495136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34548-89DE-FEA1-5A44-8D1A8F093626}"/>
              </a:ext>
            </a:extLst>
          </p:cNvPr>
          <p:cNvCxnSpPr>
            <a:cxnSpLocks/>
          </p:cNvCxnSpPr>
          <p:nvPr/>
        </p:nvCxnSpPr>
        <p:spPr>
          <a:xfrm flipV="1">
            <a:off x="1502761" y="2203763"/>
            <a:ext cx="0" cy="28517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Database with solid fill">
            <a:extLst>
              <a:ext uri="{FF2B5EF4-FFF2-40B4-BE49-F238E27FC236}">
                <a16:creationId xmlns:a16="http://schemas.microsoft.com/office/drawing/2014/main" id="{64CB795E-8792-AFB0-1FF3-26F2EC062B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2144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/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blipFill>
                <a:blip r:embed="rId2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40654A3-38E4-2815-3969-82542DED3CD3}"/>
              </a:ext>
            </a:extLst>
          </p:cNvPr>
          <p:cNvSpPr/>
          <p:nvPr/>
        </p:nvSpPr>
        <p:spPr>
          <a:xfrm>
            <a:off x="2486854" y="5055499"/>
            <a:ext cx="228600" cy="23948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901797-44E0-E3C3-B85A-5B8CEF3E3C69}"/>
              </a:ext>
            </a:extLst>
          </p:cNvPr>
          <p:cNvCxnSpPr>
            <a:cxnSpLocks/>
          </p:cNvCxnSpPr>
          <p:nvPr/>
        </p:nvCxnSpPr>
        <p:spPr>
          <a:xfrm flipV="1">
            <a:off x="2626005" y="2579914"/>
            <a:ext cx="0" cy="24425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E07CCFC-4E55-9739-2F36-345D15E05F41}"/>
              </a:ext>
            </a:extLst>
          </p:cNvPr>
          <p:cNvSpPr/>
          <p:nvPr/>
        </p:nvSpPr>
        <p:spPr>
          <a:xfrm>
            <a:off x="10231678" y="5031499"/>
            <a:ext cx="228600" cy="23948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3579E9-1FD8-D27A-E13F-1A91D3716B0B}"/>
              </a:ext>
            </a:extLst>
          </p:cNvPr>
          <p:cNvCxnSpPr>
            <a:cxnSpLocks/>
          </p:cNvCxnSpPr>
          <p:nvPr/>
        </p:nvCxnSpPr>
        <p:spPr>
          <a:xfrm flipV="1">
            <a:off x="10351953" y="2694214"/>
            <a:ext cx="0" cy="232682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7E4FC485-5CD3-5EA6-6A0B-DA02BF1C1576}"/>
              </a:ext>
            </a:extLst>
          </p:cNvPr>
          <p:cNvSpPr/>
          <p:nvPr/>
        </p:nvSpPr>
        <p:spPr>
          <a:xfrm>
            <a:off x="5056415" y="5044684"/>
            <a:ext cx="228600" cy="2394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7C4163-D78B-D565-C4E5-2F4B211BAF63}"/>
              </a:ext>
            </a:extLst>
          </p:cNvPr>
          <p:cNvCxnSpPr>
            <a:cxnSpLocks/>
          </p:cNvCxnSpPr>
          <p:nvPr/>
        </p:nvCxnSpPr>
        <p:spPr>
          <a:xfrm flipV="1">
            <a:off x="5170715" y="4637605"/>
            <a:ext cx="0" cy="3938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34B3D9C-AD6D-FF73-2AEA-69724D48ED07}"/>
              </a:ext>
            </a:extLst>
          </p:cNvPr>
          <p:cNvSpPr/>
          <p:nvPr/>
        </p:nvSpPr>
        <p:spPr>
          <a:xfrm>
            <a:off x="3769446" y="5031499"/>
            <a:ext cx="228600" cy="2394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817243-D11A-8583-0B4D-C4130DCF3334}"/>
              </a:ext>
            </a:extLst>
          </p:cNvPr>
          <p:cNvCxnSpPr>
            <a:cxnSpLocks/>
          </p:cNvCxnSpPr>
          <p:nvPr/>
        </p:nvCxnSpPr>
        <p:spPr>
          <a:xfrm flipV="1">
            <a:off x="3902622" y="4033157"/>
            <a:ext cx="0" cy="11103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05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Example: Shamir Secret Sharing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/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51F3E1-6C9F-FC95-D5AD-57845D0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1A8F6-7D58-8583-9323-0456F95340C7}"/>
              </a:ext>
            </a:extLst>
          </p:cNvPr>
          <p:cNvCxnSpPr/>
          <p:nvPr/>
        </p:nvCxnSpPr>
        <p:spPr>
          <a:xfrm>
            <a:off x="685797" y="3406208"/>
            <a:ext cx="277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B7BE2E-9494-CCB0-DEB7-BF1EB465F035}"/>
              </a:ext>
            </a:extLst>
          </p:cNvPr>
          <p:cNvCxnSpPr>
            <a:stCxn id="3" idx="0"/>
          </p:cNvCxnSpPr>
          <p:nvPr/>
        </p:nvCxnSpPr>
        <p:spPr>
          <a:xfrm flipV="1">
            <a:off x="7135586" y="4310743"/>
            <a:ext cx="0" cy="723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BAE89D0-83FA-FF5D-2A15-87B09B3E4AC8}"/>
              </a:ext>
            </a:extLst>
          </p:cNvPr>
          <p:cNvSpPr/>
          <p:nvPr/>
        </p:nvSpPr>
        <p:spPr>
          <a:xfrm>
            <a:off x="4577443" y="5058643"/>
            <a:ext cx="228600" cy="2394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/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116A86-5E14-8969-1A38-9334B09D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A077D7-249A-A772-4557-73459E597BFF}"/>
              </a:ext>
            </a:extLst>
          </p:cNvPr>
          <p:cNvCxnSpPr>
            <a:cxnSpLocks/>
          </p:cNvCxnSpPr>
          <p:nvPr/>
        </p:nvCxnSpPr>
        <p:spPr>
          <a:xfrm flipV="1">
            <a:off x="4691743" y="4506686"/>
            <a:ext cx="0" cy="5519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9671DEFF-A35E-EB8E-02AA-42FED8E77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88277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/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4014F-C886-08B1-73CE-0BB7743B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/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AA70731-F52B-BF6B-85D6-DC21EECD0394}"/>
              </a:ext>
            </a:extLst>
          </p:cNvPr>
          <p:cNvSpPr/>
          <p:nvPr/>
        </p:nvSpPr>
        <p:spPr>
          <a:xfrm>
            <a:off x="9111875" y="5031499"/>
            <a:ext cx="228600" cy="23948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D6C9C4-5666-42AC-FE70-F22627C430CA}"/>
              </a:ext>
            </a:extLst>
          </p:cNvPr>
          <p:cNvCxnSpPr>
            <a:cxnSpLocks/>
          </p:cNvCxnSpPr>
          <p:nvPr/>
        </p:nvCxnSpPr>
        <p:spPr>
          <a:xfrm flipV="1">
            <a:off x="9226175" y="3373550"/>
            <a:ext cx="0" cy="1657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8C391B9D-A681-2E6E-53FC-5A645F1FF5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492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/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blipFill>
                <a:blip r:embed="rId1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709273D-A788-925E-4A8C-B4629C3281C1}"/>
              </a:ext>
            </a:extLst>
          </p:cNvPr>
          <p:cNvSpPr/>
          <p:nvPr/>
        </p:nvSpPr>
        <p:spPr>
          <a:xfrm>
            <a:off x="1388461" y="5055499"/>
            <a:ext cx="228600" cy="2394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/>
              <p:nvPr/>
            </p:nvSpPr>
            <p:spPr>
              <a:xfrm>
                <a:off x="1263209" y="5189898"/>
                <a:ext cx="495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209" y="5189898"/>
                <a:ext cx="495136" cy="461665"/>
              </a:xfrm>
              <a:prstGeom prst="rect">
                <a:avLst/>
              </a:prstGeom>
              <a:blipFill>
                <a:blip r:embed="rId1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34548-89DE-FEA1-5A44-8D1A8F093626}"/>
              </a:ext>
            </a:extLst>
          </p:cNvPr>
          <p:cNvCxnSpPr>
            <a:cxnSpLocks/>
          </p:cNvCxnSpPr>
          <p:nvPr/>
        </p:nvCxnSpPr>
        <p:spPr>
          <a:xfrm flipV="1">
            <a:off x="1502761" y="2203763"/>
            <a:ext cx="0" cy="28517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Database with solid fill">
            <a:extLst>
              <a:ext uri="{FF2B5EF4-FFF2-40B4-BE49-F238E27FC236}">
                <a16:creationId xmlns:a16="http://schemas.microsoft.com/office/drawing/2014/main" id="{64CB795E-8792-AFB0-1FF3-26F2EC062B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2144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/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blipFill>
                <a:blip r:embed="rId2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40654A3-38E4-2815-3969-82542DED3CD3}"/>
              </a:ext>
            </a:extLst>
          </p:cNvPr>
          <p:cNvSpPr/>
          <p:nvPr/>
        </p:nvSpPr>
        <p:spPr>
          <a:xfrm>
            <a:off x="2486854" y="5055499"/>
            <a:ext cx="228600" cy="23948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901797-44E0-E3C3-B85A-5B8CEF3E3C69}"/>
              </a:ext>
            </a:extLst>
          </p:cNvPr>
          <p:cNvCxnSpPr>
            <a:cxnSpLocks/>
          </p:cNvCxnSpPr>
          <p:nvPr/>
        </p:nvCxnSpPr>
        <p:spPr>
          <a:xfrm flipV="1">
            <a:off x="2626005" y="2579914"/>
            <a:ext cx="0" cy="24425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E07CCFC-4E55-9739-2F36-345D15E05F41}"/>
              </a:ext>
            </a:extLst>
          </p:cNvPr>
          <p:cNvSpPr/>
          <p:nvPr/>
        </p:nvSpPr>
        <p:spPr>
          <a:xfrm>
            <a:off x="10231678" y="5031499"/>
            <a:ext cx="228600" cy="23948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3579E9-1FD8-D27A-E13F-1A91D3716B0B}"/>
              </a:ext>
            </a:extLst>
          </p:cNvPr>
          <p:cNvCxnSpPr>
            <a:cxnSpLocks/>
          </p:cNvCxnSpPr>
          <p:nvPr/>
        </p:nvCxnSpPr>
        <p:spPr>
          <a:xfrm flipV="1">
            <a:off x="10351953" y="2694214"/>
            <a:ext cx="0" cy="232682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7E4FC485-5CD3-5EA6-6A0B-DA02BF1C1576}"/>
              </a:ext>
            </a:extLst>
          </p:cNvPr>
          <p:cNvSpPr/>
          <p:nvPr/>
        </p:nvSpPr>
        <p:spPr>
          <a:xfrm>
            <a:off x="5056415" y="5044684"/>
            <a:ext cx="228600" cy="2394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7C4163-D78B-D565-C4E5-2F4B211BAF63}"/>
              </a:ext>
            </a:extLst>
          </p:cNvPr>
          <p:cNvCxnSpPr>
            <a:cxnSpLocks/>
          </p:cNvCxnSpPr>
          <p:nvPr/>
        </p:nvCxnSpPr>
        <p:spPr>
          <a:xfrm flipV="1">
            <a:off x="5170715" y="4637605"/>
            <a:ext cx="0" cy="3938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34B3D9C-AD6D-FF73-2AEA-69724D48ED07}"/>
              </a:ext>
            </a:extLst>
          </p:cNvPr>
          <p:cNvSpPr/>
          <p:nvPr/>
        </p:nvSpPr>
        <p:spPr>
          <a:xfrm>
            <a:off x="3769446" y="5031499"/>
            <a:ext cx="228600" cy="2394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817243-D11A-8583-0B4D-C4130DCF3334}"/>
              </a:ext>
            </a:extLst>
          </p:cNvPr>
          <p:cNvCxnSpPr>
            <a:cxnSpLocks/>
          </p:cNvCxnSpPr>
          <p:nvPr/>
        </p:nvCxnSpPr>
        <p:spPr>
          <a:xfrm flipV="1">
            <a:off x="3902622" y="4033157"/>
            <a:ext cx="0" cy="11103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0871BB-BFE9-BF79-D4B7-57E5E8154BF5}"/>
                  </a:ext>
                </a:extLst>
              </p:cNvPr>
              <p:cNvSpPr txBox="1"/>
              <p:nvPr/>
            </p:nvSpPr>
            <p:spPr>
              <a:xfrm>
                <a:off x="1876836" y="3577004"/>
                <a:ext cx="86507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Secrecy: any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IL" sz="2800" b="1" dirty="0"/>
                  <a:t> tuple of shares is uniformly random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0871BB-BFE9-BF79-D4B7-57E5E8154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836" y="3577004"/>
                <a:ext cx="8650768" cy="523220"/>
              </a:xfrm>
              <a:prstGeom prst="rect">
                <a:avLst/>
              </a:prstGeom>
              <a:blipFill>
                <a:blip r:embed="rId23"/>
                <a:stretch>
                  <a:fillRect l="-1466" t="-11628" b="-279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583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Reconstruction via Interpolation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/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AA70731-F52B-BF6B-85D6-DC21EECD0394}"/>
              </a:ext>
            </a:extLst>
          </p:cNvPr>
          <p:cNvSpPr/>
          <p:nvPr/>
        </p:nvSpPr>
        <p:spPr>
          <a:xfrm>
            <a:off x="9111875" y="5031499"/>
            <a:ext cx="228600" cy="23948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8C391B9D-A681-2E6E-53FC-5A645F1FF5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492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/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blipFill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709273D-A788-925E-4A8C-B4629C3281C1}"/>
              </a:ext>
            </a:extLst>
          </p:cNvPr>
          <p:cNvSpPr/>
          <p:nvPr/>
        </p:nvSpPr>
        <p:spPr>
          <a:xfrm>
            <a:off x="1388461" y="5055499"/>
            <a:ext cx="228600" cy="2394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/>
              <p:nvPr/>
            </p:nvSpPr>
            <p:spPr>
              <a:xfrm>
                <a:off x="1263209" y="5189898"/>
                <a:ext cx="495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209" y="5189898"/>
                <a:ext cx="495136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phic 29" descr="Database with solid fill">
            <a:extLst>
              <a:ext uri="{FF2B5EF4-FFF2-40B4-BE49-F238E27FC236}">
                <a16:creationId xmlns:a16="http://schemas.microsoft.com/office/drawing/2014/main" id="{64CB795E-8792-AFB0-1FF3-26F2EC062B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2144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/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4F2B3F11-52CF-AD2F-E830-F0D9903FF54A}"/>
              </a:ext>
            </a:extLst>
          </p:cNvPr>
          <p:cNvSpPr/>
          <p:nvPr/>
        </p:nvSpPr>
        <p:spPr>
          <a:xfrm>
            <a:off x="4577443" y="5058643"/>
            <a:ext cx="228600" cy="2394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4C09DD-7CA9-6188-1D87-8B579C3D3FD7}"/>
                  </a:ext>
                </a:extLst>
              </p:cNvPr>
              <p:cNvSpPr txBox="1"/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4C09DD-7CA9-6188-1D87-8B579C3D3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blipFill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Graphic 33" descr="Database with solid fill">
            <a:extLst>
              <a:ext uri="{FF2B5EF4-FFF2-40B4-BE49-F238E27FC236}">
                <a16:creationId xmlns:a16="http://schemas.microsoft.com/office/drawing/2014/main" id="{3AF70470-F550-7E01-3CC8-AE90750186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88277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5E19AF-6232-B809-06B1-1014F2E3E9BB}"/>
                  </a:ext>
                </a:extLst>
              </p:cNvPr>
              <p:cNvSpPr txBox="1"/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5E19AF-6232-B809-06B1-1014F2E3E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blipFill>
                <a:blip r:embed="rId21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62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4E16DB-6C06-267F-26EF-59AA5F239C3D}"/>
              </a:ext>
            </a:extLst>
          </p:cNvPr>
          <p:cNvSpPr/>
          <p:nvPr/>
        </p:nvSpPr>
        <p:spPr>
          <a:xfrm>
            <a:off x="2508183" y="5402808"/>
            <a:ext cx="4382610" cy="426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Threshold Secret Sharing</a:t>
            </a:r>
          </a:p>
        </p:txBody>
      </p:sp>
      <p:pic>
        <p:nvPicPr>
          <p:cNvPr id="4" name="Graphic 3" descr="Female Profile with solid fill">
            <a:extLst>
              <a:ext uri="{FF2B5EF4-FFF2-40B4-BE49-F238E27FC236}">
                <a16:creationId xmlns:a16="http://schemas.microsoft.com/office/drawing/2014/main" id="{B616847F-878B-71D5-3124-8CAAABF6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873" y="3428530"/>
            <a:ext cx="1443035" cy="1443035"/>
          </a:xfrm>
          <a:prstGeom prst="rect">
            <a:avLst/>
          </a:prstGeom>
        </p:spPr>
      </p:pic>
      <p:pic>
        <p:nvPicPr>
          <p:cNvPr id="5" name="Graphic 4" descr="School boy outline">
            <a:extLst>
              <a:ext uri="{FF2B5EF4-FFF2-40B4-BE49-F238E27FC236}">
                <a16:creationId xmlns:a16="http://schemas.microsoft.com/office/drawing/2014/main" id="{961B3D32-5819-C767-C597-0D33456B9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696" y="3405572"/>
            <a:ext cx="1467802" cy="1467802"/>
          </a:xfrm>
          <a:prstGeom prst="rect">
            <a:avLst/>
          </a:prstGeom>
        </p:spPr>
      </p:pic>
      <p:pic>
        <p:nvPicPr>
          <p:cNvPr id="6" name="Graphic 5" descr="Male profile with solid fill">
            <a:extLst>
              <a:ext uri="{FF2B5EF4-FFF2-40B4-BE49-F238E27FC236}">
                <a16:creationId xmlns:a16="http://schemas.microsoft.com/office/drawing/2014/main" id="{4C528E1F-459C-CBF4-C05E-C1E25F2DB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91198" y="3405571"/>
            <a:ext cx="1467801" cy="1467801"/>
          </a:xfrm>
          <a:prstGeom prst="rect">
            <a:avLst/>
          </a:prstGeom>
        </p:spPr>
      </p:pic>
      <p:pic>
        <p:nvPicPr>
          <p:cNvPr id="10" name="Graphic 9" descr="Office worker female with solid fill">
            <a:extLst>
              <a:ext uri="{FF2B5EF4-FFF2-40B4-BE49-F238E27FC236}">
                <a16:creationId xmlns:a16="http://schemas.microsoft.com/office/drawing/2014/main" id="{9F24EF32-725F-ED4C-C047-67D39C26B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2354" y="3405571"/>
            <a:ext cx="1467803" cy="1467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11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>
            <a:extLst>
              <a:ext uri="{FF2B5EF4-FFF2-40B4-BE49-F238E27FC236}">
                <a16:creationId xmlns:a16="http://schemas.microsoft.com/office/drawing/2014/main" id="{EB06C5C0-D13B-3D39-CB8A-F7CD6B69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99" y="1472664"/>
            <a:ext cx="1467802" cy="14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blipFill>
                <a:blip r:embed="rId13"/>
                <a:stretch>
                  <a:fillRect l="-7447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stCxn id="3076" idx="2"/>
            <a:endCxn id="4" idx="0"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  <a:stCxn id="3076" idx="2"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  <a:stCxn id="3076" idx="2"/>
            <a:endCxn id="5" idx="0"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  <a:stCxn id="3076" idx="2"/>
            <a:endCxn id="10" idx="0"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1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FBEF5F-6777-A097-7EF0-68A8C37B0E98}"/>
                  </a:ext>
                </a:extLst>
              </p:cNvPr>
              <p:cNvSpPr txBox="1"/>
              <p:nvPr/>
            </p:nvSpPr>
            <p:spPr>
              <a:xfrm>
                <a:off x="2573628" y="5385336"/>
                <a:ext cx="4382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Reconstruct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FBEF5F-6777-A097-7EF0-68A8C37B0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628" y="5385336"/>
                <a:ext cx="4382610" cy="461665"/>
              </a:xfrm>
              <a:prstGeom prst="rect">
                <a:avLst/>
              </a:prstGeom>
              <a:blipFill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3A9441-E633-E4A8-CCA8-A237EDC2DEB6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206680" y="4871565"/>
            <a:ext cx="2558253" cy="513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5D8394-E700-9D83-A794-7AFA434DC4F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725098" y="4871565"/>
            <a:ext cx="39835" cy="513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EE151A-4952-F799-17FC-449821F564D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764933" y="4871565"/>
            <a:ext cx="2485664" cy="513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06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Reconstruction via Interpolation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B7BE2E-9494-CCB0-DEB7-BF1EB465F035}"/>
              </a:ext>
            </a:extLst>
          </p:cNvPr>
          <p:cNvCxnSpPr>
            <a:stCxn id="3" idx="0"/>
          </p:cNvCxnSpPr>
          <p:nvPr/>
        </p:nvCxnSpPr>
        <p:spPr>
          <a:xfrm flipV="1">
            <a:off x="7135586" y="4310743"/>
            <a:ext cx="0" cy="723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/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AA70731-F52B-BF6B-85D6-DC21EECD0394}"/>
              </a:ext>
            </a:extLst>
          </p:cNvPr>
          <p:cNvSpPr/>
          <p:nvPr/>
        </p:nvSpPr>
        <p:spPr>
          <a:xfrm>
            <a:off x="9111875" y="5031499"/>
            <a:ext cx="228600" cy="23948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D6C9C4-5666-42AC-FE70-F22627C430CA}"/>
              </a:ext>
            </a:extLst>
          </p:cNvPr>
          <p:cNvCxnSpPr>
            <a:cxnSpLocks/>
          </p:cNvCxnSpPr>
          <p:nvPr/>
        </p:nvCxnSpPr>
        <p:spPr>
          <a:xfrm flipV="1">
            <a:off x="9226175" y="3373550"/>
            <a:ext cx="0" cy="1657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8C391B9D-A681-2E6E-53FC-5A645F1FF5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492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/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blipFill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709273D-A788-925E-4A8C-B4629C3281C1}"/>
              </a:ext>
            </a:extLst>
          </p:cNvPr>
          <p:cNvSpPr/>
          <p:nvPr/>
        </p:nvSpPr>
        <p:spPr>
          <a:xfrm>
            <a:off x="1388461" y="5055499"/>
            <a:ext cx="228600" cy="2394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/>
              <p:nvPr/>
            </p:nvSpPr>
            <p:spPr>
              <a:xfrm>
                <a:off x="1263209" y="5189898"/>
                <a:ext cx="1117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209" y="5189898"/>
                <a:ext cx="1117742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34548-89DE-FEA1-5A44-8D1A8F093626}"/>
              </a:ext>
            </a:extLst>
          </p:cNvPr>
          <p:cNvCxnSpPr>
            <a:cxnSpLocks/>
          </p:cNvCxnSpPr>
          <p:nvPr/>
        </p:nvCxnSpPr>
        <p:spPr>
          <a:xfrm flipV="1">
            <a:off x="1502761" y="2203763"/>
            <a:ext cx="0" cy="28517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Database with solid fill">
            <a:extLst>
              <a:ext uri="{FF2B5EF4-FFF2-40B4-BE49-F238E27FC236}">
                <a16:creationId xmlns:a16="http://schemas.microsoft.com/office/drawing/2014/main" id="{64CB795E-8792-AFB0-1FF3-26F2EC062B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2144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/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5D7C953E-4EFA-E2C6-F632-B5FA5A95F3EC}"/>
              </a:ext>
            </a:extLst>
          </p:cNvPr>
          <p:cNvSpPr/>
          <p:nvPr/>
        </p:nvSpPr>
        <p:spPr>
          <a:xfrm>
            <a:off x="4577443" y="5058643"/>
            <a:ext cx="228600" cy="2394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1DC096-96F2-265E-7C83-BCDA7E2A9829}"/>
                  </a:ext>
                </a:extLst>
              </p:cNvPr>
              <p:cNvSpPr txBox="1"/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1DC096-96F2-265E-7C83-BCDA7E2A9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blipFill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68B795-CBFE-E1A2-0AFD-F194D0AFBA9F}"/>
              </a:ext>
            </a:extLst>
          </p:cNvPr>
          <p:cNvCxnSpPr>
            <a:cxnSpLocks/>
          </p:cNvCxnSpPr>
          <p:nvPr/>
        </p:nvCxnSpPr>
        <p:spPr>
          <a:xfrm flipV="1">
            <a:off x="4691743" y="4506686"/>
            <a:ext cx="0" cy="5519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Database with solid fill">
            <a:extLst>
              <a:ext uri="{FF2B5EF4-FFF2-40B4-BE49-F238E27FC236}">
                <a16:creationId xmlns:a16="http://schemas.microsoft.com/office/drawing/2014/main" id="{8A1924C6-57F3-FF88-0206-42FD28860B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88277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78F528-C9E1-2526-310D-CBE307CA859C}"/>
                  </a:ext>
                </a:extLst>
              </p:cNvPr>
              <p:cNvSpPr txBox="1"/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78F528-C9E1-2526-310D-CBE307CA8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blipFill>
                <a:blip r:embed="rId21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457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3542EA-A54D-0BE2-6856-3EAB4C6135F0}"/>
              </a:ext>
            </a:extLst>
          </p:cNvPr>
          <p:cNvCxnSpPr/>
          <p:nvPr/>
        </p:nvCxnSpPr>
        <p:spPr>
          <a:xfrm>
            <a:off x="685797" y="3406208"/>
            <a:ext cx="277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A898E23-59F9-DF5D-265B-7088A2C9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Reconstruction via Interpolation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ECC2F-D34D-1742-2E3C-DDFD15EC8C06}"/>
              </a:ext>
            </a:extLst>
          </p:cNvPr>
          <p:cNvCxnSpPr/>
          <p:nvPr/>
        </p:nvCxnSpPr>
        <p:spPr>
          <a:xfrm>
            <a:off x="838200" y="19431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424DB3-DDAD-228F-67C1-FFF49ED654EE}"/>
              </a:ext>
            </a:extLst>
          </p:cNvPr>
          <p:cNvCxnSpPr>
            <a:cxnSpLocks/>
          </p:cNvCxnSpPr>
          <p:nvPr/>
        </p:nvCxnSpPr>
        <p:spPr>
          <a:xfrm flipH="1">
            <a:off x="838200" y="5143500"/>
            <a:ext cx="10379529" cy="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/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0E0460-D1F6-D255-C2C4-9A3903FC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6" y="5132614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>
            <a:extLst>
              <a:ext uri="{FF2B5EF4-FFF2-40B4-BE49-F238E27FC236}">
                <a16:creationId xmlns:a16="http://schemas.microsoft.com/office/drawing/2014/main" id="{C43BF5F6-5790-A85A-0B4C-99DE28F9880E}"/>
              </a:ext>
            </a:extLst>
          </p:cNvPr>
          <p:cNvSpPr/>
          <p:nvPr/>
        </p:nvSpPr>
        <p:spPr>
          <a:xfrm>
            <a:off x="849085" y="2088584"/>
            <a:ext cx="10221686" cy="2549021"/>
          </a:xfrm>
          <a:custGeom>
            <a:avLst/>
            <a:gdLst>
              <a:gd name="connsiteX0" fmla="*/ 0 w 10221686"/>
              <a:gd name="connsiteY0" fmla="*/ 1324087 h 2549021"/>
              <a:gd name="connsiteX1" fmla="*/ 1175657 w 10221686"/>
              <a:gd name="connsiteY1" fmla="*/ 34130 h 2549021"/>
              <a:gd name="connsiteX2" fmla="*/ 4523015 w 10221686"/>
              <a:gd name="connsiteY2" fmla="*/ 2548730 h 2549021"/>
              <a:gd name="connsiteX3" fmla="*/ 10221686 w 10221686"/>
              <a:gd name="connsiteY3" fmla="*/ 164759 h 25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686" h="2549021">
                <a:moveTo>
                  <a:pt x="0" y="1324087"/>
                </a:moveTo>
                <a:cubicBezTo>
                  <a:pt x="210910" y="577055"/>
                  <a:pt x="421821" y="-169977"/>
                  <a:pt x="1175657" y="34130"/>
                </a:cubicBezTo>
                <a:cubicBezTo>
                  <a:pt x="1929493" y="238237"/>
                  <a:pt x="3015344" y="2526959"/>
                  <a:pt x="4523015" y="2548730"/>
                </a:cubicBezTo>
                <a:cubicBezTo>
                  <a:pt x="6030686" y="2570501"/>
                  <a:pt x="8126186" y="1367630"/>
                  <a:pt x="10221686" y="16475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/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B95F8-6A15-D7CF-4439-F99430A6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1742098"/>
                <a:ext cx="2503827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/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3B2126-960B-3351-EF69-F2683916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491" y="1709057"/>
                <a:ext cx="9530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31B9A01-5813-186D-17E4-F9B099B9890D}"/>
              </a:ext>
            </a:extLst>
          </p:cNvPr>
          <p:cNvSpPr/>
          <p:nvPr/>
        </p:nvSpPr>
        <p:spPr>
          <a:xfrm>
            <a:off x="7021286" y="5034640"/>
            <a:ext cx="228600" cy="239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B7BE2E-9494-CCB0-DEB7-BF1EB465F035}"/>
              </a:ext>
            </a:extLst>
          </p:cNvPr>
          <p:cNvCxnSpPr>
            <a:stCxn id="3" idx="0"/>
          </p:cNvCxnSpPr>
          <p:nvPr/>
        </p:nvCxnSpPr>
        <p:spPr>
          <a:xfrm flipV="1">
            <a:off x="7135586" y="4310743"/>
            <a:ext cx="0" cy="723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6CBE16E8-8EBB-8568-14CC-FAAF489B2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2100" y="56548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/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4A26BD-3551-B0E1-603B-D8827305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256" y="5881205"/>
                <a:ext cx="1680204" cy="509178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/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C6B07-1C9C-B97C-C0E7-5D6C3800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13" y="5188255"/>
                <a:ext cx="501163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/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ECFAD8-98D8-BC0E-62AE-B4A3901A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203506"/>
                <a:ext cx="508281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AA70731-F52B-BF6B-85D6-DC21EECD0394}"/>
              </a:ext>
            </a:extLst>
          </p:cNvPr>
          <p:cNvSpPr/>
          <p:nvPr/>
        </p:nvSpPr>
        <p:spPr>
          <a:xfrm>
            <a:off x="9111875" y="5031499"/>
            <a:ext cx="228600" cy="23948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D6C9C4-5666-42AC-FE70-F22627C430CA}"/>
              </a:ext>
            </a:extLst>
          </p:cNvPr>
          <p:cNvCxnSpPr>
            <a:cxnSpLocks/>
          </p:cNvCxnSpPr>
          <p:nvPr/>
        </p:nvCxnSpPr>
        <p:spPr>
          <a:xfrm flipV="1">
            <a:off x="9226175" y="3373550"/>
            <a:ext cx="0" cy="1657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8C391B9D-A681-2E6E-53FC-5A645F1FF5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492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/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A9ECFF-CBDE-193F-288A-7D10F54E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94" y="5885422"/>
                <a:ext cx="1694438" cy="509178"/>
              </a:xfrm>
              <a:prstGeom prst="rect">
                <a:avLst/>
              </a:prstGeom>
              <a:blipFill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709273D-A788-925E-4A8C-B4629C3281C1}"/>
              </a:ext>
            </a:extLst>
          </p:cNvPr>
          <p:cNvSpPr/>
          <p:nvPr/>
        </p:nvSpPr>
        <p:spPr>
          <a:xfrm>
            <a:off x="1388461" y="5055499"/>
            <a:ext cx="228600" cy="2394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/>
              <p:nvPr/>
            </p:nvSpPr>
            <p:spPr>
              <a:xfrm>
                <a:off x="1263209" y="5189898"/>
                <a:ext cx="1117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A2E30C-F1CA-09E0-29D2-B494F4F9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209" y="5189898"/>
                <a:ext cx="1117742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34548-89DE-FEA1-5A44-8D1A8F093626}"/>
              </a:ext>
            </a:extLst>
          </p:cNvPr>
          <p:cNvCxnSpPr>
            <a:cxnSpLocks/>
          </p:cNvCxnSpPr>
          <p:nvPr/>
        </p:nvCxnSpPr>
        <p:spPr>
          <a:xfrm flipV="1">
            <a:off x="1502761" y="2203763"/>
            <a:ext cx="0" cy="28517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Database with solid fill">
            <a:extLst>
              <a:ext uri="{FF2B5EF4-FFF2-40B4-BE49-F238E27FC236}">
                <a16:creationId xmlns:a16="http://schemas.microsoft.com/office/drawing/2014/main" id="{64CB795E-8792-AFB0-1FF3-26F2EC062B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21445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/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76044-4E67-2C1D-D360-2173A136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206" y="5885422"/>
                <a:ext cx="1694438" cy="509178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5D7C953E-4EFA-E2C6-F632-B5FA5A95F3EC}"/>
              </a:ext>
            </a:extLst>
          </p:cNvPr>
          <p:cNvSpPr/>
          <p:nvPr/>
        </p:nvSpPr>
        <p:spPr>
          <a:xfrm>
            <a:off x="4577443" y="5058643"/>
            <a:ext cx="228600" cy="2394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1DC096-96F2-265E-7C83-BCDA7E2A9829}"/>
                  </a:ext>
                </a:extLst>
              </p:cNvPr>
              <p:cNvSpPr txBox="1"/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1DC096-96F2-265E-7C83-BCDA7E2A9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54" y="5194576"/>
                <a:ext cx="508281" cy="461665"/>
              </a:xfrm>
              <a:prstGeom prst="rect">
                <a:avLst/>
              </a:prstGeom>
              <a:blipFill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68B795-CBFE-E1A2-0AFD-F194D0AFBA9F}"/>
              </a:ext>
            </a:extLst>
          </p:cNvPr>
          <p:cNvCxnSpPr>
            <a:cxnSpLocks/>
          </p:cNvCxnSpPr>
          <p:nvPr/>
        </p:nvCxnSpPr>
        <p:spPr>
          <a:xfrm flipV="1">
            <a:off x="4691743" y="4506686"/>
            <a:ext cx="0" cy="5519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Database with solid fill">
            <a:extLst>
              <a:ext uri="{FF2B5EF4-FFF2-40B4-BE49-F238E27FC236}">
                <a16:creationId xmlns:a16="http://schemas.microsoft.com/office/drawing/2014/main" id="{8A1924C6-57F3-FF88-0206-42FD28860B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88277" y="56499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78F528-C9E1-2526-310D-CBE307CA859C}"/>
                  </a:ext>
                </a:extLst>
              </p:cNvPr>
              <p:cNvSpPr txBox="1"/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78F528-C9E1-2526-310D-CBE307CA8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01" y="5875698"/>
                <a:ext cx="1694438" cy="509178"/>
              </a:xfrm>
              <a:prstGeom prst="rect">
                <a:avLst/>
              </a:prstGeom>
              <a:blipFill>
                <a:blip r:embed="rId21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D76987-9DCA-4F69-1901-547C001FB091}"/>
              </a:ext>
            </a:extLst>
          </p:cNvPr>
          <p:cNvSpPr/>
          <p:nvPr/>
        </p:nvSpPr>
        <p:spPr>
          <a:xfrm>
            <a:off x="260988" y="3067123"/>
            <a:ext cx="1127204" cy="612853"/>
          </a:xfrm>
          <a:prstGeom prst="roundRect">
            <a:avLst/>
          </a:prstGeom>
          <a:solidFill>
            <a:srgbClr val="FFFF00">
              <a:alpha val="7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A6C614-5CA7-BC6F-2145-1F296320D7A4}"/>
                  </a:ext>
                </a:extLst>
              </p:cNvPr>
              <p:cNvSpPr txBox="1"/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A6C614-5CA7-BC6F-2145-1F296320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3142718"/>
                <a:ext cx="402546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052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E778-B228-F89D-23F0-74E908B3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Traceable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IL" dirty="0"/>
                  <a:t>A traceable secret sharing scheme is a 4-tuple of algorithms: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𝑆h𝑎𝑟𝑒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𝑅𝑒𝑐𝑜𝑛𝑠𝑡𝑟𝑢𝑐𝑡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</m:oMath>
                </a14:m>
                <a:endParaRPr lang="en-IL" dirty="0"/>
              </a:p>
              <a:p>
                <a:pPr lvl="1"/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9A3B6-B4B9-02F2-6A10-5271C0726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A6B23078-8C2A-903B-D6A1-8B0567170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8636" y="2670970"/>
            <a:ext cx="719667" cy="719667"/>
          </a:xfrm>
          <a:prstGeom prst="rect">
            <a:avLst/>
          </a:prstGeom>
        </p:spPr>
      </p:pic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4F9FB16E-0090-FE5C-0B59-473EBDBD0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8636" y="2243668"/>
            <a:ext cx="719667" cy="7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04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evil face with solid fill with solid fill">
            <a:extLst>
              <a:ext uri="{FF2B5EF4-FFF2-40B4-BE49-F238E27FC236}">
                <a16:creationId xmlns:a16="http://schemas.microsoft.com/office/drawing/2014/main" id="{93D1A99C-AE82-E28F-F39B-160EC3D8E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690688"/>
            <a:ext cx="1224201" cy="1224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6FCB1-90E4-1196-3FFE-4616AA0087FF}"/>
                  </a:ext>
                </a:extLst>
              </p:cNvPr>
              <p:cNvSpPr txBox="1"/>
              <p:nvPr/>
            </p:nvSpPr>
            <p:spPr>
              <a:xfrm>
                <a:off x="4809558" y="2509488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66FCB1-90E4-1196-3FFE-4616AA008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558" y="2509488"/>
                <a:ext cx="1286441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5DF0107-8296-0B49-C65B-462FAC1895D7}"/>
              </a:ext>
            </a:extLst>
          </p:cNvPr>
          <p:cNvSpPr txBox="1"/>
          <p:nvPr/>
        </p:nvSpPr>
        <p:spPr>
          <a:xfrm>
            <a:off x="3350670" y="2937898"/>
            <a:ext cx="55660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Could be trivial if shares are leaked as is</a:t>
            </a:r>
            <a:endParaRPr lang="en-IL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823A5-A022-28FC-8E4D-C18B2AB33FBB}"/>
              </a:ext>
            </a:extLst>
          </p:cNvPr>
          <p:cNvSpPr txBox="1"/>
          <p:nvPr/>
        </p:nvSpPr>
        <p:spPr>
          <a:xfrm>
            <a:off x="710262" y="1617011"/>
            <a:ext cx="44340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Goal: </a:t>
            </a:r>
            <a:r>
              <a:rPr lang="en-US" sz="2400" dirty="0"/>
              <a:t>trace the leak back to the misbehaving parties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B256AB-A6DC-C4E3-A007-FBF94788EB6D}"/>
                  </a:ext>
                </a:extLst>
              </p:cNvPr>
              <p:cNvSpPr txBox="1"/>
              <p:nvPr/>
            </p:nvSpPr>
            <p:spPr>
              <a:xfrm>
                <a:off x="528528" y="3541117"/>
                <a:ext cx="72052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We model the leakage as a “reconstruction box”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B256AB-A6DC-C4E3-A007-FBF94788E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8" y="3541117"/>
                <a:ext cx="7205237" cy="461665"/>
              </a:xfrm>
              <a:prstGeom prst="rect">
                <a:avLst/>
              </a:prstGeom>
              <a:blipFill>
                <a:blip r:embed="rId6"/>
                <a:stretch>
                  <a:fillRect t="-5263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E211164-E4EE-3239-570F-7179BDD5328F}"/>
              </a:ext>
            </a:extLst>
          </p:cNvPr>
          <p:cNvSpPr txBox="1"/>
          <p:nvPr/>
        </p:nvSpPr>
        <p:spPr>
          <a:xfrm>
            <a:off x="828388" y="6063857"/>
            <a:ext cx="57470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Captures essentially any “functional” leakage</a:t>
            </a:r>
            <a:endParaRPr lang="en-IL" sz="24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22647D-12F1-F690-00B2-4E4FA7FC47CD}"/>
              </a:ext>
            </a:extLst>
          </p:cNvPr>
          <p:cNvSpPr/>
          <p:nvPr/>
        </p:nvSpPr>
        <p:spPr>
          <a:xfrm>
            <a:off x="5501463" y="4356022"/>
            <a:ext cx="1858522" cy="1570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F687BC-E830-9895-7201-80D1FE0675F9}"/>
                  </a:ext>
                </a:extLst>
              </p:cNvPr>
              <p:cNvSpPr txBox="1"/>
              <p:nvPr/>
            </p:nvSpPr>
            <p:spPr>
              <a:xfrm>
                <a:off x="5754748" y="5323487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F687BC-E830-9895-7201-80D1FE06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748" y="5323487"/>
                <a:ext cx="1286441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4CD0A9-AAE8-8AD0-F506-7B95F8EEA0E2}"/>
                  </a:ext>
                </a:extLst>
              </p:cNvPr>
              <p:cNvSpPr txBox="1"/>
              <p:nvPr/>
            </p:nvSpPr>
            <p:spPr>
              <a:xfrm>
                <a:off x="6163771" y="4613971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4CD0A9-AAE8-8AD0-F506-7B95F8EEA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71" y="4613971"/>
                <a:ext cx="46839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896E19-75F5-B4A5-DDB6-F678ED120C41}"/>
              </a:ext>
            </a:extLst>
          </p:cNvPr>
          <p:cNvCxnSpPr/>
          <p:nvPr/>
        </p:nvCxnSpPr>
        <p:spPr>
          <a:xfrm>
            <a:off x="4777492" y="4754095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17F2FF-3456-EBE2-BE6E-008531469A08}"/>
              </a:ext>
            </a:extLst>
          </p:cNvPr>
          <p:cNvCxnSpPr/>
          <p:nvPr/>
        </p:nvCxnSpPr>
        <p:spPr>
          <a:xfrm>
            <a:off x="7354249" y="5600244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669107-E710-4B63-6381-88C0EF55AEA9}"/>
                  </a:ext>
                </a:extLst>
              </p:cNvPr>
              <p:cNvSpPr txBox="1"/>
              <p:nvPr/>
            </p:nvSpPr>
            <p:spPr>
              <a:xfrm>
                <a:off x="3350670" y="3988638"/>
                <a:ext cx="22276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dirty="0"/>
                  <a:t>Additional share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en-IL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669107-E710-4B63-6381-88C0EF55A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670" y="3988638"/>
                <a:ext cx="2227661" cy="830997"/>
              </a:xfrm>
              <a:prstGeom prst="rect">
                <a:avLst/>
              </a:prstGeom>
              <a:blipFill>
                <a:blip r:embed="rId9"/>
                <a:stretch>
                  <a:fillRect l="-3977" t="-4478" r="-39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AB31A8-76EF-354C-285C-75AB010AC0FE}"/>
                  </a:ext>
                </a:extLst>
              </p:cNvPr>
              <p:cNvSpPr txBox="1"/>
              <p:nvPr/>
            </p:nvSpPr>
            <p:spPr>
              <a:xfrm>
                <a:off x="7354249" y="5664052"/>
                <a:ext cx="1294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AB31A8-76EF-354C-285C-75AB010AC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49" y="5664052"/>
                <a:ext cx="1294713" cy="461665"/>
              </a:xfrm>
              <a:prstGeom prst="rect">
                <a:avLst/>
              </a:prstGeom>
              <a:blipFill>
                <a:blip r:embed="rId10"/>
                <a:stretch>
                  <a:fillRect l="-6731" t="-5263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phic 23" descr="Devil face with solid fill with solid fill">
            <a:extLst>
              <a:ext uri="{FF2B5EF4-FFF2-40B4-BE49-F238E27FC236}">
                <a16:creationId xmlns:a16="http://schemas.microsoft.com/office/drawing/2014/main" id="{18200979-EB81-DBC9-C94A-CB871594D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180" y="4302360"/>
            <a:ext cx="1224201" cy="1224201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B72C43F-899A-7015-2984-D27EE1E44EA2}"/>
              </a:ext>
            </a:extLst>
          </p:cNvPr>
          <p:cNvSpPr/>
          <p:nvPr/>
        </p:nvSpPr>
        <p:spPr>
          <a:xfrm>
            <a:off x="3350670" y="3988638"/>
            <a:ext cx="5528375" cy="207521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C4A014-58A4-DA90-AE92-343B69E9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L" sz="4200" dirty="0"/>
              <a:t>What If Servers Sell Their Shares?</a:t>
            </a:r>
          </a:p>
        </p:txBody>
      </p:sp>
    </p:spTree>
    <p:extLst>
      <p:ext uri="{BB962C8B-B14F-4D97-AF65-F5344CB8AC3E}">
        <p14:creationId xmlns:p14="http://schemas.microsoft.com/office/powerpoint/2010/main" val="28665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8" grpId="0"/>
      <p:bldP spid="3" grpId="0" animBg="1"/>
      <p:bldP spid="17" grpId="0"/>
      <p:bldP spid="19" grpId="0"/>
      <p:bldP spid="22" grpId="0"/>
      <p:bldP spid="23" grpId="0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ent-Up Arrow 22">
            <a:extLst>
              <a:ext uri="{FF2B5EF4-FFF2-40B4-BE49-F238E27FC236}">
                <a16:creationId xmlns:a16="http://schemas.microsoft.com/office/drawing/2014/main" id="{09957E74-DB6A-1A94-E817-F54507787036}"/>
              </a:ext>
            </a:extLst>
          </p:cNvPr>
          <p:cNvSpPr/>
          <p:nvPr/>
        </p:nvSpPr>
        <p:spPr>
          <a:xfrm rot="5400000">
            <a:off x="3669390" y="3829166"/>
            <a:ext cx="1597723" cy="290104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9F1D6-C097-E380-CDF4-A7468008E2B9}"/>
              </a:ext>
            </a:extLst>
          </p:cNvPr>
          <p:cNvSpPr/>
          <p:nvPr/>
        </p:nvSpPr>
        <p:spPr>
          <a:xfrm>
            <a:off x="1325970" y="3019865"/>
            <a:ext cx="3885609" cy="15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200" dirty="0"/>
              <a:t>What If Servers Sell Their Shares?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C8284E8-0A35-30A0-7709-24C056D46BC0}"/>
              </a:ext>
            </a:extLst>
          </p:cNvPr>
          <p:cNvSpPr/>
          <p:nvPr/>
        </p:nvSpPr>
        <p:spPr>
          <a:xfrm>
            <a:off x="3100552" y="4271102"/>
            <a:ext cx="225425" cy="3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5" name="Graphic 24" descr="Money with solid fill">
            <a:extLst>
              <a:ext uri="{FF2B5EF4-FFF2-40B4-BE49-F238E27FC236}">
                <a16:creationId xmlns:a16="http://schemas.microsoft.com/office/drawing/2014/main" id="{53FB6CBF-2900-4DB1-B9CD-4678E87E72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9819" y="3583454"/>
            <a:ext cx="914400" cy="914400"/>
          </a:xfrm>
          <a:prstGeom prst="rect">
            <a:avLst/>
          </a:prstGeom>
        </p:spPr>
      </p:pic>
      <p:pic>
        <p:nvPicPr>
          <p:cNvPr id="26" name="Graphic 25" descr="Money with solid fill">
            <a:extLst>
              <a:ext uri="{FF2B5EF4-FFF2-40B4-BE49-F238E27FC236}">
                <a16:creationId xmlns:a16="http://schemas.microsoft.com/office/drawing/2014/main" id="{505CEEDC-97CB-A408-E471-71FADCB752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70084" y="355688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6E5F7-AF10-4CB4-0D1D-A61749CC21EE}"/>
              </a:ext>
            </a:extLst>
          </p:cNvPr>
          <p:cNvSpPr txBox="1"/>
          <p:nvPr/>
        </p:nvSpPr>
        <p:spPr>
          <a:xfrm>
            <a:off x="1325970" y="4720782"/>
            <a:ext cx="44340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Goal: </a:t>
            </a:r>
            <a:r>
              <a:rPr lang="en-US" sz="2400" dirty="0"/>
              <a:t>trace the leak back to the misbehaving parties</a:t>
            </a:r>
            <a:endParaRPr lang="en-IL" sz="24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808CC51-A558-B2B6-BEF6-C5B209A764C8}"/>
              </a:ext>
            </a:extLst>
          </p:cNvPr>
          <p:cNvSpPr/>
          <p:nvPr/>
        </p:nvSpPr>
        <p:spPr>
          <a:xfrm>
            <a:off x="8126379" y="4715794"/>
            <a:ext cx="1858522" cy="1570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48042C-4695-B9B2-237B-A9CDD5BF7B22}"/>
                  </a:ext>
                </a:extLst>
              </p:cNvPr>
              <p:cNvSpPr txBox="1"/>
              <p:nvPr/>
            </p:nvSpPr>
            <p:spPr>
              <a:xfrm>
                <a:off x="8379664" y="5683259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48042C-4695-B9B2-237B-A9CDD5BF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64" y="5683259"/>
                <a:ext cx="1286441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C58B8A-C122-E910-6B96-AB302498DAF8}"/>
                  </a:ext>
                </a:extLst>
              </p:cNvPr>
              <p:cNvSpPr txBox="1"/>
              <p:nvPr/>
            </p:nvSpPr>
            <p:spPr>
              <a:xfrm>
                <a:off x="8788687" y="497374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C58B8A-C122-E910-6B96-AB302498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687" y="4973743"/>
                <a:ext cx="46839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F8F99E-C7B9-4214-9288-45B840E92EC7}"/>
              </a:ext>
            </a:extLst>
          </p:cNvPr>
          <p:cNvCxnSpPr/>
          <p:nvPr/>
        </p:nvCxnSpPr>
        <p:spPr>
          <a:xfrm>
            <a:off x="7402408" y="5113867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A4C92-811F-1899-D59D-D691EBE2AB4D}"/>
              </a:ext>
            </a:extLst>
          </p:cNvPr>
          <p:cNvCxnSpPr/>
          <p:nvPr/>
        </p:nvCxnSpPr>
        <p:spPr>
          <a:xfrm>
            <a:off x="9979165" y="5960016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E6E913-9DAD-0168-C49A-88685DFFFA54}"/>
                  </a:ext>
                </a:extLst>
              </p:cNvPr>
              <p:cNvSpPr txBox="1"/>
              <p:nvPr/>
            </p:nvSpPr>
            <p:spPr>
              <a:xfrm>
                <a:off x="5975586" y="4348410"/>
                <a:ext cx="22276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dirty="0"/>
                  <a:t>Additional share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en-IL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E6E913-9DAD-0168-C49A-88685DFFF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86" y="4348410"/>
                <a:ext cx="2227661" cy="830997"/>
              </a:xfrm>
              <a:prstGeom prst="rect">
                <a:avLst/>
              </a:prstGeom>
              <a:blipFill>
                <a:blip r:embed="rId24"/>
                <a:stretch>
                  <a:fillRect l="-3390" t="-5970" r="-3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5A9F34-E517-D953-7A19-F1EAE9FF731E}"/>
                  </a:ext>
                </a:extLst>
              </p:cNvPr>
              <p:cNvSpPr txBox="1"/>
              <p:nvPr/>
            </p:nvSpPr>
            <p:spPr>
              <a:xfrm>
                <a:off x="9979165" y="6023824"/>
                <a:ext cx="1294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5A9F34-E517-D953-7A19-F1EAE9FF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165" y="6023824"/>
                <a:ext cx="1294713" cy="461665"/>
              </a:xfrm>
              <a:prstGeom prst="rect">
                <a:avLst/>
              </a:prstGeom>
              <a:blipFill>
                <a:blip r:embed="rId25"/>
                <a:stretch>
                  <a:fillRect l="-6796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3E2D647-750A-CEC6-34F6-50165B64BA27}"/>
              </a:ext>
            </a:extLst>
          </p:cNvPr>
          <p:cNvSpPr/>
          <p:nvPr/>
        </p:nvSpPr>
        <p:spPr>
          <a:xfrm>
            <a:off x="5918772" y="4379024"/>
            <a:ext cx="5355106" cy="21203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3" name="Graphic 32" descr="Devil face with solid fill with solid fill">
            <a:extLst>
              <a:ext uri="{FF2B5EF4-FFF2-40B4-BE49-F238E27FC236}">
                <a16:creationId xmlns:a16="http://schemas.microsoft.com/office/drawing/2014/main" id="{FC062823-B647-6229-A483-BAEEDB4B4A1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13677" y="4418824"/>
            <a:ext cx="1224201" cy="12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37CE-A2D6-C788-5C8A-495E6ABC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C5BF086-0563-72B6-5E68-8CFA07C120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More generally: the tracer is given a “reconstruction box”</a:t>
                </a:r>
              </a:p>
              <a:p>
                <a:pPr>
                  <a:spcAft>
                    <a:spcPts val="1200"/>
                  </a:spcAft>
                </a:pPr>
                <a:endParaRPr lang="en-US" dirty="0"/>
              </a:p>
              <a:p>
                <a:pPr>
                  <a:spcAft>
                    <a:spcPts val="1200"/>
                  </a:spcAft>
                </a:pPr>
                <a:endParaRPr lang="en-US" dirty="0"/>
              </a:p>
              <a:p>
                <a:pPr>
                  <a:spcAft>
                    <a:spcPts val="1200"/>
                  </a:spcAft>
                </a:pPr>
                <a:endParaRPr lang="en-US" dirty="0"/>
              </a:p>
              <a:p>
                <a:pPr>
                  <a:spcAft>
                    <a:spcPts val="1200"/>
                  </a:spcAft>
                </a:pPr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The goal: find the leaking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C5BF086-0563-72B6-5E68-8CFA07C12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6A8FB9-DB5A-766D-C0A2-CF641515ED19}"/>
              </a:ext>
            </a:extLst>
          </p:cNvPr>
          <p:cNvSpPr/>
          <p:nvPr/>
        </p:nvSpPr>
        <p:spPr>
          <a:xfrm>
            <a:off x="5070240" y="2904878"/>
            <a:ext cx="1858522" cy="1570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598BE-CB8C-255A-3E65-F775A533CAAF}"/>
                  </a:ext>
                </a:extLst>
              </p:cNvPr>
              <p:cNvSpPr txBox="1"/>
              <p:nvPr/>
            </p:nvSpPr>
            <p:spPr>
              <a:xfrm>
                <a:off x="5105301" y="3902645"/>
                <a:ext cx="1833130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0598BE-CB8C-255A-3E65-F775A533C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01" y="3902645"/>
                <a:ext cx="1833130" cy="53457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8BEFAC-E903-744B-499B-13AD73FE4CB5}"/>
                  </a:ext>
                </a:extLst>
              </p:cNvPr>
              <p:cNvSpPr txBox="1"/>
              <p:nvPr/>
            </p:nvSpPr>
            <p:spPr>
              <a:xfrm>
                <a:off x="5732548" y="3162827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8BEFAC-E903-744B-499B-13AD73FE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548" y="3162827"/>
                <a:ext cx="46839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38763A-1646-0008-31AD-36A6982F6001}"/>
              </a:ext>
            </a:extLst>
          </p:cNvPr>
          <p:cNvCxnSpPr/>
          <p:nvPr/>
        </p:nvCxnSpPr>
        <p:spPr>
          <a:xfrm>
            <a:off x="4346269" y="3302951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D3ECD1-C42E-F7DF-4AD4-E42493E8C8C9}"/>
              </a:ext>
            </a:extLst>
          </p:cNvPr>
          <p:cNvCxnSpPr/>
          <p:nvPr/>
        </p:nvCxnSpPr>
        <p:spPr>
          <a:xfrm>
            <a:off x="6923026" y="4149100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5129BA-D8FA-8131-F24D-9A260824F302}"/>
                  </a:ext>
                </a:extLst>
              </p:cNvPr>
              <p:cNvSpPr txBox="1"/>
              <p:nvPr/>
            </p:nvSpPr>
            <p:spPr>
              <a:xfrm>
                <a:off x="6923026" y="4212908"/>
                <a:ext cx="1294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5129BA-D8FA-8131-F24D-9A260824F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026" y="4212908"/>
                <a:ext cx="1294713" cy="461665"/>
              </a:xfrm>
              <a:prstGeom prst="rect">
                <a:avLst/>
              </a:prstGeom>
              <a:blipFill>
                <a:blip r:embed="rId6"/>
                <a:stretch>
                  <a:fillRect l="-7767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65291A-4551-6E0A-32EC-D02959CB24AC}"/>
                  </a:ext>
                </a:extLst>
              </p:cNvPr>
              <p:cNvSpPr txBox="1"/>
              <p:nvPr/>
            </p:nvSpPr>
            <p:spPr>
              <a:xfrm>
                <a:off x="3108100" y="2800185"/>
                <a:ext cx="1962140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65291A-4551-6E0A-32EC-D02959CB2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100" y="2800185"/>
                <a:ext cx="1962140" cy="502766"/>
              </a:xfrm>
              <a:prstGeom prst="rect">
                <a:avLst/>
              </a:prstGeom>
              <a:blipFill>
                <a:blip r:embed="rId7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072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37CE-A2D6-C788-5C8A-495E6ABC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F07025F-78ED-6088-7070-1443D6AFB14A}"/>
                  </a:ext>
                </a:extLst>
              </p:cNvPr>
              <p:cNvSpPr/>
              <p:nvPr/>
            </p:nvSpPr>
            <p:spPr>
              <a:xfrm>
                <a:off x="4593772" y="4215851"/>
                <a:ext cx="2705100" cy="13255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𝑇𝑟𝑎𝑐𝑒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F07025F-78ED-6088-7070-1443D6AFB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2" y="4215851"/>
                <a:ext cx="2705100" cy="132556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476D35-9897-465D-3349-322141140265}"/>
              </a:ext>
            </a:extLst>
          </p:cNvPr>
          <p:cNvCxnSpPr/>
          <p:nvPr/>
        </p:nvCxnSpPr>
        <p:spPr>
          <a:xfrm>
            <a:off x="3118757" y="4827380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86F02-EE09-F0EC-2666-AD314499405F}"/>
                  </a:ext>
                </a:extLst>
              </p:cNvPr>
              <p:cNvSpPr txBox="1"/>
              <p:nvPr/>
            </p:nvSpPr>
            <p:spPr>
              <a:xfrm>
                <a:off x="838200" y="4596547"/>
                <a:ext cx="2200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𝑡𝑘</m:t>
                    </m:r>
                  </m:oMath>
                </a14:m>
                <a:r>
                  <a:rPr lang="en-IL" sz="2400" dirty="0"/>
                  <a:t>: a tracing key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86F02-EE09-F0EC-2666-AD314499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96547"/>
                <a:ext cx="2200154" cy="461665"/>
              </a:xfrm>
              <a:prstGeom prst="rect">
                <a:avLst/>
              </a:prstGeom>
              <a:blipFill>
                <a:blip r:embed="rId3"/>
                <a:stretch>
                  <a:fillRect l="-1149" t="-5263" r="-3448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C78FD20-BA0F-1C8B-7116-0B70A4A3C238}"/>
              </a:ext>
            </a:extLst>
          </p:cNvPr>
          <p:cNvSpPr/>
          <p:nvPr/>
        </p:nvSpPr>
        <p:spPr>
          <a:xfrm>
            <a:off x="7094982" y="1690688"/>
            <a:ext cx="1858522" cy="1570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AFE6B-12BD-720F-DFFC-3C763D84232F}"/>
                  </a:ext>
                </a:extLst>
              </p:cNvPr>
              <p:cNvSpPr txBox="1"/>
              <p:nvPr/>
            </p:nvSpPr>
            <p:spPr>
              <a:xfrm>
                <a:off x="7130043" y="2688455"/>
                <a:ext cx="1833130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AFE6B-12BD-720F-DFFC-3C763D842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43" y="2688455"/>
                <a:ext cx="1833130" cy="534570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B7D87-9BA4-8132-7636-5C0E3BDFAD91}"/>
                  </a:ext>
                </a:extLst>
              </p:cNvPr>
              <p:cNvSpPr txBox="1"/>
              <p:nvPr/>
            </p:nvSpPr>
            <p:spPr>
              <a:xfrm>
                <a:off x="7757290" y="1948637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FB7D87-9BA4-8132-7636-5C0E3BDF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290" y="1948637"/>
                <a:ext cx="46839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2F2E9F-7119-CB99-FD5B-9F3EB014A012}"/>
                  </a:ext>
                </a:extLst>
              </p:cNvPr>
              <p:cNvSpPr txBox="1"/>
              <p:nvPr/>
            </p:nvSpPr>
            <p:spPr>
              <a:xfrm>
                <a:off x="4273019" y="2774049"/>
                <a:ext cx="1637500" cy="461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</a:t>
                </a:r>
                <a:r>
                  <a:rPr lang="en-US" sz="2400" b="0" dirty="0"/>
                  <a:t>uery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2F2E9F-7119-CB99-FD5B-9F3EB014A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19" y="2774049"/>
                <a:ext cx="1637500" cy="461921"/>
              </a:xfrm>
              <a:prstGeom prst="rect">
                <a:avLst/>
              </a:prstGeom>
              <a:blipFill>
                <a:blip r:embed="rId6"/>
                <a:stretch>
                  <a:fillRect l="-61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0350E9CD-F916-D172-7542-E85268A110EF}"/>
              </a:ext>
            </a:extLst>
          </p:cNvPr>
          <p:cNvCxnSpPr>
            <a:stCxn id="4" idx="0"/>
            <a:endCxn id="3" idx="1"/>
          </p:cNvCxnSpPr>
          <p:nvPr/>
        </p:nvCxnSpPr>
        <p:spPr>
          <a:xfrm rot="5400000" flipH="1" flipV="1">
            <a:off x="5650763" y="2771632"/>
            <a:ext cx="1739779" cy="114866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F5D6F240-9644-925C-837C-D6D3EF6F04CC}"/>
              </a:ext>
            </a:extLst>
          </p:cNvPr>
          <p:cNvCxnSpPr>
            <a:cxnSpLocks/>
            <a:stCxn id="7" idx="2"/>
          </p:cNvCxnSpPr>
          <p:nvPr/>
        </p:nvCxnSpPr>
        <p:spPr>
          <a:xfrm rot="5400000">
            <a:off x="7079170" y="3273897"/>
            <a:ext cx="1018311" cy="91656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1BB0CB-E99A-C2B0-5E2E-65597004CF56}"/>
                  </a:ext>
                </a:extLst>
              </p:cNvPr>
              <p:cNvSpPr txBox="1"/>
              <p:nvPr/>
            </p:nvSpPr>
            <p:spPr>
              <a:xfrm>
                <a:off x="8144423" y="3288443"/>
                <a:ext cx="16137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response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1BB0CB-E99A-C2B0-5E2E-65597004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23" y="3288443"/>
                <a:ext cx="1613711" cy="461665"/>
              </a:xfrm>
              <a:prstGeom prst="rect">
                <a:avLst/>
              </a:prstGeom>
              <a:blipFill>
                <a:blip r:embed="rId7"/>
                <a:stretch>
                  <a:fillRect l="-6250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637D24-6647-475E-7593-233A4D29BA7A}"/>
              </a:ext>
            </a:extLst>
          </p:cNvPr>
          <p:cNvCxnSpPr/>
          <p:nvPr/>
        </p:nvCxnSpPr>
        <p:spPr>
          <a:xfrm>
            <a:off x="7309101" y="4916732"/>
            <a:ext cx="14750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260C03-4FE6-D2A9-9C1E-192D3BADCB8E}"/>
                  </a:ext>
                </a:extLst>
              </p:cNvPr>
              <p:cNvSpPr txBox="1"/>
              <p:nvPr/>
            </p:nvSpPr>
            <p:spPr>
              <a:xfrm>
                <a:off x="8784115" y="4423968"/>
                <a:ext cx="23471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</a:t>
                </a:r>
                <a:r>
                  <a:rPr lang="en-IL" sz="2400" dirty="0"/>
                  <a:t>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IL" sz="2400" dirty="0"/>
                  <a:t> of leaking parties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260C03-4FE6-D2A9-9C1E-192D3BADC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115" y="4423968"/>
                <a:ext cx="2347110" cy="830997"/>
              </a:xfrm>
              <a:prstGeom prst="rect">
                <a:avLst/>
              </a:prstGeom>
              <a:blipFill>
                <a:blip r:embed="rId8"/>
                <a:stretch>
                  <a:fillRect t="-4545" b="-151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4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59F1D6-C097-E380-CDF4-A7468008E2B9}"/>
              </a:ext>
            </a:extLst>
          </p:cNvPr>
          <p:cNvSpPr/>
          <p:nvPr/>
        </p:nvSpPr>
        <p:spPr>
          <a:xfrm>
            <a:off x="1325970" y="3019865"/>
            <a:ext cx="3885609" cy="15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Tracing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Bent-Up Arrow 22">
            <a:extLst>
              <a:ext uri="{FF2B5EF4-FFF2-40B4-BE49-F238E27FC236}">
                <a16:creationId xmlns:a16="http://schemas.microsoft.com/office/drawing/2014/main" id="{09957E74-DB6A-1A94-E817-F54507787036}"/>
              </a:ext>
            </a:extLst>
          </p:cNvPr>
          <p:cNvSpPr/>
          <p:nvPr/>
        </p:nvSpPr>
        <p:spPr>
          <a:xfrm rot="5400000">
            <a:off x="4722267" y="2727302"/>
            <a:ext cx="1646709" cy="505578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284E8-0A35-30A0-7709-24C056D46BC0}"/>
              </a:ext>
            </a:extLst>
          </p:cNvPr>
          <p:cNvSpPr/>
          <p:nvPr/>
        </p:nvSpPr>
        <p:spPr>
          <a:xfrm>
            <a:off x="2952259" y="4162431"/>
            <a:ext cx="556083" cy="3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5" name="Graphic 24" descr="Money with solid fill">
            <a:extLst>
              <a:ext uri="{FF2B5EF4-FFF2-40B4-BE49-F238E27FC236}">
                <a16:creationId xmlns:a16="http://schemas.microsoft.com/office/drawing/2014/main" id="{53FB6CBF-2900-4DB1-B9CD-4678E87E72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9819" y="3583454"/>
            <a:ext cx="914400" cy="914400"/>
          </a:xfrm>
          <a:prstGeom prst="rect">
            <a:avLst/>
          </a:prstGeom>
        </p:spPr>
      </p:pic>
      <p:pic>
        <p:nvPicPr>
          <p:cNvPr id="26" name="Graphic 25" descr="Money with solid fill">
            <a:extLst>
              <a:ext uri="{FF2B5EF4-FFF2-40B4-BE49-F238E27FC236}">
                <a16:creationId xmlns:a16="http://schemas.microsoft.com/office/drawing/2014/main" id="{505CEEDC-97CB-A408-E471-71FADCB752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70084" y="355688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6E5F7-AF10-4CB4-0D1D-A61749CC21EE}"/>
              </a:ext>
            </a:extLst>
          </p:cNvPr>
          <p:cNvSpPr txBox="1"/>
          <p:nvPr/>
        </p:nvSpPr>
        <p:spPr>
          <a:xfrm>
            <a:off x="1325970" y="4720782"/>
            <a:ext cx="44340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Goal: </a:t>
            </a:r>
            <a:r>
              <a:rPr lang="en-US" sz="2400" dirty="0"/>
              <a:t>trace the leak back to the misbehaving parties</a:t>
            </a:r>
            <a:endParaRPr lang="en-IL" sz="24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808CC51-A558-B2B6-BEF6-C5B209A764C8}"/>
              </a:ext>
            </a:extLst>
          </p:cNvPr>
          <p:cNvSpPr/>
          <p:nvPr/>
        </p:nvSpPr>
        <p:spPr>
          <a:xfrm>
            <a:off x="8126379" y="4715794"/>
            <a:ext cx="1858522" cy="1570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48042C-4695-B9B2-237B-A9CDD5BF7B22}"/>
                  </a:ext>
                </a:extLst>
              </p:cNvPr>
              <p:cNvSpPr txBox="1"/>
              <p:nvPr/>
            </p:nvSpPr>
            <p:spPr>
              <a:xfrm>
                <a:off x="8379664" y="5683259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48042C-4695-B9B2-237B-A9CDD5BF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64" y="5683259"/>
                <a:ext cx="1286441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C58B8A-C122-E910-6B96-AB302498DAF8}"/>
                  </a:ext>
                </a:extLst>
              </p:cNvPr>
              <p:cNvSpPr txBox="1"/>
              <p:nvPr/>
            </p:nvSpPr>
            <p:spPr>
              <a:xfrm>
                <a:off x="8788687" y="497374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C58B8A-C122-E910-6B96-AB302498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687" y="4973743"/>
                <a:ext cx="46839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phic 32" descr="Devil face with solid fill with solid fill">
            <a:extLst>
              <a:ext uri="{FF2B5EF4-FFF2-40B4-BE49-F238E27FC236}">
                <a16:creationId xmlns:a16="http://schemas.microsoft.com/office/drawing/2014/main" id="{FC062823-B647-6229-A483-BAEEDB4B4A1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19962" y="4618149"/>
            <a:ext cx="1224201" cy="122420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F8F99E-C7B9-4214-9288-45B840E92EC7}"/>
              </a:ext>
            </a:extLst>
          </p:cNvPr>
          <p:cNvCxnSpPr/>
          <p:nvPr/>
        </p:nvCxnSpPr>
        <p:spPr>
          <a:xfrm>
            <a:off x="7402408" y="5113867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A4C92-811F-1899-D59D-D691EBE2AB4D}"/>
              </a:ext>
            </a:extLst>
          </p:cNvPr>
          <p:cNvCxnSpPr/>
          <p:nvPr/>
        </p:nvCxnSpPr>
        <p:spPr>
          <a:xfrm>
            <a:off x="9979165" y="5960016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E6E913-9DAD-0168-C49A-88685DFFFA54}"/>
                  </a:ext>
                </a:extLst>
              </p:cNvPr>
              <p:cNvSpPr txBox="1"/>
              <p:nvPr/>
            </p:nvSpPr>
            <p:spPr>
              <a:xfrm>
                <a:off x="5975586" y="4348410"/>
                <a:ext cx="22276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dirty="0"/>
                  <a:t>Additional share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en-IL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E6E913-9DAD-0168-C49A-88685DFFF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86" y="4348410"/>
                <a:ext cx="2227661" cy="830997"/>
              </a:xfrm>
              <a:prstGeom prst="rect">
                <a:avLst/>
              </a:prstGeom>
              <a:blipFill>
                <a:blip r:embed="rId24"/>
                <a:stretch>
                  <a:fillRect l="-3390" t="-5970" r="-3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5A9F34-E517-D953-7A19-F1EAE9FF731E}"/>
                  </a:ext>
                </a:extLst>
              </p:cNvPr>
              <p:cNvSpPr txBox="1"/>
              <p:nvPr/>
            </p:nvSpPr>
            <p:spPr>
              <a:xfrm>
                <a:off x="9979165" y="6023824"/>
                <a:ext cx="1294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5A9F34-E517-D953-7A19-F1EAE9FF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165" y="6023824"/>
                <a:ext cx="1294713" cy="461665"/>
              </a:xfrm>
              <a:prstGeom prst="rect">
                <a:avLst/>
              </a:prstGeom>
              <a:blipFill>
                <a:blip r:embed="rId25"/>
                <a:stretch>
                  <a:fillRect l="-6796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078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59F1D6-C097-E380-CDF4-A7468008E2B9}"/>
              </a:ext>
            </a:extLst>
          </p:cNvPr>
          <p:cNvSpPr/>
          <p:nvPr/>
        </p:nvSpPr>
        <p:spPr>
          <a:xfrm>
            <a:off x="1325970" y="3019865"/>
            <a:ext cx="3885609" cy="15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Tracing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Bent-Up Arrow 22">
            <a:extLst>
              <a:ext uri="{FF2B5EF4-FFF2-40B4-BE49-F238E27FC236}">
                <a16:creationId xmlns:a16="http://schemas.microsoft.com/office/drawing/2014/main" id="{09957E74-DB6A-1A94-E817-F54507787036}"/>
              </a:ext>
            </a:extLst>
          </p:cNvPr>
          <p:cNvSpPr/>
          <p:nvPr/>
        </p:nvSpPr>
        <p:spPr>
          <a:xfrm rot="5400000">
            <a:off x="4722267" y="2727302"/>
            <a:ext cx="1646709" cy="505578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284E8-0A35-30A0-7709-24C056D46BC0}"/>
              </a:ext>
            </a:extLst>
          </p:cNvPr>
          <p:cNvSpPr/>
          <p:nvPr/>
        </p:nvSpPr>
        <p:spPr>
          <a:xfrm>
            <a:off x="2952259" y="4162431"/>
            <a:ext cx="556083" cy="3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5" name="Graphic 24" descr="Money with solid fill">
            <a:extLst>
              <a:ext uri="{FF2B5EF4-FFF2-40B4-BE49-F238E27FC236}">
                <a16:creationId xmlns:a16="http://schemas.microsoft.com/office/drawing/2014/main" id="{53FB6CBF-2900-4DB1-B9CD-4678E87E72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9819" y="3583454"/>
            <a:ext cx="914400" cy="914400"/>
          </a:xfrm>
          <a:prstGeom prst="rect">
            <a:avLst/>
          </a:prstGeom>
        </p:spPr>
      </p:pic>
      <p:pic>
        <p:nvPicPr>
          <p:cNvPr id="26" name="Graphic 25" descr="Money with solid fill">
            <a:extLst>
              <a:ext uri="{FF2B5EF4-FFF2-40B4-BE49-F238E27FC236}">
                <a16:creationId xmlns:a16="http://schemas.microsoft.com/office/drawing/2014/main" id="{505CEEDC-97CB-A408-E471-71FADCB752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70084" y="3556888"/>
            <a:ext cx="914400" cy="914400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808CC51-A558-B2B6-BEF6-C5B209A764C8}"/>
              </a:ext>
            </a:extLst>
          </p:cNvPr>
          <p:cNvSpPr/>
          <p:nvPr/>
        </p:nvSpPr>
        <p:spPr>
          <a:xfrm>
            <a:off x="8126379" y="4715794"/>
            <a:ext cx="1858522" cy="1570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48042C-4695-B9B2-237B-A9CDD5BF7B22}"/>
                  </a:ext>
                </a:extLst>
              </p:cNvPr>
              <p:cNvSpPr txBox="1"/>
              <p:nvPr/>
            </p:nvSpPr>
            <p:spPr>
              <a:xfrm>
                <a:off x="8379664" y="5683259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48042C-4695-B9B2-237B-A9CDD5BF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64" y="5683259"/>
                <a:ext cx="1286441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C58B8A-C122-E910-6B96-AB302498DAF8}"/>
                  </a:ext>
                </a:extLst>
              </p:cNvPr>
              <p:cNvSpPr txBox="1"/>
              <p:nvPr/>
            </p:nvSpPr>
            <p:spPr>
              <a:xfrm>
                <a:off x="8788687" y="497374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C58B8A-C122-E910-6B96-AB302498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687" y="4973743"/>
                <a:ext cx="46839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phic 32" descr="Devil face with solid fill with solid fill">
            <a:extLst>
              <a:ext uri="{FF2B5EF4-FFF2-40B4-BE49-F238E27FC236}">
                <a16:creationId xmlns:a16="http://schemas.microsoft.com/office/drawing/2014/main" id="{FC062823-B647-6229-A483-BAEEDB4B4A1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19962" y="4618149"/>
            <a:ext cx="1224201" cy="122420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F8F99E-C7B9-4214-9288-45B840E92EC7}"/>
              </a:ext>
            </a:extLst>
          </p:cNvPr>
          <p:cNvCxnSpPr/>
          <p:nvPr/>
        </p:nvCxnSpPr>
        <p:spPr>
          <a:xfrm>
            <a:off x="7402408" y="5113867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A4C92-811F-1899-D59D-D691EBE2AB4D}"/>
              </a:ext>
            </a:extLst>
          </p:cNvPr>
          <p:cNvCxnSpPr/>
          <p:nvPr/>
        </p:nvCxnSpPr>
        <p:spPr>
          <a:xfrm>
            <a:off x="9979165" y="5960016"/>
            <a:ext cx="75903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E6E913-9DAD-0168-C49A-88685DFFFA54}"/>
                  </a:ext>
                </a:extLst>
              </p:cNvPr>
              <p:cNvSpPr txBox="1"/>
              <p:nvPr/>
            </p:nvSpPr>
            <p:spPr>
              <a:xfrm>
                <a:off x="5975586" y="4348410"/>
                <a:ext cx="22276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dirty="0"/>
                  <a:t>Additional share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en-IL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E6E913-9DAD-0168-C49A-88685DFFF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86" y="4348410"/>
                <a:ext cx="2227661" cy="830997"/>
              </a:xfrm>
              <a:prstGeom prst="rect">
                <a:avLst/>
              </a:prstGeom>
              <a:blipFill>
                <a:blip r:embed="rId24"/>
                <a:stretch>
                  <a:fillRect l="-3390" t="-5970" r="-3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5A9F34-E517-D953-7A19-F1EAE9FF731E}"/>
                  </a:ext>
                </a:extLst>
              </p:cNvPr>
              <p:cNvSpPr txBox="1"/>
              <p:nvPr/>
            </p:nvSpPr>
            <p:spPr>
              <a:xfrm>
                <a:off x="9979165" y="6023824"/>
                <a:ext cx="1294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5A9F34-E517-D953-7A19-F1EAE9FF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165" y="6023824"/>
                <a:ext cx="1294713" cy="461665"/>
              </a:xfrm>
              <a:prstGeom prst="rect">
                <a:avLst/>
              </a:prstGeom>
              <a:blipFill>
                <a:blip r:embed="rId25"/>
                <a:stretch>
                  <a:fillRect l="-6796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9F44EC-B8E5-9D12-F881-1D42D0ACD7CF}"/>
              </a:ext>
            </a:extLst>
          </p:cNvPr>
          <p:cNvSpPr/>
          <p:nvPr/>
        </p:nvSpPr>
        <p:spPr>
          <a:xfrm>
            <a:off x="-1095740" y="2631689"/>
            <a:ext cx="9208164" cy="515060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BA755A-F4C9-0D85-34B6-9BE2E29231E9}"/>
                  </a:ext>
                </a:extLst>
              </p:cNvPr>
              <p:cNvSpPr txBox="1"/>
              <p:nvPr/>
            </p:nvSpPr>
            <p:spPr>
              <a:xfrm>
                <a:off x="2016360" y="4467930"/>
                <a:ext cx="4687238" cy="15696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US" sz="2400" b="0" dirty="0"/>
                  <a:t>: the set of leakers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b="0" dirty="0"/>
                  <a:t> is </a:t>
                </a:r>
                <a:r>
                  <a:rPr lang="en-US" sz="2400" dirty="0"/>
                  <a:t>“</a:t>
                </a:r>
                <a:r>
                  <a:rPr lang="en-US" sz="2400" b="0" dirty="0"/>
                  <a:t>good”: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𝑇𝑟𝑎𝑐𝑒</m:t>
                    </m:r>
                  </m:oMath>
                </a14:m>
                <a:r>
                  <a:rPr lang="en-US" sz="2400" b="0" dirty="0"/>
                  <a:t> finds all leakers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 honest party is blamed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BA755A-F4C9-0D85-34B6-9BE2E2923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360" y="4467930"/>
                <a:ext cx="4687238" cy="1569660"/>
              </a:xfrm>
              <a:prstGeom prst="rect">
                <a:avLst/>
              </a:prstGeom>
              <a:blipFill>
                <a:blip r:embed="rId26"/>
                <a:stretch>
                  <a:fillRect l="-1617" t="-2400" b="-8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489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evil face with solid fill with solid fill">
            <a:extLst>
              <a:ext uri="{FF2B5EF4-FFF2-40B4-BE49-F238E27FC236}">
                <a16:creationId xmlns:a16="http://schemas.microsoft.com/office/drawing/2014/main" id="{548462BB-ED21-7523-D5C2-F011E190A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90" y="353832"/>
            <a:ext cx="1618998" cy="161899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BD921F-7465-C27B-B3BF-5917B8BB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40" y="161100"/>
            <a:ext cx="2840497" cy="19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05;p44">
            <a:extLst>
              <a:ext uri="{FF2B5EF4-FFF2-40B4-BE49-F238E27FC236}">
                <a16:creationId xmlns:a16="http://schemas.microsoft.com/office/drawing/2014/main" id="{6F96B66C-2292-09F0-D34B-6DB246D5E747}"/>
              </a:ext>
            </a:extLst>
          </p:cNvPr>
          <p:cNvSpPr txBox="1"/>
          <p:nvPr/>
        </p:nvSpPr>
        <p:spPr>
          <a:xfrm>
            <a:off x="2400179" y="702696"/>
            <a:ext cx="185128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PT Serif"/>
              </a:rPr>
              <a:t>Adversary</a:t>
            </a:r>
            <a:endParaRPr sz="2800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PT Serif"/>
            </a:endParaRPr>
          </a:p>
        </p:txBody>
      </p:sp>
      <p:sp>
        <p:nvSpPr>
          <p:cNvPr id="7" name="Google Shape;505;p44">
            <a:extLst>
              <a:ext uri="{FF2B5EF4-FFF2-40B4-BE49-F238E27FC236}">
                <a16:creationId xmlns:a16="http://schemas.microsoft.com/office/drawing/2014/main" id="{D34C79F2-D200-E778-0B71-AFB922F14B2C}"/>
              </a:ext>
            </a:extLst>
          </p:cNvPr>
          <p:cNvSpPr txBox="1"/>
          <p:nvPr/>
        </p:nvSpPr>
        <p:spPr>
          <a:xfrm>
            <a:off x="6632034" y="702695"/>
            <a:ext cx="185128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PT Serif"/>
              </a:rPr>
              <a:t>Challenger</a:t>
            </a:r>
            <a:endParaRPr sz="2800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PT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485;p44">
                <a:extLst>
                  <a:ext uri="{FF2B5EF4-FFF2-40B4-BE49-F238E27FC236}">
                    <a16:creationId xmlns:a16="http://schemas.microsoft.com/office/drawing/2014/main" id="{5365583B-9204-9AE8-318C-5B54BAD24165}"/>
                  </a:ext>
                </a:extLst>
              </p:cNvPr>
              <p:cNvSpPr txBox="1"/>
              <p:nvPr/>
            </p:nvSpPr>
            <p:spPr>
              <a:xfrm>
                <a:off x="4266914" y="1695846"/>
                <a:ext cx="2365120" cy="5539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</m:t>
                    </m:r>
                    <m:r>
                      <a:rPr lang="e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PT Serif"/>
                    <a:sym typeface="PT Serif"/>
                  </a:rPr>
                  <a:t> </a:t>
                </a:r>
                <a:r>
                  <a:rPr lang="en" sz="2400" dirty="0" err="1">
                    <a:ea typeface="Cambria Math" panose="02040503050406030204" pitchFamily="18" charset="0"/>
                    <a:cs typeface="PT Serif"/>
                    <a:sym typeface="PT Serif"/>
                  </a:rPr>
                  <a:t>s.t</a:t>
                </a:r>
                <a:r>
                  <a:rPr lang="en" sz="2400" dirty="0">
                    <a:ea typeface="Cambria Math" panose="02040503050406030204" pitchFamily="18" charset="0"/>
                    <a:cs typeface="PT Serif"/>
                    <a:sym typeface="PT Serif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𝑡</m:t>
                    </m:r>
                  </m:oMath>
                </a14:m>
                <a:endParaRPr lang="en" sz="2400" dirty="0">
                  <a:latin typeface="Cambria Math" panose="02040503050406030204" pitchFamily="18" charset="0"/>
                  <a:ea typeface="Cambria Math" panose="02040503050406030204" pitchFamily="18" charset="0"/>
                  <a:cs typeface="PT Serif"/>
                  <a:sym typeface="PT Serif"/>
                </a:endParaRPr>
              </a:p>
            </p:txBody>
          </p:sp>
        </mc:Choice>
        <mc:Fallback xmlns="">
          <p:sp>
            <p:nvSpPr>
              <p:cNvPr id="8" name="Google Shape;485;p44">
                <a:extLst>
                  <a:ext uri="{FF2B5EF4-FFF2-40B4-BE49-F238E27FC236}">
                    <a16:creationId xmlns:a16="http://schemas.microsoft.com/office/drawing/2014/main" id="{5365583B-9204-9AE8-318C-5B54BAD24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14" y="1695846"/>
                <a:ext cx="2365120" cy="553968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oogle Shape;484;p44">
            <a:extLst>
              <a:ext uri="{FF2B5EF4-FFF2-40B4-BE49-F238E27FC236}">
                <a16:creationId xmlns:a16="http://schemas.microsoft.com/office/drawing/2014/main" id="{93B07D66-6EAF-D14B-4FE0-19BFC3F9DBD5}"/>
              </a:ext>
            </a:extLst>
          </p:cNvPr>
          <p:cNvCxnSpPr>
            <a:cxnSpLocks/>
          </p:cNvCxnSpPr>
          <p:nvPr/>
        </p:nvCxnSpPr>
        <p:spPr>
          <a:xfrm>
            <a:off x="4031585" y="2249814"/>
            <a:ext cx="2731500" cy="0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478;p43">
                <a:extLst>
                  <a:ext uri="{FF2B5EF4-FFF2-40B4-BE49-F238E27FC236}">
                    <a16:creationId xmlns:a16="http://schemas.microsoft.com/office/drawing/2014/main" id="{321D4D34-D24E-62FA-62A5-E9B20CDB27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6339" y="1850693"/>
                <a:ext cx="6275060" cy="160536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←</m:t>
                    </m:r>
                  </m:oMath>
                </a14:m>
                <a:r>
                  <a:rPr lang="en-US" sz="2000" b="0" dirty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PT Serif"/>
                    <a:sym typeface="PT Serif"/>
                  </a:rPr>
                  <a:t>$</a:t>
                </a:r>
                <a:r>
                  <a:rPr lang="en-US" sz="2400" b="0" dirty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PT Serif"/>
                    <a:sym typeface="PT Serif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𝒮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 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←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PT Serif"/>
                    <a:sym typeface="PT Serif"/>
                  </a:rPr>
                  <a:t>$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PT Serif"/>
                                <a:sym typeface="PT Serif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PT Serif"/>
                                <a:sym typeface="PT Serif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𝜅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 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≔|</m:t>
                    </m:r>
                    <m:r>
                      <a:rPr lang="e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T Serif"/>
                  <a:sym typeface="PT Serif"/>
                </a:endParaRPr>
              </a:p>
              <a:p>
                <a:pPr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∀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←</a:t>
                </a:r>
                <a:r>
                  <a:rPr lang="e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$</a:t>
                </a:r>
                <a:r>
                  <a:rPr lang="e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  Share(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Google Shape;478;p43">
                <a:extLst>
                  <a:ext uri="{FF2B5EF4-FFF2-40B4-BE49-F238E27FC236}">
                    <a16:creationId xmlns:a16="http://schemas.microsoft.com/office/drawing/2014/main" id="{321D4D34-D24E-62FA-62A5-E9B20CDB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339" y="1850693"/>
                <a:ext cx="6275060" cy="1605361"/>
              </a:xfrm>
              <a:prstGeom prst="rect">
                <a:avLst/>
              </a:prstGeom>
              <a:blipFill>
                <a:blip r:embed="rId6"/>
                <a:stretch>
                  <a:fillRect l="-20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Google Shape;492;p44">
            <a:extLst>
              <a:ext uri="{FF2B5EF4-FFF2-40B4-BE49-F238E27FC236}">
                <a16:creationId xmlns:a16="http://schemas.microsoft.com/office/drawing/2014/main" id="{9C762F42-195E-77EF-1861-996B491D1DB7}"/>
              </a:ext>
            </a:extLst>
          </p:cNvPr>
          <p:cNvCxnSpPr>
            <a:cxnSpLocks/>
          </p:cNvCxnSpPr>
          <p:nvPr/>
        </p:nvCxnSpPr>
        <p:spPr>
          <a:xfrm flipH="1">
            <a:off x="4091014" y="3529176"/>
            <a:ext cx="2695504" cy="0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493;p44">
                <a:extLst>
                  <a:ext uri="{FF2B5EF4-FFF2-40B4-BE49-F238E27FC236}">
                    <a16:creationId xmlns:a16="http://schemas.microsoft.com/office/drawing/2014/main" id="{063AD6E5-036F-CFD1-450F-4D180A0D8A11}"/>
                  </a:ext>
                </a:extLst>
              </p:cNvPr>
              <p:cNvSpPr txBox="1"/>
              <p:nvPr/>
            </p:nvSpPr>
            <p:spPr>
              <a:xfrm>
                <a:off x="4818288" y="3017439"/>
                <a:ext cx="1498051" cy="54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 </m:t>
                          </m:r>
                          <m:r>
                            <a:rPr lang="e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sub>
                      </m:sSub>
                    </m:oMath>
                  </m:oMathPara>
                </a14:m>
                <a:endParaRPr lang="en" sz="24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Google Shape;493;p44">
                <a:extLst>
                  <a:ext uri="{FF2B5EF4-FFF2-40B4-BE49-F238E27FC236}">
                    <a16:creationId xmlns:a16="http://schemas.microsoft.com/office/drawing/2014/main" id="{063AD6E5-036F-CFD1-450F-4D180A0D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288" y="3017439"/>
                <a:ext cx="1498051" cy="54544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oogle Shape;499;p44">
            <a:extLst>
              <a:ext uri="{FF2B5EF4-FFF2-40B4-BE49-F238E27FC236}">
                <a16:creationId xmlns:a16="http://schemas.microsoft.com/office/drawing/2014/main" id="{EAD668FD-B92E-E482-A44B-8AF98AF4C2D5}"/>
              </a:ext>
            </a:extLst>
          </p:cNvPr>
          <p:cNvCxnSpPr>
            <a:cxnSpLocks/>
          </p:cNvCxnSpPr>
          <p:nvPr/>
        </p:nvCxnSpPr>
        <p:spPr>
          <a:xfrm>
            <a:off x="4098272" y="4246445"/>
            <a:ext cx="2664813" cy="0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A49B7A-38CC-73B9-F5A8-EA6BD58B1C4A}"/>
                  </a:ext>
                </a:extLst>
              </p:cNvPr>
              <p:cNvSpPr txBox="1"/>
              <p:nvPr/>
            </p:nvSpPr>
            <p:spPr>
              <a:xfrm>
                <a:off x="7228117" y="4014536"/>
                <a:ext cx="4451503" cy="52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$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Trace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𝑅</m:t>
                        </m:r>
                        <m:r>
                          <a:rPr lang="en-US" sz="240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(·)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∈ [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A49B7A-38CC-73B9-F5A8-EA6BD58B1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17" y="4014536"/>
                <a:ext cx="4451503" cy="524311"/>
              </a:xfrm>
              <a:prstGeom prst="rect">
                <a:avLst/>
              </a:prstGeom>
              <a:blipFill>
                <a:blip r:embed="rId8"/>
                <a:stretch>
                  <a:fillRect l="-285" b="-119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EB809BE-AD50-6120-EAEB-263EFF7018E6}"/>
                  </a:ext>
                </a:extLst>
              </p:cNvPr>
              <p:cNvSpPr/>
              <p:nvPr/>
            </p:nvSpPr>
            <p:spPr>
              <a:xfrm>
                <a:off x="5152610" y="3779177"/>
                <a:ext cx="547686" cy="4547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EB809BE-AD50-6120-EAEB-263EFF70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10" y="3779177"/>
                <a:ext cx="547686" cy="45470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1B9EE47A-36F5-168F-2C46-FA483D5F9FB8}"/>
              </a:ext>
            </a:extLst>
          </p:cNvPr>
          <p:cNvSpPr/>
          <p:nvPr/>
        </p:nvSpPr>
        <p:spPr>
          <a:xfrm>
            <a:off x="-102742" y="4608187"/>
            <a:ext cx="12565295" cy="2326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pic>
        <p:nvPicPr>
          <p:cNvPr id="33" name="Graphic 32" descr="Devil face with solid fill with solid fill">
            <a:extLst>
              <a:ext uri="{FF2B5EF4-FFF2-40B4-BE49-F238E27FC236}">
                <a16:creationId xmlns:a16="http://schemas.microsoft.com/office/drawing/2014/main" id="{49FDAD05-7E51-9483-0CAB-1C2CA8075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06" y="4780281"/>
            <a:ext cx="428716" cy="4287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025F8F-F628-DE60-2AB3-11E7A0DB7076}"/>
              </a:ext>
            </a:extLst>
          </p:cNvPr>
          <p:cNvSpPr txBox="1"/>
          <p:nvPr/>
        </p:nvSpPr>
        <p:spPr>
          <a:xfrm>
            <a:off x="771816" y="4698164"/>
            <a:ext cx="6354566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Cambria Math" panose="02040503050406030204" pitchFamily="18" charset="0"/>
              </a:rPr>
              <a:t>wins if: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3BF3823-2D64-ABEE-9B9B-4B804E6C59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170" y="5934089"/>
            <a:ext cx="8027203" cy="844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0ABD0B-70B3-7CEC-10FD-D1071EFFBA45}"/>
                  </a:ext>
                </a:extLst>
              </p:cNvPr>
              <p:cNvSpPr txBox="1"/>
              <p:nvPr/>
            </p:nvSpPr>
            <p:spPr>
              <a:xfrm>
                <a:off x="9527274" y="6088502"/>
                <a:ext cx="1851280" cy="5355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T Serif"/>
                  <a:sym typeface="PT Serif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0ABD0B-70B3-7CEC-10FD-D1071EFFB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274" y="6088502"/>
                <a:ext cx="1851280" cy="5355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C0FF02E-2027-A99A-350D-3ABD23788179}"/>
              </a:ext>
            </a:extLst>
          </p:cNvPr>
          <p:cNvSpPr txBox="1"/>
          <p:nvPr/>
        </p:nvSpPr>
        <p:spPr>
          <a:xfrm>
            <a:off x="8519340" y="617160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518;p45">
                <a:extLst>
                  <a:ext uri="{FF2B5EF4-FFF2-40B4-BE49-F238E27FC236}">
                    <a16:creationId xmlns:a16="http://schemas.microsoft.com/office/drawing/2014/main" id="{9AA3F43D-EF2A-63E0-06BE-ADE91C3A023D}"/>
                  </a:ext>
                </a:extLst>
              </p:cNvPr>
              <p:cNvSpPr/>
              <p:nvPr/>
            </p:nvSpPr>
            <p:spPr>
              <a:xfrm>
                <a:off x="1929948" y="4816907"/>
                <a:ext cx="3757945" cy="922530"/>
              </a:xfrm>
              <a:prstGeom prst="cloud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2200" b="1" i="1" dirty="0">
                    <a:solidFill>
                      <a:schemeClr val="accent1">
                        <a:lumMod val="50000"/>
                      </a:schemeClr>
                    </a:solidFill>
                    <a:ea typeface="PT Serif"/>
                    <a:cs typeface="PT Serif"/>
                    <a:sym typeface="PT Serif"/>
                  </a:rPr>
                  <a:t>R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PT Serif"/>
                    <a:cs typeface="PT Serif"/>
                    <a:sym typeface="PT Serif"/>
                  </a:rPr>
                  <a:t> is “good” </a:t>
                </a:r>
                <a:r>
                  <a:rPr lang="en-US" sz="2200" b="1" dirty="0" err="1">
                    <a:solidFill>
                      <a:schemeClr val="accent1">
                        <a:lumMod val="50000"/>
                      </a:schemeClr>
                    </a:solidFill>
                    <a:ea typeface="PT Serif"/>
                    <a:cs typeface="PT Serif"/>
                    <a:sym typeface="PT Serif"/>
                  </a:rPr>
                  <a:t>w.r.t.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PT Serif"/>
                  <a:cs typeface="PT Serif"/>
                  <a:sym typeface="PT Serif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𝒏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𝒇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𝒔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𝝆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 , 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𝝐</m:t>
                      </m:r>
                    </m:oMath>
                  </m:oMathPara>
                </a14:m>
                <a:endParaRPr sz="2200" b="1" dirty="0">
                  <a:solidFill>
                    <a:schemeClr val="accent1">
                      <a:lumMod val="50000"/>
                    </a:schemeClr>
                  </a:solidFill>
                  <a:ea typeface="PT Serif"/>
                  <a:cs typeface="PT Serif"/>
                  <a:sym typeface="PT Serif"/>
                </a:endParaRPr>
              </a:p>
            </p:txBody>
          </p:sp>
        </mc:Choice>
        <mc:Fallback xmlns="">
          <p:sp>
            <p:nvSpPr>
              <p:cNvPr id="40" name="Google Shape;518;p45">
                <a:extLst>
                  <a:ext uri="{FF2B5EF4-FFF2-40B4-BE49-F238E27FC236}">
                    <a16:creationId xmlns:a16="http://schemas.microsoft.com/office/drawing/2014/main" id="{9AA3F43D-EF2A-63E0-06BE-ADE91C3A0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48" y="4816907"/>
                <a:ext cx="3757945" cy="922530"/>
              </a:xfrm>
              <a:prstGeom prst="cloud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Google Shape;518;p45">
            <a:extLst>
              <a:ext uri="{FF2B5EF4-FFF2-40B4-BE49-F238E27FC236}">
                <a16:creationId xmlns:a16="http://schemas.microsoft.com/office/drawing/2014/main" id="{D436A711-1D5D-9FD4-5049-51E872C6B0D9}"/>
              </a:ext>
            </a:extLst>
          </p:cNvPr>
          <p:cNvSpPr/>
          <p:nvPr/>
        </p:nvSpPr>
        <p:spPr>
          <a:xfrm>
            <a:off x="7088379" y="4836137"/>
            <a:ext cx="4877789" cy="931876"/>
          </a:xfrm>
          <a:prstGeom prst="cloud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1">
                    <a:lumMod val="50000"/>
                  </a:schemeClr>
                </a:solidFill>
                <a:ea typeface="PT Serif"/>
                <a:cs typeface="PT Serif"/>
                <a:sym typeface="PT Serif"/>
              </a:rPr>
              <a:t>An honest party blamed or not all sellers found</a:t>
            </a:r>
            <a:endParaRPr sz="2200" b="1" dirty="0">
              <a:solidFill>
                <a:schemeClr val="accent1">
                  <a:lumMod val="50000"/>
                </a:schemeClr>
              </a:solidFill>
              <a:ea typeface="PT Serif"/>
              <a:cs typeface="PT Serif"/>
              <a:sym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42331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2" grpId="0"/>
      <p:bldP spid="13" grpId="0" animBg="1"/>
      <p:bldP spid="35" grpId="0"/>
      <p:bldP spid="38" grpId="0" animBg="1"/>
      <p:bldP spid="39" grpId="0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Threshold Secret Sharing</a:t>
            </a:r>
          </a:p>
        </p:txBody>
      </p:sp>
      <p:pic>
        <p:nvPicPr>
          <p:cNvPr id="4" name="Graphic 3" descr="Female Profile with solid fill">
            <a:extLst>
              <a:ext uri="{FF2B5EF4-FFF2-40B4-BE49-F238E27FC236}">
                <a16:creationId xmlns:a16="http://schemas.microsoft.com/office/drawing/2014/main" id="{B616847F-878B-71D5-3124-8CAAABF6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873" y="3428530"/>
            <a:ext cx="1443035" cy="1443035"/>
          </a:xfrm>
          <a:prstGeom prst="rect">
            <a:avLst/>
          </a:prstGeom>
        </p:spPr>
      </p:pic>
      <p:pic>
        <p:nvPicPr>
          <p:cNvPr id="5" name="Graphic 4" descr="School boy outline">
            <a:extLst>
              <a:ext uri="{FF2B5EF4-FFF2-40B4-BE49-F238E27FC236}">
                <a16:creationId xmlns:a16="http://schemas.microsoft.com/office/drawing/2014/main" id="{961B3D32-5819-C767-C597-0D33456B9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696" y="3405572"/>
            <a:ext cx="1467802" cy="1467802"/>
          </a:xfrm>
          <a:prstGeom prst="rect">
            <a:avLst/>
          </a:prstGeom>
        </p:spPr>
      </p:pic>
      <p:pic>
        <p:nvPicPr>
          <p:cNvPr id="6" name="Graphic 5" descr="Male profile with solid fill">
            <a:extLst>
              <a:ext uri="{FF2B5EF4-FFF2-40B4-BE49-F238E27FC236}">
                <a16:creationId xmlns:a16="http://schemas.microsoft.com/office/drawing/2014/main" id="{4C528E1F-459C-CBF4-C05E-C1E25F2DB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91198" y="3405571"/>
            <a:ext cx="1467801" cy="1467801"/>
          </a:xfrm>
          <a:prstGeom prst="rect">
            <a:avLst/>
          </a:prstGeom>
        </p:spPr>
      </p:pic>
      <p:pic>
        <p:nvPicPr>
          <p:cNvPr id="10" name="Graphic 9" descr="Office worker female with solid fill">
            <a:extLst>
              <a:ext uri="{FF2B5EF4-FFF2-40B4-BE49-F238E27FC236}">
                <a16:creationId xmlns:a16="http://schemas.microsoft.com/office/drawing/2014/main" id="{9F24EF32-725F-ED4C-C047-67D39C26B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2354" y="3405571"/>
            <a:ext cx="1467803" cy="1467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11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>
            <a:extLst>
              <a:ext uri="{FF2B5EF4-FFF2-40B4-BE49-F238E27FC236}">
                <a16:creationId xmlns:a16="http://schemas.microsoft.com/office/drawing/2014/main" id="{EB06C5C0-D13B-3D39-CB8A-F7CD6B69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99" y="1472664"/>
            <a:ext cx="1467802" cy="14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185517" cy="461665"/>
              </a:xfrm>
              <a:prstGeom prst="rect">
                <a:avLst/>
              </a:prstGeom>
              <a:blipFill>
                <a:blip r:embed="rId13"/>
                <a:stretch>
                  <a:fillRect l="-7447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stCxn id="3076" idx="2"/>
            <a:endCxn id="4" idx="0"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  <a:stCxn id="3076" idx="2"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  <a:stCxn id="3076" idx="2"/>
            <a:endCxn id="5" idx="0"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  <a:stCxn id="3076" idx="2"/>
            <a:endCxn id="10" idx="0"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1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B2015-AC5D-CBC5-9AED-CACD73E4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856" y="5197239"/>
                <a:ext cx="11049000" cy="1295636"/>
              </a:xfrm>
            </p:spPr>
            <p:txBody>
              <a:bodyPr>
                <a:no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/>
                  <a:t>Correctness: </a:t>
                </a:r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shares suffice to reconstruct the secret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/>
                  <a:t>Privacy: </a:t>
                </a:r>
                <a:r>
                  <a:rPr lang="en-US" dirty="0"/>
                  <a:t>the distribution over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shares is the same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B2015-AC5D-CBC5-9AED-CACD73E4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856" y="5197239"/>
                <a:ext cx="11049000" cy="1295636"/>
              </a:xfrm>
              <a:blipFill>
                <a:blip r:embed="rId18"/>
                <a:stretch>
                  <a:fillRect l="-918" t="-77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470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evil face with solid fill with solid fill">
            <a:extLst>
              <a:ext uri="{FF2B5EF4-FFF2-40B4-BE49-F238E27FC236}">
                <a16:creationId xmlns:a16="http://schemas.microsoft.com/office/drawing/2014/main" id="{548462BB-ED21-7523-D5C2-F011E190A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90" y="353832"/>
            <a:ext cx="1618998" cy="161899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BD921F-7465-C27B-B3BF-5917B8BB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40" y="161100"/>
            <a:ext cx="2840497" cy="19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05;p44">
            <a:extLst>
              <a:ext uri="{FF2B5EF4-FFF2-40B4-BE49-F238E27FC236}">
                <a16:creationId xmlns:a16="http://schemas.microsoft.com/office/drawing/2014/main" id="{6F96B66C-2292-09F0-D34B-6DB246D5E747}"/>
              </a:ext>
            </a:extLst>
          </p:cNvPr>
          <p:cNvSpPr txBox="1"/>
          <p:nvPr/>
        </p:nvSpPr>
        <p:spPr>
          <a:xfrm>
            <a:off x="2400179" y="702696"/>
            <a:ext cx="185128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PT Serif"/>
              </a:rPr>
              <a:t>Adversary</a:t>
            </a:r>
            <a:endParaRPr sz="2800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PT Serif"/>
            </a:endParaRPr>
          </a:p>
        </p:txBody>
      </p:sp>
      <p:sp>
        <p:nvSpPr>
          <p:cNvPr id="7" name="Google Shape;505;p44">
            <a:extLst>
              <a:ext uri="{FF2B5EF4-FFF2-40B4-BE49-F238E27FC236}">
                <a16:creationId xmlns:a16="http://schemas.microsoft.com/office/drawing/2014/main" id="{D34C79F2-D200-E778-0B71-AFB922F14B2C}"/>
              </a:ext>
            </a:extLst>
          </p:cNvPr>
          <p:cNvSpPr txBox="1"/>
          <p:nvPr/>
        </p:nvSpPr>
        <p:spPr>
          <a:xfrm>
            <a:off x="6632034" y="702695"/>
            <a:ext cx="185128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PT Serif"/>
              </a:rPr>
              <a:t>Challenger</a:t>
            </a:r>
            <a:endParaRPr sz="2800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PT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485;p44">
                <a:extLst>
                  <a:ext uri="{FF2B5EF4-FFF2-40B4-BE49-F238E27FC236}">
                    <a16:creationId xmlns:a16="http://schemas.microsoft.com/office/drawing/2014/main" id="{5365583B-9204-9AE8-318C-5B54BAD24165}"/>
                  </a:ext>
                </a:extLst>
              </p:cNvPr>
              <p:cNvSpPr txBox="1"/>
              <p:nvPr/>
            </p:nvSpPr>
            <p:spPr>
              <a:xfrm>
                <a:off x="4266914" y="1695846"/>
                <a:ext cx="2365120" cy="5539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</m:t>
                    </m:r>
                    <m:r>
                      <a:rPr lang="e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PT Serif"/>
                    <a:sym typeface="PT Serif"/>
                  </a:rPr>
                  <a:t> </a:t>
                </a:r>
                <a:r>
                  <a:rPr lang="en" sz="2400" dirty="0" err="1">
                    <a:ea typeface="Cambria Math" panose="02040503050406030204" pitchFamily="18" charset="0"/>
                    <a:cs typeface="PT Serif"/>
                    <a:sym typeface="PT Serif"/>
                  </a:rPr>
                  <a:t>s.t</a:t>
                </a:r>
                <a:r>
                  <a:rPr lang="en" sz="2400" dirty="0">
                    <a:ea typeface="Cambria Math" panose="02040503050406030204" pitchFamily="18" charset="0"/>
                    <a:cs typeface="PT Serif"/>
                    <a:sym typeface="PT Serif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𝑡</m:t>
                    </m:r>
                  </m:oMath>
                </a14:m>
                <a:endParaRPr lang="en" sz="2400" dirty="0">
                  <a:latin typeface="Cambria Math" panose="02040503050406030204" pitchFamily="18" charset="0"/>
                  <a:ea typeface="Cambria Math" panose="02040503050406030204" pitchFamily="18" charset="0"/>
                  <a:cs typeface="PT Serif"/>
                  <a:sym typeface="PT Serif"/>
                </a:endParaRPr>
              </a:p>
            </p:txBody>
          </p:sp>
        </mc:Choice>
        <mc:Fallback xmlns="">
          <p:sp>
            <p:nvSpPr>
              <p:cNvPr id="8" name="Google Shape;485;p44">
                <a:extLst>
                  <a:ext uri="{FF2B5EF4-FFF2-40B4-BE49-F238E27FC236}">
                    <a16:creationId xmlns:a16="http://schemas.microsoft.com/office/drawing/2014/main" id="{5365583B-9204-9AE8-318C-5B54BAD24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14" y="1695846"/>
                <a:ext cx="2365120" cy="553968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oogle Shape;484;p44">
            <a:extLst>
              <a:ext uri="{FF2B5EF4-FFF2-40B4-BE49-F238E27FC236}">
                <a16:creationId xmlns:a16="http://schemas.microsoft.com/office/drawing/2014/main" id="{93B07D66-6EAF-D14B-4FE0-19BFC3F9DBD5}"/>
              </a:ext>
            </a:extLst>
          </p:cNvPr>
          <p:cNvCxnSpPr>
            <a:cxnSpLocks/>
          </p:cNvCxnSpPr>
          <p:nvPr/>
        </p:nvCxnSpPr>
        <p:spPr>
          <a:xfrm>
            <a:off x="4031585" y="2249814"/>
            <a:ext cx="2731500" cy="0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478;p43">
                <a:extLst>
                  <a:ext uri="{FF2B5EF4-FFF2-40B4-BE49-F238E27FC236}">
                    <a16:creationId xmlns:a16="http://schemas.microsoft.com/office/drawing/2014/main" id="{321D4D34-D24E-62FA-62A5-E9B20CDB27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6339" y="1850693"/>
                <a:ext cx="6275060" cy="160536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←</m:t>
                    </m:r>
                  </m:oMath>
                </a14:m>
                <a:r>
                  <a:rPr lang="en-US" sz="2000" b="0" dirty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PT Serif"/>
                    <a:sym typeface="PT Serif"/>
                  </a:rPr>
                  <a:t>$</a:t>
                </a:r>
                <a:r>
                  <a:rPr lang="en-US" sz="2400" b="0" dirty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PT Serif"/>
                    <a:sym typeface="PT Serif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𝒮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 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←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PT Serif"/>
                    <a:sym typeface="PT Serif"/>
                  </a:rPr>
                  <a:t>$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PT Serif"/>
                                <a:sym typeface="PT Serif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PT Serif"/>
                                <a:sym typeface="PT Serif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𝜅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 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≔|</m:t>
                    </m:r>
                    <m:r>
                      <a:rPr lang="e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T Serif"/>
                  <a:sym typeface="PT Serif"/>
                </a:endParaRPr>
              </a:p>
              <a:p>
                <a:pPr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∀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𝑡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 ,</m:t>
                    </m:r>
                    <m:r>
                      <a:rPr lang="en-US" sz="2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T Serif"/>
                        <a:sym typeface="PT Serif"/>
                      </a:rPr>
                      <m:t>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←</a:t>
                </a:r>
                <a:r>
                  <a:rPr lang="e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$</a:t>
                </a:r>
                <a:r>
                  <a:rPr lang="e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  Share(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Google Shape;478;p43">
                <a:extLst>
                  <a:ext uri="{FF2B5EF4-FFF2-40B4-BE49-F238E27FC236}">
                    <a16:creationId xmlns:a16="http://schemas.microsoft.com/office/drawing/2014/main" id="{321D4D34-D24E-62FA-62A5-E9B20CDB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339" y="1850693"/>
                <a:ext cx="6275060" cy="1605361"/>
              </a:xfrm>
              <a:prstGeom prst="rect">
                <a:avLst/>
              </a:prstGeom>
              <a:blipFill>
                <a:blip r:embed="rId6"/>
                <a:stretch>
                  <a:fillRect l="-20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Google Shape;492;p44">
            <a:extLst>
              <a:ext uri="{FF2B5EF4-FFF2-40B4-BE49-F238E27FC236}">
                <a16:creationId xmlns:a16="http://schemas.microsoft.com/office/drawing/2014/main" id="{9C762F42-195E-77EF-1861-996B491D1DB7}"/>
              </a:ext>
            </a:extLst>
          </p:cNvPr>
          <p:cNvCxnSpPr>
            <a:cxnSpLocks/>
          </p:cNvCxnSpPr>
          <p:nvPr/>
        </p:nvCxnSpPr>
        <p:spPr>
          <a:xfrm flipH="1">
            <a:off x="4091014" y="3529176"/>
            <a:ext cx="2695504" cy="0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493;p44">
                <a:extLst>
                  <a:ext uri="{FF2B5EF4-FFF2-40B4-BE49-F238E27FC236}">
                    <a16:creationId xmlns:a16="http://schemas.microsoft.com/office/drawing/2014/main" id="{063AD6E5-036F-CFD1-450F-4D180A0D8A11}"/>
                  </a:ext>
                </a:extLst>
              </p:cNvPr>
              <p:cNvSpPr txBox="1"/>
              <p:nvPr/>
            </p:nvSpPr>
            <p:spPr>
              <a:xfrm>
                <a:off x="4818288" y="3017439"/>
                <a:ext cx="1498051" cy="545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 </m:t>
                          </m:r>
                          <m:r>
                            <a:rPr lang="e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sub>
                      </m:sSub>
                    </m:oMath>
                  </m:oMathPara>
                </a14:m>
                <a:endParaRPr lang="en" sz="24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Google Shape;493;p44">
                <a:extLst>
                  <a:ext uri="{FF2B5EF4-FFF2-40B4-BE49-F238E27FC236}">
                    <a16:creationId xmlns:a16="http://schemas.microsoft.com/office/drawing/2014/main" id="{063AD6E5-036F-CFD1-450F-4D180A0D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288" y="3017439"/>
                <a:ext cx="1498051" cy="54544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oogle Shape;499;p44">
            <a:extLst>
              <a:ext uri="{FF2B5EF4-FFF2-40B4-BE49-F238E27FC236}">
                <a16:creationId xmlns:a16="http://schemas.microsoft.com/office/drawing/2014/main" id="{EAD668FD-B92E-E482-A44B-8AF98AF4C2D5}"/>
              </a:ext>
            </a:extLst>
          </p:cNvPr>
          <p:cNvCxnSpPr>
            <a:cxnSpLocks/>
          </p:cNvCxnSpPr>
          <p:nvPr/>
        </p:nvCxnSpPr>
        <p:spPr>
          <a:xfrm>
            <a:off x="4098272" y="4246445"/>
            <a:ext cx="2664813" cy="0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A49B7A-38CC-73B9-F5A8-EA6BD58B1C4A}"/>
                  </a:ext>
                </a:extLst>
              </p:cNvPr>
              <p:cNvSpPr txBox="1"/>
              <p:nvPr/>
            </p:nvSpPr>
            <p:spPr>
              <a:xfrm>
                <a:off x="7228117" y="4014536"/>
                <a:ext cx="4451503" cy="52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$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Trace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𝑅</m:t>
                        </m:r>
                        <m:r>
                          <a:rPr lang="en-US" sz="240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PT Serif"/>
                            <a:sym typeface="PT Serif"/>
                          </a:rPr>
                          <m:t>(·)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∈ [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A49B7A-38CC-73B9-F5A8-EA6BD58B1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17" y="4014536"/>
                <a:ext cx="4451503" cy="524311"/>
              </a:xfrm>
              <a:prstGeom prst="rect">
                <a:avLst/>
              </a:prstGeom>
              <a:blipFill>
                <a:blip r:embed="rId8"/>
                <a:stretch>
                  <a:fillRect l="-285" b="-119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EB809BE-AD50-6120-EAEB-263EFF7018E6}"/>
                  </a:ext>
                </a:extLst>
              </p:cNvPr>
              <p:cNvSpPr/>
              <p:nvPr/>
            </p:nvSpPr>
            <p:spPr>
              <a:xfrm>
                <a:off x="5152610" y="3779177"/>
                <a:ext cx="547686" cy="4547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EB809BE-AD50-6120-EAEB-263EFF70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10" y="3779177"/>
                <a:ext cx="547686" cy="45470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1B9EE47A-36F5-168F-2C46-FA483D5F9FB8}"/>
              </a:ext>
            </a:extLst>
          </p:cNvPr>
          <p:cNvSpPr/>
          <p:nvPr/>
        </p:nvSpPr>
        <p:spPr>
          <a:xfrm>
            <a:off x="-102742" y="4608187"/>
            <a:ext cx="12565295" cy="2326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pic>
        <p:nvPicPr>
          <p:cNvPr id="33" name="Graphic 32" descr="Devil face with solid fill with solid fill">
            <a:extLst>
              <a:ext uri="{FF2B5EF4-FFF2-40B4-BE49-F238E27FC236}">
                <a16:creationId xmlns:a16="http://schemas.microsoft.com/office/drawing/2014/main" id="{49FDAD05-7E51-9483-0CAB-1C2CA8075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06" y="4780281"/>
            <a:ext cx="428716" cy="4287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025F8F-F628-DE60-2AB3-11E7A0DB7076}"/>
              </a:ext>
            </a:extLst>
          </p:cNvPr>
          <p:cNvSpPr txBox="1"/>
          <p:nvPr/>
        </p:nvSpPr>
        <p:spPr>
          <a:xfrm>
            <a:off x="771816" y="4698164"/>
            <a:ext cx="6354566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ea typeface="Cambria Math" panose="02040503050406030204" pitchFamily="18" charset="0"/>
              </a:rPr>
              <a:t>wins if: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3BF3823-2D64-ABEE-9B9B-4B804E6C59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170" y="5934089"/>
            <a:ext cx="8027203" cy="844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0ABD0B-70B3-7CEC-10FD-D1071EFFBA45}"/>
                  </a:ext>
                </a:extLst>
              </p:cNvPr>
              <p:cNvSpPr txBox="1"/>
              <p:nvPr/>
            </p:nvSpPr>
            <p:spPr>
              <a:xfrm>
                <a:off x="9527274" y="6088502"/>
                <a:ext cx="1851280" cy="5355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T Serif"/>
                  <a:sym typeface="PT Serif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0ABD0B-70B3-7CEC-10FD-D1071EFFB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274" y="6088502"/>
                <a:ext cx="1851280" cy="5355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AC0FF02E-2027-A99A-350D-3ABD23788179}"/>
              </a:ext>
            </a:extLst>
          </p:cNvPr>
          <p:cNvSpPr txBox="1"/>
          <p:nvPr/>
        </p:nvSpPr>
        <p:spPr>
          <a:xfrm>
            <a:off x="8519340" y="617160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518;p45">
                <a:extLst>
                  <a:ext uri="{FF2B5EF4-FFF2-40B4-BE49-F238E27FC236}">
                    <a16:creationId xmlns:a16="http://schemas.microsoft.com/office/drawing/2014/main" id="{9AA3F43D-EF2A-63E0-06BE-ADE91C3A023D}"/>
                  </a:ext>
                </a:extLst>
              </p:cNvPr>
              <p:cNvSpPr/>
              <p:nvPr/>
            </p:nvSpPr>
            <p:spPr>
              <a:xfrm>
                <a:off x="1929948" y="4816907"/>
                <a:ext cx="3757945" cy="922530"/>
              </a:xfrm>
              <a:prstGeom prst="cloud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2200" b="1" i="1" dirty="0">
                    <a:solidFill>
                      <a:schemeClr val="accent1">
                        <a:lumMod val="50000"/>
                      </a:schemeClr>
                    </a:solidFill>
                    <a:ea typeface="PT Serif"/>
                    <a:cs typeface="PT Serif"/>
                    <a:sym typeface="PT Serif"/>
                  </a:rPr>
                  <a:t>R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PT Serif"/>
                    <a:cs typeface="PT Serif"/>
                    <a:sym typeface="PT Serif"/>
                  </a:rPr>
                  <a:t> is “good” </a:t>
                </a:r>
                <a:r>
                  <a:rPr lang="en-US" sz="2200" b="1" dirty="0" err="1">
                    <a:solidFill>
                      <a:schemeClr val="accent1">
                        <a:lumMod val="50000"/>
                      </a:schemeClr>
                    </a:solidFill>
                    <a:ea typeface="PT Serif"/>
                    <a:cs typeface="PT Serif"/>
                    <a:sym typeface="PT Serif"/>
                  </a:rPr>
                  <a:t>w.r.t.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PT Serif"/>
                  <a:cs typeface="PT Serif"/>
                  <a:sym typeface="PT Serif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𝒏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𝒇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𝒔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𝝆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 , </m:t>
                      </m:r>
                      <m:r>
                        <a:rPr lang="en-US" sz="2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PT Serif"/>
                          <a:cs typeface="PT Serif"/>
                          <a:sym typeface="PT Serif"/>
                        </a:rPr>
                        <m:t>𝝐</m:t>
                      </m:r>
                    </m:oMath>
                  </m:oMathPara>
                </a14:m>
                <a:endParaRPr sz="2200" b="1" dirty="0">
                  <a:solidFill>
                    <a:schemeClr val="accent1">
                      <a:lumMod val="50000"/>
                    </a:schemeClr>
                  </a:solidFill>
                  <a:ea typeface="PT Serif"/>
                  <a:cs typeface="PT Serif"/>
                  <a:sym typeface="PT Serif"/>
                </a:endParaRPr>
              </a:p>
            </p:txBody>
          </p:sp>
        </mc:Choice>
        <mc:Fallback xmlns="">
          <p:sp>
            <p:nvSpPr>
              <p:cNvPr id="40" name="Google Shape;518;p45">
                <a:extLst>
                  <a:ext uri="{FF2B5EF4-FFF2-40B4-BE49-F238E27FC236}">
                    <a16:creationId xmlns:a16="http://schemas.microsoft.com/office/drawing/2014/main" id="{9AA3F43D-EF2A-63E0-06BE-ADE91C3A0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48" y="4816907"/>
                <a:ext cx="3757945" cy="922530"/>
              </a:xfrm>
              <a:prstGeom prst="cloud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Google Shape;518;p45">
            <a:extLst>
              <a:ext uri="{FF2B5EF4-FFF2-40B4-BE49-F238E27FC236}">
                <a16:creationId xmlns:a16="http://schemas.microsoft.com/office/drawing/2014/main" id="{D436A711-1D5D-9FD4-5049-51E872C6B0D9}"/>
              </a:ext>
            </a:extLst>
          </p:cNvPr>
          <p:cNvSpPr/>
          <p:nvPr/>
        </p:nvSpPr>
        <p:spPr>
          <a:xfrm>
            <a:off x="7088379" y="4836137"/>
            <a:ext cx="4877789" cy="931876"/>
          </a:xfrm>
          <a:prstGeom prst="cloud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1">
                    <a:lumMod val="50000"/>
                  </a:schemeClr>
                </a:solidFill>
                <a:ea typeface="PT Serif"/>
                <a:cs typeface="PT Serif"/>
                <a:sym typeface="PT Serif"/>
              </a:rPr>
              <a:t>An honest party blamed or not all sellers found</a:t>
            </a:r>
            <a:endParaRPr sz="2200" b="1" dirty="0">
              <a:solidFill>
                <a:schemeClr val="accent1">
                  <a:lumMod val="50000"/>
                </a:schemeClr>
              </a:solidFill>
              <a:ea typeface="PT Serif"/>
              <a:cs typeface="PT Serif"/>
              <a:sym typeface="PT Serif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B10C8-C91A-19EA-52F6-286CA7DCA2F3}"/>
              </a:ext>
            </a:extLst>
          </p:cNvPr>
          <p:cNvSpPr/>
          <p:nvPr/>
        </p:nvSpPr>
        <p:spPr>
          <a:xfrm>
            <a:off x="-229913" y="-1047389"/>
            <a:ext cx="13396448" cy="558623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713272-0568-3CAD-CCAC-60189F2DED0B}"/>
              </a:ext>
            </a:extLst>
          </p:cNvPr>
          <p:cNvSpPr txBox="1"/>
          <p:nvPr/>
        </p:nvSpPr>
        <p:spPr>
          <a:xfrm>
            <a:off x="1905000" y="789977"/>
            <a:ext cx="8382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L" sz="2400" dirty="0"/>
              <a:t>A secret sharing scheme is traceable if no efficient adversary can win this game with non-negligible probability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F528AD-FD42-1973-B356-7D6CBD67DF32}"/>
              </a:ext>
            </a:extLst>
          </p:cNvPr>
          <p:cNvSpPr txBox="1"/>
          <p:nvPr/>
        </p:nvSpPr>
        <p:spPr>
          <a:xfrm>
            <a:off x="1772331" y="386962"/>
            <a:ext cx="145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b="1" dirty="0"/>
              <a:t>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972306-80CE-7AF9-8E14-C7CC419B6C33}"/>
                  </a:ext>
                </a:extLst>
              </p:cNvPr>
              <p:cNvSpPr txBox="1"/>
              <p:nvPr/>
            </p:nvSpPr>
            <p:spPr>
              <a:xfrm>
                <a:off x="1905000" y="2296959"/>
                <a:ext cx="83820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</a:t>
                </a:r>
                <a:r>
                  <a:rPr lang="en-IL" sz="2400" dirty="0"/>
                  <a:t>therwise, the adversary could just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L" sz="2400" dirty="0"/>
                  <a:t> to 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IL" sz="2400" dirty="0"/>
              </a:p>
              <a:p>
                <a:r>
                  <a:rPr lang="en-IL" sz="2400" dirty="0"/>
                  <a:t>This is untraceble!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972306-80CE-7AF9-8E14-C7CC419B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96959"/>
                <a:ext cx="8382000" cy="830997"/>
              </a:xfrm>
              <a:prstGeom prst="rect">
                <a:avLst/>
              </a:prstGeom>
              <a:blipFill>
                <a:blip r:embed="rId13"/>
                <a:stretch>
                  <a:fillRect l="-1057" t="-2985" b="-1492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EDFE55-AFE4-3D14-EA74-B81168258249}"/>
                  </a:ext>
                </a:extLst>
              </p:cNvPr>
              <p:cNvSpPr txBox="1"/>
              <p:nvPr/>
            </p:nvSpPr>
            <p:spPr>
              <a:xfrm>
                <a:off x="1772331" y="1893944"/>
                <a:ext cx="3602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Why insist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EDFE55-AFE4-3D14-EA74-B81168258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331" y="1893944"/>
                <a:ext cx="3602653" cy="461665"/>
              </a:xfrm>
              <a:prstGeom prst="rect">
                <a:avLst/>
              </a:prstGeom>
              <a:blipFill>
                <a:blip r:embed="rId14"/>
                <a:stretch>
                  <a:fillRect l="-2456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59B9-517F-7A17-9710-71A1CEB6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This Work: Traceable Secret Sharing</a:t>
            </a:r>
            <a:endParaRPr lang="en-IL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4959-1033-B096-0834-B8456014B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First considered by [Goyal-Song-Srinivanasan’21]</a:t>
            </a:r>
          </a:p>
          <a:p>
            <a:r>
              <a:rPr lang="en-IL" dirty="0"/>
              <a:t>Our work presents:</a:t>
            </a:r>
          </a:p>
          <a:p>
            <a:pPr lvl="1"/>
            <a:r>
              <a:rPr lang="en-IL" dirty="0"/>
              <a:t>New natural definitions</a:t>
            </a:r>
          </a:p>
          <a:p>
            <a:pPr lvl="1"/>
            <a:r>
              <a:rPr lang="en-IL" dirty="0"/>
              <a:t>Two constructions for (variants of) standard secret sharing schemes</a:t>
            </a:r>
          </a:p>
          <a:p>
            <a:pPr lvl="1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3F1A3-2941-B0E6-069C-8059BF662072}"/>
                  </a:ext>
                </a:extLst>
              </p:cNvPr>
              <p:cNvSpPr txBox="1"/>
              <p:nvPr/>
            </p:nvSpPr>
            <p:spPr>
              <a:xfrm>
                <a:off x="670076" y="6130117"/>
                <a:ext cx="2853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 dirty="0"/>
                  <a:t> – number of leaked shares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3F1A3-2941-B0E6-069C-8059BF662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6" y="6130117"/>
                <a:ext cx="2853153" cy="369332"/>
              </a:xfrm>
              <a:prstGeom prst="rect">
                <a:avLst/>
              </a:prstGeom>
              <a:blipFill>
                <a:blip r:embed="rId4"/>
                <a:stretch>
                  <a:fillRect l="-442" t="-6667" r="-885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AE365-26CA-CB9F-314B-084FFAC318A7}"/>
                  </a:ext>
                </a:extLst>
              </p:cNvPr>
              <p:cNvSpPr txBox="1"/>
              <p:nvPr/>
            </p:nvSpPr>
            <p:spPr>
              <a:xfrm>
                <a:off x="670075" y="5777797"/>
                <a:ext cx="2234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– number of parties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AE365-26CA-CB9F-314B-084FFAC31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5" y="5777797"/>
                <a:ext cx="2234073" cy="369332"/>
              </a:xfrm>
              <a:prstGeom prst="rect">
                <a:avLst/>
              </a:prstGeom>
              <a:blipFill>
                <a:blip r:embed="rId5"/>
                <a:stretch>
                  <a:fillRect t="-10345" r="-1130" b="-310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B4350-DC84-F643-7AA0-A19A98BC93B0}"/>
                  </a:ext>
                </a:extLst>
              </p:cNvPr>
              <p:cNvSpPr txBox="1"/>
              <p:nvPr/>
            </p:nvSpPr>
            <p:spPr>
              <a:xfrm>
                <a:off x="6449793" y="5733011"/>
                <a:ext cx="2867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dirty="0"/>
                  <a:t>*assuming a “perfect” box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B4350-DC84-F643-7AA0-A19A98BC9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93" y="5733011"/>
                <a:ext cx="2867773" cy="369332"/>
              </a:xfrm>
              <a:prstGeom prst="rect">
                <a:avLst/>
              </a:prstGeom>
              <a:blipFill>
                <a:blip r:embed="rId6"/>
                <a:stretch>
                  <a:fillRect l="-1322"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Apple with solid fill">
            <a:extLst>
              <a:ext uri="{FF2B5EF4-FFF2-40B4-BE49-F238E27FC236}">
                <a16:creationId xmlns:a16="http://schemas.microsoft.com/office/drawing/2014/main" id="{5A6F3B1A-EF55-E9C3-71C3-17BD11F2B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5690" y="4217990"/>
            <a:ext cx="445367" cy="445367"/>
          </a:xfrm>
          <a:prstGeom prst="rect">
            <a:avLst/>
          </a:prstGeom>
        </p:spPr>
      </p:pic>
      <p:pic>
        <p:nvPicPr>
          <p:cNvPr id="11" name="Graphic 10" descr="Apple with solid fill">
            <a:extLst>
              <a:ext uri="{FF2B5EF4-FFF2-40B4-BE49-F238E27FC236}">
                <a16:creationId xmlns:a16="http://schemas.microsoft.com/office/drawing/2014/main" id="{3C8A933B-D653-36E1-676F-97CF8BE97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6892" y="4752109"/>
            <a:ext cx="445367" cy="445367"/>
          </a:xfrm>
          <a:prstGeom prst="rect">
            <a:avLst/>
          </a:prstGeom>
        </p:spPr>
      </p:pic>
      <p:pic>
        <p:nvPicPr>
          <p:cNvPr id="13" name="Graphic 12" descr="Orange with solid fill">
            <a:extLst>
              <a:ext uri="{FF2B5EF4-FFF2-40B4-BE49-F238E27FC236}">
                <a16:creationId xmlns:a16="http://schemas.microsoft.com/office/drawing/2014/main" id="{D91384BD-DC54-26BF-82FA-60A19B4700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6891" y="5286228"/>
            <a:ext cx="445367" cy="445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1E9DFB-1AC4-BD03-0452-0C42C31C09BD}"/>
              </a:ext>
            </a:extLst>
          </p:cNvPr>
          <p:cNvSpPr/>
          <p:nvPr/>
        </p:nvSpPr>
        <p:spPr>
          <a:xfrm>
            <a:off x="0" y="1707230"/>
            <a:ext cx="12649200" cy="20182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F9EEB-C3FC-D140-63AE-CE74AEF83125}"/>
              </a:ext>
            </a:extLst>
          </p:cNvPr>
          <p:cNvSpPr/>
          <p:nvPr/>
        </p:nvSpPr>
        <p:spPr>
          <a:xfrm>
            <a:off x="-138545" y="4752109"/>
            <a:ext cx="12649200" cy="22305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776B16A-03E1-725E-BC5F-08EBE716B4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996993"/>
                  </p:ext>
                </p:extLst>
              </p:nvPr>
            </p:nvGraphicFramePr>
            <p:xfrm>
              <a:off x="2874432" y="3843917"/>
              <a:ext cx="6611256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48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173753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614244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Tracing complexity</a:t>
                          </a:r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[GSS’21]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453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776B16A-03E1-725E-BC5F-08EBE716B4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996993"/>
                  </p:ext>
                </p:extLst>
              </p:nvPr>
            </p:nvGraphicFramePr>
            <p:xfrm>
              <a:off x="2874432" y="3843917"/>
              <a:ext cx="6611256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48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173753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614244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Tracing complexity</a:t>
                          </a:r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30657" t="-108108" r="-152555" b="-2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53398" t="-108108" r="-1456" b="-2216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30657" t="-213889" r="-152555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53398" t="-213889" r="-1456" b="-1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[GSS’21]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30657" t="-313889" r="-152555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1"/>
                          <a:stretch>
                            <a:fillRect l="-153398" t="-313889" r="-1456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4530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A3028BE-9BB9-097C-1552-CC1CBFE48CE6}"/>
              </a:ext>
            </a:extLst>
          </p:cNvPr>
          <p:cNvSpPr/>
          <p:nvPr/>
        </p:nvSpPr>
        <p:spPr>
          <a:xfrm>
            <a:off x="0" y="4752109"/>
            <a:ext cx="12649200" cy="22305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0376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0D48-806B-64F2-CFD2-CDDCB1F5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Tracing in Shamir Secret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96E4-2417-D28B-636F-A9E52F88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L" dirty="0"/>
              <a:t>We focus on the random evaluation points variant</a:t>
            </a:r>
          </a:p>
          <a:p>
            <a:r>
              <a:rPr lang="en-IL" dirty="0"/>
              <a:t>Fits our definition</a:t>
            </a:r>
          </a:p>
          <a:p>
            <a:r>
              <a:rPr lang="en-IL" dirty="0"/>
              <a:t>Actually necessary…</a:t>
            </a:r>
          </a:p>
        </p:txBody>
      </p:sp>
    </p:spTree>
    <p:extLst>
      <p:ext uri="{BB962C8B-B14F-4D97-AF65-F5344CB8AC3E}">
        <p14:creationId xmlns:p14="http://schemas.microsoft.com/office/powerpoint/2010/main" val="23442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0D48-806B-64F2-CFD2-CDDCB1F5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Tracing in Shamir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96E4-2417-D28B-636F-A9E52F88E7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IL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L" dirty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IL" b="0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IL" dirty="0"/>
                  <a:t> is chosen at random</a:t>
                </a:r>
              </a:p>
              <a:p>
                <a:pPr>
                  <a:spcAft>
                    <a:spcPts val="600"/>
                  </a:spcAft>
                </a:pPr>
                <a:r>
                  <a:rPr lang="en-IL" dirty="0"/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L" dirty="0"/>
                  <a:t> outputs anything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IL" dirty="0"/>
                  <a:t> is</a:t>
                </a:r>
              </a:p>
              <a:p>
                <a:pPr>
                  <a:spcAft>
                    <a:spcPts val="600"/>
                  </a:spcAft>
                </a:pPr>
                <a:r>
                  <a:rPr lang="en-IL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, this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IL" dirty="0"/>
                  <a:t> </a:t>
                </a:r>
              </a:p>
              <a:p>
                <a:pPr lvl="1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IL" dirty="0">
                    <a:solidFill>
                      <a:srgbClr val="FF0000"/>
                    </a:solidFill>
                  </a:rPr>
                  <a:t>Cannot trace!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96E4-2417-D28B-636F-A9E52F88E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651776F-EAFA-8E7A-01CE-81C3FFC0987C}"/>
                  </a:ext>
                </a:extLst>
              </p:cNvPr>
              <p:cNvSpPr/>
              <p:nvPr/>
            </p:nvSpPr>
            <p:spPr>
              <a:xfrm>
                <a:off x="3134261" y="4710156"/>
                <a:ext cx="7045749" cy="19750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/>
                  <a:t> If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600" dirty="0"/>
                  <a:t> :</a:t>
                </a:r>
              </a:p>
              <a:p>
                <a:r>
                  <a:rPr lang="en-US" sz="2600" dirty="0"/>
                  <a:t>	Output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600" b="0" dirty="0"/>
              </a:p>
              <a:p>
                <a:r>
                  <a:rPr lang="en-US" sz="2600" dirty="0"/>
                  <a:t> Otherwise:</a:t>
                </a:r>
              </a:p>
              <a:p>
                <a:r>
                  <a:rPr lang="en-US" sz="2600" dirty="0"/>
                  <a:t> Output Reconstruct(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600" dirty="0"/>
                  <a:t> )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651776F-EAFA-8E7A-01CE-81C3FFC09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61" y="4710156"/>
                <a:ext cx="7045749" cy="19750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B620EB-A71D-C8BB-0834-71A1B0DEB613}"/>
                  </a:ext>
                </a:extLst>
              </p:cNvPr>
              <p:cNvSpPr txBox="1"/>
              <p:nvPr/>
            </p:nvSpPr>
            <p:spPr>
              <a:xfrm>
                <a:off x="430370" y="5296920"/>
                <a:ext cx="2351620" cy="8015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300" b="0" dirty="0"/>
                  <a:t>Shares </a:t>
                </a:r>
                <a:r>
                  <a:rPr lang="en-US" sz="2300" dirty="0"/>
                  <a:t>as input:</a:t>
                </a:r>
                <a:r>
                  <a:rPr lang="en-US" sz="2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3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endParaRPr lang="en-US" sz="23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 ,</m:t>
                                  </m:r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3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B620EB-A71D-C8BB-0834-71A1B0DE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70" y="5296920"/>
                <a:ext cx="2351620" cy="801501"/>
              </a:xfrm>
              <a:prstGeom prst="rect">
                <a:avLst/>
              </a:prstGeom>
              <a:blipFill>
                <a:blip r:embed="rId5"/>
                <a:stretch>
                  <a:fillRect l="-8108" t="-14063" b="-171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D7E810-C763-EB30-1246-4BBD30B1978E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2781990" y="5697671"/>
            <a:ext cx="35227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45520F-5EFB-ABEC-5B54-31353B1CEE39}"/>
                  </a:ext>
                </a:extLst>
              </p:cNvPr>
              <p:cNvSpPr txBox="1"/>
              <p:nvPr/>
            </p:nvSpPr>
            <p:spPr>
              <a:xfrm>
                <a:off x="9332256" y="5466837"/>
                <a:ext cx="24000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45520F-5EFB-ABEC-5B54-31353B1CE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56" y="5466837"/>
                <a:ext cx="240004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F04739-1F2D-46DB-5C7C-3B7828DD1A0B}"/>
                  </a:ext>
                </a:extLst>
              </p:cNvPr>
              <p:cNvSpPr txBox="1"/>
              <p:nvPr/>
            </p:nvSpPr>
            <p:spPr>
              <a:xfrm>
                <a:off x="9332256" y="2667114"/>
                <a:ext cx="2290692" cy="117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F04739-1F2D-46DB-5C7C-3B7828DD1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56" y="2667114"/>
                <a:ext cx="2290692" cy="1172693"/>
              </a:xfrm>
              <a:prstGeom prst="rect">
                <a:avLst/>
              </a:prstGeom>
              <a:blipFill>
                <a:blip r:embed="rId7"/>
                <a:stretch>
                  <a:fillRect l="-11538" t="-170968" r="-41209" b="-2494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2D8C0-9FD9-7049-32A4-5878C5C0F0C8}"/>
                  </a:ext>
                </a:extLst>
              </p:cNvPr>
              <p:cNvSpPr txBox="1"/>
              <p:nvPr/>
            </p:nvSpPr>
            <p:spPr>
              <a:xfrm>
                <a:off x="9332256" y="2199530"/>
                <a:ext cx="2203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L" dirty="0"/>
                  <a:t>: number of queries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2D8C0-9FD9-7049-32A4-5878C5C0F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56" y="2199530"/>
                <a:ext cx="2203167" cy="369332"/>
              </a:xfrm>
              <a:prstGeom prst="rect">
                <a:avLst/>
              </a:prstGeom>
              <a:blipFill>
                <a:blip r:embed="rId8"/>
                <a:stretch>
                  <a:fillRect t="-10000" r="-1143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9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0D48-806B-64F2-CFD2-CDDCB1F5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Tracing in Shamir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96E4-2417-D28B-636F-A9E52F88E7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IL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IL" b="0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IL" dirty="0"/>
                  <a:t> is chosen at random</a:t>
                </a:r>
              </a:p>
              <a:p>
                <a:pPr>
                  <a:spcAft>
                    <a:spcPts val="600"/>
                  </a:spcAft>
                </a:pPr>
                <a:r>
                  <a:rPr lang="en-IL" dirty="0"/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L" dirty="0"/>
                  <a:t> outputs anything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IL" dirty="0"/>
                  <a:t> is</a:t>
                </a:r>
              </a:p>
              <a:p>
                <a:pPr>
                  <a:spcAft>
                    <a:spcPts val="600"/>
                  </a:spcAft>
                </a:pPr>
                <a:r>
                  <a:rPr lang="en-IL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, this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IL" dirty="0"/>
                  <a:t> </a:t>
                </a:r>
              </a:p>
              <a:p>
                <a:pPr lvl="1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IL" dirty="0">
                    <a:solidFill>
                      <a:srgbClr val="FF0000"/>
                    </a:solidFill>
                  </a:rPr>
                  <a:t>Cannot trace!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96E4-2417-D28B-636F-A9E52F88E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651776F-EAFA-8E7A-01CE-81C3FFC0987C}"/>
                  </a:ext>
                </a:extLst>
              </p:cNvPr>
              <p:cNvSpPr/>
              <p:nvPr/>
            </p:nvSpPr>
            <p:spPr>
              <a:xfrm>
                <a:off x="3134261" y="4710156"/>
                <a:ext cx="7045749" cy="19750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/>
                  <a:t> If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600" dirty="0"/>
                  <a:t> :</a:t>
                </a:r>
              </a:p>
              <a:p>
                <a:r>
                  <a:rPr lang="en-US" sz="2600" dirty="0"/>
                  <a:t>	Output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600" b="0" dirty="0"/>
              </a:p>
              <a:p>
                <a:r>
                  <a:rPr lang="en-US" sz="2600" dirty="0"/>
                  <a:t> Otherwise:</a:t>
                </a:r>
              </a:p>
              <a:p>
                <a:r>
                  <a:rPr lang="en-US" sz="2600" dirty="0"/>
                  <a:t>	 Output Rec(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600" dirty="0"/>
                  <a:t> )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651776F-EAFA-8E7A-01CE-81C3FFC09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61" y="4710156"/>
                <a:ext cx="7045749" cy="19750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B620EB-A71D-C8BB-0834-71A1B0DEB613}"/>
                  </a:ext>
                </a:extLst>
              </p:cNvPr>
              <p:cNvSpPr txBox="1"/>
              <p:nvPr/>
            </p:nvSpPr>
            <p:spPr>
              <a:xfrm>
                <a:off x="430370" y="5296920"/>
                <a:ext cx="2351620" cy="8015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300" b="0" dirty="0"/>
                  <a:t>Shares </a:t>
                </a:r>
                <a:r>
                  <a:rPr lang="en-US" sz="2300" dirty="0"/>
                  <a:t>as input:</a:t>
                </a:r>
                <a:r>
                  <a:rPr lang="en-US" sz="2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3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endParaRPr lang="en-US" sz="23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 ,</m:t>
                                  </m:r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3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B620EB-A71D-C8BB-0834-71A1B0DE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70" y="5296920"/>
                <a:ext cx="2351620" cy="801501"/>
              </a:xfrm>
              <a:prstGeom prst="rect">
                <a:avLst/>
              </a:prstGeom>
              <a:blipFill>
                <a:blip r:embed="rId5"/>
                <a:stretch>
                  <a:fillRect l="-8108" t="-14063" b="-171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D7E810-C763-EB30-1246-4BBD30B1978E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2781990" y="5697671"/>
            <a:ext cx="35227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45520F-5EFB-ABEC-5B54-31353B1CEE39}"/>
                  </a:ext>
                </a:extLst>
              </p:cNvPr>
              <p:cNvSpPr txBox="1"/>
              <p:nvPr/>
            </p:nvSpPr>
            <p:spPr>
              <a:xfrm>
                <a:off x="9332256" y="5466837"/>
                <a:ext cx="240004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45520F-5EFB-ABEC-5B54-31353B1CE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56" y="5466837"/>
                <a:ext cx="240004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073122A-C5DF-A7B5-C135-73777970CFE0}"/>
              </a:ext>
            </a:extLst>
          </p:cNvPr>
          <p:cNvSpPr/>
          <p:nvPr/>
        </p:nvSpPr>
        <p:spPr>
          <a:xfrm>
            <a:off x="-757503" y="4629829"/>
            <a:ext cx="13707005" cy="515060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9F723D-F9D3-09AB-C397-6FDA4ACE399F}"/>
                  </a:ext>
                </a:extLst>
              </p:cNvPr>
              <p:cNvSpPr txBox="1"/>
              <p:nvPr/>
            </p:nvSpPr>
            <p:spPr>
              <a:xfrm>
                <a:off x="2466135" y="5385237"/>
                <a:ext cx="83820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</a:t>
                </a:r>
                <a:r>
                  <a:rPr lang="en-IL" sz="2400" dirty="0"/>
                  <a:t>hoosing the evaluation points at random allows us to feed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L" sz="2400" dirty="0"/>
                  <a:t> with valid-looking shares outside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IL" sz="2400" dirty="0"/>
                  <a:t> whp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9F723D-F9D3-09AB-C397-6FDA4ACE3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35" y="5385237"/>
                <a:ext cx="8382000" cy="830997"/>
              </a:xfrm>
              <a:prstGeom prst="rect">
                <a:avLst/>
              </a:prstGeom>
              <a:blipFill>
                <a:blip r:embed="rId7"/>
                <a:stretch>
                  <a:fillRect t="-4412" b="-1323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517A6D-5B15-3B11-4A8E-75AAD29AD974}"/>
                  </a:ext>
                </a:extLst>
              </p:cNvPr>
              <p:cNvSpPr txBox="1"/>
              <p:nvPr/>
            </p:nvSpPr>
            <p:spPr>
              <a:xfrm>
                <a:off x="9332256" y="2667114"/>
                <a:ext cx="2290692" cy="117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517A6D-5B15-3B11-4A8E-75AAD29AD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56" y="2667114"/>
                <a:ext cx="2290692" cy="1172693"/>
              </a:xfrm>
              <a:prstGeom prst="rect">
                <a:avLst/>
              </a:prstGeom>
              <a:blipFill>
                <a:blip r:embed="rId8"/>
                <a:stretch>
                  <a:fillRect l="-11538" t="-170968" r="-41209" b="-2494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1B399C-57F9-7B4A-E1AD-C748CA3E7FD3}"/>
                  </a:ext>
                </a:extLst>
              </p:cNvPr>
              <p:cNvSpPr txBox="1"/>
              <p:nvPr/>
            </p:nvSpPr>
            <p:spPr>
              <a:xfrm>
                <a:off x="9332256" y="2199530"/>
                <a:ext cx="2203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L" dirty="0"/>
                  <a:t>: number of queries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1B399C-57F9-7B4A-E1AD-C748CA3E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56" y="2199530"/>
                <a:ext cx="2203167" cy="369332"/>
              </a:xfrm>
              <a:prstGeom prst="rect">
                <a:avLst/>
              </a:prstGeom>
              <a:blipFill>
                <a:blip r:embed="rId9"/>
                <a:stretch>
                  <a:fillRect t="-10000" r="-1143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5241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87D6-445F-A2A6-025E-1D42B790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Tracing Procedure</a:t>
            </a:r>
          </a:p>
        </p:txBody>
      </p:sp>
      <p:pic>
        <p:nvPicPr>
          <p:cNvPr id="12" name="Graphic 11" descr="Database with solid fill">
            <a:extLst>
              <a:ext uri="{FF2B5EF4-FFF2-40B4-BE49-F238E27FC236}">
                <a16:creationId xmlns:a16="http://schemas.microsoft.com/office/drawing/2014/main" id="{50A51B41-225F-B317-78BC-259908EDA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6416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208F46-A939-60A2-7027-5782B173B272}"/>
                  </a:ext>
                </a:extLst>
              </p:cNvPr>
              <p:cNvSpPr txBox="1"/>
              <p:nvPr/>
            </p:nvSpPr>
            <p:spPr>
              <a:xfrm>
                <a:off x="1552356" y="1868005"/>
                <a:ext cx="1216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208F46-A939-60A2-7027-5782B173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56" y="1868005"/>
                <a:ext cx="1216550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Database with solid fill">
            <a:extLst>
              <a:ext uri="{FF2B5EF4-FFF2-40B4-BE49-F238E27FC236}">
                <a16:creationId xmlns:a16="http://schemas.microsoft.com/office/drawing/2014/main" id="{958C3F5E-1523-D146-293D-4C69BAE76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1025" y="16367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E3C3C3-EAF3-830A-C4CC-2DE602B589CD}"/>
                  </a:ext>
                </a:extLst>
              </p:cNvPr>
              <p:cNvSpPr txBox="1"/>
              <p:nvPr/>
            </p:nvSpPr>
            <p:spPr>
              <a:xfrm>
                <a:off x="6940994" y="1872222"/>
                <a:ext cx="1230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E3C3C3-EAF3-830A-C4CC-2DE602B5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994" y="1872222"/>
                <a:ext cx="1230786" cy="461665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87D77C6B-99BF-720C-9B7F-35FADD96FA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7545" y="16367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E08256-1BA9-A274-CADA-9B0FB059CA49}"/>
                  </a:ext>
                </a:extLst>
              </p:cNvPr>
              <p:cNvSpPr txBox="1"/>
              <p:nvPr/>
            </p:nvSpPr>
            <p:spPr>
              <a:xfrm>
                <a:off x="9502306" y="1872222"/>
                <a:ext cx="12176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E08256-1BA9-A274-CADA-9B0FB059C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306" y="1872222"/>
                <a:ext cx="1217641" cy="461665"/>
              </a:xfrm>
              <a:prstGeom prst="rect">
                <a:avLst/>
              </a:prstGeom>
              <a:blipFill>
                <a:blip r:embed="rId10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Database with solid fill">
            <a:extLst>
              <a:ext uri="{FF2B5EF4-FFF2-40B4-BE49-F238E27FC236}">
                <a16:creationId xmlns:a16="http://schemas.microsoft.com/office/drawing/2014/main" id="{14C5947E-F867-1B34-7C60-9AEFC4CD4A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4377" y="16367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9B37E-8242-DEED-96AC-642F4F780E85}"/>
                  </a:ext>
                </a:extLst>
              </p:cNvPr>
              <p:cNvSpPr txBox="1"/>
              <p:nvPr/>
            </p:nvSpPr>
            <p:spPr>
              <a:xfrm>
                <a:off x="4330301" y="1862498"/>
                <a:ext cx="1230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9B37E-8242-DEED-96AC-642F4F78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301" y="1862498"/>
                <a:ext cx="1230786" cy="461665"/>
              </a:xfrm>
              <a:prstGeom prst="rect">
                <a:avLst/>
              </a:prstGeom>
              <a:blipFill>
                <a:blip r:embed="rId1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CE48A40-DF4D-55DE-6E85-4FC2D56A455E}"/>
              </a:ext>
            </a:extLst>
          </p:cNvPr>
          <p:cNvSpPr/>
          <p:nvPr/>
        </p:nvSpPr>
        <p:spPr>
          <a:xfrm>
            <a:off x="1640913" y="3664357"/>
            <a:ext cx="1858522" cy="1570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B665FC-2A03-77E2-F705-C5CAA1352E24}"/>
                  </a:ext>
                </a:extLst>
              </p:cNvPr>
              <p:cNvSpPr txBox="1"/>
              <p:nvPr/>
            </p:nvSpPr>
            <p:spPr>
              <a:xfrm>
                <a:off x="1894198" y="4631822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B665FC-2A03-77E2-F705-C5CAA1352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98" y="4631822"/>
                <a:ext cx="128644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B18010-3948-3FC3-FAC8-7DF2F3261A20}"/>
                  </a:ext>
                </a:extLst>
              </p:cNvPr>
              <p:cNvSpPr txBox="1"/>
              <p:nvPr/>
            </p:nvSpPr>
            <p:spPr>
              <a:xfrm>
                <a:off x="2303221" y="3922306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B18010-3948-3FC3-FAC8-7DF2F3261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21" y="3922306"/>
                <a:ext cx="46839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9B90EE-2130-7AF7-1D5E-64EEAFB2FBE7}"/>
              </a:ext>
            </a:extLst>
          </p:cNvPr>
          <p:cNvCxnSpPr>
            <a:endCxn id="20" idx="0"/>
          </p:cNvCxnSpPr>
          <p:nvPr/>
        </p:nvCxnSpPr>
        <p:spPr>
          <a:xfrm>
            <a:off x="1261534" y="2564964"/>
            <a:ext cx="1308640" cy="109939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931B3E-AF1D-3ECD-128D-6F6682D1793A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570174" y="2591365"/>
            <a:ext cx="1308640" cy="107299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06C188-F29E-AE89-BBB0-A2CC33FEB29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47134" y="4449741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E42A09-671A-F9DC-9145-BDE51938EF6B}"/>
                  </a:ext>
                </a:extLst>
              </p:cNvPr>
              <p:cNvSpPr txBox="1"/>
              <p:nvPr/>
            </p:nvSpPr>
            <p:spPr>
              <a:xfrm>
                <a:off x="407264" y="3923160"/>
                <a:ext cx="972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E42A09-671A-F9DC-9145-BDE51938E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64" y="3923160"/>
                <a:ext cx="972446" cy="461665"/>
              </a:xfrm>
              <a:prstGeom prst="rect">
                <a:avLst/>
              </a:prstGeom>
              <a:blipFill>
                <a:blip r:embed="rId1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E3EC242-154B-42D2-B236-7030A3D30827}"/>
              </a:ext>
            </a:extLst>
          </p:cNvPr>
          <p:cNvCxnSpPr>
            <a:cxnSpLocks/>
          </p:cNvCxnSpPr>
          <p:nvPr/>
        </p:nvCxnSpPr>
        <p:spPr>
          <a:xfrm>
            <a:off x="3499435" y="4479881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B4E181-3652-588F-9659-7511ECFE8825}"/>
                  </a:ext>
                </a:extLst>
              </p:cNvPr>
              <p:cNvSpPr txBox="1"/>
              <p:nvPr/>
            </p:nvSpPr>
            <p:spPr>
              <a:xfrm>
                <a:off x="3568995" y="3988075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B4E181-3652-588F-9659-7511ECFE8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995" y="3988075"/>
                <a:ext cx="40254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109B3-7D77-6F12-C4FA-0108898D3028}"/>
                  </a:ext>
                </a:extLst>
              </p:cNvPr>
              <p:cNvSpPr txBox="1"/>
              <p:nvPr/>
            </p:nvSpPr>
            <p:spPr>
              <a:xfrm>
                <a:off x="4936684" y="3356496"/>
                <a:ext cx="523940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IL" sz="2400" b="1" dirty="0"/>
                  <a:t>The highlevel idea:</a:t>
                </a: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IL" sz="2400" dirty="0"/>
                  <a:t>Isolate the Lagrange coefficient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L" sz="2400" dirty="0"/>
                  <a:t> for many choices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L" sz="2400" dirty="0"/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IL" sz="2400" dirty="0"/>
                  <a:t>Sufficiently many Lagrange coefficients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109B3-7D77-6F12-C4FA-0108898D3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684" y="3356496"/>
                <a:ext cx="5239406" cy="2246769"/>
              </a:xfrm>
              <a:prstGeom prst="rect">
                <a:avLst/>
              </a:prstGeom>
              <a:blipFill>
                <a:blip r:embed="rId19"/>
                <a:stretch>
                  <a:fillRect l="-1691" t="-2247" b="-50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87D6-445F-A2A6-025E-1D42B790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Tracing Procedure</a:t>
            </a:r>
          </a:p>
        </p:txBody>
      </p:sp>
      <p:pic>
        <p:nvPicPr>
          <p:cNvPr id="12" name="Graphic 11" descr="Database with solid fill">
            <a:extLst>
              <a:ext uri="{FF2B5EF4-FFF2-40B4-BE49-F238E27FC236}">
                <a16:creationId xmlns:a16="http://schemas.microsoft.com/office/drawing/2014/main" id="{50A51B41-225F-B317-78BC-259908EDA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64163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208F46-A939-60A2-7027-5782B173B272}"/>
                  </a:ext>
                </a:extLst>
              </p:cNvPr>
              <p:cNvSpPr txBox="1"/>
              <p:nvPr/>
            </p:nvSpPr>
            <p:spPr>
              <a:xfrm>
                <a:off x="1552356" y="1868005"/>
                <a:ext cx="1216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208F46-A939-60A2-7027-5782B173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56" y="1868005"/>
                <a:ext cx="1216550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Database with solid fill">
            <a:extLst>
              <a:ext uri="{FF2B5EF4-FFF2-40B4-BE49-F238E27FC236}">
                <a16:creationId xmlns:a16="http://schemas.microsoft.com/office/drawing/2014/main" id="{958C3F5E-1523-D146-293D-4C69BAE76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1025" y="16367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E3C3C3-EAF3-830A-C4CC-2DE602B589CD}"/>
                  </a:ext>
                </a:extLst>
              </p:cNvPr>
              <p:cNvSpPr txBox="1"/>
              <p:nvPr/>
            </p:nvSpPr>
            <p:spPr>
              <a:xfrm>
                <a:off x="6940994" y="1872222"/>
                <a:ext cx="1230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E3C3C3-EAF3-830A-C4CC-2DE602B5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994" y="1872222"/>
                <a:ext cx="1230786" cy="461665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87D77C6B-99BF-720C-9B7F-35FADD96FA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7545" y="16367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E08256-1BA9-A274-CADA-9B0FB059CA49}"/>
                  </a:ext>
                </a:extLst>
              </p:cNvPr>
              <p:cNvSpPr txBox="1"/>
              <p:nvPr/>
            </p:nvSpPr>
            <p:spPr>
              <a:xfrm>
                <a:off x="9502306" y="1872222"/>
                <a:ext cx="12176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E08256-1BA9-A274-CADA-9B0FB059C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306" y="1872222"/>
                <a:ext cx="1217641" cy="461665"/>
              </a:xfrm>
              <a:prstGeom prst="rect">
                <a:avLst/>
              </a:prstGeom>
              <a:blipFill>
                <a:blip r:embed="rId10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Database with solid fill">
            <a:extLst>
              <a:ext uri="{FF2B5EF4-FFF2-40B4-BE49-F238E27FC236}">
                <a16:creationId xmlns:a16="http://schemas.microsoft.com/office/drawing/2014/main" id="{14C5947E-F867-1B34-7C60-9AEFC4CD4A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4377" y="16367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9B37E-8242-DEED-96AC-642F4F780E85}"/>
                  </a:ext>
                </a:extLst>
              </p:cNvPr>
              <p:cNvSpPr txBox="1"/>
              <p:nvPr/>
            </p:nvSpPr>
            <p:spPr>
              <a:xfrm>
                <a:off x="4330301" y="1862498"/>
                <a:ext cx="1230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9B37E-8242-DEED-96AC-642F4F78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301" y="1862498"/>
                <a:ext cx="1230786" cy="461665"/>
              </a:xfrm>
              <a:prstGeom prst="rect">
                <a:avLst/>
              </a:prstGeom>
              <a:blipFill>
                <a:blip r:embed="rId1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CE48A40-DF4D-55DE-6E85-4FC2D56A455E}"/>
              </a:ext>
            </a:extLst>
          </p:cNvPr>
          <p:cNvSpPr/>
          <p:nvPr/>
        </p:nvSpPr>
        <p:spPr>
          <a:xfrm>
            <a:off x="1640913" y="3664357"/>
            <a:ext cx="1858522" cy="1570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B665FC-2A03-77E2-F705-C5CAA1352E24}"/>
                  </a:ext>
                </a:extLst>
              </p:cNvPr>
              <p:cNvSpPr txBox="1"/>
              <p:nvPr/>
            </p:nvSpPr>
            <p:spPr>
              <a:xfrm>
                <a:off x="1894198" y="4631822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B665FC-2A03-77E2-F705-C5CAA1352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98" y="4631822"/>
                <a:ext cx="128644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B18010-3948-3FC3-FAC8-7DF2F3261A20}"/>
                  </a:ext>
                </a:extLst>
              </p:cNvPr>
              <p:cNvSpPr txBox="1"/>
              <p:nvPr/>
            </p:nvSpPr>
            <p:spPr>
              <a:xfrm>
                <a:off x="2303221" y="3922306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B18010-3948-3FC3-FAC8-7DF2F3261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21" y="3922306"/>
                <a:ext cx="46839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9B90EE-2130-7AF7-1D5E-64EEAFB2FBE7}"/>
              </a:ext>
            </a:extLst>
          </p:cNvPr>
          <p:cNvCxnSpPr>
            <a:endCxn id="20" idx="0"/>
          </p:cNvCxnSpPr>
          <p:nvPr/>
        </p:nvCxnSpPr>
        <p:spPr>
          <a:xfrm>
            <a:off x="1261534" y="2564964"/>
            <a:ext cx="1308640" cy="109939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931B3E-AF1D-3ECD-128D-6F6682D1793A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570174" y="2591365"/>
            <a:ext cx="1308640" cy="107299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06C188-F29E-AE89-BBB0-A2CC33FEB29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47134" y="4449741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E42A09-671A-F9DC-9145-BDE51938EF6B}"/>
                  </a:ext>
                </a:extLst>
              </p:cNvPr>
              <p:cNvSpPr txBox="1"/>
              <p:nvPr/>
            </p:nvSpPr>
            <p:spPr>
              <a:xfrm>
                <a:off x="407264" y="3923160"/>
                <a:ext cx="972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E42A09-671A-F9DC-9145-BDE51938E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64" y="3923160"/>
                <a:ext cx="972446" cy="461665"/>
              </a:xfrm>
              <a:prstGeom prst="rect">
                <a:avLst/>
              </a:prstGeom>
              <a:blipFill>
                <a:blip r:embed="rId1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>
                <a:extLst>
                  <a:ext uri="{FF2B5EF4-FFF2-40B4-BE49-F238E27FC236}">
                    <a16:creationId xmlns:a16="http://schemas.microsoft.com/office/drawing/2014/main" id="{DA3D6C01-8ADF-095E-F7A7-5D5C8C09DAA6}"/>
                  </a:ext>
                </a:extLst>
              </p:cNvPr>
              <p:cNvSpPr/>
              <p:nvPr/>
            </p:nvSpPr>
            <p:spPr>
              <a:xfrm>
                <a:off x="4428696" y="3495582"/>
                <a:ext cx="7370843" cy="1776778"/>
              </a:xfrm>
              <a:prstGeom prst="wedgeRoundRectCallout">
                <a:avLst>
                  <a:gd name="adj1" fmla="val -54563"/>
                  <a:gd name="adj2" fmla="val -14850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300" b="0" dirty="0">
                    <a:solidFill>
                      <a:schemeClr val="tx1"/>
                    </a:solidFill>
                    <a:latin typeface="PT Serif" panose="020A0603040505020204" pitchFamily="18" charset="77"/>
                  </a:rPr>
                  <a:t> is “good” </a:t>
                </a:r>
                <a:r>
                  <a:rPr lang="en-US" sz="2300" b="0" dirty="0" err="1">
                    <a:solidFill>
                      <a:schemeClr val="tx1"/>
                    </a:solidFill>
                    <a:latin typeface="PT Serif" panose="020A0603040505020204" pitchFamily="18" charset="77"/>
                  </a:rPr>
                  <a:t>w.r.t.</a:t>
                </a:r>
                <a:r>
                  <a:rPr lang="en-US" sz="2300" b="0" dirty="0">
                    <a:solidFill>
                      <a:schemeClr val="tx1"/>
                    </a:solidFill>
                    <a:latin typeface="PT Serif" panose="020A0603040505020204" pitchFamily="18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300" b="0" dirty="0">
                    <a:solidFill>
                      <a:schemeClr val="tx1"/>
                    </a:solidFill>
                    <a:latin typeface="PT Serif" panose="020A0603040505020204" pitchFamily="18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2300" b="0" dirty="0">
                  <a:solidFill>
                    <a:schemeClr val="tx1"/>
                  </a:solidFill>
                  <a:latin typeface="PT Serif" panose="020A0603040505020204" pitchFamily="18" charset="77"/>
                </a:endParaRPr>
              </a:p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,   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b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b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b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ounded Rectangular Callout 33">
                <a:extLst>
                  <a:ext uri="{FF2B5EF4-FFF2-40B4-BE49-F238E27FC236}">
                    <a16:creationId xmlns:a16="http://schemas.microsoft.com/office/drawing/2014/main" id="{DA3D6C01-8ADF-095E-F7A7-5D5C8C09D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696" y="3495582"/>
                <a:ext cx="7370843" cy="1776778"/>
              </a:xfrm>
              <a:prstGeom prst="wedgeRoundRectCallout">
                <a:avLst>
                  <a:gd name="adj1" fmla="val -54563"/>
                  <a:gd name="adj2" fmla="val -14850"/>
                  <a:gd name="adj3" fmla="val 16667"/>
                </a:avLst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E3EC242-154B-42D2-B236-7030A3D30827}"/>
              </a:ext>
            </a:extLst>
          </p:cNvPr>
          <p:cNvCxnSpPr>
            <a:cxnSpLocks/>
          </p:cNvCxnSpPr>
          <p:nvPr/>
        </p:nvCxnSpPr>
        <p:spPr>
          <a:xfrm>
            <a:off x="3499435" y="4479881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B4E181-3652-588F-9659-7511ECFE8825}"/>
                  </a:ext>
                </a:extLst>
              </p:cNvPr>
              <p:cNvSpPr txBox="1"/>
              <p:nvPr/>
            </p:nvSpPr>
            <p:spPr>
              <a:xfrm>
                <a:off x="3568995" y="3988075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B4E181-3652-588F-9659-7511ECFE8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995" y="3988075"/>
                <a:ext cx="40254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BE7B0A-2125-6DA9-5D3A-BEDAD4AF039B}"/>
                  </a:ext>
                </a:extLst>
              </p:cNvPr>
              <p:cNvSpPr txBox="1"/>
              <p:nvPr/>
            </p:nvSpPr>
            <p:spPr>
              <a:xfrm>
                <a:off x="3644377" y="5385825"/>
                <a:ext cx="83820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Suppose for now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L" sz="2400" dirty="0"/>
                  <a:t> is “perfect”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BE7B0A-2125-6DA9-5D3A-BEDAD4AF0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77" y="5385825"/>
                <a:ext cx="8382000" cy="830997"/>
              </a:xfrm>
              <a:prstGeom prst="rect">
                <a:avLst/>
              </a:prstGeom>
              <a:blipFill>
                <a:blip r:embed="rId19"/>
                <a:stretch>
                  <a:fillRect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2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CEC3-437D-7903-E084-9C093C6E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Tracing Procedure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58DB22-AEFF-EBCB-3674-A3B467BF07A5}"/>
              </a:ext>
            </a:extLst>
          </p:cNvPr>
          <p:cNvSpPr/>
          <p:nvPr/>
        </p:nvSpPr>
        <p:spPr>
          <a:xfrm>
            <a:off x="1888750" y="1701005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9906C-387B-5A13-A380-E7319009374D}"/>
                  </a:ext>
                </a:extLst>
              </p:cNvPr>
              <p:cNvSpPr txBox="1"/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9906C-387B-5A13-A380-E73190093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7780EB-4C14-F5C7-B03E-AA6E0F319273}"/>
              </a:ext>
            </a:extLst>
          </p:cNvPr>
          <p:cNvCxnSpPr>
            <a:cxnSpLocks/>
          </p:cNvCxnSpPr>
          <p:nvPr/>
        </p:nvCxnSpPr>
        <p:spPr>
          <a:xfrm>
            <a:off x="2870075" y="2184847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25EC4-9982-75C4-5DFE-E3B3473C421B}"/>
                  </a:ext>
                </a:extLst>
              </p:cNvPr>
              <p:cNvSpPr txBox="1"/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25EC4-9982-75C4-5DFE-E3B3473C4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93F7B-07BD-93A8-26A9-D2E83F5503D6}"/>
                  </a:ext>
                </a:extLst>
              </p:cNvPr>
              <p:cNvSpPr txBox="1"/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93F7B-07BD-93A8-26A9-D2E83F550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F830B8-0A19-E346-F7B3-81825B3AEB21}"/>
                  </a:ext>
                </a:extLst>
              </p:cNvPr>
              <p:cNvSpPr txBox="1"/>
              <p:nvPr/>
            </p:nvSpPr>
            <p:spPr>
              <a:xfrm>
                <a:off x="4154974" y="1690688"/>
                <a:ext cx="6666285" cy="82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F830B8-0A19-E346-F7B3-81825B3AE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974" y="1690688"/>
                <a:ext cx="6666285" cy="826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459DBC-2FD5-6CA2-B4F7-342B5FC17320}"/>
              </a:ext>
            </a:extLst>
          </p:cNvPr>
          <p:cNvCxnSpPr>
            <a:cxnSpLocks/>
          </p:cNvCxnSpPr>
          <p:nvPr/>
        </p:nvCxnSpPr>
        <p:spPr>
          <a:xfrm>
            <a:off x="594971" y="2182494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1E669E-2EA9-D226-AFD2-89707B52565F}"/>
              </a:ext>
            </a:extLst>
          </p:cNvPr>
          <p:cNvSpPr/>
          <p:nvPr/>
        </p:nvSpPr>
        <p:spPr>
          <a:xfrm>
            <a:off x="1888750" y="2896456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70445F-0FE8-18D2-285A-E01462D69510}"/>
                  </a:ext>
                </a:extLst>
              </p:cNvPr>
              <p:cNvSpPr txBox="1"/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70445F-0FE8-18D2-285A-E01462D69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07B1E7-AC41-F34F-1B8C-A945DDEAA75B}"/>
              </a:ext>
            </a:extLst>
          </p:cNvPr>
          <p:cNvCxnSpPr>
            <a:cxnSpLocks/>
          </p:cNvCxnSpPr>
          <p:nvPr/>
        </p:nvCxnSpPr>
        <p:spPr>
          <a:xfrm>
            <a:off x="2870075" y="3380298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14AA4-CBCC-AE1D-F4B0-7021DA39A16D}"/>
                  </a:ext>
                </a:extLst>
              </p:cNvPr>
              <p:cNvSpPr txBox="1"/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14AA4-CBCC-AE1D-F4B0-7021DA39A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349B66-D7E3-2F81-DEB3-1EEA747F7183}"/>
                  </a:ext>
                </a:extLst>
              </p:cNvPr>
              <p:cNvSpPr txBox="1"/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349B66-D7E3-2F81-DEB3-1EEA747F7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14D68E-F131-88AA-B73D-0DC8E23A7344}"/>
                  </a:ext>
                </a:extLst>
              </p:cNvPr>
              <p:cNvSpPr txBox="1"/>
              <p:nvPr/>
            </p:nvSpPr>
            <p:spPr>
              <a:xfrm>
                <a:off x="4036440" y="2893711"/>
                <a:ext cx="6903352" cy="82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14D68E-F131-88AA-B73D-0DC8E23A7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40" y="2893711"/>
                <a:ext cx="6903352" cy="8263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4A83F9-D558-29BF-FB79-FC664351ECD6}"/>
              </a:ext>
            </a:extLst>
          </p:cNvPr>
          <p:cNvCxnSpPr>
            <a:cxnSpLocks/>
          </p:cNvCxnSpPr>
          <p:nvPr/>
        </p:nvCxnSpPr>
        <p:spPr>
          <a:xfrm>
            <a:off x="594971" y="3377945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BBB8F6-B664-ECE4-52FB-4D2FB5002D35}"/>
                  </a:ext>
                </a:extLst>
              </p:cNvPr>
              <p:cNvSpPr txBox="1"/>
              <p:nvPr/>
            </p:nvSpPr>
            <p:spPr>
              <a:xfrm>
                <a:off x="3517324" y="4300501"/>
                <a:ext cx="6903352" cy="1380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,  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BBB8F6-B664-ECE4-52FB-4D2FB5002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324" y="4300501"/>
                <a:ext cx="6903352" cy="13808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6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/>
      <p:bldP spid="16" grpId="0"/>
      <p:bldP spid="22" grpId="0"/>
      <p:bldP spid="30" grpId="0" animBg="1"/>
      <p:bldP spid="31" grpId="0"/>
      <p:bldP spid="33" grpId="0"/>
      <p:bldP spid="34" grpId="0"/>
      <p:bldP spid="35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CEC3-437D-7903-E084-9C093C6E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Tracing Procedure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58DB22-AEFF-EBCB-3674-A3B467BF07A5}"/>
              </a:ext>
            </a:extLst>
          </p:cNvPr>
          <p:cNvSpPr/>
          <p:nvPr/>
        </p:nvSpPr>
        <p:spPr>
          <a:xfrm>
            <a:off x="1888750" y="1701005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9906C-387B-5A13-A380-E7319009374D}"/>
                  </a:ext>
                </a:extLst>
              </p:cNvPr>
              <p:cNvSpPr txBox="1"/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9906C-387B-5A13-A380-E73190093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7780EB-4C14-F5C7-B03E-AA6E0F319273}"/>
              </a:ext>
            </a:extLst>
          </p:cNvPr>
          <p:cNvCxnSpPr>
            <a:cxnSpLocks/>
          </p:cNvCxnSpPr>
          <p:nvPr/>
        </p:nvCxnSpPr>
        <p:spPr>
          <a:xfrm>
            <a:off x="2870075" y="2184847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25EC4-9982-75C4-5DFE-E3B3473C421B}"/>
                  </a:ext>
                </a:extLst>
              </p:cNvPr>
              <p:cNvSpPr txBox="1"/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25EC4-9982-75C4-5DFE-E3B3473C4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93F7B-07BD-93A8-26A9-D2E83F5503D6}"/>
                  </a:ext>
                </a:extLst>
              </p:cNvPr>
              <p:cNvSpPr txBox="1"/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93F7B-07BD-93A8-26A9-D2E83F550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F830B8-0A19-E346-F7B3-81825B3AEB21}"/>
                  </a:ext>
                </a:extLst>
              </p:cNvPr>
              <p:cNvSpPr txBox="1"/>
              <p:nvPr/>
            </p:nvSpPr>
            <p:spPr>
              <a:xfrm>
                <a:off x="4154974" y="1690688"/>
                <a:ext cx="6666285" cy="82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F830B8-0A19-E346-F7B3-81825B3AE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974" y="1690688"/>
                <a:ext cx="6666285" cy="826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459DBC-2FD5-6CA2-B4F7-342B5FC17320}"/>
              </a:ext>
            </a:extLst>
          </p:cNvPr>
          <p:cNvCxnSpPr>
            <a:cxnSpLocks/>
          </p:cNvCxnSpPr>
          <p:nvPr/>
        </p:nvCxnSpPr>
        <p:spPr>
          <a:xfrm>
            <a:off x="594971" y="2182494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1E669E-2EA9-D226-AFD2-89707B52565F}"/>
              </a:ext>
            </a:extLst>
          </p:cNvPr>
          <p:cNvSpPr/>
          <p:nvPr/>
        </p:nvSpPr>
        <p:spPr>
          <a:xfrm>
            <a:off x="1888750" y="2896456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70445F-0FE8-18D2-285A-E01462D69510}"/>
                  </a:ext>
                </a:extLst>
              </p:cNvPr>
              <p:cNvSpPr txBox="1"/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70445F-0FE8-18D2-285A-E01462D69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07B1E7-AC41-F34F-1B8C-A945DDEAA75B}"/>
              </a:ext>
            </a:extLst>
          </p:cNvPr>
          <p:cNvCxnSpPr>
            <a:cxnSpLocks/>
          </p:cNvCxnSpPr>
          <p:nvPr/>
        </p:nvCxnSpPr>
        <p:spPr>
          <a:xfrm>
            <a:off x="2870075" y="3380298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14AA4-CBCC-AE1D-F4B0-7021DA39A16D}"/>
                  </a:ext>
                </a:extLst>
              </p:cNvPr>
              <p:cNvSpPr txBox="1"/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14AA4-CBCC-AE1D-F4B0-7021DA39A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349B66-D7E3-2F81-DEB3-1EEA747F7183}"/>
                  </a:ext>
                </a:extLst>
              </p:cNvPr>
              <p:cNvSpPr txBox="1"/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349B66-D7E3-2F81-DEB3-1EEA747F7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blipFill>
                <a:blip r:embed="rId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14D68E-F131-88AA-B73D-0DC8E23A7344}"/>
                  </a:ext>
                </a:extLst>
              </p:cNvPr>
              <p:cNvSpPr txBox="1"/>
              <p:nvPr/>
            </p:nvSpPr>
            <p:spPr>
              <a:xfrm>
                <a:off x="4036440" y="2893711"/>
                <a:ext cx="6903352" cy="82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14D68E-F131-88AA-B73D-0DC8E23A7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40" y="2893711"/>
                <a:ext cx="6903352" cy="8263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4A83F9-D558-29BF-FB79-FC664351ECD6}"/>
              </a:ext>
            </a:extLst>
          </p:cNvPr>
          <p:cNvCxnSpPr>
            <a:cxnSpLocks/>
          </p:cNvCxnSpPr>
          <p:nvPr/>
        </p:nvCxnSpPr>
        <p:spPr>
          <a:xfrm>
            <a:off x="594971" y="3377945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434C66-5052-1675-E126-CC150021CE4C}"/>
                  </a:ext>
                </a:extLst>
              </p:cNvPr>
              <p:cNvSpPr txBox="1"/>
              <p:nvPr/>
            </p:nvSpPr>
            <p:spPr>
              <a:xfrm>
                <a:off x="3517324" y="4300501"/>
                <a:ext cx="6903352" cy="1380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,  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434C66-5052-1675-E126-CC150021C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324" y="4300501"/>
                <a:ext cx="6903352" cy="13808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74DAF7-B0AF-FB24-492B-C63D4FAE3103}"/>
                  </a:ext>
                </a:extLst>
              </p:cNvPr>
              <p:cNvSpPr txBox="1"/>
              <p:nvPr/>
            </p:nvSpPr>
            <p:spPr>
              <a:xfrm>
                <a:off x="1241860" y="4618808"/>
                <a:ext cx="6903352" cy="852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74DAF7-B0AF-FB24-492B-C63D4FAE3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60" y="4618808"/>
                <a:ext cx="6903352" cy="852221"/>
              </a:xfrm>
              <a:prstGeom prst="rect">
                <a:avLst/>
              </a:prstGeom>
              <a:blipFill>
                <a:blip r:embed="rId1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728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CEC3-437D-7903-E084-9C093C6E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Tracing Procedure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58DB22-AEFF-EBCB-3674-A3B467BF07A5}"/>
              </a:ext>
            </a:extLst>
          </p:cNvPr>
          <p:cNvSpPr/>
          <p:nvPr/>
        </p:nvSpPr>
        <p:spPr>
          <a:xfrm>
            <a:off x="1888750" y="1701005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9906C-387B-5A13-A380-E7319009374D}"/>
                  </a:ext>
                </a:extLst>
              </p:cNvPr>
              <p:cNvSpPr txBox="1"/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9906C-387B-5A13-A380-E73190093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7780EB-4C14-F5C7-B03E-AA6E0F319273}"/>
              </a:ext>
            </a:extLst>
          </p:cNvPr>
          <p:cNvCxnSpPr>
            <a:cxnSpLocks/>
          </p:cNvCxnSpPr>
          <p:nvPr/>
        </p:nvCxnSpPr>
        <p:spPr>
          <a:xfrm>
            <a:off x="2870075" y="2184847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25EC4-9982-75C4-5DFE-E3B3473C421B}"/>
                  </a:ext>
                </a:extLst>
              </p:cNvPr>
              <p:cNvSpPr txBox="1"/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25EC4-9982-75C4-5DFE-E3B3473C4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93F7B-07BD-93A8-26A9-D2E83F5503D6}"/>
                  </a:ext>
                </a:extLst>
              </p:cNvPr>
              <p:cNvSpPr txBox="1"/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93F7B-07BD-93A8-26A9-D2E83F550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459DBC-2FD5-6CA2-B4F7-342B5FC17320}"/>
              </a:ext>
            </a:extLst>
          </p:cNvPr>
          <p:cNvCxnSpPr>
            <a:cxnSpLocks/>
          </p:cNvCxnSpPr>
          <p:nvPr/>
        </p:nvCxnSpPr>
        <p:spPr>
          <a:xfrm>
            <a:off x="594971" y="2182494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1E669E-2EA9-D226-AFD2-89707B52565F}"/>
              </a:ext>
            </a:extLst>
          </p:cNvPr>
          <p:cNvSpPr/>
          <p:nvPr/>
        </p:nvSpPr>
        <p:spPr>
          <a:xfrm>
            <a:off x="1888750" y="2896456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70445F-0FE8-18D2-285A-E01462D69510}"/>
                  </a:ext>
                </a:extLst>
              </p:cNvPr>
              <p:cNvSpPr txBox="1"/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70445F-0FE8-18D2-285A-E01462D69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07B1E7-AC41-F34F-1B8C-A945DDEAA75B}"/>
              </a:ext>
            </a:extLst>
          </p:cNvPr>
          <p:cNvCxnSpPr>
            <a:cxnSpLocks/>
          </p:cNvCxnSpPr>
          <p:nvPr/>
        </p:nvCxnSpPr>
        <p:spPr>
          <a:xfrm>
            <a:off x="2870075" y="3380298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14AA4-CBCC-AE1D-F4B0-7021DA39A16D}"/>
                  </a:ext>
                </a:extLst>
              </p:cNvPr>
              <p:cNvSpPr txBox="1"/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14AA4-CBCC-AE1D-F4B0-7021DA39A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349B66-D7E3-2F81-DEB3-1EEA747F7183}"/>
                  </a:ext>
                </a:extLst>
              </p:cNvPr>
              <p:cNvSpPr txBox="1"/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349B66-D7E3-2F81-DEB3-1EEA747F7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4A83F9-D558-29BF-FB79-FC664351ECD6}"/>
              </a:ext>
            </a:extLst>
          </p:cNvPr>
          <p:cNvCxnSpPr>
            <a:cxnSpLocks/>
          </p:cNvCxnSpPr>
          <p:nvPr/>
        </p:nvCxnSpPr>
        <p:spPr>
          <a:xfrm>
            <a:off x="594971" y="3377945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41FBE4-D6C6-596B-DA94-928FF96118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887" y="4004712"/>
                <a:ext cx="10515600" cy="18564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More generally, 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IL" dirty="0"/>
                  <a:t> of leaking parties: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41FBE4-D6C6-596B-DA94-928FF9611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887" y="4004712"/>
                <a:ext cx="10515600" cy="1856433"/>
              </a:xfrm>
              <a:blipFill>
                <a:blip r:embed="rId11"/>
                <a:stretch>
                  <a:fillRect l="-1206" t="-5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83163E-AF44-A059-8BD3-42A448462E9F}"/>
                  </a:ext>
                </a:extLst>
              </p:cNvPr>
              <p:cNvSpPr txBox="1"/>
              <p:nvPr/>
            </p:nvSpPr>
            <p:spPr>
              <a:xfrm>
                <a:off x="-48410" y="4750905"/>
                <a:ext cx="6903352" cy="1465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83163E-AF44-A059-8BD3-42A448462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410" y="4750905"/>
                <a:ext cx="6903352" cy="1465145"/>
              </a:xfrm>
              <a:prstGeom prst="rect">
                <a:avLst/>
              </a:prstGeom>
              <a:blipFill>
                <a:blip r:embed="rId12"/>
                <a:stretch>
                  <a:fillRect t="-61538" b="-1145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4FC3CA-DFD8-A069-C949-5AA4BFD8C1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2647" y="4674912"/>
                <a:ext cx="5977466" cy="1856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An evaluation of the polynomial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IL" dirty="0"/>
                  <a:t>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4FC3CA-DFD8-A069-C949-5AA4BFD8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47" y="4674912"/>
                <a:ext cx="5977466" cy="1856433"/>
              </a:xfrm>
              <a:prstGeom prst="rect">
                <a:avLst/>
              </a:prstGeom>
              <a:blipFill>
                <a:blip r:embed="rId13"/>
                <a:stretch>
                  <a:fillRect l="-1695" t="-60544" b="-782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100A28-BEE0-89CD-ED45-04B3CEBB7C79}"/>
                  </a:ext>
                </a:extLst>
              </p:cNvPr>
              <p:cNvSpPr txBox="1"/>
              <p:nvPr/>
            </p:nvSpPr>
            <p:spPr>
              <a:xfrm>
                <a:off x="4586761" y="1799759"/>
                <a:ext cx="6903352" cy="1380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,  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100A28-BEE0-89CD-ED45-04B3CEBB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761" y="1799759"/>
                <a:ext cx="6903352" cy="13808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26916-451B-422F-FDC7-D098C7B9E10C}"/>
                  </a:ext>
                </a:extLst>
              </p:cNvPr>
              <p:cNvSpPr txBox="1"/>
              <p:nvPr/>
            </p:nvSpPr>
            <p:spPr>
              <a:xfrm>
                <a:off x="2374972" y="2095109"/>
                <a:ext cx="6903352" cy="852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26916-451B-422F-FDC7-D098C7B9E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72" y="2095109"/>
                <a:ext cx="6903352" cy="852221"/>
              </a:xfrm>
              <a:prstGeom prst="rect">
                <a:avLst/>
              </a:prstGeom>
              <a:blipFill>
                <a:blip r:embed="rId1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9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200" dirty="0"/>
              <a:t>Example: Secret Sharing for Distributed 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2015-AC5D-CBC5-9AED-CACD73E4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60173"/>
            <a:ext cx="12192000" cy="1295636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Alice shares her secret key among different storage providers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924005-7074-426D-8B4B-B9D7D9182B83}"/>
                  </a:ext>
                </a:extLst>
              </p:cNvPr>
              <p:cNvSpPr txBox="1"/>
              <p:nvPr/>
            </p:nvSpPr>
            <p:spPr>
              <a:xfrm>
                <a:off x="622868" y="5794144"/>
                <a:ext cx="43652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correctness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L" sz="2400" dirty="0"/>
                  <a:t> fault tolerance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924005-7074-426D-8B4B-B9D7D9182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8" y="5794144"/>
                <a:ext cx="4365277" cy="461665"/>
              </a:xfrm>
              <a:prstGeom prst="rect">
                <a:avLst/>
              </a:prstGeom>
              <a:blipFill>
                <a:blip r:embed="rId18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06FC67-40F5-C5F0-95D3-9B942FA57BD9}"/>
                  </a:ext>
                </a:extLst>
              </p:cNvPr>
              <p:cNvSpPr txBox="1"/>
              <p:nvPr/>
            </p:nvSpPr>
            <p:spPr>
              <a:xfrm>
                <a:off x="5803032" y="5794143"/>
                <a:ext cx="58912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privacy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L" sz="2400" dirty="0"/>
                  <a:t> security against bounded collusions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06FC67-40F5-C5F0-95D3-9B942FA57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32" y="5794143"/>
                <a:ext cx="5891235" cy="461665"/>
              </a:xfrm>
              <a:prstGeom prst="rect">
                <a:avLst/>
              </a:prstGeom>
              <a:blipFill>
                <a:blip r:embed="rId19"/>
                <a:stretch>
                  <a:fillRect l="-1075" t="-8108" r="-1290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8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EEDEB-4EF1-84D1-2A87-3464BD2E4E07}"/>
              </a:ext>
            </a:extLst>
          </p:cNvPr>
          <p:cNvSpPr/>
          <p:nvPr/>
        </p:nvSpPr>
        <p:spPr>
          <a:xfrm>
            <a:off x="6854942" y="5046133"/>
            <a:ext cx="3321991" cy="9821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DCEC3-437D-7903-E084-9C093C6E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Tracing Procedure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58DB22-AEFF-EBCB-3674-A3B467BF07A5}"/>
              </a:ext>
            </a:extLst>
          </p:cNvPr>
          <p:cNvSpPr/>
          <p:nvPr/>
        </p:nvSpPr>
        <p:spPr>
          <a:xfrm>
            <a:off x="1888750" y="1701005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9906C-387B-5A13-A380-E7319009374D}"/>
                  </a:ext>
                </a:extLst>
              </p:cNvPr>
              <p:cNvSpPr txBox="1"/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9906C-387B-5A13-A380-E73190093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7780EB-4C14-F5C7-B03E-AA6E0F319273}"/>
              </a:ext>
            </a:extLst>
          </p:cNvPr>
          <p:cNvCxnSpPr>
            <a:cxnSpLocks/>
          </p:cNvCxnSpPr>
          <p:nvPr/>
        </p:nvCxnSpPr>
        <p:spPr>
          <a:xfrm>
            <a:off x="2870075" y="2184847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25EC4-9982-75C4-5DFE-E3B3473C421B}"/>
                  </a:ext>
                </a:extLst>
              </p:cNvPr>
              <p:cNvSpPr txBox="1"/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25EC4-9982-75C4-5DFE-E3B3473C4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93F7B-07BD-93A8-26A9-D2E83F5503D6}"/>
                  </a:ext>
                </a:extLst>
              </p:cNvPr>
              <p:cNvSpPr txBox="1"/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93F7B-07BD-93A8-26A9-D2E83F550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459DBC-2FD5-6CA2-B4F7-342B5FC17320}"/>
              </a:ext>
            </a:extLst>
          </p:cNvPr>
          <p:cNvCxnSpPr>
            <a:cxnSpLocks/>
          </p:cNvCxnSpPr>
          <p:nvPr/>
        </p:nvCxnSpPr>
        <p:spPr>
          <a:xfrm>
            <a:off x="594971" y="2182494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1E669E-2EA9-D226-AFD2-89707B52565F}"/>
              </a:ext>
            </a:extLst>
          </p:cNvPr>
          <p:cNvSpPr/>
          <p:nvPr/>
        </p:nvSpPr>
        <p:spPr>
          <a:xfrm>
            <a:off x="1888750" y="2896456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70445F-0FE8-18D2-285A-E01462D69510}"/>
                  </a:ext>
                </a:extLst>
              </p:cNvPr>
              <p:cNvSpPr txBox="1"/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170445F-0FE8-18D2-285A-E01462D69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07B1E7-AC41-F34F-1B8C-A945DDEAA75B}"/>
              </a:ext>
            </a:extLst>
          </p:cNvPr>
          <p:cNvCxnSpPr>
            <a:cxnSpLocks/>
          </p:cNvCxnSpPr>
          <p:nvPr/>
        </p:nvCxnSpPr>
        <p:spPr>
          <a:xfrm>
            <a:off x="2870075" y="3380298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14AA4-CBCC-AE1D-F4B0-7021DA39A16D}"/>
                  </a:ext>
                </a:extLst>
              </p:cNvPr>
              <p:cNvSpPr txBox="1"/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14AA4-CBCC-AE1D-F4B0-7021DA39A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349B66-D7E3-2F81-DEB3-1EEA747F7183}"/>
                  </a:ext>
                </a:extLst>
              </p:cNvPr>
              <p:cNvSpPr txBox="1"/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349B66-D7E3-2F81-DEB3-1EEA747F7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4A83F9-D558-29BF-FB79-FC664351ECD6}"/>
              </a:ext>
            </a:extLst>
          </p:cNvPr>
          <p:cNvCxnSpPr>
            <a:cxnSpLocks/>
          </p:cNvCxnSpPr>
          <p:nvPr/>
        </p:nvCxnSpPr>
        <p:spPr>
          <a:xfrm>
            <a:off x="594971" y="3377945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41FBE4-D6C6-596B-DA94-928FF96118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887" y="4004712"/>
                <a:ext cx="10515600" cy="18564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More generally, 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IL" dirty="0"/>
                  <a:t> of leaking parties: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41FBE4-D6C6-596B-DA94-928FF9611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887" y="4004712"/>
                <a:ext cx="10515600" cy="1856433"/>
              </a:xfrm>
              <a:blipFill>
                <a:blip r:embed="rId9"/>
                <a:stretch>
                  <a:fillRect l="-1206" t="-5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83163E-AF44-A059-8BD3-42A448462E9F}"/>
                  </a:ext>
                </a:extLst>
              </p:cNvPr>
              <p:cNvSpPr txBox="1"/>
              <p:nvPr/>
            </p:nvSpPr>
            <p:spPr>
              <a:xfrm>
                <a:off x="-48410" y="4750905"/>
                <a:ext cx="6903352" cy="1465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83163E-AF44-A059-8BD3-42A448462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410" y="4750905"/>
                <a:ext cx="6903352" cy="1465145"/>
              </a:xfrm>
              <a:prstGeom prst="rect">
                <a:avLst/>
              </a:prstGeom>
              <a:blipFill>
                <a:blip r:embed="rId10"/>
                <a:stretch>
                  <a:fillRect t="-61538" b="-1145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4FC3CA-DFD8-A069-C949-5AA4BFD8C1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2647" y="4674912"/>
                <a:ext cx="5977466" cy="1856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An evaluation of the polynomial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IL" dirty="0"/>
                  <a:t>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4FC3CA-DFD8-A069-C949-5AA4BFD8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47" y="4674912"/>
                <a:ext cx="5977466" cy="1856433"/>
              </a:xfrm>
              <a:prstGeom prst="rect">
                <a:avLst/>
              </a:prstGeom>
              <a:blipFill>
                <a:blip r:embed="rId11"/>
                <a:stretch>
                  <a:fillRect l="-1695" t="-60544" b="-782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7F75695-421B-429D-43EC-7DDD1D5683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1592" y="1642035"/>
                <a:ext cx="5977466" cy="1856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dirty="0"/>
                  <a:t> is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e>
                    </m:d>
                  </m:oMath>
                </a14:m>
                <a:endParaRPr lang="en-IL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L" dirty="0"/>
                  <a:t> The roots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7F75695-421B-429D-43EC-7DDD1D568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92" y="1642035"/>
                <a:ext cx="5977466" cy="1856433"/>
              </a:xfrm>
              <a:prstGeom prst="rect">
                <a:avLst/>
              </a:prstGeom>
              <a:blipFill>
                <a:blip r:embed="rId12"/>
                <a:stretch>
                  <a:fillRect l="-2119" t="-61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FC7F0BEA-D22C-E5CD-EC51-232DB59F5ECF}"/>
              </a:ext>
            </a:extLst>
          </p:cNvPr>
          <p:cNvSpPr/>
          <p:nvPr/>
        </p:nvSpPr>
        <p:spPr>
          <a:xfrm rot="10800000">
            <a:off x="8421144" y="3032270"/>
            <a:ext cx="533189" cy="12350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72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9226F05-77C5-8BAD-B17C-8744C19E48FD}"/>
              </a:ext>
            </a:extLst>
          </p:cNvPr>
          <p:cNvSpPr/>
          <p:nvPr/>
        </p:nvSpPr>
        <p:spPr>
          <a:xfrm>
            <a:off x="651934" y="2692400"/>
            <a:ext cx="4597399" cy="360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EEDEB-4EF1-84D1-2A87-3464BD2E4E07}"/>
              </a:ext>
            </a:extLst>
          </p:cNvPr>
          <p:cNvSpPr/>
          <p:nvPr/>
        </p:nvSpPr>
        <p:spPr>
          <a:xfrm>
            <a:off x="6854942" y="5046133"/>
            <a:ext cx="3321991" cy="9821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DCEC3-437D-7903-E084-9C093C6E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Tracing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4FC3CA-DFD8-A069-C949-5AA4BFD8C1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2647" y="4674912"/>
                <a:ext cx="5977466" cy="1856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An evaluation of the polynomial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IL" dirty="0"/>
                  <a:t>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4FC3CA-DFD8-A069-C949-5AA4BFD8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47" y="4674912"/>
                <a:ext cx="5977466" cy="1856433"/>
              </a:xfrm>
              <a:prstGeom prst="rect">
                <a:avLst/>
              </a:prstGeom>
              <a:blipFill>
                <a:blip r:embed="rId3"/>
                <a:stretch>
                  <a:fillRect l="-1695" t="-60544" b="-782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7F75695-421B-429D-43EC-7DDD1D5683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1592" y="1642035"/>
                <a:ext cx="5977466" cy="1856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dirty="0"/>
                  <a:t> is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e>
                    </m:d>
                  </m:oMath>
                </a14:m>
                <a:endParaRPr lang="en-IL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L" dirty="0"/>
                  <a:t> The roots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IL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7F75695-421B-429D-43EC-7DDD1D568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92" y="1642035"/>
                <a:ext cx="5977466" cy="1856433"/>
              </a:xfrm>
              <a:prstGeom prst="rect">
                <a:avLst/>
              </a:prstGeom>
              <a:blipFill>
                <a:blip r:embed="rId4"/>
                <a:stretch>
                  <a:fillRect l="-2119" t="-61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FC7F0BEA-D22C-E5CD-EC51-232DB59F5ECF}"/>
              </a:ext>
            </a:extLst>
          </p:cNvPr>
          <p:cNvSpPr/>
          <p:nvPr/>
        </p:nvSpPr>
        <p:spPr>
          <a:xfrm rot="10800000">
            <a:off x="8421144" y="3032270"/>
            <a:ext cx="533189" cy="12350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AFAB4B-A652-A96C-8EE2-76B7F58930B4}"/>
                  </a:ext>
                </a:extLst>
              </p:cNvPr>
              <p:cNvSpPr txBox="1"/>
              <p:nvPr/>
            </p:nvSpPr>
            <p:spPr>
              <a:xfrm>
                <a:off x="651934" y="2238904"/>
                <a:ext cx="4724400" cy="4094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𝑻𝒓𝒂𝒄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b="1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L" sz="2400" dirty="0"/>
                  <a:t>: </a:t>
                </a:r>
                <a:br>
                  <a:rPr lang="en-IL" sz="2400" dirty="0"/>
                </a:br>
                <a:r>
                  <a:rPr lang="en-IL" sz="2400" dirty="0"/>
                  <a:t>query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L" sz="2400" dirty="0"/>
                  <a:t> with</a:t>
                </a:r>
                <a:br>
                  <a:rPr lang="en-IL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/>
                  <a:t> for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IL" sz="2400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2400" dirty="0"/>
                  <a:t>From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L" sz="2400" dirty="0"/>
                  <a:t> evaluations, interpolate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sub>
                    </m:sSub>
                  </m:oMath>
                </a14:m>
                <a:endParaRPr lang="en-IL" sz="2400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2400" dirty="0"/>
                  <a:t>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sub>
                    </m:sSub>
                  </m:oMath>
                </a14:m>
                <a:endParaRPr lang="en-IL" sz="2400" i="1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IL" sz="2400" dirty="0"/>
                  <a:t> to be the set of parties whose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400" dirty="0"/>
                  <a:t>-value is a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sub>
                    </m:sSub>
                  </m:oMath>
                </a14:m>
                <a:endParaRPr lang="en-IL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AFAB4B-A652-A96C-8EE2-76B7F5893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4" y="2238904"/>
                <a:ext cx="4724400" cy="4094711"/>
              </a:xfrm>
              <a:prstGeom prst="rect">
                <a:avLst/>
              </a:prstGeom>
              <a:blipFill>
                <a:blip r:embed="rId5"/>
                <a:stretch>
                  <a:fillRect l="-1877" b="-24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C038C8-9E2B-3761-29FA-06A40E524C84}"/>
                  </a:ext>
                </a:extLst>
              </p:cNvPr>
              <p:cNvSpPr txBox="1"/>
              <p:nvPr/>
            </p:nvSpPr>
            <p:spPr>
              <a:xfrm>
                <a:off x="651934" y="1612978"/>
                <a:ext cx="472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C038C8-9E2B-3761-29FA-06A40E524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4" y="1612978"/>
                <a:ext cx="4724400" cy="461665"/>
              </a:xfrm>
              <a:prstGeom prst="rect">
                <a:avLst/>
              </a:prstGeom>
              <a:blipFill>
                <a:blip r:embed="rId6"/>
                <a:stretch>
                  <a:fillRect l="-536"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3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9226F05-77C5-8BAD-B17C-8744C19E48FD}"/>
              </a:ext>
            </a:extLst>
          </p:cNvPr>
          <p:cNvSpPr/>
          <p:nvPr/>
        </p:nvSpPr>
        <p:spPr>
          <a:xfrm>
            <a:off x="651934" y="2692400"/>
            <a:ext cx="4597399" cy="360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DCEC3-437D-7903-E084-9C093C6E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Tracing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7F75695-421B-429D-43EC-7DDD1D5683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379694"/>
                <a:ext cx="5977466" cy="1856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</a:t>
                </a:r>
                <a:r>
                  <a:rPr lang="en-US" b="0" dirty="0"/>
                  <a:t>mplicitly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L" dirty="0"/>
              </a:p>
              <a:p>
                <a:r>
                  <a:rPr lang="en-US" dirty="0"/>
                  <a:t>E</a:t>
                </a:r>
                <a:r>
                  <a:rPr lang="en-IL" dirty="0"/>
                  <a:t>asily generalizes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7F75695-421B-429D-43EC-7DDD1D568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79694"/>
                <a:ext cx="5977466" cy="1856433"/>
              </a:xfrm>
              <a:prstGeom prst="rect">
                <a:avLst/>
              </a:prstGeom>
              <a:blipFill>
                <a:blip r:embed="rId3"/>
                <a:stretch>
                  <a:fillRect l="-1911" t="-54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AFAB4B-A652-A96C-8EE2-76B7F58930B4}"/>
                  </a:ext>
                </a:extLst>
              </p:cNvPr>
              <p:cNvSpPr txBox="1"/>
              <p:nvPr/>
            </p:nvSpPr>
            <p:spPr>
              <a:xfrm>
                <a:off x="651934" y="2238904"/>
                <a:ext cx="4724400" cy="4094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𝑻𝒓𝒂𝒄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b="1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L" sz="2400" dirty="0"/>
                  <a:t>: </a:t>
                </a:r>
                <a:br>
                  <a:rPr lang="en-IL" sz="2400" dirty="0"/>
                </a:br>
                <a:r>
                  <a:rPr lang="en-IL" sz="2400" dirty="0"/>
                  <a:t>query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L" sz="2400" dirty="0"/>
                  <a:t> with</a:t>
                </a:r>
                <a:br>
                  <a:rPr lang="en-IL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/>
                  <a:t> for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IL" sz="2400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2400" dirty="0"/>
                  <a:t>From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L" sz="2400" dirty="0"/>
                  <a:t> evaluations, interpolate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sub>
                    </m:sSub>
                  </m:oMath>
                </a14:m>
                <a:endParaRPr lang="en-IL" sz="2400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IL" sz="2400" dirty="0"/>
                  <a:t>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sub>
                    </m:sSub>
                  </m:oMath>
                </a14:m>
                <a:endParaRPr lang="en-IL" sz="2400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𝒥</m:t>
                    </m:r>
                  </m:oMath>
                </a14:m>
                <a:r>
                  <a:rPr lang="en-IL" sz="2400" dirty="0"/>
                  <a:t> to be the set of parties whose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400" dirty="0"/>
                  <a:t>-value is a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sub>
                    </m:sSub>
                  </m:oMath>
                </a14:m>
                <a:endParaRPr lang="en-IL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AFAB4B-A652-A96C-8EE2-76B7F5893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4" y="2238904"/>
                <a:ext cx="4724400" cy="4094711"/>
              </a:xfrm>
              <a:prstGeom prst="rect">
                <a:avLst/>
              </a:prstGeom>
              <a:blipFill>
                <a:blip r:embed="rId4"/>
                <a:stretch>
                  <a:fillRect l="-1877" b="-24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C038C8-9E2B-3761-29FA-06A40E524C84}"/>
                  </a:ext>
                </a:extLst>
              </p:cNvPr>
              <p:cNvSpPr txBox="1"/>
              <p:nvPr/>
            </p:nvSpPr>
            <p:spPr>
              <a:xfrm>
                <a:off x="651934" y="1612978"/>
                <a:ext cx="472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C038C8-9E2B-3761-29FA-06A40E524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4" y="1612978"/>
                <a:ext cx="4724400" cy="461665"/>
              </a:xfrm>
              <a:prstGeom prst="rect">
                <a:avLst/>
              </a:prstGeom>
              <a:blipFill>
                <a:blip r:embed="rId5"/>
                <a:stretch>
                  <a:fillRect l="-536"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224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FD7F-CB43-56C6-5298-3136B9DB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Tracing Imperfect Boxes</a:t>
            </a:r>
            <a:endParaRPr lang="en-IL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78781C-9441-5B5D-00A4-0390B785B94D}"/>
              </a:ext>
            </a:extLst>
          </p:cNvPr>
          <p:cNvSpPr/>
          <p:nvPr/>
        </p:nvSpPr>
        <p:spPr>
          <a:xfrm>
            <a:off x="1888750" y="1701005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6E23D0-66AB-F322-0459-F6C644C4092A}"/>
                  </a:ext>
                </a:extLst>
              </p:cNvPr>
              <p:cNvSpPr txBox="1"/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6E23D0-66AB-F322-0459-F6C644C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1929093"/>
                <a:ext cx="46839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FAAF32-9CD8-59E7-FBB2-B44E64B79796}"/>
              </a:ext>
            </a:extLst>
          </p:cNvPr>
          <p:cNvCxnSpPr>
            <a:cxnSpLocks/>
          </p:cNvCxnSpPr>
          <p:nvPr/>
        </p:nvCxnSpPr>
        <p:spPr>
          <a:xfrm>
            <a:off x="2870075" y="2184847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7087B8-7316-D6A1-6182-7C481FF47E54}"/>
                  </a:ext>
                </a:extLst>
              </p:cNvPr>
              <p:cNvSpPr txBox="1"/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7087B8-7316-D6A1-6182-7C481FF47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1720829"/>
                <a:ext cx="4025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A809D4-5E5B-00E4-2FDE-4B7A10C9C9AD}"/>
                  </a:ext>
                </a:extLst>
              </p:cNvPr>
              <p:cNvSpPr txBox="1"/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A809D4-5E5B-00E4-2FDE-4B7A10C9C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1698260"/>
                <a:ext cx="972446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848BA9-81F2-C374-534F-29E4A3A78E3C}"/>
              </a:ext>
            </a:extLst>
          </p:cNvPr>
          <p:cNvCxnSpPr>
            <a:cxnSpLocks/>
          </p:cNvCxnSpPr>
          <p:nvPr/>
        </p:nvCxnSpPr>
        <p:spPr>
          <a:xfrm>
            <a:off x="594971" y="2182494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5A9236-9592-E55D-2AEA-03FC54DF0AAA}"/>
              </a:ext>
            </a:extLst>
          </p:cNvPr>
          <p:cNvSpPr/>
          <p:nvPr/>
        </p:nvSpPr>
        <p:spPr>
          <a:xfrm>
            <a:off x="1888750" y="2896456"/>
            <a:ext cx="972445" cy="841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D60147-D807-C6EE-BA5A-644796F54A50}"/>
                  </a:ext>
                </a:extLst>
              </p:cNvPr>
              <p:cNvSpPr txBox="1"/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D60147-D807-C6EE-BA5A-644796F54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90" y="3124544"/>
                <a:ext cx="46839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ADCBBF-F057-DAEE-50DA-8F33DEC7B1CC}"/>
              </a:ext>
            </a:extLst>
          </p:cNvPr>
          <p:cNvCxnSpPr>
            <a:cxnSpLocks/>
          </p:cNvCxnSpPr>
          <p:nvPr/>
        </p:nvCxnSpPr>
        <p:spPr>
          <a:xfrm>
            <a:off x="2870075" y="3380298"/>
            <a:ext cx="830866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D93424-C0A5-DE65-1733-D8EBC53546A5}"/>
                  </a:ext>
                </a:extLst>
              </p:cNvPr>
              <p:cNvSpPr txBox="1"/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D93424-C0A5-DE65-1733-D8EBC5354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0" y="2916280"/>
                <a:ext cx="47641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446D5-2AB7-B16E-D0C0-52C027E23935}"/>
                  </a:ext>
                </a:extLst>
              </p:cNvPr>
              <p:cNvSpPr txBox="1"/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446D5-2AB7-B16E-D0C0-52C027E2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2893711"/>
                <a:ext cx="1047338" cy="461665"/>
              </a:xfrm>
              <a:prstGeom prst="rect">
                <a:avLst/>
              </a:prstGeom>
              <a:blipFill>
                <a:blip r:embed="rId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AB4BDC-F8B3-1923-86D0-8B758EB1150D}"/>
              </a:ext>
            </a:extLst>
          </p:cNvPr>
          <p:cNvCxnSpPr>
            <a:cxnSpLocks/>
          </p:cNvCxnSpPr>
          <p:nvPr/>
        </p:nvCxnSpPr>
        <p:spPr>
          <a:xfrm>
            <a:off x="594971" y="3377945"/>
            <a:ext cx="12937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47D36E-7F35-A441-DD4C-C992208BBA74}"/>
                  </a:ext>
                </a:extLst>
              </p:cNvPr>
              <p:cNvSpPr txBox="1"/>
              <p:nvPr/>
            </p:nvSpPr>
            <p:spPr>
              <a:xfrm>
                <a:off x="2287928" y="2045116"/>
                <a:ext cx="6903352" cy="1132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47D36E-7F35-A441-DD4C-C992208B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28" y="2045116"/>
                <a:ext cx="6903352" cy="1132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5F4859A-5718-4A32-FD69-DF40071376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19512" y="1647708"/>
                <a:ext cx="4428067" cy="63457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L" sz="2400" dirty="0"/>
                  <a:t> might be wrong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IL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5F4859A-5718-4A32-FD69-DF4007137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9512" y="1647708"/>
                <a:ext cx="4428067" cy="634570"/>
              </a:xfrm>
              <a:blipFill>
                <a:blip r:embed="rId9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4009240-0E27-FE0E-3FDF-005E32D7B6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8845" y="2683660"/>
                <a:ext cx="4428067" cy="6345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sz="2400" dirty="0"/>
                  <a:t>a</a:t>
                </a:r>
                <a:r>
                  <a:rPr lang="en-IL" sz="2400" dirty="0"/>
                  <a:t> wrong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𝒥</m:t>
                        </m:r>
                      </m:sub>
                    </m:sSub>
                  </m:oMath>
                </a14:m>
                <a:r>
                  <a:rPr lang="en-IL" sz="2400" dirty="0"/>
                  <a:t>-evaluation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4009240-0E27-FE0E-3FDF-005E32D7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845" y="2683660"/>
                <a:ext cx="4428067" cy="634570"/>
              </a:xfrm>
              <a:prstGeom prst="rect">
                <a:avLst/>
              </a:prstGeom>
              <a:blipFill>
                <a:blip r:embed="rId10"/>
                <a:stretch>
                  <a:fillRect l="-2286" t="-117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825737-F957-F3FA-CD37-61A6F7537E62}"/>
                  </a:ext>
                </a:extLst>
              </p:cNvPr>
              <p:cNvSpPr txBox="1"/>
              <p:nvPr/>
            </p:nvSpPr>
            <p:spPr>
              <a:xfrm rot="5400000">
                <a:off x="9363049" y="2071428"/>
                <a:ext cx="7617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825737-F957-F3FA-CD37-61A6F7537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363049" y="2071428"/>
                <a:ext cx="76174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57B3FFF-9905-FD40-24E8-C2C6329E2E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887" y="4468911"/>
                <a:ext cx="10515600" cy="1856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IL" dirty="0"/>
                  <a:t>Is there hope?</a:t>
                </a:r>
              </a:p>
              <a:p>
                <a:r>
                  <a:rPr lang="en-IL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L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L" dirty="0"/>
                  <a:t>-good, we can expect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L" dirty="0"/>
                  <a:t>-fraction of the evaluations to be corrcet</a:t>
                </a:r>
              </a:p>
              <a:p>
                <a:r>
                  <a:rPr lang="en-IL" b="1" dirty="0"/>
                  <a:t>Solution: </a:t>
                </a:r>
                <a:r>
                  <a:rPr lang="en-IL" dirty="0"/>
                  <a:t>use list decoding for Reed-Solomon codes!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57B3FFF-9905-FD40-24E8-C2C6329E2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" y="4468911"/>
                <a:ext cx="10515600" cy="1856433"/>
              </a:xfrm>
              <a:prstGeom prst="rect">
                <a:avLst/>
              </a:prstGeom>
              <a:blipFill>
                <a:blip r:embed="rId12"/>
                <a:stretch>
                  <a:fillRect l="-1206" t="-7432" b="-13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10" grpId="0" animBg="1"/>
      <p:bldP spid="11" grpId="0"/>
      <p:bldP spid="13" grpId="0"/>
      <p:bldP spid="14" grpId="0"/>
      <p:bldP spid="16" grpId="0"/>
      <p:bldP spid="18" grpId="0" build="p"/>
      <p:bldP spid="19" grpId="0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FD7F-CB43-56C6-5298-3136B9DB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Detour: Polynomial Reconstruction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B0AC13-3389-E0C8-25A7-C699800D5043}"/>
                  </a:ext>
                </a:extLst>
              </p:cNvPr>
              <p:cNvSpPr txBox="1"/>
              <p:nvPr/>
            </p:nvSpPr>
            <p:spPr>
              <a:xfrm>
                <a:off x="550985" y="1706960"/>
                <a:ext cx="10239041" cy="423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0" dirty="0"/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 ,  .  .  .	,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B0AC13-3389-E0C8-25A7-C699800D5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5" y="1706960"/>
                <a:ext cx="10239041" cy="423962"/>
              </a:xfrm>
              <a:prstGeom prst="rect">
                <a:avLst/>
              </a:prstGeom>
              <a:blipFill>
                <a:blip r:embed="rId2"/>
                <a:stretch>
                  <a:fillRect t="-11765" b="-352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F03D635-0EB7-BBE0-1EB1-1AAF0F9F3911}"/>
                  </a:ext>
                </a:extLst>
              </p:cNvPr>
              <p:cNvSpPr/>
              <p:nvPr/>
            </p:nvSpPr>
            <p:spPr>
              <a:xfrm>
                <a:off x="5165569" y="2964493"/>
                <a:ext cx="1616812" cy="112543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𝐿𝑖𝑠𝑡𝐷𝑒𝑐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F03D635-0EB7-BBE0-1EB1-1AAF0F9F3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69" y="2964493"/>
                <a:ext cx="1616812" cy="11254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>
            <a:extLst>
              <a:ext uri="{FF2B5EF4-FFF2-40B4-BE49-F238E27FC236}">
                <a16:creationId xmlns:a16="http://schemas.microsoft.com/office/drawing/2014/main" id="{1DA139DC-9A8C-B961-A778-2472F548F1B0}"/>
              </a:ext>
            </a:extLst>
          </p:cNvPr>
          <p:cNvSpPr/>
          <p:nvPr/>
        </p:nvSpPr>
        <p:spPr>
          <a:xfrm rot="5400000">
            <a:off x="5758693" y="-2006410"/>
            <a:ext cx="430565" cy="91908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E7186E-2FFE-43D3-1013-C6F2EE3653B2}"/>
                  </a:ext>
                </a:extLst>
              </p:cNvPr>
              <p:cNvSpPr txBox="1"/>
              <p:nvPr/>
            </p:nvSpPr>
            <p:spPr>
              <a:xfrm>
                <a:off x="3458307" y="2952770"/>
                <a:ext cx="8206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E7186E-2FFE-43D3-1013-C6F2EE36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07" y="2952770"/>
                <a:ext cx="820616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9AE2AA-941F-2F01-EC71-BF41665F72C7}"/>
                  </a:ext>
                </a:extLst>
              </p:cNvPr>
              <p:cNvSpPr txBox="1"/>
              <p:nvPr/>
            </p:nvSpPr>
            <p:spPr>
              <a:xfrm>
                <a:off x="1319913" y="4961570"/>
                <a:ext cx="9308123" cy="11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, …,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PT Serif" panose="020A0603040505020204" pitchFamily="18" charset="7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>
                    <a:latin typeface="PT Serif" panose="020A0603040505020204" pitchFamily="18" charset="77"/>
                  </a:rPr>
                  <a:t>All</a:t>
                </a:r>
                <a:r>
                  <a:rPr lang="en-US" sz="2400" dirty="0">
                    <a:latin typeface="PT Serif" panose="020A0603040505020204" pitchFamily="18" charset="77"/>
                  </a:rPr>
                  <a:t>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PT Serif" panose="020A0603040505020204" pitchFamily="18" charset="77"/>
                  </a:rPr>
                  <a:t> polynomials that agree with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PT Serif" panose="020A0603040505020204" pitchFamily="18" charset="77"/>
                  </a:rPr>
                  <a:t> evaluations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sz="2400" dirty="0"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9AE2AA-941F-2F01-EC71-BF41665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13" y="4961570"/>
                <a:ext cx="9308123" cy="1163204"/>
              </a:xfrm>
              <a:prstGeom prst="rect">
                <a:avLst/>
              </a:prstGeom>
              <a:blipFill>
                <a:blip r:embed="rId5"/>
                <a:stretch>
                  <a:fillRect l="-1091" b="-107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F10E25-0232-D946-0F3A-CD09145E6389}"/>
              </a:ext>
            </a:extLst>
          </p:cNvPr>
          <p:cNvCxnSpPr/>
          <p:nvPr/>
        </p:nvCxnSpPr>
        <p:spPr>
          <a:xfrm>
            <a:off x="4278923" y="3282462"/>
            <a:ext cx="88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710D6E-5A70-14F8-C795-B8E9F911CC22}"/>
              </a:ext>
            </a:extLst>
          </p:cNvPr>
          <p:cNvCxnSpPr/>
          <p:nvPr/>
        </p:nvCxnSpPr>
        <p:spPr>
          <a:xfrm>
            <a:off x="4278923" y="3810000"/>
            <a:ext cx="88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83FFA30-5EA3-40CB-75B4-DFF3E7E49807}"/>
              </a:ext>
            </a:extLst>
          </p:cNvPr>
          <p:cNvCxnSpPr>
            <a:stCxn id="23" idx="2"/>
            <a:endCxn id="26" idx="0"/>
          </p:cNvCxnSpPr>
          <p:nvPr/>
        </p:nvCxnSpPr>
        <p:spPr>
          <a:xfrm>
            <a:off x="5973975" y="4089928"/>
            <a:ext cx="0" cy="871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6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  <p:bldP spid="25" grpId="0"/>
      <p:bldP spid="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FD7F-CB43-56C6-5298-3136B9DB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Detour: Polynomial Reconstruction</a:t>
            </a:r>
            <a:endParaRPr lang="en-IL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809F6F-1B51-246A-C1D7-D02028675394}"/>
              </a:ext>
            </a:extLst>
          </p:cNvPr>
          <p:cNvCxnSpPr>
            <a:cxnSpLocks/>
          </p:cNvCxnSpPr>
          <p:nvPr/>
        </p:nvCxnSpPr>
        <p:spPr>
          <a:xfrm flipV="1">
            <a:off x="2925445" y="2600739"/>
            <a:ext cx="4056185" cy="1746739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5D2785-66F8-64C3-CF7B-A071307E107D}"/>
              </a:ext>
            </a:extLst>
          </p:cNvPr>
          <p:cNvCxnSpPr>
            <a:cxnSpLocks/>
          </p:cNvCxnSpPr>
          <p:nvPr/>
        </p:nvCxnSpPr>
        <p:spPr>
          <a:xfrm>
            <a:off x="3159906" y="3544447"/>
            <a:ext cx="1524000" cy="2268415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431557-C0EE-5D62-C5BA-DBC0A4EAB7C3}"/>
              </a:ext>
            </a:extLst>
          </p:cNvPr>
          <p:cNvCxnSpPr>
            <a:cxnSpLocks/>
          </p:cNvCxnSpPr>
          <p:nvPr/>
        </p:nvCxnSpPr>
        <p:spPr>
          <a:xfrm flipV="1">
            <a:off x="4003968" y="2776585"/>
            <a:ext cx="1688123" cy="2943531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1F2C4C6-7709-8B6E-79EC-4BE18D59D0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7872" y="1422663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</a:t>
                </a:r>
                <a:r>
                  <a:rPr lang="en-US" dirty="0">
                    <a:latin typeface="PT Serif" panose="020A0603040505020204" pitchFamily="18" charset="77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  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 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:</m:t>
                    </m:r>
                  </m:oMath>
                </a14:m>
                <a:endParaRPr lang="en-US" dirty="0"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1F2C4C6-7709-8B6E-79EC-4BE18D59D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872" y="1422663"/>
                <a:ext cx="10515600" cy="4351338"/>
              </a:xfrm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EF43F0-10ED-141C-CD8F-436ECA435956}"/>
              </a:ext>
            </a:extLst>
          </p:cNvPr>
          <p:cNvCxnSpPr/>
          <p:nvPr/>
        </p:nvCxnSpPr>
        <p:spPr>
          <a:xfrm flipV="1">
            <a:off x="2702709" y="2506955"/>
            <a:ext cx="0" cy="3446584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56B377-B16E-4917-7E22-769249339048}"/>
              </a:ext>
            </a:extLst>
          </p:cNvPr>
          <p:cNvCxnSpPr>
            <a:cxnSpLocks/>
          </p:cNvCxnSpPr>
          <p:nvPr/>
        </p:nvCxnSpPr>
        <p:spPr>
          <a:xfrm>
            <a:off x="2163446" y="4816401"/>
            <a:ext cx="4994031" cy="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D920DC4-7A03-CCDA-559F-325774140FC1}"/>
              </a:ext>
            </a:extLst>
          </p:cNvPr>
          <p:cNvSpPr/>
          <p:nvPr/>
        </p:nvSpPr>
        <p:spPr>
          <a:xfrm>
            <a:off x="3464707" y="4042679"/>
            <a:ext cx="109728" cy="1055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A4EA81-AC99-58F8-6301-28AA384295C2}"/>
              </a:ext>
            </a:extLst>
          </p:cNvPr>
          <p:cNvSpPr/>
          <p:nvPr/>
        </p:nvSpPr>
        <p:spPr>
          <a:xfrm>
            <a:off x="4234171" y="5177689"/>
            <a:ext cx="109728" cy="1055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7BC9BB-FCA1-AAFC-B882-9502606E1533}"/>
              </a:ext>
            </a:extLst>
          </p:cNvPr>
          <p:cNvSpPr/>
          <p:nvPr/>
        </p:nvSpPr>
        <p:spPr>
          <a:xfrm>
            <a:off x="5342537" y="3239117"/>
            <a:ext cx="109728" cy="1055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011DA-8D71-5142-116D-F30DB987EF4B}"/>
                  </a:ext>
                </a:extLst>
              </p:cNvPr>
              <p:cNvSpPr txBox="1"/>
              <p:nvPr/>
            </p:nvSpPr>
            <p:spPr>
              <a:xfrm>
                <a:off x="7005073" y="2314626"/>
                <a:ext cx="583878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011DA-8D71-5142-116D-F30DB987E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073" y="2314626"/>
                <a:ext cx="583878" cy="384657"/>
              </a:xfrm>
              <a:prstGeom prst="rect">
                <a:avLst/>
              </a:prstGeom>
              <a:blipFill>
                <a:blip r:embed="rId4"/>
                <a:stretch>
                  <a:fillRect l="-12766" t="-6452" r="-10638" b="-22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FB6C2A-B624-BB64-F9AD-000FE604BD84}"/>
                  </a:ext>
                </a:extLst>
              </p:cNvPr>
              <p:cNvSpPr txBox="1"/>
              <p:nvPr/>
            </p:nvSpPr>
            <p:spPr>
              <a:xfrm>
                <a:off x="4561952" y="5761210"/>
                <a:ext cx="583878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FB6C2A-B624-BB64-F9AD-000FE604B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52" y="5761210"/>
                <a:ext cx="583878" cy="384657"/>
              </a:xfrm>
              <a:prstGeom prst="rect">
                <a:avLst/>
              </a:prstGeom>
              <a:blipFill>
                <a:blip r:embed="rId5"/>
                <a:stretch>
                  <a:fillRect l="-12766" t="-6452" r="-10638" b="-258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0AE483-5666-C77E-7796-3CAA92C9ED64}"/>
                  </a:ext>
                </a:extLst>
              </p:cNvPr>
              <p:cNvSpPr txBox="1"/>
              <p:nvPr/>
            </p:nvSpPr>
            <p:spPr>
              <a:xfrm>
                <a:off x="5461043" y="2391928"/>
                <a:ext cx="583878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0AE483-5666-C77E-7796-3CAA92C9E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43" y="2391928"/>
                <a:ext cx="583878" cy="384657"/>
              </a:xfrm>
              <a:prstGeom prst="rect">
                <a:avLst/>
              </a:prstGeom>
              <a:blipFill>
                <a:blip r:embed="rId6"/>
                <a:stretch>
                  <a:fillRect l="-12766" t="-6452" r="-8511" b="-22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EDE7464-B942-1EDB-9504-50A5B6F4110A}"/>
                  </a:ext>
                </a:extLst>
              </p:cNvPr>
              <p:cNvSpPr/>
              <p:nvPr/>
            </p:nvSpPr>
            <p:spPr>
              <a:xfrm>
                <a:off x="9489291" y="4235598"/>
                <a:ext cx="1616812" cy="112543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𝐺𝑆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EDE7464-B942-1EDB-9504-50A5B6F41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291" y="4235598"/>
                <a:ext cx="1616812" cy="11254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FFF7D46-4730-AEF6-55FC-202EF1FE3576}"/>
              </a:ext>
            </a:extLst>
          </p:cNvPr>
          <p:cNvSpPr txBox="1"/>
          <p:nvPr/>
        </p:nvSpPr>
        <p:spPr>
          <a:xfrm>
            <a:off x="8857618" y="3715356"/>
            <a:ext cx="2871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Guruswami-Sudan’98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E8364A-2561-366B-158F-1A1902CA6379}"/>
                  </a:ext>
                </a:extLst>
              </p:cNvPr>
              <p:cNvSpPr txBox="1"/>
              <p:nvPr/>
            </p:nvSpPr>
            <p:spPr>
              <a:xfrm>
                <a:off x="9007656" y="5536372"/>
                <a:ext cx="2571585" cy="502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Works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𝑓𝑁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E8364A-2561-366B-158F-1A1902CA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656" y="5536372"/>
                <a:ext cx="2571585" cy="502317"/>
              </a:xfrm>
              <a:prstGeom prst="rect">
                <a:avLst/>
              </a:prstGeom>
              <a:blipFill>
                <a:blip r:embed="rId8"/>
                <a:stretch>
                  <a:fillRect l="-2956" b="-195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EF76FB-6BB0-5A62-211D-02CBA816E0B4}"/>
                  </a:ext>
                </a:extLst>
              </p:cNvPr>
              <p:cNvSpPr txBox="1"/>
              <p:nvPr/>
            </p:nvSpPr>
            <p:spPr>
              <a:xfrm>
                <a:off x="2501356" y="6222612"/>
                <a:ext cx="3465629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EF76FB-6BB0-5A62-211D-02CBA816E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56" y="6222612"/>
                <a:ext cx="3465629" cy="449290"/>
              </a:xfrm>
              <a:prstGeom prst="rect">
                <a:avLst/>
              </a:prstGeom>
              <a:blipFill>
                <a:blip r:embed="rId9"/>
                <a:stretch>
                  <a:fillRect l="-1825" t="-5556" r="-3650" b="-361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7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304F58-915C-66DB-E816-D6FD39930199}"/>
              </a:ext>
            </a:extLst>
          </p:cNvPr>
          <p:cNvSpPr/>
          <p:nvPr/>
        </p:nvSpPr>
        <p:spPr>
          <a:xfrm>
            <a:off x="297871" y="2387600"/>
            <a:ext cx="11596257" cy="4182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F4887-8FBA-8A84-CA41-5D65942D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Imperfect Boxes</a:t>
            </a:r>
            <a:endParaRPr lang="en-US" dirty="0">
              <a:latin typeface="PT Serif" panose="020A06030405050202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E436305-43E6-FD29-E142-CFAEEA291B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7871" y="1264510"/>
                <a:ext cx="11596257" cy="549853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75000"/>
                  </a:lnSpc>
                  <a:buClr>
                    <a:schemeClr val="tx1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𝑻𝒓𝒂𝒄𝒆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>
                  <a:latin typeface="PT Serif" panose="020A0603040505020204" pitchFamily="18" charset="77"/>
                </a:endParaRPr>
              </a:p>
              <a:p>
                <a:pPr>
                  <a:lnSpc>
                    <a:spcPct val="175000"/>
                  </a:lnSpc>
                  <a:buClr>
                    <a:schemeClr val="tx1"/>
                  </a:buClr>
                </a:pPr>
                <a:r>
                  <a:rPr lang="en-US" dirty="0">
                    <a:latin typeface="PT Serif" panose="020A0603040505020204" pitchFamily="18" charset="77"/>
                  </a:rPr>
                  <a:t>  Get evaluations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PT Serif" panose="020A0603040505020204" pitchFamily="18" charset="77"/>
                  </a:rPr>
                  <a:t> at</a:t>
                </a:r>
                <a:r>
                  <a:rPr lang="en-US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 </a:t>
                </a:r>
                <a:r>
                  <a:rPr lang="en-US" dirty="0">
                    <a:latin typeface="PT Serif" panose="020A0603040505020204" pitchFamily="18" charset="77"/>
                  </a:rPr>
                  <a:t>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PT Serif" panose="020A0603040505020204" pitchFamily="18" charset="77"/>
                  </a:rPr>
                  <a:t> points</a:t>
                </a:r>
              </a:p>
              <a:p>
                <a:pPr marL="0" indent="0">
                  <a:lnSpc>
                    <a:spcPct val="175000"/>
                  </a:lnSpc>
                  <a:buClr>
                    <a:schemeClr val="tx1"/>
                  </a:buClr>
                  <a:buNone/>
                </a:pPr>
                <a:endParaRPr lang="en-US" sz="1800" b="0" dirty="0">
                  <a:solidFill>
                    <a:schemeClr val="accent4"/>
                  </a:solidFill>
                </a:endParaRPr>
              </a:p>
              <a:p>
                <a:pPr marL="0" indent="0">
                  <a:lnSpc>
                    <a:spcPct val="175000"/>
                  </a:lnSpc>
                  <a:buClr>
                    <a:schemeClr val="tx1"/>
                  </a:buClr>
                  <a:buNone/>
                </a:pPr>
                <a:r>
                  <a:rPr lang="en-US" b="0" dirty="0">
                    <a:solidFill>
                      <a:schemeClr val="accent4"/>
                    </a:solidFill>
                  </a:rPr>
                  <a:t>						        	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//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  </a:t>
                </a:r>
                <a:endParaRPr lang="en-US" dirty="0">
                  <a:solidFill>
                    <a:schemeClr val="accent4"/>
                  </a:solidFill>
                  <a:latin typeface="PT Serif" panose="020A0603040505020204" pitchFamily="18" charset="77"/>
                </a:endParaRPr>
              </a:p>
              <a:p>
                <a:pPr>
                  <a:lnSpc>
                    <a:spcPct val="175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 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s.t.</a:t>
                </a:r>
                <a:r>
                  <a:rPr lang="en-US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 all its roots {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 …,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} are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    </a:t>
                </a:r>
                <a:r>
                  <a:rPr lang="en-US" sz="2400" dirty="0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 //  unique  </a:t>
                </a:r>
                <a:r>
                  <a:rPr lang="en-US" sz="2400" dirty="0" err="1">
                    <a:solidFill>
                      <a:srgbClr val="FF0000"/>
                    </a:solidFill>
                    <a:latin typeface="PT Serif" panose="020A0603040505020204" pitchFamily="18" charset="77"/>
                  </a:rPr>
                  <a:t>w.h.p</a:t>
                </a:r>
                <a:endParaRPr lang="en-US" dirty="0">
                  <a:solidFill>
                    <a:srgbClr val="FF0000"/>
                  </a:solidFill>
                  <a:latin typeface="PT Serif" panose="020A0603040505020204" pitchFamily="18" charset="77"/>
                </a:endParaRPr>
              </a:p>
              <a:p>
                <a:pPr>
                  <a:lnSpc>
                    <a:spcPct val="175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chemeClr val="accent4"/>
                    </a:solidFill>
                    <a:latin typeface="PT Serif" panose="020A0603040505020204" pitchFamily="18" charset="77"/>
                  </a:rPr>
                  <a:t>  </a:t>
                </a:r>
                <a:r>
                  <a:rPr lang="en-US" dirty="0">
                    <a:latin typeface="PT Serif" panose="020A0603040505020204" pitchFamily="18" charset="77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>
                    <a:latin typeface="PT Serif" panose="020A0603040505020204" pitchFamily="18" charset="77"/>
                  </a:rPr>
                  <a:t> 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PT Serif" panose="020A0603040505020204" pitchFamily="18" charset="77"/>
                  </a:rPr>
                  <a:t>  s</a:t>
                </a:r>
                <a:r>
                  <a:rPr lang="en-US" dirty="0" err="1">
                    <a:latin typeface="PT Serif" panose="020A0603040505020204" pitchFamily="18" charset="77"/>
                  </a:rPr>
                  <a:t>.t.</a:t>
                </a:r>
                <a:r>
                  <a:rPr lang="en-US" dirty="0">
                    <a:latin typeface="PT Serif" panose="020A0603040505020204" pitchFamily="18" charset="77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PT Serif" panose="020A0603040505020204" pitchFamily="18" charset="77"/>
                  </a:rPr>
                  <a:t>  and  set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E436305-43E6-FD29-E142-CFAEEA291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871" y="1264510"/>
                <a:ext cx="11596257" cy="5498530"/>
              </a:xfrm>
              <a:blipFill>
                <a:blip r:embed="rId3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C36D358-1C5D-06CA-BDD3-A5F6887FFA35}"/>
                  </a:ext>
                </a:extLst>
              </p:cNvPr>
              <p:cNvSpPr/>
              <p:nvPr/>
            </p:nvSpPr>
            <p:spPr>
              <a:xfrm>
                <a:off x="3769470" y="3644437"/>
                <a:ext cx="1616812" cy="112543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𝐺𝑆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C36D358-1C5D-06CA-BDD3-A5F6887FF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70" y="3644437"/>
                <a:ext cx="1616812" cy="11254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DE2768-BB87-BD03-3165-4E021DEB3578}"/>
                  </a:ext>
                </a:extLst>
              </p:cNvPr>
              <p:cNvSpPr txBox="1"/>
              <p:nvPr/>
            </p:nvSpPr>
            <p:spPr>
              <a:xfrm>
                <a:off x="1266012" y="3508019"/>
                <a:ext cx="1616812" cy="13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𝑓𝑁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DE2768-BB87-BD03-3165-4E021DEB3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12" y="3508019"/>
                <a:ext cx="1616812" cy="1317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D36151-FB46-6713-1BE8-2B08D8633FA6}"/>
              </a:ext>
            </a:extLst>
          </p:cNvPr>
          <p:cNvCxnSpPr/>
          <p:nvPr/>
        </p:nvCxnSpPr>
        <p:spPr>
          <a:xfrm>
            <a:off x="2882824" y="3962406"/>
            <a:ext cx="88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0D0891-722B-7C8C-C968-76D222E52BAE}"/>
              </a:ext>
            </a:extLst>
          </p:cNvPr>
          <p:cNvCxnSpPr/>
          <p:nvPr/>
        </p:nvCxnSpPr>
        <p:spPr>
          <a:xfrm>
            <a:off x="2882824" y="4489944"/>
            <a:ext cx="886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C5B42C-29DE-8B0D-2E65-291352D129B8}"/>
              </a:ext>
            </a:extLst>
          </p:cNvPr>
          <p:cNvCxnSpPr/>
          <p:nvPr/>
        </p:nvCxnSpPr>
        <p:spPr>
          <a:xfrm>
            <a:off x="5386282" y="4220313"/>
            <a:ext cx="15527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EAA3F98-AE22-C1DD-B875-EEE876670110}"/>
              </a:ext>
            </a:extLst>
          </p:cNvPr>
          <p:cNvSpPr/>
          <p:nvPr/>
        </p:nvSpPr>
        <p:spPr>
          <a:xfrm rot="5400000">
            <a:off x="4380965" y="-675934"/>
            <a:ext cx="430565" cy="7737764"/>
          </a:xfrm>
          <a:prstGeom prst="rightBrace">
            <a:avLst>
              <a:gd name="adj1" fmla="val 153132"/>
              <a:gd name="adj2" fmla="val 4982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2BD549-679B-1A7E-903A-0026BBC18A81}"/>
                  </a:ext>
                </a:extLst>
              </p:cNvPr>
              <p:cNvSpPr/>
              <p:nvPr/>
            </p:nvSpPr>
            <p:spPr>
              <a:xfrm>
                <a:off x="383399" y="1476582"/>
                <a:ext cx="11425204" cy="39048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40000"/>
                  </a:lnSpc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Thm. For every adversary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 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rad>
                        <m: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,  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rad>
                        <m: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𝑓𝑁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, it holds</a:t>
                </a:r>
                <a:r>
                  <a:rPr lang="en-US" sz="2200" b="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 that</a:t>
                </a:r>
              </a:p>
              <a:p>
                <a:pPr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3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3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𝐴𝑑𝑣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TS</m:t>
                        </m:r>
                        <m:r>
                          <a:rPr lang="en-US" sz="23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sz="23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𝑟𝑎𝑐</m:t>
                        </m:r>
                      </m:sup>
                    </m:sSubSup>
                    <m:d>
                      <m:dPr>
                        <m:ctrlP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23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3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3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3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30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sz="23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3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3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1 −</m:t>
                                </m:r>
                                <m:f>
                                  <m:fPr>
                                    <m:ctrlPr>
                                      <a:rPr lang="en-US" sz="23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3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3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3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𝑓𝑛</m:t>
                        </m:r>
                        <m: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300" baseline="300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 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 are upper bounds on #Parties and #Corruptions,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PT Serif" panose="020A0603040505020204" pitchFamily="18" charset="77"/>
                  </a:rPr>
                  <a:t> is an upper bound on #Polynomials output by the GS decoder.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2BD549-679B-1A7E-903A-0026BBC18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9" y="1476582"/>
                <a:ext cx="11425204" cy="3904836"/>
              </a:xfrm>
              <a:prstGeom prst="rect">
                <a:avLst/>
              </a:prstGeom>
              <a:blipFill>
                <a:blip r:embed="rId3"/>
                <a:stretch>
                  <a:fillRect l="-443" r="-998" b="-645"/>
                </a:stretch>
              </a:blip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C4997C-A5E8-CD3B-9185-446AA3705A9B}"/>
                  </a:ext>
                </a:extLst>
              </p:cNvPr>
              <p:cNvSpPr txBox="1"/>
              <p:nvPr/>
            </p:nvSpPr>
            <p:spPr>
              <a:xfrm>
                <a:off x="3211882" y="5480939"/>
                <a:ext cx="5631493" cy="126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0" dirty="0">
                    <a:latin typeface="PT Serif" panose="020A0603040505020204" pitchFamily="18" charset="77"/>
                  </a:rPr>
                  <a:t>#Evaluations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>
                    <a:latin typeface="PT Serif" panose="020A0603040505020204" pitchFamily="18" charset="77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>
                    <a:latin typeface="PT Serif" panose="020A0603040505020204" pitchFamily="18" charset="77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>
                  <a:latin typeface="PT Serif" panose="020A0603040505020204" pitchFamily="18" charset="77"/>
                </a:endParaRPr>
              </a:p>
              <a:p>
                <a:pPr algn="ctr"/>
                <a:r>
                  <a:rPr lang="en-US" sz="2600" dirty="0">
                    <a:latin typeface="PT Serif" panose="020A0603040505020204" pitchFamily="18" charset="77"/>
                  </a:rPr>
                  <a:t> #Queries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PT Serif" panose="020A0603040505020204" pitchFamily="18" charset="77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600" dirty="0"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C4997C-A5E8-CD3B-9185-446AA370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82" y="5480939"/>
                <a:ext cx="5631493" cy="1267783"/>
              </a:xfrm>
              <a:prstGeom prst="rect">
                <a:avLst/>
              </a:prstGeom>
              <a:blipFill>
                <a:blip r:embed="rId4"/>
                <a:stretch>
                  <a:fillRect l="-449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8F1EFE3A-22F7-B2C0-5097-BAF72D50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Imperfect Boxes</a:t>
            </a:r>
            <a:endParaRPr lang="en-US" dirty="0">
              <a:latin typeface="PT Serif" panose="020A060304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57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59B9-517F-7A17-9710-71A1CEB6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Wrapping Up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A50781-5AA0-A906-EFD4-573E2FF588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467092"/>
                  </p:ext>
                </p:extLst>
              </p:nvPr>
            </p:nvGraphicFramePr>
            <p:xfrm>
              <a:off x="2874433" y="2035173"/>
              <a:ext cx="6443133" cy="20304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771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214771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147711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#Queries to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a14:m>
                          <a:endParaRPr lang="en-IL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9A50781-5AA0-A906-EFD4-573E2FF588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467092"/>
                  </p:ext>
                </p:extLst>
              </p:nvPr>
            </p:nvGraphicFramePr>
            <p:xfrm>
              <a:off x="2874433" y="2035173"/>
              <a:ext cx="6443133" cy="20304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7711">
                      <a:extLst>
                        <a:ext uri="{9D8B030D-6E8A-4147-A177-3AD203B41FA5}">
                          <a16:colId xmlns:a16="http://schemas.microsoft.com/office/drawing/2014/main" val="4108050346"/>
                        </a:ext>
                      </a:extLst>
                    </a:gridCol>
                    <a:gridCol w="2147711">
                      <a:extLst>
                        <a:ext uri="{9D8B030D-6E8A-4147-A177-3AD203B41FA5}">
                          <a16:colId xmlns:a16="http://schemas.microsoft.com/office/drawing/2014/main" val="2885046898"/>
                        </a:ext>
                      </a:extLst>
                    </a:gridCol>
                    <a:gridCol w="2147711">
                      <a:extLst>
                        <a:ext uri="{9D8B030D-6E8A-4147-A177-3AD203B41FA5}">
                          <a16:colId xmlns:a16="http://schemas.microsoft.com/office/drawing/2014/main" val="125725850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Scheme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Share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183" t="-11111" r="-1183" b="-35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1072215"/>
                      </a:ext>
                    </a:extLst>
                  </a:tr>
                  <a:tr h="794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Shamir-based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63492" r="-100588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183" t="-63492" r="-1183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7235531"/>
                      </a:ext>
                    </a:extLst>
                  </a:tr>
                  <a:tr h="77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2400" dirty="0"/>
                            <a:t>Blakley-based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66129" r="-100588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183" t="-166129" r="-118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5336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340F52-19C9-D617-766E-2207AEFD5253}"/>
              </a:ext>
            </a:extLst>
          </p:cNvPr>
          <p:cNvSpPr txBox="1">
            <a:spLocks/>
          </p:cNvSpPr>
          <p:nvPr/>
        </p:nvSpPr>
        <p:spPr>
          <a:xfrm>
            <a:off x="821267" y="4410072"/>
            <a:ext cx="10515600" cy="277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Follow up questions:</a:t>
            </a:r>
          </a:p>
          <a:p>
            <a:pPr lvl="1"/>
            <a:r>
              <a:rPr lang="en-US" dirty="0"/>
              <a:t>More applications (soon: accountable threshold VUFs) </a:t>
            </a:r>
          </a:p>
          <a:p>
            <a:pPr lvl="1"/>
            <a:r>
              <a:rPr lang="en-US" dirty="0"/>
              <a:t>Tracing schemes based on other codes? </a:t>
            </a:r>
          </a:p>
          <a:p>
            <a:pPr lvl="2"/>
            <a:r>
              <a:rPr lang="en-US" dirty="0"/>
              <a:t>CRT</a:t>
            </a:r>
          </a:p>
          <a:p>
            <a:pPr lvl="2"/>
            <a:r>
              <a:rPr lang="en-US" dirty="0"/>
              <a:t>LDPC 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C98B1-408F-9D44-61D4-5DC4AD506974}"/>
              </a:ext>
            </a:extLst>
          </p:cNvPr>
          <p:cNvSpPr txBox="1"/>
          <p:nvPr/>
        </p:nvSpPr>
        <p:spPr>
          <a:xfrm>
            <a:off x="9430963" y="3527616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IL" dirty="0"/>
              <a:t>ee paper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3192B-18CA-8FFF-D990-3AF41B85C742}"/>
              </a:ext>
            </a:extLst>
          </p:cNvPr>
          <p:cNvSpPr txBox="1"/>
          <p:nvPr/>
        </p:nvSpPr>
        <p:spPr>
          <a:xfrm>
            <a:off x="10010679" y="6093112"/>
            <a:ext cx="180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>
                <a:solidFill>
                  <a:srgbClr val="C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446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2542B2-287C-E0F6-B51D-C9BA99879446}"/>
              </a:ext>
            </a:extLst>
          </p:cNvPr>
          <p:cNvSpPr/>
          <p:nvPr/>
        </p:nvSpPr>
        <p:spPr>
          <a:xfrm>
            <a:off x="1325970" y="3019865"/>
            <a:ext cx="3885609" cy="15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200" dirty="0"/>
              <a:t>What If Servers Sell Their Shares?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818B64D-6CA8-BABB-2673-53BF495FE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20" y="4081505"/>
            <a:ext cx="2075752" cy="20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0AEE70-A289-E667-80CA-40D68E522EE4}"/>
              </a:ext>
            </a:extLst>
          </p:cNvPr>
          <p:cNvSpPr/>
          <p:nvPr/>
        </p:nvSpPr>
        <p:spPr>
          <a:xfrm>
            <a:off x="1325970" y="3019865"/>
            <a:ext cx="3885609" cy="15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200" dirty="0"/>
              <a:t>What If Servers Sell Their Shares?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FADB604C-AE8F-42D9-F16D-F3E5B6FF0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31385" y="4919553"/>
            <a:ext cx="1224201" cy="1224201"/>
          </a:xfrm>
          <a:prstGeom prst="rect">
            <a:avLst/>
          </a:prstGeom>
        </p:spPr>
      </p:pic>
      <p:pic>
        <p:nvPicPr>
          <p:cNvPr id="3" name="Graphic 2" descr="Money with solid fill">
            <a:extLst>
              <a:ext uri="{FF2B5EF4-FFF2-40B4-BE49-F238E27FC236}">
                <a16:creationId xmlns:a16="http://schemas.microsoft.com/office/drawing/2014/main" id="{14339B40-3707-5537-2FA5-C0933546D3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9819" y="3583454"/>
            <a:ext cx="914400" cy="914400"/>
          </a:xfrm>
          <a:prstGeom prst="rect">
            <a:avLst/>
          </a:prstGeom>
        </p:spPr>
      </p:pic>
      <p:pic>
        <p:nvPicPr>
          <p:cNvPr id="4" name="Graphic 3" descr="Money with solid fill">
            <a:extLst>
              <a:ext uri="{FF2B5EF4-FFF2-40B4-BE49-F238E27FC236}">
                <a16:creationId xmlns:a16="http://schemas.microsoft.com/office/drawing/2014/main" id="{B025AE36-4EE7-8523-E625-4F3C6BEE4C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70084" y="35568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59F1D6-C097-E380-CDF4-A7468008E2B9}"/>
              </a:ext>
            </a:extLst>
          </p:cNvPr>
          <p:cNvSpPr/>
          <p:nvPr/>
        </p:nvSpPr>
        <p:spPr>
          <a:xfrm>
            <a:off x="1325970" y="3019865"/>
            <a:ext cx="3885609" cy="15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22A1-549E-3708-C82D-96E32F4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200" dirty="0"/>
              <a:t>What If Servers Sell Their Shares?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/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IL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347912-3F79-E836-003C-FEEA1885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744900"/>
                <a:ext cx="2989536" cy="461665"/>
              </a:xfrm>
              <a:prstGeom prst="rect">
                <a:avLst/>
              </a:prstGeom>
              <a:blipFill>
                <a:blip r:embed="rId3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/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:r>
                  <a:rPr lang="en-US" sz="2400" dirty="0"/>
                  <a:t>Secret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24214-DA44-AD15-1A28-2DF9C19C0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981" y="2155794"/>
                <a:ext cx="1848070" cy="461665"/>
              </a:xfrm>
              <a:prstGeom prst="rect">
                <a:avLst/>
              </a:prstGeom>
              <a:blipFill>
                <a:blip r:embed="rId4"/>
                <a:stretch>
                  <a:fillRect l="-4795" t="-5405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884677-B162-D061-3E1E-5CB3A6D57374}"/>
              </a:ext>
            </a:extLst>
          </p:cNvPr>
          <p:cNvCxnSpPr>
            <a:cxnSpLocks/>
          </p:cNvCxnSpPr>
          <p:nvPr/>
        </p:nvCxnSpPr>
        <p:spPr>
          <a:xfrm flipH="1">
            <a:off x="2210391" y="2940466"/>
            <a:ext cx="3885609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FBC60-7269-1B62-D969-7D1EA0D060BE}"/>
              </a:ext>
            </a:extLst>
          </p:cNvPr>
          <p:cNvCxnSpPr>
            <a:cxnSpLocks/>
          </p:cNvCxnSpPr>
          <p:nvPr/>
        </p:nvCxnSpPr>
        <p:spPr>
          <a:xfrm flipH="1">
            <a:off x="4725098" y="2940466"/>
            <a:ext cx="1370902" cy="488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168608-D86F-1A49-DE93-FC44264CCFD4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1154597" cy="465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8F542B-55F3-5100-05DC-DDDF7A3AE287}"/>
              </a:ext>
            </a:extLst>
          </p:cNvPr>
          <p:cNvCxnSpPr>
            <a:cxnSpLocks/>
          </p:cNvCxnSpPr>
          <p:nvPr/>
        </p:nvCxnSpPr>
        <p:spPr>
          <a:xfrm>
            <a:off x="6096000" y="2940466"/>
            <a:ext cx="3730256" cy="465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/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465693-C7B5-E778-DBD1-8BC60532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70" y="3167084"/>
                <a:ext cx="709553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/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94C0A0-CF6A-1820-A448-C7E5B7DB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62" y="3167083"/>
                <a:ext cx="71667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/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88CCE6-3CBB-FD9D-146B-0B444336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56" y="3167083"/>
                <a:ext cx="716670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/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AAE57C-7149-809B-6CFD-9AEF4A7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86" y="3197697"/>
                <a:ext cx="716671" cy="461665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222F80D-0E08-D5F1-DBCA-6B53F1661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8323" y="3562980"/>
            <a:ext cx="914400" cy="914400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341185D3-017C-D72F-2C40-8FE5373B21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3745" y="3567311"/>
            <a:ext cx="914400" cy="914400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43A60B22-012C-4160-33C4-6FC107A5D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86286" y="3562980"/>
            <a:ext cx="914400" cy="914400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DD4DDA6D-C4DF-2B45-D623-F132BDF02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0128" y="3562980"/>
            <a:ext cx="914400" cy="9144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DFCAE2D-3EDD-6925-F738-2F86ECF3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68" y="1505650"/>
            <a:ext cx="1460003" cy="14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FADB604C-AE8F-42D9-F16D-F3E5B6FF0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31385" y="4919553"/>
            <a:ext cx="1224201" cy="1224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CD4F75-23E8-5983-E5AF-3EF4CA1FFC27}"/>
                  </a:ext>
                </a:extLst>
              </p:cNvPr>
              <p:cNvSpPr txBox="1"/>
              <p:nvPr/>
            </p:nvSpPr>
            <p:spPr>
              <a:xfrm>
                <a:off x="8138984" y="5487515"/>
                <a:ext cx="1286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CD4F75-23E8-5983-E5AF-3EF4CA1FF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984" y="5487515"/>
                <a:ext cx="1286441" cy="461665"/>
              </a:xfrm>
              <a:prstGeom prst="rect">
                <a:avLst/>
              </a:prstGeom>
              <a:blipFill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ent-Up Arrow 22">
            <a:extLst>
              <a:ext uri="{FF2B5EF4-FFF2-40B4-BE49-F238E27FC236}">
                <a16:creationId xmlns:a16="http://schemas.microsoft.com/office/drawing/2014/main" id="{09957E74-DB6A-1A94-E817-F54507787036}"/>
              </a:ext>
            </a:extLst>
          </p:cNvPr>
          <p:cNvSpPr/>
          <p:nvPr/>
        </p:nvSpPr>
        <p:spPr>
          <a:xfrm rot="5400000">
            <a:off x="4722267" y="2727302"/>
            <a:ext cx="1646709" cy="505578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284E8-0A35-30A0-7709-24C056D46BC0}"/>
              </a:ext>
            </a:extLst>
          </p:cNvPr>
          <p:cNvSpPr/>
          <p:nvPr/>
        </p:nvSpPr>
        <p:spPr>
          <a:xfrm>
            <a:off x="2952259" y="4162431"/>
            <a:ext cx="556083" cy="3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5" name="Graphic 24" descr="Money with solid fill">
            <a:extLst>
              <a:ext uri="{FF2B5EF4-FFF2-40B4-BE49-F238E27FC236}">
                <a16:creationId xmlns:a16="http://schemas.microsoft.com/office/drawing/2014/main" id="{53FB6CBF-2900-4DB1-B9CD-4678E87E72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9819" y="3583454"/>
            <a:ext cx="914400" cy="914400"/>
          </a:xfrm>
          <a:prstGeom prst="rect">
            <a:avLst/>
          </a:prstGeom>
        </p:spPr>
      </p:pic>
      <p:pic>
        <p:nvPicPr>
          <p:cNvPr id="26" name="Graphic 25" descr="Money with solid fill">
            <a:extLst>
              <a:ext uri="{FF2B5EF4-FFF2-40B4-BE49-F238E27FC236}">
                <a16:creationId xmlns:a16="http://schemas.microsoft.com/office/drawing/2014/main" id="{505CEEDC-97CB-A408-E471-71FADCB752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70084" y="35568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3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69471</TotalTime>
  <Words>3439</Words>
  <Application>Microsoft Macintosh PowerPoint</Application>
  <PresentationFormat>Widescreen</PresentationFormat>
  <Paragraphs>797</Paragraphs>
  <Slides>68</Slides>
  <Notes>53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Helvetica Neue Condensed</vt:lpstr>
      <vt:lpstr>PT Serif</vt:lpstr>
      <vt:lpstr>Wingdings</vt:lpstr>
      <vt:lpstr>Office Theme</vt:lpstr>
      <vt:lpstr>Traceable Secret Sharing: Strong Security and Efficient Constructions</vt:lpstr>
      <vt:lpstr>Threshold Secret Sharing</vt:lpstr>
      <vt:lpstr>Threshold Secret Sharing</vt:lpstr>
      <vt:lpstr>Threshold Secret Sharing</vt:lpstr>
      <vt:lpstr>Threshold Secret Sharing</vt:lpstr>
      <vt:lpstr>Example: Secret Sharing for Distributed Storage</vt:lpstr>
      <vt:lpstr>What If Servers Sell Their Shares?</vt:lpstr>
      <vt:lpstr>What If Servers Sell Their Shares?</vt:lpstr>
      <vt:lpstr>What If Servers Sell Their Shares?</vt:lpstr>
      <vt:lpstr>What If Servers Sell Their Shares?</vt:lpstr>
      <vt:lpstr>What If Servers Sell Their Shares?</vt:lpstr>
      <vt:lpstr>What If Servers Sell Their Shares?</vt:lpstr>
      <vt:lpstr>What If Servers Sell Their Shares?</vt:lpstr>
      <vt:lpstr>This Work: Traceable Secret Sharing</vt:lpstr>
      <vt:lpstr>This Work: Traceable Secret Sharing</vt:lpstr>
      <vt:lpstr>This Work: Traceable Secret Sharing</vt:lpstr>
      <vt:lpstr>Traceable Secret Sharing</vt:lpstr>
      <vt:lpstr>Traceable Secret Sharing</vt:lpstr>
      <vt:lpstr>Traceable Secret Sharing</vt:lpstr>
      <vt:lpstr>Traceable Secret Sharing</vt:lpstr>
      <vt:lpstr>Traceable Secret Sharing</vt:lpstr>
      <vt:lpstr>Traceable Secret Sharing</vt:lpstr>
      <vt:lpstr>Traceable Secret Sharing</vt:lpstr>
      <vt:lpstr>Traceable Secret Sharing</vt:lpstr>
      <vt:lpstr>Traceable Secret Sharing</vt:lpstr>
      <vt:lpstr>Traceable Secret Sharing</vt:lpstr>
      <vt:lpstr>Traceable Secret Sharing</vt:lpstr>
      <vt:lpstr>Threshold Secret Sharing</vt:lpstr>
      <vt:lpstr>Threshold Secret Sharing</vt:lpstr>
      <vt:lpstr>Example: Shamir Secret Sharing</vt:lpstr>
      <vt:lpstr>Example: Shamir Secret Sharing</vt:lpstr>
      <vt:lpstr>Example: Shamir Secret Sharing</vt:lpstr>
      <vt:lpstr>Example: Shamir Secret Sharing</vt:lpstr>
      <vt:lpstr>Example: Shamir Secret Sharing</vt:lpstr>
      <vt:lpstr>Example: Shamir Secret Sharing</vt:lpstr>
      <vt:lpstr>Example: Shamir Secret Sharing</vt:lpstr>
      <vt:lpstr>Example: Shamir Secret Sharing</vt:lpstr>
      <vt:lpstr>Example: Shamir Secret Sharing</vt:lpstr>
      <vt:lpstr>Reconstruction via Interpolation</vt:lpstr>
      <vt:lpstr>Reconstruction via Interpolation</vt:lpstr>
      <vt:lpstr>Reconstruction via Interpolation</vt:lpstr>
      <vt:lpstr>Traceable Secret Sharing</vt:lpstr>
      <vt:lpstr>What If Servers Sell Their Shares?</vt:lpstr>
      <vt:lpstr>What If Servers Sell Their Shares?</vt:lpstr>
      <vt:lpstr>Tracing</vt:lpstr>
      <vt:lpstr>Tracing</vt:lpstr>
      <vt:lpstr>Tracing</vt:lpstr>
      <vt:lpstr>Tracing</vt:lpstr>
      <vt:lpstr>PowerPoint Presentation</vt:lpstr>
      <vt:lpstr>PowerPoint Presentation</vt:lpstr>
      <vt:lpstr>This Work: Traceable Secret Sharing</vt:lpstr>
      <vt:lpstr>Tracing in Shamir Secret Sharing</vt:lpstr>
      <vt:lpstr>Tracing in Shamir Secret Sharing</vt:lpstr>
      <vt:lpstr>Tracing in Shamir Secret Sharing</vt:lpstr>
      <vt:lpstr>Our Tracing Procedure</vt:lpstr>
      <vt:lpstr>Our Tracing Procedure</vt:lpstr>
      <vt:lpstr>Our Tracing Procedure</vt:lpstr>
      <vt:lpstr>Our Tracing Procedure</vt:lpstr>
      <vt:lpstr>Our Tracing Procedure</vt:lpstr>
      <vt:lpstr>Our Tracing Procedure</vt:lpstr>
      <vt:lpstr>Our Tracing Procedure</vt:lpstr>
      <vt:lpstr>Our Tracing Procedure</vt:lpstr>
      <vt:lpstr>Tracing Imperfect Boxes</vt:lpstr>
      <vt:lpstr>Detour: Polynomial Reconstruction</vt:lpstr>
      <vt:lpstr>Detour: Polynomial Reconstruction</vt:lpstr>
      <vt:lpstr>Tracing Imperfect Boxes</vt:lpstr>
      <vt:lpstr>Tracing Imperfect Boxes</vt:lpstr>
      <vt:lpstr>Wrapping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 in Threshold Cryptography</dc:title>
  <dc:creator>Lior Rotem</dc:creator>
  <cp:lastModifiedBy>Lior Rotem Benvenisty</cp:lastModifiedBy>
  <cp:revision>312</cp:revision>
  <dcterms:created xsi:type="dcterms:W3CDTF">2024-04-01T04:43:02Z</dcterms:created>
  <dcterms:modified xsi:type="dcterms:W3CDTF">2024-08-21T05:52:36Z</dcterms:modified>
</cp:coreProperties>
</file>