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9" r:id="rId3"/>
    <p:sldId id="316" r:id="rId4"/>
    <p:sldId id="399" r:id="rId5"/>
    <p:sldId id="400" r:id="rId6"/>
    <p:sldId id="317" r:id="rId7"/>
    <p:sldId id="401" r:id="rId8"/>
    <p:sldId id="402" r:id="rId9"/>
    <p:sldId id="403" r:id="rId10"/>
    <p:sldId id="426" r:id="rId11"/>
    <p:sldId id="409" r:id="rId12"/>
    <p:sldId id="404" r:id="rId13"/>
    <p:sldId id="440" r:id="rId14"/>
    <p:sldId id="443" r:id="rId15"/>
    <p:sldId id="444" r:id="rId16"/>
    <p:sldId id="407" r:id="rId17"/>
    <p:sldId id="408" r:id="rId18"/>
    <p:sldId id="445" r:id="rId19"/>
    <p:sldId id="458" r:id="rId20"/>
    <p:sldId id="331" r:id="rId21"/>
    <p:sldId id="459" r:id="rId22"/>
    <p:sldId id="460" r:id="rId23"/>
    <p:sldId id="447" r:id="rId24"/>
    <p:sldId id="412" r:id="rId25"/>
    <p:sldId id="448" r:id="rId26"/>
    <p:sldId id="449" r:id="rId27"/>
    <p:sldId id="450" r:id="rId28"/>
    <p:sldId id="371" r:id="rId29"/>
    <p:sldId id="463" r:id="rId30"/>
    <p:sldId id="427" r:id="rId31"/>
    <p:sldId id="296" r:id="rId32"/>
    <p:sldId id="456" r:id="rId33"/>
    <p:sldId id="454" r:id="rId34"/>
    <p:sldId id="423" r:id="rId35"/>
    <p:sldId id="4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C3B25D-C690-ED4D-9DF9-CE5BD5B7E31F}">
          <p14:sldIdLst>
            <p14:sldId id="257"/>
            <p14:sldId id="259"/>
            <p14:sldId id="316"/>
            <p14:sldId id="399"/>
            <p14:sldId id="400"/>
            <p14:sldId id="317"/>
            <p14:sldId id="401"/>
            <p14:sldId id="402"/>
            <p14:sldId id="403"/>
            <p14:sldId id="426"/>
            <p14:sldId id="409"/>
            <p14:sldId id="404"/>
            <p14:sldId id="440"/>
            <p14:sldId id="443"/>
            <p14:sldId id="444"/>
            <p14:sldId id="407"/>
            <p14:sldId id="408"/>
            <p14:sldId id="445"/>
            <p14:sldId id="458"/>
            <p14:sldId id="331"/>
            <p14:sldId id="459"/>
            <p14:sldId id="460"/>
            <p14:sldId id="447"/>
            <p14:sldId id="412"/>
            <p14:sldId id="448"/>
            <p14:sldId id="449"/>
            <p14:sldId id="450"/>
            <p14:sldId id="371"/>
            <p14:sldId id="463"/>
            <p14:sldId id="427"/>
            <p14:sldId id="296"/>
            <p14:sldId id="456"/>
            <p14:sldId id="454"/>
            <p14:sldId id="423"/>
            <p14:sldId id="4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69C"/>
    <a:srgbClr val="EE7C31"/>
    <a:srgbClr val="6794BD"/>
    <a:srgbClr val="FFD964"/>
    <a:srgbClr val="CF814B"/>
    <a:srgbClr val="DEB246"/>
    <a:srgbClr val="7CA65E"/>
    <a:srgbClr val="DE907C"/>
    <a:srgbClr val="DE907B"/>
    <a:srgbClr val="4A87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p:restoredTop sz="68732"/>
  </p:normalViewPr>
  <p:slideViewPr>
    <p:cSldViewPr snapToGrid="0" snapToObjects="1">
      <p:cViewPr varScale="1">
        <p:scale>
          <a:sx n="82" d="100"/>
          <a:sy n="82" d="100"/>
        </p:scale>
        <p:origin x="4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19AF5-C761-0341-BE46-68C67B75848A}" type="datetimeFigureOut">
              <a:rPr lang="en-US" smtClean="0"/>
              <a:t>8/21/24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DE82A-0ACD-8444-AD40-BBD12700EFC1}" type="slidenum">
              <a:rPr lang="en-US" smtClean="0"/>
              <a:t>‹#›</a:t>
            </a:fld>
            <a:endParaRPr lang="en-US"/>
          </a:p>
        </p:txBody>
      </p:sp>
    </p:spTree>
    <p:extLst>
      <p:ext uri="{BB962C8B-B14F-4D97-AF65-F5344CB8AC3E}">
        <p14:creationId xmlns:p14="http://schemas.microsoft.com/office/powerpoint/2010/main" val="1333757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I'm</a:t>
            </a:r>
            <a:r>
              <a:rPr lang="zh-CN" altLang="en-US" dirty="0"/>
              <a:t> </a:t>
            </a:r>
            <a:r>
              <a:rPr lang="en-US" altLang="zh-CN" dirty="0"/>
              <a:t>happy</a:t>
            </a:r>
            <a:r>
              <a:rPr lang="zh-CN" altLang="en-US" dirty="0"/>
              <a:t> </a:t>
            </a:r>
            <a:r>
              <a:rPr lang="en-US" altLang="zh-CN" dirty="0"/>
              <a:t>to</a:t>
            </a:r>
            <a:r>
              <a:rPr lang="zh-CN" altLang="en-US" dirty="0"/>
              <a:t> </a:t>
            </a:r>
            <a:r>
              <a:rPr lang="en-US" altLang="zh-CN" dirty="0"/>
              <a:t>share</a:t>
            </a:r>
            <a:r>
              <a:rPr lang="zh-CN" altLang="en-US" dirty="0"/>
              <a:t> </a:t>
            </a:r>
            <a:r>
              <a:rPr lang="en-US" altLang="zh-CN" dirty="0"/>
              <a:t>a</a:t>
            </a:r>
            <a:r>
              <a:rPr lang="zh-CN" altLang="en-US" dirty="0"/>
              <a:t> </a:t>
            </a:r>
            <a:r>
              <a:rPr lang="en-US" altLang="zh-CN" dirty="0"/>
              <a:t>line</a:t>
            </a:r>
            <a:r>
              <a:rPr lang="zh-CN" altLang="en-US" dirty="0"/>
              <a:t> </a:t>
            </a:r>
            <a:r>
              <a:rPr lang="en-US" altLang="zh-CN" dirty="0"/>
              <a:t>of</a:t>
            </a:r>
            <a:r>
              <a:rPr lang="zh-CN" altLang="en-US" dirty="0"/>
              <a:t> </a:t>
            </a:r>
            <a:r>
              <a:rPr lang="en-US" altLang="zh-CN" dirty="0"/>
              <a:t>my</a:t>
            </a:r>
            <a:r>
              <a:rPr lang="zh-CN" altLang="en-US" dirty="0"/>
              <a:t> </a:t>
            </a:r>
            <a:r>
              <a:rPr lang="en-US" altLang="zh-CN" dirty="0"/>
              <a:t>work</a:t>
            </a:r>
            <a:r>
              <a:rPr lang="zh-CN" altLang="en-US" dirty="0"/>
              <a:t> </a:t>
            </a:r>
            <a:r>
              <a:rPr lang="en-US" altLang="zh-CN" dirty="0"/>
              <a:t>about</a:t>
            </a:r>
            <a:r>
              <a:rPr lang="zh-CN" altLang="en-US" dirty="0"/>
              <a:t> </a:t>
            </a:r>
            <a:r>
              <a:rPr lang="en-US" altLang="zh-CN" dirty="0"/>
              <a:t>game</a:t>
            </a:r>
            <a:r>
              <a:rPr lang="zh-CN" altLang="en-US" dirty="0"/>
              <a:t> </a:t>
            </a:r>
            <a:r>
              <a:rPr lang="en-US" altLang="zh-CN" dirty="0"/>
              <a:t>theoretic</a:t>
            </a:r>
            <a:r>
              <a:rPr lang="zh-CN" altLang="en-US" dirty="0"/>
              <a:t> </a:t>
            </a:r>
            <a:r>
              <a:rPr lang="en-US" altLang="zh-CN" dirty="0"/>
              <a:t>fairness,</a:t>
            </a:r>
            <a:r>
              <a:rPr lang="zh-CN" altLang="en-US" dirty="0"/>
              <a:t> </a:t>
            </a:r>
            <a:r>
              <a:rPr lang="en-US" altLang="zh-CN" dirty="0"/>
              <a:t>especially,</a:t>
            </a:r>
            <a:r>
              <a:rPr lang="zh-CN" altLang="en-US" dirty="0"/>
              <a:t> </a:t>
            </a:r>
            <a:r>
              <a:rPr lang="en-US" altLang="zh-CN" dirty="0"/>
              <a:t>the</a:t>
            </a:r>
            <a:r>
              <a:rPr lang="zh-CN" altLang="en-US" dirty="0"/>
              <a:t> </a:t>
            </a:r>
            <a:r>
              <a:rPr lang="en-US" altLang="zh-CN" dirty="0"/>
              <a:t>complete</a:t>
            </a:r>
          </a:p>
          <a:p>
            <a:endParaRPr lang="en-US" altLang="zh-CN" dirty="0"/>
          </a:p>
        </p:txBody>
      </p:sp>
      <p:sp>
        <p:nvSpPr>
          <p:cNvPr id="4" name="Slide Number Placeholder 3"/>
          <p:cNvSpPr>
            <a:spLocks noGrp="1"/>
          </p:cNvSpPr>
          <p:nvPr>
            <p:ph type="sldNum" sz="quarter" idx="5"/>
          </p:nvPr>
        </p:nvSpPr>
        <p:spPr/>
        <p:txBody>
          <a:bodyPr/>
          <a:lstStyle/>
          <a:p>
            <a:fld id="{715DE82A-0ACD-8444-AD40-BBD12700EFC1}" type="slidenum">
              <a:rPr lang="en-US" smtClean="0"/>
              <a:t>1</a:t>
            </a:fld>
            <a:endParaRPr lang="en-US"/>
          </a:p>
        </p:txBody>
      </p:sp>
    </p:spTree>
    <p:extLst>
      <p:ext uri="{BB962C8B-B14F-4D97-AF65-F5344CB8AC3E}">
        <p14:creationId xmlns:p14="http://schemas.microsoft.com/office/powerpoint/2010/main" val="1938169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why</a:t>
            </a:r>
            <a:r>
              <a:rPr lang="zh-CN" altLang="en-US" dirty="0"/>
              <a:t> </a:t>
            </a:r>
            <a:r>
              <a:rPr lang="en-US" altLang="zh-CN" dirty="0"/>
              <a:t>not</a:t>
            </a:r>
            <a:r>
              <a:rPr lang="zh-CN" altLang="en-US" dirty="0"/>
              <a:t> </a:t>
            </a:r>
            <a:r>
              <a:rPr lang="en-US" altLang="zh-CN" dirty="0"/>
              <a:t>stick</a:t>
            </a:r>
            <a:r>
              <a:rPr lang="zh-CN" altLang="en-US" dirty="0"/>
              <a:t> </a:t>
            </a:r>
            <a:r>
              <a:rPr lang="en-US" altLang="zh-CN" dirty="0"/>
              <a:t>to</a:t>
            </a:r>
            <a:r>
              <a:rPr lang="zh-CN" altLang="en-US" dirty="0"/>
              <a:t> </a:t>
            </a:r>
            <a:r>
              <a:rPr lang="en-US" altLang="zh-CN" dirty="0"/>
              <a:t>strong</a:t>
            </a:r>
            <a:r>
              <a:rPr lang="zh-CN" altLang="en-US" dirty="0"/>
              <a:t> </a:t>
            </a:r>
            <a:r>
              <a:rPr lang="en-US" altLang="zh-CN" dirty="0"/>
              <a:t>fairness?</a:t>
            </a:r>
          </a:p>
          <a:p>
            <a:endParaRPr lang="en-US" altLang="zh-CN" dirty="0"/>
          </a:p>
          <a:p>
            <a:r>
              <a:rPr lang="en-US" altLang="zh-CN" dirty="0"/>
              <a:t>In</a:t>
            </a:r>
            <a:r>
              <a:rPr lang="zh-CN" altLang="en-US" dirty="0"/>
              <a:t> </a:t>
            </a:r>
            <a:r>
              <a:rPr lang="en-US" altLang="zh-CN" dirty="0"/>
              <a:t>all</a:t>
            </a:r>
            <a:r>
              <a:rPr lang="zh-CN" altLang="en-US" dirty="0"/>
              <a:t> </a:t>
            </a:r>
            <a:r>
              <a:rPr lang="en-US" altLang="zh-CN" dirty="0"/>
              <a:t>these</a:t>
            </a:r>
            <a:r>
              <a:rPr lang="zh-CN" altLang="en-US" dirty="0"/>
              <a:t> </a:t>
            </a:r>
            <a:r>
              <a:rPr lang="en-US" altLang="zh-CN" dirty="0"/>
              <a:t>applications,</a:t>
            </a:r>
            <a:r>
              <a:rPr lang="zh-CN" altLang="en-US" dirty="0"/>
              <a:t> </a:t>
            </a:r>
            <a:r>
              <a:rPr lang="en-US" altLang="zh-CN" dirty="0"/>
              <a:t>we</a:t>
            </a:r>
            <a:r>
              <a:rPr lang="zh-CN" altLang="en-US" dirty="0"/>
              <a:t> </a:t>
            </a:r>
            <a:r>
              <a:rPr lang="en-US" altLang="zh-CN" dirty="0"/>
              <a:t>need</a:t>
            </a:r>
            <a:r>
              <a:rPr lang="zh-CN" altLang="en-US" dirty="0"/>
              <a:t> </a:t>
            </a:r>
            <a:r>
              <a:rPr lang="en-US" altLang="zh-CN" dirty="0"/>
              <a:t>randomness</a:t>
            </a:r>
            <a:r>
              <a:rPr lang="zh-CN" altLang="en-US" dirty="0"/>
              <a:t> </a:t>
            </a:r>
            <a:r>
              <a:rPr lang="en-US" altLang="zh-CN" dirty="0"/>
              <a:t>generated</a:t>
            </a:r>
            <a:r>
              <a:rPr lang="zh-CN" altLang="en-US" dirty="0"/>
              <a:t> </a:t>
            </a:r>
            <a:r>
              <a:rPr lang="en-US" altLang="zh-CN" dirty="0"/>
              <a:t>in</a:t>
            </a:r>
            <a:r>
              <a:rPr lang="zh-CN" altLang="en-US" dirty="0"/>
              <a:t> </a:t>
            </a:r>
            <a:r>
              <a:rPr lang="en-US" altLang="zh-CN" dirty="0"/>
              <a:t>a</a:t>
            </a:r>
            <a:r>
              <a:rPr lang="zh-CN" altLang="en-US" dirty="0"/>
              <a:t> </a:t>
            </a:r>
            <a:r>
              <a:rPr lang="en-US" altLang="zh-CN" dirty="0"/>
              <a:t>decentralized</a:t>
            </a:r>
            <a:r>
              <a:rPr lang="zh-CN" altLang="en-US" dirty="0"/>
              <a:t> </a:t>
            </a:r>
            <a:r>
              <a:rPr lang="en-US" altLang="zh-CN" dirty="0"/>
              <a:t>manner,</a:t>
            </a:r>
            <a:r>
              <a:rPr lang="zh-CN" altLang="en-US" dirty="0"/>
              <a:t> </a:t>
            </a:r>
            <a:r>
              <a:rPr lang="en-US" altLang="zh-CN" dirty="0"/>
              <a:t>among</a:t>
            </a:r>
            <a:r>
              <a:rPr lang="zh-CN" altLang="en-US" dirty="0"/>
              <a:t> </a:t>
            </a:r>
            <a:r>
              <a:rPr lang="en-US" altLang="zh-CN" dirty="0"/>
              <a:t>mutual</a:t>
            </a:r>
            <a:r>
              <a:rPr lang="zh-CN" altLang="en-US" dirty="0"/>
              <a:t> </a:t>
            </a:r>
            <a:r>
              <a:rPr lang="en-US" altLang="zh-CN" dirty="0"/>
              <a:t>distrustful</a:t>
            </a:r>
            <a:r>
              <a:rPr lang="zh-CN" altLang="en-US" dirty="0"/>
              <a:t> </a:t>
            </a:r>
            <a:r>
              <a:rPr lang="en-US" altLang="zh-CN" dirty="0"/>
              <a:t>players</a:t>
            </a:r>
          </a:p>
          <a:p>
            <a:endParaRPr lang="en-US" altLang="zh-CN" dirty="0"/>
          </a:p>
          <a:p>
            <a:r>
              <a:rPr lang="en-US" altLang="zh-CN" dirty="0"/>
              <a:t>Unfortunately,</a:t>
            </a:r>
            <a:r>
              <a:rPr lang="zh-CN" altLang="en-US" dirty="0"/>
              <a:t> </a:t>
            </a:r>
            <a:r>
              <a:rPr lang="en-US" altLang="zh-CN" dirty="0"/>
              <a:t>it</a:t>
            </a:r>
            <a:r>
              <a:rPr lang="zh-CN" altLang="en-US" dirty="0"/>
              <a:t> </a:t>
            </a:r>
            <a:r>
              <a:rPr lang="en-US" altLang="zh-CN" dirty="0"/>
              <a:t>is</a:t>
            </a:r>
            <a:r>
              <a:rPr lang="zh-CN" altLang="en-US" dirty="0"/>
              <a:t> </a:t>
            </a:r>
            <a:r>
              <a:rPr lang="en-US" altLang="zh-CN" dirty="0"/>
              <a:t>known</a:t>
            </a:r>
            <a:r>
              <a:rPr lang="zh-CN" altLang="en-US" dirty="0"/>
              <a:t> </a:t>
            </a:r>
            <a:r>
              <a:rPr lang="en-US" altLang="zh-CN" dirty="0"/>
              <a:t>that</a:t>
            </a:r>
            <a:r>
              <a:rPr lang="zh-CN" altLang="en-US" dirty="0"/>
              <a:t> </a:t>
            </a:r>
            <a:endParaRPr lang="en-US" altLang="zh-CN" dirty="0"/>
          </a:p>
          <a:p>
            <a:endParaRPr lang="en-US" altLang="zh-CN" dirty="0"/>
          </a:p>
          <a:p>
            <a:r>
              <a:rPr lang="en-US" altLang="zh-CN" dirty="0"/>
              <a:t>In</a:t>
            </a:r>
            <a:r>
              <a:rPr lang="zh-CN" altLang="en-US" dirty="0"/>
              <a:t> </a:t>
            </a:r>
            <a:r>
              <a:rPr lang="en-US" altLang="zh-CN" dirty="0"/>
              <a:t>many</a:t>
            </a:r>
            <a:r>
              <a:rPr lang="zh-CN" altLang="en-US" dirty="0"/>
              <a:t> </a:t>
            </a:r>
            <a:r>
              <a:rPr lang="en-US" altLang="zh-CN" dirty="0"/>
              <a:t>decentralized</a:t>
            </a:r>
            <a:r>
              <a:rPr lang="zh-CN" altLang="en-US" dirty="0"/>
              <a:t> </a:t>
            </a:r>
            <a:r>
              <a:rPr lang="en-US" altLang="zh-CN" dirty="0"/>
              <a:t>applications,</a:t>
            </a:r>
            <a:r>
              <a:rPr lang="zh-CN" altLang="en-US" dirty="0"/>
              <a:t> </a:t>
            </a:r>
            <a:r>
              <a:rPr lang="en-US" altLang="zh-CN" dirty="0"/>
              <a:t>we</a:t>
            </a:r>
            <a:r>
              <a:rPr lang="zh-CN" altLang="en-US" dirty="0"/>
              <a:t> </a:t>
            </a:r>
            <a:r>
              <a:rPr lang="en-US" altLang="zh-CN" dirty="0"/>
              <a:t>may</a:t>
            </a:r>
            <a:r>
              <a:rPr lang="zh-CN" altLang="en-US" dirty="0"/>
              <a:t> </a:t>
            </a:r>
            <a:r>
              <a:rPr lang="en-US" altLang="zh-CN" dirty="0"/>
              <a:t>not</a:t>
            </a:r>
            <a:r>
              <a:rPr lang="zh-CN" altLang="en-US" dirty="0"/>
              <a:t> </a:t>
            </a:r>
            <a:r>
              <a:rPr lang="en-US" altLang="zh-CN" dirty="0"/>
              <a:t>have</a:t>
            </a:r>
            <a:r>
              <a:rPr lang="zh-CN" altLang="en-US" dirty="0"/>
              <a:t> </a:t>
            </a:r>
            <a:r>
              <a:rPr lang="en-US" altLang="zh-CN" dirty="0"/>
              <a:t>honest</a:t>
            </a:r>
            <a:r>
              <a:rPr lang="zh-CN" altLang="en-US" dirty="0"/>
              <a:t> </a:t>
            </a:r>
            <a:r>
              <a:rPr lang="en-US" altLang="zh-CN" dirty="0"/>
              <a:t>majority.</a:t>
            </a:r>
            <a:r>
              <a:rPr lang="zh-CN" altLang="en-US" dirty="0"/>
              <a:t> </a:t>
            </a:r>
            <a:r>
              <a:rPr lang="en-US" altLang="zh-CN" dirty="0"/>
              <a:t>It</a:t>
            </a:r>
            <a:r>
              <a:rPr lang="zh-CN" altLang="en-US" dirty="0"/>
              <a:t> </a:t>
            </a:r>
            <a:r>
              <a:rPr lang="en-US" altLang="zh-CN" dirty="0"/>
              <a:t>is</a:t>
            </a:r>
            <a:r>
              <a:rPr lang="zh-CN" altLang="en-US" dirty="0"/>
              <a:t> </a:t>
            </a:r>
            <a:r>
              <a:rPr lang="en-US" altLang="zh-CN" dirty="0"/>
              <a:t>possible</a:t>
            </a:r>
            <a:r>
              <a:rPr lang="zh-CN" altLang="en-US" dirty="0"/>
              <a:t> </a:t>
            </a:r>
            <a:r>
              <a:rPr lang="en-US" altLang="zh-CN" dirty="0"/>
              <a:t>that</a:t>
            </a:r>
            <a:r>
              <a:rPr lang="zh-CN" altLang="en-US" dirty="0"/>
              <a:t> </a:t>
            </a:r>
            <a:r>
              <a:rPr lang="en-US" altLang="zh-CN" dirty="0"/>
              <a:t>an</a:t>
            </a:r>
            <a:r>
              <a:rPr lang="zh-CN" altLang="en-US" dirty="0"/>
              <a:t> </a:t>
            </a:r>
            <a:r>
              <a:rPr lang="en-US" altLang="zh-CN" dirty="0"/>
              <a:t>adversary</a:t>
            </a:r>
            <a:r>
              <a:rPr lang="zh-CN" altLang="en-US" dirty="0"/>
              <a:t> </a:t>
            </a:r>
            <a:r>
              <a:rPr lang="en-US" altLang="zh-CN" dirty="0"/>
              <a:t>create</a:t>
            </a:r>
            <a:r>
              <a:rPr lang="zh-CN" altLang="en-US" dirty="0"/>
              <a:t> </a:t>
            </a:r>
            <a:r>
              <a:rPr lang="en-US" altLang="zh-CN" dirty="0"/>
              <a:t>many</a:t>
            </a:r>
            <a:r>
              <a:rPr lang="zh-CN" altLang="en-US" dirty="0"/>
              <a:t> </a:t>
            </a:r>
            <a:r>
              <a:rPr lang="en-US" altLang="zh-CN" dirty="0"/>
              <a:t>pseudonyms</a:t>
            </a:r>
            <a:r>
              <a:rPr lang="zh-CN" altLang="en-US" dirty="0"/>
              <a:t> </a:t>
            </a:r>
            <a:r>
              <a:rPr lang="en-US" altLang="zh-CN" dirty="0"/>
              <a:t>and</a:t>
            </a:r>
            <a:r>
              <a:rPr lang="zh-CN" altLang="en-US" dirty="0"/>
              <a:t> </a:t>
            </a:r>
            <a:r>
              <a:rPr lang="en-US" altLang="zh-CN" dirty="0"/>
              <a:t>control</a:t>
            </a:r>
            <a:r>
              <a:rPr lang="zh-CN" altLang="en-US" dirty="0"/>
              <a:t> </a:t>
            </a:r>
            <a:r>
              <a:rPr lang="en-US" altLang="zh-CN" dirty="0"/>
              <a:t>a</a:t>
            </a:r>
            <a:r>
              <a:rPr lang="zh-CN" altLang="en-US" dirty="0"/>
              <a:t> </a:t>
            </a:r>
            <a:r>
              <a:rPr lang="en-US" altLang="zh-CN" dirty="0"/>
              <a:t>majority</a:t>
            </a:r>
            <a:r>
              <a:rPr lang="zh-CN" altLang="en-US" dirty="0"/>
              <a:t> </a:t>
            </a:r>
            <a:r>
              <a:rPr lang="en-US" altLang="zh-CN" dirty="0"/>
              <a:t>number</a:t>
            </a:r>
            <a:r>
              <a:rPr lang="zh-CN" altLang="en-US" dirty="0"/>
              <a:t> </a:t>
            </a:r>
            <a:r>
              <a:rPr lang="en-US" altLang="zh-CN" dirty="0"/>
              <a:t>of</a:t>
            </a:r>
            <a:r>
              <a:rPr lang="zh-CN" altLang="en-US" dirty="0"/>
              <a:t> </a:t>
            </a:r>
            <a:r>
              <a:rPr lang="en-US" altLang="zh-CN" dirty="0"/>
              <a:t>the</a:t>
            </a:r>
            <a:r>
              <a:rPr lang="zh-CN" altLang="en-US" dirty="0"/>
              <a:t> </a:t>
            </a:r>
            <a:r>
              <a:rPr lang="en-US" altLang="zh-CN" dirty="0"/>
              <a:t>pseudonyms</a:t>
            </a:r>
            <a:r>
              <a:rPr lang="zh-CN" altLang="en-US" dirty="0"/>
              <a:t> </a:t>
            </a:r>
            <a:r>
              <a:rPr lang="en-US" altLang="zh-CN" dirty="0"/>
              <a:t>running</a:t>
            </a:r>
            <a:r>
              <a:rPr lang="zh-CN" altLang="en-US" dirty="0"/>
              <a:t> </a:t>
            </a:r>
            <a:r>
              <a:rPr lang="en-US" altLang="zh-CN" dirty="0"/>
              <a:t>the</a:t>
            </a:r>
            <a:r>
              <a:rPr lang="zh-CN" altLang="en-US" dirty="0"/>
              <a:t> </a:t>
            </a:r>
            <a:r>
              <a:rPr lang="en-US" altLang="zh-CN" dirty="0"/>
              <a:t>randomness</a:t>
            </a:r>
            <a:r>
              <a:rPr lang="zh-CN" altLang="en-US" dirty="0"/>
              <a:t> </a:t>
            </a:r>
            <a:r>
              <a:rPr lang="en-US" altLang="zh-CN" dirty="0"/>
              <a:t>generation</a:t>
            </a:r>
            <a:r>
              <a:rPr lang="zh-CN" altLang="en-US" dirty="0"/>
              <a:t> </a:t>
            </a:r>
            <a:r>
              <a:rPr lang="en-US" altLang="zh-CN" dirty="0"/>
              <a:t>task.</a:t>
            </a:r>
            <a:r>
              <a:rPr lang="zh-CN" altLang="en-US" dirty="0"/>
              <a:t> </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10</a:t>
            </a:fld>
            <a:endParaRPr lang="en-US"/>
          </a:p>
        </p:txBody>
      </p:sp>
    </p:spTree>
    <p:extLst>
      <p:ext uri="{BB962C8B-B14F-4D97-AF65-F5344CB8AC3E}">
        <p14:creationId xmlns:p14="http://schemas.microsoft.com/office/powerpoint/2010/main" val="167705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Such</a:t>
            </a:r>
            <a:r>
              <a:rPr lang="zh-CN" altLang="en-US" dirty="0"/>
              <a:t> </a:t>
            </a:r>
            <a:r>
              <a:rPr lang="en-US" altLang="zh-CN" dirty="0"/>
              <a:t>kinds</a:t>
            </a:r>
            <a:r>
              <a:rPr lang="zh-CN" altLang="en-US" dirty="0"/>
              <a:t> </a:t>
            </a:r>
            <a:r>
              <a:rPr lang="en-US" altLang="zh-CN" dirty="0"/>
              <a:t>of</a:t>
            </a:r>
            <a:r>
              <a:rPr lang="zh-CN" altLang="en-US" dirty="0"/>
              <a:t> </a:t>
            </a:r>
            <a:r>
              <a:rPr lang="en-US" altLang="zh-CN" dirty="0"/>
              <a:t>attack</a:t>
            </a:r>
            <a:r>
              <a:rPr lang="zh-CN" altLang="en-US" dirty="0"/>
              <a:t> </a:t>
            </a:r>
            <a:r>
              <a:rPr lang="en-US" altLang="zh-CN" dirty="0"/>
              <a:t>is</a:t>
            </a:r>
            <a:r>
              <a:rPr lang="zh-CN" altLang="en-US" dirty="0"/>
              <a:t> </a:t>
            </a:r>
            <a:r>
              <a:rPr lang="en-US" altLang="zh-CN" dirty="0"/>
              <a:t>happening</a:t>
            </a:r>
            <a:r>
              <a:rPr lang="zh-CN" altLang="en-US" dirty="0"/>
              <a:t> </a:t>
            </a:r>
            <a:r>
              <a:rPr lang="en-US" altLang="zh-CN" dirty="0"/>
              <a:t>in</a:t>
            </a:r>
            <a:r>
              <a:rPr lang="zh-CN" altLang="en-US" dirty="0"/>
              <a:t> </a:t>
            </a:r>
            <a:r>
              <a:rPr lang="en-US" altLang="zh-CN" dirty="0"/>
              <a:t>real-world.</a:t>
            </a:r>
            <a:r>
              <a:rPr lang="zh-CN" altLang="en-US" dirty="0"/>
              <a:t> </a:t>
            </a:r>
            <a:r>
              <a:rPr lang="en-US" altLang="zh-CN" dirty="0"/>
              <a:t>There</a:t>
            </a:r>
            <a:r>
              <a:rPr lang="zh-CN" altLang="en-US" dirty="0"/>
              <a:t> </a:t>
            </a:r>
            <a:r>
              <a:rPr lang="en-US" altLang="zh-CN" dirty="0"/>
              <a:t>are</a:t>
            </a:r>
            <a:r>
              <a:rPr lang="zh-CN" altLang="en-US" dirty="0"/>
              <a:t> </a:t>
            </a:r>
            <a:r>
              <a:rPr lang="en-US" altLang="zh-CN" dirty="0"/>
              <a:t>people</a:t>
            </a:r>
            <a:r>
              <a:rPr lang="zh-CN" altLang="en-US" dirty="0"/>
              <a:t> </a:t>
            </a:r>
            <a:r>
              <a:rPr lang="en-US" altLang="zh-CN" dirty="0"/>
              <a:t>creating</a:t>
            </a:r>
            <a:r>
              <a:rPr lang="zh-CN" altLang="en-US" dirty="0"/>
              <a:t> </a:t>
            </a:r>
            <a:r>
              <a:rPr lang="en-US" altLang="zh-CN" dirty="0"/>
              <a:t>many</a:t>
            </a:r>
            <a:r>
              <a:rPr lang="zh-CN" altLang="en-US" dirty="0"/>
              <a:t> </a:t>
            </a:r>
            <a:r>
              <a:rPr lang="en-US" altLang="zh-CN" dirty="0"/>
              <a:t>pseudonyms</a:t>
            </a:r>
            <a:r>
              <a:rPr lang="zh-CN" altLang="en-US" dirty="0"/>
              <a:t> </a:t>
            </a:r>
            <a:r>
              <a:rPr lang="en-US" altLang="zh-CN" dirty="0"/>
              <a:t>to</a:t>
            </a:r>
            <a:r>
              <a:rPr lang="zh-CN" altLang="en-US" dirty="0"/>
              <a:t> </a:t>
            </a:r>
            <a:r>
              <a:rPr lang="en-US" altLang="zh-CN" dirty="0"/>
              <a:t>juice</a:t>
            </a:r>
            <a:r>
              <a:rPr lang="zh-CN" altLang="en-US" dirty="0"/>
              <a:t> </a:t>
            </a:r>
            <a:r>
              <a:rPr lang="en-US" altLang="zh-CN" dirty="0"/>
              <a:t>value</a:t>
            </a:r>
            <a:r>
              <a:rPr lang="zh-CN" altLang="en-US" dirty="0"/>
              <a:t> </a:t>
            </a:r>
            <a:r>
              <a:rPr lang="en-US" altLang="zh-CN" dirty="0"/>
              <a:t>from</a:t>
            </a:r>
            <a:r>
              <a:rPr lang="zh-CN" altLang="en-US" dirty="0"/>
              <a:t> </a:t>
            </a:r>
            <a:r>
              <a:rPr lang="en-US" altLang="zh-CN" dirty="0"/>
              <a:t>the</a:t>
            </a:r>
            <a:r>
              <a:rPr lang="zh-CN" altLang="en-US" dirty="0"/>
              <a:t> </a:t>
            </a:r>
            <a:r>
              <a:rPr lang="en-US" altLang="zh-CN" dirty="0" err="1"/>
              <a:t>solana</a:t>
            </a:r>
            <a:r>
              <a:rPr lang="zh-CN" altLang="en-US" dirty="0"/>
              <a:t> </a:t>
            </a:r>
            <a:r>
              <a:rPr lang="en-US" altLang="zh-CN" dirty="0"/>
              <a:t>blockchain.</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11</a:t>
            </a:fld>
            <a:endParaRPr lang="en-US"/>
          </a:p>
        </p:txBody>
      </p:sp>
    </p:spTree>
    <p:extLst>
      <p:ext uri="{BB962C8B-B14F-4D97-AF65-F5344CB8AC3E}">
        <p14:creationId xmlns:p14="http://schemas.microsoft.com/office/powerpoint/2010/main" val="247322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many</a:t>
            </a:r>
            <a:r>
              <a:rPr lang="zh-CN" altLang="en-US" dirty="0"/>
              <a:t> </a:t>
            </a:r>
            <a:r>
              <a:rPr lang="en-US" altLang="zh-CN" dirty="0"/>
              <a:t>decentralized</a:t>
            </a:r>
            <a:r>
              <a:rPr lang="zh-CN" altLang="en-US" dirty="0"/>
              <a:t> </a:t>
            </a:r>
            <a:r>
              <a:rPr lang="en-US" altLang="zh-CN" dirty="0"/>
              <a:t>application,</a:t>
            </a:r>
            <a:r>
              <a:rPr lang="zh-CN" altLang="en-US" dirty="0"/>
              <a:t> </a:t>
            </a:r>
            <a:r>
              <a:rPr lang="en-US" altLang="zh-CN" dirty="0"/>
              <a:t>it</a:t>
            </a:r>
            <a:r>
              <a:rPr lang="zh-CN" altLang="en-US" dirty="0"/>
              <a:t> </a:t>
            </a:r>
            <a:r>
              <a:rPr lang="en-US" altLang="zh-CN" dirty="0"/>
              <a:t>is</a:t>
            </a:r>
            <a:r>
              <a:rPr lang="zh-CN" altLang="en-US" dirty="0"/>
              <a:t> </a:t>
            </a:r>
            <a:r>
              <a:rPr lang="en-US" altLang="zh-CN" dirty="0"/>
              <a:t>not</a:t>
            </a:r>
            <a:r>
              <a:rPr lang="zh-CN" altLang="en-US" dirty="0"/>
              <a:t> </a:t>
            </a:r>
            <a:r>
              <a:rPr lang="en-US" altLang="zh-CN" dirty="0"/>
              <a:t>reasonable</a:t>
            </a:r>
            <a:r>
              <a:rPr lang="zh-CN" altLang="en-US" dirty="0"/>
              <a:t> </a:t>
            </a:r>
            <a:r>
              <a:rPr lang="en-US" altLang="zh-CN" dirty="0"/>
              <a:t>to</a:t>
            </a:r>
            <a:r>
              <a:rPr lang="zh-CN" altLang="en-US" dirty="0"/>
              <a:t> </a:t>
            </a:r>
            <a:r>
              <a:rPr lang="en-US" altLang="zh-CN" dirty="0"/>
              <a:t>assume</a:t>
            </a:r>
            <a:r>
              <a:rPr lang="zh-CN" altLang="en-US" dirty="0"/>
              <a:t> </a:t>
            </a:r>
            <a:r>
              <a:rPr lang="en-US" altLang="zh-CN" dirty="0"/>
              <a:t>honest</a:t>
            </a:r>
            <a:r>
              <a:rPr lang="zh-CN" altLang="en-US" dirty="0"/>
              <a:t> </a:t>
            </a:r>
            <a:r>
              <a:rPr lang="en-US" altLang="zh-CN" dirty="0"/>
              <a:t>majority</a:t>
            </a:r>
            <a:r>
              <a:rPr lang="zh-CN" altLang="en-US" dirty="0"/>
              <a:t> </a:t>
            </a:r>
            <a:r>
              <a:rPr lang="en-US" altLang="zh-CN" dirty="0"/>
              <a:t>so</a:t>
            </a:r>
            <a:r>
              <a:rPr lang="zh-CN" altLang="en-US" dirty="0"/>
              <a:t> </a:t>
            </a:r>
            <a:r>
              <a:rPr lang="en-US" altLang="zh-CN" dirty="0"/>
              <a:t>we</a:t>
            </a:r>
            <a:r>
              <a:rPr lang="zh-CN" altLang="en-US" dirty="0"/>
              <a:t> </a:t>
            </a:r>
            <a:r>
              <a:rPr lang="en-US" altLang="zh-CN" dirty="0"/>
              <a:t>do</a:t>
            </a:r>
            <a:r>
              <a:rPr lang="zh-CN" altLang="en-US" dirty="0"/>
              <a:t> </a:t>
            </a:r>
            <a:r>
              <a:rPr lang="en-US" altLang="zh-CN" dirty="0"/>
              <a:t>need</a:t>
            </a:r>
            <a:r>
              <a:rPr lang="zh-CN" altLang="en-US" dirty="0"/>
              <a:t> </a:t>
            </a:r>
            <a:r>
              <a:rPr lang="en-US" altLang="zh-CN" dirty="0"/>
              <a:t>some</a:t>
            </a:r>
            <a:r>
              <a:rPr lang="zh-CN" altLang="en-US" dirty="0"/>
              <a:t> </a:t>
            </a:r>
            <a:r>
              <a:rPr lang="en-US" altLang="zh-CN" dirty="0"/>
              <a:t>reasonable</a:t>
            </a:r>
            <a:r>
              <a:rPr lang="zh-CN" altLang="en-US" dirty="0"/>
              <a:t> </a:t>
            </a:r>
            <a:r>
              <a:rPr lang="en-US" altLang="zh-CN" dirty="0"/>
              <a:t>fairness</a:t>
            </a:r>
            <a:r>
              <a:rPr lang="zh-CN" altLang="en-US" dirty="0"/>
              <a:t> </a:t>
            </a:r>
            <a:r>
              <a:rPr lang="en-US" altLang="zh-CN" dirty="0"/>
              <a:t>against</a:t>
            </a:r>
            <a:r>
              <a:rPr lang="zh-CN" altLang="en-US" dirty="0"/>
              <a:t> </a:t>
            </a:r>
            <a:r>
              <a:rPr lang="en-US" altLang="zh-CN" dirty="0"/>
              <a:t>majority-sized</a:t>
            </a:r>
            <a:r>
              <a:rPr lang="zh-CN" altLang="en-US" dirty="0"/>
              <a:t> </a:t>
            </a:r>
            <a:r>
              <a:rPr lang="en-US" altLang="zh-CN" dirty="0"/>
              <a:t>coalition</a:t>
            </a:r>
          </a:p>
          <a:p>
            <a:endParaRPr lang="en-US" altLang="zh-CN" dirty="0"/>
          </a:p>
          <a:p>
            <a:r>
              <a:rPr lang="en-US" altLang="zh-CN" dirty="0"/>
              <a:t>So,</a:t>
            </a:r>
            <a:r>
              <a:rPr lang="zh-CN" altLang="en-US" dirty="0"/>
              <a:t> </a:t>
            </a:r>
            <a:r>
              <a:rPr lang="en-US" altLang="zh-CN" dirty="0"/>
              <a:t>this</a:t>
            </a:r>
            <a:r>
              <a:rPr lang="zh-CN" altLang="en-US" dirty="0"/>
              <a:t> </a:t>
            </a:r>
            <a:r>
              <a:rPr lang="en-US" altLang="zh-CN" dirty="0"/>
              <a:t>is</a:t>
            </a:r>
            <a:r>
              <a:rPr lang="zh-CN" altLang="en-US" dirty="0"/>
              <a:t> </a:t>
            </a:r>
            <a:r>
              <a:rPr lang="en-US" altLang="zh-CN" dirty="0"/>
              <a:t>the</a:t>
            </a:r>
            <a:r>
              <a:rPr lang="zh-CN" altLang="en-US" dirty="0"/>
              <a:t> </a:t>
            </a:r>
            <a:r>
              <a:rPr lang="en-US" altLang="zh-CN" dirty="0"/>
              <a:t>reason</a:t>
            </a:r>
            <a:r>
              <a:rPr lang="zh-CN" altLang="en-US" dirty="0"/>
              <a:t> </a:t>
            </a:r>
            <a:r>
              <a:rPr lang="en-US" altLang="zh-CN" dirty="0"/>
              <a:t>why</a:t>
            </a:r>
            <a:r>
              <a:rPr lang="zh-CN" altLang="en-US" dirty="0"/>
              <a:t> </a:t>
            </a:r>
            <a:r>
              <a:rPr lang="en-US" altLang="zh-CN" dirty="0"/>
              <a:t>we</a:t>
            </a:r>
            <a:r>
              <a:rPr lang="zh-CN" altLang="en-US" dirty="0"/>
              <a:t> </a:t>
            </a:r>
            <a:r>
              <a:rPr lang="en-US" altLang="zh-CN" dirty="0"/>
              <a:t>care</a:t>
            </a:r>
            <a:r>
              <a:rPr lang="zh-CN" altLang="en-US" dirty="0"/>
              <a:t> </a:t>
            </a:r>
            <a:r>
              <a:rPr lang="en-US" altLang="zh-CN" dirty="0"/>
              <a:t>about</a:t>
            </a:r>
            <a:r>
              <a:rPr lang="zh-CN" altLang="en-US" dirty="0"/>
              <a:t> </a:t>
            </a:r>
            <a:r>
              <a:rPr lang="en-US" altLang="zh-CN" dirty="0"/>
              <a:t>game-theoretic</a:t>
            </a:r>
            <a:r>
              <a:rPr lang="zh-CN" altLang="en-US" dirty="0"/>
              <a:t> </a:t>
            </a:r>
            <a:r>
              <a:rPr lang="en-US" altLang="zh-CN" dirty="0"/>
              <a:t>fairness.</a:t>
            </a:r>
          </a:p>
        </p:txBody>
      </p:sp>
      <p:sp>
        <p:nvSpPr>
          <p:cNvPr id="4" name="Slide Number Placeholder 3"/>
          <p:cNvSpPr>
            <a:spLocks noGrp="1"/>
          </p:cNvSpPr>
          <p:nvPr>
            <p:ph type="sldNum" sz="quarter" idx="5"/>
          </p:nvPr>
        </p:nvSpPr>
        <p:spPr/>
        <p:txBody>
          <a:bodyPr/>
          <a:lstStyle/>
          <a:p>
            <a:fld id="{73A4F0A2-54B9-A949-9683-2B45FAC05789}" type="slidenum">
              <a:rPr lang="en-US" smtClean="0"/>
              <a:t>12</a:t>
            </a:fld>
            <a:endParaRPr lang="en-US"/>
          </a:p>
        </p:txBody>
      </p:sp>
    </p:spTree>
    <p:extLst>
      <p:ext uri="{BB962C8B-B14F-4D97-AF65-F5344CB8AC3E}">
        <p14:creationId xmlns:p14="http://schemas.microsoft.com/office/powerpoint/2010/main" val="4055609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People have studied game theoretic fairness for some specific tasks.</a:t>
            </a:r>
          </a:p>
          <a:p>
            <a:r>
              <a:rPr lang="en-US" dirty="0"/>
              <a:t>Chung et al and my previous work with </a:t>
            </a:r>
            <a:r>
              <a:rPr lang="en-US" dirty="0" err="1"/>
              <a:t>asharov</a:t>
            </a:r>
            <a:r>
              <a:rPr lang="en-US" dirty="0"/>
              <a:t> and </a:t>
            </a:r>
            <a:r>
              <a:rPr lang="en-US" dirty="0" err="1"/>
              <a:t>shi</a:t>
            </a:r>
            <a:r>
              <a:rPr lang="en-US" dirty="0"/>
              <a:t> gave a complete characterization on the size of the </a:t>
            </a:r>
            <a:r>
              <a:rPr lang="en-US" dirty="0" err="1"/>
              <a:t>coaltiion</a:t>
            </a:r>
            <a:r>
              <a:rPr lang="en-US" dirty="0"/>
              <a:t> we can tolerate for </a:t>
            </a:r>
            <a:r>
              <a:rPr lang="en-US" dirty="0" err="1"/>
              <a:t>gt</a:t>
            </a:r>
            <a:r>
              <a:rPr lang="en-US" dirty="0"/>
              <a:t> fair binary coin toss.</a:t>
            </a:r>
          </a:p>
          <a:p>
            <a:r>
              <a:rPr lang="en-US" dirty="0"/>
              <a:t>There they showed that we can indeed tolerate majority-sized coalition</a:t>
            </a:r>
          </a:p>
        </p:txBody>
      </p:sp>
      <p:sp>
        <p:nvSpPr>
          <p:cNvPr id="4" name="Slide Number Placeholder 3"/>
          <p:cNvSpPr>
            <a:spLocks noGrp="1"/>
          </p:cNvSpPr>
          <p:nvPr>
            <p:ph type="sldNum" sz="quarter" idx="5"/>
          </p:nvPr>
        </p:nvSpPr>
        <p:spPr/>
        <p:txBody>
          <a:bodyPr/>
          <a:lstStyle/>
          <a:p>
            <a:fld id="{73A4F0A2-54B9-A949-9683-2B45FAC05789}" type="slidenum">
              <a:rPr lang="en-US" smtClean="0"/>
              <a:t>13</a:t>
            </a:fld>
            <a:endParaRPr lang="en-US"/>
          </a:p>
        </p:txBody>
      </p:sp>
    </p:spTree>
    <p:extLst>
      <p:ext uri="{BB962C8B-B14F-4D97-AF65-F5344CB8AC3E}">
        <p14:creationId xmlns:p14="http://schemas.microsoft.com/office/powerpoint/2010/main" val="1216308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But</a:t>
            </a:r>
            <a:r>
              <a:rPr lang="zh-CN" altLang="en-US" dirty="0"/>
              <a:t> </a:t>
            </a:r>
            <a:r>
              <a:rPr lang="en-US" altLang="zh-CN" dirty="0"/>
              <a:t>the</a:t>
            </a:r>
            <a:r>
              <a:rPr lang="zh-CN" altLang="en-US" dirty="0"/>
              <a:t> </a:t>
            </a:r>
            <a:r>
              <a:rPr lang="en-US" altLang="zh-CN" dirty="0"/>
              <a:t>whole</a:t>
            </a:r>
            <a:r>
              <a:rPr lang="zh-CN" altLang="en-US" dirty="0"/>
              <a:t> </a:t>
            </a:r>
            <a:r>
              <a:rPr lang="en-US" altLang="zh-CN" dirty="0"/>
              <a:t>middle</a:t>
            </a:r>
            <a:r>
              <a:rPr lang="zh-CN" altLang="en-US" dirty="0"/>
              <a:t> </a:t>
            </a:r>
            <a:r>
              <a:rPr lang="en-US" altLang="zh-CN" dirty="0"/>
              <a:t>space</a:t>
            </a:r>
            <a:r>
              <a:rPr lang="zh-CN" altLang="en-US" dirty="0"/>
              <a:t> </a:t>
            </a:r>
            <a:r>
              <a:rPr lang="en-US" altLang="zh-CN" dirty="0"/>
              <a:t>is</a:t>
            </a:r>
            <a:r>
              <a:rPr lang="zh-CN" altLang="en-US" dirty="0"/>
              <a:t> </a:t>
            </a:r>
            <a:r>
              <a:rPr lang="en-US" altLang="zh-CN" dirty="0"/>
              <a:t>unknown</a:t>
            </a:r>
            <a:r>
              <a:rPr lang="zh-CN" altLang="en-US" dirty="0"/>
              <a:t> </a:t>
            </a:r>
            <a:r>
              <a:rPr lang="en-US" altLang="zh-CN" dirty="0"/>
              <a:t>to</a:t>
            </a:r>
            <a:r>
              <a:rPr lang="zh-CN" altLang="en-US" dirty="0"/>
              <a:t> </a:t>
            </a:r>
            <a:r>
              <a:rPr lang="en-US" altLang="zh-CN" dirty="0"/>
              <a:t>us.</a:t>
            </a:r>
          </a:p>
          <a:p>
            <a:r>
              <a:rPr lang="en-US" altLang="zh-CN" dirty="0"/>
              <a:t>So</a:t>
            </a:r>
            <a:r>
              <a:rPr lang="zh-CN" altLang="en-US" dirty="0"/>
              <a:t> </a:t>
            </a:r>
            <a:r>
              <a:rPr lang="en-US" altLang="zh-CN" dirty="0"/>
              <a:t>we</a:t>
            </a:r>
            <a:r>
              <a:rPr lang="zh-CN" altLang="en-US" dirty="0"/>
              <a:t> </a:t>
            </a:r>
            <a:r>
              <a:rPr lang="en-US" altLang="zh-CN" dirty="0"/>
              <a:t>ask</a:t>
            </a:r>
            <a:r>
              <a:rPr lang="zh-CN" altLang="en-US" dirty="0"/>
              <a:t> </a:t>
            </a:r>
            <a:r>
              <a:rPr lang="en-US" altLang="zh-CN" dirty="0"/>
              <a:t>this</a:t>
            </a:r>
            <a:r>
              <a:rPr lang="zh-CN" altLang="en-US" dirty="0"/>
              <a:t> </a:t>
            </a:r>
            <a:r>
              <a:rPr lang="en-US" altLang="zh-CN" dirty="0"/>
              <a:t>question,</a:t>
            </a:r>
            <a:r>
              <a:rPr lang="zh-CN" altLang="en-US" dirty="0"/>
              <a:t> </a:t>
            </a:r>
            <a:r>
              <a:rPr lang="en-US" altLang="zh-CN" dirty="0"/>
              <a:t>under</a:t>
            </a:r>
            <a:r>
              <a:rPr lang="zh-CN" altLang="en-US" dirty="0"/>
              <a:t> </a:t>
            </a:r>
            <a:r>
              <a:rPr lang="en-US" altLang="zh-CN" dirty="0"/>
              <a:t>what</a:t>
            </a:r>
            <a:r>
              <a:rPr lang="zh-CN" altLang="en-US" dirty="0"/>
              <a:t> </a:t>
            </a:r>
            <a:r>
              <a:rPr lang="en-US" altLang="zh-CN" dirty="0"/>
              <a:t>size</a:t>
            </a:r>
            <a:r>
              <a:rPr lang="zh-CN" altLang="en-US" dirty="0"/>
              <a:t> </a:t>
            </a:r>
            <a:r>
              <a:rPr lang="en-US" altLang="zh-CN" dirty="0"/>
              <a:t>of</a:t>
            </a:r>
            <a:r>
              <a:rPr lang="zh-CN" altLang="en-US" dirty="0"/>
              <a:t> </a:t>
            </a:r>
            <a:r>
              <a:rPr lang="en-US" altLang="zh-CN" dirty="0"/>
              <a:t>coalition</a:t>
            </a:r>
            <a:r>
              <a:rPr lang="zh-CN" altLang="en-US" dirty="0"/>
              <a:t> </a:t>
            </a:r>
            <a:r>
              <a:rPr lang="en-US" altLang="zh-CN" dirty="0"/>
              <a:t>is</a:t>
            </a:r>
            <a:r>
              <a:rPr lang="zh-CN" altLang="en-US" dirty="0"/>
              <a:t> </a:t>
            </a:r>
            <a:r>
              <a:rPr lang="en-US" altLang="zh-CN" dirty="0"/>
              <a:t>it</a:t>
            </a:r>
            <a:r>
              <a:rPr lang="zh-CN" altLang="en-US" dirty="0"/>
              <a:t> </a:t>
            </a:r>
            <a:r>
              <a:rPr lang="en-US" altLang="zh-CN" dirty="0"/>
              <a:t>possible</a:t>
            </a:r>
            <a:r>
              <a:rPr lang="zh-CN" altLang="en-US" dirty="0"/>
              <a:t> </a:t>
            </a:r>
            <a:r>
              <a:rPr lang="en-US" altLang="zh-CN" dirty="0"/>
              <a:t>to</a:t>
            </a:r>
            <a:r>
              <a:rPr lang="zh-CN" altLang="en-US" dirty="0"/>
              <a:t> </a:t>
            </a:r>
            <a:r>
              <a:rPr lang="en-US" altLang="zh-CN" dirty="0"/>
              <a:t>achieve</a:t>
            </a:r>
            <a:r>
              <a:rPr lang="zh-CN" altLang="en-US" dirty="0"/>
              <a:t> </a:t>
            </a:r>
            <a:r>
              <a:rPr lang="en-US" altLang="zh-CN" dirty="0"/>
              <a:t>fairness?</a:t>
            </a:r>
          </a:p>
          <a:p>
            <a:r>
              <a:rPr lang="en-US" altLang="zh-CN" dirty="0"/>
              <a:t>Exactly</a:t>
            </a:r>
            <a:r>
              <a:rPr lang="zh-CN" altLang="en-US" dirty="0"/>
              <a:t> </a:t>
            </a:r>
            <a:r>
              <a:rPr lang="en-US" altLang="zh-CN" dirty="0"/>
              <a:t>where</a:t>
            </a:r>
            <a:r>
              <a:rPr lang="zh-CN" altLang="en-US" dirty="0"/>
              <a:t> </a:t>
            </a:r>
            <a:r>
              <a:rPr lang="en-US" altLang="zh-CN" dirty="0"/>
              <a:t>should</a:t>
            </a:r>
            <a:r>
              <a:rPr lang="zh-CN" altLang="en-US" dirty="0"/>
              <a:t> </a:t>
            </a:r>
            <a:r>
              <a:rPr lang="en-US" altLang="zh-CN" dirty="0"/>
              <a:t>we</a:t>
            </a:r>
            <a:r>
              <a:rPr lang="zh-CN" altLang="en-US" dirty="0"/>
              <a:t> </a:t>
            </a:r>
            <a:r>
              <a:rPr lang="en-US" altLang="zh-CN" dirty="0"/>
              <a:t>draw</a:t>
            </a:r>
            <a:r>
              <a:rPr lang="zh-CN" altLang="en-US" dirty="0"/>
              <a:t> </a:t>
            </a:r>
            <a:r>
              <a:rPr lang="en-US" altLang="zh-CN" dirty="0"/>
              <a:t>the</a:t>
            </a:r>
            <a:r>
              <a:rPr lang="zh-CN" altLang="en-US" dirty="0"/>
              <a:t> </a:t>
            </a:r>
            <a:r>
              <a:rPr lang="en-US" altLang="zh-CN" dirty="0"/>
              <a:t>line</a:t>
            </a:r>
            <a:r>
              <a:rPr lang="zh-CN" altLang="en-US" dirty="0"/>
              <a:t> </a:t>
            </a:r>
            <a:r>
              <a:rPr lang="en-US" altLang="zh-CN" dirty="0"/>
              <a:t>between</a:t>
            </a:r>
            <a:r>
              <a:rPr lang="zh-CN" altLang="en-US" dirty="0"/>
              <a:t> </a:t>
            </a:r>
            <a:r>
              <a:rPr lang="en-US" altLang="zh-CN" dirty="0"/>
              <a:t>feasibility</a:t>
            </a:r>
            <a:r>
              <a:rPr lang="zh-CN" altLang="en-US" dirty="0"/>
              <a:t> </a:t>
            </a:r>
            <a:r>
              <a:rPr lang="en-US" altLang="zh-CN" dirty="0"/>
              <a:t>and</a:t>
            </a:r>
            <a:r>
              <a:rPr lang="zh-CN" altLang="en-US" dirty="0"/>
              <a:t> </a:t>
            </a:r>
            <a:r>
              <a:rPr lang="en-US" altLang="zh-CN" dirty="0"/>
              <a:t>infeasibility?</a:t>
            </a:r>
          </a:p>
          <a:p>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14</a:t>
            </a:fld>
            <a:endParaRPr lang="en-US"/>
          </a:p>
        </p:txBody>
      </p:sp>
    </p:spTree>
    <p:extLst>
      <p:ext uri="{BB962C8B-B14F-4D97-AF65-F5344CB8AC3E}">
        <p14:creationId xmlns:p14="http://schemas.microsoft.com/office/powerpoint/2010/main" val="17336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whole</a:t>
            </a:r>
            <a:r>
              <a:rPr lang="zh-CN" altLang="en-US" dirty="0"/>
              <a:t> </a:t>
            </a:r>
            <a:r>
              <a:rPr lang="en-US" altLang="zh-CN" dirty="0"/>
              <a:t>landscape</a:t>
            </a:r>
            <a:r>
              <a:rPr lang="zh-CN" altLang="en-US" dirty="0"/>
              <a:t> </a:t>
            </a:r>
            <a:r>
              <a:rPr lang="en-US" altLang="zh-CN" dirty="0"/>
              <a:t>of</a:t>
            </a:r>
            <a:r>
              <a:rPr lang="zh-CN" altLang="en-US" dirty="0"/>
              <a:t> </a:t>
            </a:r>
            <a:r>
              <a:rPr lang="en-US" altLang="zh-CN" dirty="0"/>
              <a:t>GT</a:t>
            </a:r>
            <a:r>
              <a:rPr lang="zh-CN" altLang="en-US" dirty="0"/>
              <a:t> </a:t>
            </a:r>
            <a:r>
              <a:rPr lang="en-US" altLang="zh-CN" dirty="0"/>
              <a:t>fairness</a:t>
            </a:r>
            <a:r>
              <a:rPr lang="zh-CN" altLang="en-US" dirty="0"/>
              <a:t> </a:t>
            </a:r>
            <a:r>
              <a:rPr lang="en-US" altLang="zh-CN" dirty="0"/>
              <a:t>for</a:t>
            </a:r>
            <a:r>
              <a:rPr lang="zh-CN" altLang="en-US" dirty="0"/>
              <a:t> </a:t>
            </a:r>
            <a:r>
              <a:rPr lang="en-US" altLang="zh-CN" dirty="0"/>
              <a:t>multi-sided</a:t>
            </a:r>
            <a:r>
              <a:rPr lang="zh-CN" altLang="en-US" dirty="0"/>
              <a:t> </a:t>
            </a:r>
            <a:r>
              <a:rPr lang="en-US" altLang="zh-CN" dirty="0"/>
              <a:t>coin</a:t>
            </a:r>
            <a:r>
              <a:rPr lang="zh-CN" altLang="en-US" dirty="0"/>
              <a:t> </a:t>
            </a:r>
            <a:r>
              <a:rPr lang="en-US" altLang="zh-CN" dirty="0"/>
              <a:t>toss</a:t>
            </a:r>
            <a:r>
              <a:rPr lang="zh-CN" altLang="en-US" dirty="0"/>
              <a:t> </a:t>
            </a:r>
            <a:r>
              <a:rPr lang="en-US" altLang="zh-CN" dirty="0"/>
              <a:t>is</a:t>
            </a:r>
            <a:r>
              <a:rPr lang="zh-CN" altLang="en-US" dirty="0"/>
              <a:t> </a:t>
            </a:r>
            <a:r>
              <a:rPr lang="en-US" altLang="zh-CN" dirty="0"/>
              <a:t>unknown</a:t>
            </a:r>
            <a:r>
              <a:rPr lang="zh-CN" altLang="en-US" dirty="0"/>
              <a:t> </a:t>
            </a:r>
            <a:r>
              <a:rPr lang="en-US" altLang="zh-CN" dirty="0"/>
              <a:t>to</a:t>
            </a:r>
            <a:r>
              <a:rPr lang="zh-CN" altLang="en-US" dirty="0"/>
              <a:t> </a:t>
            </a:r>
            <a:r>
              <a:rPr lang="en-US" altLang="zh-CN" dirty="0"/>
              <a:t>us.</a:t>
            </a:r>
            <a:r>
              <a:rPr lang="zh-CN" altLang="en-US" dirty="0"/>
              <a:t> </a:t>
            </a:r>
            <a:r>
              <a:rPr lang="en-US" altLang="zh-CN" dirty="0"/>
              <a:t>Exactly where should we draw the line between feasibility and impossibility?</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15</a:t>
            </a:fld>
            <a:endParaRPr lang="en-US"/>
          </a:p>
        </p:txBody>
      </p:sp>
    </p:spTree>
    <p:extLst>
      <p:ext uri="{BB962C8B-B14F-4D97-AF65-F5344CB8AC3E}">
        <p14:creationId xmlns:p14="http://schemas.microsoft.com/office/powerpoint/2010/main" val="1082273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a:t>
            </a:r>
            <a:r>
              <a:rPr lang="zh-CN" altLang="en-US" dirty="0"/>
              <a:t> </a:t>
            </a:r>
            <a:r>
              <a:rPr lang="en-US" altLang="zh-CN" dirty="0"/>
              <a:t>also</a:t>
            </a:r>
            <a:r>
              <a:rPr lang="zh-CN" altLang="en-US" dirty="0"/>
              <a:t> </a:t>
            </a:r>
            <a:r>
              <a:rPr lang="en-US" altLang="zh-CN" dirty="0"/>
              <a:t>extend</a:t>
            </a:r>
            <a:r>
              <a:rPr lang="zh-CN" altLang="en-US" dirty="0"/>
              <a:t> </a:t>
            </a:r>
            <a:r>
              <a:rPr lang="en-US" altLang="zh-CN" dirty="0"/>
              <a:t>this</a:t>
            </a:r>
            <a:r>
              <a:rPr lang="zh-CN" altLang="en-US" dirty="0"/>
              <a:t> </a:t>
            </a:r>
            <a:r>
              <a:rPr lang="en-US" altLang="zh-CN" dirty="0"/>
              <a:t>protocol</a:t>
            </a:r>
            <a:r>
              <a:rPr lang="zh-CN" altLang="en-US" dirty="0"/>
              <a:t> </a:t>
            </a:r>
            <a:r>
              <a:rPr lang="en-US" altLang="zh-CN" dirty="0"/>
              <a:t>to</a:t>
            </a:r>
            <a:r>
              <a:rPr lang="zh-CN" altLang="en-US" dirty="0"/>
              <a:t> </a:t>
            </a:r>
            <a:r>
              <a:rPr lang="en-US" altLang="zh-CN" dirty="0"/>
              <a:t>a</a:t>
            </a:r>
            <a:r>
              <a:rPr lang="zh-CN" altLang="en-US" dirty="0"/>
              <a:t> </a:t>
            </a:r>
            <a:r>
              <a:rPr lang="en-US" altLang="zh-CN" dirty="0"/>
              <a:t>broader</a:t>
            </a:r>
            <a:r>
              <a:rPr lang="zh-CN" altLang="en-US" dirty="0"/>
              <a:t> </a:t>
            </a:r>
            <a:r>
              <a:rPr lang="en-US" altLang="zh-CN" dirty="0"/>
              <a:t>setting</a:t>
            </a:r>
            <a:r>
              <a:rPr lang="zh-CN" altLang="en-US" dirty="0"/>
              <a:t> </a:t>
            </a:r>
            <a:r>
              <a:rPr lang="en-US" altLang="zh-CN" dirty="0"/>
              <a:t>of</a:t>
            </a:r>
            <a:r>
              <a:rPr lang="zh-CN" altLang="en-US" dirty="0"/>
              <a:t> </a:t>
            </a:r>
            <a:r>
              <a:rPr lang="en-US" altLang="zh-CN" dirty="0"/>
              <a:t>distributed</a:t>
            </a:r>
            <a:r>
              <a:rPr lang="zh-CN" altLang="en-US" dirty="0"/>
              <a:t> </a:t>
            </a:r>
            <a:r>
              <a:rPr lang="en-US" altLang="zh-CN" dirty="0"/>
              <a:t>sampling</a:t>
            </a:r>
            <a:r>
              <a:rPr lang="zh-CN" altLang="en-US" dirty="0"/>
              <a:t> </a:t>
            </a:r>
            <a:r>
              <a:rPr lang="en-US" altLang="zh-CN" dirty="0"/>
              <a:t>where</a:t>
            </a:r>
            <a:r>
              <a:rPr lang="zh-CN" altLang="en-US" dirty="0"/>
              <a:t> </a:t>
            </a:r>
            <a:r>
              <a:rPr lang="en-US" altLang="zh-CN" dirty="0"/>
              <a:t>players</a:t>
            </a:r>
            <a:r>
              <a:rPr lang="zh-CN" altLang="en-US" dirty="0"/>
              <a:t> </a:t>
            </a:r>
            <a:r>
              <a:rPr lang="en-US" altLang="zh-CN" dirty="0"/>
              <a:t>want</a:t>
            </a:r>
            <a:r>
              <a:rPr lang="zh-CN" altLang="en-US" dirty="0"/>
              <a:t> </a:t>
            </a:r>
            <a:r>
              <a:rPr lang="en-US" altLang="zh-CN" dirty="0"/>
              <a:t>together</a:t>
            </a:r>
            <a:r>
              <a:rPr lang="zh-CN" altLang="en-US" dirty="0"/>
              <a:t> </a:t>
            </a:r>
            <a:r>
              <a:rPr lang="en-US" altLang="zh-CN" dirty="0"/>
              <a:t>sample</a:t>
            </a:r>
            <a:r>
              <a:rPr lang="zh-CN" altLang="en-US" dirty="0"/>
              <a:t> </a:t>
            </a:r>
            <a:r>
              <a:rPr lang="en-US" altLang="zh-CN" dirty="0"/>
              <a:t>randomness</a:t>
            </a:r>
            <a:r>
              <a:rPr lang="zh-CN" altLang="en-US" dirty="0"/>
              <a:t> </a:t>
            </a:r>
            <a:r>
              <a:rPr lang="en-US" altLang="zh-CN" dirty="0"/>
              <a:t>from</a:t>
            </a:r>
            <a:r>
              <a:rPr lang="zh-CN" altLang="en-US" dirty="0"/>
              <a:t> </a:t>
            </a:r>
            <a:r>
              <a:rPr lang="en-US" altLang="zh-CN" dirty="0"/>
              <a:t>some</a:t>
            </a:r>
            <a:r>
              <a:rPr lang="zh-CN" altLang="en-US" dirty="0"/>
              <a:t> </a:t>
            </a:r>
            <a:r>
              <a:rPr lang="en-US" altLang="zh-CN" dirty="0"/>
              <a:t>non-uniform</a:t>
            </a:r>
            <a:r>
              <a:rPr lang="zh-CN" altLang="en-US" dirty="0"/>
              <a:t> </a:t>
            </a:r>
            <a:r>
              <a:rPr lang="en-US" altLang="zh-CN" dirty="0"/>
              <a:t>distributions.</a:t>
            </a:r>
            <a:r>
              <a:rPr lang="zh-CN" altLang="en-US" dirty="0"/>
              <a:t> </a:t>
            </a:r>
            <a:r>
              <a:rPr lang="en-US" altLang="zh-CN" dirty="0"/>
              <a:t>Here</a:t>
            </a:r>
            <a:r>
              <a:rPr lang="zh-CN" altLang="en-US" dirty="0"/>
              <a:t> </a:t>
            </a:r>
            <a:r>
              <a:rPr lang="en-US" altLang="zh-CN" dirty="0"/>
              <a:t>our</a:t>
            </a:r>
            <a:r>
              <a:rPr lang="zh-CN" altLang="en-US" dirty="0"/>
              <a:t> </a:t>
            </a:r>
            <a:r>
              <a:rPr lang="en-US" altLang="zh-CN" dirty="0"/>
              <a:t>protocol</a:t>
            </a:r>
            <a:r>
              <a:rPr lang="zh-CN" altLang="en-US" dirty="0"/>
              <a:t> </a:t>
            </a:r>
            <a:r>
              <a:rPr lang="en-US" altLang="zh-CN" dirty="0"/>
              <a:t>achieves</a:t>
            </a:r>
            <a:r>
              <a:rPr lang="zh-CN" altLang="en-US" dirty="0"/>
              <a:t> </a:t>
            </a:r>
            <a:r>
              <a:rPr lang="en-US" altLang="zh-CN" dirty="0"/>
              <a:t>game</a:t>
            </a:r>
            <a:r>
              <a:rPr lang="zh-CN" altLang="en-US" dirty="0"/>
              <a:t> </a:t>
            </a:r>
            <a:r>
              <a:rPr lang="en-US" altLang="zh-CN" dirty="0"/>
              <a:t>theoretic</a:t>
            </a:r>
            <a:r>
              <a:rPr lang="zh-CN" altLang="en-US" dirty="0"/>
              <a:t> </a:t>
            </a:r>
            <a:r>
              <a:rPr lang="en-US" altLang="zh-CN" dirty="0"/>
              <a:t>fairness</a:t>
            </a:r>
            <a:r>
              <a:rPr lang="zh-CN" altLang="en-US" dirty="0"/>
              <a:t> </a:t>
            </a:r>
            <a:r>
              <a:rPr lang="en-US" altLang="zh-CN" dirty="0"/>
              <a:t>also</a:t>
            </a:r>
            <a:r>
              <a:rPr lang="zh-CN" altLang="en-US" dirty="0"/>
              <a:t> </a:t>
            </a:r>
            <a:r>
              <a:rPr lang="en-US" altLang="zh-CN" dirty="0"/>
              <a:t>against</a:t>
            </a:r>
            <a:r>
              <a:rPr lang="zh-CN" altLang="en-US" dirty="0"/>
              <a:t> </a:t>
            </a:r>
            <a:r>
              <a:rPr lang="en-US" altLang="zh-CN" dirty="0"/>
              <a:t>majority</a:t>
            </a:r>
            <a:r>
              <a:rPr lang="zh-CN" altLang="en-US" dirty="0"/>
              <a:t> </a:t>
            </a:r>
            <a:r>
              <a:rPr lang="en-US" altLang="zh-CN" dirty="0"/>
              <a:t>sized</a:t>
            </a:r>
            <a:r>
              <a:rPr lang="zh-CN" altLang="en-US" dirty="0"/>
              <a:t> </a:t>
            </a:r>
            <a:r>
              <a:rPr lang="en-US" altLang="zh-CN" dirty="0"/>
              <a:t>coalitions.</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16</a:t>
            </a:fld>
            <a:endParaRPr lang="en-US"/>
          </a:p>
        </p:txBody>
      </p:sp>
    </p:spTree>
    <p:extLst>
      <p:ext uri="{BB962C8B-B14F-4D97-AF65-F5344CB8AC3E}">
        <p14:creationId xmlns:p14="http://schemas.microsoft.com/office/powerpoint/2010/main" val="195404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rest</a:t>
            </a:r>
            <a:r>
              <a:rPr lang="zh-CN" altLang="en-US" dirty="0"/>
              <a:t> </a:t>
            </a:r>
            <a:r>
              <a:rPr lang="en-US" altLang="zh-CN" dirty="0"/>
              <a:t>of</a:t>
            </a:r>
            <a:r>
              <a:rPr lang="zh-CN" altLang="en-US" dirty="0"/>
              <a:t> </a:t>
            </a:r>
            <a:r>
              <a:rPr lang="en-US" altLang="zh-CN" dirty="0"/>
              <a:t>the</a:t>
            </a:r>
            <a:r>
              <a:rPr lang="zh-CN" altLang="en-US" dirty="0"/>
              <a:t> </a:t>
            </a:r>
            <a:r>
              <a:rPr lang="en-US" altLang="zh-CN" dirty="0"/>
              <a:t>talk</a:t>
            </a:r>
            <a:r>
              <a:rPr lang="zh-CN" altLang="en-US" dirty="0"/>
              <a:t> </a:t>
            </a:r>
            <a:r>
              <a:rPr lang="en-US" altLang="zh-CN" dirty="0"/>
              <a:t>will</a:t>
            </a:r>
            <a:r>
              <a:rPr lang="zh-CN" altLang="en-US" dirty="0"/>
              <a:t> </a:t>
            </a:r>
            <a:r>
              <a:rPr lang="en-US" altLang="zh-CN" dirty="0"/>
              <a:t>focus</a:t>
            </a:r>
            <a:r>
              <a:rPr lang="zh-CN" altLang="en-US" dirty="0"/>
              <a:t> </a:t>
            </a:r>
            <a:r>
              <a:rPr lang="en-US" altLang="zh-CN" dirty="0"/>
              <a:t>on</a:t>
            </a:r>
            <a:r>
              <a:rPr lang="zh-CN" altLang="en-US" dirty="0"/>
              <a:t> </a:t>
            </a:r>
            <a:r>
              <a:rPr lang="en-US" altLang="zh-CN" dirty="0"/>
              <a:t>the</a:t>
            </a:r>
            <a:r>
              <a:rPr lang="zh-CN" altLang="en-US" dirty="0"/>
              <a:t> </a:t>
            </a:r>
            <a:r>
              <a:rPr lang="en-US" altLang="zh-CN" dirty="0"/>
              <a:t>upper</a:t>
            </a:r>
            <a:r>
              <a:rPr lang="zh-CN" altLang="en-US" dirty="0"/>
              <a:t> </a:t>
            </a:r>
            <a:r>
              <a:rPr lang="en-US" altLang="zh-CN" dirty="0"/>
              <a:t>bounds</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17</a:t>
            </a:fld>
            <a:endParaRPr lang="en-US"/>
          </a:p>
        </p:txBody>
      </p:sp>
    </p:spTree>
    <p:extLst>
      <p:ext uri="{BB962C8B-B14F-4D97-AF65-F5344CB8AC3E}">
        <p14:creationId xmlns:p14="http://schemas.microsoft.com/office/powerpoint/2010/main" val="305283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the</a:t>
            </a:r>
            <a:r>
              <a:rPr lang="zh-CN" altLang="en-US" dirty="0"/>
              <a:t> </a:t>
            </a:r>
            <a:r>
              <a:rPr lang="en-US" altLang="zh-CN" dirty="0"/>
              <a:t>rest</a:t>
            </a:r>
            <a:r>
              <a:rPr lang="zh-CN" altLang="en-US" dirty="0"/>
              <a:t> </a:t>
            </a:r>
            <a:r>
              <a:rPr lang="en-US" altLang="zh-CN" dirty="0"/>
              <a:t>of</a:t>
            </a:r>
            <a:r>
              <a:rPr lang="zh-CN" altLang="en-US" dirty="0"/>
              <a:t> </a:t>
            </a:r>
            <a:r>
              <a:rPr lang="en-US" altLang="zh-CN" dirty="0"/>
              <a:t>this</a:t>
            </a:r>
            <a:r>
              <a:rPr lang="zh-CN" altLang="en-US" dirty="0"/>
              <a:t> </a:t>
            </a:r>
            <a:r>
              <a:rPr lang="en-US" altLang="zh-CN" dirty="0"/>
              <a:t>talk,</a:t>
            </a:r>
            <a:r>
              <a:rPr lang="zh-CN" altLang="en-US" dirty="0"/>
              <a:t> </a:t>
            </a:r>
            <a:endParaRPr lang="en-US" altLang="zh-CN" dirty="0"/>
          </a:p>
          <a:p>
            <a:r>
              <a:rPr lang="en-US" altLang="zh-CN" dirty="0"/>
              <a:t>we</a:t>
            </a:r>
            <a:r>
              <a:rPr lang="zh-CN" altLang="en-US" dirty="0"/>
              <a:t> </a:t>
            </a:r>
            <a:r>
              <a:rPr lang="en-US" altLang="zh-CN" dirty="0"/>
              <a:t>will</a:t>
            </a:r>
            <a:r>
              <a:rPr lang="zh-CN" altLang="en-US" dirty="0"/>
              <a:t> </a:t>
            </a:r>
            <a:r>
              <a:rPr lang="en-US" altLang="zh-CN" dirty="0"/>
              <a:t>focus</a:t>
            </a:r>
            <a:r>
              <a:rPr lang="zh-CN" altLang="en-US" dirty="0"/>
              <a:t> </a:t>
            </a:r>
            <a:r>
              <a:rPr lang="en-US" altLang="zh-CN" dirty="0"/>
              <a:t>on</a:t>
            </a:r>
            <a:r>
              <a:rPr lang="zh-CN" altLang="en-US" dirty="0"/>
              <a:t> </a:t>
            </a:r>
            <a:r>
              <a:rPr lang="en-US" altLang="zh-CN" dirty="0"/>
              <a:t>binary</a:t>
            </a:r>
            <a:r>
              <a:rPr lang="zh-CN" altLang="en-US" dirty="0"/>
              <a:t> </a:t>
            </a:r>
            <a:r>
              <a:rPr lang="en-US" altLang="zh-CN" dirty="0"/>
              <a:t>coin</a:t>
            </a:r>
            <a:r>
              <a:rPr lang="zh-CN" altLang="en-US" dirty="0"/>
              <a:t> </a:t>
            </a:r>
            <a:r>
              <a:rPr lang="en-US" altLang="zh-CN" dirty="0"/>
              <a:t>toss.</a:t>
            </a:r>
          </a:p>
          <a:p>
            <a:endParaRPr lang="en-US" altLang="zh-CN" dirty="0"/>
          </a:p>
          <a:p>
            <a:r>
              <a:rPr lang="en-US" altLang="zh-CN" dirty="0"/>
              <a:t>...</a:t>
            </a:r>
            <a:r>
              <a:rPr lang="zh-CN" altLang="en-US" dirty="0"/>
              <a:t> </a:t>
            </a:r>
            <a:r>
              <a:rPr lang="en-US" altLang="zh-CN" dirty="0"/>
              <a:t>and</a:t>
            </a:r>
            <a:r>
              <a:rPr lang="zh-CN" altLang="en-US" dirty="0"/>
              <a:t> </a:t>
            </a:r>
            <a:r>
              <a:rPr lang="en-US" altLang="zh-CN" dirty="0"/>
              <a:t>briefly</a:t>
            </a:r>
            <a:r>
              <a:rPr lang="zh-CN" altLang="en-US" dirty="0"/>
              <a:t> </a:t>
            </a:r>
            <a:r>
              <a:rPr lang="en-US" altLang="zh-CN" dirty="0"/>
              <a:t>how</a:t>
            </a:r>
            <a:r>
              <a:rPr lang="zh-CN" altLang="en-US" dirty="0"/>
              <a:t> </a:t>
            </a:r>
            <a:r>
              <a:rPr lang="en-US" altLang="zh-CN" dirty="0"/>
              <a:t>to</a:t>
            </a:r>
            <a:r>
              <a:rPr lang="zh-CN" altLang="en-US" dirty="0"/>
              <a:t> </a:t>
            </a:r>
            <a:r>
              <a:rPr lang="en-US" altLang="zh-CN" dirty="0"/>
              <a:t>generalize</a:t>
            </a:r>
            <a:r>
              <a:rPr lang="zh-CN" altLang="en-US" dirty="0"/>
              <a:t> </a:t>
            </a:r>
            <a:r>
              <a:rPr lang="en-US" altLang="zh-CN" dirty="0"/>
              <a:t>the</a:t>
            </a:r>
            <a:r>
              <a:rPr lang="zh-CN" altLang="en-US" dirty="0"/>
              <a:t> </a:t>
            </a:r>
            <a:r>
              <a:rPr lang="en-US" altLang="zh-CN" dirty="0"/>
              <a:t>idea</a:t>
            </a:r>
          </a:p>
          <a:p>
            <a:endParaRPr lang="en-US" altLang="zh-CN" dirty="0"/>
          </a:p>
          <a:p>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time</a:t>
            </a:r>
            <a:r>
              <a:rPr lang="zh-CN" altLang="en-US" dirty="0"/>
              <a:t> </a:t>
            </a:r>
            <a:r>
              <a:rPr lang="en-US" altLang="zh-CN" dirty="0"/>
              <a:t>limit,</a:t>
            </a:r>
            <a:r>
              <a:rPr lang="zh-CN" altLang="en-US" dirty="0"/>
              <a:t> </a:t>
            </a:r>
            <a:r>
              <a:rPr lang="en-US" altLang="zh-CN" dirty="0"/>
              <a:t>I</a:t>
            </a:r>
            <a:r>
              <a:rPr lang="zh-CN" altLang="en-US" dirty="0"/>
              <a:t> </a:t>
            </a:r>
            <a:r>
              <a:rPr lang="en-US" altLang="zh-CN" dirty="0"/>
              <a:t>will</a:t>
            </a:r>
            <a:r>
              <a:rPr lang="zh-CN" altLang="en-US" dirty="0"/>
              <a:t> </a:t>
            </a:r>
            <a:r>
              <a:rPr lang="en-US" altLang="zh-CN" dirty="0"/>
              <a:t>not</a:t>
            </a:r>
            <a:r>
              <a:rPr lang="zh-CN" altLang="en-US" dirty="0"/>
              <a:t> </a:t>
            </a:r>
            <a:r>
              <a:rPr lang="en-US" altLang="zh-CN" dirty="0"/>
              <a:t>be</a:t>
            </a:r>
            <a:r>
              <a:rPr lang="zh-CN" altLang="en-US" dirty="0"/>
              <a:t> </a:t>
            </a:r>
            <a:r>
              <a:rPr lang="en-US" altLang="zh-CN" dirty="0"/>
              <a:t>able</a:t>
            </a:r>
            <a:r>
              <a:rPr lang="zh-CN" altLang="en-US" dirty="0"/>
              <a:t> </a:t>
            </a:r>
            <a:r>
              <a:rPr lang="en-US" altLang="zh-CN" dirty="0"/>
              <a:t>to</a:t>
            </a:r>
            <a:r>
              <a:rPr lang="zh-CN" altLang="en-US" dirty="0"/>
              <a:t> </a:t>
            </a:r>
            <a:r>
              <a:rPr lang="en-US" altLang="zh-CN" dirty="0"/>
              <a:t>talk</a:t>
            </a:r>
            <a:r>
              <a:rPr lang="zh-CN" altLang="en-US" dirty="0"/>
              <a:t> </a:t>
            </a:r>
            <a:r>
              <a:rPr lang="en-US" altLang="zh-CN" dirty="0"/>
              <a:t>about</a:t>
            </a:r>
            <a:r>
              <a:rPr lang="zh-CN" altLang="en-US" dirty="0"/>
              <a:t> </a:t>
            </a:r>
            <a:r>
              <a:rPr lang="en-US" altLang="zh-CN" dirty="0"/>
              <a:t>the</a:t>
            </a:r>
            <a:r>
              <a:rPr lang="zh-CN" altLang="en-US" dirty="0"/>
              <a:t> </a:t>
            </a:r>
            <a:r>
              <a:rPr lang="en-US" altLang="zh-CN" dirty="0"/>
              <a:t>full</a:t>
            </a:r>
            <a:r>
              <a:rPr lang="zh-CN" altLang="en-US" dirty="0"/>
              <a:t> </a:t>
            </a:r>
            <a:r>
              <a:rPr lang="en-US" altLang="zh-CN" dirty="0"/>
              <a:t>protocol</a:t>
            </a:r>
            <a:r>
              <a:rPr lang="zh-CN" altLang="en-US" dirty="0"/>
              <a:t> </a:t>
            </a:r>
            <a:r>
              <a:rPr lang="en-US" altLang="zh-CN" dirty="0"/>
              <a:t>description,</a:t>
            </a:r>
            <a:r>
              <a:rPr lang="zh-CN" altLang="en-US" dirty="0"/>
              <a:t> </a:t>
            </a:r>
            <a:r>
              <a:rPr lang="en-US" altLang="zh-CN" dirty="0"/>
              <a:t>but</a:t>
            </a:r>
            <a:r>
              <a:rPr lang="zh-CN" altLang="en-US" dirty="0"/>
              <a:t> </a:t>
            </a:r>
            <a:r>
              <a:rPr lang="en-US" altLang="zh-CN" dirty="0"/>
              <a:t>I</a:t>
            </a:r>
            <a:r>
              <a:rPr lang="zh-CN" altLang="en-US" dirty="0"/>
              <a:t> </a:t>
            </a:r>
            <a:r>
              <a:rPr lang="en-US" altLang="zh-CN" dirty="0"/>
              <a:t>do</a:t>
            </a:r>
            <a:r>
              <a:rPr lang="zh-CN" altLang="en-US" dirty="0"/>
              <a:t> </a:t>
            </a:r>
            <a:r>
              <a:rPr lang="en-US" altLang="zh-CN" dirty="0"/>
              <a:t>want</a:t>
            </a:r>
            <a:r>
              <a:rPr lang="zh-CN" altLang="en-US" dirty="0"/>
              <a:t> </a:t>
            </a:r>
            <a:r>
              <a:rPr lang="en-US" altLang="zh-CN" dirty="0"/>
              <a:t>to</a:t>
            </a:r>
            <a:r>
              <a:rPr lang="zh-CN" altLang="en-US" dirty="0"/>
              <a:t> </a:t>
            </a:r>
            <a:r>
              <a:rPr lang="en-US" altLang="zh-CN" dirty="0"/>
              <a:t>show</a:t>
            </a:r>
            <a:r>
              <a:rPr lang="zh-CN" altLang="en-US" dirty="0"/>
              <a:t> </a:t>
            </a:r>
            <a:r>
              <a:rPr lang="en-US" altLang="zh-CN" dirty="0"/>
              <a:t>you</a:t>
            </a:r>
            <a:r>
              <a:rPr lang="zh-CN" altLang="en-US" dirty="0"/>
              <a:t> </a:t>
            </a:r>
            <a:r>
              <a:rPr lang="en-US" altLang="zh-CN" dirty="0"/>
              <a:t>the</a:t>
            </a:r>
            <a:r>
              <a:rPr lang="zh-CN" altLang="en-US" dirty="0"/>
              <a:t> </a:t>
            </a:r>
            <a:r>
              <a:rPr lang="en-US" altLang="zh-CN" dirty="0"/>
              <a:t>landscape</a:t>
            </a:r>
            <a:r>
              <a:rPr lang="zh-CN" altLang="en-US" dirty="0"/>
              <a:t> </a:t>
            </a:r>
            <a:endParaRPr lang="en-US" altLang="zh-CN" dirty="0"/>
          </a:p>
          <a:p>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18</a:t>
            </a:fld>
            <a:endParaRPr lang="en-US"/>
          </a:p>
        </p:txBody>
      </p:sp>
    </p:spTree>
    <p:extLst>
      <p:ext uri="{BB962C8B-B14F-4D97-AF65-F5344CB8AC3E}">
        <p14:creationId xmlns:p14="http://schemas.microsoft.com/office/powerpoint/2010/main" val="4851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Imagine</a:t>
            </a:r>
            <a:r>
              <a:rPr lang="zh-CN" altLang="en-US" dirty="0"/>
              <a:t> </a:t>
            </a:r>
            <a:r>
              <a:rPr lang="en-US" altLang="zh-CN" dirty="0"/>
              <a:t>that</a:t>
            </a:r>
            <a:r>
              <a:rPr lang="zh-CN" altLang="en-US" dirty="0"/>
              <a:t> </a:t>
            </a:r>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toss</a:t>
            </a:r>
            <a:r>
              <a:rPr lang="zh-CN" altLang="en-US" dirty="0"/>
              <a:t> </a:t>
            </a:r>
            <a:r>
              <a:rPr lang="en-US" altLang="zh-CN" dirty="0"/>
              <a:t>a</a:t>
            </a:r>
            <a:r>
              <a:rPr lang="zh-CN" altLang="en-US" dirty="0"/>
              <a:t> </a:t>
            </a:r>
            <a:r>
              <a:rPr lang="en-US" altLang="zh-CN" dirty="0"/>
              <a:t>4-sided</a:t>
            </a:r>
            <a:r>
              <a:rPr lang="zh-CN" altLang="en-US" dirty="0"/>
              <a:t> </a:t>
            </a:r>
            <a:r>
              <a:rPr lang="en-US" altLang="zh-CN" dirty="0"/>
              <a:t>coin.</a:t>
            </a:r>
          </a:p>
          <a:p>
            <a:r>
              <a:rPr lang="en-US" altLang="zh-CN" dirty="0"/>
              <a:t>A</a:t>
            </a:r>
            <a:r>
              <a:rPr lang="zh-CN" altLang="en-US" dirty="0"/>
              <a:t> </a:t>
            </a:r>
            <a:r>
              <a:rPr lang="en-US" altLang="zh-CN" dirty="0"/>
              <a:t>naïve</a:t>
            </a:r>
            <a:r>
              <a:rPr lang="zh-CN" altLang="en-US" dirty="0"/>
              <a:t> </a:t>
            </a:r>
            <a:r>
              <a:rPr lang="en-US" altLang="zh-CN" dirty="0"/>
              <a:t>idea</a:t>
            </a:r>
            <a:r>
              <a:rPr lang="zh-CN" altLang="en-US" dirty="0"/>
              <a:t> </a:t>
            </a:r>
            <a:r>
              <a:rPr lang="en-US" altLang="zh-CN" dirty="0"/>
              <a:t>is</a:t>
            </a:r>
            <a:r>
              <a:rPr lang="zh-CN" altLang="en-US" dirty="0"/>
              <a:t> </a:t>
            </a:r>
            <a:r>
              <a:rPr lang="en-US" altLang="zh-CN" dirty="0"/>
              <a:t>to</a:t>
            </a:r>
            <a:r>
              <a:rPr lang="zh-CN" altLang="en-US" dirty="0"/>
              <a:t> </a:t>
            </a:r>
            <a:r>
              <a:rPr lang="en-US" altLang="zh-CN" dirty="0"/>
              <a:t>toss</a:t>
            </a:r>
            <a:r>
              <a:rPr lang="zh-CN" altLang="en-US" dirty="0"/>
              <a:t> </a:t>
            </a:r>
            <a:r>
              <a:rPr lang="en-US" altLang="zh-CN" dirty="0"/>
              <a:t>two</a:t>
            </a:r>
            <a:r>
              <a:rPr lang="zh-CN" altLang="en-US" dirty="0"/>
              <a:t> </a:t>
            </a:r>
            <a:r>
              <a:rPr lang="en-US" altLang="zh-CN" dirty="0"/>
              <a:t>binary</a:t>
            </a:r>
            <a:r>
              <a:rPr lang="zh-CN" altLang="en-US" dirty="0"/>
              <a:t> </a:t>
            </a:r>
            <a:r>
              <a:rPr lang="en-US" altLang="zh-CN" dirty="0"/>
              <a:t>coins,</a:t>
            </a:r>
            <a:r>
              <a:rPr lang="zh-CN" altLang="en-US" dirty="0"/>
              <a:t> </a:t>
            </a:r>
            <a:r>
              <a:rPr lang="en-US" altLang="zh-CN" dirty="0"/>
              <a:t>and</a:t>
            </a:r>
            <a:r>
              <a:rPr lang="zh-CN" altLang="en-US" dirty="0"/>
              <a:t> </a:t>
            </a:r>
            <a:r>
              <a:rPr lang="en-US" altLang="zh-CN" dirty="0"/>
              <a:t>if</a:t>
            </a:r>
            <a:r>
              <a:rPr lang="zh-CN" altLang="en-US" dirty="0"/>
              <a:t> </a:t>
            </a:r>
            <a:r>
              <a:rPr lang="en-US" altLang="zh-CN" dirty="0"/>
              <a:t>the</a:t>
            </a:r>
            <a:r>
              <a:rPr lang="zh-CN" altLang="en-US" dirty="0"/>
              <a:t> </a:t>
            </a:r>
            <a:r>
              <a:rPr lang="en-US" altLang="zh-CN" dirty="0"/>
              <a:t>two</a:t>
            </a:r>
            <a:r>
              <a:rPr lang="zh-CN" altLang="en-US" dirty="0"/>
              <a:t> </a:t>
            </a:r>
            <a:r>
              <a:rPr lang="en-US" altLang="zh-CN" dirty="0"/>
              <a:t>coins</a:t>
            </a:r>
            <a:r>
              <a:rPr lang="zh-CN" altLang="en-US" dirty="0"/>
              <a:t> </a:t>
            </a:r>
            <a:r>
              <a:rPr lang="en-US" altLang="zh-CN" dirty="0"/>
              <a:t>are</a:t>
            </a:r>
            <a:r>
              <a:rPr lang="zh-CN" altLang="en-US" dirty="0"/>
              <a:t> </a:t>
            </a:r>
            <a:r>
              <a:rPr lang="en-US" altLang="zh-CN" dirty="0"/>
              <a:t>00,</a:t>
            </a:r>
            <a:r>
              <a:rPr lang="zh-CN" altLang="en-US" dirty="0"/>
              <a:t> </a:t>
            </a:r>
            <a:r>
              <a:rPr lang="en-US" altLang="zh-CN" dirty="0"/>
              <a:t>then</a:t>
            </a:r>
            <a:r>
              <a:rPr lang="zh-CN" altLang="en-US" dirty="0"/>
              <a:t> </a:t>
            </a:r>
            <a:r>
              <a:rPr lang="en-US" altLang="zh-CN" dirty="0"/>
              <a:t>we</a:t>
            </a:r>
            <a:r>
              <a:rPr lang="zh-CN" altLang="en-US" dirty="0"/>
              <a:t> </a:t>
            </a:r>
            <a:r>
              <a:rPr lang="en-US" altLang="zh-CN" dirty="0"/>
              <a:t>get</a:t>
            </a:r>
            <a:r>
              <a:rPr lang="zh-CN" altLang="en-US" dirty="0"/>
              <a:t> </a:t>
            </a:r>
            <a:r>
              <a:rPr lang="en-US" altLang="zh-CN" dirty="0"/>
              <a:t>outcome</a:t>
            </a:r>
            <a:r>
              <a:rPr lang="zh-CN" altLang="en-US" dirty="0"/>
              <a:t> </a:t>
            </a:r>
            <a:r>
              <a:rPr lang="en-US" altLang="zh-CN" dirty="0"/>
              <a:t>0,</a:t>
            </a:r>
            <a:r>
              <a:rPr lang="zh-CN" altLang="en-US" dirty="0"/>
              <a:t> </a:t>
            </a:r>
            <a:r>
              <a:rPr lang="en-US" altLang="zh-CN" dirty="0"/>
              <a:t>if</a:t>
            </a:r>
            <a:r>
              <a:rPr lang="zh-CN" altLang="en-US" dirty="0"/>
              <a:t> </a:t>
            </a:r>
            <a:r>
              <a:rPr lang="en-US" altLang="zh-CN" dirty="0"/>
              <a:t>the</a:t>
            </a:r>
            <a:r>
              <a:rPr lang="zh-CN" altLang="en-US" dirty="0"/>
              <a:t> </a:t>
            </a:r>
            <a:r>
              <a:rPr lang="en-US" altLang="zh-CN" dirty="0"/>
              <a:t>two</a:t>
            </a:r>
            <a:r>
              <a:rPr lang="zh-CN" altLang="en-US" dirty="0"/>
              <a:t> </a:t>
            </a:r>
            <a:r>
              <a:rPr lang="en-US" altLang="zh-CN" dirty="0"/>
              <a:t>coins</a:t>
            </a:r>
            <a:r>
              <a:rPr lang="zh-CN" altLang="en-US" dirty="0"/>
              <a:t> </a:t>
            </a:r>
            <a:r>
              <a:rPr lang="en-US" altLang="zh-CN" dirty="0"/>
              <a:t>are</a:t>
            </a:r>
            <a:r>
              <a:rPr lang="zh-CN" altLang="en-US" dirty="0"/>
              <a:t> </a:t>
            </a:r>
            <a:r>
              <a:rPr lang="en-US" altLang="zh-CN" dirty="0"/>
              <a:t>10,</a:t>
            </a:r>
            <a:r>
              <a:rPr lang="zh-CN" altLang="en-US" dirty="0"/>
              <a:t> </a:t>
            </a:r>
            <a:r>
              <a:rPr lang="en-US" altLang="zh-CN" dirty="0"/>
              <a:t>we</a:t>
            </a:r>
            <a:r>
              <a:rPr lang="zh-CN" altLang="en-US" dirty="0"/>
              <a:t> </a:t>
            </a:r>
            <a:r>
              <a:rPr lang="en-US" altLang="zh-CN" dirty="0"/>
              <a:t>get</a:t>
            </a:r>
            <a:r>
              <a:rPr lang="zh-CN" altLang="en-US" dirty="0"/>
              <a:t> </a:t>
            </a:r>
            <a:r>
              <a:rPr lang="en-US" altLang="zh-CN" dirty="0"/>
              <a:t>outcome</a:t>
            </a:r>
            <a:r>
              <a:rPr lang="zh-CN" altLang="en-US" dirty="0"/>
              <a:t> </a:t>
            </a:r>
            <a:r>
              <a:rPr lang="en-US" altLang="zh-CN" dirty="0"/>
              <a:t>2.</a:t>
            </a:r>
            <a:r>
              <a:rPr lang="zh-CN" altLang="en-US" dirty="0"/>
              <a:t> </a:t>
            </a:r>
            <a:r>
              <a:rPr lang="en-US" altLang="zh-CN" dirty="0"/>
              <a:t>simple</a:t>
            </a:r>
            <a:r>
              <a:rPr lang="zh-CN" altLang="en-US" dirty="0"/>
              <a:t> </a:t>
            </a:r>
            <a:r>
              <a:rPr lang="en-US" altLang="zh-CN" dirty="0"/>
              <a:t>mapping</a:t>
            </a:r>
          </a:p>
        </p:txBody>
      </p:sp>
      <p:sp>
        <p:nvSpPr>
          <p:cNvPr id="4" name="Slide Number Placeholder 3"/>
          <p:cNvSpPr>
            <a:spLocks noGrp="1"/>
          </p:cNvSpPr>
          <p:nvPr>
            <p:ph type="sldNum" sz="quarter" idx="5"/>
          </p:nvPr>
        </p:nvSpPr>
        <p:spPr/>
        <p:txBody>
          <a:bodyPr/>
          <a:lstStyle/>
          <a:p>
            <a:fld id="{715DE82A-0ACD-8444-AD40-BBD12700EFC1}" type="slidenum">
              <a:rPr lang="en-US" smtClean="0"/>
              <a:t>19</a:t>
            </a:fld>
            <a:endParaRPr lang="en-US"/>
          </a:p>
        </p:txBody>
      </p:sp>
    </p:spTree>
    <p:extLst>
      <p:ext uri="{BB962C8B-B14F-4D97-AF65-F5344CB8AC3E}">
        <p14:creationId xmlns:p14="http://schemas.microsoft.com/office/powerpoint/2010/main" val="140893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Imagine</a:t>
            </a:r>
            <a:r>
              <a:rPr lang="zh-CN" altLang="en-US" dirty="0"/>
              <a:t> </a:t>
            </a:r>
            <a:r>
              <a:rPr lang="en-US" altLang="zh-CN" dirty="0"/>
              <a:t>that</a:t>
            </a:r>
            <a:r>
              <a:rPr lang="zh-CN" altLang="en-US" dirty="0"/>
              <a:t> </a:t>
            </a:r>
            <a:r>
              <a:rPr lang="en-US" altLang="zh-CN" dirty="0"/>
              <a:t>next</a:t>
            </a:r>
            <a:r>
              <a:rPr lang="zh-CN" altLang="en-US" dirty="0"/>
              <a:t> </a:t>
            </a:r>
            <a:r>
              <a:rPr lang="en-US" altLang="zh-CN" dirty="0"/>
              <a:t>year</a:t>
            </a:r>
            <a:r>
              <a:rPr lang="zh-CN" altLang="en-US" dirty="0"/>
              <a:t> </a:t>
            </a:r>
            <a:r>
              <a:rPr lang="en-US" altLang="zh-CN" dirty="0"/>
              <a:t>this</a:t>
            </a:r>
            <a:r>
              <a:rPr lang="zh-CN" altLang="en-US" dirty="0"/>
              <a:t> </a:t>
            </a:r>
            <a:r>
              <a:rPr lang="en-US" altLang="zh-CN" dirty="0"/>
              <a:t>workshop</a:t>
            </a:r>
            <a:r>
              <a:rPr lang="zh-CN" altLang="en-US" dirty="0"/>
              <a:t> </a:t>
            </a:r>
            <a:r>
              <a:rPr lang="en-US" altLang="zh-CN" dirty="0"/>
              <a:t>will</a:t>
            </a:r>
            <a:r>
              <a:rPr lang="zh-CN" altLang="en-US" dirty="0"/>
              <a:t> </a:t>
            </a:r>
            <a:r>
              <a:rPr lang="en-US" altLang="zh-CN" dirty="0"/>
              <a:t>be</a:t>
            </a:r>
            <a:r>
              <a:rPr lang="zh-CN" altLang="en-US" dirty="0"/>
              <a:t> </a:t>
            </a:r>
            <a:r>
              <a:rPr lang="en-US" altLang="zh-CN" dirty="0"/>
              <a:t>hold</a:t>
            </a:r>
            <a:r>
              <a:rPr lang="zh-CN" altLang="en-US" dirty="0"/>
              <a:t> </a:t>
            </a:r>
            <a:r>
              <a:rPr lang="en-US" altLang="zh-CN" dirty="0"/>
              <a:t>in</a:t>
            </a:r>
            <a:r>
              <a:rPr lang="zh-CN" altLang="en-US" dirty="0"/>
              <a:t> </a:t>
            </a:r>
            <a:r>
              <a:rPr lang="en-US" altLang="zh-CN" dirty="0"/>
              <a:t>person.</a:t>
            </a:r>
            <a:r>
              <a:rPr lang="zh-CN" altLang="en-US" dirty="0"/>
              <a:t> </a:t>
            </a:r>
            <a:r>
              <a:rPr lang="en-US" altLang="zh-CN" dirty="0"/>
              <a:t>So</a:t>
            </a:r>
            <a:r>
              <a:rPr lang="zh-CN" altLang="en-US" dirty="0"/>
              <a:t> </a:t>
            </a:r>
            <a:r>
              <a:rPr lang="en-US" altLang="zh-CN" dirty="0" err="1"/>
              <a:t>Pratyay</a:t>
            </a:r>
            <a:r>
              <a:rPr lang="zh-CN" altLang="en-US" dirty="0"/>
              <a:t> </a:t>
            </a:r>
            <a:r>
              <a:rPr lang="en-US" altLang="zh-CN" dirty="0"/>
              <a:t>and</a:t>
            </a:r>
            <a:r>
              <a:rPr lang="zh-CN" altLang="en-US" dirty="0"/>
              <a:t> </a:t>
            </a:r>
            <a:r>
              <a:rPr lang="en-US" altLang="zh-CN" dirty="0"/>
              <a:t>Aniket</a:t>
            </a:r>
            <a:r>
              <a:rPr lang="zh-CN" altLang="en-US" dirty="0"/>
              <a:t> </a:t>
            </a:r>
            <a:r>
              <a:rPr lang="en-US" altLang="zh-CN" dirty="0"/>
              <a:t>needs</a:t>
            </a:r>
            <a:r>
              <a:rPr lang="zh-CN" altLang="en-US" dirty="0"/>
              <a:t> </a:t>
            </a:r>
            <a:r>
              <a:rPr lang="en-US" altLang="zh-CN" dirty="0"/>
              <a:t>to</a:t>
            </a:r>
            <a:r>
              <a:rPr lang="zh-CN" altLang="en-US" dirty="0"/>
              <a:t> </a:t>
            </a:r>
            <a:r>
              <a:rPr lang="en-US" altLang="zh-CN" dirty="0"/>
              <a:t>decide</a:t>
            </a:r>
            <a:r>
              <a:rPr lang="zh-CN" altLang="en-US" dirty="0"/>
              <a:t> </a:t>
            </a:r>
            <a:r>
              <a:rPr lang="en-US" altLang="zh-CN" dirty="0"/>
              <a:t>what</a:t>
            </a:r>
            <a:r>
              <a:rPr lang="zh-CN" altLang="en-US" dirty="0"/>
              <a:t> </a:t>
            </a:r>
            <a:r>
              <a:rPr lang="en-US" altLang="zh-CN" dirty="0"/>
              <a:t>to</a:t>
            </a:r>
            <a:r>
              <a:rPr lang="zh-CN" altLang="en-US" dirty="0"/>
              <a:t> </a:t>
            </a:r>
            <a:r>
              <a:rPr lang="en-US" altLang="zh-CN" dirty="0"/>
              <a:t>eat</a:t>
            </a:r>
            <a:r>
              <a:rPr lang="zh-CN" altLang="en-US" dirty="0"/>
              <a:t> </a:t>
            </a:r>
            <a:r>
              <a:rPr lang="en-US" altLang="zh-CN" dirty="0"/>
              <a:t>during</a:t>
            </a:r>
            <a:r>
              <a:rPr lang="zh-CN" altLang="en-US" dirty="0"/>
              <a:t> </a:t>
            </a:r>
            <a:r>
              <a:rPr lang="en-US" altLang="zh-CN" dirty="0"/>
              <a:t>a</a:t>
            </a:r>
            <a:r>
              <a:rPr lang="zh-CN" altLang="en-US" dirty="0"/>
              <a:t> </a:t>
            </a:r>
            <a:r>
              <a:rPr lang="en-US" altLang="zh-CN" dirty="0"/>
              <a:t>break.</a:t>
            </a:r>
          </a:p>
          <a:p>
            <a:r>
              <a:rPr lang="en-US" altLang="zh-CN" dirty="0" err="1"/>
              <a:t>Pratyay</a:t>
            </a:r>
            <a:r>
              <a:rPr lang="zh-CN" altLang="en-US" dirty="0"/>
              <a:t> </a:t>
            </a:r>
            <a:r>
              <a:rPr lang="en-US" altLang="zh-CN" dirty="0"/>
              <a:t>prefers</a:t>
            </a:r>
            <a:r>
              <a:rPr lang="zh-CN" altLang="en-US" dirty="0"/>
              <a:t> </a:t>
            </a:r>
            <a:r>
              <a:rPr lang="en-US" altLang="zh-CN" dirty="0"/>
              <a:t>sushi</a:t>
            </a:r>
            <a:r>
              <a:rPr lang="zh-CN" altLang="en-US" dirty="0"/>
              <a:t> </a:t>
            </a:r>
            <a:r>
              <a:rPr lang="en-US" altLang="zh-CN" dirty="0"/>
              <a:t>but</a:t>
            </a:r>
            <a:r>
              <a:rPr lang="zh-CN" altLang="en-US" dirty="0"/>
              <a:t> </a:t>
            </a:r>
            <a:r>
              <a:rPr lang="en-US" altLang="zh-CN" dirty="0"/>
              <a:t>Aniket</a:t>
            </a:r>
            <a:r>
              <a:rPr lang="zh-CN" altLang="en-US" dirty="0"/>
              <a:t> </a:t>
            </a:r>
            <a:r>
              <a:rPr lang="en-US" altLang="zh-CN" dirty="0"/>
              <a:t>prefers</a:t>
            </a:r>
            <a:r>
              <a:rPr lang="zh-CN" altLang="en-US" dirty="0"/>
              <a:t> </a:t>
            </a:r>
            <a:r>
              <a:rPr lang="en-US" altLang="zh-CN" dirty="0"/>
              <a:t>cake</a:t>
            </a:r>
          </a:p>
          <a:p>
            <a:r>
              <a:rPr lang="en-US" altLang="zh-CN" dirty="0"/>
              <a:t>None</a:t>
            </a:r>
            <a:r>
              <a:rPr lang="zh-CN" altLang="en-US" dirty="0"/>
              <a:t> </a:t>
            </a:r>
            <a:r>
              <a:rPr lang="en-US" altLang="zh-CN" dirty="0"/>
              <a:t>of</a:t>
            </a:r>
            <a:r>
              <a:rPr lang="zh-CN" altLang="en-US" dirty="0"/>
              <a:t> </a:t>
            </a:r>
            <a:r>
              <a:rPr lang="en-US" altLang="zh-CN" dirty="0"/>
              <a:t>them</a:t>
            </a:r>
            <a:r>
              <a:rPr lang="zh-CN" altLang="en-US" dirty="0"/>
              <a:t> </a:t>
            </a:r>
            <a:r>
              <a:rPr lang="en-US" altLang="zh-CN" dirty="0"/>
              <a:t>can</a:t>
            </a:r>
            <a:r>
              <a:rPr lang="zh-CN" altLang="en-US" dirty="0"/>
              <a:t> </a:t>
            </a:r>
            <a:r>
              <a:rPr lang="en-US" altLang="zh-CN" dirty="0" err="1"/>
              <a:t>pursuade</a:t>
            </a:r>
            <a:r>
              <a:rPr lang="zh-CN" altLang="en-US" dirty="0"/>
              <a:t> </a:t>
            </a:r>
            <a:r>
              <a:rPr lang="en-US" altLang="zh-CN" dirty="0"/>
              <a:t>each</a:t>
            </a:r>
            <a:r>
              <a:rPr lang="zh-CN" altLang="en-US" dirty="0"/>
              <a:t> </a:t>
            </a:r>
            <a:r>
              <a:rPr lang="en-US" altLang="zh-CN" dirty="0"/>
              <a:t>other,</a:t>
            </a:r>
            <a:r>
              <a:rPr lang="zh-CN" altLang="en-US" dirty="0"/>
              <a:t> </a:t>
            </a:r>
            <a:r>
              <a:rPr lang="en-US" altLang="zh-CN" dirty="0"/>
              <a:t>so</a:t>
            </a:r>
            <a:r>
              <a:rPr lang="zh-CN" altLang="en-US" dirty="0"/>
              <a:t> </a:t>
            </a:r>
            <a:r>
              <a:rPr lang="en-US" altLang="zh-CN" dirty="0"/>
              <a:t>they</a:t>
            </a:r>
            <a:r>
              <a:rPr lang="zh-CN" altLang="en-US" dirty="0"/>
              <a:t> </a:t>
            </a:r>
            <a:r>
              <a:rPr lang="en-US" altLang="zh-CN" dirty="0"/>
              <a:t>decide</a:t>
            </a:r>
            <a:r>
              <a:rPr lang="zh-CN" altLang="en-US" dirty="0"/>
              <a:t> </a:t>
            </a:r>
            <a:r>
              <a:rPr lang="en-US" altLang="zh-CN" dirty="0"/>
              <a:t>to</a:t>
            </a:r>
            <a:r>
              <a:rPr lang="zh-CN" altLang="en-US" dirty="0"/>
              <a:t> </a:t>
            </a:r>
            <a:r>
              <a:rPr lang="en-US" altLang="zh-CN" dirty="0"/>
              <a:t>toss</a:t>
            </a:r>
            <a:r>
              <a:rPr lang="zh-CN" altLang="en-US" dirty="0"/>
              <a:t> </a:t>
            </a:r>
            <a:r>
              <a:rPr lang="en-US" altLang="zh-CN" dirty="0"/>
              <a:t>a</a:t>
            </a:r>
            <a:r>
              <a:rPr lang="zh-CN" altLang="en-US" dirty="0"/>
              <a:t> </a:t>
            </a:r>
            <a:r>
              <a:rPr lang="en-US" altLang="zh-CN" dirty="0"/>
              <a:t>random</a:t>
            </a:r>
            <a:r>
              <a:rPr lang="zh-CN" altLang="en-US" dirty="0"/>
              <a:t> </a:t>
            </a:r>
            <a:r>
              <a:rPr lang="en-US" altLang="zh-CN" dirty="0"/>
              <a:t>coin.</a:t>
            </a:r>
          </a:p>
          <a:p>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2</a:t>
            </a:fld>
            <a:endParaRPr lang="en-US"/>
          </a:p>
        </p:txBody>
      </p:sp>
    </p:spTree>
    <p:extLst>
      <p:ext uri="{BB962C8B-B14F-4D97-AF65-F5344CB8AC3E}">
        <p14:creationId xmlns:p14="http://schemas.microsoft.com/office/powerpoint/2010/main" val="200412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a:t>
            </a:r>
            <a:r>
              <a:rPr lang="zh-CN" altLang="en-US" dirty="0"/>
              <a:t> </a:t>
            </a:r>
            <a:r>
              <a:rPr lang="en-US" altLang="zh-CN" dirty="0"/>
              <a:t>let’s</a:t>
            </a:r>
            <a:r>
              <a:rPr lang="zh-CN" altLang="en-US" dirty="0"/>
              <a:t> </a:t>
            </a:r>
            <a:r>
              <a:rPr lang="en-US" altLang="zh-CN" dirty="0"/>
              <a:t>write</a:t>
            </a:r>
            <a:r>
              <a:rPr lang="zh-CN" altLang="en-US" dirty="0"/>
              <a:t> </a:t>
            </a:r>
            <a:r>
              <a:rPr lang="en-US" altLang="zh-CN" dirty="0"/>
              <a:t>the</a:t>
            </a:r>
            <a:r>
              <a:rPr lang="zh-CN" altLang="en-US" dirty="0"/>
              <a:t> </a:t>
            </a:r>
            <a:r>
              <a:rPr lang="en-US" altLang="zh-CN" dirty="0"/>
              <a:t>player’s</a:t>
            </a:r>
            <a:r>
              <a:rPr lang="zh-CN" altLang="en-US" dirty="0"/>
              <a:t> </a:t>
            </a:r>
            <a:r>
              <a:rPr lang="en-US" altLang="zh-CN" dirty="0"/>
              <a:t>preference</a:t>
            </a:r>
            <a:r>
              <a:rPr lang="zh-CN" altLang="en-US" dirty="0"/>
              <a:t> </a:t>
            </a:r>
            <a:r>
              <a:rPr lang="en-US" altLang="zh-CN" dirty="0"/>
              <a:t>using</a:t>
            </a:r>
            <a:r>
              <a:rPr lang="zh-CN" altLang="en-US" dirty="0"/>
              <a:t> </a:t>
            </a:r>
            <a:r>
              <a:rPr lang="en-US" altLang="zh-CN" dirty="0"/>
              <a:t>this</a:t>
            </a:r>
            <a:r>
              <a:rPr lang="zh-CN" altLang="en-US" dirty="0"/>
              <a:t> </a:t>
            </a:r>
            <a:r>
              <a:rPr lang="en-US" altLang="zh-CN" dirty="0"/>
              <a:t>two-bits</a:t>
            </a:r>
            <a:r>
              <a:rPr lang="zh-CN" altLang="en-US" dirty="0"/>
              <a:t> </a:t>
            </a:r>
            <a:r>
              <a:rPr lang="en-US" altLang="zh-CN" dirty="0"/>
              <a:t>version.</a:t>
            </a:r>
          </a:p>
          <a:p>
            <a:r>
              <a:rPr lang="en-US" altLang="zh-CN" dirty="0"/>
              <a:t>Clearly,</a:t>
            </a:r>
            <a:r>
              <a:rPr lang="zh-CN" altLang="en-US" dirty="0"/>
              <a:t> </a:t>
            </a:r>
            <a:r>
              <a:rPr lang="en-US" altLang="zh-CN" dirty="0"/>
              <a:t>each</a:t>
            </a:r>
            <a:r>
              <a:rPr lang="zh-CN" altLang="en-US" dirty="0"/>
              <a:t> </a:t>
            </a:r>
            <a:r>
              <a:rPr lang="en-US" altLang="zh-CN" dirty="0"/>
              <a:t>player</a:t>
            </a:r>
            <a:r>
              <a:rPr lang="zh-CN" altLang="en-US" dirty="0"/>
              <a:t> </a:t>
            </a:r>
            <a:r>
              <a:rPr lang="en-US" altLang="zh-CN" dirty="0"/>
              <a:t>has</a:t>
            </a:r>
            <a:r>
              <a:rPr lang="zh-CN" altLang="en-US" dirty="0"/>
              <a:t> </a:t>
            </a:r>
            <a:r>
              <a:rPr lang="en-US" altLang="zh-CN" dirty="0"/>
              <a:t>a</a:t>
            </a:r>
            <a:r>
              <a:rPr lang="zh-CN" altLang="en-US" dirty="0"/>
              <a:t> </a:t>
            </a:r>
            <a:r>
              <a:rPr lang="en-US" altLang="zh-CN" dirty="0"/>
              <a:t>publicly</a:t>
            </a:r>
            <a:r>
              <a:rPr lang="zh-CN" altLang="en-US" dirty="0"/>
              <a:t> </a:t>
            </a:r>
            <a:r>
              <a:rPr lang="en-US" altLang="zh-CN" dirty="0"/>
              <a:t>known</a:t>
            </a:r>
            <a:r>
              <a:rPr lang="zh-CN" altLang="en-US" dirty="0"/>
              <a:t> </a:t>
            </a:r>
            <a:r>
              <a:rPr lang="en-US" altLang="zh-CN" dirty="0"/>
              <a:t>preference</a:t>
            </a:r>
            <a:r>
              <a:rPr lang="zh-CN" altLang="en-US" dirty="0"/>
              <a:t> </a:t>
            </a:r>
            <a:r>
              <a:rPr lang="en-US" altLang="zh-CN" dirty="0"/>
              <a:t>of</a:t>
            </a:r>
            <a:r>
              <a:rPr lang="zh-CN" altLang="en-US" dirty="0"/>
              <a:t> </a:t>
            </a:r>
            <a:r>
              <a:rPr lang="en-US" altLang="zh-CN" dirty="0"/>
              <a:t>the</a:t>
            </a:r>
            <a:r>
              <a:rPr lang="zh-CN" altLang="en-US" dirty="0"/>
              <a:t> </a:t>
            </a:r>
            <a:r>
              <a:rPr lang="en-US" altLang="zh-CN" dirty="0"/>
              <a:t>first</a:t>
            </a:r>
            <a:r>
              <a:rPr lang="zh-CN" altLang="en-US" dirty="0"/>
              <a:t> </a:t>
            </a:r>
            <a:r>
              <a:rPr lang="en-US" altLang="zh-CN" dirty="0"/>
              <a:t>coin</a:t>
            </a:r>
            <a:r>
              <a:rPr lang="zh-CN" altLang="en-US" dirty="0"/>
              <a:t> </a:t>
            </a:r>
            <a:r>
              <a:rPr lang="en-US" altLang="zh-CN" dirty="0"/>
              <a:t>and</a:t>
            </a:r>
            <a:r>
              <a:rPr lang="zh-CN" altLang="en-US" dirty="0"/>
              <a:t> </a:t>
            </a:r>
            <a:r>
              <a:rPr lang="en-US" altLang="zh-CN" dirty="0"/>
              <a:t>a</a:t>
            </a:r>
            <a:r>
              <a:rPr lang="zh-CN" altLang="en-US" dirty="0"/>
              <a:t> </a:t>
            </a:r>
            <a:r>
              <a:rPr lang="en-US" altLang="zh-CN" dirty="0"/>
              <a:t>preference</a:t>
            </a:r>
            <a:r>
              <a:rPr lang="zh-CN" altLang="en-US" dirty="0"/>
              <a:t> </a:t>
            </a:r>
            <a:r>
              <a:rPr lang="en-US" altLang="zh-CN" dirty="0"/>
              <a:t>of</a:t>
            </a:r>
            <a:r>
              <a:rPr lang="zh-CN" altLang="en-US" dirty="0"/>
              <a:t> </a:t>
            </a:r>
            <a:r>
              <a:rPr lang="en-US" altLang="zh-CN" dirty="0"/>
              <a:t>the</a:t>
            </a:r>
            <a:r>
              <a:rPr lang="zh-CN" altLang="en-US" dirty="0"/>
              <a:t> </a:t>
            </a:r>
            <a:r>
              <a:rPr lang="en-US" altLang="zh-CN" dirty="0"/>
              <a:t>second</a:t>
            </a:r>
            <a:r>
              <a:rPr lang="zh-CN" altLang="en-US" dirty="0"/>
              <a:t> </a:t>
            </a:r>
            <a:r>
              <a:rPr lang="en-US" altLang="zh-CN" dirty="0"/>
              <a:t>coin.</a:t>
            </a:r>
          </a:p>
          <a:p>
            <a:r>
              <a:rPr lang="en-US" altLang="zh-CN" dirty="0"/>
              <a:t>Now</a:t>
            </a:r>
            <a:r>
              <a:rPr lang="zh-CN" altLang="en-US" dirty="0"/>
              <a:t> </a:t>
            </a:r>
            <a:r>
              <a:rPr lang="en-US" altLang="zh-CN" dirty="0"/>
              <a:t>let’s</a:t>
            </a:r>
            <a:r>
              <a:rPr lang="zh-CN" altLang="en-US" dirty="0"/>
              <a:t> </a:t>
            </a:r>
            <a:r>
              <a:rPr lang="en-US" altLang="zh-CN" dirty="0"/>
              <a:t>decide</a:t>
            </a:r>
            <a:r>
              <a:rPr lang="zh-CN" altLang="en-US" dirty="0"/>
              <a:t> </a:t>
            </a:r>
            <a:r>
              <a:rPr lang="en-US" altLang="zh-CN" dirty="0"/>
              <a:t>the</a:t>
            </a:r>
            <a:r>
              <a:rPr lang="zh-CN" altLang="en-US" dirty="0"/>
              <a:t> </a:t>
            </a:r>
            <a:r>
              <a:rPr lang="en-US" altLang="zh-CN" dirty="0"/>
              <a:t>first</a:t>
            </a:r>
            <a:r>
              <a:rPr lang="zh-CN" altLang="en-US" dirty="0"/>
              <a:t> </a:t>
            </a:r>
            <a:r>
              <a:rPr lang="en-US" altLang="zh-CN" dirty="0"/>
              <a:t>coin.</a:t>
            </a:r>
            <a:r>
              <a:rPr lang="zh-CN" altLang="en-US" dirty="0"/>
              <a:t> </a:t>
            </a:r>
            <a:r>
              <a:rPr lang="en-US" altLang="zh-CN" dirty="0"/>
              <a:t>We</a:t>
            </a:r>
            <a:r>
              <a:rPr lang="zh-CN" altLang="en-US" dirty="0"/>
              <a:t> </a:t>
            </a:r>
            <a:r>
              <a:rPr lang="en-US" altLang="zh-CN" dirty="0"/>
              <a:t>let</a:t>
            </a:r>
            <a:r>
              <a:rPr lang="zh-CN" altLang="en-US" dirty="0"/>
              <a:t> </a:t>
            </a:r>
            <a:r>
              <a:rPr lang="en-US" altLang="zh-CN" dirty="0"/>
              <a:t>the</a:t>
            </a:r>
            <a:r>
              <a:rPr lang="zh-CN" altLang="en-US" dirty="0"/>
              <a:t> </a:t>
            </a:r>
            <a:r>
              <a:rPr lang="en-US" altLang="zh-CN" dirty="0"/>
              <a:t>players</a:t>
            </a:r>
            <a:r>
              <a:rPr lang="zh-CN" altLang="en-US" dirty="0"/>
              <a:t> </a:t>
            </a:r>
            <a:r>
              <a:rPr lang="en-US" altLang="zh-CN" dirty="0"/>
              <a:t>who</a:t>
            </a:r>
            <a:r>
              <a:rPr lang="zh-CN" altLang="en-US" dirty="0"/>
              <a:t> </a:t>
            </a:r>
            <a:r>
              <a:rPr lang="en-US" altLang="zh-CN" dirty="0"/>
              <a:t>prefer</a:t>
            </a:r>
            <a:r>
              <a:rPr lang="zh-CN" altLang="en-US" dirty="0"/>
              <a:t> </a:t>
            </a:r>
            <a:r>
              <a:rPr lang="en-US" altLang="zh-CN" dirty="0"/>
              <a:t>0</a:t>
            </a:r>
            <a:r>
              <a:rPr lang="zh-CN" altLang="en-US" dirty="0"/>
              <a:t> </a:t>
            </a:r>
            <a:r>
              <a:rPr lang="en-US" altLang="zh-CN" dirty="0"/>
              <a:t>of</a:t>
            </a:r>
            <a:r>
              <a:rPr lang="zh-CN" altLang="en-US" dirty="0"/>
              <a:t> </a:t>
            </a:r>
            <a:r>
              <a:rPr lang="en-US" altLang="zh-CN" dirty="0"/>
              <a:t>the</a:t>
            </a:r>
            <a:r>
              <a:rPr lang="zh-CN" altLang="en-US" dirty="0"/>
              <a:t> </a:t>
            </a:r>
            <a:r>
              <a:rPr lang="en-US" altLang="zh-CN" dirty="0"/>
              <a:t>first</a:t>
            </a:r>
            <a:r>
              <a:rPr lang="zh-CN" altLang="en-US" dirty="0"/>
              <a:t> </a:t>
            </a:r>
            <a:r>
              <a:rPr lang="en-US" altLang="zh-CN" dirty="0"/>
              <a:t>coin</a:t>
            </a:r>
            <a:r>
              <a:rPr lang="zh-CN" altLang="en-US" dirty="0"/>
              <a:t> </a:t>
            </a:r>
            <a:r>
              <a:rPr lang="en-US" altLang="zh-CN" dirty="0"/>
              <a:t>play</a:t>
            </a:r>
            <a:r>
              <a:rPr lang="zh-CN" altLang="en-US" dirty="0"/>
              <a:t> </a:t>
            </a:r>
            <a:r>
              <a:rPr lang="en-US" altLang="zh-CN" dirty="0"/>
              <a:t>against</a:t>
            </a:r>
            <a:r>
              <a:rPr lang="zh-CN" altLang="en-US" dirty="0"/>
              <a:t> </a:t>
            </a:r>
            <a:r>
              <a:rPr lang="en-US" altLang="zh-CN" dirty="0"/>
              <a:t>the</a:t>
            </a:r>
            <a:r>
              <a:rPr lang="zh-CN" altLang="en-US" dirty="0"/>
              <a:t> </a:t>
            </a:r>
            <a:r>
              <a:rPr lang="en-US" altLang="zh-CN" dirty="0"/>
              <a:t>players</a:t>
            </a:r>
            <a:r>
              <a:rPr lang="zh-CN" altLang="en-US" dirty="0"/>
              <a:t> </a:t>
            </a:r>
            <a:r>
              <a:rPr lang="en-US" altLang="zh-CN" dirty="0"/>
              <a:t>who</a:t>
            </a:r>
            <a:r>
              <a:rPr lang="zh-CN" altLang="en-US" dirty="0"/>
              <a:t> </a:t>
            </a:r>
            <a:r>
              <a:rPr lang="en-US" altLang="zh-CN" dirty="0"/>
              <a:t>prefer</a:t>
            </a:r>
            <a:r>
              <a:rPr lang="zh-CN" altLang="en-US" dirty="0"/>
              <a:t> </a:t>
            </a:r>
            <a:r>
              <a:rPr lang="en-US" altLang="zh-CN" dirty="0"/>
              <a:t>1</a:t>
            </a:r>
            <a:r>
              <a:rPr lang="zh-CN" altLang="en-US" dirty="0"/>
              <a:t> </a:t>
            </a:r>
            <a:r>
              <a:rPr lang="en-US" altLang="zh-CN" dirty="0"/>
              <a:t>for</a:t>
            </a:r>
            <a:r>
              <a:rPr lang="zh-CN" altLang="en-US" dirty="0"/>
              <a:t> </a:t>
            </a:r>
            <a:r>
              <a:rPr lang="en-US" altLang="zh-CN" dirty="0"/>
              <a:t>the</a:t>
            </a:r>
            <a:r>
              <a:rPr lang="zh-CN" altLang="en-US" dirty="0"/>
              <a:t> </a:t>
            </a:r>
            <a:r>
              <a:rPr lang="en-US" altLang="zh-CN" dirty="0"/>
              <a:t>first</a:t>
            </a:r>
            <a:r>
              <a:rPr lang="zh-CN" altLang="en-US" dirty="0"/>
              <a:t> </a:t>
            </a:r>
            <a:r>
              <a:rPr lang="en-US" altLang="zh-CN" dirty="0"/>
              <a:t>coin.</a:t>
            </a:r>
          </a:p>
          <a:p>
            <a:r>
              <a:rPr lang="en-US" altLang="zh-CN" dirty="0"/>
              <a:t>Similarly,</a:t>
            </a:r>
            <a:r>
              <a:rPr lang="zh-CN" altLang="en-US" dirty="0"/>
              <a:t> </a:t>
            </a:r>
            <a:r>
              <a:rPr lang="en-US" altLang="zh-CN" dirty="0"/>
              <a:t>to</a:t>
            </a:r>
            <a:r>
              <a:rPr lang="zh-CN" altLang="en-US" dirty="0"/>
              <a:t> </a:t>
            </a:r>
            <a:r>
              <a:rPr lang="en-US" altLang="zh-CN" dirty="0"/>
              <a:t>decide</a:t>
            </a:r>
            <a:r>
              <a:rPr lang="zh-CN" altLang="en-US" dirty="0"/>
              <a:t> </a:t>
            </a:r>
            <a:r>
              <a:rPr lang="en-US" altLang="zh-CN" dirty="0"/>
              <a:t>the</a:t>
            </a:r>
            <a:r>
              <a:rPr lang="zh-CN" altLang="en-US" dirty="0"/>
              <a:t> </a:t>
            </a:r>
            <a:r>
              <a:rPr lang="en-US" altLang="zh-CN" dirty="0"/>
              <a:t>second</a:t>
            </a:r>
            <a:r>
              <a:rPr lang="zh-CN" altLang="en-US" dirty="0"/>
              <a:t> </a:t>
            </a:r>
            <a:r>
              <a:rPr lang="en-US" altLang="zh-CN" dirty="0"/>
              <a:t>binary</a:t>
            </a:r>
            <a:r>
              <a:rPr lang="zh-CN" altLang="en-US" dirty="0"/>
              <a:t> </a:t>
            </a:r>
            <a:r>
              <a:rPr lang="en-US" altLang="zh-CN" dirty="0"/>
              <a:t>coin,</a:t>
            </a:r>
            <a:r>
              <a:rPr lang="zh-CN" altLang="en-US" dirty="0"/>
              <a:t> </a:t>
            </a:r>
            <a:r>
              <a:rPr lang="en-US" altLang="zh-CN" dirty="0"/>
              <a:t>we</a:t>
            </a:r>
            <a:r>
              <a:rPr lang="zh-CN" altLang="en-US" dirty="0"/>
              <a:t> </a:t>
            </a:r>
            <a:r>
              <a:rPr lang="en-US" altLang="zh-CN" dirty="0"/>
              <a:t>let</a:t>
            </a:r>
            <a:r>
              <a:rPr lang="zh-CN" altLang="en-US" dirty="0"/>
              <a:t> </a:t>
            </a:r>
            <a:r>
              <a:rPr lang="en-US" altLang="zh-CN" dirty="0"/>
              <a:t>the</a:t>
            </a:r>
            <a:r>
              <a:rPr lang="zh-CN" altLang="en-US" dirty="0"/>
              <a:t> </a:t>
            </a:r>
            <a:r>
              <a:rPr lang="en-US" altLang="zh-CN" dirty="0"/>
              <a:t>players</a:t>
            </a:r>
            <a:r>
              <a:rPr lang="zh-CN" altLang="en-US" dirty="0"/>
              <a:t> </a:t>
            </a:r>
            <a:r>
              <a:rPr lang="en-US" altLang="zh-CN" dirty="0"/>
              <a:t>who</a:t>
            </a:r>
            <a:r>
              <a:rPr lang="zh-CN" altLang="en-US" dirty="0"/>
              <a:t> </a:t>
            </a:r>
            <a:r>
              <a:rPr lang="en-US" altLang="zh-CN" dirty="0"/>
              <a:t>prefer</a:t>
            </a:r>
            <a:r>
              <a:rPr lang="zh-CN" altLang="en-US" dirty="0"/>
              <a:t> </a:t>
            </a:r>
            <a:r>
              <a:rPr lang="en-US" altLang="zh-CN" dirty="0"/>
              <a:t>0</a:t>
            </a:r>
            <a:r>
              <a:rPr lang="zh-CN" altLang="en-US" dirty="0"/>
              <a:t> </a:t>
            </a:r>
            <a:r>
              <a:rPr lang="en-US" altLang="zh-CN" dirty="0"/>
              <a:t>for</a:t>
            </a:r>
            <a:r>
              <a:rPr lang="zh-CN" altLang="en-US" dirty="0"/>
              <a:t> </a:t>
            </a:r>
            <a:r>
              <a:rPr lang="en-US" altLang="zh-CN" dirty="0"/>
              <a:t>the</a:t>
            </a:r>
            <a:r>
              <a:rPr lang="zh-CN" altLang="en-US" dirty="0"/>
              <a:t> </a:t>
            </a:r>
            <a:r>
              <a:rPr lang="en-US" altLang="zh-CN" dirty="0"/>
              <a:t>second</a:t>
            </a:r>
            <a:r>
              <a:rPr lang="zh-CN" altLang="en-US" dirty="0"/>
              <a:t> </a:t>
            </a:r>
            <a:r>
              <a:rPr lang="en-US" altLang="zh-CN" dirty="0"/>
              <a:t>coin</a:t>
            </a:r>
            <a:r>
              <a:rPr lang="zh-CN" altLang="en-US" dirty="0"/>
              <a:t> </a:t>
            </a:r>
            <a:r>
              <a:rPr lang="en-US" altLang="zh-CN" dirty="0"/>
              <a:t>play</a:t>
            </a:r>
            <a:r>
              <a:rPr lang="zh-CN" altLang="en-US" dirty="0"/>
              <a:t> </a:t>
            </a:r>
            <a:r>
              <a:rPr lang="en-US" altLang="zh-CN" dirty="0"/>
              <a:t>against</a:t>
            </a:r>
            <a:r>
              <a:rPr lang="zh-CN" altLang="en-US" dirty="0"/>
              <a:t> </a:t>
            </a:r>
            <a:r>
              <a:rPr lang="en-US" altLang="zh-CN" dirty="0"/>
              <a:t>those</a:t>
            </a:r>
            <a:r>
              <a:rPr lang="zh-CN" altLang="en-US" dirty="0"/>
              <a:t> </a:t>
            </a:r>
            <a:r>
              <a:rPr lang="en-US" altLang="zh-CN" dirty="0"/>
              <a:t>who</a:t>
            </a:r>
            <a:r>
              <a:rPr lang="zh-CN" altLang="en-US" dirty="0"/>
              <a:t> </a:t>
            </a:r>
            <a:r>
              <a:rPr lang="en-US" altLang="zh-CN" dirty="0"/>
              <a:t>prefer</a:t>
            </a:r>
            <a:r>
              <a:rPr lang="zh-CN" altLang="en-US" dirty="0"/>
              <a:t> </a:t>
            </a:r>
            <a:r>
              <a:rPr lang="en-US" altLang="zh-CN" dirty="0"/>
              <a:t>1</a:t>
            </a:r>
            <a:r>
              <a:rPr lang="zh-CN" altLang="en-US" dirty="0"/>
              <a:t> </a:t>
            </a:r>
            <a:r>
              <a:rPr lang="en-US" altLang="zh-CN" dirty="0"/>
              <a:t>for</a:t>
            </a:r>
            <a:r>
              <a:rPr lang="zh-CN" altLang="en-US" dirty="0"/>
              <a:t> </a:t>
            </a:r>
            <a:r>
              <a:rPr lang="en-US" altLang="zh-CN" dirty="0"/>
              <a:t>the</a:t>
            </a:r>
            <a:r>
              <a:rPr lang="zh-CN" altLang="en-US" dirty="0"/>
              <a:t> </a:t>
            </a:r>
            <a:r>
              <a:rPr lang="en-US" altLang="zh-CN" dirty="0"/>
              <a:t>second</a:t>
            </a:r>
            <a:r>
              <a:rPr lang="zh-CN" altLang="en-US" dirty="0"/>
              <a:t> </a:t>
            </a:r>
            <a:r>
              <a:rPr lang="en-US" altLang="zh-CN" dirty="0"/>
              <a:t>coin.</a:t>
            </a:r>
          </a:p>
          <a:p>
            <a:r>
              <a:rPr lang="en-US" altLang="zh-CN" dirty="0"/>
              <a:t>And</a:t>
            </a:r>
            <a:r>
              <a:rPr lang="zh-CN" altLang="en-US" dirty="0"/>
              <a:t> </a:t>
            </a:r>
            <a:r>
              <a:rPr lang="en-US" altLang="zh-CN" dirty="0"/>
              <a:t>we</a:t>
            </a:r>
            <a:r>
              <a:rPr lang="zh-CN" altLang="en-US" dirty="0"/>
              <a:t> </a:t>
            </a:r>
            <a:r>
              <a:rPr lang="en-US" altLang="zh-CN" dirty="0"/>
              <a:t>use</a:t>
            </a:r>
            <a:r>
              <a:rPr lang="zh-CN" altLang="en-US" dirty="0"/>
              <a:t> </a:t>
            </a:r>
            <a:r>
              <a:rPr lang="en-US" altLang="zh-CN" dirty="0"/>
              <a:t>these</a:t>
            </a:r>
            <a:r>
              <a:rPr lang="zh-CN" altLang="en-US" dirty="0"/>
              <a:t> </a:t>
            </a:r>
            <a:r>
              <a:rPr lang="en-US" altLang="zh-CN" dirty="0"/>
              <a:t>two</a:t>
            </a:r>
            <a:r>
              <a:rPr lang="zh-CN" altLang="en-US" dirty="0"/>
              <a:t> </a:t>
            </a:r>
            <a:r>
              <a:rPr lang="en-US" altLang="zh-CN" dirty="0"/>
              <a:t>coins</a:t>
            </a:r>
            <a:r>
              <a:rPr lang="zh-CN" altLang="en-US" dirty="0"/>
              <a:t> </a:t>
            </a:r>
            <a:r>
              <a:rPr lang="en-US" altLang="zh-CN" dirty="0"/>
              <a:t>to</a:t>
            </a:r>
            <a:r>
              <a:rPr lang="zh-CN" altLang="en-US" dirty="0"/>
              <a:t> </a:t>
            </a:r>
            <a:r>
              <a:rPr lang="en-US" altLang="zh-CN" dirty="0"/>
              <a:t>compose</a:t>
            </a:r>
            <a:r>
              <a:rPr lang="zh-CN" altLang="en-US" dirty="0"/>
              <a:t> </a:t>
            </a:r>
            <a:r>
              <a:rPr lang="en-US" altLang="zh-CN" dirty="0"/>
              <a:t>a</a:t>
            </a:r>
            <a:r>
              <a:rPr lang="zh-CN" altLang="en-US" dirty="0"/>
              <a:t> </a:t>
            </a:r>
            <a:r>
              <a:rPr lang="en-US" altLang="zh-CN" dirty="0"/>
              <a:t>4-sided</a:t>
            </a:r>
            <a:r>
              <a:rPr lang="zh-CN" altLang="en-US" dirty="0"/>
              <a:t> </a:t>
            </a:r>
            <a:r>
              <a:rPr lang="en-US" altLang="zh-CN" dirty="0"/>
              <a:t>coin.</a:t>
            </a:r>
          </a:p>
          <a:p>
            <a:r>
              <a:rPr lang="en-US" altLang="zh-CN" dirty="0"/>
              <a:t>Does</a:t>
            </a:r>
            <a:r>
              <a:rPr lang="zh-CN" altLang="en-US" dirty="0"/>
              <a:t> </a:t>
            </a:r>
            <a:r>
              <a:rPr lang="en-US" altLang="zh-CN" dirty="0"/>
              <a:t>this</a:t>
            </a:r>
            <a:r>
              <a:rPr lang="zh-CN" altLang="en-US" dirty="0"/>
              <a:t> </a:t>
            </a:r>
            <a:r>
              <a:rPr lang="en-US" altLang="zh-CN" dirty="0"/>
              <a:t>protocol</a:t>
            </a:r>
            <a:r>
              <a:rPr lang="zh-CN" altLang="en-US" dirty="0"/>
              <a:t> </a:t>
            </a:r>
            <a:r>
              <a:rPr lang="en-US" altLang="zh-CN" dirty="0"/>
              <a:t>work?</a:t>
            </a:r>
          </a:p>
        </p:txBody>
      </p:sp>
      <p:sp>
        <p:nvSpPr>
          <p:cNvPr id="4" name="Slide Number Placeholder 3"/>
          <p:cNvSpPr>
            <a:spLocks noGrp="1"/>
          </p:cNvSpPr>
          <p:nvPr>
            <p:ph type="sldNum" sz="quarter" idx="5"/>
          </p:nvPr>
        </p:nvSpPr>
        <p:spPr/>
        <p:txBody>
          <a:bodyPr/>
          <a:lstStyle/>
          <a:p>
            <a:fld id="{715DE82A-0ACD-8444-AD40-BBD12700EFC1}" type="slidenum">
              <a:rPr lang="en-US" smtClean="0"/>
              <a:t>20</a:t>
            </a:fld>
            <a:endParaRPr lang="en-US"/>
          </a:p>
        </p:txBody>
      </p:sp>
    </p:spTree>
    <p:extLst>
      <p:ext uri="{BB962C8B-B14F-4D97-AF65-F5344CB8AC3E}">
        <p14:creationId xmlns:p14="http://schemas.microsoft.com/office/powerpoint/2010/main" val="3228945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Unfortunately</a:t>
            </a:r>
            <a:r>
              <a:rPr lang="zh-CN" altLang="en-US" dirty="0"/>
              <a:t> </a:t>
            </a:r>
            <a:r>
              <a:rPr lang="en-US" altLang="zh-CN" dirty="0"/>
              <a:t>it</a:t>
            </a:r>
            <a:r>
              <a:rPr lang="zh-CN" altLang="en-US" dirty="0"/>
              <a:t> </a:t>
            </a:r>
            <a:r>
              <a:rPr lang="en-US" altLang="zh-CN" dirty="0"/>
              <a:t>does</a:t>
            </a:r>
            <a:r>
              <a:rPr lang="zh-CN" altLang="en-US" dirty="0"/>
              <a:t> </a:t>
            </a:r>
            <a:r>
              <a:rPr lang="en-US" altLang="zh-CN" dirty="0"/>
              <a:t>not</a:t>
            </a:r>
            <a:r>
              <a:rPr lang="zh-CN" altLang="en-US" dirty="0"/>
              <a:t> </a:t>
            </a:r>
            <a:r>
              <a:rPr lang="en-US" altLang="zh-CN" dirty="0"/>
              <a:t>tolerate</a:t>
            </a:r>
            <a:r>
              <a:rPr lang="zh-CN" altLang="en-US" dirty="0"/>
              <a:t> </a:t>
            </a:r>
            <a:r>
              <a:rPr lang="en-US" altLang="zh-CN" dirty="0"/>
              <a:t>majority-sized</a:t>
            </a:r>
            <a:r>
              <a:rPr lang="zh-CN" altLang="en-US" dirty="0"/>
              <a:t> </a:t>
            </a:r>
            <a:r>
              <a:rPr lang="en-US" altLang="zh-CN" dirty="0"/>
              <a:t>coalition.</a:t>
            </a:r>
          </a:p>
          <a:p>
            <a:r>
              <a:rPr lang="en-US" altLang="zh-CN" dirty="0"/>
              <a:t>Let’s</a:t>
            </a:r>
            <a:r>
              <a:rPr lang="zh-CN" altLang="en-US" dirty="0"/>
              <a:t> </a:t>
            </a:r>
            <a:r>
              <a:rPr lang="en-US" altLang="zh-CN" dirty="0"/>
              <a:t>say</a:t>
            </a:r>
            <a:r>
              <a:rPr lang="zh-CN" altLang="en-US" dirty="0"/>
              <a:t> </a:t>
            </a:r>
            <a:r>
              <a:rPr lang="en-US" altLang="zh-CN" dirty="0"/>
              <a:t>this</a:t>
            </a:r>
            <a:r>
              <a:rPr lang="zh-CN" altLang="en-US" dirty="0"/>
              <a:t> </a:t>
            </a:r>
            <a:r>
              <a:rPr lang="en-US" altLang="zh-CN" dirty="0"/>
              <a:t>coalition</a:t>
            </a:r>
            <a:r>
              <a:rPr lang="zh-CN" altLang="en-US" dirty="0"/>
              <a:t> </a:t>
            </a:r>
            <a:r>
              <a:rPr lang="en-US" altLang="zh-CN" dirty="0"/>
              <a:t>contains</a:t>
            </a:r>
            <a:r>
              <a:rPr lang="zh-CN" altLang="en-US" dirty="0"/>
              <a:t> </a:t>
            </a:r>
            <a:r>
              <a:rPr lang="en-US" altLang="zh-CN" dirty="0"/>
              <a:t>these</a:t>
            </a:r>
            <a:r>
              <a:rPr lang="zh-CN" altLang="en-US" dirty="0"/>
              <a:t> </a:t>
            </a:r>
            <a:r>
              <a:rPr lang="en-US" altLang="zh-CN" dirty="0"/>
              <a:t>5</a:t>
            </a:r>
            <a:r>
              <a:rPr lang="zh-CN" altLang="en-US" dirty="0"/>
              <a:t> </a:t>
            </a:r>
            <a:r>
              <a:rPr lang="en-US" altLang="zh-CN" dirty="0"/>
              <a:t>players,</a:t>
            </a:r>
            <a:r>
              <a:rPr lang="zh-CN" altLang="en-US" dirty="0"/>
              <a:t> </a:t>
            </a:r>
            <a:r>
              <a:rPr lang="en-US" altLang="zh-CN" dirty="0"/>
              <a:t>the</a:t>
            </a:r>
            <a:r>
              <a:rPr lang="zh-CN" altLang="en-US" dirty="0"/>
              <a:t> </a:t>
            </a:r>
            <a:r>
              <a:rPr lang="en-US" altLang="zh-CN" dirty="0"/>
              <a:t>00-supporter,</a:t>
            </a:r>
            <a:r>
              <a:rPr lang="zh-CN" altLang="en-US" dirty="0"/>
              <a:t> </a:t>
            </a:r>
            <a:r>
              <a:rPr lang="en-US" altLang="zh-CN" dirty="0"/>
              <a:t>two</a:t>
            </a:r>
            <a:r>
              <a:rPr lang="zh-CN" altLang="en-US" dirty="0"/>
              <a:t> </a:t>
            </a:r>
            <a:r>
              <a:rPr lang="en-US" altLang="zh-CN" dirty="0"/>
              <a:t>01-supporter,</a:t>
            </a:r>
            <a:r>
              <a:rPr lang="zh-CN" altLang="en-US" dirty="0"/>
              <a:t> </a:t>
            </a:r>
            <a:r>
              <a:rPr lang="en-US" altLang="zh-CN" dirty="0"/>
              <a:t>and</a:t>
            </a:r>
            <a:r>
              <a:rPr lang="zh-CN" altLang="en-US" dirty="0"/>
              <a:t> </a:t>
            </a:r>
            <a:r>
              <a:rPr lang="en-US" altLang="zh-CN" dirty="0"/>
              <a:t>the</a:t>
            </a:r>
            <a:r>
              <a:rPr lang="zh-CN" altLang="en-US" dirty="0"/>
              <a:t> </a:t>
            </a:r>
            <a:r>
              <a:rPr lang="en-US" altLang="zh-CN" dirty="0"/>
              <a:t>two</a:t>
            </a:r>
            <a:r>
              <a:rPr lang="zh-CN" altLang="en-US" dirty="0"/>
              <a:t> </a:t>
            </a:r>
            <a:r>
              <a:rPr lang="en-US" altLang="zh-CN" dirty="0"/>
              <a:t>10-supporter.</a:t>
            </a:r>
          </a:p>
          <a:p>
            <a:r>
              <a:rPr lang="en-US" altLang="zh-CN" dirty="0"/>
              <a:t>They</a:t>
            </a:r>
            <a:r>
              <a:rPr lang="zh-CN" altLang="en-US" dirty="0"/>
              <a:t> </a:t>
            </a:r>
            <a:r>
              <a:rPr lang="en-US" altLang="zh-CN" dirty="0"/>
              <a:t>adopt</a:t>
            </a:r>
            <a:r>
              <a:rPr lang="zh-CN" altLang="en-US" dirty="0"/>
              <a:t> </a:t>
            </a:r>
            <a:r>
              <a:rPr lang="en-US" altLang="zh-CN" dirty="0"/>
              <a:t>the</a:t>
            </a:r>
            <a:r>
              <a:rPr lang="zh-CN" altLang="en-US" dirty="0"/>
              <a:t> </a:t>
            </a:r>
            <a:r>
              <a:rPr lang="en-US" altLang="zh-CN" dirty="0"/>
              <a:t>following</a:t>
            </a:r>
            <a:r>
              <a:rPr lang="zh-CN" altLang="en-US" dirty="0"/>
              <a:t> </a:t>
            </a:r>
            <a:r>
              <a:rPr lang="en-US" altLang="zh-CN" dirty="0"/>
              <a:t>strategy:</a:t>
            </a:r>
            <a:r>
              <a:rPr lang="zh-CN" altLang="en-US" dirty="0"/>
              <a:t> </a:t>
            </a:r>
            <a:r>
              <a:rPr lang="en-US" altLang="zh-CN" dirty="0"/>
              <a:t>they</a:t>
            </a:r>
            <a:r>
              <a:rPr lang="zh-CN" altLang="en-US" dirty="0"/>
              <a:t> </a:t>
            </a:r>
            <a:r>
              <a:rPr lang="en-US" altLang="zh-CN" dirty="0"/>
              <a:t>behave</a:t>
            </a:r>
            <a:r>
              <a:rPr lang="zh-CN" altLang="en-US" dirty="0"/>
              <a:t> </a:t>
            </a:r>
            <a:r>
              <a:rPr lang="en-US" altLang="zh-CN" dirty="0"/>
              <a:t>honestly</a:t>
            </a:r>
            <a:r>
              <a:rPr lang="zh-CN" altLang="en-US" dirty="0"/>
              <a:t> </a:t>
            </a:r>
            <a:r>
              <a:rPr lang="en-US" altLang="zh-CN" dirty="0"/>
              <a:t>in</a:t>
            </a:r>
            <a:r>
              <a:rPr lang="zh-CN" altLang="en-US" dirty="0"/>
              <a:t> </a:t>
            </a:r>
            <a:r>
              <a:rPr lang="en-US" altLang="zh-CN" dirty="0"/>
              <a:t>the</a:t>
            </a:r>
            <a:r>
              <a:rPr lang="zh-CN" altLang="en-US" dirty="0"/>
              <a:t> </a:t>
            </a:r>
            <a:r>
              <a:rPr lang="en-US" altLang="zh-CN" dirty="0"/>
              <a:t>first</a:t>
            </a:r>
            <a:r>
              <a:rPr lang="zh-CN" altLang="en-US" dirty="0"/>
              <a:t> </a:t>
            </a:r>
            <a:r>
              <a:rPr lang="en-US" altLang="zh-CN" dirty="0"/>
              <a:t>coin</a:t>
            </a:r>
            <a:r>
              <a:rPr lang="zh-CN" altLang="en-US" dirty="0"/>
              <a:t> </a:t>
            </a:r>
            <a:r>
              <a:rPr lang="en-US" altLang="zh-CN" dirty="0"/>
              <a:t>toss.</a:t>
            </a:r>
            <a:r>
              <a:rPr lang="zh-CN" altLang="en-US" dirty="0"/>
              <a:t> </a:t>
            </a:r>
            <a:r>
              <a:rPr lang="en-US" altLang="zh-CN" dirty="0"/>
              <a:t>Then</a:t>
            </a:r>
            <a:r>
              <a:rPr lang="zh-CN" altLang="en-US" dirty="0"/>
              <a:t> </a:t>
            </a:r>
            <a:r>
              <a:rPr lang="en-US" altLang="zh-CN" dirty="0"/>
              <a:t>if</a:t>
            </a:r>
            <a:r>
              <a:rPr lang="zh-CN" altLang="en-US" dirty="0"/>
              <a:t> </a:t>
            </a:r>
            <a:r>
              <a:rPr lang="en-US" altLang="zh-CN" dirty="0"/>
              <a:t>the</a:t>
            </a:r>
            <a:r>
              <a:rPr lang="zh-CN" altLang="en-US" dirty="0"/>
              <a:t> </a:t>
            </a:r>
            <a:r>
              <a:rPr lang="en-US" altLang="zh-CN" dirty="0"/>
              <a:t>first</a:t>
            </a:r>
            <a:r>
              <a:rPr lang="zh-CN" altLang="en-US" dirty="0"/>
              <a:t> </a:t>
            </a:r>
            <a:r>
              <a:rPr lang="en-US" altLang="zh-CN" dirty="0"/>
              <a:t>coin</a:t>
            </a:r>
            <a:r>
              <a:rPr lang="zh-CN" altLang="en-US" dirty="0"/>
              <a:t> </a:t>
            </a:r>
            <a:r>
              <a:rPr lang="en-US" altLang="zh-CN" dirty="0"/>
              <a:t>=0,</a:t>
            </a:r>
            <a:r>
              <a:rPr lang="zh-CN" altLang="en-US" dirty="0"/>
              <a:t> </a:t>
            </a:r>
            <a:r>
              <a:rPr lang="en-US" altLang="zh-CN" dirty="0"/>
              <a:t>they</a:t>
            </a:r>
            <a:r>
              <a:rPr lang="zh-CN" altLang="en-US" dirty="0"/>
              <a:t> </a:t>
            </a:r>
            <a:r>
              <a:rPr lang="en-US" altLang="zh-CN" dirty="0"/>
              <a:t>will</a:t>
            </a:r>
            <a:r>
              <a:rPr lang="zh-CN" altLang="en-US" dirty="0"/>
              <a:t> </a:t>
            </a:r>
            <a:r>
              <a:rPr lang="en-US" altLang="zh-CN" dirty="0"/>
              <a:t>bias</a:t>
            </a:r>
            <a:r>
              <a:rPr lang="zh-CN" altLang="en-US" dirty="0"/>
              <a:t> </a:t>
            </a:r>
            <a:r>
              <a:rPr lang="en-US" altLang="zh-CN" dirty="0"/>
              <a:t>the</a:t>
            </a:r>
            <a:r>
              <a:rPr lang="zh-CN" altLang="en-US" dirty="0"/>
              <a:t> </a:t>
            </a:r>
            <a:r>
              <a:rPr lang="en-US" altLang="zh-CN" dirty="0"/>
              <a:t>second</a:t>
            </a:r>
            <a:r>
              <a:rPr lang="zh-CN" altLang="en-US" dirty="0"/>
              <a:t> </a:t>
            </a:r>
            <a:r>
              <a:rPr lang="en-US" altLang="zh-CN" dirty="0"/>
              <a:t>coin</a:t>
            </a:r>
            <a:r>
              <a:rPr lang="zh-CN" altLang="en-US" dirty="0"/>
              <a:t> </a:t>
            </a:r>
            <a:r>
              <a:rPr lang="en-US" altLang="zh-CN" dirty="0"/>
              <a:t>to</a:t>
            </a:r>
            <a:r>
              <a:rPr lang="zh-CN" altLang="en-US" dirty="0"/>
              <a:t> </a:t>
            </a:r>
            <a:r>
              <a:rPr lang="en-US" altLang="zh-CN" dirty="0"/>
              <a:t>1.</a:t>
            </a:r>
            <a:r>
              <a:rPr lang="zh-CN" altLang="en-US" dirty="0"/>
              <a:t> </a:t>
            </a:r>
            <a:r>
              <a:rPr lang="en-US" altLang="zh-CN" dirty="0"/>
              <a:t>Note</a:t>
            </a:r>
            <a:r>
              <a:rPr lang="zh-CN" altLang="en-US" dirty="0"/>
              <a:t> </a:t>
            </a:r>
            <a:r>
              <a:rPr lang="en-US" altLang="zh-CN" dirty="0"/>
              <a:t>this</a:t>
            </a:r>
            <a:r>
              <a:rPr lang="zh-CN" altLang="en-US" dirty="0"/>
              <a:t> </a:t>
            </a:r>
            <a:r>
              <a:rPr lang="en-US" altLang="zh-CN" dirty="0"/>
              <a:t>coalition</a:t>
            </a:r>
            <a:r>
              <a:rPr lang="zh-CN" altLang="en-US" dirty="0"/>
              <a:t> </a:t>
            </a:r>
            <a:r>
              <a:rPr lang="en-US" altLang="zh-CN" dirty="0"/>
              <a:t>is</a:t>
            </a:r>
            <a:r>
              <a:rPr lang="zh-CN" altLang="en-US" dirty="0"/>
              <a:t> </a:t>
            </a:r>
            <a:r>
              <a:rPr lang="en-US" altLang="zh-CN" dirty="0"/>
              <a:t>able</a:t>
            </a:r>
            <a:r>
              <a:rPr lang="zh-CN" altLang="en-US" dirty="0"/>
              <a:t> </a:t>
            </a:r>
            <a:r>
              <a:rPr lang="en-US" altLang="zh-CN" dirty="0"/>
              <a:t>to</a:t>
            </a:r>
            <a:r>
              <a:rPr lang="zh-CN" altLang="en-US" dirty="0"/>
              <a:t> </a:t>
            </a:r>
            <a:r>
              <a:rPr lang="en-US" altLang="zh-CN" dirty="0"/>
              <a:t>perform</a:t>
            </a:r>
            <a:r>
              <a:rPr lang="zh-CN" altLang="en-US" dirty="0"/>
              <a:t> </a:t>
            </a:r>
            <a:r>
              <a:rPr lang="en-US" altLang="zh-CN" dirty="0"/>
              <a:t>this</a:t>
            </a:r>
            <a:r>
              <a:rPr lang="zh-CN" altLang="en-US" dirty="0"/>
              <a:t> </a:t>
            </a:r>
            <a:r>
              <a:rPr lang="en-US" altLang="zh-CN" dirty="0"/>
              <a:t>attack</a:t>
            </a:r>
            <a:r>
              <a:rPr lang="zh-CN" altLang="en-US" dirty="0"/>
              <a:t> </a:t>
            </a:r>
            <a:r>
              <a:rPr lang="en-US" altLang="zh-CN" dirty="0"/>
              <a:t>because</a:t>
            </a:r>
            <a:r>
              <a:rPr lang="zh-CN" altLang="en-US" dirty="0"/>
              <a:t> </a:t>
            </a:r>
            <a:r>
              <a:rPr lang="en-US" altLang="zh-CN" dirty="0"/>
              <a:t>it controls more players preferring 0 in the second coin compared to players preferring 1 in the second coin. So they can always bias towards second coin towards 1 because in the view of the second coin toss, this coalition prefers 0. However, in fact, conditioned on first coin being 0, this coalition actually prefers 1. So this coalition can perform this strategy to increase their joint utility. This protocol does not achieve GT fairness against coalition of size 5. </a:t>
            </a:r>
          </a:p>
        </p:txBody>
      </p:sp>
      <p:sp>
        <p:nvSpPr>
          <p:cNvPr id="4" name="Slide Number Placeholder 3"/>
          <p:cNvSpPr>
            <a:spLocks noGrp="1"/>
          </p:cNvSpPr>
          <p:nvPr>
            <p:ph type="sldNum" sz="quarter" idx="5"/>
          </p:nvPr>
        </p:nvSpPr>
        <p:spPr/>
        <p:txBody>
          <a:bodyPr/>
          <a:lstStyle/>
          <a:p>
            <a:fld id="{715DE82A-0ACD-8444-AD40-BBD12700EFC1}" type="slidenum">
              <a:rPr lang="en-US" smtClean="0"/>
              <a:t>21</a:t>
            </a:fld>
            <a:endParaRPr lang="en-US"/>
          </a:p>
        </p:txBody>
      </p:sp>
    </p:spTree>
    <p:extLst>
      <p:ext uri="{BB962C8B-B14F-4D97-AF65-F5344CB8AC3E}">
        <p14:creationId xmlns:p14="http://schemas.microsoft.com/office/powerpoint/2010/main" val="147449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general, composition does not work because there's a mismatch of the coalition's preference in different instances of the binary coin toss. </a:t>
            </a:r>
          </a:p>
        </p:txBody>
      </p:sp>
      <p:sp>
        <p:nvSpPr>
          <p:cNvPr id="4" name="Slide Number Placeholder 3"/>
          <p:cNvSpPr>
            <a:spLocks noGrp="1"/>
          </p:cNvSpPr>
          <p:nvPr>
            <p:ph type="sldNum" sz="quarter" idx="5"/>
          </p:nvPr>
        </p:nvSpPr>
        <p:spPr/>
        <p:txBody>
          <a:bodyPr/>
          <a:lstStyle/>
          <a:p>
            <a:fld id="{715DE82A-0ACD-8444-AD40-BBD12700EFC1}" type="slidenum">
              <a:rPr lang="en-US" smtClean="0"/>
              <a:t>22</a:t>
            </a:fld>
            <a:endParaRPr lang="en-US"/>
          </a:p>
        </p:txBody>
      </p:sp>
    </p:spTree>
    <p:extLst>
      <p:ext uri="{BB962C8B-B14F-4D97-AF65-F5344CB8AC3E}">
        <p14:creationId xmlns:p14="http://schemas.microsoft.com/office/powerpoint/2010/main" val="75387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 failure of composition implies that we need to design a multi-sided coin toss protocol from scratch.</a:t>
            </a:r>
          </a:p>
          <a:p>
            <a:r>
              <a:rPr lang="en-US" altLang="zh-CN" dirty="0"/>
              <a:t>So now let me show you a clean protocol that achieves GT fairness against majority sized coalition.</a:t>
            </a:r>
          </a:p>
          <a:p>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23</a:t>
            </a:fld>
            <a:endParaRPr lang="en-US"/>
          </a:p>
        </p:txBody>
      </p:sp>
    </p:spTree>
    <p:extLst>
      <p:ext uri="{BB962C8B-B14F-4D97-AF65-F5344CB8AC3E}">
        <p14:creationId xmlns:p14="http://schemas.microsoft.com/office/powerpoint/2010/main" val="3781253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remaining players each share a random coin using 5-out-of-7 </a:t>
            </a:r>
            <a:r>
              <a:rPr lang="en-US" altLang="zh-CN" dirty="0" err="1"/>
              <a:t>shamir</a:t>
            </a:r>
            <a:r>
              <a:rPr lang="en-US" altLang="zh-CN" dirty="0"/>
              <a:t> secret sharing. So any 5 players can </a:t>
            </a:r>
            <a:r>
              <a:rPr lang="en-US" altLang="zh-CN" dirty="0" err="1"/>
              <a:t>resonctruct</a:t>
            </a:r>
            <a:r>
              <a:rPr lang="en-US" altLang="zh-CN" dirty="0"/>
              <a:t>. We use this c1 to denote the sum of the </a:t>
            </a:r>
            <a:r>
              <a:rPr lang="en-US" altLang="zh-CN" dirty="0" err="1"/>
              <a:t>ramining</a:t>
            </a:r>
            <a:r>
              <a:rPr lang="en-US" altLang="zh-CN" dirty="0"/>
              <a:t> players' secrets.</a:t>
            </a:r>
          </a:p>
        </p:txBody>
      </p:sp>
      <p:sp>
        <p:nvSpPr>
          <p:cNvPr id="4" name="Slide Number Placeholder 3"/>
          <p:cNvSpPr>
            <a:spLocks noGrp="1"/>
          </p:cNvSpPr>
          <p:nvPr>
            <p:ph type="sldNum" sz="quarter" idx="5"/>
          </p:nvPr>
        </p:nvSpPr>
        <p:spPr/>
        <p:txBody>
          <a:bodyPr/>
          <a:lstStyle/>
          <a:p>
            <a:fld id="{715DE82A-0ACD-8444-AD40-BBD12700EFC1}" type="slidenum">
              <a:rPr lang="en-US" smtClean="0"/>
              <a:t>24</a:t>
            </a:fld>
            <a:endParaRPr lang="en-US"/>
          </a:p>
        </p:txBody>
      </p:sp>
    </p:spTree>
    <p:extLst>
      <p:ext uri="{BB962C8B-B14F-4D97-AF65-F5344CB8AC3E}">
        <p14:creationId xmlns:p14="http://schemas.microsoft.com/office/powerpoint/2010/main" val="41453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two</a:t>
            </a:r>
            <a:r>
              <a:rPr lang="zh-CN" altLang="en-US" dirty="0"/>
              <a:t> </a:t>
            </a:r>
            <a:r>
              <a:rPr lang="en-US" altLang="zh-CN" dirty="0"/>
              <a:t>authorities</a:t>
            </a:r>
            <a:r>
              <a:rPr lang="zh-CN" altLang="en-US" dirty="0"/>
              <a:t> </a:t>
            </a:r>
            <a:r>
              <a:rPr lang="en-US" altLang="zh-CN" dirty="0"/>
              <a:t>first</a:t>
            </a:r>
            <a:r>
              <a:rPr lang="zh-CN" altLang="en-US" dirty="0"/>
              <a:t> </a:t>
            </a:r>
            <a:r>
              <a:rPr lang="en-US" altLang="zh-CN" dirty="0"/>
              <a:t>choose</a:t>
            </a:r>
            <a:r>
              <a:rPr lang="zh-CN" altLang="en-US" dirty="0"/>
              <a:t> </a:t>
            </a:r>
            <a:r>
              <a:rPr lang="en-US" altLang="zh-CN" dirty="0"/>
              <a:t>two</a:t>
            </a:r>
            <a:r>
              <a:rPr lang="zh-CN" altLang="en-US" dirty="0"/>
              <a:t> </a:t>
            </a:r>
            <a:r>
              <a:rPr lang="en-US" altLang="zh-CN" dirty="0"/>
              <a:t>random</a:t>
            </a:r>
            <a:r>
              <a:rPr lang="zh-CN" altLang="en-US" dirty="0"/>
              <a:t> </a:t>
            </a:r>
            <a:r>
              <a:rPr lang="en-US" altLang="zh-CN" dirty="0"/>
              <a:t>coins.</a:t>
            </a:r>
          </a:p>
          <a:p>
            <a:r>
              <a:rPr lang="en-US" altLang="zh-CN" dirty="0"/>
              <a:t>If</a:t>
            </a:r>
            <a:r>
              <a:rPr lang="zh-CN" altLang="en-US" dirty="0"/>
              <a:t> </a:t>
            </a:r>
            <a:r>
              <a:rPr lang="en-US" altLang="zh-CN" dirty="0"/>
              <a:t>the</a:t>
            </a:r>
            <a:r>
              <a:rPr lang="zh-CN" altLang="en-US" dirty="0"/>
              <a:t> </a:t>
            </a:r>
            <a:r>
              <a:rPr lang="en-US" altLang="zh-CN" dirty="0"/>
              <a:t>coalition</a:t>
            </a:r>
            <a:r>
              <a:rPr lang="zh-CN" altLang="en-US" dirty="0"/>
              <a:t> </a:t>
            </a:r>
            <a:r>
              <a:rPr lang="en-US" altLang="zh-CN" dirty="0"/>
              <a:t>wants</a:t>
            </a:r>
            <a:r>
              <a:rPr lang="zh-CN" altLang="en-US" dirty="0"/>
              <a:t> </a:t>
            </a:r>
            <a:r>
              <a:rPr lang="en-US" altLang="zh-CN" dirty="0"/>
              <a:t>to</a:t>
            </a:r>
            <a:r>
              <a:rPr lang="zh-CN" altLang="en-US" dirty="0"/>
              <a:t> </a:t>
            </a:r>
            <a:r>
              <a:rPr lang="en-US" altLang="zh-CN" dirty="0"/>
              <a:t>rewrite</a:t>
            </a:r>
            <a:r>
              <a:rPr lang="zh-CN" altLang="en-US" dirty="0"/>
              <a:t> </a:t>
            </a:r>
            <a:r>
              <a:rPr lang="en-US" altLang="zh-CN" dirty="0"/>
              <a:t>any</a:t>
            </a:r>
            <a:r>
              <a:rPr lang="zh-CN" altLang="en-US" dirty="0"/>
              <a:t> </a:t>
            </a:r>
            <a:r>
              <a:rPr lang="en-US" altLang="zh-CN" dirty="0"/>
              <a:t>coin,</a:t>
            </a:r>
            <a:r>
              <a:rPr lang="zh-CN" altLang="en-US" dirty="0"/>
              <a:t> </a:t>
            </a:r>
            <a:r>
              <a:rPr lang="en-US" altLang="zh-CN" dirty="0"/>
              <a:t>it</a:t>
            </a:r>
            <a:r>
              <a:rPr lang="zh-CN" altLang="en-US" dirty="0"/>
              <a:t> </a:t>
            </a:r>
            <a:r>
              <a:rPr lang="en-US" altLang="zh-CN" dirty="0"/>
              <a:t>must</a:t>
            </a:r>
            <a:r>
              <a:rPr lang="zh-CN" altLang="en-US" dirty="0"/>
              <a:t> </a:t>
            </a:r>
            <a:r>
              <a:rPr lang="en-US" altLang="zh-CN" dirty="0"/>
              <a:t>happen</a:t>
            </a:r>
            <a:r>
              <a:rPr lang="zh-CN" altLang="en-US" dirty="0"/>
              <a:t> </a:t>
            </a:r>
            <a:r>
              <a:rPr lang="en-US" altLang="zh-CN" dirty="0"/>
              <a:t>at</a:t>
            </a:r>
            <a:r>
              <a:rPr lang="zh-CN" altLang="en-US" dirty="0"/>
              <a:t> </a:t>
            </a:r>
            <a:r>
              <a:rPr lang="en-US" altLang="zh-CN" dirty="0"/>
              <a:t>this</a:t>
            </a:r>
            <a:r>
              <a:rPr lang="zh-CN" altLang="en-US" dirty="0"/>
              <a:t> </a:t>
            </a:r>
            <a:r>
              <a:rPr lang="en-US" altLang="zh-CN" dirty="0"/>
              <a:t>point.</a:t>
            </a:r>
          </a:p>
          <a:p>
            <a:endParaRPr lang="en-US" dirty="0"/>
          </a:p>
          <a:p>
            <a:r>
              <a:rPr lang="en-US" altLang="zh-CN" dirty="0"/>
              <a:t>After</a:t>
            </a:r>
            <a:r>
              <a:rPr lang="zh-CN" altLang="en-US" dirty="0"/>
              <a:t> </a:t>
            </a:r>
            <a:r>
              <a:rPr lang="en-US" altLang="zh-CN" dirty="0"/>
              <a:t>that,</a:t>
            </a:r>
            <a:r>
              <a:rPr lang="zh-CN" altLang="en-US" dirty="0"/>
              <a:t> </a:t>
            </a:r>
            <a:r>
              <a:rPr lang="en-US" altLang="zh-CN" dirty="0"/>
              <a:t>the</a:t>
            </a:r>
            <a:r>
              <a:rPr lang="zh-CN" altLang="en-US" dirty="0"/>
              <a:t> </a:t>
            </a:r>
            <a:r>
              <a:rPr lang="en-US" altLang="zh-CN" dirty="0" err="1"/>
              <a:t>pitts</a:t>
            </a:r>
            <a:r>
              <a:rPr lang="zh-CN" altLang="en-US" dirty="0"/>
              <a:t> </a:t>
            </a:r>
            <a:r>
              <a:rPr lang="en-US" altLang="zh-CN" dirty="0"/>
              <a:t>group</a:t>
            </a:r>
            <a:r>
              <a:rPr lang="zh-CN" altLang="en-US" dirty="0"/>
              <a:t> </a:t>
            </a:r>
            <a:r>
              <a:rPr lang="en-US" altLang="zh-CN" dirty="0"/>
              <a:t>first</a:t>
            </a:r>
            <a:r>
              <a:rPr lang="zh-CN" altLang="en-US" dirty="0"/>
              <a:t> </a:t>
            </a:r>
            <a:r>
              <a:rPr lang="en-US" altLang="zh-CN" dirty="0"/>
              <a:t>reveal</a:t>
            </a:r>
            <a:r>
              <a:rPr lang="zh-CN" altLang="en-US" dirty="0"/>
              <a:t> </a:t>
            </a:r>
            <a:r>
              <a:rPr lang="en-US" altLang="zh-CN" dirty="0"/>
              <a:t>coin</a:t>
            </a:r>
            <a:r>
              <a:rPr lang="zh-CN" altLang="en-US" dirty="0"/>
              <a:t> </a:t>
            </a:r>
            <a:r>
              <a:rPr lang="en-US" altLang="zh-CN" dirty="0"/>
              <a:t>c0.</a:t>
            </a:r>
            <a:r>
              <a:rPr lang="zh-CN" altLang="en-US" dirty="0"/>
              <a:t> </a:t>
            </a:r>
            <a:r>
              <a:rPr lang="en-US" altLang="zh-CN" dirty="0"/>
              <a:t>so</a:t>
            </a:r>
            <a:r>
              <a:rPr lang="zh-CN" altLang="en-US" dirty="0"/>
              <a:t> </a:t>
            </a:r>
            <a:r>
              <a:rPr lang="en-US" altLang="zh-CN" dirty="0"/>
              <a:t>now</a:t>
            </a:r>
            <a:r>
              <a:rPr lang="zh-CN" altLang="en-US" dirty="0"/>
              <a:t> </a:t>
            </a:r>
            <a:r>
              <a:rPr lang="en-US" altLang="zh-CN" dirty="0"/>
              <a:t>the</a:t>
            </a:r>
            <a:r>
              <a:rPr lang="zh-CN" altLang="en-US" dirty="0"/>
              <a:t> </a:t>
            </a:r>
            <a:r>
              <a:rPr lang="en-US" altLang="zh-CN" dirty="0"/>
              <a:t>value</a:t>
            </a:r>
            <a:r>
              <a:rPr lang="zh-CN" altLang="en-US" dirty="0"/>
              <a:t> </a:t>
            </a:r>
            <a:r>
              <a:rPr lang="en-US" altLang="zh-CN" dirty="0"/>
              <a:t>c0</a:t>
            </a:r>
            <a:r>
              <a:rPr lang="zh-CN" altLang="en-US" dirty="0"/>
              <a:t> </a:t>
            </a:r>
            <a:r>
              <a:rPr lang="en-US" altLang="zh-CN" dirty="0"/>
              <a:t>is</a:t>
            </a:r>
            <a:r>
              <a:rPr lang="zh-CN" altLang="en-US" dirty="0"/>
              <a:t> </a:t>
            </a:r>
            <a:r>
              <a:rPr lang="en-US" altLang="zh-CN" dirty="0"/>
              <a:t>available</a:t>
            </a:r>
            <a:r>
              <a:rPr lang="zh-CN" altLang="en-US" dirty="0"/>
              <a:t> </a:t>
            </a:r>
            <a:r>
              <a:rPr lang="en-US" altLang="zh-CN" dirty="0"/>
              <a:t>on</a:t>
            </a:r>
            <a:r>
              <a:rPr lang="zh-CN" altLang="en-US" dirty="0"/>
              <a:t> </a:t>
            </a:r>
            <a:r>
              <a:rPr lang="en-US" altLang="zh-CN" dirty="0"/>
              <a:t>the</a:t>
            </a:r>
            <a:r>
              <a:rPr lang="zh-CN" altLang="en-US" dirty="0"/>
              <a:t> </a:t>
            </a:r>
            <a:r>
              <a:rPr lang="en-US" altLang="zh-CN" dirty="0"/>
              <a:t>public</a:t>
            </a:r>
            <a:r>
              <a:rPr lang="zh-CN" altLang="en-US" dirty="0"/>
              <a:t> </a:t>
            </a:r>
            <a:r>
              <a:rPr lang="en-US" altLang="zh-CN" dirty="0"/>
              <a:t>bulletin</a:t>
            </a:r>
            <a:r>
              <a:rPr lang="zh-CN" altLang="en-US" dirty="0"/>
              <a:t> </a:t>
            </a:r>
            <a:r>
              <a:rPr lang="en-US" altLang="zh-CN" dirty="0"/>
              <a:t>board.</a:t>
            </a:r>
          </a:p>
          <a:p>
            <a:r>
              <a:rPr lang="en-US" altLang="zh-CN" dirty="0"/>
              <a:t>Then</a:t>
            </a:r>
            <a:r>
              <a:rPr lang="zh-CN" altLang="en-US" dirty="0"/>
              <a:t> </a:t>
            </a:r>
            <a:r>
              <a:rPr lang="en-US" altLang="zh-CN" dirty="0"/>
              <a:t>the</a:t>
            </a:r>
            <a:r>
              <a:rPr lang="zh-CN" altLang="en-US" dirty="0"/>
              <a:t> </a:t>
            </a:r>
            <a:r>
              <a:rPr lang="en-US" altLang="zh-CN" dirty="0" err="1"/>
              <a:t>ann</a:t>
            </a:r>
            <a:r>
              <a:rPr lang="zh-CN" altLang="en-US" dirty="0"/>
              <a:t> </a:t>
            </a:r>
            <a:r>
              <a:rPr lang="en-US" altLang="zh-CN" dirty="0"/>
              <a:t>arbor</a:t>
            </a:r>
            <a:r>
              <a:rPr lang="zh-CN" altLang="en-US" dirty="0"/>
              <a:t> </a:t>
            </a:r>
            <a:r>
              <a:rPr lang="en-US" altLang="zh-CN" dirty="0"/>
              <a:t>group</a:t>
            </a:r>
            <a:r>
              <a:rPr lang="zh-CN" altLang="en-US" dirty="0"/>
              <a:t> </a:t>
            </a:r>
            <a:r>
              <a:rPr lang="en-US" altLang="zh-CN" dirty="0"/>
              <a:t>reveal</a:t>
            </a:r>
            <a:r>
              <a:rPr lang="zh-CN" altLang="en-US" dirty="0"/>
              <a:t> </a:t>
            </a:r>
            <a:r>
              <a:rPr lang="en-US" altLang="zh-CN" dirty="0"/>
              <a:t>the</a:t>
            </a:r>
            <a:r>
              <a:rPr lang="zh-CN" altLang="en-US" dirty="0"/>
              <a:t> </a:t>
            </a:r>
            <a:r>
              <a:rPr lang="en-US" altLang="zh-CN" dirty="0"/>
              <a:t>coin</a:t>
            </a:r>
            <a:r>
              <a:rPr lang="zh-CN" altLang="en-US" dirty="0"/>
              <a:t> </a:t>
            </a:r>
            <a:r>
              <a:rPr lang="en-US" altLang="zh-CN" dirty="0"/>
              <a:t>c1.</a:t>
            </a:r>
          </a:p>
          <a:p>
            <a:r>
              <a:rPr lang="en-US" altLang="zh-CN" dirty="0"/>
              <a:t>Note</a:t>
            </a:r>
            <a:r>
              <a:rPr lang="zh-CN" altLang="en-US" dirty="0"/>
              <a:t> </a:t>
            </a:r>
            <a:r>
              <a:rPr lang="en-US" altLang="zh-CN" dirty="0"/>
              <a:t>that</a:t>
            </a:r>
            <a:r>
              <a:rPr lang="zh-CN" altLang="en-US" dirty="0"/>
              <a:t> </a:t>
            </a:r>
            <a:r>
              <a:rPr lang="en-US" altLang="zh-CN" dirty="0"/>
              <a:t>here</a:t>
            </a:r>
            <a:r>
              <a:rPr lang="zh-CN" altLang="en-US" dirty="0"/>
              <a:t> </a:t>
            </a:r>
            <a:r>
              <a:rPr lang="en-US" altLang="zh-CN" dirty="0"/>
              <a:t>the</a:t>
            </a:r>
            <a:r>
              <a:rPr lang="zh-CN" altLang="en-US" dirty="0"/>
              <a:t> </a:t>
            </a:r>
            <a:r>
              <a:rPr lang="en-US" altLang="zh-CN" dirty="0"/>
              <a:t>reveal</a:t>
            </a:r>
            <a:r>
              <a:rPr lang="zh-CN" altLang="en-US" dirty="0"/>
              <a:t> </a:t>
            </a:r>
            <a:r>
              <a:rPr lang="en-US" altLang="zh-CN" dirty="0"/>
              <a:t>order</a:t>
            </a:r>
            <a:r>
              <a:rPr lang="zh-CN" altLang="en-US" dirty="0"/>
              <a:t> </a:t>
            </a:r>
            <a:r>
              <a:rPr lang="en-US" altLang="zh-CN" dirty="0"/>
              <a:t>matters</a:t>
            </a:r>
            <a:r>
              <a:rPr lang="zh-CN" altLang="en-US" dirty="0"/>
              <a:t> </a:t>
            </a:r>
            <a:r>
              <a:rPr lang="en-US" altLang="zh-CN" dirty="0"/>
              <a:t>and</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see</a:t>
            </a:r>
            <a:r>
              <a:rPr lang="zh-CN" altLang="en-US" dirty="0"/>
              <a:t> </a:t>
            </a:r>
            <a:r>
              <a:rPr lang="en-US" altLang="zh-CN" dirty="0"/>
              <a:t>why.</a:t>
            </a:r>
          </a:p>
          <a:p>
            <a:r>
              <a:rPr lang="en-US" altLang="zh-CN" dirty="0"/>
              <a:t>After</a:t>
            </a:r>
            <a:r>
              <a:rPr lang="zh-CN" altLang="en-US" dirty="0"/>
              <a:t> </a:t>
            </a:r>
            <a:r>
              <a:rPr lang="en-US" altLang="zh-CN" dirty="0"/>
              <a:t>we</a:t>
            </a:r>
            <a:r>
              <a:rPr lang="zh-CN" altLang="en-US" dirty="0"/>
              <a:t> </a:t>
            </a:r>
            <a:r>
              <a:rPr lang="en-US" altLang="zh-CN" dirty="0"/>
              <a:t>have</a:t>
            </a:r>
            <a:r>
              <a:rPr lang="zh-CN" altLang="en-US" dirty="0"/>
              <a:t> </a:t>
            </a:r>
            <a:r>
              <a:rPr lang="en-US" altLang="zh-CN" dirty="0"/>
              <a:t>both</a:t>
            </a:r>
            <a:r>
              <a:rPr lang="zh-CN" altLang="en-US" dirty="0"/>
              <a:t> </a:t>
            </a:r>
            <a:r>
              <a:rPr lang="en-US" altLang="zh-CN" dirty="0"/>
              <a:t>c0</a:t>
            </a:r>
            <a:r>
              <a:rPr lang="zh-CN" altLang="en-US" dirty="0"/>
              <a:t> </a:t>
            </a:r>
            <a:r>
              <a:rPr lang="en-US" altLang="zh-CN" dirty="0"/>
              <a:t>and</a:t>
            </a:r>
            <a:r>
              <a:rPr lang="zh-CN" altLang="en-US" dirty="0"/>
              <a:t> </a:t>
            </a:r>
            <a:r>
              <a:rPr lang="en-US" altLang="zh-CN" dirty="0"/>
              <a:t>c1</a:t>
            </a:r>
            <a:r>
              <a:rPr lang="zh-CN" altLang="en-US" dirty="0"/>
              <a:t> </a:t>
            </a:r>
            <a:r>
              <a:rPr lang="en-US" altLang="zh-CN" dirty="0"/>
              <a:t>revealed,</a:t>
            </a:r>
            <a:r>
              <a:rPr lang="zh-CN" altLang="en-US" dirty="0"/>
              <a:t> </a:t>
            </a:r>
            <a:r>
              <a:rPr lang="en-US" altLang="zh-CN" dirty="0"/>
              <a:t>we</a:t>
            </a:r>
            <a:r>
              <a:rPr lang="zh-CN" altLang="en-US" dirty="0"/>
              <a:t> </a:t>
            </a:r>
            <a:r>
              <a:rPr lang="en-US" altLang="zh-CN" dirty="0"/>
              <a:t>output</a:t>
            </a:r>
            <a:r>
              <a:rPr lang="zh-CN" altLang="en-US" dirty="0"/>
              <a:t> </a:t>
            </a:r>
            <a:r>
              <a:rPr lang="en-US" altLang="zh-CN" dirty="0"/>
              <a:t>the</a:t>
            </a:r>
            <a:r>
              <a:rPr lang="zh-CN" altLang="en-US" dirty="0"/>
              <a:t> </a:t>
            </a:r>
            <a:r>
              <a:rPr lang="en-US" altLang="zh-CN" dirty="0" err="1"/>
              <a:t>xor</a:t>
            </a:r>
            <a:r>
              <a:rPr lang="zh-CN" altLang="en-US" dirty="0"/>
              <a:t> </a:t>
            </a:r>
            <a:r>
              <a:rPr lang="en-US" altLang="zh-CN" dirty="0"/>
              <a:t>of</a:t>
            </a:r>
            <a:r>
              <a:rPr lang="zh-CN" altLang="en-US" dirty="0"/>
              <a:t> </a:t>
            </a:r>
            <a:r>
              <a:rPr lang="en-US" altLang="zh-CN" dirty="0"/>
              <a:t>the</a:t>
            </a:r>
            <a:r>
              <a:rPr lang="zh-CN" altLang="en-US" dirty="0"/>
              <a:t> </a:t>
            </a:r>
            <a:r>
              <a:rPr lang="en-US" altLang="zh-CN" dirty="0"/>
              <a:t>two</a:t>
            </a:r>
            <a:r>
              <a:rPr lang="zh-CN" altLang="en-US" dirty="0"/>
              <a:t> </a:t>
            </a:r>
            <a:r>
              <a:rPr lang="en-US" altLang="zh-CN" dirty="0"/>
              <a:t>random</a:t>
            </a:r>
            <a:r>
              <a:rPr lang="zh-CN" altLang="en-US" dirty="0"/>
              <a:t> </a:t>
            </a:r>
            <a:r>
              <a:rPr lang="en-US" altLang="zh-CN" dirty="0"/>
              <a:t>bits.</a:t>
            </a:r>
            <a:endParaRPr lang="en-US" dirty="0"/>
          </a:p>
        </p:txBody>
      </p:sp>
      <p:sp>
        <p:nvSpPr>
          <p:cNvPr id="4" name="Slide Number Placeholder 3"/>
          <p:cNvSpPr>
            <a:spLocks noGrp="1"/>
          </p:cNvSpPr>
          <p:nvPr>
            <p:ph type="sldNum" sz="quarter" idx="5"/>
          </p:nvPr>
        </p:nvSpPr>
        <p:spPr/>
        <p:txBody>
          <a:bodyPr/>
          <a:lstStyle/>
          <a:p>
            <a:fld id="{715DE82A-0ACD-8444-AD40-BBD12700EFC1}" type="slidenum">
              <a:rPr lang="en-US" smtClean="0"/>
              <a:t>25</a:t>
            </a:fld>
            <a:endParaRPr lang="en-US"/>
          </a:p>
        </p:txBody>
      </p:sp>
    </p:spTree>
    <p:extLst>
      <p:ext uri="{BB962C8B-B14F-4D97-AF65-F5344CB8AC3E}">
        <p14:creationId xmlns:p14="http://schemas.microsoft.com/office/powerpoint/2010/main" val="582966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two</a:t>
            </a:r>
            <a:r>
              <a:rPr lang="zh-CN" altLang="en-US" dirty="0"/>
              <a:t> </a:t>
            </a:r>
            <a:r>
              <a:rPr lang="en-US" altLang="zh-CN" dirty="0"/>
              <a:t>authorities</a:t>
            </a:r>
            <a:r>
              <a:rPr lang="zh-CN" altLang="en-US" dirty="0"/>
              <a:t> </a:t>
            </a:r>
            <a:r>
              <a:rPr lang="en-US" altLang="zh-CN" dirty="0"/>
              <a:t>first</a:t>
            </a:r>
            <a:r>
              <a:rPr lang="zh-CN" altLang="en-US" dirty="0"/>
              <a:t> </a:t>
            </a:r>
            <a:r>
              <a:rPr lang="en-US" altLang="zh-CN" dirty="0"/>
              <a:t>choose</a:t>
            </a:r>
            <a:r>
              <a:rPr lang="zh-CN" altLang="en-US" dirty="0"/>
              <a:t> </a:t>
            </a:r>
            <a:r>
              <a:rPr lang="en-US" altLang="zh-CN" dirty="0"/>
              <a:t>two</a:t>
            </a:r>
            <a:r>
              <a:rPr lang="zh-CN" altLang="en-US" dirty="0"/>
              <a:t> </a:t>
            </a:r>
            <a:r>
              <a:rPr lang="en-US" altLang="zh-CN" dirty="0"/>
              <a:t>random</a:t>
            </a:r>
            <a:r>
              <a:rPr lang="zh-CN" altLang="en-US" dirty="0"/>
              <a:t> </a:t>
            </a:r>
            <a:r>
              <a:rPr lang="en-US" altLang="zh-CN" dirty="0"/>
              <a:t>coins.</a:t>
            </a:r>
          </a:p>
          <a:p>
            <a:r>
              <a:rPr lang="en-US" altLang="zh-CN" dirty="0"/>
              <a:t>If</a:t>
            </a:r>
            <a:r>
              <a:rPr lang="zh-CN" altLang="en-US" dirty="0"/>
              <a:t> </a:t>
            </a:r>
            <a:r>
              <a:rPr lang="en-US" altLang="zh-CN" dirty="0"/>
              <a:t>the</a:t>
            </a:r>
            <a:r>
              <a:rPr lang="zh-CN" altLang="en-US" dirty="0"/>
              <a:t> </a:t>
            </a:r>
            <a:r>
              <a:rPr lang="en-US" altLang="zh-CN" dirty="0"/>
              <a:t>coalition</a:t>
            </a:r>
            <a:r>
              <a:rPr lang="zh-CN" altLang="en-US" dirty="0"/>
              <a:t> </a:t>
            </a:r>
            <a:r>
              <a:rPr lang="en-US" altLang="zh-CN" dirty="0"/>
              <a:t>wants</a:t>
            </a:r>
            <a:r>
              <a:rPr lang="zh-CN" altLang="en-US" dirty="0"/>
              <a:t> </a:t>
            </a:r>
            <a:r>
              <a:rPr lang="en-US" altLang="zh-CN" dirty="0"/>
              <a:t>to</a:t>
            </a:r>
            <a:r>
              <a:rPr lang="zh-CN" altLang="en-US" dirty="0"/>
              <a:t> </a:t>
            </a:r>
            <a:r>
              <a:rPr lang="en-US" altLang="zh-CN" dirty="0"/>
              <a:t>rewrite</a:t>
            </a:r>
            <a:r>
              <a:rPr lang="zh-CN" altLang="en-US" dirty="0"/>
              <a:t> </a:t>
            </a:r>
            <a:r>
              <a:rPr lang="en-US" altLang="zh-CN" dirty="0"/>
              <a:t>any</a:t>
            </a:r>
            <a:r>
              <a:rPr lang="zh-CN" altLang="en-US" dirty="0"/>
              <a:t> </a:t>
            </a:r>
            <a:r>
              <a:rPr lang="en-US" altLang="zh-CN" dirty="0"/>
              <a:t>coin,</a:t>
            </a:r>
            <a:r>
              <a:rPr lang="zh-CN" altLang="en-US" dirty="0"/>
              <a:t> </a:t>
            </a:r>
            <a:r>
              <a:rPr lang="en-US" altLang="zh-CN" dirty="0"/>
              <a:t>it</a:t>
            </a:r>
            <a:r>
              <a:rPr lang="zh-CN" altLang="en-US" dirty="0"/>
              <a:t> </a:t>
            </a:r>
            <a:r>
              <a:rPr lang="en-US" altLang="zh-CN" dirty="0"/>
              <a:t>must</a:t>
            </a:r>
            <a:r>
              <a:rPr lang="zh-CN" altLang="en-US" dirty="0"/>
              <a:t> </a:t>
            </a:r>
            <a:r>
              <a:rPr lang="en-US" altLang="zh-CN" dirty="0"/>
              <a:t>happen</a:t>
            </a:r>
            <a:r>
              <a:rPr lang="zh-CN" altLang="en-US" dirty="0"/>
              <a:t> </a:t>
            </a:r>
            <a:r>
              <a:rPr lang="en-US" altLang="zh-CN" dirty="0"/>
              <a:t>at</a:t>
            </a:r>
            <a:r>
              <a:rPr lang="zh-CN" altLang="en-US" dirty="0"/>
              <a:t> </a:t>
            </a:r>
            <a:r>
              <a:rPr lang="en-US" altLang="zh-CN" dirty="0"/>
              <a:t>this</a:t>
            </a:r>
            <a:r>
              <a:rPr lang="zh-CN" altLang="en-US" dirty="0"/>
              <a:t> </a:t>
            </a:r>
            <a:r>
              <a:rPr lang="en-US" altLang="zh-CN" dirty="0"/>
              <a:t>point.</a:t>
            </a:r>
          </a:p>
          <a:p>
            <a:endParaRPr lang="en-US" dirty="0"/>
          </a:p>
          <a:p>
            <a:r>
              <a:rPr lang="en-US" altLang="zh-CN" dirty="0"/>
              <a:t>After</a:t>
            </a:r>
            <a:r>
              <a:rPr lang="zh-CN" altLang="en-US" dirty="0"/>
              <a:t> </a:t>
            </a:r>
            <a:r>
              <a:rPr lang="en-US" altLang="zh-CN" dirty="0"/>
              <a:t>that,</a:t>
            </a:r>
            <a:r>
              <a:rPr lang="zh-CN" altLang="en-US" dirty="0"/>
              <a:t> </a:t>
            </a:r>
            <a:r>
              <a:rPr lang="en-US" altLang="zh-CN" dirty="0"/>
              <a:t>the</a:t>
            </a:r>
            <a:r>
              <a:rPr lang="zh-CN" altLang="en-US" dirty="0"/>
              <a:t> </a:t>
            </a:r>
            <a:r>
              <a:rPr lang="en-US" altLang="zh-CN" dirty="0" err="1"/>
              <a:t>pitts</a:t>
            </a:r>
            <a:r>
              <a:rPr lang="zh-CN" altLang="en-US" dirty="0"/>
              <a:t> </a:t>
            </a:r>
            <a:r>
              <a:rPr lang="en-US" altLang="zh-CN" dirty="0"/>
              <a:t>group</a:t>
            </a:r>
            <a:r>
              <a:rPr lang="zh-CN" altLang="en-US" dirty="0"/>
              <a:t> </a:t>
            </a:r>
            <a:r>
              <a:rPr lang="en-US" altLang="zh-CN" dirty="0"/>
              <a:t>first</a:t>
            </a:r>
            <a:r>
              <a:rPr lang="zh-CN" altLang="en-US" dirty="0"/>
              <a:t> </a:t>
            </a:r>
            <a:r>
              <a:rPr lang="en-US" altLang="zh-CN" dirty="0"/>
              <a:t>reveal</a:t>
            </a:r>
            <a:r>
              <a:rPr lang="zh-CN" altLang="en-US" dirty="0"/>
              <a:t> </a:t>
            </a:r>
            <a:r>
              <a:rPr lang="en-US" altLang="zh-CN" dirty="0"/>
              <a:t>coin</a:t>
            </a:r>
            <a:r>
              <a:rPr lang="zh-CN" altLang="en-US" dirty="0"/>
              <a:t> </a:t>
            </a:r>
            <a:r>
              <a:rPr lang="en-US" altLang="zh-CN" dirty="0"/>
              <a:t>c0.</a:t>
            </a:r>
            <a:r>
              <a:rPr lang="zh-CN" altLang="en-US" dirty="0"/>
              <a:t> </a:t>
            </a:r>
            <a:r>
              <a:rPr lang="en-US" altLang="zh-CN" dirty="0"/>
              <a:t>so</a:t>
            </a:r>
            <a:r>
              <a:rPr lang="zh-CN" altLang="en-US" dirty="0"/>
              <a:t> </a:t>
            </a:r>
            <a:r>
              <a:rPr lang="en-US" altLang="zh-CN" dirty="0"/>
              <a:t>now</a:t>
            </a:r>
            <a:r>
              <a:rPr lang="zh-CN" altLang="en-US" dirty="0"/>
              <a:t> </a:t>
            </a:r>
            <a:r>
              <a:rPr lang="en-US" altLang="zh-CN" dirty="0"/>
              <a:t>the</a:t>
            </a:r>
            <a:r>
              <a:rPr lang="zh-CN" altLang="en-US" dirty="0"/>
              <a:t> </a:t>
            </a:r>
            <a:r>
              <a:rPr lang="en-US" altLang="zh-CN" dirty="0"/>
              <a:t>value</a:t>
            </a:r>
            <a:r>
              <a:rPr lang="zh-CN" altLang="en-US" dirty="0"/>
              <a:t> </a:t>
            </a:r>
            <a:r>
              <a:rPr lang="en-US" altLang="zh-CN" dirty="0"/>
              <a:t>c0</a:t>
            </a:r>
            <a:r>
              <a:rPr lang="zh-CN" altLang="en-US" dirty="0"/>
              <a:t> </a:t>
            </a:r>
            <a:r>
              <a:rPr lang="en-US" altLang="zh-CN" dirty="0"/>
              <a:t>is</a:t>
            </a:r>
            <a:r>
              <a:rPr lang="zh-CN" altLang="en-US" dirty="0"/>
              <a:t> </a:t>
            </a:r>
            <a:r>
              <a:rPr lang="en-US" altLang="zh-CN" dirty="0"/>
              <a:t>available</a:t>
            </a:r>
            <a:r>
              <a:rPr lang="zh-CN" altLang="en-US" dirty="0"/>
              <a:t> </a:t>
            </a:r>
            <a:r>
              <a:rPr lang="en-US" altLang="zh-CN" dirty="0"/>
              <a:t>on</a:t>
            </a:r>
            <a:r>
              <a:rPr lang="zh-CN" altLang="en-US" dirty="0"/>
              <a:t> </a:t>
            </a:r>
            <a:r>
              <a:rPr lang="en-US" altLang="zh-CN" dirty="0"/>
              <a:t>the</a:t>
            </a:r>
            <a:r>
              <a:rPr lang="zh-CN" altLang="en-US" dirty="0"/>
              <a:t> </a:t>
            </a:r>
            <a:r>
              <a:rPr lang="en-US" altLang="zh-CN" dirty="0"/>
              <a:t>public</a:t>
            </a:r>
            <a:r>
              <a:rPr lang="zh-CN" altLang="en-US" dirty="0"/>
              <a:t> </a:t>
            </a:r>
            <a:r>
              <a:rPr lang="en-US" altLang="zh-CN" dirty="0"/>
              <a:t>bulletin</a:t>
            </a:r>
            <a:r>
              <a:rPr lang="zh-CN" altLang="en-US" dirty="0"/>
              <a:t> </a:t>
            </a:r>
            <a:r>
              <a:rPr lang="en-US" altLang="zh-CN" dirty="0"/>
              <a:t>board.</a:t>
            </a:r>
          </a:p>
          <a:p>
            <a:r>
              <a:rPr lang="en-US" altLang="zh-CN" dirty="0"/>
              <a:t>Then</a:t>
            </a:r>
            <a:r>
              <a:rPr lang="zh-CN" altLang="en-US" dirty="0"/>
              <a:t> </a:t>
            </a:r>
            <a:r>
              <a:rPr lang="en-US" altLang="zh-CN" dirty="0"/>
              <a:t>the</a:t>
            </a:r>
            <a:r>
              <a:rPr lang="zh-CN" altLang="en-US" dirty="0"/>
              <a:t> </a:t>
            </a:r>
            <a:r>
              <a:rPr lang="en-US" altLang="zh-CN" dirty="0" err="1"/>
              <a:t>ann</a:t>
            </a:r>
            <a:r>
              <a:rPr lang="zh-CN" altLang="en-US" dirty="0"/>
              <a:t> </a:t>
            </a:r>
            <a:r>
              <a:rPr lang="en-US" altLang="zh-CN" dirty="0"/>
              <a:t>arbor</a:t>
            </a:r>
            <a:r>
              <a:rPr lang="zh-CN" altLang="en-US" dirty="0"/>
              <a:t> </a:t>
            </a:r>
            <a:r>
              <a:rPr lang="en-US" altLang="zh-CN" dirty="0"/>
              <a:t>group</a:t>
            </a:r>
            <a:r>
              <a:rPr lang="zh-CN" altLang="en-US" dirty="0"/>
              <a:t> </a:t>
            </a:r>
            <a:r>
              <a:rPr lang="en-US" altLang="zh-CN" dirty="0"/>
              <a:t>reveal</a:t>
            </a:r>
            <a:r>
              <a:rPr lang="zh-CN" altLang="en-US" dirty="0"/>
              <a:t> </a:t>
            </a:r>
            <a:r>
              <a:rPr lang="en-US" altLang="zh-CN" dirty="0"/>
              <a:t>the</a:t>
            </a:r>
            <a:r>
              <a:rPr lang="zh-CN" altLang="en-US" dirty="0"/>
              <a:t> </a:t>
            </a:r>
            <a:r>
              <a:rPr lang="en-US" altLang="zh-CN" dirty="0"/>
              <a:t>coin</a:t>
            </a:r>
            <a:r>
              <a:rPr lang="zh-CN" altLang="en-US" dirty="0"/>
              <a:t> </a:t>
            </a:r>
            <a:r>
              <a:rPr lang="en-US" altLang="zh-CN" dirty="0"/>
              <a:t>c1.</a:t>
            </a:r>
          </a:p>
          <a:p>
            <a:r>
              <a:rPr lang="en-US" altLang="zh-CN" dirty="0"/>
              <a:t>Note</a:t>
            </a:r>
            <a:r>
              <a:rPr lang="zh-CN" altLang="en-US" dirty="0"/>
              <a:t> </a:t>
            </a:r>
            <a:r>
              <a:rPr lang="en-US" altLang="zh-CN" dirty="0"/>
              <a:t>that</a:t>
            </a:r>
            <a:r>
              <a:rPr lang="zh-CN" altLang="en-US" dirty="0"/>
              <a:t> </a:t>
            </a:r>
            <a:r>
              <a:rPr lang="en-US" altLang="zh-CN" dirty="0"/>
              <a:t>here</a:t>
            </a:r>
            <a:r>
              <a:rPr lang="zh-CN" altLang="en-US" dirty="0"/>
              <a:t> </a:t>
            </a:r>
            <a:r>
              <a:rPr lang="en-US" altLang="zh-CN" dirty="0"/>
              <a:t>the</a:t>
            </a:r>
            <a:r>
              <a:rPr lang="zh-CN" altLang="en-US" dirty="0"/>
              <a:t> </a:t>
            </a:r>
            <a:r>
              <a:rPr lang="en-US" altLang="zh-CN" dirty="0"/>
              <a:t>reveal</a:t>
            </a:r>
            <a:r>
              <a:rPr lang="zh-CN" altLang="en-US" dirty="0"/>
              <a:t> </a:t>
            </a:r>
            <a:r>
              <a:rPr lang="en-US" altLang="zh-CN" dirty="0"/>
              <a:t>order</a:t>
            </a:r>
            <a:r>
              <a:rPr lang="zh-CN" altLang="en-US" dirty="0"/>
              <a:t> </a:t>
            </a:r>
            <a:r>
              <a:rPr lang="en-US" altLang="zh-CN" dirty="0"/>
              <a:t>matters</a:t>
            </a:r>
            <a:r>
              <a:rPr lang="zh-CN" altLang="en-US" dirty="0"/>
              <a:t> </a:t>
            </a:r>
            <a:r>
              <a:rPr lang="en-US" altLang="zh-CN" dirty="0"/>
              <a:t>and</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see</a:t>
            </a:r>
            <a:r>
              <a:rPr lang="zh-CN" altLang="en-US" dirty="0"/>
              <a:t> </a:t>
            </a:r>
            <a:r>
              <a:rPr lang="en-US" altLang="zh-CN" dirty="0"/>
              <a:t>why.</a:t>
            </a:r>
          </a:p>
          <a:p>
            <a:r>
              <a:rPr lang="en-US" altLang="zh-CN" dirty="0"/>
              <a:t>After</a:t>
            </a:r>
            <a:r>
              <a:rPr lang="zh-CN" altLang="en-US" dirty="0"/>
              <a:t> </a:t>
            </a:r>
            <a:r>
              <a:rPr lang="en-US" altLang="zh-CN" dirty="0"/>
              <a:t>we</a:t>
            </a:r>
            <a:r>
              <a:rPr lang="zh-CN" altLang="en-US" dirty="0"/>
              <a:t> </a:t>
            </a:r>
            <a:r>
              <a:rPr lang="en-US" altLang="zh-CN" dirty="0"/>
              <a:t>have</a:t>
            </a:r>
            <a:r>
              <a:rPr lang="zh-CN" altLang="en-US" dirty="0"/>
              <a:t> </a:t>
            </a:r>
            <a:r>
              <a:rPr lang="en-US" altLang="zh-CN" dirty="0"/>
              <a:t>both</a:t>
            </a:r>
            <a:r>
              <a:rPr lang="zh-CN" altLang="en-US" dirty="0"/>
              <a:t> </a:t>
            </a:r>
            <a:r>
              <a:rPr lang="en-US" altLang="zh-CN" dirty="0"/>
              <a:t>c0</a:t>
            </a:r>
            <a:r>
              <a:rPr lang="zh-CN" altLang="en-US" dirty="0"/>
              <a:t> </a:t>
            </a:r>
            <a:r>
              <a:rPr lang="en-US" altLang="zh-CN" dirty="0"/>
              <a:t>and</a:t>
            </a:r>
            <a:r>
              <a:rPr lang="zh-CN" altLang="en-US" dirty="0"/>
              <a:t> </a:t>
            </a:r>
            <a:r>
              <a:rPr lang="en-US" altLang="zh-CN" dirty="0"/>
              <a:t>c1</a:t>
            </a:r>
            <a:r>
              <a:rPr lang="zh-CN" altLang="en-US" dirty="0"/>
              <a:t> </a:t>
            </a:r>
            <a:r>
              <a:rPr lang="en-US" altLang="zh-CN" dirty="0"/>
              <a:t>revealed,</a:t>
            </a:r>
            <a:r>
              <a:rPr lang="zh-CN" altLang="en-US" dirty="0"/>
              <a:t> </a:t>
            </a:r>
            <a:r>
              <a:rPr lang="en-US" altLang="zh-CN" dirty="0"/>
              <a:t>we</a:t>
            </a:r>
            <a:r>
              <a:rPr lang="zh-CN" altLang="en-US" dirty="0"/>
              <a:t> </a:t>
            </a:r>
            <a:r>
              <a:rPr lang="en-US" altLang="zh-CN" dirty="0"/>
              <a:t>output</a:t>
            </a:r>
            <a:r>
              <a:rPr lang="zh-CN" altLang="en-US" dirty="0"/>
              <a:t> </a:t>
            </a:r>
            <a:r>
              <a:rPr lang="en-US" altLang="zh-CN" dirty="0"/>
              <a:t>the</a:t>
            </a:r>
            <a:r>
              <a:rPr lang="zh-CN" altLang="en-US" dirty="0"/>
              <a:t> </a:t>
            </a:r>
            <a:r>
              <a:rPr lang="en-US" altLang="zh-CN" dirty="0" err="1"/>
              <a:t>xor</a:t>
            </a:r>
            <a:r>
              <a:rPr lang="zh-CN" altLang="en-US" dirty="0"/>
              <a:t> </a:t>
            </a:r>
            <a:r>
              <a:rPr lang="en-US" altLang="zh-CN" dirty="0"/>
              <a:t>of</a:t>
            </a:r>
            <a:r>
              <a:rPr lang="zh-CN" altLang="en-US" dirty="0"/>
              <a:t> </a:t>
            </a:r>
            <a:r>
              <a:rPr lang="en-US" altLang="zh-CN" dirty="0"/>
              <a:t>the</a:t>
            </a:r>
            <a:r>
              <a:rPr lang="zh-CN" altLang="en-US" dirty="0"/>
              <a:t> </a:t>
            </a:r>
            <a:r>
              <a:rPr lang="en-US" altLang="zh-CN" dirty="0"/>
              <a:t>two</a:t>
            </a:r>
            <a:r>
              <a:rPr lang="zh-CN" altLang="en-US" dirty="0"/>
              <a:t> </a:t>
            </a:r>
            <a:r>
              <a:rPr lang="en-US" altLang="zh-CN" dirty="0"/>
              <a:t>random</a:t>
            </a:r>
            <a:r>
              <a:rPr lang="zh-CN" altLang="en-US" dirty="0"/>
              <a:t> </a:t>
            </a:r>
            <a:r>
              <a:rPr lang="en-US" altLang="zh-CN" dirty="0"/>
              <a:t>bits.</a:t>
            </a:r>
            <a:endParaRPr lang="en-US" dirty="0"/>
          </a:p>
        </p:txBody>
      </p:sp>
      <p:sp>
        <p:nvSpPr>
          <p:cNvPr id="4" name="Slide Number Placeholder 3"/>
          <p:cNvSpPr>
            <a:spLocks noGrp="1"/>
          </p:cNvSpPr>
          <p:nvPr>
            <p:ph type="sldNum" sz="quarter" idx="5"/>
          </p:nvPr>
        </p:nvSpPr>
        <p:spPr/>
        <p:txBody>
          <a:bodyPr/>
          <a:lstStyle/>
          <a:p>
            <a:fld id="{715DE82A-0ACD-8444-AD40-BBD12700EFC1}" type="slidenum">
              <a:rPr lang="en-US" smtClean="0"/>
              <a:t>26</a:t>
            </a:fld>
            <a:endParaRPr lang="en-US"/>
          </a:p>
        </p:txBody>
      </p:sp>
    </p:spTree>
    <p:extLst>
      <p:ext uri="{BB962C8B-B14F-4D97-AF65-F5344CB8AC3E}">
        <p14:creationId xmlns:p14="http://schemas.microsoft.com/office/powerpoint/2010/main" val="369415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two</a:t>
            </a:r>
            <a:r>
              <a:rPr lang="zh-CN" altLang="en-US" dirty="0"/>
              <a:t> </a:t>
            </a:r>
            <a:r>
              <a:rPr lang="en-US" altLang="zh-CN" dirty="0"/>
              <a:t>authorities</a:t>
            </a:r>
            <a:r>
              <a:rPr lang="zh-CN" altLang="en-US" dirty="0"/>
              <a:t> </a:t>
            </a:r>
            <a:r>
              <a:rPr lang="en-US" altLang="zh-CN" dirty="0"/>
              <a:t>first</a:t>
            </a:r>
            <a:r>
              <a:rPr lang="zh-CN" altLang="en-US" dirty="0"/>
              <a:t> </a:t>
            </a:r>
            <a:r>
              <a:rPr lang="en-US" altLang="zh-CN" dirty="0"/>
              <a:t>choose</a:t>
            </a:r>
            <a:r>
              <a:rPr lang="zh-CN" altLang="en-US" dirty="0"/>
              <a:t> </a:t>
            </a:r>
            <a:r>
              <a:rPr lang="en-US" altLang="zh-CN" dirty="0"/>
              <a:t>two</a:t>
            </a:r>
            <a:r>
              <a:rPr lang="zh-CN" altLang="en-US" dirty="0"/>
              <a:t> </a:t>
            </a:r>
            <a:r>
              <a:rPr lang="en-US" altLang="zh-CN" dirty="0"/>
              <a:t>random</a:t>
            </a:r>
            <a:r>
              <a:rPr lang="zh-CN" altLang="en-US" dirty="0"/>
              <a:t> </a:t>
            </a:r>
            <a:r>
              <a:rPr lang="en-US" altLang="zh-CN" dirty="0"/>
              <a:t>coins.</a:t>
            </a:r>
          </a:p>
          <a:p>
            <a:r>
              <a:rPr lang="en-US" altLang="zh-CN" dirty="0"/>
              <a:t>If</a:t>
            </a:r>
            <a:r>
              <a:rPr lang="zh-CN" altLang="en-US" dirty="0"/>
              <a:t> </a:t>
            </a:r>
            <a:r>
              <a:rPr lang="en-US" altLang="zh-CN" dirty="0"/>
              <a:t>the</a:t>
            </a:r>
            <a:r>
              <a:rPr lang="zh-CN" altLang="en-US" dirty="0"/>
              <a:t> </a:t>
            </a:r>
            <a:r>
              <a:rPr lang="en-US" altLang="zh-CN" dirty="0"/>
              <a:t>coalition</a:t>
            </a:r>
            <a:r>
              <a:rPr lang="zh-CN" altLang="en-US" dirty="0"/>
              <a:t> </a:t>
            </a:r>
            <a:r>
              <a:rPr lang="en-US" altLang="zh-CN" dirty="0"/>
              <a:t>wants</a:t>
            </a:r>
            <a:r>
              <a:rPr lang="zh-CN" altLang="en-US" dirty="0"/>
              <a:t> </a:t>
            </a:r>
            <a:r>
              <a:rPr lang="en-US" altLang="zh-CN" dirty="0"/>
              <a:t>to</a:t>
            </a:r>
            <a:r>
              <a:rPr lang="zh-CN" altLang="en-US" dirty="0"/>
              <a:t> </a:t>
            </a:r>
            <a:r>
              <a:rPr lang="en-US" altLang="zh-CN" dirty="0"/>
              <a:t>rewrite</a:t>
            </a:r>
            <a:r>
              <a:rPr lang="zh-CN" altLang="en-US" dirty="0"/>
              <a:t> </a:t>
            </a:r>
            <a:r>
              <a:rPr lang="en-US" altLang="zh-CN" dirty="0"/>
              <a:t>any</a:t>
            </a:r>
            <a:r>
              <a:rPr lang="zh-CN" altLang="en-US" dirty="0"/>
              <a:t> </a:t>
            </a:r>
            <a:r>
              <a:rPr lang="en-US" altLang="zh-CN" dirty="0"/>
              <a:t>coin,</a:t>
            </a:r>
            <a:r>
              <a:rPr lang="zh-CN" altLang="en-US" dirty="0"/>
              <a:t> </a:t>
            </a:r>
            <a:r>
              <a:rPr lang="en-US" altLang="zh-CN" dirty="0"/>
              <a:t>it</a:t>
            </a:r>
            <a:r>
              <a:rPr lang="zh-CN" altLang="en-US" dirty="0"/>
              <a:t> </a:t>
            </a:r>
            <a:r>
              <a:rPr lang="en-US" altLang="zh-CN" dirty="0"/>
              <a:t>must</a:t>
            </a:r>
            <a:r>
              <a:rPr lang="zh-CN" altLang="en-US" dirty="0"/>
              <a:t> </a:t>
            </a:r>
            <a:r>
              <a:rPr lang="en-US" altLang="zh-CN" dirty="0"/>
              <a:t>happen</a:t>
            </a:r>
            <a:r>
              <a:rPr lang="zh-CN" altLang="en-US" dirty="0"/>
              <a:t> </a:t>
            </a:r>
            <a:r>
              <a:rPr lang="en-US" altLang="zh-CN" dirty="0"/>
              <a:t>at</a:t>
            </a:r>
            <a:r>
              <a:rPr lang="zh-CN" altLang="en-US" dirty="0"/>
              <a:t> </a:t>
            </a:r>
            <a:r>
              <a:rPr lang="en-US" altLang="zh-CN" dirty="0"/>
              <a:t>this</a:t>
            </a:r>
            <a:r>
              <a:rPr lang="zh-CN" altLang="en-US" dirty="0"/>
              <a:t> </a:t>
            </a:r>
            <a:r>
              <a:rPr lang="en-US" altLang="zh-CN" dirty="0"/>
              <a:t>point.</a:t>
            </a:r>
          </a:p>
          <a:p>
            <a:endParaRPr lang="en-US" dirty="0"/>
          </a:p>
          <a:p>
            <a:r>
              <a:rPr lang="en-US" altLang="zh-CN" dirty="0"/>
              <a:t>After</a:t>
            </a:r>
            <a:r>
              <a:rPr lang="zh-CN" altLang="en-US" dirty="0"/>
              <a:t> </a:t>
            </a:r>
            <a:r>
              <a:rPr lang="en-US" altLang="zh-CN" dirty="0"/>
              <a:t>that,</a:t>
            </a:r>
            <a:r>
              <a:rPr lang="zh-CN" altLang="en-US" dirty="0"/>
              <a:t> </a:t>
            </a:r>
            <a:r>
              <a:rPr lang="en-US" altLang="zh-CN" dirty="0"/>
              <a:t>the</a:t>
            </a:r>
            <a:r>
              <a:rPr lang="zh-CN" altLang="en-US" dirty="0"/>
              <a:t> </a:t>
            </a:r>
            <a:r>
              <a:rPr lang="en-US" altLang="zh-CN" dirty="0" err="1"/>
              <a:t>pitts</a:t>
            </a:r>
            <a:r>
              <a:rPr lang="zh-CN" altLang="en-US" dirty="0"/>
              <a:t> </a:t>
            </a:r>
            <a:r>
              <a:rPr lang="en-US" altLang="zh-CN" dirty="0"/>
              <a:t>group</a:t>
            </a:r>
            <a:r>
              <a:rPr lang="zh-CN" altLang="en-US" dirty="0"/>
              <a:t> </a:t>
            </a:r>
            <a:r>
              <a:rPr lang="en-US" altLang="zh-CN" dirty="0"/>
              <a:t>first</a:t>
            </a:r>
            <a:r>
              <a:rPr lang="zh-CN" altLang="en-US" dirty="0"/>
              <a:t> </a:t>
            </a:r>
            <a:r>
              <a:rPr lang="en-US" altLang="zh-CN" dirty="0"/>
              <a:t>reveal</a:t>
            </a:r>
            <a:r>
              <a:rPr lang="zh-CN" altLang="en-US" dirty="0"/>
              <a:t> </a:t>
            </a:r>
            <a:r>
              <a:rPr lang="en-US" altLang="zh-CN" dirty="0"/>
              <a:t>coin</a:t>
            </a:r>
            <a:r>
              <a:rPr lang="zh-CN" altLang="en-US" dirty="0"/>
              <a:t> </a:t>
            </a:r>
            <a:r>
              <a:rPr lang="en-US" altLang="zh-CN" dirty="0"/>
              <a:t>c0.</a:t>
            </a:r>
            <a:r>
              <a:rPr lang="zh-CN" altLang="en-US" dirty="0"/>
              <a:t> </a:t>
            </a:r>
            <a:r>
              <a:rPr lang="en-US" altLang="zh-CN" dirty="0"/>
              <a:t>so</a:t>
            </a:r>
            <a:r>
              <a:rPr lang="zh-CN" altLang="en-US" dirty="0"/>
              <a:t> </a:t>
            </a:r>
            <a:r>
              <a:rPr lang="en-US" altLang="zh-CN" dirty="0"/>
              <a:t>now</a:t>
            </a:r>
            <a:r>
              <a:rPr lang="zh-CN" altLang="en-US" dirty="0"/>
              <a:t> </a:t>
            </a:r>
            <a:r>
              <a:rPr lang="en-US" altLang="zh-CN" dirty="0"/>
              <a:t>the</a:t>
            </a:r>
            <a:r>
              <a:rPr lang="zh-CN" altLang="en-US" dirty="0"/>
              <a:t> </a:t>
            </a:r>
            <a:r>
              <a:rPr lang="en-US" altLang="zh-CN" dirty="0"/>
              <a:t>value</a:t>
            </a:r>
            <a:r>
              <a:rPr lang="zh-CN" altLang="en-US" dirty="0"/>
              <a:t> </a:t>
            </a:r>
            <a:r>
              <a:rPr lang="en-US" altLang="zh-CN" dirty="0"/>
              <a:t>c0</a:t>
            </a:r>
            <a:r>
              <a:rPr lang="zh-CN" altLang="en-US" dirty="0"/>
              <a:t> </a:t>
            </a:r>
            <a:r>
              <a:rPr lang="en-US" altLang="zh-CN" dirty="0"/>
              <a:t>is</a:t>
            </a:r>
            <a:r>
              <a:rPr lang="zh-CN" altLang="en-US" dirty="0"/>
              <a:t> </a:t>
            </a:r>
            <a:r>
              <a:rPr lang="en-US" altLang="zh-CN" dirty="0"/>
              <a:t>available</a:t>
            </a:r>
            <a:r>
              <a:rPr lang="zh-CN" altLang="en-US" dirty="0"/>
              <a:t> </a:t>
            </a:r>
            <a:r>
              <a:rPr lang="en-US" altLang="zh-CN" dirty="0"/>
              <a:t>on</a:t>
            </a:r>
            <a:r>
              <a:rPr lang="zh-CN" altLang="en-US" dirty="0"/>
              <a:t> </a:t>
            </a:r>
            <a:r>
              <a:rPr lang="en-US" altLang="zh-CN" dirty="0"/>
              <a:t>the</a:t>
            </a:r>
            <a:r>
              <a:rPr lang="zh-CN" altLang="en-US" dirty="0"/>
              <a:t> </a:t>
            </a:r>
            <a:r>
              <a:rPr lang="en-US" altLang="zh-CN" dirty="0"/>
              <a:t>public</a:t>
            </a:r>
            <a:r>
              <a:rPr lang="zh-CN" altLang="en-US" dirty="0"/>
              <a:t> </a:t>
            </a:r>
            <a:r>
              <a:rPr lang="en-US" altLang="zh-CN" dirty="0"/>
              <a:t>bulletin</a:t>
            </a:r>
            <a:r>
              <a:rPr lang="zh-CN" altLang="en-US" dirty="0"/>
              <a:t> </a:t>
            </a:r>
            <a:r>
              <a:rPr lang="en-US" altLang="zh-CN" dirty="0"/>
              <a:t>board.</a:t>
            </a:r>
          </a:p>
          <a:p>
            <a:r>
              <a:rPr lang="en-US" altLang="zh-CN" dirty="0"/>
              <a:t>Then</a:t>
            </a:r>
            <a:r>
              <a:rPr lang="zh-CN" altLang="en-US" dirty="0"/>
              <a:t> </a:t>
            </a:r>
            <a:r>
              <a:rPr lang="en-US" altLang="zh-CN" dirty="0"/>
              <a:t>the</a:t>
            </a:r>
            <a:r>
              <a:rPr lang="zh-CN" altLang="en-US" dirty="0"/>
              <a:t> </a:t>
            </a:r>
            <a:r>
              <a:rPr lang="en-US" altLang="zh-CN" dirty="0" err="1"/>
              <a:t>ann</a:t>
            </a:r>
            <a:r>
              <a:rPr lang="zh-CN" altLang="en-US" dirty="0"/>
              <a:t> </a:t>
            </a:r>
            <a:r>
              <a:rPr lang="en-US" altLang="zh-CN" dirty="0"/>
              <a:t>arbor</a:t>
            </a:r>
            <a:r>
              <a:rPr lang="zh-CN" altLang="en-US" dirty="0"/>
              <a:t> </a:t>
            </a:r>
            <a:r>
              <a:rPr lang="en-US" altLang="zh-CN" dirty="0"/>
              <a:t>group</a:t>
            </a:r>
            <a:r>
              <a:rPr lang="zh-CN" altLang="en-US" dirty="0"/>
              <a:t> </a:t>
            </a:r>
            <a:r>
              <a:rPr lang="en-US" altLang="zh-CN" dirty="0"/>
              <a:t>reveal</a:t>
            </a:r>
            <a:r>
              <a:rPr lang="zh-CN" altLang="en-US" dirty="0"/>
              <a:t> </a:t>
            </a:r>
            <a:r>
              <a:rPr lang="en-US" altLang="zh-CN" dirty="0"/>
              <a:t>the</a:t>
            </a:r>
            <a:r>
              <a:rPr lang="zh-CN" altLang="en-US" dirty="0"/>
              <a:t> </a:t>
            </a:r>
            <a:r>
              <a:rPr lang="en-US" altLang="zh-CN" dirty="0"/>
              <a:t>coin</a:t>
            </a:r>
            <a:r>
              <a:rPr lang="zh-CN" altLang="en-US" dirty="0"/>
              <a:t> </a:t>
            </a:r>
            <a:r>
              <a:rPr lang="en-US" altLang="zh-CN" dirty="0"/>
              <a:t>c1.</a:t>
            </a:r>
          </a:p>
          <a:p>
            <a:r>
              <a:rPr lang="en-US" altLang="zh-CN" dirty="0"/>
              <a:t>Note</a:t>
            </a:r>
            <a:r>
              <a:rPr lang="zh-CN" altLang="en-US" dirty="0"/>
              <a:t> </a:t>
            </a:r>
            <a:r>
              <a:rPr lang="en-US" altLang="zh-CN" dirty="0"/>
              <a:t>that</a:t>
            </a:r>
            <a:r>
              <a:rPr lang="zh-CN" altLang="en-US" dirty="0"/>
              <a:t> </a:t>
            </a:r>
            <a:r>
              <a:rPr lang="en-US" altLang="zh-CN" dirty="0"/>
              <a:t>here</a:t>
            </a:r>
            <a:r>
              <a:rPr lang="zh-CN" altLang="en-US" dirty="0"/>
              <a:t> </a:t>
            </a:r>
            <a:r>
              <a:rPr lang="en-US" altLang="zh-CN" dirty="0"/>
              <a:t>the</a:t>
            </a:r>
            <a:r>
              <a:rPr lang="zh-CN" altLang="en-US" dirty="0"/>
              <a:t> </a:t>
            </a:r>
            <a:r>
              <a:rPr lang="en-US" altLang="zh-CN" dirty="0"/>
              <a:t>reveal</a:t>
            </a:r>
            <a:r>
              <a:rPr lang="zh-CN" altLang="en-US" dirty="0"/>
              <a:t> </a:t>
            </a:r>
            <a:r>
              <a:rPr lang="en-US" altLang="zh-CN" dirty="0"/>
              <a:t>order</a:t>
            </a:r>
            <a:r>
              <a:rPr lang="zh-CN" altLang="en-US" dirty="0"/>
              <a:t> </a:t>
            </a:r>
            <a:r>
              <a:rPr lang="en-US" altLang="zh-CN" dirty="0"/>
              <a:t>matters</a:t>
            </a:r>
            <a:r>
              <a:rPr lang="zh-CN" altLang="en-US" dirty="0"/>
              <a:t> </a:t>
            </a:r>
            <a:r>
              <a:rPr lang="en-US" altLang="zh-CN" dirty="0"/>
              <a:t>and</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see</a:t>
            </a:r>
            <a:r>
              <a:rPr lang="zh-CN" altLang="en-US" dirty="0"/>
              <a:t> </a:t>
            </a:r>
            <a:r>
              <a:rPr lang="en-US" altLang="zh-CN" dirty="0"/>
              <a:t>why.</a:t>
            </a:r>
          </a:p>
          <a:p>
            <a:r>
              <a:rPr lang="en-US" altLang="zh-CN" dirty="0"/>
              <a:t>After</a:t>
            </a:r>
            <a:r>
              <a:rPr lang="zh-CN" altLang="en-US" dirty="0"/>
              <a:t> </a:t>
            </a:r>
            <a:r>
              <a:rPr lang="en-US" altLang="zh-CN" dirty="0"/>
              <a:t>we</a:t>
            </a:r>
            <a:r>
              <a:rPr lang="zh-CN" altLang="en-US" dirty="0"/>
              <a:t> </a:t>
            </a:r>
            <a:r>
              <a:rPr lang="en-US" altLang="zh-CN" dirty="0"/>
              <a:t>have</a:t>
            </a:r>
            <a:r>
              <a:rPr lang="zh-CN" altLang="en-US" dirty="0"/>
              <a:t> </a:t>
            </a:r>
            <a:r>
              <a:rPr lang="en-US" altLang="zh-CN" dirty="0"/>
              <a:t>both</a:t>
            </a:r>
            <a:r>
              <a:rPr lang="zh-CN" altLang="en-US" dirty="0"/>
              <a:t> </a:t>
            </a:r>
            <a:r>
              <a:rPr lang="en-US" altLang="zh-CN" dirty="0"/>
              <a:t>c0</a:t>
            </a:r>
            <a:r>
              <a:rPr lang="zh-CN" altLang="en-US" dirty="0"/>
              <a:t> </a:t>
            </a:r>
            <a:r>
              <a:rPr lang="en-US" altLang="zh-CN" dirty="0"/>
              <a:t>and</a:t>
            </a:r>
            <a:r>
              <a:rPr lang="zh-CN" altLang="en-US" dirty="0"/>
              <a:t> </a:t>
            </a:r>
            <a:r>
              <a:rPr lang="en-US" altLang="zh-CN" dirty="0"/>
              <a:t>c1</a:t>
            </a:r>
            <a:r>
              <a:rPr lang="zh-CN" altLang="en-US" dirty="0"/>
              <a:t> </a:t>
            </a:r>
            <a:r>
              <a:rPr lang="en-US" altLang="zh-CN" dirty="0"/>
              <a:t>revealed,</a:t>
            </a:r>
            <a:r>
              <a:rPr lang="zh-CN" altLang="en-US" dirty="0"/>
              <a:t> </a:t>
            </a:r>
            <a:r>
              <a:rPr lang="en-US" altLang="zh-CN" dirty="0"/>
              <a:t>we</a:t>
            </a:r>
            <a:r>
              <a:rPr lang="zh-CN" altLang="en-US" dirty="0"/>
              <a:t> </a:t>
            </a:r>
            <a:r>
              <a:rPr lang="en-US" altLang="zh-CN" dirty="0"/>
              <a:t>output</a:t>
            </a:r>
            <a:r>
              <a:rPr lang="zh-CN" altLang="en-US" dirty="0"/>
              <a:t> </a:t>
            </a:r>
            <a:r>
              <a:rPr lang="en-US" altLang="zh-CN" dirty="0"/>
              <a:t>the</a:t>
            </a:r>
            <a:r>
              <a:rPr lang="zh-CN" altLang="en-US" dirty="0"/>
              <a:t> </a:t>
            </a:r>
            <a:r>
              <a:rPr lang="en-US" altLang="zh-CN" dirty="0" err="1"/>
              <a:t>xor</a:t>
            </a:r>
            <a:r>
              <a:rPr lang="zh-CN" altLang="en-US" dirty="0"/>
              <a:t> </a:t>
            </a:r>
            <a:r>
              <a:rPr lang="en-US" altLang="zh-CN" dirty="0"/>
              <a:t>of</a:t>
            </a:r>
            <a:r>
              <a:rPr lang="zh-CN" altLang="en-US" dirty="0"/>
              <a:t> </a:t>
            </a:r>
            <a:r>
              <a:rPr lang="en-US" altLang="zh-CN" dirty="0"/>
              <a:t>the</a:t>
            </a:r>
            <a:r>
              <a:rPr lang="zh-CN" altLang="en-US" dirty="0"/>
              <a:t> </a:t>
            </a:r>
            <a:r>
              <a:rPr lang="en-US" altLang="zh-CN" dirty="0"/>
              <a:t>two</a:t>
            </a:r>
            <a:r>
              <a:rPr lang="zh-CN" altLang="en-US" dirty="0"/>
              <a:t> </a:t>
            </a:r>
            <a:r>
              <a:rPr lang="en-US" altLang="zh-CN" dirty="0"/>
              <a:t>random</a:t>
            </a:r>
            <a:r>
              <a:rPr lang="zh-CN" altLang="en-US" dirty="0"/>
              <a:t> </a:t>
            </a:r>
            <a:r>
              <a:rPr lang="en-US" altLang="zh-CN" dirty="0"/>
              <a:t>bits.</a:t>
            </a:r>
            <a:endParaRPr lang="en-US" dirty="0"/>
          </a:p>
        </p:txBody>
      </p:sp>
      <p:sp>
        <p:nvSpPr>
          <p:cNvPr id="4" name="Slide Number Placeholder 3"/>
          <p:cNvSpPr>
            <a:spLocks noGrp="1"/>
          </p:cNvSpPr>
          <p:nvPr>
            <p:ph type="sldNum" sz="quarter" idx="5"/>
          </p:nvPr>
        </p:nvSpPr>
        <p:spPr/>
        <p:txBody>
          <a:bodyPr/>
          <a:lstStyle/>
          <a:p>
            <a:fld id="{715DE82A-0ACD-8444-AD40-BBD12700EFC1}" type="slidenum">
              <a:rPr lang="en-US" smtClean="0"/>
              <a:t>27</a:t>
            </a:fld>
            <a:endParaRPr lang="en-US"/>
          </a:p>
        </p:txBody>
      </p:sp>
    </p:spTree>
    <p:extLst>
      <p:ext uri="{BB962C8B-B14F-4D97-AF65-F5344CB8AC3E}">
        <p14:creationId xmlns:p14="http://schemas.microsoft.com/office/powerpoint/2010/main" val="4048088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punishment mechanics guarantees reconstruction of the second coin.</a:t>
            </a:r>
          </a:p>
        </p:txBody>
      </p:sp>
      <p:sp>
        <p:nvSpPr>
          <p:cNvPr id="4" name="Slide Number Placeholder 3"/>
          <p:cNvSpPr>
            <a:spLocks noGrp="1"/>
          </p:cNvSpPr>
          <p:nvPr>
            <p:ph type="sldNum" sz="quarter" idx="5"/>
          </p:nvPr>
        </p:nvSpPr>
        <p:spPr/>
        <p:txBody>
          <a:bodyPr/>
          <a:lstStyle/>
          <a:p>
            <a:fld id="{715DE82A-0ACD-8444-AD40-BBD12700EFC1}" type="slidenum">
              <a:rPr lang="en-US" smtClean="0"/>
              <a:t>28</a:t>
            </a:fld>
            <a:endParaRPr lang="en-US"/>
          </a:p>
        </p:txBody>
      </p:sp>
    </p:spTree>
    <p:extLst>
      <p:ext uri="{BB962C8B-B14F-4D97-AF65-F5344CB8AC3E}">
        <p14:creationId xmlns:p14="http://schemas.microsoft.com/office/powerpoint/2010/main" val="3695623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punishment mechanics guarantees reconstruction of the second coin.</a:t>
            </a:r>
          </a:p>
        </p:txBody>
      </p:sp>
      <p:sp>
        <p:nvSpPr>
          <p:cNvPr id="4" name="Slide Number Placeholder 3"/>
          <p:cNvSpPr>
            <a:spLocks noGrp="1"/>
          </p:cNvSpPr>
          <p:nvPr>
            <p:ph type="sldNum" sz="quarter" idx="5"/>
          </p:nvPr>
        </p:nvSpPr>
        <p:spPr/>
        <p:txBody>
          <a:bodyPr/>
          <a:lstStyle/>
          <a:p>
            <a:fld id="{715DE82A-0ACD-8444-AD40-BBD12700EFC1}" type="slidenum">
              <a:rPr lang="en-US" smtClean="0"/>
              <a:t>29</a:t>
            </a:fld>
            <a:endParaRPr lang="en-US"/>
          </a:p>
        </p:txBody>
      </p:sp>
    </p:spTree>
    <p:extLst>
      <p:ext uri="{BB962C8B-B14F-4D97-AF65-F5344CB8AC3E}">
        <p14:creationId xmlns:p14="http://schemas.microsoft.com/office/powerpoint/2010/main" val="137432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As</a:t>
            </a:r>
            <a:r>
              <a:rPr lang="zh-CN" altLang="en-US" dirty="0"/>
              <a:t> </a:t>
            </a:r>
            <a:r>
              <a:rPr lang="en-US" altLang="zh-CN" dirty="0"/>
              <a:t>cryptographers,</a:t>
            </a:r>
            <a:r>
              <a:rPr lang="zh-CN" altLang="en-US" dirty="0"/>
              <a:t> </a:t>
            </a:r>
            <a:r>
              <a:rPr lang="en-US" altLang="zh-CN" dirty="0"/>
              <a:t>they</a:t>
            </a:r>
            <a:r>
              <a:rPr lang="zh-CN" altLang="en-US" dirty="0"/>
              <a:t> </a:t>
            </a:r>
            <a:r>
              <a:rPr lang="en-US" altLang="zh-CN" dirty="0"/>
              <a:t>decide</a:t>
            </a:r>
            <a:r>
              <a:rPr lang="zh-CN" altLang="en-US" dirty="0"/>
              <a:t> </a:t>
            </a:r>
            <a:r>
              <a:rPr lang="en-US" altLang="zh-CN" dirty="0"/>
              <a:t>to</a:t>
            </a:r>
            <a:r>
              <a:rPr lang="zh-CN" altLang="en-US" dirty="0"/>
              <a:t> </a:t>
            </a:r>
            <a:r>
              <a:rPr lang="en-US" altLang="zh-CN" dirty="0"/>
              <a:t>use</a:t>
            </a:r>
            <a:r>
              <a:rPr lang="zh-CN" altLang="en-US" dirty="0"/>
              <a:t> </a:t>
            </a:r>
            <a:r>
              <a:rPr lang="en-US" altLang="zh-CN" dirty="0"/>
              <a:t>Blum’s</a:t>
            </a:r>
            <a:r>
              <a:rPr lang="zh-CN" altLang="en-US" dirty="0"/>
              <a:t> </a:t>
            </a:r>
            <a:r>
              <a:rPr lang="en-US" altLang="zh-CN" dirty="0"/>
              <a:t>coin</a:t>
            </a:r>
            <a:r>
              <a:rPr lang="zh-CN" altLang="en-US" dirty="0"/>
              <a:t> </a:t>
            </a:r>
            <a:r>
              <a:rPr lang="en-US" altLang="zh-CN" dirty="0"/>
              <a:t>toss</a:t>
            </a:r>
            <a:r>
              <a:rPr lang="zh-CN" altLang="en-US" dirty="0"/>
              <a:t> </a:t>
            </a:r>
            <a:r>
              <a:rPr lang="en-US" altLang="zh-CN" dirty="0"/>
              <a:t>protocol.</a:t>
            </a:r>
          </a:p>
          <a:p>
            <a:r>
              <a:rPr lang="en-US" altLang="zh-CN" dirty="0"/>
              <a:t>They</a:t>
            </a:r>
            <a:r>
              <a:rPr lang="zh-CN" altLang="en-US" dirty="0"/>
              <a:t> </a:t>
            </a:r>
            <a:r>
              <a:rPr lang="en-US" altLang="zh-CN" dirty="0"/>
              <a:t>first</a:t>
            </a:r>
            <a:r>
              <a:rPr lang="zh-CN" altLang="en-US" dirty="0"/>
              <a:t> </a:t>
            </a:r>
            <a:r>
              <a:rPr lang="en-US" altLang="zh-CN" dirty="0"/>
              <a:t>each</a:t>
            </a:r>
            <a:r>
              <a:rPr lang="zh-CN" altLang="en-US" dirty="0"/>
              <a:t> </a:t>
            </a:r>
            <a:r>
              <a:rPr lang="en-US" altLang="zh-CN" dirty="0"/>
              <a:t>commits</a:t>
            </a:r>
            <a:r>
              <a:rPr lang="zh-CN" altLang="en-US" dirty="0"/>
              <a:t> </a:t>
            </a:r>
            <a:r>
              <a:rPr lang="en-US" altLang="zh-CN" dirty="0"/>
              <a:t>to</a:t>
            </a:r>
            <a:r>
              <a:rPr lang="zh-CN" altLang="en-US" dirty="0"/>
              <a:t> </a:t>
            </a:r>
            <a:r>
              <a:rPr lang="en-US" altLang="zh-CN" dirty="0"/>
              <a:t>a</a:t>
            </a:r>
            <a:r>
              <a:rPr lang="zh-CN" altLang="en-US" dirty="0"/>
              <a:t> </a:t>
            </a:r>
            <a:r>
              <a:rPr lang="en-US" altLang="zh-CN" dirty="0"/>
              <a:t>random</a:t>
            </a:r>
            <a:r>
              <a:rPr lang="zh-CN" altLang="en-US" dirty="0"/>
              <a:t> </a:t>
            </a:r>
            <a:r>
              <a:rPr lang="en-US" altLang="zh-CN" dirty="0"/>
              <a:t>coin</a:t>
            </a:r>
            <a:r>
              <a:rPr lang="zh-CN" altLang="en-US" dirty="0"/>
              <a:t> </a:t>
            </a:r>
            <a:r>
              <a:rPr lang="en-US" altLang="zh-CN" dirty="0"/>
              <a:t>and</a:t>
            </a:r>
            <a:r>
              <a:rPr lang="zh-CN" altLang="en-US" dirty="0"/>
              <a:t> </a:t>
            </a:r>
            <a:r>
              <a:rPr lang="en-US" altLang="zh-CN" dirty="0"/>
              <a:t>posts</a:t>
            </a:r>
            <a:r>
              <a:rPr lang="zh-CN" altLang="en-US" dirty="0"/>
              <a:t> </a:t>
            </a:r>
            <a:r>
              <a:rPr lang="en-US" altLang="zh-CN" dirty="0"/>
              <a:t>the</a:t>
            </a:r>
            <a:r>
              <a:rPr lang="zh-CN" altLang="en-US" dirty="0"/>
              <a:t> </a:t>
            </a:r>
            <a:r>
              <a:rPr lang="en-US" altLang="zh-CN" dirty="0"/>
              <a:t>commitments</a:t>
            </a:r>
            <a:r>
              <a:rPr lang="zh-CN" altLang="en-US" dirty="0"/>
              <a:t> </a:t>
            </a:r>
            <a:r>
              <a:rPr lang="en-US" altLang="zh-CN" dirty="0"/>
              <a:t>to</a:t>
            </a:r>
            <a:r>
              <a:rPr lang="zh-CN" altLang="en-US" dirty="0"/>
              <a:t> </a:t>
            </a:r>
            <a:r>
              <a:rPr lang="en-US" altLang="zh-CN" dirty="0"/>
              <a:t>some</a:t>
            </a:r>
            <a:r>
              <a:rPr lang="zh-CN" altLang="en-US" dirty="0"/>
              <a:t> </a:t>
            </a:r>
            <a:r>
              <a:rPr lang="en-US" altLang="zh-CN" dirty="0"/>
              <a:t>public</a:t>
            </a:r>
            <a:r>
              <a:rPr lang="zh-CN" altLang="en-US" dirty="0"/>
              <a:t> </a:t>
            </a:r>
            <a:r>
              <a:rPr lang="en-US" altLang="zh-CN" dirty="0"/>
              <a:t>bulletin</a:t>
            </a:r>
            <a:r>
              <a:rPr lang="zh-CN" altLang="en-US" dirty="0"/>
              <a:t> </a:t>
            </a:r>
            <a:r>
              <a:rPr lang="en-US" altLang="zh-CN" dirty="0"/>
              <a:t>board.</a:t>
            </a:r>
          </a:p>
        </p:txBody>
      </p:sp>
      <p:sp>
        <p:nvSpPr>
          <p:cNvPr id="4" name="Slide Number Placeholder 3"/>
          <p:cNvSpPr>
            <a:spLocks noGrp="1"/>
          </p:cNvSpPr>
          <p:nvPr>
            <p:ph type="sldNum" sz="quarter" idx="5"/>
          </p:nvPr>
        </p:nvSpPr>
        <p:spPr/>
        <p:txBody>
          <a:bodyPr/>
          <a:lstStyle/>
          <a:p>
            <a:fld id="{73A4F0A2-54B9-A949-9683-2B45FAC05789}" type="slidenum">
              <a:rPr lang="en-US" smtClean="0"/>
              <a:t>3</a:t>
            </a:fld>
            <a:endParaRPr lang="en-US"/>
          </a:p>
        </p:txBody>
      </p:sp>
    </p:spTree>
    <p:extLst>
      <p:ext uri="{BB962C8B-B14F-4D97-AF65-F5344CB8AC3E}">
        <p14:creationId xmlns:p14="http://schemas.microsoft.com/office/powerpoint/2010/main" val="3005744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a:t>
            </a:r>
            <a:r>
              <a:rPr lang="zh-CN" altLang="en-US" dirty="0"/>
              <a:t> </a:t>
            </a:r>
            <a:r>
              <a:rPr lang="en-US" altLang="zh-CN" dirty="0"/>
              <a:t>we</a:t>
            </a:r>
            <a:r>
              <a:rPr lang="zh-CN" altLang="en-US" dirty="0"/>
              <a:t> </a:t>
            </a:r>
            <a:r>
              <a:rPr lang="en-US" altLang="zh-CN" dirty="0"/>
              <a:t>have</a:t>
            </a:r>
            <a:r>
              <a:rPr lang="zh-CN" altLang="en-US" dirty="0"/>
              <a:t> </a:t>
            </a:r>
            <a:r>
              <a:rPr lang="en-US" altLang="zh-CN" dirty="0"/>
              <a:t>go</a:t>
            </a:r>
            <a:r>
              <a:rPr lang="zh-CN" altLang="en-US" dirty="0"/>
              <a:t> </a:t>
            </a:r>
            <a:r>
              <a:rPr lang="en-US" altLang="zh-CN" dirty="0"/>
              <a:t>over</a:t>
            </a:r>
            <a:r>
              <a:rPr lang="zh-CN" altLang="en-US" dirty="0"/>
              <a:t> </a:t>
            </a:r>
            <a:r>
              <a:rPr lang="en-US" altLang="zh-CN" dirty="0"/>
              <a:t>all</a:t>
            </a:r>
            <a:r>
              <a:rPr lang="zh-CN" altLang="en-US" dirty="0"/>
              <a:t> </a:t>
            </a:r>
            <a:r>
              <a:rPr lang="en-US" altLang="zh-CN" dirty="0"/>
              <a:t>possible</a:t>
            </a:r>
            <a:r>
              <a:rPr lang="zh-CN" altLang="en-US" dirty="0"/>
              <a:t> </a:t>
            </a:r>
            <a:r>
              <a:rPr lang="en-US" altLang="zh-CN" dirty="0"/>
              <a:t>coalitions</a:t>
            </a:r>
            <a:r>
              <a:rPr lang="zh-CN" altLang="en-US" dirty="0"/>
              <a:t> </a:t>
            </a:r>
            <a:r>
              <a:rPr lang="en-US" altLang="zh-CN" dirty="0"/>
              <a:t>of</a:t>
            </a:r>
            <a:r>
              <a:rPr lang="zh-CN" altLang="en-US" dirty="0"/>
              <a:t> </a:t>
            </a:r>
            <a:r>
              <a:rPr lang="en-US" altLang="zh-CN" dirty="0"/>
              <a:t>size</a:t>
            </a:r>
            <a:r>
              <a:rPr lang="zh-CN" altLang="en-US" dirty="0"/>
              <a:t> </a:t>
            </a:r>
            <a:r>
              <a:rPr lang="en-US" altLang="zh-CN" dirty="0"/>
              <a:t>4,</a:t>
            </a:r>
            <a:r>
              <a:rPr lang="zh-CN" altLang="en-US" dirty="0"/>
              <a:t> </a:t>
            </a:r>
            <a:r>
              <a:rPr lang="en-US" altLang="zh-CN" dirty="0"/>
              <a:t>and</a:t>
            </a:r>
            <a:r>
              <a:rPr lang="zh-CN" altLang="en-US" dirty="0"/>
              <a:t> </a:t>
            </a:r>
            <a:r>
              <a:rPr lang="en-US" altLang="zh-CN" dirty="0"/>
              <a:t>we</a:t>
            </a:r>
            <a:r>
              <a:rPr lang="zh-CN" altLang="en-US" dirty="0"/>
              <a:t> </a:t>
            </a:r>
            <a:r>
              <a:rPr lang="en-US" altLang="zh-CN" dirty="0"/>
              <a:t>see</a:t>
            </a:r>
            <a:r>
              <a:rPr lang="zh-CN" altLang="en-US" dirty="0"/>
              <a:t> </a:t>
            </a:r>
            <a:r>
              <a:rPr lang="en-US" altLang="zh-CN" dirty="0"/>
              <a:t>that</a:t>
            </a:r>
            <a:r>
              <a:rPr lang="zh-CN" altLang="en-US" dirty="0"/>
              <a:t> </a:t>
            </a:r>
            <a:r>
              <a:rPr lang="en-US" altLang="zh-CN" dirty="0"/>
              <a:t>any</a:t>
            </a:r>
            <a:r>
              <a:rPr lang="zh-CN" altLang="en-US" dirty="0"/>
              <a:t> </a:t>
            </a:r>
            <a:r>
              <a:rPr lang="en-US" altLang="zh-CN" dirty="0"/>
              <a:t>such</a:t>
            </a:r>
            <a:r>
              <a:rPr lang="zh-CN" altLang="en-US" dirty="0"/>
              <a:t> </a:t>
            </a:r>
            <a:r>
              <a:rPr lang="en-US" altLang="zh-CN" dirty="0"/>
              <a:t>coalition</a:t>
            </a:r>
            <a:r>
              <a:rPr lang="zh-CN" altLang="en-US" dirty="0"/>
              <a:t> </a:t>
            </a:r>
            <a:r>
              <a:rPr lang="en-US" altLang="zh-CN" dirty="0"/>
              <a:t>cannot</a:t>
            </a:r>
            <a:r>
              <a:rPr lang="zh-CN" altLang="en-US" dirty="0"/>
              <a:t> </a:t>
            </a:r>
            <a:r>
              <a:rPr lang="en-US" altLang="zh-CN" dirty="0"/>
              <a:t>increase</a:t>
            </a:r>
            <a:r>
              <a:rPr lang="zh-CN" altLang="en-US" dirty="0"/>
              <a:t> </a:t>
            </a:r>
            <a:r>
              <a:rPr lang="en-US" altLang="zh-CN" dirty="0"/>
              <a:t>their</a:t>
            </a:r>
            <a:r>
              <a:rPr lang="zh-CN" altLang="en-US" dirty="0"/>
              <a:t> </a:t>
            </a:r>
            <a:r>
              <a:rPr lang="en-US" altLang="zh-CN" dirty="0"/>
              <a:t>expected</a:t>
            </a:r>
            <a:r>
              <a:rPr lang="zh-CN" altLang="en-US" dirty="0"/>
              <a:t> </a:t>
            </a:r>
            <a:r>
              <a:rPr lang="en-US" altLang="zh-CN" dirty="0"/>
              <a:t>utility</a:t>
            </a:r>
            <a:endParaRPr lang="en-US" dirty="0"/>
          </a:p>
        </p:txBody>
      </p:sp>
      <p:sp>
        <p:nvSpPr>
          <p:cNvPr id="4" name="Slide Number Placeholder 3"/>
          <p:cNvSpPr>
            <a:spLocks noGrp="1"/>
          </p:cNvSpPr>
          <p:nvPr>
            <p:ph type="sldNum" sz="quarter" idx="5"/>
          </p:nvPr>
        </p:nvSpPr>
        <p:spPr/>
        <p:txBody>
          <a:bodyPr/>
          <a:lstStyle/>
          <a:p>
            <a:fld id="{715DE82A-0ACD-8444-AD40-BBD12700EFC1}" type="slidenum">
              <a:rPr lang="en-US" smtClean="0"/>
              <a:t>30</a:t>
            </a:fld>
            <a:endParaRPr lang="en-US"/>
          </a:p>
        </p:txBody>
      </p:sp>
    </p:spTree>
    <p:extLst>
      <p:ext uri="{BB962C8B-B14F-4D97-AF65-F5344CB8AC3E}">
        <p14:creationId xmlns:p14="http://schemas.microsoft.com/office/powerpoint/2010/main" val="1810633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can see here that the landscape of </a:t>
            </a:r>
            <a:r>
              <a:rPr lang="en-US" altLang="zh-CN" dirty="0" err="1"/>
              <a:t>gt</a:t>
            </a:r>
            <a:r>
              <a:rPr lang="en-US" altLang="zh-CN" dirty="0"/>
              <a:t> fairness is very different from that of the strong fairness. here, the size of the coalition we can tolerate depends</a:t>
            </a:r>
            <a:r>
              <a:rPr lang="zh-CN" altLang="en-US" dirty="0"/>
              <a:t> </a:t>
            </a:r>
            <a:r>
              <a:rPr lang="en-US" altLang="zh-CN" dirty="0"/>
              <a:t>not</a:t>
            </a:r>
            <a:r>
              <a:rPr lang="zh-CN" altLang="en-US" dirty="0"/>
              <a:t> </a:t>
            </a:r>
            <a:r>
              <a:rPr lang="en-US" altLang="zh-CN" dirty="0"/>
              <a:t>only</a:t>
            </a:r>
            <a:r>
              <a:rPr lang="zh-CN" altLang="en-US" dirty="0"/>
              <a:t> </a:t>
            </a:r>
            <a:r>
              <a:rPr lang="en-US" altLang="zh-CN" dirty="0"/>
              <a:t>on</a:t>
            </a:r>
            <a:r>
              <a:rPr lang="zh-CN" altLang="en-US" dirty="0"/>
              <a:t> </a:t>
            </a:r>
            <a:r>
              <a:rPr lang="en-US" altLang="zh-CN" dirty="0"/>
              <a:t>n,</a:t>
            </a:r>
            <a:r>
              <a:rPr lang="zh-CN" altLang="en-US" dirty="0"/>
              <a:t> </a:t>
            </a:r>
            <a:r>
              <a:rPr lang="en-US" altLang="zh-CN" dirty="0"/>
              <a:t>but</a:t>
            </a:r>
            <a:r>
              <a:rPr lang="zh-CN" altLang="en-US" dirty="0"/>
              <a:t> </a:t>
            </a:r>
            <a:r>
              <a:rPr lang="en-US" altLang="zh-CN" dirty="0"/>
              <a:t>also</a:t>
            </a:r>
            <a:r>
              <a:rPr lang="zh-CN" altLang="en-US" dirty="0"/>
              <a:t> </a:t>
            </a:r>
            <a:r>
              <a:rPr lang="en-US" altLang="zh-CN" dirty="0"/>
              <a:t> fraction of 0-supporters, or the fraction of players preferring the least-preferred outcome.</a:t>
            </a:r>
          </a:p>
        </p:txBody>
      </p:sp>
      <p:sp>
        <p:nvSpPr>
          <p:cNvPr id="4" name="Slide Number Placeholder 3"/>
          <p:cNvSpPr>
            <a:spLocks noGrp="1"/>
          </p:cNvSpPr>
          <p:nvPr>
            <p:ph type="sldNum" sz="quarter" idx="5"/>
          </p:nvPr>
        </p:nvSpPr>
        <p:spPr/>
        <p:txBody>
          <a:bodyPr/>
          <a:lstStyle/>
          <a:p>
            <a:fld id="{73A4F0A2-54B9-A949-9683-2B45FAC05789}" type="slidenum">
              <a:rPr lang="en-US" smtClean="0"/>
              <a:t>31</a:t>
            </a:fld>
            <a:endParaRPr lang="en-US"/>
          </a:p>
        </p:txBody>
      </p:sp>
    </p:spTree>
    <p:extLst>
      <p:ext uri="{BB962C8B-B14F-4D97-AF65-F5344CB8AC3E}">
        <p14:creationId xmlns:p14="http://schemas.microsoft.com/office/powerpoint/2010/main" val="1541069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a:t>
            </a:r>
            <a:r>
              <a:rPr lang="zh-CN" altLang="en-US" dirty="0"/>
              <a:t> </a:t>
            </a:r>
            <a:r>
              <a:rPr lang="en-US" altLang="zh-CN" dirty="0"/>
              <a:t>formula</a:t>
            </a:r>
            <a:r>
              <a:rPr lang="zh-CN" altLang="en-US" dirty="0"/>
              <a:t> </a:t>
            </a:r>
            <a:r>
              <a:rPr lang="en-US" altLang="zh-CN" dirty="0"/>
              <a:t>is</a:t>
            </a:r>
            <a:r>
              <a:rPr lang="zh-CN" altLang="en-US" dirty="0"/>
              <a:t> </a:t>
            </a:r>
            <a:r>
              <a:rPr lang="en-US" altLang="zh-CN" dirty="0"/>
              <a:t>quite</a:t>
            </a:r>
            <a:r>
              <a:rPr lang="zh-CN" altLang="en-US" dirty="0"/>
              <a:t> </a:t>
            </a:r>
            <a:r>
              <a:rPr lang="en-US" altLang="zh-CN" dirty="0"/>
              <a:t>hard</a:t>
            </a:r>
            <a:r>
              <a:rPr lang="zh-CN" altLang="en-US" dirty="0"/>
              <a:t> </a:t>
            </a:r>
            <a:r>
              <a:rPr lang="en-US" altLang="zh-CN" dirty="0"/>
              <a:t>to</a:t>
            </a:r>
            <a:r>
              <a:rPr lang="zh-CN" altLang="en-US" dirty="0"/>
              <a:t> </a:t>
            </a:r>
            <a:r>
              <a:rPr lang="en-US" altLang="zh-CN" dirty="0"/>
              <a:t>parse</a:t>
            </a:r>
            <a:r>
              <a:rPr lang="zh-CN" altLang="en-US" dirty="0"/>
              <a:t> </a:t>
            </a:r>
            <a:r>
              <a:rPr lang="en-US" altLang="zh-CN" dirty="0"/>
              <a:t>so</a:t>
            </a:r>
            <a:r>
              <a:rPr lang="zh-CN" altLang="en-US" dirty="0"/>
              <a:t> </a:t>
            </a:r>
            <a:r>
              <a:rPr lang="en-US" altLang="zh-CN" dirty="0"/>
              <a:t>let</a:t>
            </a:r>
            <a:r>
              <a:rPr lang="zh-CN" altLang="en-US" dirty="0"/>
              <a:t> </a:t>
            </a:r>
            <a:r>
              <a:rPr lang="en-US" altLang="zh-CN" dirty="0"/>
              <a:t>me</a:t>
            </a:r>
            <a:r>
              <a:rPr lang="zh-CN" altLang="en-US" dirty="0"/>
              <a:t> </a:t>
            </a:r>
            <a:r>
              <a:rPr lang="en-US" altLang="zh-CN" dirty="0"/>
              <a:t>directly</a:t>
            </a:r>
            <a:r>
              <a:rPr lang="zh-CN" altLang="en-US" dirty="0"/>
              <a:t> </a:t>
            </a:r>
            <a:r>
              <a:rPr lang="en-US" altLang="zh-CN" dirty="0"/>
              <a:t>show</a:t>
            </a:r>
            <a:r>
              <a:rPr lang="zh-CN" altLang="en-US" dirty="0"/>
              <a:t> </a:t>
            </a:r>
            <a:r>
              <a:rPr lang="en-US" altLang="zh-CN" dirty="0"/>
              <a:t>you</a:t>
            </a:r>
            <a:r>
              <a:rPr lang="zh-CN" altLang="en-US" dirty="0"/>
              <a:t> </a:t>
            </a:r>
            <a:r>
              <a:rPr lang="en-US" altLang="zh-CN" dirty="0"/>
              <a:t>this</a:t>
            </a:r>
            <a:r>
              <a:rPr lang="zh-CN" altLang="en-US" dirty="0"/>
              <a:t> </a:t>
            </a:r>
            <a:r>
              <a:rPr lang="en-US" altLang="zh-CN" dirty="0"/>
              <a:t>visualization.</a:t>
            </a:r>
            <a:r>
              <a:rPr lang="zh-CN" altLang="en-US" dirty="0"/>
              <a:t> </a:t>
            </a:r>
            <a:r>
              <a:rPr lang="en-US" altLang="zh-CN" dirty="0"/>
              <a:t>This</a:t>
            </a:r>
            <a:r>
              <a:rPr lang="zh-CN" altLang="en-US" dirty="0"/>
              <a:t> </a:t>
            </a:r>
            <a:r>
              <a:rPr lang="en-US" altLang="zh-CN" dirty="0"/>
              <a:t>figure</a:t>
            </a:r>
            <a:r>
              <a:rPr lang="zh-CN" altLang="en-US" dirty="0"/>
              <a:t> </a:t>
            </a:r>
            <a:r>
              <a:rPr lang="en-US" altLang="zh-CN" dirty="0"/>
              <a:t>shows</a:t>
            </a:r>
            <a:r>
              <a:rPr lang="zh-CN" altLang="en-US" dirty="0"/>
              <a:t> </a:t>
            </a:r>
            <a:r>
              <a:rPr lang="en-US" altLang="zh-CN" dirty="0"/>
              <a:t>the</a:t>
            </a:r>
            <a:r>
              <a:rPr lang="zh-CN" altLang="en-US" dirty="0"/>
              <a:t> </a:t>
            </a:r>
            <a:r>
              <a:rPr lang="en-US" altLang="zh-CN" dirty="0"/>
              <a:t>size</a:t>
            </a:r>
            <a:r>
              <a:rPr lang="zh-CN" altLang="en-US" dirty="0"/>
              <a:t> </a:t>
            </a:r>
            <a:r>
              <a:rPr lang="en-US" altLang="zh-CN" dirty="0"/>
              <a:t>of</a:t>
            </a:r>
            <a:r>
              <a:rPr lang="zh-CN" altLang="en-US" dirty="0"/>
              <a:t> </a:t>
            </a:r>
            <a:r>
              <a:rPr lang="en-US" altLang="zh-CN" dirty="0"/>
              <a:t>the</a:t>
            </a:r>
            <a:r>
              <a:rPr lang="zh-CN" altLang="en-US" dirty="0"/>
              <a:t> </a:t>
            </a:r>
            <a:r>
              <a:rPr lang="en-US" altLang="zh-CN" dirty="0" err="1"/>
              <a:t>coaltiion</a:t>
            </a:r>
            <a:r>
              <a:rPr lang="zh-CN" altLang="en-US" dirty="0"/>
              <a:t> </a:t>
            </a:r>
            <a:r>
              <a:rPr lang="en-US" altLang="zh-CN" dirty="0"/>
              <a:t>we</a:t>
            </a:r>
            <a:r>
              <a:rPr lang="zh-CN" altLang="en-US" dirty="0"/>
              <a:t> </a:t>
            </a:r>
            <a:r>
              <a:rPr lang="en-US" altLang="zh-CN" dirty="0"/>
              <a:t>can</a:t>
            </a:r>
            <a:r>
              <a:rPr lang="zh-CN" altLang="en-US" dirty="0"/>
              <a:t> </a:t>
            </a:r>
            <a:r>
              <a:rPr lang="en-US" altLang="zh-CN" dirty="0"/>
              <a:t>tolerate</a:t>
            </a:r>
            <a:r>
              <a:rPr lang="zh-CN" altLang="en-US" dirty="0"/>
              <a:t> </a:t>
            </a:r>
            <a:r>
              <a:rPr lang="en-US" altLang="zh-CN" dirty="0"/>
              <a:t>t,</a:t>
            </a:r>
            <a:r>
              <a:rPr lang="zh-CN" altLang="en-US" dirty="0"/>
              <a:t>  </a:t>
            </a:r>
            <a:r>
              <a:rPr lang="en-US" altLang="zh-CN" dirty="0"/>
              <a:t>as</a:t>
            </a:r>
            <a:r>
              <a:rPr lang="zh-CN" altLang="en-US" dirty="0"/>
              <a:t> </a:t>
            </a:r>
            <a:r>
              <a:rPr lang="en-US" altLang="zh-CN" dirty="0"/>
              <a:t>a</a:t>
            </a:r>
            <a:r>
              <a:rPr lang="zh-CN" altLang="en-US" dirty="0"/>
              <a:t> </a:t>
            </a:r>
            <a:r>
              <a:rPr lang="en-US" altLang="zh-CN" dirty="0"/>
              <a:t>function</a:t>
            </a:r>
            <a:r>
              <a:rPr lang="zh-CN" altLang="en-US" dirty="0"/>
              <a:t> </a:t>
            </a:r>
            <a:r>
              <a:rPr lang="en-US" altLang="zh-CN" dirty="0"/>
              <a:t>of</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0-supporters</a:t>
            </a:r>
            <a:r>
              <a:rPr lang="zh-CN" altLang="en-US" dirty="0"/>
              <a:t> </a:t>
            </a:r>
            <a:r>
              <a:rPr lang="en-US" altLang="zh-CN" dirty="0"/>
              <a:t>n0,</a:t>
            </a:r>
            <a:r>
              <a:rPr lang="zh-CN" altLang="en-US" dirty="0"/>
              <a:t> </a:t>
            </a:r>
            <a:r>
              <a:rPr lang="en-US" altLang="zh-CN" dirty="0"/>
              <a:t>and</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other</a:t>
            </a:r>
            <a:r>
              <a:rPr lang="zh-CN" altLang="en-US" dirty="0"/>
              <a:t> </a:t>
            </a:r>
            <a:r>
              <a:rPr lang="en-US" altLang="zh-CN" dirty="0"/>
              <a:t>players.</a:t>
            </a:r>
            <a:r>
              <a:rPr lang="zh-CN" altLang="en-US" dirty="0"/>
              <a:t> </a:t>
            </a:r>
            <a:endParaRPr lang="en-US" altLang="zh-CN" dirty="0"/>
          </a:p>
          <a:p>
            <a:r>
              <a:rPr lang="en-US" altLang="zh-CN" dirty="0"/>
              <a:t>The</a:t>
            </a:r>
            <a:r>
              <a:rPr lang="zh-CN" altLang="en-US" dirty="0"/>
              <a:t> </a:t>
            </a:r>
            <a:r>
              <a:rPr lang="en-US" altLang="zh-CN" dirty="0"/>
              <a:t>second</a:t>
            </a:r>
            <a:r>
              <a:rPr lang="zh-CN" altLang="en-US" dirty="0"/>
              <a:t> </a:t>
            </a:r>
            <a:r>
              <a:rPr lang="en-US" altLang="zh-CN" dirty="0"/>
              <a:t>figure</a:t>
            </a:r>
            <a:r>
              <a:rPr lang="zh-CN" altLang="en-US" dirty="0"/>
              <a:t> </a:t>
            </a:r>
            <a:r>
              <a:rPr lang="en-US" altLang="zh-CN" dirty="0"/>
              <a:t>here</a:t>
            </a:r>
            <a:r>
              <a:rPr lang="zh-CN" altLang="en-US" dirty="0"/>
              <a:t> </a:t>
            </a:r>
            <a:r>
              <a:rPr lang="en-US" altLang="zh-CN" dirty="0"/>
              <a:t>reverses</a:t>
            </a:r>
            <a:r>
              <a:rPr lang="zh-CN" altLang="en-US" dirty="0"/>
              <a:t> </a:t>
            </a:r>
            <a:r>
              <a:rPr lang="en-US" altLang="zh-CN" dirty="0"/>
              <a:t>the</a:t>
            </a:r>
            <a:r>
              <a:rPr lang="zh-CN" altLang="en-US" dirty="0"/>
              <a:t> </a:t>
            </a:r>
            <a:r>
              <a:rPr lang="en-US" altLang="zh-CN" dirty="0"/>
              <a:t>t</a:t>
            </a:r>
            <a:r>
              <a:rPr lang="zh-CN" altLang="en-US" dirty="0"/>
              <a:t> </a:t>
            </a:r>
            <a:r>
              <a:rPr lang="en-US" altLang="zh-CN" dirty="0"/>
              <a:t>axis</a:t>
            </a:r>
            <a:r>
              <a:rPr lang="zh-CN" altLang="en-US" dirty="0"/>
              <a:t> </a:t>
            </a:r>
            <a:r>
              <a:rPr lang="en-US" altLang="zh-CN" dirty="0"/>
              <a:t>for</a:t>
            </a:r>
            <a:r>
              <a:rPr lang="zh-CN" altLang="en-US" dirty="0"/>
              <a:t> </a:t>
            </a:r>
            <a:r>
              <a:rPr lang="en-US" altLang="zh-CN" dirty="0"/>
              <a:t>better</a:t>
            </a:r>
            <a:r>
              <a:rPr lang="zh-CN" altLang="en-US" dirty="0"/>
              <a:t> </a:t>
            </a:r>
            <a:r>
              <a:rPr lang="en-US" altLang="zh-CN" dirty="0"/>
              <a:t>comparison.</a:t>
            </a:r>
          </a:p>
          <a:p>
            <a:r>
              <a:rPr lang="en-US" altLang="zh-CN" dirty="0"/>
              <a:t>First,</a:t>
            </a:r>
            <a:r>
              <a:rPr lang="zh-CN" altLang="en-US" dirty="0"/>
              <a:t> </a:t>
            </a:r>
            <a:r>
              <a:rPr lang="en-US" altLang="zh-CN" dirty="0"/>
              <a:t>we</a:t>
            </a:r>
            <a:r>
              <a:rPr lang="zh-CN" altLang="en-US" dirty="0"/>
              <a:t> </a:t>
            </a:r>
            <a:r>
              <a:rPr lang="en-US" altLang="zh-CN" dirty="0"/>
              <a:t>can</a:t>
            </a:r>
            <a:r>
              <a:rPr lang="zh-CN" altLang="en-US" dirty="0"/>
              <a:t> </a:t>
            </a:r>
            <a:r>
              <a:rPr lang="en-US" altLang="zh-CN" dirty="0"/>
              <a:t>tolerate</a:t>
            </a:r>
            <a:r>
              <a:rPr lang="zh-CN" altLang="en-US" dirty="0"/>
              <a:t> </a:t>
            </a:r>
            <a:r>
              <a:rPr lang="en-US" altLang="zh-CN" dirty="0"/>
              <a:t>majority</a:t>
            </a:r>
            <a:r>
              <a:rPr lang="zh-CN" altLang="en-US" dirty="0"/>
              <a:t> </a:t>
            </a:r>
            <a:r>
              <a:rPr lang="en-US" altLang="zh-CN" dirty="0"/>
              <a:t>sized</a:t>
            </a:r>
            <a:r>
              <a:rPr lang="zh-CN" altLang="en-US" dirty="0"/>
              <a:t> </a:t>
            </a:r>
            <a:r>
              <a:rPr lang="en-US" altLang="zh-CN" dirty="0"/>
              <a:t>for</a:t>
            </a:r>
            <a:r>
              <a:rPr lang="zh-CN" altLang="en-US" dirty="0"/>
              <a:t> </a:t>
            </a:r>
            <a:r>
              <a:rPr lang="en-US" altLang="zh-CN" dirty="0"/>
              <a:t>any</a:t>
            </a:r>
            <a:r>
              <a:rPr lang="zh-CN" altLang="en-US" dirty="0"/>
              <a:t> </a:t>
            </a:r>
            <a:r>
              <a:rPr lang="en-US" altLang="zh-CN" dirty="0"/>
              <a:t>m.</a:t>
            </a:r>
          </a:p>
          <a:p>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that</a:t>
            </a:r>
            <a:r>
              <a:rPr lang="zh-CN" altLang="en-US" dirty="0"/>
              <a:t> </a:t>
            </a:r>
            <a:r>
              <a:rPr lang="en-US" altLang="zh-CN" dirty="0"/>
              <a:t>for</a:t>
            </a:r>
            <a:r>
              <a:rPr lang="zh-CN" altLang="en-US" dirty="0"/>
              <a:t> </a:t>
            </a:r>
            <a:r>
              <a:rPr lang="en-US" altLang="zh-CN" dirty="0"/>
              <a:t>each</a:t>
            </a:r>
            <a:r>
              <a:rPr lang="zh-CN" altLang="en-US" dirty="0"/>
              <a:t> </a:t>
            </a:r>
            <a:r>
              <a:rPr lang="en-US" altLang="zh-CN" dirty="0"/>
              <a:t>m,</a:t>
            </a:r>
            <a:r>
              <a:rPr lang="zh-CN" altLang="en-US" dirty="0"/>
              <a:t> </a:t>
            </a:r>
            <a:r>
              <a:rPr lang="en-US" altLang="zh-CN" dirty="0"/>
              <a:t>we</a:t>
            </a:r>
            <a:r>
              <a:rPr lang="zh-CN" altLang="en-US" dirty="0"/>
              <a:t> </a:t>
            </a:r>
            <a:r>
              <a:rPr lang="en-US" altLang="zh-CN" dirty="0"/>
              <a:t>have</a:t>
            </a:r>
            <a:r>
              <a:rPr lang="zh-CN" altLang="en-US" dirty="0"/>
              <a:t> </a:t>
            </a:r>
            <a:r>
              <a:rPr lang="en-US" altLang="zh-CN" dirty="0"/>
              <a:t>a</a:t>
            </a:r>
            <a:r>
              <a:rPr lang="zh-CN" altLang="en-US" dirty="0"/>
              <a:t> </a:t>
            </a:r>
            <a:r>
              <a:rPr lang="en-US" altLang="zh-CN" dirty="0"/>
              <a:t>smooth</a:t>
            </a:r>
            <a:r>
              <a:rPr lang="zh-CN" altLang="en-US" dirty="0"/>
              <a:t> </a:t>
            </a:r>
            <a:r>
              <a:rPr lang="en-US" altLang="zh-CN" dirty="0"/>
              <a:t>phase</a:t>
            </a:r>
            <a:r>
              <a:rPr lang="zh-CN" altLang="en-US" dirty="0"/>
              <a:t> </a:t>
            </a:r>
            <a:r>
              <a:rPr lang="en-US" altLang="zh-CN" dirty="0"/>
              <a:t>transition</a:t>
            </a:r>
            <a:r>
              <a:rPr lang="zh-CN" altLang="en-US" dirty="0"/>
              <a:t> </a:t>
            </a:r>
            <a:r>
              <a:rPr lang="en-US" altLang="zh-CN" dirty="0"/>
              <a:t>in</a:t>
            </a:r>
            <a:r>
              <a:rPr lang="zh-CN" altLang="en-US" dirty="0"/>
              <a:t> </a:t>
            </a:r>
            <a:r>
              <a:rPr lang="en-US" altLang="zh-CN" dirty="0"/>
              <a:t>between</a:t>
            </a:r>
            <a:r>
              <a:rPr lang="zh-CN" altLang="en-US" dirty="0"/>
              <a:t> </a:t>
            </a:r>
            <a:r>
              <a:rPr lang="en-US" altLang="zh-CN" dirty="0"/>
              <a:t>the</a:t>
            </a:r>
            <a:r>
              <a:rPr lang="zh-CN" altLang="en-US" dirty="0"/>
              <a:t> </a:t>
            </a:r>
            <a:r>
              <a:rPr lang="en-US" altLang="zh-CN" dirty="0"/>
              <a:t>planes.</a:t>
            </a:r>
            <a:r>
              <a:rPr lang="zh-CN" altLang="en-US" dirty="0"/>
              <a:t> </a:t>
            </a:r>
            <a:r>
              <a:rPr lang="en-US" altLang="zh-CN" dirty="0"/>
              <a:t>As</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sides</a:t>
            </a:r>
            <a:r>
              <a:rPr lang="zh-CN" altLang="en-US" dirty="0"/>
              <a:t> </a:t>
            </a:r>
            <a:r>
              <a:rPr lang="en-US" altLang="zh-CN" dirty="0"/>
              <a:t>m</a:t>
            </a:r>
            <a:r>
              <a:rPr lang="zh-CN" altLang="en-US" dirty="0"/>
              <a:t> </a:t>
            </a:r>
            <a:r>
              <a:rPr lang="en-US" altLang="zh-CN" dirty="0"/>
              <a:t>increases,</a:t>
            </a:r>
            <a:r>
              <a:rPr lang="zh-CN" altLang="en-US" dirty="0"/>
              <a:t> </a:t>
            </a:r>
            <a:r>
              <a:rPr lang="en-US" altLang="zh-CN" dirty="0"/>
              <a:t>the</a:t>
            </a:r>
            <a:r>
              <a:rPr lang="zh-CN" altLang="en-US" dirty="0"/>
              <a:t> </a:t>
            </a:r>
            <a:r>
              <a:rPr lang="en-US" altLang="zh-CN" dirty="0"/>
              <a:t>size</a:t>
            </a:r>
            <a:r>
              <a:rPr lang="zh-CN" altLang="en-US" dirty="0"/>
              <a:t> </a:t>
            </a:r>
            <a:r>
              <a:rPr lang="en-US" altLang="zh-CN" dirty="0"/>
              <a:t>of</a:t>
            </a:r>
            <a:r>
              <a:rPr lang="zh-CN" altLang="en-US" dirty="0"/>
              <a:t> </a:t>
            </a:r>
            <a:r>
              <a:rPr lang="en-US" altLang="zh-CN" dirty="0"/>
              <a:t>the</a:t>
            </a:r>
            <a:r>
              <a:rPr lang="zh-CN" altLang="en-US" dirty="0"/>
              <a:t> </a:t>
            </a:r>
            <a:r>
              <a:rPr lang="en-US" altLang="zh-CN" dirty="0"/>
              <a:t>coalition</a:t>
            </a:r>
            <a:r>
              <a:rPr lang="zh-CN" altLang="en-US" dirty="0"/>
              <a:t> </a:t>
            </a:r>
            <a:r>
              <a:rPr lang="en-US" altLang="zh-CN" dirty="0"/>
              <a:t>we</a:t>
            </a:r>
            <a:r>
              <a:rPr lang="zh-CN" altLang="en-US" dirty="0"/>
              <a:t> </a:t>
            </a:r>
            <a:r>
              <a:rPr lang="en-US" altLang="zh-CN" dirty="0"/>
              <a:t>can</a:t>
            </a:r>
            <a:r>
              <a:rPr lang="zh-CN" altLang="en-US" dirty="0"/>
              <a:t> </a:t>
            </a:r>
            <a:r>
              <a:rPr lang="en-US" altLang="zh-CN" dirty="0"/>
              <a:t>tolerate</a:t>
            </a:r>
            <a:r>
              <a:rPr lang="zh-CN" altLang="en-US" dirty="0"/>
              <a:t> </a:t>
            </a:r>
            <a:r>
              <a:rPr lang="en-US" altLang="zh-CN" dirty="0"/>
              <a:t>decreases.</a:t>
            </a:r>
          </a:p>
        </p:txBody>
      </p:sp>
      <p:sp>
        <p:nvSpPr>
          <p:cNvPr id="4" name="Slide Number Placeholder 3"/>
          <p:cNvSpPr>
            <a:spLocks noGrp="1"/>
          </p:cNvSpPr>
          <p:nvPr>
            <p:ph type="sldNum" sz="quarter" idx="5"/>
          </p:nvPr>
        </p:nvSpPr>
        <p:spPr/>
        <p:txBody>
          <a:bodyPr/>
          <a:lstStyle/>
          <a:p>
            <a:fld id="{73A4F0A2-54B9-A949-9683-2B45FAC05789}" type="slidenum">
              <a:rPr lang="en-US" smtClean="0"/>
              <a:t>32</a:t>
            </a:fld>
            <a:endParaRPr lang="en-US"/>
          </a:p>
        </p:txBody>
      </p:sp>
    </p:spTree>
    <p:extLst>
      <p:ext uri="{BB962C8B-B14F-4D97-AF65-F5344CB8AC3E}">
        <p14:creationId xmlns:p14="http://schemas.microsoft.com/office/powerpoint/2010/main" val="2543549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GT</a:t>
            </a:r>
            <a:r>
              <a:rPr lang="zh-CN" altLang="en-US" dirty="0"/>
              <a:t> </a:t>
            </a:r>
            <a:r>
              <a:rPr lang="en-US" altLang="zh-CN" dirty="0"/>
              <a:t>fairness</a:t>
            </a:r>
            <a:r>
              <a:rPr lang="zh-CN" altLang="en-US" dirty="0"/>
              <a:t> </a:t>
            </a:r>
            <a:r>
              <a:rPr lang="en-US" altLang="zh-CN" dirty="0"/>
              <a:t>captures</a:t>
            </a:r>
            <a:r>
              <a:rPr lang="zh-CN" altLang="en-US" dirty="0"/>
              <a:t> </a:t>
            </a:r>
            <a:r>
              <a:rPr lang="en-US" altLang="zh-CN" dirty="0"/>
              <a:t>the</a:t>
            </a:r>
            <a:r>
              <a:rPr lang="zh-CN" altLang="en-US" dirty="0"/>
              <a:t> </a:t>
            </a:r>
            <a:r>
              <a:rPr lang="en-US" altLang="zh-CN" dirty="0"/>
              <a:t>incentives</a:t>
            </a:r>
            <a:r>
              <a:rPr lang="zh-CN" altLang="en-US" dirty="0"/>
              <a:t> </a:t>
            </a:r>
            <a:r>
              <a:rPr lang="en-US" altLang="zh-CN" dirty="0"/>
              <a:t>of</a:t>
            </a:r>
            <a:r>
              <a:rPr lang="zh-CN" altLang="en-US" dirty="0"/>
              <a:t> </a:t>
            </a:r>
            <a:r>
              <a:rPr lang="en-US" altLang="zh-CN" dirty="0"/>
              <a:t>players,</a:t>
            </a:r>
            <a:r>
              <a:rPr lang="zh-CN" altLang="en-US" dirty="0"/>
              <a:t> </a:t>
            </a:r>
            <a:r>
              <a:rPr lang="en-US" altLang="zh-CN" dirty="0"/>
              <a:t>It</a:t>
            </a:r>
            <a:r>
              <a:rPr lang="zh-CN" altLang="en-US" dirty="0"/>
              <a:t> </a:t>
            </a:r>
            <a:r>
              <a:rPr lang="en-US" altLang="zh-CN" dirty="0"/>
              <a:t>guarantees</a:t>
            </a:r>
            <a:r>
              <a:rPr lang="zh-CN" altLang="en-US" dirty="0"/>
              <a:t> </a:t>
            </a:r>
            <a:r>
              <a:rPr lang="en-US" altLang="zh-CN" dirty="0"/>
              <a:t>that</a:t>
            </a:r>
            <a:r>
              <a:rPr lang="zh-CN" altLang="en-US" dirty="0"/>
              <a:t> </a:t>
            </a:r>
            <a:r>
              <a:rPr lang="en-US" altLang="zh-CN" dirty="0"/>
              <a:t>…</a:t>
            </a:r>
          </a:p>
          <a:p>
            <a:endParaRPr lang="en-US" altLang="zh-CN" dirty="0"/>
          </a:p>
          <a:p>
            <a:r>
              <a:rPr lang="en-US" altLang="zh-CN" dirty="0"/>
              <a:t>We</a:t>
            </a:r>
            <a:r>
              <a:rPr lang="zh-CN" altLang="en-US" dirty="0"/>
              <a:t> </a:t>
            </a:r>
            <a:r>
              <a:rPr lang="en-US" altLang="zh-CN" dirty="0"/>
              <a:t>can</a:t>
            </a:r>
            <a:r>
              <a:rPr lang="zh-CN" altLang="en-US" dirty="0"/>
              <a:t> </a:t>
            </a:r>
            <a:r>
              <a:rPr lang="en-US" altLang="zh-CN" dirty="0"/>
              <a:t>indeed</a:t>
            </a:r>
            <a:r>
              <a:rPr lang="zh-CN" altLang="en-US" dirty="0"/>
              <a:t> </a:t>
            </a:r>
            <a:r>
              <a:rPr lang="en-US" altLang="zh-CN" dirty="0"/>
              <a:t>achieve</a:t>
            </a:r>
            <a:r>
              <a:rPr lang="zh-CN" altLang="en-US" dirty="0"/>
              <a:t> </a:t>
            </a:r>
            <a:r>
              <a:rPr lang="en-US" altLang="zh-CN" dirty="0"/>
              <a:t>game-theoretic</a:t>
            </a:r>
            <a:r>
              <a:rPr lang="zh-CN" altLang="en-US" dirty="0"/>
              <a:t> </a:t>
            </a:r>
            <a:r>
              <a:rPr lang="en-US" altLang="zh-CN" dirty="0"/>
              <a:t>fairness</a:t>
            </a:r>
            <a:r>
              <a:rPr lang="zh-CN" altLang="en-US" dirty="0"/>
              <a:t> </a:t>
            </a:r>
            <a:r>
              <a:rPr lang="en-US" altLang="zh-CN" dirty="0"/>
              <a:t>against</a:t>
            </a:r>
            <a:r>
              <a:rPr lang="zh-CN" altLang="en-US" dirty="0"/>
              <a:t> </a:t>
            </a:r>
            <a:r>
              <a:rPr lang="en-US" altLang="zh-CN" dirty="0"/>
              <a:t>corrupted</a:t>
            </a:r>
            <a:r>
              <a:rPr lang="zh-CN" altLang="en-US" dirty="0"/>
              <a:t> </a:t>
            </a:r>
            <a:r>
              <a:rPr lang="en-US" altLang="zh-CN" dirty="0"/>
              <a:t>majority</a:t>
            </a:r>
            <a:r>
              <a:rPr lang="zh-CN" altLang="en-US" dirty="0"/>
              <a:t> </a:t>
            </a:r>
            <a:r>
              <a:rPr lang="en-US" altLang="zh-CN" dirty="0"/>
              <a:t>and</a:t>
            </a:r>
            <a:r>
              <a:rPr lang="zh-CN" altLang="en-US" dirty="0"/>
              <a:t> </a:t>
            </a:r>
            <a:r>
              <a:rPr lang="en-US" altLang="zh-CN" dirty="0"/>
              <a:t>the</a:t>
            </a:r>
            <a:r>
              <a:rPr lang="zh-CN" altLang="en-US" dirty="0"/>
              <a:t> </a:t>
            </a:r>
            <a:r>
              <a:rPr lang="en-US" altLang="zh-CN" dirty="0"/>
              <a:t>landscape</a:t>
            </a:r>
            <a:r>
              <a:rPr lang="zh-CN" altLang="en-US" dirty="0"/>
              <a:t> </a:t>
            </a:r>
            <a:endParaRPr lang="en-US" altLang="zh-CN" dirty="0"/>
          </a:p>
        </p:txBody>
      </p:sp>
      <p:sp>
        <p:nvSpPr>
          <p:cNvPr id="4" name="Slide Number Placeholder 3"/>
          <p:cNvSpPr>
            <a:spLocks noGrp="1"/>
          </p:cNvSpPr>
          <p:nvPr>
            <p:ph type="sldNum" sz="quarter" idx="5"/>
          </p:nvPr>
        </p:nvSpPr>
        <p:spPr/>
        <p:txBody>
          <a:bodyPr/>
          <a:lstStyle/>
          <a:p>
            <a:fld id="{73A4F0A2-54B9-A949-9683-2B45FAC05789}" type="slidenum">
              <a:rPr lang="en-US" smtClean="0"/>
              <a:t>33</a:t>
            </a:fld>
            <a:endParaRPr lang="en-US"/>
          </a:p>
        </p:txBody>
      </p:sp>
    </p:spTree>
    <p:extLst>
      <p:ext uri="{BB962C8B-B14F-4D97-AF65-F5344CB8AC3E}">
        <p14:creationId xmlns:p14="http://schemas.microsoft.com/office/powerpoint/2010/main" val="3329405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most</a:t>
            </a:r>
            <a:r>
              <a:rPr lang="zh-CN" altLang="en-US" dirty="0"/>
              <a:t> </a:t>
            </a:r>
            <a:r>
              <a:rPr lang="en-US" altLang="zh-CN" dirty="0"/>
              <a:t>related</a:t>
            </a:r>
            <a:r>
              <a:rPr lang="zh-CN" altLang="en-US" dirty="0"/>
              <a:t> </a:t>
            </a:r>
            <a:r>
              <a:rPr lang="en-US" altLang="zh-CN" dirty="0"/>
              <a:t>one</a:t>
            </a:r>
            <a:r>
              <a:rPr lang="zh-CN" altLang="en-US" dirty="0"/>
              <a:t> </a:t>
            </a:r>
            <a:r>
              <a:rPr lang="en-US" altLang="zh-CN" dirty="0"/>
              <a:t>is</a:t>
            </a:r>
            <a:r>
              <a:rPr lang="zh-CN" altLang="en-US" dirty="0"/>
              <a:t> </a:t>
            </a:r>
            <a:r>
              <a:rPr lang="en-US" altLang="zh-CN" dirty="0"/>
              <a:t>how</a:t>
            </a:r>
            <a:r>
              <a:rPr lang="zh-CN" altLang="en-US" dirty="0"/>
              <a:t> </a:t>
            </a:r>
            <a:r>
              <a:rPr lang="en-US" altLang="zh-CN" dirty="0"/>
              <a:t>do</a:t>
            </a:r>
            <a:r>
              <a:rPr lang="zh-CN" altLang="en-US" dirty="0"/>
              <a:t> </a:t>
            </a:r>
            <a:r>
              <a:rPr lang="en-US" altLang="zh-CN" dirty="0"/>
              <a:t>we</a:t>
            </a:r>
            <a:r>
              <a:rPr lang="zh-CN" altLang="en-US" dirty="0"/>
              <a:t> </a:t>
            </a:r>
            <a:r>
              <a:rPr lang="en-US" altLang="zh-CN" dirty="0"/>
              <a:t>make</a:t>
            </a:r>
            <a:r>
              <a:rPr lang="zh-CN" altLang="en-US" dirty="0"/>
              <a:t> </a:t>
            </a:r>
            <a:r>
              <a:rPr lang="en-US" altLang="zh-CN" dirty="0"/>
              <a:t>it</a:t>
            </a:r>
            <a:r>
              <a:rPr lang="zh-CN" altLang="en-US" dirty="0"/>
              <a:t> </a:t>
            </a:r>
            <a:r>
              <a:rPr lang="en-US" altLang="zh-CN" dirty="0"/>
              <a:t>practical.</a:t>
            </a:r>
            <a:r>
              <a:rPr lang="zh-CN" altLang="en-US" dirty="0"/>
              <a:t> </a:t>
            </a:r>
            <a:r>
              <a:rPr lang="en-US" altLang="zh-CN" dirty="0"/>
              <a:t>Our</a:t>
            </a:r>
            <a:r>
              <a:rPr lang="zh-CN" altLang="en-US" dirty="0"/>
              <a:t> </a:t>
            </a:r>
            <a:r>
              <a:rPr lang="en-US" altLang="zh-CN" dirty="0"/>
              <a:t>protocol</a:t>
            </a:r>
            <a:r>
              <a:rPr lang="zh-CN" altLang="en-US" dirty="0"/>
              <a:t> </a:t>
            </a:r>
            <a:r>
              <a:rPr lang="en-US" altLang="zh-CN" dirty="0"/>
              <a:t>runs</a:t>
            </a:r>
            <a:r>
              <a:rPr lang="zh-CN" altLang="en-US" dirty="0"/>
              <a:t> </a:t>
            </a:r>
            <a:r>
              <a:rPr lang="en-US" altLang="zh-CN" dirty="0"/>
              <a:t>in</a:t>
            </a:r>
            <a:r>
              <a:rPr lang="zh-CN" altLang="en-US" dirty="0"/>
              <a:t> </a:t>
            </a:r>
            <a:r>
              <a:rPr lang="en-US" altLang="zh-CN" dirty="0"/>
              <a:t>constant</a:t>
            </a:r>
            <a:r>
              <a:rPr lang="zh-CN" altLang="en-US" dirty="0"/>
              <a:t> </a:t>
            </a:r>
            <a:r>
              <a:rPr lang="en-US" altLang="zh-CN" dirty="0"/>
              <a:t>rounds</a:t>
            </a:r>
            <a:r>
              <a:rPr lang="zh-CN" altLang="en-US" dirty="0"/>
              <a:t> </a:t>
            </a:r>
            <a:r>
              <a:rPr lang="en-US" altLang="zh-CN" dirty="0"/>
              <a:t>against</a:t>
            </a:r>
            <a:r>
              <a:rPr lang="zh-CN" altLang="en-US" dirty="0"/>
              <a:t> </a:t>
            </a:r>
            <a:r>
              <a:rPr lang="en-US" altLang="zh-CN" dirty="0"/>
              <a:t>semi-malicious</a:t>
            </a:r>
            <a:r>
              <a:rPr lang="zh-CN" altLang="en-US" dirty="0"/>
              <a:t> </a:t>
            </a:r>
            <a:r>
              <a:rPr lang="en-US" altLang="zh-CN" dirty="0"/>
              <a:t>coalition</a:t>
            </a:r>
            <a:r>
              <a:rPr lang="zh-CN" altLang="en-US" dirty="0"/>
              <a:t> </a:t>
            </a:r>
            <a:r>
              <a:rPr lang="en-US" altLang="zh-CN" dirty="0"/>
              <a:t>bur</a:t>
            </a:r>
            <a:r>
              <a:rPr lang="zh-CN" altLang="en-US" dirty="0"/>
              <a:t> </a:t>
            </a:r>
            <a:r>
              <a:rPr lang="en-US" altLang="zh-CN" dirty="0"/>
              <a:t>quadratic</a:t>
            </a:r>
            <a:r>
              <a:rPr lang="zh-CN" altLang="en-US" dirty="0"/>
              <a:t> </a:t>
            </a:r>
            <a:r>
              <a:rPr lang="en-US" altLang="zh-CN" dirty="0"/>
              <a:t>rounds</a:t>
            </a:r>
            <a:r>
              <a:rPr lang="zh-CN" altLang="en-US" dirty="0"/>
              <a:t> </a:t>
            </a:r>
            <a:r>
              <a:rPr lang="en-US" altLang="zh-CN" dirty="0"/>
              <a:t>against</a:t>
            </a:r>
            <a:r>
              <a:rPr lang="zh-CN" altLang="en-US" dirty="0"/>
              <a:t> </a:t>
            </a:r>
            <a:r>
              <a:rPr lang="en-US" altLang="zh-CN" dirty="0"/>
              <a:t>malicious</a:t>
            </a:r>
            <a:r>
              <a:rPr lang="zh-CN" altLang="en-US" dirty="0"/>
              <a:t> </a:t>
            </a:r>
            <a:r>
              <a:rPr lang="en-US" altLang="zh-CN" dirty="0"/>
              <a:t>coalition.</a:t>
            </a:r>
            <a:r>
              <a:rPr lang="zh-CN" altLang="en-US" dirty="0"/>
              <a:t> </a:t>
            </a:r>
            <a:r>
              <a:rPr lang="en-US" altLang="zh-CN" dirty="0"/>
              <a:t>Is</a:t>
            </a:r>
            <a:r>
              <a:rPr lang="zh-CN" altLang="en-US" dirty="0"/>
              <a:t> </a:t>
            </a:r>
            <a:r>
              <a:rPr lang="en-US" altLang="zh-CN" dirty="0"/>
              <a:t>there</a:t>
            </a:r>
            <a:r>
              <a:rPr lang="zh-CN" altLang="en-US" dirty="0"/>
              <a:t> </a:t>
            </a:r>
            <a:r>
              <a:rPr lang="en-US" altLang="zh-CN" dirty="0"/>
              <a:t>a</a:t>
            </a:r>
            <a:r>
              <a:rPr lang="zh-CN" altLang="en-US" dirty="0"/>
              <a:t> </a:t>
            </a:r>
            <a:r>
              <a:rPr lang="en-US" altLang="zh-CN" dirty="0"/>
              <a:t>way</a:t>
            </a:r>
            <a:r>
              <a:rPr lang="zh-CN" altLang="en-US" dirty="0"/>
              <a:t> </a:t>
            </a:r>
            <a:r>
              <a:rPr lang="en-US" altLang="zh-CN" dirty="0"/>
              <a:t>to</a:t>
            </a:r>
            <a:r>
              <a:rPr lang="zh-CN" altLang="en-US" dirty="0"/>
              <a:t> </a:t>
            </a:r>
            <a:r>
              <a:rPr lang="en-US" altLang="zh-CN" dirty="0"/>
              <a:t>reduce</a:t>
            </a:r>
            <a:r>
              <a:rPr lang="zh-CN" altLang="en-US" dirty="0"/>
              <a:t> </a:t>
            </a:r>
            <a:r>
              <a:rPr lang="en-US" altLang="zh-CN" dirty="0"/>
              <a:t>the</a:t>
            </a:r>
            <a:r>
              <a:rPr lang="zh-CN" altLang="en-US" dirty="0"/>
              <a:t> </a:t>
            </a:r>
            <a:r>
              <a:rPr lang="en-US" altLang="zh-CN" dirty="0"/>
              <a:t>round</a:t>
            </a:r>
            <a:r>
              <a:rPr lang="zh-CN" altLang="en-US" dirty="0"/>
              <a:t> </a:t>
            </a:r>
            <a:r>
              <a:rPr lang="en-US" altLang="zh-CN" dirty="0"/>
              <a:t>complexity</a:t>
            </a:r>
            <a:r>
              <a:rPr lang="zh-CN" altLang="en-US" dirty="0"/>
              <a:t> </a:t>
            </a:r>
            <a:r>
              <a:rPr lang="en-US" altLang="zh-CN" dirty="0"/>
              <a:t>and</a:t>
            </a:r>
            <a:r>
              <a:rPr lang="zh-CN" altLang="en-US" dirty="0"/>
              <a:t> </a:t>
            </a:r>
            <a:r>
              <a:rPr lang="en-US" altLang="zh-CN" dirty="0"/>
              <a:t>communication</a:t>
            </a:r>
            <a:r>
              <a:rPr lang="zh-CN" altLang="en-US" dirty="0"/>
              <a:t> </a:t>
            </a:r>
            <a:r>
              <a:rPr lang="en-US" altLang="zh-CN" dirty="0"/>
              <a:t>complexity</a:t>
            </a:r>
            <a:r>
              <a:rPr lang="zh-CN" altLang="en-US" dirty="0"/>
              <a:t> </a:t>
            </a:r>
            <a:r>
              <a:rPr lang="en-US" altLang="zh-CN" dirty="0"/>
              <a:t>to</a:t>
            </a:r>
            <a:r>
              <a:rPr lang="zh-CN" altLang="en-US" dirty="0"/>
              <a:t> </a:t>
            </a:r>
            <a:r>
              <a:rPr lang="en-US" altLang="zh-CN" dirty="0"/>
              <a:t>make</a:t>
            </a:r>
            <a:r>
              <a:rPr lang="zh-CN" altLang="en-US" dirty="0"/>
              <a:t> </a:t>
            </a:r>
            <a:r>
              <a:rPr lang="en-US" altLang="zh-CN" dirty="0"/>
              <a:t>it</a:t>
            </a:r>
            <a:r>
              <a:rPr lang="zh-CN" altLang="en-US" dirty="0"/>
              <a:t> </a:t>
            </a:r>
            <a:r>
              <a:rPr lang="en-US" altLang="zh-CN" dirty="0"/>
              <a:t>practical</a:t>
            </a:r>
            <a:r>
              <a:rPr lang="zh-CN" altLang="en-US" dirty="0"/>
              <a:t> </a:t>
            </a:r>
            <a:r>
              <a:rPr lang="en-US" altLang="zh-CN" dirty="0"/>
              <a:t>and</a:t>
            </a:r>
            <a:r>
              <a:rPr lang="zh-CN" altLang="en-US" dirty="0"/>
              <a:t> </a:t>
            </a:r>
            <a:r>
              <a:rPr lang="en-US" altLang="zh-CN" dirty="0"/>
              <a:t>deployable?</a:t>
            </a:r>
          </a:p>
          <a:p>
            <a:endParaRPr lang="en-US" dirty="0"/>
          </a:p>
          <a:p>
            <a:r>
              <a:rPr lang="en-US" altLang="zh-CN" dirty="0"/>
              <a:t>In</a:t>
            </a:r>
            <a:r>
              <a:rPr lang="zh-CN" altLang="en-US" dirty="0"/>
              <a:t> </a:t>
            </a:r>
            <a:r>
              <a:rPr lang="en-US" altLang="zh-CN" dirty="0"/>
              <a:t>this</a:t>
            </a:r>
            <a:r>
              <a:rPr lang="zh-CN" altLang="en-US" dirty="0"/>
              <a:t> </a:t>
            </a:r>
            <a:r>
              <a:rPr lang="en-US" altLang="zh-CN" dirty="0"/>
              <a:t>talk,</a:t>
            </a:r>
            <a:r>
              <a:rPr lang="zh-CN" altLang="en-US" dirty="0"/>
              <a:t> </a:t>
            </a:r>
            <a:r>
              <a:rPr lang="en-US" altLang="zh-CN" dirty="0"/>
              <a:t>we</a:t>
            </a:r>
            <a:r>
              <a:rPr lang="zh-CN" altLang="en-US" dirty="0"/>
              <a:t> </a:t>
            </a:r>
            <a:r>
              <a:rPr lang="en-US" altLang="zh-CN" dirty="0"/>
              <a:t>see</a:t>
            </a:r>
            <a:r>
              <a:rPr lang="zh-CN" altLang="en-US" dirty="0"/>
              <a:t> </a:t>
            </a:r>
            <a:r>
              <a:rPr lang="en-US" altLang="zh-CN" dirty="0"/>
              <a:t>that</a:t>
            </a:r>
            <a:r>
              <a:rPr lang="zh-CN" altLang="en-US" dirty="0"/>
              <a:t> </a:t>
            </a:r>
            <a:r>
              <a:rPr lang="en-US" altLang="zh-CN" dirty="0"/>
              <a:t>introducing</a:t>
            </a:r>
            <a:r>
              <a:rPr lang="zh-CN" altLang="en-US" dirty="0"/>
              <a:t> </a:t>
            </a:r>
            <a:r>
              <a:rPr lang="en-US" altLang="zh-CN" dirty="0"/>
              <a:t>incentives</a:t>
            </a:r>
            <a:r>
              <a:rPr lang="zh-CN" altLang="en-US" dirty="0"/>
              <a:t> </a:t>
            </a:r>
            <a:r>
              <a:rPr lang="en-US" altLang="zh-CN" dirty="0"/>
              <a:t>circumvents</a:t>
            </a:r>
            <a:r>
              <a:rPr lang="zh-CN" altLang="en-US" dirty="0"/>
              <a:t> </a:t>
            </a:r>
            <a:r>
              <a:rPr lang="en-US" altLang="zh-CN" dirty="0"/>
              <a:t>fundamental</a:t>
            </a:r>
            <a:r>
              <a:rPr lang="zh-CN" altLang="en-US" dirty="0"/>
              <a:t> </a:t>
            </a:r>
            <a:r>
              <a:rPr lang="en-US" altLang="zh-CN" dirty="0"/>
              <a:t>impossibilities</a:t>
            </a:r>
            <a:r>
              <a:rPr lang="zh-CN" altLang="en-US" dirty="0"/>
              <a:t> </a:t>
            </a:r>
            <a:r>
              <a:rPr lang="en-US" altLang="zh-CN" dirty="0"/>
              <a:t>in</a:t>
            </a:r>
            <a:r>
              <a:rPr lang="zh-CN" altLang="en-US" dirty="0"/>
              <a:t> </a:t>
            </a:r>
            <a:r>
              <a:rPr lang="en-US" altLang="zh-CN" dirty="0"/>
              <a:t>cryptography.</a:t>
            </a:r>
            <a:r>
              <a:rPr lang="zh-CN" altLang="en-US" dirty="0"/>
              <a:t> </a:t>
            </a:r>
            <a:r>
              <a:rPr lang="en-US" altLang="zh-CN" dirty="0"/>
              <a:t>So</a:t>
            </a:r>
            <a:r>
              <a:rPr lang="zh-CN" altLang="en-US" dirty="0"/>
              <a:t> </a:t>
            </a:r>
            <a:r>
              <a:rPr lang="en-US" altLang="zh-CN" dirty="0"/>
              <a:t>can</a:t>
            </a:r>
            <a:r>
              <a:rPr lang="zh-CN" altLang="en-US" dirty="0"/>
              <a:t> </a:t>
            </a:r>
            <a:r>
              <a:rPr lang="en-US" altLang="zh-CN" dirty="0"/>
              <a:t>we</a:t>
            </a:r>
            <a:r>
              <a:rPr lang="zh-CN" altLang="en-US" dirty="0"/>
              <a:t> </a:t>
            </a:r>
            <a:r>
              <a:rPr lang="en-US" altLang="zh-CN" dirty="0"/>
              <a:t>introduce</a:t>
            </a:r>
            <a:r>
              <a:rPr lang="zh-CN" altLang="en-US" dirty="0"/>
              <a:t> </a:t>
            </a:r>
            <a:r>
              <a:rPr lang="en-US" altLang="zh-CN" dirty="0"/>
              <a:t>incentives</a:t>
            </a:r>
            <a:r>
              <a:rPr lang="zh-CN" altLang="en-US" dirty="0"/>
              <a:t> </a:t>
            </a:r>
            <a:r>
              <a:rPr lang="en-US" altLang="zh-CN" dirty="0"/>
              <a:t>in</a:t>
            </a:r>
            <a:r>
              <a:rPr lang="zh-CN" altLang="en-US" dirty="0"/>
              <a:t> </a:t>
            </a:r>
            <a:r>
              <a:rPr lang="en-US" altLang="zh-CN" dirty="0"/>
              <a:t>other</a:t>
            </a:r>
            <a:r>
              <a:rPr lang="zh-CN" altLang="en-US" dirty="0"/>
              <a:t> </a:t>
            </a:r>
            <a:r>
              <a:rPr lang="en-US" altLang="zh-CN" dirty="0"/>
              <a:t>cryptographic</a:t>
            </a:r>
            <a:r>
              <a:rPr lang="zh-CN" altLang="en-US" dirty="0"/>
              <a:t> </a:t>
            </a:r>
            <a:r>
              <a:rPr lang="en-US" altLang="zh-CN" dirty="0"/>
              <a:t>primitives</a:t>
            </a:r>
            <a:r>
              <a:rPr lang="zh-CN" altLang="en-US" dirty="0"/>
              <a:t> </a:t>
            </a:r>
            <a:r>
              <a:rPr lang="en-US" altLang="zh-CN" dirty="0"/>
              <a:t>used</a:t>
            </a:r>
            <a:r>
              <a:rPr lang="zh-CN" altLang="en-US" dirty="0"/>
              <a:t> </a:t>
            </a:r>
            <a:r>
              <a:rPr lang="en-US" altLang="zh-CN" dirty="0"/>
              <a:t>in</a:t>
            </a:r>
            <a:r>
              <a:rPr lang="zh-CN" altLang="en-US" dirty="0"/>
              <a:t> </a:t>
            </a:r>
            <a:r>
              <a:rPr lang="en-US" altLang="zh-CN" dirty="0"/>
              <a:t>decentralized</a:t>
            </a:r>
            <a:r>
              <a:rPr lang="zh-CN" altLang="en-US" dirty="0"/>
              <a:t> </a:t>
            </a:r>
            <a:r>
              <a:rPr lang="en-US" altLang="zh-CN" dirty="0"/>
              <a:t>applications</a:t>
            </a:r>
            <a:r>
              <a:rPr lang="zh-CN" altLang="en-US" dirty="0"/>
              <a:t> </a:t>
            </a:r>
            <a:r>
              <a:rPr lang="en-US" altLang="zh-CN" dirty="0"/>
              <a:t>to</a:t>
            </a:r>
            <a:r>
              <a:rPr lang="zh-CN" altLang="en-US" dirty="0"/>
              <a:t> </a:t>
            </a:r>
            <a:r>
              <a:rPr lang="en-US" altLang="zh-CN" dirty="0"/>
              <a:t>achieve</a:t>
            </a:r>
            <a:r>
              <a:rPr lang="zh-CN" altLang="en-US" dirty="0"/>
              <a:t> </a:t>
            </a:r>
            <a:r>
              <a:rPr lang="en-US" altLang="zh-CN" dirty="0"/>
              <a:t>better</a:t>
            </a:r>
            <a:r>
              <a:rPr lang="zh-CN" altLang="en-US" dirty="0"/>
              <a:t> </a:t>
            </a:r>
            <a:r>
              <a:rPr lang="en-US" altLang="zh-CN" dirty="0"/>
              <a:t>results?</a:t>
            </a:r>
            <a:r>
              <a:rPr lang="zh-CN" altLang="en-US" dirty="0"/>
              <a:t> </a:t>
            </a:r>
            <a:r>
              <a:rPr lang="en-US" altLang="zh-CN" dirty="0"/>
              <a:t>Cryptography</a:t>
            </a:r>
            <a:r>
              <a:rPr lang="zh-CN" altLang="en-US" dirty="0"/>
              <a:t> </a:t>
            </a:r>
            <a:r>
              <a:rPr lang="en-US" altLang="zh-CN" dirty="0"/>
              <a:t>usually</a:t>
            </a:r>
            <a:r>
              <a:rPr lang="zh-CN" altLang="en-US" dirty="0"/>
              <a:t> </a:t>
            </a:r>
            <a:r>
              <a:rPr lang="en-US" altLang="zh-CN" dirty="0"/>
              <a:t>assumes</a:t>
            </a:r>
            <a:r>
              <a:rPr lang="zh-CN" altLang="en-US" dirty="0"/>
              <a:t> </a:t>
            </a:r>
            <a:r>
              <a:rPr lang="en-US" altLang="zh-CN" dirty="0"/>
              <a:t>a</a:t>
            </a:r>
            <a:r>
              <a:rPr lang="zh-CN" altLang="en-US" dirty="0"/>
              <a:t> </a:t>
            </a:r>
            <a:r>
              <a:rPr lang="en-US" altLang="zh-CN" dirty="0"/>
              <a:t>worst-case</a:t>
            </a:r>
            <a:r>
              <a:rPr lang="zh-CN" altLang="en-US" dirty="0"/>
              <a:t> </a:t>
            </a:r>
            <a:r>
              <a:rPr lang="en-US" altLang="zh-CN" dirty="0"/>
              <a:t>adversary,</a:t>
            </a:r>
            <a:r>
              <a:rPr lang="zh-CN" altLang="en-US" dirty="0"/>
              <a:t> </a:t>
            </a:r>
            <a:r>
              <a:rPr lang="en-US" altLang="zh-CN" dirty="0"/>
              <a:t>but</a:t>
            </a:r>
            <a:r>
              <a:rPr lang="zh-CN" altLang="en-US" dirty="0"/>
              <a:t> </a:t>
            </a:r>
            <a:r>
              <a:rPr lang="en-US" altLang="zh-CN" dirty="0"/>
              <a:t>on</a:t>
            </a:r>
            <a:r>
              <a:rPr lang="zh-CN" altLang="en-US" dirty="0"/>
              <a:t> </a:t>
            </a:r>
            <a:r>
              <a:rPr lang="en-US" altLang="zh-CN" dirty="0"/>
              <a:t>decentralized</a:t>
            </a:r>
            <a:r>
              <a:rPr lang="zh-CN" altLang="en-US" dirty="0"/>
              <a:t> </a:t>
            </a:r>
            <a:r>
              <a:rPr lang="en-US" altLang="zh-CN" dirty="0"/>
              <a:t>applications</a:t>
            </a:r>
            <a:r>
              <a:rPr lang="zh-CN" altLang="en-US" dirty="0"/>
              <a:t> </a:t>
            </a:r>
            <a:r>
              <a:rPr lang="en-US" altLang="zh-CN" dirty="0"/>
              <a:t>where</a:t>
            </a:r>
            <a:r>
              <a:rPr lang="zh-CN" altLang="en-US" dirty="0"/>
              <a:t> </a:t>
            </a:r>
            <a:r>
              <a:rPr lang="en-US" altLang="zh-CN" dirty="0"/>
              <a:t>currencies</a:t>
            </a:r>
            <a:r>
              <a:rPr lang="zh-CN" altLang="en-US" dirty="0"/>
              <a:t> </a:t>
            </a:r>
            <a:r>
              <a:rPr lang="en-US" altLang="zh-CN" dirty="0"/>
              <a:t>are</a:t>
            </a:r>
            <a:r>
              <a:rPr lang="zh-CN" altLang="en-US" dirty="0"/>
              <a:t> </a:t>
            </a:r>
            <a:r>
              <a:rPr lang="en-US" altLang="zh-CN" dirty="0"/>
              <a:t>involved,</a:t>
            </a:r>
            <a:r>
              <a:rPr lang="zh-CN" altLang="en-US" dirty="0"/>
              <a:t> </a:t>
            </a:r>
            <a:r>
              <a:rPr lang="en-US" altLang="zh-CN" dirty="0"/>
              <a:t>people</a:t>
            </a:r>
            <a:r>
              <a:rPr lang="zh-CN" altLang="en-US" dirty="0"/>
              <a:t> </a:t>
            </a:r>
            <a:r>
              <a:rPr lang="en-US" altLang="zh-CN" dirty="0"/>
              <a:t>deviate</a:t>
            </a:r>
            <a:r>
              <a:rPr lang="zh-CN" altLang="en-US" dirty="0"/>
              <a:t> </a:t>
            </a:r>
            <a:r>
              <a:rPr lang="en-US" altLang="zh-CN" dirty="0"/>
              <a:t>to</a:t>
            </a:r>
            <a:r>
              <a:rPr lang="zh-CN" altLang="en-US" dirty="0"/>
              <a:t> </a:t>
            </a:r>
            <a:r>
              <a:rPr lang="en-US" altLang="zh-CN" dirty="0"/>
              <a:t>gain</a:t>
            </a:r>
            <a:r>
              <a:rPr lang="zh-CN" altLang="en-US" dirty="0"/>
              <a:t> </a:t>
            </a:r>
            <a:r>
              <a:rPr lang="en-US" altLang="zh-CN" dirty="0"/>
              <a:t>benefits.</a:t>
            </a:r>
            <a:r>
              <a:rPr lang="zh-CN" altLang="en-US" dirty="0"/>
              <a:t> </a:t>
            </a:r>
            <a:r>
              <a:rPr lang="en-US" altLang="zh-CN" dirty="0"/>
              <a:t>Can</a:t>
            </a:r>
            <a:r>
              <a:rPr lang="zh-CN" altLang="en-US" dirty="0"/>
              <a:t> </a:t>
            </a:r>
            <a:r>
              <a:rPr lang="en-US" altLang="zh-CN" dirty="0"/>
              <a:t>we</a:t>
            </a:r>
            <a:r>
              <a:rPr lang="zh-CN" altLang="en-US" dirty="0"/>
              <a:t> </a:t>
            </a:r>
            <a:r>
              <a:rPr lang="en-US" altLang="zh-CN" dirty="0"/>
              <a:t>model</a:t>
            </a:r>
            <a:r>
              <a:rPr lang="zh-CN" altLang="en-US" dirty="0"/>
              <a:t> </a:t>
            </a:r>
            <a:r>
              <a:rPr lang="en-US" altLang="zh-CN" dirty="0"/>
              <a:t>these</a:t>
            </a:r>
            <a:r>
              <a:rPr lang="zh-CN" altLang="en-US" dirty="0"/>
              <a:t> </a:t>
            </a:r>
            <a:r>
              <a:rPr lang="en-US" altLang="zh-CN" dirty="0"/>
              <a:t>incentives</a:t>
            </a:r>
            <a:r>
              <a:rPr lang="zh-CN" altLang="en-US" dirty="0"/>
              <a:t> </a:t>
            </a:r>
            <a:r>
              <a:rPr lang="en-US" altLang="zh-CN" dirty="0"/>
              <a:t>to</a:t>
            </a:r>
            <a:r>
              <a:rPr lang="zh-CN" altLang="en-US" dirty="0"/>
              <a:t> </a:t>
            </a:r>
            <a:r>
              <a:rPr lang="en-US" altLang="zh-CN" dirty="0"/>
              <a:t>get</a:t>
            </a:r>
            <a:r>
              <a:rPr lang="zh-CN" altLang="en-US" dirty="0"/>
              <a:t> </a:t>
            </a:r>
            <a:r>
              <a:rPr lang="en-US" altLang="zh-CN" dirty="0"/>
              <a:t>better</a:t>
            </a:r>
            <a:r>
              <a:rPr lang="zh-CN" altLang="en-US" dirty="0"/>
              <a:t> </a:t>
            </a:r>
            <a:r>
              <a:rPr lang="en-US" altLang="zh-CN" dirty="0"/>
              <a:t>constructions?</a:t>
            </a:r>
            <a:r>
              <a:rPr lang="zh-CN" altLang="en-US" dirty="0"/>
              <a:t> </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34</a:t>
            </a:fld>
            <a:endParaRPr lang="en-US"/>
          </a:p>
        </p:txBody>
      </p:sp>
    </p:spTree>
    <p:extLst>
      <p:ext uri="{BB962C8B-B14F-4D97-AF65-F5344CB8AC3E}">
        <p14:creationId xmlns:p14="http://schemas.microsoft.com/office/powerpoint/2010/main" val="398635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a:t>
            </a:r>
            <a:r>
              <a:rPr lang="zh-CN" altLang="en-US" dirty="0"/>
              <a:t> </a:t>
            </a:r>
            <a:r>
              <a:rPr lang="en-US" altLang="zh-CN" dirty="0"/>
              <a:t>that,</a:t>
            </a:r>
            <a:r>
              <a:rPr lang="zh-CN" altLang="en-US" dirty="0"/>
              <a:t> </a:t>
            </a:r>
            <a:r>
              <a:rPr lang="en-US" altLang="zh-CN" dirty="0"/>
              <a:t>they</a:t>
            </a:r>
            <a:r>
              <a:rPr lang="zh-CN" altLang="en-US" dirty="0"/>
              <a:t> </a:t>
            </a:r>
            <a:r>
              <a:rPr lang="en-US" altLang="zh-CN" dirty="0"/>
              <a:t>each</a:t>
            </a:r>
            <a:r>
              <a:rPr lang="zh-CN" altLang="en-US" dirty="0"/>
              <a:t> </a:t>
            </a:r>
            <a:r>
              <a:rPr lang="en-US" altLang="zh-CN" dirty="0"/>
              <a:t>open</a:t>
            </a:r>
            <a:r>
              <a:rPr lang="zh-CN" altLang="en-US" dirty="0"/>
              <a:t> </a:t>
            </a:r>
            <a:r>
              <a:rPr lang="en-US" altLang="zh-CN" dirty="0"/>
              <a:t>our</a:t>
            </a:r>
            <a:r>
              <a:rPr lang="zh-CN" altLang="en-US" dirty="0"/>
              <a:t> </a:t>
            </a:r>
            <a:r>
              <a:rPr lang="en-US" altLang="zh-CN" dirty="0"/>
              <a:t>commitment</a:t>
            </a:r>
            <a:r>
              <a:rPr lang="zh-CN" altLang="en-US" dirty="0"/>
              <a:t> </a:t>
            </a:r>
            <a:r>
              <a:rPr lang="en-US" altLang="zh-CN" dirty="0"/>
              <a:t>and</a:t>
            </a:r>
            <a:r>
              <a:rPr lang="zh-CN" altLang="en-US" dirty="0"/>
              <a:t> </a:t>
            </a:r>
            <a:r>
              <a:rPr lang="en-US" altLang="zh-CN" dirty="0"/>
              <a:t>reveal</a:t>
            </a:r>
            <a:r>
              <a:rPr lang="zh-CN" altLang="en-US" dirty="0"/>
              <a:t> </a:t>
            </a:r>
            <a:r>
              <a:rPr lang="en-US" altLang="zh-CN" dirty="0"/>
              <a:t>the</a:t>
            </a:r>
            <a:r>
              <a:rPr lang="zh-CN" altLang="en-US" dirty="0"/>
              <a:t> </a:t>
            </a:r>
            <a:r>
              <a:rPr lang="en-US" altLang="zh-CN" dirty="0"/>
              <a:t>random</a:t>
            </a:r>
            <a:r>
              <a:rPr lang="zh-CN" altLang="en-US" dirty="0"/>
              <a:t> </a:t>
            </a:r>
            <a:r>
              <a:rPr lang="en-US" altLang="zh-CN" dirty="0"/>
              <a:t>bit</a:t>
            </a:r>
            <a:r>
              <a:rPr lang="zh-CN" altLang="en-US" dirty="0"/>
              <a:t> </a:t>
            </a:r>
            <a:r>
              <a:rPr lang="en-US" altLang="zh-CN" dirty="0"/>
              <a:t>inside</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4</a:t>
            </a:fld>
            <a:endParaRPr lang="en-US"/>
          </a:p>
        </p:txBody>
      </p:sp>
    </p:spTree>
    <p:extLst>
      <p:ext uri="{BB962C8B-B14F-4D97-AF65-F5344CB8AC3E}">
        <p14:creationId xmlns:p14="http://schemas.microsoft.com/office/powerpoint/2010/main" val="2841176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Aniket</a:t>
            </a:r>
            <a:r>
              <a:rPr lang="zh-CN" altLang="en-US" dirty="0"/>
              <a:t> </a:t>
            </a:r>
            <a:r>
              <a:rPr lang="en-US" altLang="zh-CN" dirty="0"/>
              <a:t>is</a:t>
            </a:r>
            <a:r>
              <a:rPr lang="zh-CN" altLang="en-US" dirty="0"/>
              <a:t> </a:t>
            </a:r>
            <a:r>
              <a:rPr lang="en-US" altLang="zh-CN" dirty="0"/>
              <a:t>smart</a:t>
            </a:r>
            <a:r>
              <a:rPr lang="zh-CN" altLang="en-US" dirty="0"/>
              <a:t> </a:t>
            </a:r>
            <a:r>
              <a:rPr lang="en-US" altLang="zh-CN" dirty="0"/>
              <a:t>and</a:t>
            </a:r>
            <a:r>
              <a:rPr lang="zh-CN" altLang="en-US" dirty="0"/>
              <a:t> </a:t>
            </a:r>
            <a:r>
              <a:rPr lang="en-US" altLang="zh-CN" dirty="0"/>
              <a:t>strategic.</a:t>
            </a:r>
            <a:r>
              <a:rPr lang="zh-CN" altLang="en-US" dirty="0"/>
              <a:t> </a:t>
            </a:r>
            <a:r>
              <a:rPr lang="en-US" altLang="zh-CN" dirty="0"/>
              <a:t>He</a:t>
            </a:r>
            <a:r>
              <a:rPr lang="zh-CN" altLang="en-US" dirty="0"/>
              <a:t> </a:t>
            </a:r>
            <a:r>
              <a:rPr lang="en-US" altLang="zh-CN" dirty="0"/>
              <a:t>can</a:t>
            </a:r>
            <a:r>
              <a:rPr lang="zh-CN" altLang="en-US" dirty="0"/>
              <a:t> </a:t>
            </a:r>
            <a:r>
              <a:rPr lang="en-US" altLang="zh-CN" dirty="0"/>
              <a:t>wait</a:t>
            </a:r>
            <a:r>
              <a:rPr lang="zh-CN" altLang="en-US" dirty="0"/>
              <a:t> </a:t>
            </a:r>
            <a:r>
              <a:rPr lang="en-US" altLang="zh-CN" dirty="0"/>
              <a:t>for</a:t>
            </a:r>
            <a:r>
              <a:rPr lang="zh-CN" altLang="en-US" dirty="0"/>
              <a:t> </a:t>
            </a:r>
            <a:r>
              <a:rPr lang="en-US" altLang="zh-CN" dirty="0" err="1"/>
              <a:t>Pratyay</a:t>
            </a:r>
            <a:r>
              <a:rPr lang="zh-CN" altLang="en-US" dirty="0"/>
              <a:t> </a:t>
            </a:r>
            <a:r>
              <a:rPr lang="en-US" altLang="zh-CN" dirty="0"/>
              <a:t>to</a:t>
            </a:r>
            <a:r>
              <a:rPr lang="zh-CN" altLang="en-US" dirty="0"/>
              <a:t> </a:t>
            </a:r>
            <a:r>
              <a:rPr lang="en-US" altLang="zh-CN" dirty="0"/>
              <a:t>first</a:t>
            </a:r>
            <a:r>
              <a:rPr lang="zh-CN" altLang="en-US" dirty="0"/>
              <a:t> </a:t>
            </a:r>
            <a:r>
              <a:rPr lang="en-US" altLang="zh-CN" dirty="0"/>
              <a:t>open</a:t>
            </a:r>
            <a:r>
              <a:rPr lang="zh-CN" altLang="en-US" dirty="0"/>
              <a:t> </a:t>
            </a:r>
            <a:r>
              <a:rPr lang="en-US" altLang="zh-CN" dirty="0"/>
              <a:t>his</a:t>
            </a:r>
            <a:r>
              <a:rPr lang="zh-CN" altLang="en-US" dirty="0"/>
              <a:t> </a:t>
            </a:r>
            <a:r>
              <a:rPr lang="en-US" altLang="zh-CN" dirty="0"/>
              <a:t>bits.</a:t>
            </a:r>
            <a:r>
              <a:rPr lang="zh-CN" altLang="en-US" dirty="0"/>
              <a:t> </a:t>
            </a:r>
            <a:r>
              <a:rPr lang="en-US" altLang="zh-CN" dirty="0"/>
              <a:t>It’s</a:t>
            </a:r>
            <a:r>
              <a:rPr lang="zh-CN" altLang="en-US" dirty="0"/>
              <a:t> </a:t>
            </a:r>
            <a:r>
              <a:rPr lang="en-US" altLang="zh-CN" dirty="0"/>
              <a:t>0.</a:t>
            </a:r>
            <a:r>
              <a:rPr lang="zh-CN" altLang="en-US" dirty="0"/>
              <a:t> </a:t>
            </a:r>
            <a:r>
              <a:rPr lang="en-US" altLang="zh-CN" dirty="0"/>
              <a:t>so</a:t>
            </a:r>
            <a:r>
              <a:rPr lang="zh-CN" altLang="en-US" dirty="0"/>
              <a:t> </a:t>
            </a:r>
            <a:r>
              <a:rPr lang="en-US" altLang="zh-CN" dirty="0"/>
              <a:t>Aniket</a:t>
            </a:r>
            <a:r>
              <a:rPr lang="zh-CN" altLang="en-US" dirty="0"/>
              <a:t> </a:t>
            </a:r>
            <a:r>
              <a:rPr lang="en-US" altLang="zh-CN" dirty="0"/>
              <a:t>knows</a:t>
            </a:r>
            <a:r>
              <a:rPr lang="zh-CN" altLang="en-US" dirty="0"/>
              <a:t> </a:t>
            </a:r>
            <a:r>
              <a:rPr lang="en-US" altLang="zh-CN" dirty="0"/>
              <a:t>if</a:t>
            </a:r>
            <a:r>
              <a:rPr lang="zh-CN" altLang="en-US" dirty="0"/>
              <a:t> </a:t>
            </a:r>
            <a:r>
              <a:rPr lang="en-US" altLang="zh-CN" dirty="0"/>
              <a:t>he</a:t>
            </a:r>
            <a:r>
              <a:rPr lang="zh-CN" altLang="en-US" dirty="0"/>
              <a:t> </a:t>
            </a:r>
            <a:r>
              <a:rPr lang="en-US" altLang="zh-CN" dirty="0"/>
              <a:t>opens</a:t>
            </a:r>
            <a:r>
              <a:rPr lang="zh-CN" altLang="en-US" dirty="0"/>
              <a:t> </a:t>
            </a:r>
            <a:r>
              <a:rPr lang="en-US" altLang="zh-CN" dirty="0"/>
              <a:t>his</a:t>
            </a:r>
            <a:r>
              <a:rPr lang="zh-CN" altLang="en-US" dirty="0"/>
              <a:t> </a:t>
            </a:r>
            <a:r>
              <a:rPr lang="en-US" altLang="zh-CN" dirty="0"/>
              <a:t>commitment,</a:t>
            </a:r>
            <a:r>
              <a:rPr lang="zh-CN" altLang="en-US" dirty="0"/>
              <a:t> </a:t>
            </a:r>
            <a:r>
              <a:rPr lang="en-US" altLang="zh-CN" dirty="0"/>
              <a:t>He's</a:t>
            </a:r>
            <a:r>
              <a:rPr lang="zh-CN" altLang="en-US" dirty="0"/>
              <a:t> </a:t>
            </a:r>
            <a:r>
              <a:rPr lang="en-US" altLang="zh-CN" dirty="0" err="1"/>
              <a:t>gonna</a:t>
            </a:r>
            <a:r>
              <a:rPr lang="zh-CN" altLang="en-US" dirty="0"/>
              <a:t> </a:t>
            </a:r>
            <a:r>
              <a:rPr lang="en-US" altLang="zh-CN" dirty="0"/>
              <a:t>to</a:t>
            </a:r>
            <a:r>
              <a:rPr lang="zh-CN" altLang="en-US" dirty="0"/>
              <a:t> </a:t>
            </a:r>
            <a:r>
              <a:rPr lang="en-US" altLang="zh-CN" dirty="0"/>
              <a:t>lose</a:t>
            </a:r>
            <a:r>
              <a:rPr lang="zh-CN" altLang="en-US" dirty="0"/>
              <a:t> </a:t>
            </a:r>
            <a:r>
              <a:rPr lang="en-US" altLang="zh-CN" dirty="0"/>
              <a:t>the</a:t>
            </a:r>
            <a:r>
              <a:rPr lang="zh-CN" altLang="en-US" dirty="0"/>
              <a:t> </a:t>
            </a:r>
            <a:r>
              <a:rPr lang="en-US" altLang="zh-CN" dirty="0"/>
              <a:t>game.</a:t>
            </a:r>
            <a:r>
              <a:rPr lang="zh-CN" altLang="en-US" dirty="0"/>
              <a:t> </a:t>
            </a:r>
            <a:r>
              <a:rPr lang="en-US" altLang="zh-CN" dirty="0"/>
              <a:t>So</a:t>
            </a:r>
            <a:r>
              <a:rPr lang="zh-CN" altLang="en-US" dirty="0"/>
              <a:t> </a:t>
            </a:r>
            <a:r>
              <a:rPr lang="en-US" altLang="zh-CN" dirty="0"/>
              <a:t>what</a:t>
            </a:r>
            <a:r>
              <a:rPr lang="zh-CN" altLang="en-US" dirty="0"/>
              <a:t> </a:t>
            </a:r>
            <a:r>
              <a:rPr lang="en-US" altLang="zh-CN" dirty="0"/>
              <a:t>if</a:t>
            </a:r>
            <a:r>
              <a:rPr lang="zh-CN" altLang="en-US" dirty="0"/>
              <a:t> </a:t>
            </a:r>
            <a:r>
              <a:rPr lang="en-US" altLang="zh-CN" dirty="0"/>
              <a:t>he</a:t>
            </a:r>
            <a:r>
              <a:rPr lang="zh-CN" altLang="en-US" dirty="0"/>
              <a:t> </a:t>
            </a:r>
            <a:r>
              <a:rPr lang="en-US" altLang="zh-CN" dirty="0"/>
              <a:t>refuse</a:t>
            </a:r>
            <a:r>
              <a:rPr lang="zh-CN" altLang="en-US" dirty="0"/>
              <a:t> </a:t>
            </a:r>
            <a:r>
              <a:rPr lang="en-US" altLang="zh-CN" dirty="0"/>
              <a:t>to</a:t>
            </a:r>
            <a:r>
              <a:rPr lang="zh-CN" altLang="en-US" dirty="0"/>
              <a:t> </a:t>
            </a:r>
            <a:r>
              <a:rPr lang="en-US" altLang="zh-CN" dirty="0"/>
              <a:t>open?</a:t>
            </a:r>
            <a:r>
              <a:rPr lang="zh-CN" altLang="en-US" dirty="0"/>
              <a:t> </a:t>
            </a:r>
            <a:r>
              <a:rPr lang="en-US" altLang="zh-CN" dirty="0"/>
              <a:t>Then</a:t>
            </a:r>
            <a:r>
              <a:rPr lang="zh-CN" altLang="en-US" dirty="0"/>
              <a:t> </a:t>
            </a:r>
            <a:r>
              <a:rPr lang="en-US" altLang="zh-CN" dirty="0" err="1"/>
              <a:t>pratyayjust</a:t>
            </a:r>
            <a:r>
              <a:rPr lang="zh-CN" altLang="en-US" dirty="0"/>
              <a:t> </a:t>
            </a:r>
            <a:r>
              <a:rPr lang="en-US" altLang="zh-CN" dirty="0"/>
              <a:t>automatically</a:t>
            </a:r>
            <a:r>
              <a:rPr lang="zh-CN" altLang="en-US" dirty="0"/>
              <a:t> </a:t>
            </a:r>
            <a:r>
              <a:rPr lang="en-US" altLang="zh-CN" dirty="0"/>
              <a:t>wins</a:t>
            </a:r>
            <a:r>
              <a:rPr lang="zh-CN" altLang="en-US" dirty="0"/>
              <a:t> </a:t>
            </a:r>
            <a:r>
              <a:rPr lang="en-US" altLang="zh-CN" dirty="0"/>
              <a:t>and</a:t>
            </a:r>
            <a:r>
              <a:rPr lang="zh-CN" altLang="en-US" dirty="0"/>
              <a:t> </a:t>
            </a:r>
            <a:r>
              <a:rPr lang="en-US" altLang="zh-CN" dirty="0"/>
              <a:t>we</a:t>
            </a:r>
            <a:r>
              <a:rPr lang="zh-CN" altLang="en-US" dirty="0"/>
              <a:t> </a:t>
            </a:r>
            <a:r>
              <a:rPr lang="en-US" altLang="zh-CN" dirty="0"/>
              <a:t>will</a:t>
            </a:r>
            <a:r>
              <a:rPr lang="zh-CN" altLang="en-US" dirty="0"/>
              <a:t> </a:t>
            </a:r>
            <a:r>
              <a:rPr lang="en-US" altLang="zh-CN" dirty="0"/>
              <a:t>still,</a:t>
            </a:r>
            <a:r>
              <a:rPr lang="zh-CN" altLang="en-US" dirty="0"/>
              <a:t> </a:t>
            </a:r>
            <a:r>
              <a:rPr lang="en-US" altLang="zh-CN" dirty="0"/>
              <a:t>have</a:t>
            </a:r>
            <a:r>
              <a:rPr lang="zh-CN" altLang="en-US" dirty="0"/>
              <a:t> </a:t>
            </a:r>
            <a:r>
              <a:rPr lang="en-US" altLang="zh-CN" dirty="0"/>
              <a:t>cake</a:t>
            </a:r>
            <a:r>
              <a:rPr lang="zh-CN" altLang="en-US" dirty="0"/>
              <a:t> </a:t>
            </a:r>
            <a:r>
              <a:rPr lang="en-US" altLang="zh-CN" dirty="0"/>
              <a:t>for</a:t>
            </a:r>
            <a:r>
              <a:rPr lang="zh-CN" altLang="en-US" dirty="0"/>
              <a:t> </a:t>
            </a:r>
            <a:r>
              <a:rPr lang="en-US" altLang="zh-CN" dirty="0"/>
              <a:t>next</a:t>
            </a:r>
            <a:r>
              <a:rPr lang="zh-CN" altLang="en-US" dirty="0"/>
              <a:t> </a:t>
            </a:r>
            <a:r>
              <a:rPr lang="en-US" altLang="zh-CN" dirty="0"/>
              <a:t>year.</a:t>
            </a:r>
          </a:p>
          <a:p>
            <a:endParaRPr lang="en-US" altLang="zh-CN" dirty="0"/>
          </a:p>
          <a:p>
            <a:r>
              <a:rPr lang="en-US" altLang="zh-CN" dirty="0"/>
              <a:t>So</a:t>
            </a:r>
            <a:r>
              <a:rPr lang="zh-CN" altLang="en-US" dirty="0"/>
              <a:t> </a:t>
            </a:r>
            <a:r>
              <a:rPr lang="en-US" altLang="zh-CN" dirty="0"/>
              <a:t>even</a:t>
            </a:r>
            <a:r>
              <a:rPr lang="zh-CN" altLang="en-US" dirty="0"/>
              <a:t> </a:t>
            </a:r>
            <a:r>
              <a:rPr lang="en-US" altLang="zh-CN" dirty="0"/>
              <a:t>if</a:t>
            </a:r>
            <a:r>
              <a:rPr lang="zh-CN" altLang="en-US" dirty="0"/>
              <a:t> </a:t>
            </a:r>
            <a:r>
              <a:rPr lang="en-US" altLang="zh-CN" dirty="0"/>
              <a:t>Aniket</a:t>
            </a:r>
            <a:r>
              <a:rPr lang="zh-CN" altLang="en-US" dirty="0"/>
              <a:t> </a:t>
            </a:r>
            <a:r>
              <a:rPr lang="en-US" altLang="zh-CN" dirty="0"/>
              <a:t>doesn't</a:t>
            </a:r>
            <a:r>
              <a:rPr lang="zh-CN" altLang="en-US" dirty="0"/>
              <a:t> </a:t>
            </a:r>
            <a:r>
              <a:rPr lang="en-US" altLang="zh-CN" dirty="0"/>
              <a:t>follow</a:t>
            </a:r>
            <a:r>
              <a:rPr lang="zh-CN" altLang="en-US" dirty="0"/>
              <a:t> </a:t>
            </a:r>
            <a:r>
              <a:rPr lang="en-US" altLang="zh-CN" dirty="0"/>
              <a:t>the</a:t>
            </a:r>
            <a:r>
              <a:rPr lang="zh-CN" altLang="en-US" dirty="0"/>
              <a:t> </a:t>
            </a:r>
            <a:r>
              <a:rPr lang="en-US" altLang="zh-CN" dirty="0"/>
              <a:t>protocol,</a:t>
            </a:r>
            <a:r>
              <a:rPr lang="zh-CN" altLang="en-US" dirty="0"/>
              <a:t> </a:t>
            </a:r>
            <a:r>
              <a:rPr lang="en-US" altLang="zh-CN" dirty="0"/>
              <a:t>he</a:t>
            </a:r>
            <a:r>
              <a:rPr lang="zh-CN" altLang="en-US" dirty="0"/>
              <a:t> </a:t>
            </a:r>
            <a:r>
              <a:rPr lang="en-US" altLang="zh-CN" dirty="0"/>
              <a:t>cannot</a:t>
            </a:r>
            <a:r>
              <a:rPr lang="zh-CN" altLang="en-US" dirty="0"/>
              <a:t> </a:t>
            </a:r>
            <a:r>
              <a:rPr lang="en-US" altLang="zh-CN" dirty="0"/>
              <a:t>gain</a:t>
            </a:r>
            <a:r>
              <a:rPr lang="zh-CN" altLang="en-US" dirty="0"/>
              <a:t> </a:t>
            </a:r>
            <a:r>
              <a:rPr lang="en-US" altLang="zh-CN" dirty="0"/>
              <a:t>benefits</a:t>
            </a:r>
          </a:p>
          <a:p>
            <a:r>
              <a:rPr lang="en-US" altLang="zh-CN" dirty="0"/>
              <a:t>This</a:t>
            </a:r>
            <a:r>
              <a:rPr lang="zh-CN" altLang="en-US" dirty="0"/>
              <a:t> </a:t>
            </a:r>
            <a:r>
              <a:rPr lang="en-US" altLang="zh-CN" dirty="0"/>
              <a:t>protocol</a:t>
            </a:r>
            <a:r>
              <a:rPr lang="zh-CN" altLang="en-US" dirty="0"/>
              <a:t> </a:t>
            </a:r>
            <a:r>
              <a:rPr lang="en-US" altLang="zh-CN" dirty="0"/>
              <a:t>sounds</a:t>
            </a:r>
            <a:r>
              <a:rPr lang="zh-CN" altLang="en-US" dirty="0"/>
              <a:t> </a:t>
            </a:r>
            <a:r>
              <a:rPr lang="en-US" altLang="zh-CN" dirty="0"/>
              <a:t>good,</a:t>
            </a:r>
            <a:r>
              <a:rPr lang="zh-CN" altLang="en-US" dirty="0"/>
              <a:t> </a:t>
            </a:r>
            <a:r>
              <a:rPr lang="en-US" altLang="zh-CN" dirty="0"/>
              <a:t>it</a:t>
            </a:r>
            <a:r>
              <a:rPr lang="zh-CN" altLang="en-US" dirty="0"/>
              <a:t> </a:t>
            </a:r>
            <a:r>
              <a:rPr lang="en-US" altLang="zh-CN" dirty="0"/>
              <a:t>solves</a:t>
            </a:r>
            <a:r>
              <a:rPr lang="zh-CN" altLang="en-US" dirty="0"/>
              <a:t> </a:t>
            </a:r>
            <a:r>
              <a:rPr lang="en-US" altLang="zh-CN" dirty="0"/>
              <a:t>our</a:t>
            </a:r>
            <a:r>
              <a:rPr lang="zh-CN" altLang="en-US" dirty="0"/>
              <a:t> </a:t>
            </a:r>
            <a:r>
              <a:rPr lang="en-US" altLang="zh-CN" dirty="0"/>
              <a:t>problem.</a:t>
            </a:r>
          </a:p>
        </p:txBody>
      </p:sp>
      <p:sp>
        <p:nvSpPr>
          <p:cNvPr id="4" name="Slide Number Placeholder 3"/>
          <p:cNvSpPr>
            <a:spLocks noGrp="1"/>
          </p:cNvSpPr>
          <p:nvPr>
            <p:ph type="sldNum" sz="quarter" idx="5"/>
          </p:nvPr>
        </p:nvSpPr>
        <p:spPr/>
        <p:txBody>
          <a:bodyPr/>
          <a:lstStyle/>
          <a:p>
            <a:fld id="{73A4F0A2-54B9-A949-9683-2B45FAC05789}" type="slidenum">
              <a:rPr lang="en-US" smtClean="0"/>
              <a:t>5</a:t>
            </a:fld>
            <a:endParaRPr lang="en-US"/>
          </a:p>
        </p:txBody>
      </p:sp>
    </p:spTree>
    <p:extLst>
      <p:ext uri="{BB962C8B-B14F-4D97-AF65-F5344CB8AC3E}">
        <p14:creationId xmlns:p14="http://schemas.microsoft.com/office/powerpoint/2010/main" val="109280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Formally,</a:t>
            </a:r>
            <a:r>
              <a:rPr lang="zh-CN" altLang="en-US" dirty="0"/>
              <a:t> </a:t>
            </a:r>
            <a:r>
              <a:rPr lang="en-US" altLang="zh-CN" dirty="0"/>
              <a:t>in</a:t>
            </a:r>
            <a:r>
              <a:rPr lang="zh-CN" altLang="en-US" dirty="0"/>
              <a:t> </a:t>
            </a:r>
            <a:r>
              <a:rPr lang="en-US" altLang="zh-CN" dirty="0"/>
              <a:t>coin</a:t>
            </a:r>
            <a:r>
              <a:rPr lang="zh-CN" altLang="en-US" dirty="0"/>
              <a:t> </a:t>
            </a:r>
            <a:r>
              <a:rPr lang="en-US" altLang="zh-CN" dirty="0"/>
              <a:t>toss</a:t>
            </a:r>
            <a:r>
              <a:rPr lang="zh-CN" altLang="en-US" dirty="0"/>
              <a:t> </a:t>
            </a:r>
            <a:r>
              <a:rPr lang="en-US" altLang="zh-CN" dirty="0"/>
              <a:t>protocol,</a:t>
            </a:r>
            <a:r>
              <a:rPr lang="zh-CN" altLang="en-US" dirty="0"/>
              <a:t> </a:t>
            </a:r>
            <a:r>
              <a:rPr lang="en-US" altLang="zh-CN" dirty="0"/>
              <a:t>our</a:t>
            </a:r>
            <a:r>
              <a:rPr lang="zh-CN" altLang="en-US" dirty="0"/>
              <a:t> </a:t>
            </a:r>
            <a:r>
              <a:rPr lang="en-US" altLang="zh-CN" dirty="0"/>
              <a:t>goal</a:t>
            </a:r>
            <a:r>
              <a:rPr lang="zh-CN" altLang="en-US" dirty="0"/>
              <a:t> </a:t>
            </a:r>
            <a:r>
              <a:rPr lang="en-US" altLang="zh-CN" dirty="0"/>
              <a:t>is</a:t>
            </a:r>
            <a:r>
              <a:rPr lang="zh-CN" altLang="en-US" dirty="0"/>
              <a:t> </a:t>
            </a:r>
            <a:r>
              <a:rPr lang="en-US" altLang="zh-CN" dirty="0"/>
              <a:t>to</a:t>
            </a:r>
            <a:r>
              <a:rPr lang="zh-CN" altLang="en-US" dirty="0"/>
              <a:t> </a:t>
            </a:r>
            <a:r>
              <a:rPr lang="en-US" altLang="zh-CN" dirty="0"/>
              <a:t>toss</a:t>
            </a:r>
            <a:r>
              <a:rPr lang="zh-CN" altLang="en-US" dirty="0"/>
              <a:t> </a:t>
            </a:r>
            <a:r>
              <a:rPr lang="en-US" altLang="zh-CN" dirty="0"/>
              <a:t>a</a:t>
            </a:r>
            <a:r>
              <a:rPr lang="zh-CN" altLang="en-US" dirty="0"/>
              <a:t> </a:t>
            </a:r>
            <a:r>
              <a:rPr lang="en-US" altLang="zh-CN" dirty="0"/>
              <a:t>uniform</a:t>
            </a:r>
            <a:r>
              <a:rPr lang="zh-CN" altLang="en-US" dirty="0"/>
              <a:t> </a:t>
            </a:r>
            <a:r>
              <a:rPr lang="en-US" altLang="zh-CN" dirty="0"/>
              <a:t>random</a:t>
            </a:r>
            <a:r>
              <a:rPr lang="zh-CN" altLang="en-US" dirty="0"/>
              <a:t> </a:t>
            </a:r>
            <a:r>
              <a:rPr lang="en-US" altLang="zh-CN" dirty="0"/>
              <a:t>coin.</a:t>
            </a:r>
            <a:r>
              <a:rPr lang="zh-CN" altLang="en-US" dirty="0"/>
              <a:t> </a:t>
            </a:r>
            <a:r>
              <a:rPr lang="en-US" altLang="zh-CN" dirty="0"/>
              <a:t>We</a:t>
            </a:r>
            <a:r>
              <a:rPr lang="zh-CN" altLang="en-US" dirty="0"/>
              <a:t> </a:t>
            </a:r>
            <a:r>
              <a:rPr lang="en-US" altLang="zh-CN" dirty="0"/>
              <a:t>care</a:t>
            </a:r>
            <a:r>
              <a:rPr lang="zh-CN" altLang="en-US" dirty="0"/>
              <a:t> </a:t>
            </a:r>
            <a:r>
              <a:rPr lang="en-US" altLang="zh-CN" dirty="0"/>
              <a:t>about</a:t>
            </a:r>
            <a:r>
              <a:rPr lang="zh-CN" altLang="en-US" dirty="0"/>
              <a:t> </a:t>
            </a:r>
            <a:r>
              <a:rPr lang="en-US" altLang="zh-CN" dirty="0"/>
              <a:t>two</a:t>
            </a:r>
            <a:r>
              <a:rPr lang="zh-CN" altLang="en-US" dirty="0"/>
              <a:t> </a:t>
            </a:r>
            <a:r>
              <a:rPr lang="en-US" altLang="zh-CN" dirty="0"/>
              <a:t>properties.</a:t>
            </a:r>
          </a:p>
          <a:p>
            <a:endParaRPr lang="en-US" altLang="zh-CN" dirty="0"/>
          </a:p>
          <a:p>
            <a:r>
              <a:rPr lang="en-US" altLang="zh-CN" dirty="0"/>
              <a:t>The</a:t>
            </a:r>
            <a:r>
              <a:rPr lang="zh-CN" altLang="en-US" dirty="0"/>
              <a:t> </a:t>
            </a:r>
            <a:r>
              <a:rPr lang="en-US" altLang="zh-CN" dirty="0"/>
              <a:t>notion</a:t>
            </a:r>
            <a:r>
              <a:rPr lang="zh-CN" altLang="en-US" dirty="0"/>
              <a:t> </a:t>
            </a:r>
            <a:r>
              <a:rPr lang="en-US" altLang="zh-CN" dirty="0"/>
              <a:t>considered</a:t>
            </a:r>
            <a:r>
              <a:rPr lang="zh-CN" altLang="en-US" dirty="0"/>
              <a:t> </a:t>
            </a:r>
            <a:r>
              <a:rPr lang="en-US" altLang="zh-CN" dirty="0"/>
              <a:t>in</a:t>
            </a:r>
            <a:r>
              <a:rPr lang="zh-CN" altLang="en-US" dirty="0"/>
              <a:t> </a:t>
            </a:r>
            <a:r>
              <a:rPr lang="en-US" altLang="zh-CN" dirty="0"/>
              <a:t>classical</a:t>
            </a:r>
            <a:r>
              <a:rPr lang="zh-CN" altLang="en-US" dirty="0"/>
              <a:t> </a:t>
            </a:r>
            <a:r>
              <a:rPr lang="en-US" altLang="zh-CN" dirty="0"/>
              <a:t>cryptography</a:t>
            </a:r>
            <a:r>
              <a:rPr lang="zh-CN" altLang="en-US" dirty="0"/>
              <a:t> </a:t>
            </a:r>
            <a:r>
              <a:rPr lang="en-US" altLang="zh-CN" dirty="0"/>
              <a:t>literature</a:t>
            </a:r>
          </a:p>
          <a:p>
            <a:endParaRPr lang="en-US" altLang="zh-CN" dirty="0"/>
          </a:p>
          <a:p>
            <a:r>
              <a:rPr lang="en-US" altLang="zh-CN" dirty="0"/>
              <a:t>This</a:t>
            </a:r>
            <a:r>
              <a:rPr lang="zh-CN" altLang="en-US" dirty="0"/>
              <a:t> </a:t>
            </a:r>
            <a:r>
              <a:rPr lang="en-US" altLang="zh-CN" dirty="0"/>
              <a:t>was</a:t>
            </a:r>
            <a:r>
              <a:rPr lang="zh-CN" altLang="en-US" dirty="0"/>
              <a:t> </a:t>
            </a:r>
            <a:r>
              <a:rPr lang="en-US" altLang="zh-CN" dirty="0"/>
              <a:t>proved</a:t>
            </a:r>
            <a:r>
              <a:rPr lang="zh-CN" altLang="en-US" dirty="0"/>
              <a:t> </a:t>
            </a:r>
            <a:r>
              <a:rPr lang="en-US" altLang="zh-CN" dirty="0"/>
              <a:t>to</a:t>
            </a:r>
            <a:r>
              <a:rPr lang="zh-CN" altLang="en-US" dirty="0"/>
              <a:t> </a:t>
            </a:r>
            <a:r>
              <a:rPr lang="en-US" altLang="zh-CN" dirty="0"/>
              <a:t>be</a:t>
            </a:r>
            <a:r>
              <a:rPr lang="zh-CN" altLang="en-US" dirty="0"/>
              <a:t> </a:t>
            </a:r>
            <a:r>
              <a:rPr lang="en-US" altLang="zh-CN" dirty="0"/>
              <a:t>impossible</a:t>
            </a:r>
            <a:r>
              <a:rPr lang="zh-CN" altLang="en-US" dirty="0"/>
              <a:t> </a:t>
            </a:r>
            <a:r>
              <a:rPr lang="en-US" altLang="zh-CN" dirty="0"/>
              <a:t>by</a:t>
            </a:r>
            <a:r>
              <a:rPr lang="zh-CN" altLang="en-US" dirty="0"/>
              <a:t> </a:t>
            </a:r>
            <a:r>
              <a:rPr lang="en-US" altLang="zh-CN" dirty="0"/>
              <a:t>Cleve</a:t>
            </a:r>
            <a:r>
              <a:rPr lang="zh-CN" altLang="en-US" dirty="0"/>
              <a:t> </a:t>
            </a:r>
            <a:r>
              <a:rPr lang="en-US" altLang="zh-CN" dirty="0"/>
              <a:t>in</a:t>
            </a:r>
            <a:r>
              <a:rPr lang="zh-CN" altLang="en-US" dirty="0"/>
              <a:t> </a:t>
            </a:r>
            <a:r>
              <a:rPr lang="en-US" altLang="zh-CN" dirty="0"/>
              <a:t>1986.</a:t>
            </a:r>
            <a:r>
              <a:rPr lang="zh-CN" altLang="en-US" dirty="0"/>
              <a:t> </a:t>
            </a:r>
            <a:r>
              <a:rPr lang="en-US" altLang="zh-CN" dirty="0"/>
              <a:t>When</a:t>
            </a:r>
            <a:r>
              <a:rPr lang="zh-CN" altLang="en-US" dirty="0"/>
              <a:t> </a:t>
            </a:r>
            <a:r>
              <a:rPr lang="en-US" altLang="zh-CN" dirty="0"/>
              <a:t>there</a:t>
            </a:r>
            <a:r>
              <a:rPr lang="zh-CN" altLang="en-US" dirty="0"/>
              <a:t> </a:t>
            </a:r>
            <a:r>
              <a:rPr lang="en-US" altLang="zh-CN" dirty="0"/>
              <a:t>are</a:t>
            </a:r>
            <a:r>
              <a:rPr lang="zh-CN" altLang="en-US" dirty="0"/>
              <a:t> </a:t>
            </a:r>
            <a:r>
              <a:rPr lang="en-US" altLang="zh-CN" dirty="0"/>
              <a:t>two</a:t>
            </a:r>
            <a:r>
              <a:rPr lang="zh-CN" altLang="en-US" dirty="0"/>
              <a:t> </a:t>
            </a:r>
            <a:r>
              <a:rPr lang="en-US" altLang="zh-CN" dirty="0"/>
              <a:t>users</a:t>
            </a:r>
            <a:r>
              <a:rPr lang="zh-CN" altLang="en-US" dirty="0"/>
              <a:t> </a:t>
            </a:r>
            <a:r>
              <a:rPr lang="en-US" altLang="zh-CN" dirty="0"/>
              <a:t>tossing</a:t>
            </a:r>
            <a:r>
              <a:rPr lang="zh-CN" altLang="en-US" dirty="0"/>
              <a:t> </a:t>
            </a:r>
            <a:r>
              <a:rPr lang="en-US" altLang="zh-CN" dirty="0"/>
              <a:t>a</a:t>
            </a:r>
            <a:r>
              <a:rPr lang="zh-CN" altLang="en-US" dirty="0"/>
              <a:t> </a:t>
            </a:r>
            <a:r>
              <a:rPr lang="en-US" altLang="zh-CN" dirty="0"/>
              <a:t>coin,</a:t>
            </a:r>
            <a:r>
              <a:rPr lang="zh-CN" altLang="en-US" dirty="0"/>
              <a:t> </a:t>
            </a:r>
            <a:r>
              <a:rPr lang="en-US" altLang="zh-CN" dirty="0"/>
              <a:t>and</a:t>
            </a:r>
            <a:r>
              <a:rPr lang="zh-CN" altLang="en-US" dirty="0"/>
              <a:t> </a:t>
            </a:r>
            <a:r>
              <a:rPr lang="en-US" altLang="zh-CN" dirty="0"/>
              <a:t>the</a:t>
            </a:r>
            <a:r>
              <a:rPr lang="zh-CN" altLang="en-US" dirty="0"/>
              <a:t> </a:t>
            </a:r>
            <a:r>
              <a:rPr lang="en-US" altLang="zh-CN" dirty="0"/>
              <a:t>protocol</a:t>
            </a:r>
            <a:r>
              <a:rPr lang="zh-CN" altLang="en-US" dirty="0"/>
              <a:t> </a:t>
            </a:r>
            <a:r>
              <a:rPr lang="en-US" altLang="zh-CN" dirty="0"/>
              <a:t>is</a:t>
            </a:r>
            <a:r>
              <a:rPr lang="zh-CN" altLang="en-US" dirty="0"/>
              <a:t> </a:t>
            </a:r>
            <a:r>
              <a:rPr lang="en-US" altLang="zh-CN" dirty="0" err="1"/>
              <a:t>polynomially</a:t>
            </a:r>
            <a:r>
              <a:rPr lang="zh-CN" altLang="en-US" dirty="0"/>
              <a:t> </a:t>
            </a:r>
            <a:r>
              <a:rPr lang="en-US" altLang="zh-CN" dirty="0"/>
              <a:t>many</a:t>
            </a:r>
            <a:r>
              <a:rPr lang="zh-CN" altLang="en-US" dirty="0"/>
              <a:t> </a:t>
            </a:r>
            <a:r>
              <a:rPr lang="en-US" altLang="zh-CN" dirty="0"/>
              <a:t>round,</a:t>
            </a:r>
            <a:r>
              <a:rPr lang="zh-CN" altLang="en-US" dirty="0"/>
              <a:t> </a:t>
            </a:r>
            <a:r>
              <a:rPr lang="en-US" altLang="zh-CN" dirty="0"/>
              <a:t>a</a:t>
            </a:r>
            <a:r>
              <a:rPr lang="zh-CN" altLang="en-US" dirty="0"/>
              <a:t> </a:t>
            </a:r>
            <a:r>
              <a:rPr lang="en-US" altLang="zh-CN" dirty="0"/>
              <a:t>strategic</a:t>
            </a:r>
            <a:r>
              <a:rPr lang="zh-CN" altLang="en-US" dirty="0"/>
              <a:t> </a:t>
            </a:r>
            <a:r>
              <a:rPr lang="en-US" altLang="zh-CN" dirty="0"/>
              <a:t>player</a:t>
            </a:r>
            <a:r>
              <a:rPr lang="zh-CN" altLang="en-US" dirty="0"/>
              <a:t> </a:t>
            </a:r>
            <a:r>
              <a:rPr lang="en-US" altLang="zh-CN" dirty="0"/>
              <a:t>can</a:t>
            </a:r>
            <a:r>
              <a:rPr lang="zh-CN" altLang="en-US" dirty="0"/>
              <a:t> </a:t>
            </a:r>
            <a:r>
              <a:rPr lang="en-US" altLang="zh-CN" dirty="0"/>
              <a:t>always</a:t>
            </a:r>
            <a:r>
              <a:rPr lang="zh-CN" altLang="en-US" dirty="0"/>
              <a:t> </a:t>
            </a:r>
            <a:r>
              <a:rPr lang="en-US" altLang="zh-CN" dirty="0"/>
              <a:t>bias</a:t>
            </a:r>
            <a:r>
              <a:rPr lang="zh-CN" altLang="en-US" dirty="0"/>
              <a:t> </a:t>
            </a:r>
            <a:r>
              <a:rPr lang="en-US" altLang="zh-CN" dirty="0"/>
              <a:t>the</a:t>
            </a:r>
            <a:r>
              <a:rPr lang="zh-CN" altLang="en-US" dirty="0"/>
              <a:t> </a:t>
            </a:r>
            <a:r>
              <a:rPr lang="en-US" altLang="zh-CN" dirty="0"/>
              <a:t>output.</a:t>
            </a:r>
          </a:p>
          <a:p>
            <a:endParaRPr lang="en-US" altLang="zh-CN" dirty="0"/>
          </a:p>
          <a:p>
            <a:r>
              <a:rPr lang="en-US" altLang="zh-CN" dirty="0"/>
              <a:t>Even</a:t>
            </a:r>
            <a:r>
              <a:rPr lang="zh-CN" altLang="en-US" dirty="0"/>
              <a:t> </a:t>
            </a:r>
            <a:r>
              <a:rPr lang="en-US" altLang="zh-CN" dirty="0"/>
              <a:t>in</a:t>
            </a:r>
            <a:r>
              <a:rPr lang="zh-CN" altLang="en-US" dirty="0"/>
              <a:t> </a:t>
            </a:r>
            <a:r>
              <a:rPr lang="en-US" altLang="zh-CN" dirty="0"/>
              <a:t>Blum’s</a:t>
            </a:r>
            <a:r>
              <a:rPr lang="zh-CN" altLang="en-US" dirty="0"/>
              <a:t> </a:t>
            </a:r>
            <a:r>
              <a:rPr lang="en-US" altLang="zh-CN" dirty="0"/>
              <a:t>coin</a:t>
            </a:r>
            <a:r>
              <a:rPr lang="zh-CN" altLang="en-US" dirty="0"/>
              <a:t> </a:t>
            </a:r>
            <a:r>
              <a:rPr lang="en-US" altLang="zh-CN" dirty="0"/>
              <a:t>toss,</a:t>
            </a:r>
            <a:r>
              <a:rPr lang="zh-CN" altLang="en-US" dirty="0"/>
              <a:t> </a:t>
            </a:r>
            <a:r>
              <a:rPr lang="en-US" altLang="zh-CN" dirty="0"/>
              <a:t>I</a:t>
            </a:r>
            <a:r>
              <a:rPr lang="zh-CN" altLang="en-US" dirty="0"/>
              <a:t> </a:t>
            </a:r>
            <a:r>
              <a:rPr lang="en-US" altLang="zh-CN" dirty="0"/>
              <a:t>can</a:t>
            </a:r>
            <a:r>
              <a:rPr lang="zh-CN" altLang="en-US" dirty="0"/>
              <a:t> </a:t>
            </a:r>
            <a:r>
              <a:rPr lang="en-US" altLang="zh-CN" dirty="0"/>
              <a:t>always</a:t>
            </a:r>
            <a:r>
              <a:rPr lang="zh-CN" altLang="en-US" dirty="0"/>
              <a:t> </a:t>
            </a:r>
            <a:r>
              <a:rPr lang="en-US" altLang="zh-CN" dirty="0"/>
              <a:t>bias</a:t>
            </a:r>
            <a:r>
              <a:rPr lang="zh-CN" altLang="en-US" dirty="0"/>
              <a:t> </a:t>
            </a:r>
            <a:r>
              <a:rPr lang="en-US" altLang="zh-CN" dirty="0"/>
              <a:t>the</a:t>
            </a:r>
            <a:r>
              <a:rPr lang="zh-CN" altLang="en-US" dirty="0"/>
              <a:t> </a:t>
            </a:r>
            <a:r>
              <a:rPr lang="en-US" altLang="zh-CN" dirty="0"/>
              <a:t>output</a:t>
            </a:r>
            <a:r>
              <a:rPr lang="zh-CN" altLang="en-US" dirty="0"/>
              <a:t> </a:t>
            </a:r>
            <a:r>
              <a:rPr lang="en-US" altLang="zh-CN" dirty="0"/>
              <a:t>towards</a:t>
            </a:r>
            <a:r>
              <a:rPr lang="zh-CN" altLang="en-US" dirty="0"/>
              <a:t> </a:t>
            </a:r>
            <a:r>
              <a:rPr lang="en-US" altLang="zh-CN" dirty="0"/>
              <a:t>1</a:t>
            </a:r>
            <a:r>
              <a:rPr lang="zh-CN" altLang="en-US" dirty="0"/>
              <a:t> </a:t>
            </a:r>
            <a:r>
              <a:rPr lang="en-US" altLang="zh-CN" dirty="0"/>
              <a:t>by</a:t>
            </a:r>
            <a:r>
              <a:rPr lang="zh-CN" altLang="en-US" dirty="0"/>
              <a:t> </a:t>
            </a:r>
            <a:r>
              <a:rPr lang="en-US" altLang="zh-CN" dirty="0"/>
              <a:t>intentionally</a:t>
            </a:r>
            <a:r>
              <a:rPr lang="zh-CN" altLang="en-US" dirty="0"/>
              <a:t> </a:t>
            </a:r>
            <a:r>
              <a:rPr lang="en-US" altLang="zh-CN" dirty="0"/>
              <a:t>lose</a:t>
            </a:r>
            <a:r>
              <a:rPr lang="zh-CN" altLang="en-US" dirty="0"/>
              <a:t> </a:t>
            </a:r>
            <a:r>
              <a:rPr lang="en-US" altLang="zh-CN" dirty="0"/>
              <a:t>the</a:t>
            </a:r>
            <a:r>
              <a:rPr lang="zh-CN" altLang="en-US" dirty="0"/>
              <a:t> </a:t>
            </a:r>
            <a:r>
              <a:rPr lang="en-US" altLang="zh-CN" dirty="0"/>
              <a:t>game.</a:t>
            </a:r>
            <a:r>
              <a:rPr lang="zh-CN" altLang="en-US" dirty="0"/>
              <a:t> </a:t>
            </a:r>
            <a:r>
              <a:rPr lang="en-US" altLang="zh-CN" dirty="0"/>
              <a:t>But</a:t>
            </a:r>
            <a:r>
              <a:rPr lang="zh-CN" altLang="en-US" dirty="0"/>
              <a:t> </a:t>
            </a:r>
            <a:r>
              <a:rPr lang="en-US" altLang="zh-CN" dirty="0"/>
              <a:t>a</a:t>
            </a:r>
            <a:r>
              <a:rPr lang="zh-CN" altLang="en-US" dirty="0"/>
              <a:t> </a:t>
            </a:r>
            <a:r>
              <a:rPr lang="en-US" altLang="zh-CN" dirty="0"/>
              <a:t>rational</a:t>
            </a:r>
            <a:r>
              <a:rPr lang="zh-CN" altLang="en-US" dirty="0"/>
              <a:t> </a:t>
            </a:r>
            <a:r>
              <a:rPr lang="en-US" altLang="zh-CN" dirty="0"/>
              <a:t>player</a:t>
            </a:r>
            <a:r>
              <a:rPr lang="zh-CN" altLang="en-US" dirty="0"/>
              <a:t> </a:t>
            </a:r>
            <a:r>
              <a:rPr lang="en-US" altLang="zh-CN" dirty="0"/>
              <a:t>will</a:t>
            </a:r>
            <a:r>
              <a:rPr lang="zh-CN" altLang="en-US" dirty="0"/>
              <a:t> </a:t>
            </a:r>
            <a:r>
              <a:rPr lang="en-US" altLang="zh-CN" dirty="0"/>
              <a:t>not</a:t>
            </a:r>
            <a:r>
              <a:rPr lang="zh-CN" altLang="en-US" dirty="0"/>
              <a:t> </a:t>
            </a:r>
            <a:r>
              <a:rPr lang="en-US" altLang="zh-CN" dirty="0"/>
              <a:t>do</a:t>
            </a:r>
            <a:r>
              <a:rPr lang="zh-CN" altLang="en-US" dirty="0"/>
              <a:t> </a:t>
            </a:r>
            <a:r>
              <a:rPr lang="en-US" altLang="zh-CN" dirty="0"/>
              <a:t>this.</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6</a:t>
            </a:fld>
            <a:endParaRPr lang="en-US"/>
          </a:p>
        </p:txBody>
      </p:sp>
    </p:spTree>
    <p:extLst>
      <p:ext uri="{BB962C8B-B14F-4D97-AF65-F5344CB8AC3E}">
        <p14:creationId xmlns:p14="http://schemas.microsoft.com/office/powerpoint/2010/main" val="242813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Blum’s</a:t>
            </a:r>
            <a:r>
              <a:rPr lang="zh-CN" altLang="en-US" dirty="0"/>
              <a:t> </a:t>
            </a:r>
            <a:r>
              <a:rPr lang="en-US" altLang="zh-CN" dirty="0"/>
              <a:t>coin</a:t>
            </a:r>
            <a:r>
              <a:rPr lang="zh-CN" altLang="en-US" dirty="0"/>
              <a:t> </a:t>
            </a:r>
            <a:r>
              <a:rPr lang="en-US" altLang="zh-CN" dirty="0"/>
              <a:t>toss</a:t>
            </a:r>
            <a:r>
              <a:rPr lang="zh-CN" altLang="en-US" dirty="0"/>
              <a:t> </a:t>
            </a:r>
            <a:r>
              <a:rPr lang="en-US" altLang="zh-CN" dirty="0"/>
              <a:t>actually</a:t>
            </a:r>
            <a:r>
              <a:rPr lang="zh-CN" altLang="en-US" dirty="0"/>
              <a:t> </a:t>
            </a:r>
            <a:r>
              <a:rPr lang="en-US" altLang="zh-CN" dirty="0"/>
              <a:t>achieves</a:t>
            </a:r>
            <a:r>
              <a:rPr lang="zh-CN" altLang="en-US" dirty="0"/>
              <a:t> </a:t>
            </a:r>
            <a:r>
              <a:rPr lang="en-US" altLang="zh-CN" dirty="0"/>
              <a:t>a</a:t>
            </a:r>
            <a:r>
              <a:rPr lang="zh-CN" altLang="en-US" dirty="0"/>
              <a:t> </a:t>
            </a:r>
            <a:r>
              <a:rPr lang="en-US" altLang="zh-CN" dirty="0"/>
              <a:t>weaker</a:t>
            </a:r>
            <a:r>
              <a:rPr lang="zh-CN" altLang="en-US" dirty="0"/>
              <a:t> </a:t>
            </a:r>
            <a:r>
              <a:rPr lang="en-US" altLang="zh-CN" dirty="0"/>
              <a:t>notion</a:t>
            </a:r>
            <a:r>
              <a:rPr lang="zh-CN" altLang="en-US" dirty="0"/>
              <a:t> </a:t>
            </a:r>
            <a:r>
              <a:rPr lang="en-US" altLang="zh-CN" dirty="0"/>
              <a:t>of</a:t>
            </a:r>
            <a:r>
              <a:rPr lang="zh-CN" altLang="en-US" dirty="0"/>
              <a:t> </a:t>
            </a:r>
            <a:r>
              <a:rPr lang="en-US" altLang="zh-CN" dirty="0"/>
              <a:t>fairness,</a:t>
            </a:r>
            <a:r>
              <a:rPr lang="zh-CN" altLang="en-US" dirty="0"/>
              <a:t> </a:t>
            </a:r>
            <a:r>
              <a:rPr lang="en-US" altLang="zh-CN" dirty="0"/>
              <a:t>a</a:t>
            </a:r>
            <a:r>
              <a:rPr lang="zh-CN" altLang="en-US" dirty="0"/>
              <a:t> </a:t>
            </a:r>
            <a:r>
              <a:rPr lang="en-US" altLang="zh-CN" dirty="0"/>
              <a:t>game-theoretic</a:t>
            </a:r>
            <a:r>
              <a:rPr lang="zh-CN" altLang="en-US" dirty="0"/>
              <a:t> </a:t>
            </a:r>
            <a:r>
              <a:rPr lang="en-US" altLang="zh-CN" dirty="0"/>
              <a:t>flavor</a:t>
            </a:r>
            <a:r>
              <a:rPr lang="zh-CN" altLang="en-US" dirty="0"/>
              <a:t> </a:t>
            </a:r>
            <a:r>
              <a:rPr lang="en-US" altLang="zh-CN" dirty="0"/>
              <a:t>of</a:t>
            </a:r>
            <a:r>
              <a:rPr lang="zh-CN" altLang="en-US" dirty="0"/>
              <a:t> </a:t>
            </a:r>
            <a:r>
              <a:rPr lang="en-US" altLang="zh-CN" dirty="0"/>
              <a:t>fairness.</a:t>
            </a:r>
            <a:r>
              <a:rPr lang="zh-CN" altLang="en-US" dirty="0"/>
              <a:t> </a:t>
            </a:r>
            <a:endParaRPr lang="en-US" altLang="zh-CN" dirty="0"/>
          </a:p>
          <a:p>
            <a:endParaRPr lang="en-US" altLang="zh-CN" dirty="0"/>
          </a:p>
          <a:p>
            <a:r>
              <a:rPr lang="en-US" altLang="zh-CN" dirty="0"/>
              <a:t>In</a:t>
            </a:r>
            <a:r>
              <a:rPr lang="zh-CN" altLang="en-US" dirty="0"/>
              <a:t> </a:t>
            </a:r>
            <a:r>
              <a:rPr lang="en-US" altLang="zh-CN" dirty="0"/>
              <a:t>Blum's</a:t>
            </a:r>
            <a:r>
              <a:rPr lang="zh-CN" altLang="en-US" dirty="0"/>
              <a:t> </a:t>
            </a:r>
            <a:r>
              <a:rPr lang="en-US" altLang="zh-CN" dirty="0"/>
              <a:t>coin</a:t>
            </a:r>
            <a:r>
              <a:rPr lang="zh-CN" altLang="en-US" dirty="0"/>
              <a:t> </a:t>
            </a:r>
            <a:r>
              <a:rPr lang="en-US" altLang="zh-CN" dirty="0"/>
              <a:t>toss</a:t>
            </a:r>
            <a:r>
              <a:rPr lang="zh-CN" altLang="en-US" dirty="0"/>
              <a:t> </a:t>
            </a:r>
            <a:r>
              <a:rPr lang="en-US" altLang="zh-CN" dirty="0"/>
              <a:t>we</a:t>
            </a:r>
            <a:r>
              <a:rPr lang="zh-CN" altLang="en-US" dirty="0"/>
              <a:t> </a:t>
            </a:r>
            <a:r>
              <a:rPr lang="en-US" altLang="zh-CN" dirty="0"/>
              <a:t>just</a:t>
            </a:r>
            <a:r>
              <a:rPr lang="zh-CN" altLang="en-US" dirty="0"/>
              <a:t> </a:t>
            </a:r>
            <a:r>
              <a:rPr lang="en-US" altLang="zh-CN" dirty="0"/>
              <a:t>saw,</a:t>
            </a:r>
            <a:r>
              <a:rPr lang="zh-CN" altLang="en-US" dirty="0"/>
              <a:t> </a:t>
            </a:r>
            <a:r>
              <a:rPr lang="en-US" altLang="zh-CN" dirty="0"/>
              <a:t>even</a:t>
            </a:r>
            <a:r>
              <a:rPr lang="zh-CN" altLang="en-US" dirty="0"/>
              <a:t> </a:t>
            </a:r>
            <a:r>
              <a:rPr lang="en-US" altLang="zh-CN" dirty="0"/>
              <a:t>if</a:t>
            </a:r>
            <a:r>
              <a:rPr lang="zh-CN" altLang="en-US" dirty="0"/>
              <a:t> </a:t>
            </a:r>
            <a:r>
              <a:rPr lang="en-US" altLang="zh-CN" dirty="0" err="1"/>
              <a:t>Pratyay</a:t>
            </a:r>
            <a:r>
              <a:rPr lang="zh-CN" altLang="en-US" dirty="0"/>
              <a:t> </a:t>
            </a:r>
            <a:r>
              <a:rPr lang="en-US" altLang="zh-CN" dirty="0"/>
              <a:t>doesn't</a:t>
            </a:r>
            <a:r>
              <a:rPr lang="zh-CN" altLang="en-US" dirty="0"/>
              <a:t> </a:t>
            </a:r>
            <a:r>
              <a:rPr lang="en-US" altLang="zh-CN" dirty="0"/>
              <a:t>follow</a:t>
            </a:r>
            <a:r>
              <a:rPr lang="zh-CN" altLang="en-US" dirty="0"/>
              <a:t> </a:t>
            </a:r>
            <a:r>
              <a:rPr lang="en-US" altLang="zh-CN" dirty="0"/>
              <a:t>the</a:t>
            </a:r>
            <a:r>
              <a:rPr lang="zh-CN" altLang="en-US" dirty="0"/>
              <a:t> </a:t>
            </a:r>
            <a:r>
              <a:rPr lang="en-US" altLang="zh-CN" dirty="0"/>
              <a:t>protocol,</a:t>
            </a:r>
            <a:r>
              <a:rPr lang="zh-CN" altLang="en-US" dirty="0"/>
              <a:t> </a:t>
            </a:r>
            <a:r>
              <a:rPr lang="en-US" altLang="zh-CN" dirty="0"/>
              <a:t>he</a:t>
            </a:r>
            <a:r>
              <a:rPr lang="zh-CN" altLang="en-US" dirty="0"/>
              <a:t> </a:t>
            </a:r>
            <a:r>
              <a:rPr lang="en-US" altLang="zh-CN" dirty="0"/>
              <a:t>cannot</a:t>
            </a:r>
            <a:r>
              <a:rPr lang="zh-CN" altLang="en-US" dirty="0"/>
              <a:t> </a:t>
            </a:r>
            <a:r>
              <a:rPr lang="en-US" altLang="zh-CN" dirty="0"/>
              <a:t>increase</a:t>
            </a:r>
            <a:r>
              <a:rPr lang="zh-CN" altLang="en-US" dirty="0"/>
              <a:t> </a:t>
            </a:r>
            <a:r>
              <a:rPr lang="en-US" altLang="zh-CN" dirty="0"/>
              <a:t>the</a:t>
            </a:r>
            <a:r>
              <a:rPr lang="zh-CN" altLang="en-US" dirty="0"/>
              <a:t> </a:t>
            </a:r>
            <a:r>
              <a:rPr lang="en-US" altLang="zh-CN" dirty="0"/>
              <a:t>probability</a:t>
            </a:r>
            <a:r>
              <a:rPr lang="zh-CN" altLang="en-US" dirty="0"/>
              <a:t> </a:t>
            </a:r>
            <a:r>
              <a:rPr lang="en-US" altLang="zh-CN" dirty="0"/>
              <a:t>of</a:t>
            </a:r>
            <a:r>
              <a:rPr lang="zh-CN" altLang="en-US" dirty="0"/>
              <a:t> </a:t>
            </a:r>
            <a:r>
              <a:rPr lang="en-US" altLang="zh-CN" dirty="0"/>
              <a:t>him</a:t>
            </a:r>
            <a:r>
              <a:rPr lang="zh-CN" altLang="en-US" dirty="0"/>
              <a:t> </a:t>
            </a:r>
            <a:r>
              <a:rPr lang="en-US" altLang="zh-CN" dirty="0"/>
              <a:t>winning</a:t>
            </a:r>
            <a:r>
              <a:rPr lang="zh-CN" altLang="en-US" dirty="0"/>
              <a:t> </a:t>
            </a:r>
            <a:r>
              <a:rPr lang="en-US" altLang="zh-CN" dirty="0"/>
              <a:t>the</a:t>
            </a:r>
            <a:r>
              <a:rPr lang="zh-CN" altLang="en-US" dirty="0"/>
              <a:t> </a:t>
            </a:r>
            <a:r>
              <a:rPr lang="en-US" altLang="zh-CN" dirty="0"/>
              <a:t>game</a:t>
            </a:r>
          </a:p>
          <a:p>
            <a:endParaRPr lang="en-US" altLang="zh-CN" dirty="0"/>
          </a:p>
          <a:p>
            <a:r>
              <a:rPr lang="en-US" dirty="0"/>
              <a:t>This</a:t>
            </a:r>
            <a:r>
              <a:rPr lang="zh-CN" altLang="en-US" dirty="0"/>
              <a:t> </a:t>
            </a:r>
            <a:r>
              <a:rPr lang="en-US" altLang="zh-CN" dirty="0"/>
              <a:t>notion</a:t>
            </a:r>
            <a:r>
              <a:rPr lang="zh-CN" altLang="en-US" dirty="0"/>
              <a:t> </a:t>
            </a:r>
            <a:r>
              <a:rPr lang="en-US" altLang="zh-CN" dirty="0"/>
              <a:t>was</a:t>
            </a:r>
            <a:r>
              <a:rPr lang="zh-CN" altLang="en-US" dirty="0"/>
              <a:t> </a:t>
            </a:r>
            <a:r>
              <a:rPr lang="en-US" altLang="zh-CN" dirty="0"/>
              <a:t>first</a:t>
            </a:r>
            <a:r>
              <a:rPr lang="zh-CN" altLang="en-US" dirty="0"/>
              <a:t> </a:t>
            </a:r>
            <a:r>
              <a:rPr lang="en-US" altLang="zh-CN" dirty="0"/>
              <a:t>formally</a:t>
            </a:r>
            <a:r>
              <a:rPr lang="zh-CN" altLang="en-US" dirty="0"/>
              <a:t> </a:t>
            </a:r>
            <a:r>
              <a:rPr lang="en-US" altLang="zh-CN" dirty="0"/>
              <a:t>proposed</a:t>
            </a:r>
            <a:r>
              <a:rPr lang="zh-CN" altLang="en-US" dirty="0"/>
              <a:t> </a:t>
            </a:r>
            <a:r>
              <a:rPr lang="en-US" altLang="zh-CN" dirty="0"/>
              <a:t>in</a:t>
            </a:r>
            <a:r>
              <a:rPr lang="zh-CN" altLang="en-US" dirty="0"/>
              <a:t> </a:t>
            </a:r>
            <a:r>
              <a:rPr lang="en-US" altLang="zh-CN" dirty="0"/>
              <a:t>Chung,</a:t>
            </a:r>
            <a:r>
              <a:rPr lang="zh-CN" altLang="en-US" dirty="0"/>
              <a:t> </a:t>
            </a:r>
            <a:r>
              <a:rPr lang="en-US" altLang="zh-CN" dirty="0"/>
              <a:t>Guo,</a:t>
            </a:r>
            <a:r>
              <a:rPr lang="zh-CN" altLang="en-US" dirty="0"/>
              <a:t> </a:t>
            </a:r>
            <a:r>
              <a:rPr lang="en-US" altLang="zh-CN" dirty="0"/>
              <a:t>Lin,</a:t>
            </a:r>
            <a:r>
              <a:rPr lang="zh-CN" altLang="en-US" dirty="0"/>
              <a:t> </a:t>
            </a:r>
            <a:r>
              <a:rPr lang="en-US" altLang="zh-CN" dirty="0"/>
              <a:t>Pass</a:t>
            </a:r>
            <a:r>
              <a:rPr lang="zh-CN" altLang="en-US" dirty="0"/>
              <a:t> </a:t>
            </a:r>
            <a:r>
              <a:rPr lang="en-US" altLang="zh-CN" dirty="0"/>
              <a:t>and</a:t>
            </a:r>
            <a:r>
              <a:rPr lang="zh-CN" altLang="en-US" dirty="0"/>
              <a:t> </a:t>
            </a:r>
            <a:r>
              <a:rPr lang="en-US" altLang="zh-CN" dirty="0"/>
              <a:t>Shi's</a:t>
            </a:r>
            <a:r>
              <a:rPr lang="zh-CN" altLang="en-US" dirty="0"/>
              <a:t> </a:t>
            </a:r>
            <a:r>
              <a:rPr lang="en-US" altLang="zh-CN" dirty="0"/>
              <a:t>TCC</a:t>
            </a:r>
            <a:r>
              <a:rPr lang="zh-CN" altLang="en-US" dirty="0"/>
              <a:t> </a:t>
            </a:r>
            <a:r>
              <a:rPr lang="en-US" altLang="zh-CN" dirty="0"/>
              <a:t>2018</a:t>
            </a:r>
            <a:r>
              <a:rPr lang="zh-CN" altLang="en-US" dirty="0"/>
              <a:t> </a:t>
            </a:r>
            <a:r>
              <a:rPr lang="en-US" altLang="zh-CN" dirty="0"/>
              <a:t>work</a:t>
            </a:r>
          </a:p>
          <a:p>
            <a:endParaRPr lang="en-US" altLang="zh-CN" dirty="0"/>
          </a:p>
          <a:p>
            <a:r>
              <a:rPr lang="en-US" altLang="zh-CN" dirty="0"/>
              <a:t>So</a:t>
            </a:r>
            <a:r>
              <a:rPr lang="zh-CN" altLang="en-US" dirty="0"/>
              <a:t> </a:t>
            </a:r>
            <a:r>
              <a:rPr lang="en-US" altLang="zh-CN" dirty="0"/>
              <a:t>we've</a:t>
            </a:r>
            <a:r>
              <a:rPr lang="zh-CN" altLang="en-US" dirty="0"/>
              <a:t> </a:t>
            </a:r>
            <a:r>
              <a:rPr lang="en-US" altLang="zh-CN" dirty="0"/>
              <a:t>seen</a:t>
            </a:r>
            <a:r>
              <a:rPr lang="zh-CN" altLang="en-US" dirty="0"/>
              <a:t> </a:t>
            </a:r>
            <a:r>
              <a:rPr lang="en-US" altLang="zh-CN" dirty="0"/>
              <a:t>a</a:t>
            </a:r>
            <a:r>
              <a:rPr lang="zh-CN" altLang="en-US" dirty="0"/>
              <a:t> </a:t>
            </a:r>
            <a:r>
              <a:rPr lang="en-US" altLang="zh-CN" dirty="0"/>
              <a:t>game-theoretic</a:t>
            </a:r>
            <a:r>
              <a:rPr lang="zh-CN" altLang="en-US" dirty="0"/>
              <a:t> </a:t>
            </a:r>
            <a:r>
              <a:rPr lang="en-US" altLang="zh-CN" dirty="0"/>
              <a:t>fair</a:t>
            </a:r>
            <a:r>
              <a:rPr lang="zh-CN" altLang="en-US" dirty="0"/>
              <a:t> </a:t>
            </a:r>
            <a:r>
              <a:rPr lang="en-US" altLang="zh-CN" dirty="0"/>
              <a:t>protocol</a:t>
            </a:r>
            <a:r>
              <a:rPr lang="zh-CN" altLang="en-US" dirty="0"/>
              <a:t> </a:t>
            </a:r>
            <a:r>
              <a:rPr lang="en-US" altLang="zh-CN" dirty="0"/>
              <a:t>for</a:t>
            </a:r>
            <a:r>
              <a:rPr lang="zh-CN" altLang="en-US" dirty="0"/>
              <a:t> </a:t>
            </a:r>
            <a:r>
              <a:rPr lang="en-US" altLang="zh-CN" dirty="0"/>
              <a:t>two-party</a:t>
            </a:r>
            <a:r>
              <a:rPr lang="zh-CN" altLang="en-US" dirty="0"/>
              <a:t> </a:t>
            </a:r>
            <a:r>
              <a:rPr lang="en-US" altLang="zh-CN" dirty="0"/>
              <a:t>coin</a:t>
            </a:r>
            <a:r>
              <a:rPr lang="zh-CN" altLang="en-US" dirty="0"/>
              <a:t> </a:t>
            </a:r>
            <a:r>
              <a:rPr lang="en-US" altLang="zh-CN" dirty="0"/>
              <a:t>toss.</a:t>
            </a:r>
          </a:p>
          <a:p>
            <a:r>
              <a:rPr lang="en-US" altLang="zh-CN" dirty="0"/>
              <a:t>What</a:t>
            </a:r>
            <a:r>
              <a:rPr lang="zh-CN" altLang="en-US" dirty="0"/>
              <a:t> </a:t>
            </a:r>
            <a:r>
              <a:rPr lang="en-US" altLang="zh-CN" dirty="0"/>
              <a:t>about</a:t>
            </a:r>
            <a:r>
              <a:rPr lang="zh-CN" altLang="en-US" dirty="0"/>
              <a:t> </a:t>
            </a:r>
            <a:r>
              <a:rPr lang="en-US" altLang="zh-CN" dirty="0"/>
              <a:t>multi-party</a:t>
            </a:r>
            <a:r>
              <a:rPr lang="zh-CN" altLang="en-US" dirty="0"/>
              <a:t> </a:t>
            </a:r>
            <a:r>
              <a:rPr lang="en-US" altLang="zh-CN" dirty="0"/>
              <a:t>coin</a:t>
            </a:r>
            <a:r>
              <a:rPr lang="zh-CN" altLang="en-US" dirty="0"/>
              <a:t> </a:t>
            </a:r>
            <a:r>
              <a:rPr lang="en-US" altLang="zh-CN" dirty="0"/>
              <a:t>toss?</a:t>
            </a:r>
          </a:p>
          <a:p>
            <a:endParaRPr lang="en-US" altLang="zh-CN" dirty="0"/>
          </a:p>
          <a:p>
            <a:endParaRPr lang="en-US" dirty="0"/>
          </a:p>
          <a:p>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7</a:t>
            </a:fld>
            <a:endParaRPr lang="en-US"/>
          </a:p>
        </p:txBody>
      </p:sp>
    </p:spTree>
    <p:extLst>
      <p:ext uri="{BB962C8B-B14F-4D97-AF65-F5344CB8AC3E}">
        <p14:creationId xmlns:p14="http://schemas.microsoft.com/office/powerpoint/2010/main" val="167165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multi-party</a:t>
            </a:r>
            <a:r>
              <a:rPr lang="zh-CN" altLang="en-US" dirty="0"/>
              <a:t> </a:t>
            </a:r>
            <a:r>
              <a:rPr lang="en-US" altLang="zh-CN" dirty="0"/>
              <a:t>coin</a:t>
            </a:r>
            <a:r>
              <a:rPr lang="zh-CN" altLang="en-US" dirty="0"/>
              <a:t> </a:t>
            </a:r>
            <a:r>
              <a:rPr lang="en-US" altLang="zh-CN" dirty="0"/>
              <a:t>toss,</a:t>
            </a:r>
            <a:r>
              <a:rPr lang="zh-CN" altLang="en-US" dirty="0"/>
              <a:t> </a:t>
            </a:r>
            <a:r>
              <a:rPr lang="en-US" altLang="zh-CN" dirty="0"/>
              <a:t>many</a:t>
            </a:r>
            <a:r>
              <a:rPr lang="zh-CN" altLang="en-US" dirty="0"/>
              <a:t> </a:t>
            </a:r>
            <a:r>
              <a:rPr lang="en-US" altLang="zh-CN" dirty="0"/>
              <a:t>players</a:t>
            </a:r>
            <a:r>
              <a:rPr lang="zh-CN" altLang="en-US" dirty="0"/>
              <a:t> </a:t>
            </a:r>
            <a:r>
              <a:rPr lang="en-US" altLang="zh-CN" dirty="0"/>
              <a:t>get</a:t>
            </a:r>
            <a:r>
              <a:rPr lang="zh-CN" altLang="en-US" dirty="0"/>
              <a:t> </a:t>
            </a:r>
            <a:r>
              <a:rPr lang="en-US" altLang="zh-CN" dirty="0"/>
              <a:t>together</a:t>
            </a:r>
            <a:r>
              <a:rPr lang="zh-CN" altLang="en-US" dirty="0"/>
              <a:t> </a:t>
            </a:r>
            <a:r>
              <a:rPr lang="en-US" altLang="zh-CN" dirty="0"/>
              <a:t>to</a:t>
            </a:r>
            <a:r>
              <a:rPr lang="zh-CN" altLang="en-US" dirty="0"/>
              <a:t> </a:t>
            </a:r>
            <a:r>
              <a:rPr lang="en-US" altLang="zh-CN" dirty="0"/>
              <a:t>decide</a:t>
            </a:r>
            <a:r>
              <a:rPr lang="zh-CN" altLang="en-US" dirty="0"/>
              <a:t> </a:t>
            </a:r>
            <a:r>
              <a:rPr lang="en-US" altLang="zh-CN" dirty="0"/>
              <a:t>a</a:t>
            </a:r>
            <a:r>
              <a:rPr lang="zh-CN" altLang="en-US" dirty="0"/>
              <a:t> </a:t>
            </a:r>
            <a:r>
              <a:rPr lang="en-US" altLang="zh-CN" dirty="0"/>
              <a:t>uniformly</a:t>
            </a:r>
            <a:r>
              <a:rPr lang="zh-CN" altLang="en-US" dirty="0"/>
              <a:t> </a:t>
            </a:r>
            <a:r>
              <a:rPr lang="en-US" altLang="zh-CN" dirty="0"/>
              <a:t>random</a:t>
            </a:r>
            <a:r>
              <a:rPr lang="zh-CN" altLang="en-US" dirty="0"/>
              <a:t> </a:t>
            </a:r>
            <a:r>
              <a:rPr lang="en-US" altLang="zh-CN" dirty="0"/>
              <a:t>coin.</a:t>
            </a:r>
          </a:p>
          <a:p>
            <a:r>
              <a:rPr lang="en-US" altLang="zh-CN" dirty="0"/>
              <a:t>Let's</a:t>
            </a:r>
            <a:r>
              <a:rPr lang="zh-CN" altLang="en-US" dirty="0"/>
              <a:t> </a:t>
            </a:r>
            <a:r>
              <a:rPr lang="en-US" altLang="zh-CN" dirty="0"/>
              <a:t>say</a:t>
            </a:r>
            <a:r>
              <a:rPr lang="zh-CN" altLang="en-US" dirty="0"/>
              <a:t> </a:t>
            </a:r>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do</a:t>
            </a:r>
            <a:r>
              <a:rPr lang="zh-CN" altLang="en-US" dirty="0"/>
              <a:t> </a:t>
            </a:r>
            <a:r>
              <a:rPr lang="en-US" altLang="zh-CN" dirty="0"/>
              <a:t>a</a:t>
            </a:r>
            <a:r>
              <a:rPr lang="zh-CN" altLang="en-US" dirty="0"/>
              <a:t> </a:t>
            </a:r>
            <a:r>
              <a:rPr lang="en-US" altLang="zh-CN" dirty="0"/>
              <a:t>4-sided</a:t>
            </a:r>
            <a:r>
              <a:rPr lang="zh-CN" altLang="en-US" dirty="0"/>
              <a:t> </a:t>
            </a:r>
            <a:r>
              <a:rPr lang="en-US" altLang="zh-CN" dirty="0"/>
              <a:t>coin</a:t>
            </a:r>
            <a:r>
              <a:rPr lang="zh-CN" altLang="en-US" dirty="0"/>
              <a:t> </a:t>
            </a:r>
            <a:r>
              <a:rPr lang="en-US" altLang="zh-CN" dirty="0"/>
              <a:t>toss.</a:t>
            </a:r>
          </a:p>
          <a:p>
            <a:r>
              <a:rPr lang="en-US" altLang="zh-CN" dirty="0"/>
              <a:t>Here</a:t>
            </a:r>
            <a:r>
              <a:rPr lang="zh-CN" altLang="en-US" dirty="0"/>
              <a:t> </a:t>
            </a:r>
            <a:r>
              <a:rPr lang="en-US" altLang="zh-CN" dirty="0"/>
              <a:t>every</a:t>
            </a:r>
            <a:r>
              <a:rPr lang="zh-CN" altLang="en-US" dirty="0"/>
              <a:t> </a:t>
            </a:r>
            <a:r>
              <a:rPr lang="en-US" altLang="zh-CN" dirty="0"/>
              <a:t>player</a:t>
            </a:r>
            <a:r>
              <a:rPr lang="zh-CN" altLang="en-US" dirty="0"/>
              <a:t> </a:t>
            </a:r>
            <a:r>
              <a:rPr lang="en-US" altLang="zh-CN" dirty="0"/>
              <a:t>has</a:t>
            </a:r>
            <a:r>
              <a:rPr lang="zh-CN" altLang="en-US" dirty="0"/>
              <a:t> </a:t>
            </a:r>
            <a:r>
              <a:rPr lang="en-US" altLang="zh-CN" dirty="0"/>
              <a:t>a</a:t>
            </a:r>
            <a:r>
              <a:rPr lang="zh-CN" altLang="en-US" dirty="0"/>
              <a:t> </a:t>
            </a:r>
            <a:r>
              <a:rPr lang="en-US" altLang="zh-CN" dirty="0"/>
              <a:t>publicly</a:t>
            </a:r>
            <a:r>
              <a:rPr lang="zh-CN" altLang="en-US" dirty="0"/>
              <a:t> </a:t>
            </a:r>
            <a:r>
              <a:rPr lang="en-US" altLang="zh-CN" dirty="0"/>
              <a:t>known</a:t>
            </a:r>
            <a:r>
              <a:rPr lang="zh-CN" altLang="en-US" dirty="0"/>
              <a:t> </a:t>
            </a:r>
            <a:r>
              <a:rPr lang="en-US" altLang="zh-CN" dirty="0"/>
              <a:t>preference.</a:t>
            </a:r>
            <a:r>
              <a:rPr lang="zh-CN" altLang="en-US" dirty="0"/>
              <a:t> </a:t>
            </a:r>
            <a:endParaRPr lang="en-US" altLang="zh-CN" dirty="0"/>
          </a:p>
          <a:p>
            <a:r>
              <a:rPr lang="en-US" altLang="zh-CN" dirty="0"/>
              <a:t>we</a:t>
            </a:r>
            <a:r>
              <a:rPr lang="zh-CN" altLang="en-US" dirty="0"/>
              <a:t> </a:t>
            </a:r>
            <a:r>
              <a:rPr lang="en-US" altLang="zh-CN" dirty="0"/>
              <a:t>call</a:t>
            </a:r>
            <a:r>
              <a:rPr lang="zh-CN" altLang="en-US" dirty="0"/>
              <a:t> </a:t>
            </a:r>
            <a:r>
              <a:rPr lang="en-US" altLang="zh-CN" dirty="0"/>
              <a:t>those</a:t>
            </a:r>
            <a:r>
              <a:rPr lang="zh-CN" altLang="en-US" dirty="0"/>
              <a:t> </a:t>
            </a:r>
            <a:r>
              <a:rPr lang="en-US" altLang="zh-CN" dirty="0"/>
              <a:t>who</a:t>
            </a:r>
            <a:r>
              <a:rPr lang="zh-CN" altLang="en-US" dirty="0"/>
              <a:t> </a:t>
            </a:r>
            <a:r>
              <a:rPr lang="en-US" altLang="zh-CN" dirty="0"/>
              <a:t>prefer</a:t>
            </a:r>
            <a:r>
              <a:rPr lang="zh-CN" altLang="en-US" dirty="0"/>
              <a:t> </a:t>
            </a:r>
            <a:r>
              <a:rPr lang="en-US" altLang="zh-CN" dirty="0" err="1"/>
              <a:t>pitts</a:t>
            </a:r>
            <a:r>
              <a:rPr lang="zh-CN" altLang="en-US" dirty="0"/>
              <a:t> </a:t>
            </a:r>
            <a:r>
              <a:rPr lang="en-US" altLang="zh-CN" dirty="0"/>
              <a:t>as</a:t>
            </a:r>
            <a:r>
              <a:rPr lang="zh-CN" altLang="en-US" dirty="0"/>
              <a:t> </a:t>
            </a:r>
            <a:r>
              <a:rPr lang="en-US" altLang="zh-CN" dirty="0" err="1"/>
              <a:t>pitts</a:t>
            </a:r>
            <a:r>
              <a:rPr lang="en-US" altLang="zh-CN" dirty="0"/>
              <a:t>-supporters,</a:t>
            </a:r>
            <a:r>
              <a:rPr lang="zh-CN" altLang="en-US" dirty="0"/>
              <a:t> </a:t>
            </a:r>
            <a:r>
              <a:rPr lang="en-US" altLang="zh-CN" dirty="0"/>
              <a:t>and</a:t>
            </a:r>
            <a:r>
              <a:rPr lang="zh-CN" altLang="en-US" dirty="0"/>
              <a:t> </a:t>
            </a:r>
            <a:r>
              <a:rPr lang="en-US" altLang="zh-CN" dirty="0"/>
              <a:t>those</a:t>
            </a:r>
            <a:r>
              <a:rPr lang="zh-CN" altLang="en-US" dirty="0"/>
              <a:t> </a:t>
            </a:r>
            <a:r>
              <a:rPr lang="en-US" altLang="zh-CN" dirty="0"/>
              <a:t>who</a:t>
            </a:r>
            <a:r>
              <a:rPr lang="zh-CN" altLang="en-US" dirty="0"/>
              <a:t> </a:t>
            </a:r>
            <a:r>
              <a:rPr lang="en-US" altLang="zh-CN" dirty="0"/>
              <a:t>prefer</a:t>
            </a:r>
            <a:r>
              <a:rPr lang="zh-CN" altLang="en-US" dirty="0"/>
              <a:t> </a:t>
            </a:r>
            <a:r>
              <a:rPr lang="en-US" altLang="zh-CN" dirty="0" err="1"/>
              <a:t>ann</a:t>
            </a:r>
            <a:r>
              <a:rPr lang="zh-CN" altLang="en-US" dirty="0"/>
              <a:t> </a:t>
            </a:r>
            <a:r>
              <a:rPr lang="en-US" altLang="zh-CN" dirty="0" err="1"/>
              <a:t>arobor</a:t>
            </a:r>
            <a:r>
              <a:rPr lang="zh-CN" altLang="en-US" dirty="0"/>
              <a:t> </a:t>
            </a:r>
            <a:r>
              <a:rPr lang="en-US" altLang="zh-CN" dirty="0"/>
              <a:t>as</a:t>
            </a:r>
            <a:r>
              <a:rPr lang="zh-CN" altLang="en-US" dirty="0"/>
              <a:t> </a:t>
            </a:r>
            <a:r>
              <a:rPr lang="en-US" altLang="zh-CN" dirty="0" err="1"/>
              <a:t>ann</a:t>
            </a:r>
            <a:r>
              <a:rPr lang="en-US" altLang="zh-CN" dirty="0"/>
              <a:t>-supporters</a:t>
            </a:r>
          </a:p>
          <a:p>
            <a:endParaRPr lang="en-US" dirty="0"/>
          </a:p>
          <a:p>
            <a:endParaRPr lang="en-US" dirty="0"/>
          </a:p>
          <a:p>
            <a:r>
              <a:rPr lang="en-US" altLang="zh-CN" dirty="0"/>
              <a:t>A</a:t>
            </a:r>
            <a:r>
              <a:rPr lang="zh-CN" altLang="en-US" dirty="0"/>
              <a:t> </a:t>
            </a:r>
            <a:r>
              <a:rPr lang="en-US" altLang="zh-CN" dirty="0"/>
              <a:t>player</a:t>
            </a:r>
            <a:r>
              <a:rPr lang="zh-CN" altLang="en-US" dirty="0"/>
              <a:t> </a:t>
            </a:r>
            <a:r>
              <a:rPr lang="en-US" altLang="zh-CN" dirty="0"/>
              <a:t>gets</a:t>
            </a:r>
            <a:r>
              <a:rPr lang="zh-CN" altLang="en-US" dirty="0"/>
              <a:t> </a:t>
            </a:r>
            <a:r>
              <a:rPr lang="en-US" altLang="zh-CN" dirty="0"/>
              <a:t>utility</a:t>
            </a:r>
            <a:r>
              <a:rPr lang="zh-CN" altLang="en-US" dirty="0"/>
              <a:t> </a:t>
            </a:r>
            <a:r>
              <a:rPr lang="en-US" altLang="zh-CN" dirty="0"/>
              <a:t>1</a:t>
            </a:r>
            <a:r>
              <a:rPr lang="zh-CN" altLang="en-US" dirty="0"/>
              <a:t> </a:t>
            </a:r>
            <a:r>
              <a:rPr lang="en-US" altLang="zh-CN" dirty="0"/>
              <a:t>if</a:t>
            </a:r>
            <a:r>
              <a:rPr lang="zh-CN" altLang="en-US" dirty="0"/>
              <a:t> </a:t>
            </a:r>
            <a:r>
              <a:rPr lang="en-US" altLang="zh-CN" dirty="0"/>
              <a:t>the</a:t>
            </a:r>
            <a:r>
              <a:rPr lang="zh-CN" altLang="en-US" dirty="0"/>
              <a:t> </a:t>
            </a:r>
            <a:r>
              <a:rPr lang="en-US" altLang="zh-CN" dirty="0"/>
              <a:t>outcome</a:t>
            </a:r>
            <a:r>
              <a:rPr lang="zh-CN" altLang="en-US" dirty="0"/>
              <a:t> </a:t>
            </a:r>
            <a:r>
              <a:rPr lang="en-US" altLang="zh-CN" dirty="0"/>
              <a:t>matches</a:t>
            </a:r>
            <a:r>
              <a:rPr lang="zh-CN" altLang="en-US" dirty="0"/>
              <a:t> </a:t>
            </a:r>
            <a:r>
              <a:rPr lang="en-US" altLang="zh-CN" dirty="0"/>
              <a:t>their</a:t>
            </a:r>
            <a:r>
              <a:rPr lang="zh-CN" altLang="en-US" dirty="0"/>
              <a:t> </a:t>
            </a:r>
            <a:r>
              <a:rPr lang="en-US" altLang="zh-CN" dirty="0"/>
              <a:t>preference,</a:t>
            </a:r>
            <a:r>
              <a:rPr lang="zh-CN" altLang="en-US" dirty="0"/>
              <a:t> </a:t>
            </a:r>
            <a:r>
              <a:rPr lang="en-US" altLang="zh-CN" dirty="0"/>
              <a:t>and</a:t>
            </a:r>
            <a:r>
              <a:rPr lang="zh-CN" altLang="en-US" dirty="0"/>
              <a:t> </a:t>
            </a:r>
            <a:r>
              <a:rPr lang="en-US" altLang="zh-CN" dirty="0"/>
              <a:t>0</a:t>
            </a:r>
            <a:r>
              <a:rPr lang="zh-CN" altLang="en-US" dirty="0"/>
              <a:t> </a:t>
            </a:r>
            <a:r>
              <a:rPr lang="en-US" altLang="zh-CN" dirty="0"/>
              <a:t>otherwise.</a:t>
            </a:r>
          </a:p>
          <a:p>
            <a:r>
              <a:rPr lang="en-US" altLang="zh-CN" dirty="0"/>
              <a:t>Some</a:t>
            </a:r>
            <a:r>
              <a:rPr lang="zh-CN" altLang="en-US" dirty="0"/>
              <a:t> </a:t>
            </a:r>
            <a:r>
              <a:rPr lang="en-US" altLang="zh-CN" dirty="0"/>
              <a:t>of</a:t>
            </a:r>
            <a:r>
              <a:rPr lang="zh-CN" altLang="en-US" dirty="0"/>
              <a:t> </a:t>
            </a:r>
            <a:r>
              <a:rPr lang="en-US" altLang="zh-CN" dirty="0"/>
              <a:t>them</a:t>
            </a:r>
            <a:r>
              <a:rPr lang="zh-CN" altLang="en-US" dirty="0"/>
              <a:t> </a:t>
            </a:r>
            <a:r>
              <a:rPr lang="en-US" altLang="zh-CN" dirty="0"/>
              <a:t>may</a:t>
            </a:r>
            <a:r>
              <a:rPr lang="zh-CN" altLang="en-US" dirty="0"/>
              <a:t> </a:t>
            </a:r>
            <a:r>
              <a:rPr lang="en-US" altLang="zh-CN" dirty="0"/>
              <a:t>form</a:t>
            </a:r>
            <a:r>
              <a:rPr lang="zh-CN" altLang="en-US" dirty="0"/>
              <a:t> </a:t>
            </a:r>
            <a:r>
              <a:rPr lang="en-US" altLang="zh-CN" dirty="0"/>
              <a:t>a</a:t>
            </a:r>
            <a:r>
              <a:rPr lang="zh-CN" altLang="en-US" dirty="0"/>
              <a:t> </a:t>
            </a:r>
            <a:r>
              <a:rPr lang="en-US" altLang="zh-CN" dirty="0"/>
              <a:t>coalition,</a:t>
            </a:r>
            <a:r>
              <a:rPr lang="zh-CN" altLang="en-US" dirty="0"/>
              <a:t> </a:t>
            </a:r>
            <a:r>
              <a:rPr lang="en-US" altLang="zh-CN" dirty="0"/>
              <a:t>and</a:t>
            </a:r>
            <a:r>
              <a:rPr lang="zh-CN" altLang="en-US" dirty="0"/>
              <a:t> </a:t>
            </a:r>
            <a:r>
              <a:rPr lang="en-US" altLang="zh-CN" dirty="0"/>
              <a:t>their</a:t>
            </a:r>
            <a:r>
              <a:rPr lang="zh-CN" altLang="en-US" dirty="0"/>
              <a:t> </a:t>
            </a:r>
            <a:r>
              <a:rPr lang="en-US" altLang="zh-CN" dirty="0"/>
              <a:t>goal</a:t>
            </a:r>
            <a:r>
              <a:rPr lang="zh-CN" altLang="en-US" dirty="0"/>
              <a:t> </a:t>
            </a:r>
            <a:r>
              <a:rPr lang="en-US" altLang="zh-CN" dirty="0"/>
              <a:t>is</a:t>
            </a:r>
            <a:r>
              <a:rPr lang="zh-CN" altLang="en-US" dirty="0"/>
              <a:t> </a:t>
            </a:r>
            <a:r>
              <a:rPr lang="en-US" altLang="zh-CN" dirty="0"/>
              <a:t>to</a:t>
            </a:r>
            <a:r>
              <a:rPr lang="zh-CN" altLang="en-US" dirty="0"/>
              <a:t> </a:t>
            </a:r>
            <a:r>
              <a:rPr lang="en-US" altLang="zh-CN" dirty="0"/>
              <a:t>increase</a:t>
            </a:r>
            <a:r>
              <a:rPr lang="zh-CN" altLang="en-US" dirty="0"/>
              <a:t> </a:t>
            </a:r>
            <a:r>
              <a:rPr lang="en-US" altLang="zh-CN" dirty="0"/>
              <a:t>their</a:t>
            </a:r>
            <a:r>
              <a:rPr lang="zh-CN" altLang="en-US" dirty="0"/>
              <a:t> </a:t>
            </a:r>
            <a:r>
              <a:rPr lang="en-US" altLang="zh-CN" dirty="0"/>
              <a:t>joint</a:t>
            </a:r>
            <a:r>
              <a:rPr lang="zh-CN" altLang="en-US" dirty="0"/>
              <a:t> </a:t>
            </a:r>
            <a:r>
              <a:rPr lang="en-US" altLang="zh-CN" dirty="0"/>
              <a:t>utility.,</a:t>
            </a:r>
            <a:r>
              <a:rPr lang="zh-CN" altLang="en-US" dirty="0"/>
              <a:t> </a:t>
            </a:r>
            <a:r>
              <a:rPr lang="en-US" altLang="zh-CN" dirty="0"/>
              <a:t>which</a:t>
            </a:r>
            <a:r>
              <a:rPr lang="zh-CN" altLang="en-US" dirty="0"/>
              <a:t> </a:t>
            </a:r>
            <a:r>
              <a:rPr lang="en-US" altLang="zh-CN" dirty="0"/>
              <a:t>is</a:t>
            </a:r>
            <a:r>
              <a:rPr lang="zh-CN" altLang="en-US" dirty="0"/>
              <a:t> </a:t>
            </a:r>
            <a:r>
              <a:rPr lang="en-US" altLang="zh-CN" dirty="0"/>
              <a:t>the</a:t>
            </a:r>
            <a:r>
              <a:rPr lang="zh-CN" altLang="en-US" dirty="0"/>
              <a:t> </a:t>
            </a:r>
            <a:r>
              <a:rPr lang="en-US" altLang="zh-CN" dirty="0"/>
              <a:t>sum</a:t>
            </a:r>
            <a:r>
              <a:rPr lang="zh-CN" altLang="en-US" dirty="0"/>
              <a:t> </a:t>
            </a:r>
            <a:r>
              <a:rPr lang="en-US" altLang="zh-CN" dirty="0"/>
              <a:t>of</a:t>
            </a:r>
            <a:r>
              <a:rPr lang="zh-CN" altLang="en-US" dirty="0"/>
              <a:t> </a:t>
            </a:r>
            <a:r>
              <a:rPr lang="en-US" altLang="zh-CN" dirty="0"/>
              <a:t>every</a:t>
            </a:r>
            <a:r>
              <a:rPr lang="zh-CN" altLang="en-US" dirty="0"/>
              <a:t> </a:t>
            </a:r>
            <a:r>
              <a:rPr lang="en-US" altLang="zh-CN" dirty="0"/>
              <a:t>coalition</a:t>
            </a:r>
            <a:r>
              <a:rPr lang="zh-CN" altLang="en-US" dirty="0"/>
              <a:t> </a:t>
            </a:r>
            <a:r>
              <a:rPr lang="en-US" altLang="zh-CN" dirty="0"/>
              <a:t>member’s</a:t>
            </a:r>
            <a:r>
              <a:rPr lang="zh-CN" altLang="en-US" dirty="0"/>
              <a:t> </a:t>
            </a:r>
            <a:r>
              <a:rPr lang="en-US" altLang="zh-CN" dirty="0"/>
              <a:t>utility.</a:t>
            </a:r>
          </a:p>
          <a:p>
            <a:r>
              <a:rPr lang="en-US" altLang="zh-CN" dirty="0"/>
              <a:t>For</a:t>
            </a:r>
            <a:r>
              <a:rPr lang="zh-CN" altLang="en-US" dirty="0"/>
              <a:t> </a:t>
            </a:r>
            <a:r>
              <a:rPr lang="en-US" altLang="zh-CN" dirty="0"/>
              <a:t>example,</a:t>
            </a:r>
          </a:p>
        </p:txBody>
      </p:sp>
      <p:sp>
        <p:nvSpPr>
          <p:cNvPr id="4" name="Slide Number Placeholder 3"/>
          <p:cNvSpPr>
            <a:spLocks noGrp="1"/>
          </p:cNvSpPr>
          <p:nvPr>
            <p:ph type="sldNum" sz="quarter" idx="5"/>
          </p:nvPr>
        </p:nvSpPr>
        <p:spPr/>
        <p:txBody>
          <a:bodyPr/>
          <a:lstStyle/>
          <a:p>
            <a:fld id="{73A4F0A2-54B9-A949-9683-2B45FAC05789}" type="slidenum">
              <a:rPr lang="en-US" smtClean="0"/>
              <a:t>8</a:t>
            </a:fld>
            <a:endParaRPr lang="en-US"/>
          </a:p>
        </p:txBody>
      </p:sp>
    </p:spTree>
    <p:extLst>
      <p:ext uri="{BB962C8B-B14F-4D97-AF65-F5344CB8AC3E}">
        <p14:creationId xmlns:p14="http://schemas.microsoft.com/office/powerpoint/2010/main" val="193152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Again</a:t>
            </a:r>
            <a:r>
              <a:rPr lang="zh-CN" altLang="en-US" dirty="0"/>
              <a:t> </a:t>
            </a:r>
            <a:r>
              <a:rPr lang="en-US" altLang="zh-CN" dirty="0"/>
              <a:t>in</a:t>
            </a:r>
            <a:r>
              <a:rPr lang="zh-CN" altLang="en-US" dirty="0"/>
              <a:t> </a:t>
            </a:r>
            <a:endParaRPr lang="en-US" altLang="zh-CN" dirty="0"/>
          </a:p>
          <a:p>
            <a:r>
              <a:rPr lang="en-US" altLang="zh-CN" dirty="0"/>
              <a:t>the</a:t>
            </a:r>
            <a:r>
              <a:rPr lang="zh-CN" altLang="en-US" dirty="0"/>
              <a:t> </a:t>
            </a:r>
            <a:r>
              <a:rPr lang="en-US" altLang="zh-CN" dirty="0"/>
              <a:t>game-theoretic</a:t>
            </a:r>
            <a:r>
              <a:rPr lang="zh-CN" altLang="en-US" dirty="0"/>
              <a:t> </a:t>
            </a:r>
            <a:r>
              <a:rPr lang="en-US" altLang="zh-CN" dirty="0"/>
              <a:t>fairness</a:t>
            </a:r>
            <a:r>
              <a:rPr lang="zh-CN" altLang="en-US" dirty="0"/>
              <a:t> </a:t>
            </a:r>
            <a:r>
              <a:rPr lang="en-US" altLang="zh-CN" dirty="0"/>
              <a:t>is</a:t>
            </a:r>
            <a:r>
              <a:rPr lang="zh-CN" altLang="en-US" dirty="0"/>
              <a:t> </a:t>
            </a:r>
            <a:r>
              <a:rPr lang="en-US" altLang="zh-CN" dirty="0"/>
              <a:t>now</a:t>
            </a:r>
            <a:r>
              <a:rPr lang="zh-CN" altLang="en-US" dirty="0"/>
              <a:t> </a:t>
            </a:r>
            <a:r>
              <a:rPr lang="en-US" altLang="zh-CN" dirty="0"/>
              <a:t>defined</a:t>
            </a:r>
            <a:r>
              <a:rPr lang="zh-CN" altLang="en-US" dirty="0"/>
              <a:t> </a:t>
            </a:r>
            <a:r>
              <a:rPr lang="en-US" altLang="zh-CN" dirty="0" err="1"/>
              <a:t>w.r.t.</a:t>
            </a:r>
            <a:r>
              <a:rPr lang="zh-CN" altLang="en-US" dirty="0"/>
              <a:t> </a:t>
            </a:r>
            <a:r>
              <a:rPr lang="en-US" altLang="zh-CN" dirty="0"/>
              <a:t>a</a:t>
            </a:r>
            <a:r>
              <a:rPr lang="zh-CN" altLang="en-US" dirty="0"/>
              <a:t> </a:t>
            </a:r>
            <a:r>
              <a:rPr lang="en-US" altLang="zh-CN" dirty="0"/>
              <a:t>coalition</a:t>
            </a:r>
          </a:p>
          <a:p>
            <a:endParaRPr lang="en-US" dirty="0"/>
          </a:p>
          <a:p>
            <a:r>
              <a:rPr lang="en-US" altLang="zh-CN" dirty="0"/>
              <a:t>honest</a:t>
            </a:r>
            <a:r>
              <a:rPr lang="zh-CN" altLang="en-US" dirty="0"/>
              <a:t> </a:t>
            </a:r>
            <a:r>
              <a:rPr lang="en-US" altLang="zh-CN" dirty="0"/>
              <a:t>protocol</a:t>
            </a:r>
            <a:r>
              <a:rPr lang="zh-CN" altLang="en-US" dirty="0"/>
              <a:t> </a:t>
            </a:r>
            <a:r>
              <a:rPr lang="en-US" altLang="zh-CN" dirty="0"/>
              <a:t>is</a:t>
            </a:r>
            <a:r>
              <a:rPr lang="zh-CN" altLang="en-US" dirty="0"/>
              <a:t> </a:t>
            </a:r>
            <a:r>
              <a:rPr lang="en-US" altLang="zh-CN" dirty="0"/>
              <a:t>a</a:t>
            </a:r>
            <a:r>
              <a:rPr lang="zh-CN" altLang="en-US" dirty="0"/>
              <a:t> </a:t>
            </a:r>
            <a:r>
              <a:rPr lang="en-US" altLang="zh-CN" dirty="0" err="1"/>
              <a:t>nash</a:t>
            </a:r>
            <a:r>
              <a:rPr lang="zh-CN" altLang="en-US" dirty="0"/>
              <a:t> </a:t>
            </a:r>
            <a:r>
              <a:rPr lang="en-US" altLang="zh-CN" dirty="0" err="1"/>
              <a:t>equilirium</a:t>
            </a:r>
            <a:r>
              <a:rPr lang="en-US" altLang="zh-CN" dirty="0"/>
              <a:t>,</a:t>
            </a:r>
            <a:r>
              <a:rPr lang="zh-CN" altLang="en-US" dirty="0"/>
              <a:t> </a:t>
            </a:r>
            <a:r>
              <a:rPr lang="en-US" altLang="zh-CN" dirty="0"/>
              <a:t>everyone</a:t>
            </a:r>
            <a:r>
              <a:rPr lang="zh-CN" altLang="en-US" dirty="0"/>
              <a:t> </a:t>
            </a:r>
            <a:r>
              <a:rPr lang="en-US" altLang="zh-CN" dirty="0"/>
              <a:t>is</a:t>
            </a:r>
            <a:r>
              <a:rPr lang="zh-CN" altLang="en-US" dirty="0"/>
              <a:t> </a:t>
            </a:r>
            <a:r>
              <a:rPr lang="en-US" altLang="zh-CN" dirty="0"/>
              <a:t>incentivized</a:t>
            </a:r>
            <a:r>
              <a:rPr lang="zh-CN" altLang="en-US" dirty="0"/>
              <a:t> </a:t>
            </a:r>
            <a:r>
              <a:rPr lang="en-US" altLang="zh-CN" dirty="0"/>
              <a:t>to</a:t>
            </a:r>
            <a:r>
              <a:rPr lang="zh-CN" altLang="en-US" dirty="0"/>
              <a:t> </a:t>
            </a:r>
            <a:r>
              <a:rPr lang="en-US" altLang="zh-CN" dirty="0"/>
              <a:t>follow</a:t>
            </a:r>
            <a:r>
              <a:rPr lang="zh-CN" altLang="en-US" dirty="0"/>
              <a:t> </a:t>
            </a:r>
            <a:r>
              <a:rPr lang="en-US" altLang="zh-CN" dirty="0"/>
              <a:t>the</a:t>
            </a:r>
            <a:r>
              <a:rPr lang="zh-CN" altLang="en-US" dirty="0"/>
              <a:t> </a:t>
            </a:r>
            <a:r>
              <a:rPr lang="en-US" altLang="zh-CN" dirty="0"/>
              <a:t>protocol</a:t>
            </a:r>
            <a:r>
              <a:rPr lang="zh-CN" altLang="en-US" dirty="0"/>
              <a:t> </a:t>
            </a:r>
            <a:r>
              <a:rPr lang="en-US" altLang="zh-CN" dirty="0"/>
              <a:t>honestly.</a:t>
            </a:r>
            <a:endParaRPr lang="en-US" dirty="0"/>
          </a:p>
        </p:txBody>
      </p:sp>
      <p:sp>
        <p:nvSpPr>
          <p:cNvPr id="4" name="Slide Number Placeholder 3"/>
          <p:cNvSpPr>
            <a:spLocks noGrp="1"/>
          </p:cNvSpPr>
          <p:nvPr>
            <p:ph type="sldNum" sz="quarter" idx="5"/>
          </p:nvPr>
        </p:nvSpPr>
        <p:spPr/>
        <p:txBody>
          <a:bodyPr/>
          <a:lstStyle/>
          <a:p>
            <a:fld id="{73A4F0A2-54B9-A949-9683-2B45FAC05789}" type="slidenum">
              <a:rPr lang="en-US" smtClean="0"/>
              <a:t>9</a:t>
            </a:fld>
            <a:endParaRPr lang="en-US"/>
          </a:p>
        </p:txBody>
      </p:sp>
    </p:spTree>
    <p:extLst>
      <p:ext uri="{BB962C8B-B14F-4D97-AF65-F5344CB8AC3E}">
        <p14:creationId xmlns:p14="http://schemas.microsoft.com/office/powerpoint/2010/main" val="205688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66DB-44B3-3141-A2F0-4C1F5495E3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64514-8830-2041-AEDE-57A2205A91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D5E40B-CCD0-354E-A21D-DADA8A0688BE}"/>
              </a:ext>
            </a:extLst>
          </p:cNvPr>
          <p:cNvSpPr>
            <a:spLocks noGrp="1"/>
          </p:cNvSpPr>
          <p:nvPr>
            <p:ph type="dt" sz="half" idx="10"/>
          </p:nvPr>
        </p:nvSpPr>
        <p:spPr/>
        <p:txBody>
          <a:bodyPr/>
          <a:lstStyle/>
          <a:p>
            <a:fld id="{FE223DEC-ED21-E845-835B-09983C521656}" type="datetime1">
              <a:rPr lang="en-US" smtClean="0"/>
              <a:t>8/21/24</a:t>
            </a:fld>
            <a:endParaRPr lang="en-US"/>
          </a:p>
        </p:txBody>
      </p:sp>
      <p:sp>
        <p:nvSpPr>
          <p:cNvPr id="5" name="Footer Placeholder 4">
            <a:extLst>
              <a:ext uri="{FF2B5EF4-FFF2-40B4-BE49-F238E27FC236}">
                <a16:creationId xmlns:a16="http://schemas.microsoft.com/office/drawing/2014/main" id="{976E8A5C-FC91-EB45-ACBC-A553226FE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B57BE-16D5-2942-9CDF-F67B824E61FB}"/>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1403018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0D4C-CEDF-B74E-B0C7-B340373FB4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92C4E9-C291-4043-B831-645C113BF8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DCE98-5C29-744F-A61C-C120B8C4C1E2}"/>
              </a:ext>
            </a:extLst>
          </p:cNvPr>
          <p:cNvSpPr>
            <a:spLocks noGrp="1"/>
          </p:cNvSpPr>
          <p:nvPr>
            <p:ph type="dt" sz="half" idx="10"/>
          </p:nvPr>
        </p:nvSpPr>
        <p:spPr/>
        <p:txBody>
          <a:bodyPr/>
          <a:lstStyle/>
          <a:p>
            <a:fld id="{49F88C1D-AB70-9E44-9BD5-F46DD6789BBE}" type="datetime1">
              <a:rPr lang="en-US" smtClean="0"/>
              <a:t>8/21/24</a:t>
            </a:fld>
            <a:endParaRPr lang="en-US"/>
          </a:p>
        </p:txBody>
      </p:sp>
      <p:sp>
        <p:nvSpPr>
          <p:cNvPr id="5" name="Footer Placeholder 4">
            <a:extLst>
              <a:ext uri="{FF2B5EF4-FFF2-40B4-BE49-F238E27FC236}">
                <a16:creationId xmlns:a16="http://schemas.microsoft.com/office/drawing/2014/main" id="{CB8D563F-2C71-0946-AD40-CE89A8C9B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187B1-AA1C-3E4A-A554-4C84BCD68600}"/>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162548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A4A92-0E60-1448-8418-AFF091C601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31F20C-772E-E346-B8F3-10FBE2B77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15D1-1359-E440-90F7-0E28BD7E6293}"/>
              </a:ext>
            </a:extLst>
          </p:cNvPr>
          <p:cNvSpPr>
            <a:spLocks noGrp="1"/>
          </p:cNvSpPr>
          <p:nvPr>
            <p:ph type="dt" sz="half" idx="10"/>
          </p:nvPr>
        </p:nvSpPr>
        <p:spPr/>
        <p:txBody>
          <a:bodyPr/>
          <a:lstStyle/>
          <a:p>
            <a:fld id="{82996118-D0DC-034F-99EA-A95C62696EB8}" type="datetime1">
              <a:rPr lang="en-US" smtClean="0"/>
              <a:t>8/21/24</a:t>
            </a:fld>
            <a:endParaRPr lang="en-US"/>
          </a:p>
        </p:txBody>
      </p:sp>
      <p:sp>
        <p:nvSpPr>
          <p:cNvPr id="5" name="Footer Placeholder 4">
            <a:extLst>
              <a:ext uri="{FF2B5EF4-FFF2-40B4-BE49-F238E27FC236}">
                <a16:creationId xmlns:a16="http://schemas.microsoft.com/office/drawing/2014/main" id="{19B257D3-2CD1-C049-9306-104F22FD4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BFDA1-DFAA-5448-BB08-E443321ABB8A}"/>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297144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4195-14F2-7047-9B54-34360B219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883E7-B68E-7543-9D52-1BF92A5FE0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50434-EED2-FD4E-A93B-0E17CDF3E052}"/>
              </a:ext>
            </a:extLst>
          </p:cNvPr>
          <p:cNvSpPr>
            <a:spLocks noGrp="1"/>
          </p:cNvSpPr>
          <p:nvPr>
            <p:ph type="dt" sz="half" idx="10"/>
          </p:nvPr>
        </p:nvSpPr>
        <p:spPr/>
        <p:txBody>
          <a:bodyPr/>
          <a:lstStyle/>
          <a:p>
            <a:fld id="{7D3718FC-7F4C-D648-B1B8-7DFD60F61486}" type="datetime1">
              <a:rPr lang="en-US" smtClean="0"/>
              <a:t>8/21/24</a:t>
            </a:fld>
            <a:endParaRPr lang="en-US"/>
          </a:p>
        </p:txBody>
      </p:sp>
      <p:sp>
        <p:nvSpPr>
          <p:cNvPr id="5" name="Footer Placeholder 4">
            <a:extLst>
              <a:ext uri="{FF2B5EF4-FFF2-40B4-BE49-F238E27FC236}">
                <a16:creationId xmlns:a16="http://schemas.microsoft.com/office/drawing/2014/main" id="{D4DCEC16-2841-D448-8D52-598D1B7C5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93428-27B4-8944-B2AD-AD75B835F333}"/>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347683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859A-9D36-4341-902F-71239C829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78262F-1B0F-2842-B76E-C2C7DB2F53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D62AB2-6611-9A46-8BEC-1468298CD39C}"/>
              </a:ext>
            </a:extLst>
          </p:cNvPr>
          <p:cNvSpPr>
            <a:spLocks noGrp="1"/>
          </p:cNvSpPr>
          <p:nvPr>
            <p:ph type="dt" sz="half" idx="10"/>
          </p:nvPr>
        </p:nvSpPr>
        <p:spPr/>
        <p:txBody>
          <a:bodyPr/>
          <a:lstStyle/>
          <a:p>
            <a:fld id="{F710BF6F-50A9-C645-A2B0-9C738EAE49B6}" type="datetime1">
              <a:rPr lang="en-US" smtClean="0"/>
              <a:t>8/21/24</a:t>
            </a:fld>
            <a:endParaRPr lang="en-US"/>
          </a:p>
        </p:txBody>
      </p:sp>
      <p:sp>
        <p:nvSpPr>
          <p:cNvPr id="5" name="Footer Placeholder 4">
            <a:extLst>
              <a:ext uri="{FF2B5EF4-FFF2-40B4-BE49-F238E27FC236}">
                <a16:creationId xmlns:a16="http://schemas.microsoft.com/office/drawing/2014/main" id="{51DE33B6-3B03-F94B-98F1-DBC5461F8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64026-3D5F-6541-9673-B28372514BF8}"/>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316781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A3D0-ED6D-6149-A0A7-A595480B1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85243-84A1-2C43-87D6-F05142BC7F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46F5B4-694C-624D-A3F8-AAD5290662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2E8898-97F0-FB46-81E9-484444E75767}"/>
              </a:ext>
            </a:extLst>
          </p:cNvPr>
          <p:cNvSpPr>
            <a:spLocks noGrp="1"/>
          </p:cNvSpPr>
          <p:nvPr>
            <p:ph type="dt" sz="half" idx="10"/>
          </p:nvPr>
        </p:nvSpPr>
        <p:spPr/>
        <p:txBody>
          <a:bodyPr/>
          <a:lstStyle/>
          <a:p>
            <a:fld id="{20A9032E-BF45-9C44-99AD-396468E1FDDE}" type="datetime1">
              <a:rPr lang="en-US" smtClean="0"/>
              <a:t>8/21/24</a:t>
            </a:fld>
            <a:endParaRPr lang="en-US"/>
          </a:p>
        </p:txBody>
      </p:sp>
      <p:sp>
        <p:nvSpPr>
          <p:cNvPr id="6" name="Footer Placeholder 5">
            <a:extLst>
              <a:ext uri="{FF2B5EF4-FFF2-40B4-BE49-F238E27FC236}">
                <a16:creationId xmlns:a16="http://schemas.microsoft.com/office/drawing/2014/main" id="{48123EF8-5B70-C84A-8D9F-2FDD54840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22B52-220C-FB42-AD2E-2C2CD223FBF9}"/>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370599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792D-D3ED-9B4B-9452-51AE623DA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40967-6BAB-B642-9D41-8FE2ED560A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EAD00A-3BFA-1940-8901-55A458C2D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27B0E-B40A-324F-A534-6C27933B7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42034-7DE5-7E41-99CA-0D64FCA361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8E37-48F5-3E4C-9C28-72DD4DE758AF}"/>
              </a:ext>
            </a:extLst>
          </p:cNvPr>
          <p:cNvSpPr>
            <a:spLocks noGrp="1"/>
          </p:cNvSpPr>
          <p:nvPr>
            <p:ph type="dt" sz="half" idx="10"/>
          </p:nvPr>
        </p:nvSpPr>
        <p:spPr/>
        <p:txBody>
          <a:bodyPr/>
          <a:lstStyle/>
          <a:p>
            <a:fld id="{F3CD1ED4-BD81-6F48-A1BA-23D5E8FDDB64}" type="datetime1">
              <a:rPr lang="en-US" smtClean="0"/>
              <a:t>8/21/24</a:t>
            </a:fld>
            <a:endParaRPr lang="en-US"/>
          </a:p>
        </p:txBody>
      </p:sp>
      <p:sp>
        <p:nvSpPr>
          <p:cNvPr id="8" name="Footer Placeholder 7">
            <a:extLst>
              <a:ext uri="{FF2B5EF4-FFF2-40B4-BE49-F238E27FC236}">
                <a16:creationId xmlns:a16="http://schemas.microsoft.com/office/drawing/2014/main" id="{945F3457-7063-DD44-88C4-4ED659AF3B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907EF2-3D8D-4A4A-969C-6790C531DF8F}"/>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248456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8D04-2F47-214C-822F-0459554AC1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6B7845-5C3E-EB4F-AF08-C5FFF14FA059}"/>
              </a:ext>
            </a:extLst>
          </p:cNvPr>
          <p:cNvSpPr>
            <a:spLocks noGrp="1"/>
          </p:cNvSpPr>
          <p:nvPr>
            <p:ph type="dt" sz="half" idx="10"/>
          </p:nvPr>
        </p:nvSpPr>
        <p:spPr/>
        <p:txBody>
          <a:bodyPr/>
          <a:lstStyle/>
          <a:p>
            <a:fld id="{50CC48B4-84CD-F543-AACB-65652BC6B484}" type="datetime1">
              <a:rPr lang="en-US" smtClean="0"/>
              <a:t>8/21/24</a:t>
            </a:fld>
            <a:endParaRPr lang="en-US"/>
          </a:p>
        </p:txBody>
      </p:sp>
      <p:sp>
        <p:nvSpPr>
          <p:cNvPr id="4" name="Footer Placeholder 3">
            <a:extLst>
              <a:ext uri="{FF2B5EF4-FFF2-40B4-BE49-F238E27FC236}">
                <a16:creationId xmlns:a16="http://schemas.microsoft.com/office/drawing/2014/main" id="{FD3F897D-B819-B645-B92C-D0E91C56B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FAAA0-2012-B446-98BA-88CA5195F0E5}"/>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297526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888676-12A7-7144-B7D5-17AFECFF5886}"/>
              </a:ext>
            </a:extLst>
          </p:cNvPr>
          <p:cNvSpPr>
            <a:spLocks noGrp="1"/>
          </p:cNvSpPr>
          <p:nvPr>
            <p:ph type="dt" sz="half" idx="10"/>
          </p:nvPr>
        </p:nvSpPr>
        <p:spPr/>
        <p:txBody>
          <a:bodyPr/>
          <a:lstStyle/>
          <a:p>
            <a:fld id="{1ADB6641-86FC-D044-82DB-24AF60A63596}" type="datetime1">
              <a:rPr lang="en-US" smtClean="0"/>
              <a:t>8/21/24</a:t>
            </a:fld>
            <a:endParaRPr lang="en-US"/>
          </a:p>
        </p:txBody>
      </p:sp>
      <p:sp>
        <p:nvSpPr>
          <p:cNvPr id="3" name="Footer Placeholder 2">
            <a:extLst>
              <a:ext uri="{FF2B5EF4-FFF2-40B4-BE49-F238E27FC236}">
                <a16:creationId xmlns:a16="http://schemas.microsoft.com/office/drawing/2014/main" id="{DEBEE471-D779-A349-B660-9404D7EBE1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7EDE3-CE92-4F46-ABA0-44126535739B}"/>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3505685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07A3-626F-5F4F-B49A-E734AE170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1BEC4B-7033-4844-AEE5-3B3DEEBC2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AFB9C0-BE88-8B4B-A25D-EBD38D1B1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CED73-F5D9-EA45-B291-FEC524B35286}"/>
              </a:ext>
            </a:extLst>
          </p:cNvPr>
          <p:cNvSpPr>
            <a:spLocks noGrp="1"/>
          </p:cNvSpPr>
          <p:nvPr>
            <p:ph type="dt" sz="half" idx="10"/>
          </p:nvPr>
        </p:nvSpPr>
        <p:spPr/>
        <p:txBody>
          <a:bodyPr/>
          <a:lstStyle/>
          <a:p>
            <a:fld id="{6741EBC3-B7CE-0C4C-807B-DF7C4F3D1E8E}" type="datetime1">
              <a:rPr lang="en-US" smtClean="0"/>
              <a:t>8/21/24</a:t>
            </a:fld>
            <a:endParaRPr lang="en-US"/>
          </a:p>
        </p:txBody>
      </p:sp>
      <p:sp>
        <p:nvSpPr>
          <p:cNvPr id="6" name="Footer Placeholder 5">
            <a:extLst>
              <a:ext uri="{FF2B5EF4-FFF2-40B4-BE49-F238E27FC236}">
                <a16:creationId xmlns:a16="http://schemas.microsoft.com/office/drawing/2014/main" id="{4EAE0A89-DCFD-A948-B5AF-4A652DB8E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3719E-EB8C-E64E-8185-C6B0DB480418}"/>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383142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42B6-0429-4842-B83C-F3BE39B42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B80E05-E7EC-C943-9271-3AEE864E6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262771-B552-7B4A-BB20-8562C1CBE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563755-E8DD-FA4C-A488-3110194B4A7C}"/>
              </a:ext>
            </a:extLst>
          </p:cNvPr>
          <p:cNvSpPr>
            <a:spLocks noGrp="1"/>
          </p:cNvSpPr>
          <p:nvPr>
            <p:ph type="dt" sz="half" idx="10"/>
          </p:nvPr>
        </p:nvSpPr>
        <p:spPr/>
        <p:txBody>
          <a:bodyPr/>
          <a:lstStyle/>
          <a:p>
            <a:fld id="{42D05CCF-D95D-2747-9C43-D8A17E78DF4F}" type="datetime1">
              <a:rPr lang="en-US" smtClean="0"/>
              <a:t>8/21/24</a:t>
            </a:fld>
            <a:endParaRPr lang="en-US"/>
          </a:p>
        </p:txBody>
      </p:sp>
      <p:sp>
        <p:nvSpPr>
          <p:cNvPr id="6" name="Footer Placeholder 5">
            <a:extLst>
              <a:ext uri="{FF2B5EF4-FFF2-40B4-BE49-F238E27FC236}">
                <a16:creationId xmlns:a16="http://schemas.microsoft.com/office/drawing/2014/main" id="{F5A24E36-B0A5-1B40-AB0E-A180CA54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33D6B-36B1-3441-B5D1-922ABC674D8C}"/>
              </a:ext>
            </a:extLst>
          </p:cNvPr>
          <p:cNvSpPr>
            <a:spLocks noGrp="1"/>
          </p:cNvSpPr>
          <p:nvPr>
            <p:ph type="sldNum" sz="quarter" idx="12"/>
          </p:nvPr>
        </p:nvSpPr>
        <p:spPr/>
        <p:txBody>
          <a:bodyPr/>
          <a:lstStyle/>
          <a:p>
            <a:fld id="{2BEC81AC-12FD-494B-9CCE-78E18F2C88D2}" type="slidenum">
              <a:rPr lang="en-US" smtClean="0"/>
              <a:t>‹#›</a:t>
            </a:fld>
            <a:endParaRPr lang="en-US"/>
          </a:p>
        </p:txBody>
      </p:sp>
    </p:spTree>
    <p:extLst>
      <p:ext uri="{BB962C8B-B14F-4D97-AF65-F5344CB8AC3E}">
        <p14:creationId xmlns:p14="http://schemas.microsoft.com/office/powerpoint/2010/main" val="331518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91550-224C-6247-A74C-49A014BDE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AACAEC-75B4-BB41-B4C0-ABF55289E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9B285-4357-E249-AF72-F6A539080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65214-C87E-ED4E-A7B3-A8B5FD100E94}" type="datetime1">
              <a:rPr lang="en-US" smtClean="0"/>
              <a:t>8/21/24</a:t>
            </a:fld>
            <a:endParaRPr lang="en-US"/>
          </a:p>
        </p:txBody>
      </p:sp>
      <p:sp>
        <p:nvSpPr>
          <p:cNvPr id="5" name="Footer Placeholder 4">
            <a:extLst>
              <a:ext uri="{FF2B5EF4-FFF2-40B4-BE49-F238E27FC236}">
                <a16:creationId xmlns:a16="http://schemas.microsoft.com/office/drawing/2014/main" id="{881FD51D-D063-B145-B3C2-4B79FA4BB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ECD814-205B-3E48-A8B0-9759E3A162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C81AC-12FD-494B-9CCE-78E18F2C88D2}" type="slidenum">
              <a:rPr lang="en-US" smtClean="0"/>
              <a:t>‹#›</a:t>
            </a:fld>
            <a:endParaRPr lang="en-US"/>
          </a:p>
        </p:txBody>
      </p:sp>
    </p:spTree>
    <p:extLst>
      <p:ext uri="{BB962C8B-B14F-4D97-AF65-F5344CB8AC3E}">
        <p14:creationId xmlns:p14="http://schemas.microsoft.com/office/powerpoint/2010/main" val="1296637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10"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13" Type="http://schemas.openxmlformats.org/officeDocument/2006/relationships/image" Target="../media/image290.png"/><Relationship Id="rId3"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11" Type="http://schemas.microsoft.com/office/2007/relationships/hdphoto" Target="../media/hdphoto7.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1"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24.xml"/><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10.png"/><Relationship Id="rId19" Type="http://schemas.openxmlformats.org/officeDocument/2006/relationships/image" Target="../media/image61.png"/><Relationship Id="rId4" Type="http://schemas.openxmlformats.org/officeDocument/2006/relationships/image" Target="../media/image31.png"/><Relationship Id="rId22"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21"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25.xml"/><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png"/><Relationship Id="rId24" Type="http://schemas.microsoft.com/office/2007/relationships/hdphoto" Target="../media/hdphoto3.wdp"/><Relationship Id="rId5" Type="http://schemas.openxmlformats.org/officeDocument/2006/relationships/image" Target="../media/image34.png"/><Relationship Id="rId23" Type="http://schemas.openxmlformats.org/officeDocument/2006/relationships/image" Target="../media/image18.png"/><Relationship Id="rId4" Type="http://schemas.openxmlformats.org/officeDocument/2006/relationships/image" Target="../media/image31.png"/><Relationship Id="rId22"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31.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31.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38.pn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38.pn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sv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mailto:kewucse@umich.e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svg"/><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4.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C5ED05-91CA-2F4C-80CC-6C7F47CE3950}"/>
              </a:ext>
            </a:extLst>
          </p:cNvPr>
          <p:cNvCxnSpPr/>
          <p:nvPr/>
        </p:nvCxnSpPr>
        <p:spPr>
          <a:xfrm>
            <a:off x="0" y="618836"/>
            <a:ext cx="12192000" cy="0"/>
          </a:xfrm>
          <a:prstGeom prst="line">
            <a:avLst/>
          </a:prstGeom>
          <a:ln w="76200">
            <a:solidFill>
              <a:srgbClr val="5EA69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E16107A-7A7A-E046-A8C3-70FA1275BBFF}"/>
              </a:ext>
            </a:extLst>
          </p:cNvPr>
          <p:cNvCxnSpPr/>
          <p:nvPr/>
        </p:nvCxnSpPr>
        <p:spPr>
          <a:xfrm>
            <a:off x="0" y="825024"/>
            <a:ext cx="12192000" cy="0"/>
          </a:xfrm>
          <a:prstGeom prst="line">
            <a:avLst/>
          </a:prstGeom>
          <a:ln w="12700">
            <a:solidFill>
              <a:srgbClr val="5EA69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26529EF-159A-A34A-9E27-740C428A8F9C}"/>
              </a:ext>
            </a:extLst>
          </p:cNvPr>
          <p:cNvCxnSpPr/>
          <p:nvPr/>
        </p:nvCxnSpPr>
        <p:spPr>
          <a:xfrm>
            <a:off x="0" y="5683895"/>
            <a:ext cx="12192000" cy="0"/>
          </a:xfrm>
          <a:prstGeom prst="line">
            <a:avLst/>
          </a:prstGeom>
          <a:ln w="76200">
            <a:solidFill>
              <a:srgbClr val="5EA69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1B295E-B010-0046-B89F-C974C5006737}"/>
              </a:ext>
            </a:extLst>
          </p:cNvPr>
          <p:cNvCxnSpPr/>
          <p:nvPr/>
        </p:nvCxnSpPr>
        <p:spPr>
          <a:xfrm>
            <a:off x="0" y="5477707"/>
            <a:ext cx="12192000" cy="0"/>
          </a:xfrm>
          <a:prstGeom prst="line">
            <a:avLst/>
          </a:prstGeom>
          <a:ln w="12700">
            <a:solidFill>
              <a:srgbClr val="5EA69C"/>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BED4DD2-A77B-A547-BC8E-75AC807AE230}"/>
              </a:ext>
            </a:extLst>
          </p:cNvPr>
          <p:cNvSpPr txBox="1"/>
          <p:nvPr/>
        </p:nvSpPr>
        <p:spPr>
          <a:xfrm>
            <a:off x="0" y="1697580"/>
            <a:ext cx="12192000" cy="707886"/>
          </a:xfrm>
          <a:prstGeom prst="rect">
            <a:avLst/>
          </a:prstGeom>
          <a:noFill/>
        </p:spPr>
        <p:txBody>
          <a:bodyPr wrap="square" rtlCol="0">
            <a:spAutoFit/>
          </a:bodyPr>
          <a:lstStyle/>
          <a:p>
            <a:pPr algn="ct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Theoretically</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Distributed</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Sampling</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1B50CA84-C06C-BE4B-B127-C578DF19917B}"/>
              </a:ext>
            </a:extLst>
          </p:cNvPr>
          <p:cNvSpPr txBox="1"/>
          <p:nvPr/>
        </p:nvSpPr>
        <p:spPr>
          <a:xfrm>
            <a:off x="1273279" y="3262465"/>
            <a:ext cx="10251524" cy="2359620"/>
          </a:xfrm>
          <a:prstGeom prst="rect">
            <a:avLst/>
          </a:prstGeom>
          <a:noFill/>
        </p:spPr>
        <p:txBody>
          <a:bodyPr wrap="none" rtlCol="0">
            <a:spAutoFit/>
          </a:bodyPr>
          <a:lstStyle/>
          <a:p>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Sri </a:t>
            </a:r>
            <a:r>
              <a:rPr lang="en-US" altLang="zh-CN" sz="3200" dirty="0" err="1">
                <a:latin typeface="Helvetica Neue" panose="02000503000000020004" pitchFamily="2" charset="0"/>
                <a:ea typeface="Helvetica Neue" panose="02000503000000020004" pitchFamily="2" charset="0"/>
                <a:cs typeface="Helvetica Neue" panose="02000503000000020004" pitchFamily="2" charset="0"/>
              </a:rPr>
              <a:t>AravindaKrishnan</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err="1">
                <a:latin typeface="Helvetica Neue" panose="02000503000000020004" pitchFamily="2" charset="0"/>
                <a:ea typeface="Helvetica Neue" panose="02000503000000020004" pitchFamily="2" charset="0"/>
                <a:cs typeface="Helvetica Neue" panose="02000503000000020004" pitchFamily="2" charset="0"/>
              </a:rPr>
              <a:t>Thyagarajan</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University</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of</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Sydney</a:t>
            </a:r>
          </a:p>
          <a:p>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Pratik</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err="1">
                <a:latin typeface="Helvetica Neue" panose="02000503000000020004" pitchFamily="2" charset="0"/>
                <a:ea typeface="Helvetica Neue" panose="02000503000000020004" pitchFamily="2" charset="0"/>
                <a:cs typeface="Helvetica Neue" panose="02000503000000020004" pitchFamily="2" charset="0"/>
              </a:rPr>
              <a:t>Soni</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University</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of</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Utah</a:t>
            </a:r>
          </a:p>
          <a:p>
            <a:r>
              <a:rPr lang="en-US" altLang="zh-CN" sz="3200" b="1" dirty="0" err="1">
                <a:latin typeface="Helvetica Neue" panose="02000503000000020004" pitchFamily="2" charset="0"/>
                <a:ea typeface="Helvetica Neue" panose="02000503000000020004" pitchFamily="2" charset="0"/>
                <a:cs typeface="Helvetica Neue" panose="02000503000000020004" pitchFamily="2" charset="0"/>
              </a:rPr>
              <a:t>Ke</a:t>
            </a:r>
            <a:r>
              <a:rPr lang="zh-CN" altLang="en-US" sz="3200" b="1"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b="1" dirty="0">
                <a:latin typeface="Helvetica Neue" panose="02000503000000020004" pitchFamily="2" charset="0"/>
                <a:ea typeface="Helvetica Neue" panose="02000503000000020004" pitchFamily="2" charset="0"/>
                <a:cs typeface="Helvetica Neue" panose="02000503000000020004" pitchFamily="2" charset="0"/>
              </a:rPr>
              <a:t>Wu</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200" b="1"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University</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of</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Michigan,</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Ann</a:t>
            </a:r>
            <a:r>
              <a:rPr lang="zh-CN" altLang="en-US" sz="3200" dirty="0">
                <a:latin typeface="Helvetica Neue Light" panose="02000403000000020004" pitchFamily="2" charset="0"/>
                <a:ea typeface="Helvetica Neue" panose="020005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Arbor</a:t>
            </a:r>
          </a:p>
          <a:p>
            <a:pPr algn="r">
              <a:lnSpc>
                <a:spcPct val="150000"/>
              </a:lnSpc>
            </a:pPr>
            <a:r>
              <a:rPr lang="en-US" altLang="zh-CN" sz="2000" dirty="0">
                <a:latin typeface="Helvetica Neue Light" panose="02000403000000020004" pitchFamily="2" charset="0"/>
                <a:ea typeface="Helvetica Neue Light" panose="02000403000000020004" pitchFamily="2" charset="0"/>
                <a:cs typeface="Helvetica Neue" panose="02000503000000020004" pitchFamily="2" charset="0"/>
              </a:rPr>
              <a:t>Author</a:t>
            </a:r>
            <a:r>
              <a:rPr lang="zh-CN" altLang="en-US" sz="20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2000" dirty="0">
                <a:latin typeface="Helvetica Neue Light" panose="02000403000000020004" pitchFamily="2" charset="0"/>
                <a:ea typeface="Helvetica Neue Light" panose="02000403000000020004" pitchFamily="2" charset="0"/>
                <a:cs typeface="Helvetica Neue" panose="02000503000000020004" pitchFamily="2" charset="0"/>
              </a:rPr>
              <a:t>order</a:t>
            </a:r>
            <a:r>
              <a:rPr lang="zh-CN" altLang="en-US" sz="20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2000" dirty="0">
                <a:latin typeface="Helvetica Neue Light" panose="02000403000000020004" pitchFamily="2" charset="0"/>
                <a:ea typeface="Helvetica Neue Light" panose="02000403000000020004" pitchFamily="2" charset="0"/>
                <a:cs typeface="Helvetica Neue" panose="02000503000000020004" pitchFamily="2" charset="0"/>
              </a:rPr>
              <a:t>are</a:t>
            </a:r>
            <a:r>
              <a:rPr lang="zh-CN" altLang="en-US" sz="20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2000" dirty="0">
                <a:latin typeface="Helvetica Neue Light" panose="02000403000000020004" pitchFamily="2" charset="0"/>
                <a:ea typeface="Helvetica Neue Light" panose="02000403000000020004" pitchFamily="2" charset="0"/>
                <a:cs typeface="Helvetica Neue" panose="02000503000000020004" pitchFamily="2" charset="0"/>
              </a:rPr>
              <a:t>randomized</a:t>
            </a:r>
          </a:p>
          <a:p>
            <a:pPr algn="ctr"/>
            <a:endParaRPr lang="en-US" sz="3200" baseline="30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38573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A06381A-AC73-D64D-9398-674A0974A449}"/>
              </a:ext>
            </a:extLst>
          </p:cNvPr>
          <p:cNvSpPr txBox="1"/>
          <p:nvPr/>
        </p:nvSpPr>
        <p:spPr>
          <a:xfrm>
            <a:off x="102072" y="1257852"/>
            <a:ext cx="11987856" cy="4524315"/>
          </a:xfrm>
          <a:prstGeom prst="rect">
            <a:avLst/>
          </a:prstGeom>
          <a:noFill/>
        </p:spPr>
        <p:txBody>
          <a:bodyPr wrap="square" rtlCol="0">
            <a:spAutoFit/>
          </a:bodyPr>
          <a:lstStyle/>
          <a:p>
            <a:pPr marL="571500" indent="-571500">
              <a:buClr>
                <a:srgbClr val="5EA69C"/>
              </a:buClr>
              <a:buFont typeface="Wingdings" pitchFamily="2" charset="2"/>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Randomness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widely</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used</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in</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decentralized</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applications.</a:t>
            </a:r>
          </a:p>
          <a:p>
            <a:pPr marL="1028700" lvl="1" indent="-571500">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Lotteries</a:t>
            </a:r>
          </a:p>
          <a:p>
            <a:pPr marL="1028700" lvl="1" indent="-571500">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Leader</a:t>
            </a:r>
            <a:r>
              <a:rPr lang="zh-CN" altLang="en-US" sz="3600" dirty="0">
                <a:solidFill>
                  <a:schemeClr val="bg1">
                    <a:lumMod val="50000"/>
                  </a:schemeClr>
                </a:solidFill>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election</a:t>
            </a:r>
          </a:p>
          <a:p>
            <a:pPr marL="1028700" lvl="1" indent="-571500">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Games</a:t>
            </a:r>
          </a:p>
          <a:p>
            <a:pPr marL="571500" indent="-571500">
              <a:buClr>
                <a:srgbClr val="5EA69C"/>
              </a:buClr>
              <a:buFont typeface="Wingdings" pitchFamily="2" charset="2"/>
              <a:buChar char="§"/>
            </a:pPr>
            <a:endPar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Wingdings" pitchFamily="2" charset="2"/>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Strong</a:t>
            </a:r>
            <a:r>
              <a:rPr lang="zh-CN" altLang="en-US" sz="3600" u="sng"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possible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only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honest</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majority.</a:t>
            </a:r>
          </a:p>
          <a:p>
            <a:pPr marL="571500" indent="-571500">
              <a:buClr>
                <a:srgbClr val="5EA69C"/>
              </a:buClr>
              <a:buFont typeface="Wingdings" pitchFamily="2" charset="2"/>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a:buClr>
                <a:srgbClr val="5EA69C"/>
              </a:buCl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6F170729-3E1C-0949-928D-352A810A5105}"/>
              </a:ext>
            </a:extLst>
          </p:cNvPr>
          <p:cNvCxnSpPr>
            <a:cxnSpLocks/>
          </p:cNvCxnSpPr>
          <p:nvPr/>
        </p:nvCxnSpPr>
        <p:spPr>
          <a:xfrm>
            <a:off x="0" y="829278"/>
            <a:ext cx="8342181"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CCC7BB-2499-324B-9944-AFE968F07B72}"/>
              </a:ext>
            </a:extLst>
          </p:cNvPr>
          <p:cNvSpPr txBox="1"/>
          <p:nvPr/>
        </p:nvSpPr>
        <p:spPr>
          <a:xfrm>
            <a:off x="-1624" y="39217"/>
            <a:ext cx="8116924" cy="707886"/>
          </a:xfrm>
          <a:prstGeom prst="rect">
            <a:avLst/>
          </a:prstGeom>
          <a:noFill/>
        </p:spPr>
        <p:txBody>
          <a:bodyPr wrap="squar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Why</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88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F170729-3E1C-0949-928D-352A810A5105}"/>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4F04DE-CF61-3843-B622-79CEC50C0FFF}"/>
              </a:ext>
            </a:extLst>
          </p:cNvPr>
          <p:cNvPicPr>
            <a:picLocks noChangeAspect="1"/>
          </p:cNvPicPr>
          <p:nvPr/>
        </p:nvPicPr>
        <p:blipFill>
          <a:blip r:embed="rId3"/>
          <a:stretch>
            <a:fillRect/>
          </a:stretch>
        </p:blipFill>
        <p:spPr>
          <a:xfrm>
            <a:off x="1152820" y="1871559"/>
            <a:ext cx="9886360" cy="3114881"/>
          </a:xfrm>
          <a:prstGeom prst="rect">
            <a:avLst/>
          </a:prstGeom>
        </p:spPr>
      </p:pic>
      <p:sp>
        <p:nvSpPr>
          <p:cNvPr id="9" name="TextBox 8">
            <a:extLst>
              <a:ext uri="{FF2B5EF4-FFF2-40B4-BE49-F238E27FC236}">
                <a16:creationId xmlns:a16="http://schemas.microsoft.com/office/drawing/2014/main" id="{65D384AB-6B66-DC4A-9CCA-424C4A6773B6}"/>
              </a:ext>
            </a:extLst>
          </p:cNvPr>
          <p:cNvSpPr txBox="1"/>
          <p:nvPr/>
        </p:nvSpPr>
        <p:spPr>
          <a:xfrm>
            <a:off x="-1624" y="39217"/>
            <a:ext cx="8116924" cy="707886"/>
          </a:xfrm>
          <a:prstGeom prst="rect">
            <a:avLst/>
          </a:prstGeom>
          <a:noFill/>
        </p:spPr>
        <p:txBody>
          <a:bodyPr wrap="squar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Why</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18836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A06381A-AC73-D64D-9398-674A0974A449}"/>
              </a:ext>
            </a:extLst>
          </p:cNvPr>
          <p:cNvSpPr txBox="1"/>
          <p:nvPr/>
        </p:nvSpPr>
        <p:spPr>
          <a:xfrm>
            <a:off x="102072" y="1257852"/>
            <a:ext cx="11987856" cy="5078313"/>
          </a:xfrm>
          <a:prstGeom prst="rect">
            <a:avLst/>
          </a:prstGeom>
          <a:noFill/>
        </p:spPr>
        <p:txBody>
          <a:bodyPr wrap="square" rtlCol="0">
            <a:spAutoFit/>
          </a:bodyPr>
          <a:lstStyle/>
          <a:p>
            <a:pPr marL="571500" indent="-571500">
              <a:buClr>
                <a:srgbClr val="5EA69C"/>
              </a:buClr>
              <a:buFont typeface="Wingdings" pitchFamily="2" charset="2"/>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Randomness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widely</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used</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in</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decentralized</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applications.</a:t>
            </a:r>
          </a:p>
          <a:p>
            <a:pPr marL="1028700" lvl="1" indent="-571500">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Lotteries</a:t>
            </a:r>
          </a:p>
          <a:p>
            <a:pPr marL="1028700" lvl="1" indent="-571500">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Leader</a:t>
            </a:r>
            <a:r>
              <a:rPr lang="zh-CN" altLang="en-US" sz="3600" dirty="0">
                <a:solidFill>
                  <a:schemeClr val="bg1">
                    <a:lumMod val="50000"/>
                  </a:schemeClr>
                </a:solidFill>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election</a:t>
            </a:r>
            <a:r>
              <a:rPr lang="zh-CN" altLang="en-US" sz="3600" dirty="0">
                <a:solidFill>
                  <a:schemeClr val="bg1">
                    <a:lumMod val="50000"/>
                  </a:schemeClr>
                </a:solidFill>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in</a:t>
            </a:r>
            <a:r>
              <a:rPr lang="zh-CN" altLang="en-US" sz="3600" dirty="0">
                <a:solidFill>
                  <a:schemeClr val="bg1">
                    <a:lumMod val="50000"/>
                  </a:schemeClr>
                </a:solidFill>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BFT</a:t>
            </a:r>
            <a:r>
              <a:rPr lang="zh-CN" altLang="en-US" sz="3600" dirty="0">
                <a:solidFill>
                  <a:schemeClr val="bg1">
                    <a:lumMod val="50000"/>
                  </a:schemeClr>
                </a:solidFill>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consensus</a:t>
            </a:r>
          </a:p>
          <a:p>
            <a:pPr marL="1028700" lvl="1" indent="-571500">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Games</a:t>
            </a:r>
          </a:p>
          <a:p>
            <a:pPr marL="571500" indent="-571500">
              <a:buClr>
                <a:srgbClr val="5EA69C"/>
              </a:buClr>
              <a:buFont typeface="Wingdings" pitchFamily="2" charset="2"/>
              <a:buChar char="§"/>
            </a:pPr>
            <a:endPar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Wingdings" pitchFamily="2" charset="2"/>
              <a:buChar char="§"/>
            </a:pPr>
            <a:r>
              <a:rPr lang="en-US" altLang="zh-CN" sz="3600" u="sng" dirty="0">
                <a:latin typeface="Helvetica Neue" panose="02000503000000020004" pitchFamily="2" charset="0"/>
                <a:ea typeface="Helvetica Neue" panose="02000503000000020004" pitchFamily="2" charset="0"/>
                <a:cs typeface="Helvetica Neue" panose="02000503000000020004" pitchFamily="2" charset="0"/>
              </a:rPr>
              <a:t>Strong</a:t>
            </a:r>
            <a:r>
              <a:rPr lang="zh-CN" altLang="en-US" sz="3600" u="sng"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u="sng" dirty="0">
                <a:latin typeface="Helvetica Neue" panose="02000503000000020004" pitchFamily="2" charset="0"/>
                <a:ea typeface="Helvetica Neue" panose="02000503000000020004" pitchFamily="2" charset="0"/>
                <a:cs typeface="Helvetica Neue" panose="02000503000000020004" pitchFamily="2" charset="0"/>
              </a:rPr>
              <a:t>fairness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possible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only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honest</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majority.</a:t>
            </a:r>
          </a:p>
          <a:p>
            <a:pPr marL="571500" indent="-571500">
              <a:buClr>
                <a:srgbClr val="5EA69C"/>
              </a:buClr>
              <a:buFont typeface="Wingdings" pitchFamily="2" charset="2"/>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Wingdings" pitchFamily="2" charset="2"/>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Wingdings" pitchFamily="2" charset="2"/>
              <a:buChar char="§"/>
            </a:pPr>
            <a:r>
              <a:rPr lang="en-US" altLang="zh-CN" sz="36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Want</a:t>
            </a:r>
            <a:r>
              <a:rPr lang="zh-CN" altLang="en-US" sz="36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zh-CN" altLang="en-US" sz="36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against</a:t>
            </a:r>
            <a:r>
              <a:rPr lang="zh-CN" altLang="en-US" sz="36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majority-sized</a:t>
            </a:r>
            <a:r>
              <a:rPr lang="zh-CN" altLang="en-US" sz="36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coalition!</a:t>
            </a:r>
          </a:p>
        </p:txBody>
      </p:sp>
      <p:cxnSp>
        <p:nvCxnSpPr>
          <p:cNvPr id="7" name="Straight Connector 6">
            <a:extLst>
              <a:ext uri="{FF2B5EF4-FFF2-40B4-BE49-F238E27FC236}">
                <a16:creationId xmlns:a16="http://schemas.microsoft.com/office/drawing/2014/main" id="{6F170729-3E1C-0949-928D-352A810A5105}"/>
              </a:ext>
            </a:extLst>
          </p:cNvPr>
          <p:cNvCxnSpPr>
            <a:cxnSpLocks/>
          </p:cNvCxnSpPr>
          <p:nvPr/>
        </p:nvCxnSpPr>
        <p:spPr>
          <a:xfrm>
            <a:off x="0" y="829278"/>
            <a:ext cx="8342181"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857B1E-CFCB-4246-A9A2-152E13239705}"/>
              </a:ext>
            </a:extLst>
          </p:cNvPr>
          <p:cNvSpPr txBox="1"/>
          <p:nvPr/>
        </p:nvSpPr>
        <p:spPr>
          <a:xfrm>
            <a:off x="-1624" y="39217"/>
            <a:ext cx="8116924" cy="707886"/>
          </a:xfrm>
          <a:prstGeom prst="rect">
            <a:avLst/>
          </a:prstGeom>
          <a:noFill/>
        </p:spPr>
        <p:txBody>
          <a:bodyPr wrap="squar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Why</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25035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67BAC-C8B7-9C4D-AD2C-8B6FBB313A6D}"/>
              </a:ext>
            </a:extLst>
          </p:cNvPr>
          <p:cNvSpPr/>
          <p:nvPr/>
        </p:nvSpPr>
        <p:spPr>
          <a:xfrm>
            <a:off x="274701" y="1010273"/>
            <a:ext cx="11674126" cy="1200329"/>
          </a:xfrm>
          <a:prstGeom prst="rect">
            <a:avLst/>
          </a:prstGeom>
        </p:spPr>
        <p:txBody>
          <a:bodyPr wrap="square">
            <a:spAutoFit/>
          </a:bodyPr>
          <a:lstStyle/>
          <a:p>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Under</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what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size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of</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possible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to</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achieve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fairness?</a:t>
            </a:r>
          </a:p>
        </p:txBody>
      </p:sp>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852576"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880080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Feasibility:</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3E73C6BA-07D5-B140-BF62-6EE9F6221B99}"/>
              </a:ext>
            </a:extLst>
          </p:cNvPr>
          <p:cNvPicPr>
            <a:picLocks noChangeAspect="1"/>
          </p:cNvPicPr>
          <p:nvPr/>
        </p:nvPicPr>
        <p:blipFill rotWithShape="1">
          <a:blip r:embed="rId3"/>
          <a:srcRect r="8435" b="16778"/>
          <a:stretch/>
        </p:blipFill>
        <p:spPr>
          <a:xfrm flipV="1">
            <a:off x="1191801" y="4257916"/>
            <a:ext cx="8049284" cy="492442"/>
          </a:xfrm>
          <a:prstGeom prst="rect">
            <a:avLst/>
          </a:prstGeom>
        </p:spPr>
      </p:pic>
      <p:pic>
        <p:nvPicPr>
          <p:cNvPr id="5" name="Picture 4">
            <a:extLst>
              <a:ext uri="{FF2B5EF4-FFF2-40B4-BE49-F238E27FC236}">
                <a16:creationId xmlns:a16="http://schemas.microsoft.com/office/drawing/2014/main" id="{01231CEF-75A4-0748-8202-A8E60A7A2AEC}"/>
              </a:ext>
            </a:extLst>
          </p:cNvPr>
          <p:cNvPicPr>
            <a:picLocks noChangeAspect="1"/>
          </p:cNvPicPr>
          <p:nvPr/>
        </p:nvPicPr>
        <p:blipFill rotWithShape="1">
          <a:blip r:embed="rId4"/>
          <a:srcRect l="23799" t="37534" b="39888"/>
          <a:stretch/>
        </p:blipFill>
        <p:spPr>
          <a:xfrm>
            <a:off x="8891068" y="4276491"/>
            <a:ext cx="2172073" cy="31865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C263AE-BE82-2D43-94E8-7E8E5323FED7}"/>
                  </a:ext>
                </a:extLst>
              </p:cNvPr>
              <p:cNvSpPr txBox="1"/>
              <p:nvPr/>
            </p:nvSpPr>
            <p:spPr>
              <a:xfrm>
                <a:off x="3580501" y="4504137"/>
                <a:ext cx="901557"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/2</m:t>
                      </m:r>
                    </m:oMath>
                  </m:oMathPara>
                </a14:m>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 name="TextBox 6">
                <a:extLst>
                  <a:ext uri="{FF2B5EF4-FFF2-40B4-BE49-F238E27FC236}">
                    <a16:creationId xmlns:a16="http://schemas.microsoft.com/office/drawing/2014/main" id="{D9C263AE-BE82-2D43-94E8-7E8E5323FED7}"/>
                  </a:ext>
                </a:extLst>
              </p:cNvPr>
              <p:cNvSpPr txBox="1">
                <a:spLocks noRot="1" noChangeAspect="1" noMove="1" noResize="1" noEditPoints="1" noAdjustHandles="1" noChangeArrowheads="1" noChangeShapeType="1" noTextEdit="1"/>
              </p:cNvSpPr>
              <p:nvPr/>
            </p:nvSpPr>
            <p:spPr>
              <a:xfrm>
                <a:off x="3580501" y="4504137"/>
                <a:ext cx="901557" cy="492443"/>
              </a:xfrm>
              <a:prstGeom prst="rect">
                <a:avLst/>
              </a:prstGeom>
              <a:blipFill>
                <a:blip r:embed="rId5"/>
                <a:stretch>
                  <a:fillRect r="-1389" b="-35897"/>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673128AB-6C9B-9047-8FFB-23C63EBA207C}"/>
              </a:ext>
            </a:extLst>
          </p:cNvPr>
          <p:cNvCxnSpPr>
            <a:cxnSpLocks/>
          </p:cNvCxnSpPr>
          <p:nvPr/>
        </p:nvCxnSpPr>
        <p:spPr>
          <a:xfrm flipV="1">
            <a:off x="6854992" y="2269563"/>
            <a:ext cx="0" cy="2166257"/>
          </a:xfrm>
          <a:prstGeom prst="line">
            <a:avLst/>
          </a:prstGeom>
          <a:ln w="57150">
            <a:solidFill>
              <a:srgbClr val="DEB24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26E6FC5-ABC1-754B-984A-2246CE9C7E8E}"/>
              </a:ext>
            </a:extLst>
          </p:cNvPr>
          <p:cNvGrpSpPr/>
          <p:nvPr/>
        </p:nvGrpSpPr>
        <p:grpSpPr>
          <a:xfrm>
            <a:off x="4341654" y="2676789"/>
            <a:ext cx="954525" cy="769380"/>
            <a:chOff x="2449782" y="4404428"/>
            <a:chExt cx="954525" cy="769380"/>
          </a:xfrm>
        </p:grpSpPr>
        <p:pic>
          <p:nvPicPr>
            <p:cNvPr id="20" name="Picture 19">
              <a:extLst>
                <a:ext uri="{FF2B5EF4-FFF2-40B4-BE49-F238E27FC236}">
                  <a16:creationId xmlns:a16="http://schemas.microsoft.com/office/drawing/2014/main" id="{22C4DDD9-EB4D-D34F-8489-5B7702663ED8}"/>
                </a:ext>
              </a:extLst>
            </p:cNvPr>
            <p:cNvPicPr>
              <a:picLocks noChangeAspect="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pic>
          <p:nvPicPr>
            <p:cNvPr id="24" name="Picture 23">
              <a:extLst>
                <a:ext uri="{FF2B5EF4-FFF2-40B4-BE49-F238E27FC236}">
                  <a16:creationId xmlns:a16="http://schemas.microsoft.com/office/drawing/2014/main" id="{D2642BC8-4D38-C541-96C3-E182A1EA1C06}"/>
                </a:ext>
              </a:extLst>
            </p:cNvPr>
            <p:cNvPicPr>
              <a:picLocks noChangeAspect="1"/>
            </p:cNvPicPr>
            <p:nvPr/>
          </p:nvPicPr>
          <p:blipFill rotWithShape="1">
            <a:blip r:embed="rId6">
              <a:alphaModFix amt="41000"/>
              <a:duotone>
                <a:schemeClr val="accent4">
                  <a:shade val="45000"/>
                  <a:satMod val="135000"/>
                </a:schemeClr>
                <a:prstClr val="white"/>
              </a:duotone>
              <a:extLst>
                <a:ext uri="{BEBA8EAE-BF5A-486C-A8C5-ECC9F3942E4B}">
                  <a14:imgProps xmlns:a14="http://schemas.microsoft.com/office/drawing/2010/main">
                    <a14:imgLayer r:embed="rId7">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grpSp>
      <p:pic>
        <p:nvPicPr>
          <p:cNvPr id="27" name="Picture 26">
            <a:extLst>
              <a:ext uri="{FF2B5EF4-FFF2-40B4-BE49-F238E27FC236}">
                <a16:creationId xmlns:a16="http://schemas.microsoft.com/office/drawing/2014/main" id="{184DA1F1-AA83-E34F-BF2D-1BFCC85F7CE9}"/>
              </a:ext>
            </a:extLst>
          </p:cNvPr>
          <p:cNvPicPr>
            <a:picLocks noChangeAspect="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62551" b="85418" l="9158" r="25992"/>
                    </a14:imgEffect>
                  </a14:imgLayer>
                </a14:imgProps>
              </a:ext>
            </a:extLst>
          </a:blip>
          <a:srcRect l="7054" t="59693" r="71904" b="11724"/>
          <a:stretch/>
        </p:blipFill>
        <p:spPr>
          <a:xfrm>
            <a:off x="7465202" y="2637256"/>
            <a:ext cx="952045" cy="808913"/>
          </a:xfrm>
          <a:prstGeom prst="rect">
            <a:avLst/>
          </a:prstGeom>
        </p:spPr>
      </p:pic>
      <p:sp>
        <p:nvSpPr>
          <p:cNvPr id="28" name="Rectangle 27">
            <a:extLst>
              <a:ext uri="{FF2B5EF4-FFF2-40B4-BE49-F238E27FC236}">
                <a16:creationId xmlns:a16="http://schemas.microsoft.com/office/drawing/2014/main" id="{C1EA8889-E1D9-3649-B8F2-DF0758B47FDC}"/>
              </a:ext>
            </a:extLst>
          </p:cNvPr>
          <p:cNvSpPr/>
          <p:nvPr/>
        </p:nvSpPr>
        <p:spPr>
          <a:xfrm>
            <a:off x="3107072" y="5582440"/>
            <a:ext cx="5977855" cy="523220"/>
          </a:xfrm>
          <a:prstGeom prst="rect">
            <a:avLst/>
          </a:prstGeom>
        </p:spPr>
        <p:txBody>
          <a:bodyPr wrap="none">
            <a:spAutoFit/>
          </a:bodyPr>
          <a:lstStyle/>
          <a:p>
            <a:r>
              <a:rPr lang="en-US" altLang="zh-CN"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Binary</a:t>
            </a:r>
            <a:r>
              <a:rPr lang="zh-CN" altLang="en-US" sz="2800" b="1" dirty="0">
                <a:solidFill>
                  <a:srgbClr val="5EA69C"/>
                </a:solidFill>
                <a:latin typeface="Helvetica Neue" panose="02000503000000020004" pitchFamily="2" charset="0"/>
                <a:ea typeface="Helvetica Neue Thin" panose="020B0403020202020204" pitchFamily="34" charset="0"/>
                <a:cs typeface="Helvetica Neue" panose="02000503000000020004" pitchFamily="2" charset="0"/>
              </a:rPr>
              <a:t> </a:t>
            </a:r>
            <a:r>
              <a:rPr lang="en-US" altLang="zh-CN"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2800" b="1" dirty="0">
                <a:solidFill>
                  <a:srgbClr val="5EA69C"/>
                </a:solidFill>
                <a:latin typeface="Helvetica Neue" panose="02000503000000020004" pitchFamily="2" charset="0"/>
                <a:ea typeface="Helvetica Neue Thin" panose="020B0403020202020204" pitchFamily="34" charset="0"/>
                <a:cs typeface="Helvetica Neue" panose="02000503000000020004" pitchFamily="2" charset="0"/>
              </a:rPr>
              <a:t> </a:t>
            </a:r>
            <a:r>
              <a:rPr lang="en-US" altLang="zh-CN"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r>
              <a:rPr lang="zh-CN" altLang="en-US"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sz="2800" dirty="0">
                <a:latin typeface="Helvetica Neue Thin" panose="020B0403020202020204" pitchFamily="34" charset="0"/>
                <a:ea typeface="Helvetica Neue Thin" panose="020B0403020202020204" pitchFamily="34" charset="0"/>
                <a:cs typeface="Helvetica Neue" panose="02000503000000020004" pitchFamily="2" charset="0"/>
              </a:rPr>
              <a:t>[</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CGL+18 ,</a:t>
            </a:r>
            <a:r>
              <a:rPr lang="zh-CN" altLang="en-US" sz="2800" dirty="0">
                <a:latin typeface="Helvetica Neue Thin" panose="020B0403020202020204" pitchFamily="34" charset="0"/>
                <a:ea typeface="Helvetica Neue Thin" panose="020B0403020202020204" pitchFamily="34" charset="0"/>
                <a:cs typeface="Helvetica Neue" panose="02000503000000020004" pitchFamily="2" charset="0"/>
              </a:rPr>
              <a:t> </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WAS22</a:t>
            </a:r>
            <a:r>
              <a:rPr lang="en-US" sz="2800" dirty="0">
                <a:latin typeface="Helvetica Neue Thin" panose="020B0403020202020204" pitchFamily="34" charset="0"/>
                <a:ea typeface="Helvetica Neue Thin" panose="020B0403020202020204" pitchFamily="34" charset="0"/>
                <a:cs typeface="Helvetica Neue" panose="02000503000000020004" pitchFamily="2" charset="0"/>
              </a:rPr>
              <a:t>]</a:t>
            </a:r>
          </a:p>
        </p:txBody>
      </p:sp>
      <p:cxnSp>
        <p:nvCxnSpPr>
          <p:cNvPr id="22" name="Straight Connector 21">
            <a:extLst>
              <a:ext uri="{FF2B5EF4-FFF2-40B4-BE49-F238E27FC236}">
                <a16:creationId xmlns:a16="http://schemas.microsoft.com/office/drawing/2014/main" id="{8510829E-19DA-D141-BABC-53040F0A9035}"/>
              </a:ext>
            </a:extLst>
          </p:cNvPr>
          <p:cNvCxnSpPr>
            <a:cxnSpLocks/>
          </p:cNvCxnSpPr>
          <p:nvPr/>
        </p:nvCxnSpPr>
        <p:spPr>
          <a:xfrm flipV="1">
            <a:off x="4009359" y="4306471"/>
            <a:ext cx="0" cy="159330"/>
          </a:xfrm>
          <a:prstGeom prst="line">
            <a:avLst/>
          </a:prstGeom>
          <a:ln w="57150">
            <a:solidFill>
              <a:srgbClr val="DEB2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1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67BAC-C8B7-9C4D-AD2C-8B6FBB313A6D}"/>
              </a:ext>
            </a:extLst>
          </p:cNvPr>
          <p:cNvSpPr/>
          <p:nvPr/>
        </p:nvSpPr>
        <p:spPr>
          <a:xfrm>
            <a:off x="274701" y="1010273"/>
            <a:ext cx="11674126" cy="1200329"/>
          </a:xfrm>
          <a:prstGeom prst="rect">
            <a:avLst/>
          </a:prstGeom>
        </p:spPr>
        <p:txBody>
          <a:bodyPr wrap="square">
            <a:spAutoFit/>
          </a:bodyPr>
          <a:lstStyle/>
          <a:p>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Under</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what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size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of</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possible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to</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achieve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fairness?</a:t>
            </a:r>
          </a:p>
        </p:txBody>
      </p:sp>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852576"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880080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Feasibility:</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 name="Group 1">
            <a:extLst>
              <a:ext uri="{FF2B5EF4-FFF2-40B4-BE49-F238E27FC236}">
                <a16:creationId xmlns:a16="http://schemas.microsoft.com/office/drawing/2014/main" id="{ED8ED74F-C92E-CB48-B537-3E2A60F520BA}"/>
              </a:ext>
            </a:extLst>
          </p:cNvPr>
          <p:cNvGrpSpPr/>
          <p:nvPr/>
        </p:nvGrpSpPr>
        <p:grpSpPr>
          <a:xfrm>
            <a:off x="1191801" y="2279906"/>
            <a:ext cx="9871340" cy="3742039"/>
            <a:chOff x="1981692" y="2937075"/>
            <a:chExt cx="9871340" cy="3742039"/>
          </a:xfrm>
        </p:grpSpPr>
        <p:pic>
          <p:nvPicPr>
            <p:cNvPr id="8" name="Picture 7">
              <a:extLst>
                <a:ext uri="{FF2B5EF4-FFF2-40B4-BE49-F238E27FC236}">
                  <a16:creationId xmlns:a16="http://schemas.microsoft.com/office/drawing/2014/main" id="{3E73C6BA-07D5-B140-BF62-6EE9F6221B99}"/>
                </a:ext>
              </a:extLst>
            </p:cNvPr>
            <p:cNvPicPr>
              <a:picLocks noChangeAspect="1"/>
            </p:cNvPicPr>
            <p:nvPr/>
          </p:nvPicPr>
          <p:blipFill rotWithShape="1">
            <a:blip r:embed="rId3"/>
            <a:srcRect r="8435" b="16778"/>
            <a:stretch/>
          </p:blipFill>
          <p:spPr>
            <a:xfrm flipV="1">
              <a:off x="1981692" y="4915085"/>
              <a:ext cx="8049284" cy="492442"/>
            </a:xfrm>
            <a:prstGeom prst="rect">
              <a:avLst/>
            </a:prstGeom>
          </p:spPr>
        </p:pic>
        <p:pic>
          <p:nvPicPr>
            <p:cNvPr id="5" name="Picture 4">
              <a:extLst>
                <a:ext uri="{FF2B5EF4-FFF2-40B4-BE49-F238E27FC236}">
                  <a16:creationId xmlns:a16="http://schemas.microsoft.com/office/drawing/2014/main" id="{01231CEF-75A4-0748-8202-A8E60A7A2AEC}"/>
                </a:ext>
              </a:extLst>
            </p:cNvPr>
            <p:cNvPicPr>
              <a:picLocks noChangeAspect="1"/>
            </p:cNvPicPr>
            <p:nvPr/>
          </p:nvPicPr>
          <p:blipFill rotWithShape="1">
            <a:blip r:embed="rId4"/>
            <a:srcRect l="23799" t="37534" b="39888"/>
            <a:stretch/>
          </p:blipFill>
          <p:spPr>
            <a:xfrm>
              <a:off x="9680959" y="4933660"/>
              <a:ext cx="2172073" cy="318659"/>
            </a:xfrm>
            <a:prstGeom prst="rect">
              <a:avLst/>
            </a:prstGeom>
          </p:spPr>
        </p:pic>
        <p:sp>
          <p:nvSpPr>
            <p:cNvPr id="19" name="Rectangle 18">
              <a:extLst>
                <a:ext uri="{FF2B5EF4-FFF2-40B4-BE49-F238E27FC236}">
                  <a16:creationId xmlns:a16="http://schemas.microsoft.com/office/drawing/2014/main" id="{A1C90638-DD35-7F41-A7EA-C240D69EC7C2}"/>
                </a:ext>
              </a:extLst>
            </p:cNvPr>
            <p:cNvSpPr/>
            <p:nvPr/>
          </p:nvSpPr>
          <p:spPr>
            <a:xfrm>
              <a:off x="9724565" y="6155894"/>
              <a:ext cx="184731" cy="523220"/>
            </a:xfrm>
            <a:prstGeom prst="rect">
              <a:avLst/>
            </a:prstGeom>
          </p:spPr>
          <p:txBody>
            <a:bodyPr wrap="none">
              <a:spAutoFit/>
            </a:bodyPr>
            <a:lstStyle/>
            <a:p>
              <a:endParaRPr lang="en-US" sz="28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cxnSp>
          <p:nvCxnSpPr>
            <p:cNvPr id="21" name="Straight Connector 20">
              <a:extLst>
                <a:ext uri="{FF2B5EF4-FFF2-40B4-BE49-F238E27FC236}">
                  <a16:creationId xmlns:a16="http://schemas.microsoft.com/office/drawing/2014/main" id="{673128AB-6C9B-9047-8FFB-23C63EBA207C}"/>
                </a:ext>
              </a:extLst>
            </p:cNvPr>
            <p:cNvCxnSpPr>
              <a:cxnSpLocks/>
            </p:cNvCxnSpPr>
            <p:nvPr/>
          </p:nvCxnSpPr>
          <p:spPr>
            <a:xfrm flipV="1">
              <a:off x="10629622" y="2937075"/>
              <a:ext cx="0" cy="2166257"/>
            </a:xfrm>
            <a:prstGeom prst="line">
              <a:avLst/>
            </a:prstGeom>
            <a:ln w="57150">
              <a:solidFill>
                <a:srgbClr val="DEB246"/>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C1EA8889-E1D9-3649-B8F2-DF0758B47FDC}"/>
              </a:ext>
            </a:extLst>
          </p:cNvPr>
          <p:cNvSpPr/>
          <p:nvPr/>
        </p:nvSpPr>
        <p:spPr>
          <a:xfrm>
            <a:off x="3924248" y="5586117"/>
            <a:ext cx="4567276" cy="523220"/>
          </a:xfrm>
          <a:prstGeom prst="rect">
            <a:avLst/>
          </a:prstGeom>
        </p:spPr>
        <p:txBody>
          <a:bodyPr wrap="none">
            <a:spAutoFit/>
          </a:bodyPr>
          <a:lstStyle/>
          <a:p>
            <a:r>
              <a:rPr lang="en-US" altLang="zh-CN"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Leader</a:t>
            </a:r>
            <a:r>
              <a:rPr lang="zh-CN" altLang="en-US"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election</a:t>
            </a:r>
            <a:r>
              <a:rPr lang="zh-CN" altLang="en-US" sz="28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sz="2800" dirty="0">
                <a:latin typeface="Helvetica Neue Thin" panose="020B0403020202020204" pitchFamily="34" charset="0"/>
                <a:ea typeface="Helvetica Neue Thin" panose="020B0403020202020204" pitchFamily="34" charset="0"/>
                <a:cs typeface="Helvetica Neue" panose="02000503000000020004" pitchFamily="2" charset="0"/>
              </a:rPr>
              <a:t>[</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CCWS21</a:t>
            </a:r>
            <a:r>
              <a:rPr lang="en-US" sz="2800" dirty="0">
                <a:latin typeface="Helvetica Neue Thin" panose="020B0403020202020204" pitchFamily="34" charset="0"/>
                <a:ea typeface="Helvetica Neue Thin" panose="020B0403020202020204" pitchFamily="34" charset="0"/>
                <a:cs typeface="Helvetica Neue" panose="02000503000000020004" pitchFamily="2" charset="0"/>
              </a:rPr>
              <a:t>]</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B38A636-43B3-954C-B51D-15A1CC505F94}"/>
                  </a:ext>
                </a:extLst>
              </p:cNvPr>
              <p:cNvSpPr txBox="1"/>
              <p:nvPr/>
            </p:nvSpPr>
            <p:spPr>
              <a:xfrm>
                <a:off x="9661508" y="4550546"/>
                <a:ext cx="35644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𝑛</m:t>
                      </m:r>
                    </m:oMath>
                  </m:oMathPara>
                </a14:m>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9" name="TextBox 28">
                <a:extLst>
                  <a:ext uri="{FF2B5EF4-FFF2-40B4-BE49-F238E27FC236}">
                    <a16:creationId xmlns:a16="http://schemas.microsoft.com/office/drawing/2014/main" id="{4B38A636-43B3-954C-B51D-15A1CC505F94}"/>
                  </a:ext>
                </a:extLst>
              </p:cNvPr>
              <p:cNvSpPr txBox="1">
                <a:spLocks noRot="1" noChangeAspect="1" noMove="1" noResize="1" noEditPoints="1" noAdjustHandles="1" noChangeArrowheads="1" noChangeShapeType="1" noTextEdit="1"/>
              </p:cNvSpPr>
              <p:nvPr/>
            </p:nvSpPr>
            <p:spPr>
              <a:xfrm>
                <a:off x="9661508" y="4550546"/>
                <a:ext cx="356444" cy="492443"/>
              </a:xfrm>
              <a:prstGeom prst="rect">
                <a:avLst/>
              </a:prstGeom>
              <a:blipFill>
                <a:blip r:embed="rId8"/>
                <a:stretch>
                  <a:fillRect l="-10345" r="-6897"/>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5A8617BC-0F60-C54F-95B5-321D217984FD}"/>
              </a:ext>
            </a:extLst>
          </p:cNvPr>
          <p:cNvGrpSpPr/>
          <p:nvPr/>
        </p:nvGrpSpPr>
        <p:grpSpPr>
          <a:xfrm>
            <a:off x="5005834" y="2876593"/>
            <a:ext cx="954525" cy="769380"/>
            <a:chOff x="2449782" y="4404428"/>
            <a:chExt cx="954525" cy="769380"/>
          </a:xfrm>
        </p:grpSpPr>
        <p:pic>
          <p:nvPicPr>
            <p:cNvPr id="31" name="Picture 30">
              <a:extLst>
                <a:ext uri="{FF2B5EF4-FFF2-40B4-BE49-F238E27FC236}">
                  <a16:creationId xmlns:a16="http://schemas.microsoft.com/office/drawing/2014/main" id="{D248F095-5FE2-2641-9D6B-E84C9097371B}"/>
                </a:ext>
              </a:extLst>
            </p:cNvPr>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pic>
          <p:nvPicPr>
            <p:cNvPr id="32" name="Picture 31">
              <a:extLst>
                <a:ext uri="{FF2B5EF4-FFF2-40B4-BE49-F238E27FC236}">
                  <a16:creationId xmlns:a16="http://schemas.microsoft.com/office/drawing/2014/main" id="{4A2CEB2A-B425-5E42-AF00-B6C09C0FD8A3}"/>
                </a:ext>
              </a:extLst>
            </p:cNvPr>
            <p:cNvPicPr>
              <a:picLocks noChangeAspect="1"/>
            </p:cNvPicPr>
            <p:nvPr/>
          </p:nvPicPr>
          <p:blipFill rotWithShape="1">
            <a:blip r:embed="rId9">
              <a:alphaModFix amt="41000"/>
              <a:duotone>
                <a:schemeClr val="accent4">
                  <a:shade val="45000"/>
                  <a:satMod val="135000"/>
                </a:schemeClr>
                <a:prstClr val="white"/>
              </a:duotone>
              <a:extLst>
                <a:ext uri="{BEBA8EAE-BF5A-486C-A8C5-ECC9F3942E4B}">
                  <a14:imgProps xmlns:a14="http://schemas.microsoft.com/office/drawing/2010/main">
                    <a14:imgLayer r:embed="rId10">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grpSp>
    </p:spTree>
    <p:extLst>
      <p:ext uri="{BB962C8B-B14F-4D97-AF65-F5344CB8AC3E}">
        <p14:creationId xmlns:p14="http://schemas.microsoft.com/office/powerpoint/2010/main" val="197114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67BAC-C8B7-9C4D-AD2C-8B6FBB313A6D}"/>
              </a:ext>
            </a:extLst>
          </p:cNvPr>
          <p:cNvSpPr/>
          <p:nvPr/>
        </p:nvSpPr>
        <p:spPr>
          <a:xfrm>
            <a:off x="274701" y="1010273"/>
            <a:ext cx="11674126" cy="1200329"/>
          </a:xfrm>
          <a:prstGeom prst="rect">
            <a:avLst/>
          </a:prstGeom>
        </p:spPr>
        <p:txBody>
          <a:bodyPr wrap="square">
            <a:spAutoFit/>
          </a:bodyPr>
          <a:lstStyle/>
          <a:p>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Under</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what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size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of</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possible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to</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achieve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fairness?</a:t>
            </a:r>
          </a:p>
        </p:txBody>
      </p:sp>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852576"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880080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Feasibility:</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3E73C6BA-07D5-B140-BF62-6EE9F6221B99}"/>
              </a:ext>
            </a:extLst>
          </p:cNvPr>
          <p:cNvPicPr>
            <a:picLocks noChangeAspect="1"/>
          </p:cNvPicPr>
          <p:nvPr/>
        </p:nvPicPr>
        <p:blipFill rotWithShape="1">
          <a:blip r:embed="rId3"/>
          <a:srcRect r="8435" b="16778"/>
          <a:stretch/>
        </p:blipFill>
        <p:spPr>
          <a:xfrm flipV="1">
            <a:off x="1191801" y="4257916"/>
            <a:ext cx="8049284" cy="492442"/>
          </a:xfrm>
          <a:prstGeom prst="rect">
            <a:avLst/>
          </a:prstGeom>
        </p:spPr>
      </p:pic>
      <p:pic>
        <p:nvPicPr>
          <p:cNvPr id="5" name="Picture 4">
            <a:extLst>
              <a:ext uri="{FF2B5EF4-FFF2-40B4-BE49-F238E27FC236}">
                <a16:creationId xmlns:a16="http://schemas.microsoft.com/office/drawing/2014/main" id="{01231CEF-75A4-0748-8202-A8E60A7A2AEC}"/>
              </a:ext>
            </a:extLst>
          </p:cNvPr>
          <p:cNvPicPr>
            <a:picLocks noChangeAspect="1"/>
          </p:cNvPicPr>
          <p:nvPr/>
        </p:nvPicPr>
        <p:blipFill rotWithShape="1">
          <a:blip r:embed="rId4"/>
          <a:srcRect l="23799" t="37534" b="39888"/>
          <a:stretch/>
        </p:blipFill>
        <p:spPr>
          <a:xfrm>
            <a:off x="8891068" y="4276491"/>
            <a:ext cx="2172073" cy="31865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B38A636-43B3-954C-B51D-15A1CC505F94}"/>
                  </a:ext>
                </a:extLst>
              </p:cNvPr>
              <p:cNvSpPr txBox="1"/>
              <p:nvPr/>
            </p:nvSpPr>
            <p:spPr>
              <a:xfrm>
                <a:off x="9661508" y="4550546"/>
                <a:ext cx="35644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𝑛</m:t>
                      </m:r>
                    </m:oMath>
                  </m:oMathPara>
                </a14:m>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9" name="TextBox 28">
                <a:extLst>
                  <a:ext uri="{FF2B5EF4-FFF2-40B4-BE49-F238E27FC236}">
                    <a16:creationId xmlns:a16="http://schemas.microsoft.com/office/drawing/2014/main" id="{4B38A636-43B3-954C-B51D-15A1CC505F94}"/>
                  </a:ext>
                </a:extLst>
              </p:cNvPr>
              <p:cNvSpPr txBox="1">
                <a:spLocks noRot="1" noChangeAspect="1" noMove="1" noResize="1" noEditPoints="1" noAdjustHandles="1" noChangeArrowheads="1" noChangeShapeType="1" noTextEdit="1"/>
              </p:cNvSpPr>
              <p:nvPr/>
            </p:nvSpPr>
            <p:spPr>
              <a:xfrm>
                <a:off x="9661508" y="4550546"/>
                <a:ext cx="356444" cy="492443"/>
              </a:xfrm>
              <a:prstGeom prst="rect">
                <a:avLst/>
              </a:prstGeom>
              <a:blipFill>
                <a:blip r:embed="rId9"/>
                <a:stretch>
                  <a:fillRect l="-10345" r="-6897"/>
                </a:stretch>
              </a:blipFill>
            </p:spPr>
            <p:txBody>
              <a:bodyPr/>
              <a:lstStyle/>
              <a:p>
                <a:r>
                  <a:rPr lang="en-US">
                    <a:noFill/>
                  </a:rPr>
                  <a:t> </a:t>
                </a:r>
              </a:p>
            </p:txBody>
          </p:sp>
        </mc:Fallback>
      </mc:AlternateContent>
      <p:pic>
        <p:nvPicPr>
          <p:cNvPr id="22" name="Picture 2">
            <a:extLst>
              <a:ext uri="{FF2B5EF4-FFF2-40B4-BE49-F238E27FC236}">
                <a16:creationId xmlns:a16="http://schemas.microsoft.com/office/drawing/2014/main" id="{EF82FB2D-5F1A-8745-97AC-A9DBB665D281}"/>
              </a:ext>
            </a:extLst>
          </p:cNvPr>
          <p:cNvPicPr>
            <a:picLocks noChangeAspect="1" noChangeArrowheads="1"/>
          </p:cNvPicPr>
          <p:nvPr/>
        </p:nvPicPr>
        <p:blipFill>
          <a:blip r:embed="rId10">
            <a:duotone>
              <a:prstClr val="black"/>
              <a:srgbClr val="5EA69D">
                <a:tint val="45000"/>
                <a:satMod val="400000"/>
              </a:srgbClr>
            </a:duotone>
            <a:alphaModFix/>
            <a:extLst>
              <a:ext uri="{BEBA8EAE-BF5A-486C-A8C5-ECC9F3942E4B}">
                <a14:imgProps xmlns:a14="http://schemas.microsoft.com/office/drawing/2010/main">
                  <a14:imgLayer r:embed="rId11">
                    <a14:imgEffect>
                      <a14:backgroundRemoval t="9938" b="90313" l="10000" r="90000">
                        <a14:foregroundMark x1="51563" y1="9938" x2="51563" y2="9938"/>
                        <a14:foregroundMark x1="47813" y1="71000" x2="47813" y2="71000"/>
                        <a14:foregroundMark x1="40375" y1="77125" x2="40375" y2="77125"/>
                        <a14:foregroundMark x1="33875" y1="70750" x2="33875" y2="70750"/>
                        <a14:foregroundMark x1="47375" y1="81188" x2="47375" y2="81188"/>
                        <a14:foregroundMark x1="74438" y1="61000" x2="74438" y2="61000"/>
                        <a14:foregroundMark x1="38281" y1="84597" x2="39188" y2="84750"/>
                        <a14:foregroundMark x1="45438" y1="90313" x2="46521" y2="90129"/>
                        <a14:foregroundMark x1="44500" y1="84813" x2="42747" y2="84582"/>
                        <a14:foregroundMark x1="33750" y1="85813" x2="33750" y2="85813"/>
                        <a14:foregroundMark x1="36063" y1="85500" x2="36063" y2="85500"/>
                        <a14:foregroundMark x1="35063" y1="84000" x2="35063" y2="84000"/>
                        <a14:foregroundMark x1="36375" y1="84313" x2="36375" y2="84313"/>
                        <a14:foregroundMark x1="35438" y1="70063" x2="35438" y2="70063"/>
                        <a14:foregroundMark x1="36063" y1="85625" x2="36063" y2="85625"/>
                        <a14:foregroundMark x1="36438" y1="84250" x2="36438" y2="84250"/>
                        <a14:foregroundMark x1="47563" y1="89125" x2="47563" y2="89125"/>
                        <a14:foregroundMark x1="47500" y1="89375" x2="47500" y2="89375"/>
                        <a14:foregroundMark x1="34813" y1="87063" x2="34813" y2="87063"/>
                        <a14:foregroundMark x1="36688" y1="83875" x2="36688" y2="83875"/>
                        <a14:foregroundMark x1="47756" y1="88363" x2="48000" y2="89063"/>
                        <a14:foregroundMark x1="49482" y1="87694" x2="49688" y2="88125"/>
                        <a14:foregroundMark x1="47750" y1="86938" x2="47750" y2="86938"/>
                        <a14:foregroundMark x1="46938" y1="85125" x2="46938" y2="85125"/>
                        <a14:foregroundMark x1="49063" y1="86938" x2="49063" y2="86938"/>
                        <a14:foregroundMark x1="48938" y1="86250" x2="48938" y2="86250"/>
                        <a14:foregroundMark x1="49188" y1="87000" x2="49188" y2="87000"/>
                        <a14:backgroundMark x1="61187" y1="66500" x2="72188" y2="65875"/>
                        <a14:backgroundMark x1="33000" y1="84438" x2="33000" y2="84438"/>
                        <a14:backgroundMark x1="33250" y1="84625" x2="33250" y2="84625"/>
                        <a14:backgroundMark x1="32750" y1="84313" x2="32750" y2="84313"/>
                        <a14:backgroundMark x1="30312" y1="86750" x2="30312" y2="86750"/>
                        <a14:backgroundMark x1="32875" y1="83688" x2="32875" y2="83688"/>
                        <a14:backgroundMark x1="33500" y1="83750" x2="33500" y2="83750"/>
                        <a14:backgroundMark x1="31313" y1="86063" x2="31313" y2="86063"/>
                        <a14:backgroundMark x1="31313" y1="86063" x2="31313" y2="86063"/>
                        <a14:backgroundMark x1="36000" y1="87000" x2="36000" y2="87000"/>
                        <a14:backgroundMark x1="36000" y1="87000" x2="36000" y2="87000"/>
                        <a14:backgroundMark x1="34375" y1="88250" x2="34375" y2="88250"/>
                        <a14:backgroundMark x1="34375" y1="88250" x2="34375" y2="88250"/>
                        <a14:backgroundMark x1="34375" y1="88250" x2="34375" y2="88250"/>
                        <a14:backgroundMark x1="34375" y1="88250" x2="34375" y2="88250"/>
                        <a14:backgroundMark x1="34375" y1="88250" x2="34375" y2="88250"/>
                        <a14:backgroundMark x1="34188" y1="86438" x2="34188" y2="86438"/>
                        <a14:backgroundMark x1="30813" y1="86375" x2="34188" y2="84438"/>
                        <a14:backgroundMark x1="36175" y1="87000" x2="35625" y2="88375"/>
                        <a14:backgroundMark x1="36775" y1="85500" x2="36175" y2="87000"/>
                        <a14:backgroundMark x1="37250" y1="84313" x2="36775" y2="85500"/>
                        <a14:backgroundMark x1="33563" y1="83438" x2="33563" y2="83438"/>
                        <a14:backgroundMark x1="32813" y1="83375" x2="34000" y2="83625"/>
                        <a14:backgroundMark x1="29750" y1="85938" x2="32063" y2="85063"/>
                        <a14:backgroundMark x1="30875" y1="87375" x2="31875" y2="87188"/>
                        <a14:backgroundMark x1="37188" y1="83750" x2="37750" y2="83813"/>
                        <a14:backgroundMark x1="30938" y1="87063" x2="34375" y2="87813"/>
                        <a14:backgroundMark x1="49441" y1="89970" x2="49313" y2="89813"/>
                        <a14:backgroundMark x1="50813" y1="89125" x2="51563" y2="89625"/>
                        <a14:backgroundMark x1="51563" y1="89000" x2="49063" y2="89563"/>
                        <a14:backgroundMark x1="52500" y1="88125" x2="50313" y2="88625"/>
                        <a14:backgroundMark x1="51125" y1="85125" x2="49525" y2="85322"/>
                        <a14:backgroundMark x1="49563" y1="84813" x2="49563" y2="84813"/>
                        <a14:backgroundMark x1="48125" y1="89938" x2="46563" y2="90188"/>
                        <a14:backgroundMark x1="45938" y1="90563" x2="46000" y2="90375"/>
                        <a14:backgroundMark x1="46688" y1="90313" x2="46188" y2="90313"/>
                        <a14:backgroundMark x1="46938" y1="90688" x2="46313" y2="90313"/>
                        <a14:backgroundMark x1="46500" y1="90188" x2="46500" y2="85750"/>
                        <a14:backgroundMark x1="46705" y1="86938" x2="46375" y2="85438"/>
                        <a14:backgroundMark x1="47063" y1="88563" x2="46705" y2="86938"/>
                        <a14:backgroundMark x1="50000" y1="87313" x2="46750" y2="87500"/>
                        <a14:backgroundMark x1="49313" y1="85313" x2="46063" y2="85313"/>
                      </a14:backgroundRemoval>
                    </a14:imgEffect>
                  </a14:imgLayer>
                </a14:imgProps>
              </a:ext>
              <a:ext uri="{28A0092B-C50C-407E-A947-70E740481C1C}">
                <a14:useLocalDpi xmlns:a14="http://schemas.microsoft.com/office/drawing/2010/main" val="0"/>
              </a:ext>
            </a:extLst>
          </a:blip>
          <a:srcRect/>
          <a:stretch>
            <a:fillRect/>
          </a:stretch>
        </p:blipFill>
        <p:spPr bwMode="auto">
          <a:xfrm rot="683144">
            <a:off x="5829644" y="2070822"/>
            <a:ext cx="2503470" cy="25034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8B3CA5E-D711-9B43-A93F-0EEECCFE4B9A}"/>
                  </a:ext>
                </a:extLst>
              </p:cNvPr>
              <p:cNvSpPr txBox="1"/>
              <p:nvPr/>
            </p:nvSpPr>
            <p:spPr>
              <a:xfrm>
                <a:off x="3580501" y="4504137"/>
                <a:ext cx="901557"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/2</m:t>
                      </m:r>
                    </m:oMath>
                  </m:oMathPara>
                </a14:m>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8" name="TextBox 17">
                <a:extLst>
                  <a:ext uri="{FF2B5EF4-FFF2-40B4-BE49-F238E27FC236}">
                    <a16:creationId xmlns:a16="http://schemas.microsoft.com/office/drawing/2014/main" id="{B8B3CA5E-D711-9B43-A93F-0EEECCFE4B9A}"/>
                  </a:ext>
                </a:extLst>
              </p:cNvPr>
              <p:cNvSpPr txBox="1">
                <a:spLocks noRot="1" noChangeAspect="1" noMove="1" noResize="1" noEditPoints="1" noAdjustHandles="1" noChangeArrowheads="1" noChangeShapeType="1" noTextEdit="1"/>
              </p:cNvSpPr>
              <p:nvPr/>
            </p:nvSpPr>
            <p:spPr>
              <a:xfrm>
                <a:off x="3580501" y="4504137"/>
                <a:ext cx="901557" cy="492443"/>
              </a:xfrm>
              <a:prstGeom prst="rect">
                <a:avLst/>
              </a:prstGeom>
              <a:blipFill>
                <a:blip r:embed="rId12"/>
                <a:stretch>
                  <a:fillRect r="-1389" b="-35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7919D58-4990-5E46-AB2B-BF0AB0E7A903}"/>
                  </a:ext>
                </a:extLst>
              </p:cNvPr>
              <p:cNvSpPr/>
              <p:nvPr/>
            </p:nvSpPr>
            <p:spPr>
              <a:xfrm>
                <a:off x="3924248" y="5586117"/>
                <a:ext cx="3688830" cy="584775"/>
              </a:xfrm>
              <a:prstGeom prst="rect">
                <a:avLst/>
              </a:prstGeom>
            </p:spPr>
            <p:txBody>
              <a:bodyPr wrap="none">
                <a:spAutoFit/>
              </a:bodyPr>
              <a:lstStyle/>
              <a:p>
                <a14:m>
                  <m:oMath xmlns:m="http://schemas.openxmlformats.org/officeDocument/2006/math">
                    <m:r>
                      <a:rPr lang="en-US" altLang="zh-CN" sz="3200" b="1" i="1" dirty="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𝒎</m:t>
                    </m:r>
                  </m:oMath>
                </a14:m>
                <a:r>
                  <a:rPr lang="en-US" altLang="zh-CN" sz="32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-sided</a:t>
                </a:r>
                <a:r>
                  <a:rPr lang="zh-CN" altLang="en-US" sz="32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32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endParaRPr lang="en-US" sz="32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9" name="Rectangle 18">
                <a:extLst>
                  <a:ext uri="{FF2B5EF4-FFF2-40B4-BE49-F238E27FC236}">
                    <a16:creationId xmlns:a16="http://schemas.microsoft.com/office/drawing/2014/main" id="{97919D58-4990-5E46-AB2B-BF0AB0E7A903}"/>
                  </a:ext>
                </a:extLst>
              </p:cNvPr>
              <p:cNvSpPr>
                <a:spLocks noRot="1" noChangeAspect="1" noMove="1" noResize="1" noEditPoints="1" noAdjustHandles="1" noChangeArrowheads="1" noChangeShapeType="1" noTextEdit="1"/>
              </p:cNvSpPr>
              <p:nvPr/>
            </p:nvSpPr>
            <p:spPr>
              <a:xfrm>
                <a:off x="3924248" y="5586117"/>
                <a:ext cx="3688830" cy="584775"/>
              </a:xfrm>
              <a:prstGeom prst="rect">
                <a:avLst/>
              </a:prstGeom>
              <a:blipFill>
                <a:blip r:embed="rId13"/>
                <a:stretch>
                  <a:fillRect t="-12766" r="-3093" b="-29787"/>
                </a:stretch>
              </a:blipFill>
            </p:spPr>
            <p:txBody>
              <a:bodyPr/>
              <a:lstStyle/>
              <a:p>
                <a:r>
                  <a:rPr lang="en-US">
                    <a:noFill/>
                  </a:rPr>
                  <a:t> </a:t>
                </a:r>
              </a:p>
            </p:txBody>
          </p:sp>
        </mc:Fallback>
      </mc:AlternateContent>
    </p:spTree>
    <p:extLst>
      <p:ext uri="{BB962C8B-B14F-4D97-AF65-F5344CB8AC3E}">
        <p14:creationId xmlns:p14="http://schemas.microsoft.com/office/powerpoint/2010/main" val="303667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2884508"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Our</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results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4E67484E-9CBC-2D40-AD4E-D343C5BD36D6}"/>
                  </a:ext>
                </a:extLst>
              </p:cNvPr>
              <p:cNvSpPr/>
              <p:nvPr/>
            </p:nvSpPr>
            <p:spPr>
              <a:xfrm>
                <a:off x="-1624" y="1027686"/>
                <a:ext cx="12192000" cy="5632311"/>
              </a:xfrm>
              <a:prstGeom prst="rect">
                <a:avLst/>
              </a:prstGeom>
            </p:spPr>
            <p:txBody>
              <a:bodyPr wrap="square">
                <a:spAutoFit/>
              </a:bodyPr>
              <a:lstStyle/>
              <a:p>
                <a:pPr marL="571500" indent="-571500">
                  <a:buClr>
                    <a:srgbClr val="5EA69C"/>
                  </a:buClr>
                  <a:buFont typeface="Arial" panose="020B0604020202020204" pitchFamily="34" charset="0"/>
                  <a:buChar char="•"/>
                </a:pPr>
                <a14:m>
                  <m:oMath xmlns:m="http://schemas.openxmlformats.org/officeDocument/2006/math">
                    <m:r>
                      <a:rPr lang="en-US" altLang="zh-CN" sz="3600" b="0" i="1" dirty="0"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𝑚</m:t>
                    </m:r>
                  </m:oMath>
                </a14:m>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-sided</a:t>
                </a:r>
                <a:r>
                  <a:rPr lang="zh-CN" altLang="en-US" sz="3600"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3600"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	</a:t>
                </a:r>
              </a:p>
              <a:p>
                <a:pPr>
                  <a:buClr>
                    <a:srgbClr val="5EA69C"/>
                  </a:buClr>
                </a:pP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Protocol</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tolerates</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majority-sized</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for</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any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US" altLang="zh-CN" sz="3600" b="0" i="1" dirty="0" smtClean="0">
                        <a:latin typeface="Cambria Math" panose="02040503050406030204" pitchFamily="18" charset="0"/>
                        <a:ea typeface="Helvetica Neue" panose="02000503000000020004" pitchFamily="2" charset="0"/>
                        <a:cs typeface="Helvetica Neue" panose="02000503000000020004" pitchFamily="2" charset="0"/>
                      </a:rPr>
                      <m:t>𝑚</m:t>
                    </m:r>
                  </m:oMath>
                </a14:m>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p>
              <a:p>
                <a:pPr>
                  <a:buClr>
                    <a:srgbClr val="5EA69C"/>
                  </a:buClr>
                </a:pP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Arial" panose="020B0604020202020204" pitchFamily="34" charset="0"/>
                  <a:buChar char="•"/>
                </a:pP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Distributed</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sampling:</a:t>
                </a: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a:buClr>
                    <a:srgbClr val="5EA69C"/>
                  </a:buClr>
                </a:pP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Protocol</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tolerates</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majority-sized</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for</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any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efficiently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sampleable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US" altLang="zh-CN" sz="3600" b="0" i="1" dirty="0" smtClean="0">
                        <a:latin typeface="Cambria Math" panose="02040503050406030204" pitchFamily="18" charset="0"/>
                        <a:ea typeface="Helvetica Neue" panose="02000503000000020004" pitchFamily="2" charset="0"/>
                        <a:cs typeface="Helvetica Neue" panose="02000503000000020004" pitchFamily="2" charset="0"/>
                      </a:rPr>
                      <m:t>𝑚</m:t>
                    </m:r>
                  </m:oMath>
                </a14:m>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-outcome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distributions.</a:t>
                </a:r>
              </a:p>
              <a:p>
                <a:pPr marL="571500" indent="-571500">
                  <a:buClr>
                    <a:srgbClr val="5EA69C"/>
                  </a:buClr>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Arial" panose="020B0604020202020204" pitchFamily="34" charset="0"/>
                  <a:buChar char="•"/>
                </a:pP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Impossibility</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result:</a:t>
                </a:r>
              </a:p>
              <a:p>
                <a:pPr>
                  <a:buClr>
                    <a:srgbClr val="5EA69C"/>
                  </a:buClr>
                </a:pP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Nearly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optimal</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impossibility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result</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for</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broad</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range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of</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parameters.</a:t>
                </a:r>
              </a:p>
            </p:txBody>
          </p:sp>
        </mc:Choice>
        <mc:Fallback xmlns="">
          <p:sp>
            <p:nvSpPr>
              <p:cNvPr id="19" name="Rectangle 18">
                <a:extLst>
                  <a:ext uri="{FF2B5EF4-FFF2-40B4-BE49-F238E27FC236}">
                    <a16:creationId xmlns:a16="http://schemas.microsoft.com/office/drawing/2014/main" id="{4E67484E-9CBC-2D40-AD4E-D343C5BD36D6}"/>
                  </a:ext>
                </a:extLst>
              </p:cNvPr>
              <p:cNvSpPr>
                <a:spLocks noRot="1" noChangeAspect="1" noMove="1" noResize="1" noEditPoints="1" noAdjustHandles="1" noChangeArrowheads="1" noChangeShapeType="1" noTextEdit="1"/>
              </p:cNvSpPr>
              <p:nvPr/>
            </p:nvSpPr>
            <p:spPr>
              <a:xfrm>
                <a:off x="-1624" y="1027686"/>
                <a:ext cx="12192000" cy="5632311"/>
              </a:xfrm>
              <a:prstGeom prst="rect">
                <a:avLst/>
              </a:prstGeom>
              <a:blipFill>
                <a:blip r:embed="rId3"/>
                <a:stretch>
                  <a:fillRect l="-1458" t="-1577" b="-3153"/>
                </a:stretch>
              </a:blipFill>
            </p:spPr>
            <p:txBody>
              <a:bodyPr/>
              <a:lstStyle/>
              <a:p>
                <a:r>
                  <a:rPr lang="en-US">
                    <a:noFill/>
                  </a:rPr>
                  <a:t> </a:t>
                </a:r>
              </a:p>
            </p:txBody>
          </p:sp>
        </mc:Fallback>
      </mc:AlternateContent>
    </p:spTree>
    <p:extLst>
      <p:ext uri="{BB962C8B-B14F-4D97-AF65-F5344CB8AC3E}">
        <p14:creationId xmlns:p14="http://schemas.microsoft.com/office/powerpoint/2010/main" val="25371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2722220"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In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this</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talk</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4E67484E-9CBC-2D40-AD4E-D343C5BD36D6}"/>
              </a:ext>
            </a:extLst>
          </p:cNvPr>
          <p:cNvSpPr/>
          <p:nvPr/>
        </p:nvSpPr>
        <p:spPr>
          <a:xfrm>
            <a:off x="0" y="625755"/>
            <a:ext cx="11932853" cy="2201821"/>
          </a:xfrm>
          <a:prstGeom prst="rect">
            <a:avLst/>
          </a:prstGeom>
        </p:spPr>
        <p:txBody>
          <a:bodyPr wrap="square">
            <a:spAutoFit/>
          </a:bodyPr>
          <a:lstStyle/>
          <a:p>
            <a:pPr>
              <a:buClr>
                <a:srgbClr val="5EA69C"/>
              </a:buCl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	</a:t>
            </a:r>
          </a:p>
          <a:p>
            <a:pPr marL="1028700" lvl="1" indent="-571500">
              <a:lnSpc>
                <a:spcPct val="150000"/>
              </a:lnSpc>
              <a:buClr>
                <a:schemeClr val="bg1">
                  <a:lumMod val="65000"/>
                </a:schemeClr>
              </a:buClr>
              <a:buFont typeface="Arial" panose="020B0604020202020204" pitchFamily="34" charset="0"/>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Direct</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composition</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does</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not</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work</a:t>
            </a:r>
          </a:p>
          <a:p>
            <a:pPr marL="1028700" lvl="1" indent="-571500">
              <a:lnSpc>
                <a:spcPct val="150000"/>
              </a:lnSpc>
              <a:buClr>
                <a:schemeClr val="bg1">
                  <a:lumMod val="65000"/>
                </a:schemeClr>
              </a:buClr>
              <a:buFont typeface="Arial" panose="020B0604020202020204" pitchFamily="34" charset="0"/>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Our</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protocol</a:t>
            </a:r>
          </a:p>
        </p:txBody>
      </p:sp>
    </p:spTree>
    <p:extLst>
      <p:ext uri="{BB962C8B-B14F-4D97-AF65-F5344CB8AC3E}">
        <p14:creationId xmlns:p14="http://schemas.microsoft.com/office/powerpoint/2010/main" val="23925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2722220"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In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this</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talk</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4E67484E-9CBC-2D40-AD4E-D343C5BD36D6}"/>
              </a:ext>
            </a:extLst>
          </p:cNvPr>
          <p:cNvSpPr/>
          <p:nvPr/>
        </p:nvSpPr>
        <p:spPr>
          <a:xfrm>
            <a:off x="0" y="625755"/>
            <a:ext cx="11932853" cy="2201821"/>
          </a:xfrm>
          <a:prstGeom prst="rect">
            <a:avLst/>
          </a:prstGeom>
        </p:spPr>
        <p:txBody>
          <a:bodyPr wrap="square">
            <a:spAutoFit/>
          </a:bodyPr>
          <a:lstStyle/>
          <a:p>
            <a:pPr>
              <a:buClr>
                <a:srgbClr val="5EA69C"/>
              </a:buCl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	</a:t>
            </a:r>
          </a:p>
          <a:p>
            <a:pPr marL="1028700" lvl="1" indent="-571500">
              <a:lnSpc>
                <a:spcPct val="150000"/>
              </a:lnSpc>
              <a:buClr>
                <a:schemeClr val="bg1">
                  <a:lumMod val="65000"/>
                </a:schemeClr>
              </a:buClr>
              <a:buFont typeface="Arial" panose="020B0604020202020204" pitchFamily="34" charset="0"/>
              <a:buChar char="•"/>
            </a:pP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Direct</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composition</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does</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not</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work</a:t>
            </a:r>
          </a:p>
          <a:p>
            <a:pPr marL="1028700" lvl="1" indent="-571500">
              <a:lnSpc>
                <a:spcPct val="150000"/>
              </a:lnSpc>
              <a:buClr>
                <a:schemeClr val="bg1">
                  <a:lumMod val="65000"/>
                </a:schemeClr>
              </a:buClr>
              <a:buFont typeface="Arial" panose="020B0604020202020204" pitchFamily="34" charset="0"/>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Our</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protocol</a:t>
            </a:r>
          </a:p>
        </p:txBody>
      </p:sp>
    </p:spTree>
    <p:extLst>
      <p:ext uri="{BB962C8B-B14F-4D97-AF65-F5344CB8AC3E}">
        <p14:creationId xmlns:p14="http://schemas.microsoft.com/office/powerpoint/2010/main" val="23948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267EEA6-845C-2847-B4C5-5135E2613E6B}"/>
              </a:ext>
            </a:extLst>
          </p:cNvPr>
          <p:cNvSpPr txBox="1"/>
          <p:nvPr/>
        </p:nvSpPr>
        <p:spPr>
          <a:xfrm>
            <a:off x="-1624" y="39217"/>
            <a:ext cx="11741099"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Naïve</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idea:</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Direct</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composition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for</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4-sided</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Picture 2">
            <a:extLst>
              <a:ext uri="{FF2B5EF4-FFF2-40B4-BE49-F238E27FC236}">
                <a16:creationId xmlns:a16="http://schemas.microsoft.com/office/drawing/2014/main" id="{E5CF1737-4423-604D-9EDA-8106B036FDE3}"/>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69732" y="132040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89E4932-DBA4-B64D-BC65-C4951149416C}"/>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210497"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D4A735E-E449-024F-A695-D70EF3824FAA}"/>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6727869" y="1320402"/>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761CC80-5795-4B48-9E50-97406C70F73A}"/>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603136" y="1320401"/>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34429A3-F228-1347-A932-CFDEA7A9057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DC0E7E40-03EC-0249-9FF8-CABE7894799D}"/>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BCC0836-272D-A046-BD81-7A20DA69C8AA}"/>
              </a:ext>
            </a:extLst>
          </p:cNvPr>
          <p:cNvSpPr/>
          <p:nvPr/>
        </p:nvSpPr>
        <p:spPr>
          <a:xfrm>
            <a:off x="1414910" y="2208782"/>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25" name="Rectangle 24">
            <a:extLst>
              <a:ext uri="{FF2B5EF4-FFF2-40B4-BE49-F238E27FC236}">
                <a16:creationId xmlns:a16="http://schemas.microsoft.com/office/drawing/2014/main" id="{9BA6CD87-F22D-9B46-9A34-536721DA1B36}"/>
              </a:ext>
            </a:extLst>
          </p:cNvPr>
          <p:cNvSpPr/>
          <p:nvPr/>
        </p:nvSpPr>
        <p:spPr>
          <a:xfrm>
            <a:off x="3100936" y="223898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cxnSp>
        <p:nvCxnSpPr>
          <p:cNvPr id="29" name="Straight Connector 28">
            <a:extLst>
              <a:ext uri="{FF2B5EF4-FFF2-40B4-BE49-F238E27FC236}">
                <a16:creationId xmlns:a16="http://schemas.microsoft.com/office/drawing/2014/main" id="{623986FD-9B18-C544-8ABE-EC46E064CCF5}"/>
              </a:ext>
            </a:extLst>
          </p:cNvPr>
          <p:cNvCxnSpPr>
            <a:cxnSpLocks/>
          </p:cNvCxnSpPr>
          <p:nvPr/>
        </p:nvCxnSpPr>
        <p:spPr>
          <a:xfrm>
            <a:off x="0" y="829278"/>
            <a:ext cx="11542426"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28FA39F-DA15-3B4F-9E38-11B5B45CF0B6}"/>
              </a:ext>
            </a:extLst>
          </p:cNvPr>
          <p:cNvSpPr/>
          <p:nvPr/>
        </p:nvSpPr>
        <p:spPr>
          <a:xfrm>
            <a:off x="7167422" y="2208782"/>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1" name="Rectangle 30">
            <a:extLst>
              <a:ext uri="{FF2B5EF4-FFF2-40B4-BE49-F238E27FC236}">
                <a16:creationId xmlns:a16="http://schemas.microsoft.com/office/drawing/2014/main" id="{12379AC1-51E9-584B-A196-A3E90B71AA61}"/>
              </a:ext>
            </a:extLst>
          </p:cNvPr>
          <p:cNvSpPr/>
          <p:nvPr/>
        </p:nvSpPr>
        <p:spPr>
          <a:xfrm>
            <a:off x="9710671" y="223898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26" name="Rectangle 25">
            <a:extLst>
              <a:ext uri="{FF2B5EF4-FFF2-40B4-BE49-F238E27FC236}">
                <a16:creationId xmlns:a16="http://schemas.microsoft.com/office/drawing/2014/main" id="{7DFDCCA7-D57A-B64D-8140-AC580016C40C}"/>
              </a:ext>
            </a:extLst>
          </p:cNvPr>
          <p:cNvSpPr/>
          <p:nvPr/>
        </p:nvSpPr>
        <p:spPr>
          <a:xfrm>
            <a:off x="1866581" y="3443287"/>
            <a:ext cx="685354" cy="584775"/>
          </a:xfrm>
          <a:prstGeom prst="rect">
            <a:avLst/>
          </a:prstGeom>
        </p:spPr>
        <p:txBody>
          <a:bodyPr wrap="square">
            <a:spAutoFit/>
          </a:bodyPr>
          <a:lstStyle/>
          <a:p>
            <a:r>
              <a:rPr lang="en-US" altLang="zh-CN" sz="3200" dirty="0">
                <a:solidFill>
                  <a:srgbClr val="7CA65E"/>
                </a:solidFill>
                <a:latin typeface="Helvetica Neue" panose="02000503000000020004" pitchFamily="2" charset="0"/>
                <a:ea typeface="Helvetica Neue" panose="02000503000000020004" pitchFamily="2" charset="0"/>
                <a:cs typeface="Helvetica Neue" panose="02000503000000020004" pitchFamily="2" charset="0"/>
              </a:rPr>
              <a:t>00</a:t>
            </a:r>
            <a:endParaRPr lang="en-US" sz="3200" dirty="0">
              <a:solidFill>
                <a:srgbClr val="7CA65E"/>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Rectangle 27">
            <a:extLst>
              <a:ext uri="{FF2B5EF4-FFF2-40B4-BE49-F238E27FC236}">
                <a16:creationId xmlns:a16="http://schemas.microsoft.com/office/drawing/2014/main" id="{1CF4C541-E60E-A24A-AE63-FDC83453453D}"/>
              </a:ext>
            </a:extLst>
          </p:cNvPr>
          <p:cNvSpPr/>
          <p:nvPr/>
        </p:nvSpPr>
        <p:spPr>
          <a:xfrm>
            <a:off x="3495244" y="3429000"/>
            <a:ext cx="685354" cy="584775"/>
          </a:xfrm>
          <a:prstGeom prst="rect">
            <a:avLst/>
          </a:prstGeom>
        </p:spPr>
        <p:txBody>
          <a:bodyPr wrap="square">
            <a:spAutoFit/>
          </a:bodyPr>
          <a:lstStyle/>
          <a:p>
            <a:r>
              <a:rPr lang="en-US" altLang="zh-CN" sz="3200" dirty="0">
                <a:solidFill>
                  <a:srgbClr val="FFD964"/>
                </a:solidFill>
                <a:latin typeface="Helvetica Neue" panose="02000503000000020004" pitchFamily="2" charset="0"/>
                <a:ea typeface="Helvetica Neue" panose="02000503000000020004" pitchFamily="2" charset="0"/>
                <a:cs typeface="Helvetica Neue" panose="02000503000000020004" pitchFamily="2" charset="0"/>
              </a:rPr>
              <a:t>01</a:t>
            </a:r>
            <a:endParaRPr lang="en-US" sz="3200" dirty="0">
              <a:solidFill>
                <a:srgbClr val="FFD96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ectangle 31">
            <a:extLst>
              <a:ext uri="{FF2B5EF4-FFF2-40B4-BE49-F238E27FC236}">
                <a16:creationId xmlns:a16="http://schemas.microsoft.com/office/drawing/2014/main" id="{4EF87640-B370-9147-AE25-A670AE4C8D25}"/>
              </a:ext>
            </a:extLst>
          </p:cNvPr>
          <p:cNvSpPr/>
          <p:nvPr/>
        </p:nvSpPr>
        <p:spPr>
          <a:xfrm>
            <a:off x="7544246" y="3443287"/>
            <a:ext cx="685354" cy="584775"/>
          </a:xfrm>
          <a:prstGeom prst="rect">
            <a:avLst/>
          </a:prstGeom>
        </p:spPr>
        <p:txBody>
          <a:bodyPr wrap="square">
            <a:spAutoFit/>
          </a:bodyPr>
          <a:lstStyle/>
          <a:p>
            <a:r>
              <a:rPr lang="en-US" altLang="zh-CN" sz="3200" dirty="0">
                <a:solidFill>
                  <a:srgbClr val="6794BD"/>
                </a:solidFill>
                <a:latin typeface="Helvetica Neue" panose="02000503000000020004" pitchFamily="2" charset="0"/>
                <a:ea typeface="Helvetica Neue" panose="02000503000000020004" pitchFamily="2" charset="0"/>
                <a:cs typeface="Helvetica Neue" panose="02000503000000020004" pitchFamily="2" charset="0"/>
              </a:rPr>
              <a:t>10</a:t>
            </a:r>
            <a:endParaRPr lang="en-US" sz="3200" dirty="0">
              <a:solidFill>
                <a:srgbClr val="6794BD"/>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Rectangle 32">
            <a:extLst>
              <a:ext uri="{FF2B5EF4-FFF2-40B4-BE49-F238E27FC236}">
                <a16:creationId xmlns:a16="http://schemas.microsoft.com/office/drawing/2014/main" id="{2964C59B-87E1-2E42-8A75-D366D3BD10B3}"/>
              </a:ext>
            </a:extLst>
          </p:cNvPr>
          <p:cNvSpPr/>
          <p:nvPr/>
        </p:nvSpPr>
        <p:spPr>
          <a:xfrm>
            <a:off x="9936914" y="3429000"/>
            <a:ext cx="685354" cy="584775"/>
          </a:xfrm>
          <a:prstGeom prst="rect">
            <a:avLst/>
          </a:prstGeom>
        </p:spPr>
        <p:txBody>
          <a:bodyPr wrap="square">
            <a:spAutoFit/>
          </a:bodyPr>
          <a:lstStyle/>
          <a:p>
            <a:r>
              <a:rPr lang="en-US" altLang="zh-CN" sz="3200" dirty="0">
                <a:solidFill>
                  <a:srgbClr val="EE7C31"/>
                </a:solidFill>
                <a:latin typeface="Helvetica Neue" panose="02000503000000020004" pitchFamily="2" charset="0"/>
                <a:ea typeface="Helvetica Neue" panose="02000503000000020004" pitchFamily="2" charset="0"/>
                <a:cs typeface="Helvetica Neue" panose="02000503000000020004" pitchFamily="2" charset="0"/>
              </a:rPr>
              <a:t>11</a:t>
            </a:r>
            <a:endParaRPr lang="en-US" sz="3200" dirty="0">
              <a:solidFill>
                <a:srgbClr val="EE7C3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Rectangle 33">
            <a:extLst>
              <a:ext uri="{FF2B5EF4-FFF2-40B4-BE49-F238E27FC236}">
                <a16:creationId xmlns:a16="http://schemas.microsoft.com/office/drawing/2014/main" id="{C9488990-55A2-0044-979E-9EBDF96AEEEA}"/>
              </a:ext>
            </a:extLst>
          </p:cNvPr>
          <p:cNvSpPr/>
          <p:nvPr/>
        </p:nvSpPr>
        <p:spPr>
          <a:xfrm>
            <a:off x="2712204" y="4490367"/>
            <a:ext cx="6313442" cy="584775"/>
          </a:xfrm>
          <a:prstGeom prst="rect">
            <a:avLst/>
          </a:prstGeom>
        </p:spPr>
        <p:txBody>
          <a:bodyPr wrap="square">
            <a:spAutoFit/>
          </a:bodyPr>
          <a:lstStyle/>
          <a:p>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Composing</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with</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two</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binary</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coins</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5390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2A29A808-152C-6446-B5B5-BDA9E11F5F2F}"/>
              </a:ext>
            </a:extLst>
          </p:cNvPr>
          <p:cNvPicPr>
            <a:picLocks noChangeAspect="1"/>
          </p:cNvPicPr>
          <p:nvPr/>
        </p:nvPicPr>
        <p:blipFill>
          <a:blip r:embed="rId3"/>
          <a:stretch>
            <a:fillRect/>
          </a:stretch>
        </p:blipFill>
        <p:spPr>
          <a:xfrm>
            <a:off x="5100781" y="3646654"/>
            <a:ext cx="1975160" cy="1975160"/>
          </a:xfrm>
          <a:prstGeom prst="rect">
            <a:avLst/>
          </a:prstGeom>
        </p:spPr>
      </p:pic>
      <p:cxnSp>
        <p:nvCxnSpPr>
          <p:cNvPr id="8" name="Straight Connector 7">
            <a:extLst>
              <a:ext uri="{FF2B5EF4-FFF2-40B4-BE49-F238E27FC236}">
                <a16:creationId xmlns:a16="http://schemas.microsoft.com/office/drawing/2014/main" id="{9AE42B58-0D8C-4E45-B204-F5114D7AE92B}"/>
              </a:ext>
            </a:extLst>
          </p:cNvPr>
          <p:cNvCxnSpPr>
            <a:cxnSpLocks/>
          </p:cNvCxnSpPr>
          <p:nvPr/>
        </p:nvCxnSpPr>
        <p:spPr>
          <a:xfrm>
            <a:off x="0" y="829278"/>
            <a:ext cx="11787809"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DFD3B5-4D67-2049-B9EE-2D3C9B9F145D}"/>
              </a:ext>
            </a:extLst>
          </p:cNvPr>
          <p:cNvSpPr txBox="1"/>
          <p:nvPr/>
        </p:nvSpPr>
        <p:spPr>
          <a:xfrm>
            <a:off x="0" y="54847"/>
            <a:ext cx="7012241"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Who</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will</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present</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the</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paper?</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655B9CA7-CF0E-124D-901F-20FA56ED9237}"/>
              </a:ext>
            </a:extLst>
          </p:cNvPr>
          <p:cNvSpPr txBox="1"/>
          <p:nvPr/>
        </p:nvSpPr>
        <p:spPr>
          <a:xfrm>
            <a:off x="2947702" y="3740075"/>
            <a:ext cx="1188146" cy="584775"/>
          </a:xfrm>
          <a:prstGeom prst="rect">
            <a:avLst/>
          </a:prstGeom>
          <a:noFill/>
        </p:spPr>
        <p:txBody>
          <a:bodyPr wrap="none" rtlCol="0">
            <a:spAutoFit/>
          </a:bodyPr>
          <a:lstStyle/>
          <a:p>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Pratik</a:t>
            </a:r>
            <a:endParaRPr lang="en-US" sz="3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A721CD7E-ED58-7545-8052-08164A408F9D}"/>
              </a:ext>
            </a:extLst>
          </p:cNvPr>
          <p:cNvPicPr>
            <a:picLocks noChangeAspect="1"/>
          </p:cNvPicPr>
          <p:nvPr/>
        </p:nvPicPr>
        <p:blipFill rotWithShape="1">
          <a:blip r:embed="rId4"/>
          <a:srcRect t="1087" b="18913"/>
          <a:stretch/>
        </p:blipFill>
        <p:spPr>
          <a:xfrm>
            <a:off x="2570741" y="1741745"/>
            <a:ext cx="1975161" cy="1975161"/>
          </a:xfrm>
          <a:prstGeom prst="ellipse">
            <a:avLst/>
          </a:prstGeom>
        </p:spPr>
      </p:pic>
      <p:pic>
        <p:nvPicPr>
          <p:cNvPr id="7" name="Picture 6">
            <a:extLst>
              <a:ext uri="{FF2B5EF4-FFF2-40B4-BE49-F238E27FC236}">
                <a16:creationId xmlns:a16="http://schemas.microsoft.com/office/drawing/2014/main" id="{737C2E77-5957-644F-8CA1-39E61AD570F6}"/>
              </a:ext>
            </a:extLst>
          </p:cNvPr>
          <p:cNvPicPr>
            <a:picLocks noChangeAspect="1"/>
          </p:cNvPicPr>
          <p:nvPr/>
        </p:nvPicPr>
        <p:blipFill rotWithShape="1">
          <a:blip r:embed="rId5"/>
          <a:srcRect/>
          <a:stretch/>
        </p:blipFill>
        <p:spPr>
          <a:xfrm>
            <a:off x="7646100" y="1741745"/>
            <a:ext cx="1975160" cy="1975160"/>
          </a:xfrm>
          <a:prstGeom prst="ellipse">
            <a:avLst/>
          </a:prstGeom>
        </p:spPr>
      </p:pic>
      <p:sp>
        <p:nvSpPr>
          <p:cNvPr id="13" name="TextBox 12">
            <a:extLst>
              <a:ext uri="{FF2B5EF4-FFF2-40B4-BE49-F238E27FC236}">
                <a16:creationId xmlns:a16="http://schemas.microsoft.com/office/drawing/2014/main" id="{D2261A1A-A9F9-254E-86D1-7F228600DCF4}"/>
              </a:ext>
            </a:extLst>
          </p:cNvPr>
          <p:cNvSpPr txBox="1"/>
          <p:nvPr/>
        </p:nvSpPr>
        <p:spPr>
          <a:xfrm>
            <a:off x="8346686" y="3740073"/>
            <a:ext cx="663964" cy="584775"/>
          </a:xfrm>
          <a:prstGeom prst="rect">
            <a:avLst/>
          </a:prstGeom>
          <a:noFill/>
        </p:spPr>
        <p:txBody>
          <a:bodyPr wrap="none" rtlCol="0">
            <a:spAutoFit/>
          </a:bodyPr>
          <a:lstStyle/>
          <a:p>
            <a:r>
              <a:rPr lang="en-US" altLang="zh-CN" sz="3200" dirty="0" err="1">
                <a:latin typeface="Helvetica Neue Light" panose="02000403000000020004" pitchFamily="2" charset="0"/>
                <a:ea typeface="Helvetica Neue Light" panose="02000403000000020004" pitchFamily="2" charset="0"/>
                <a:cs typeface="Helvetica Neue" panose="02000503000000020004" pitchFamily="2" charset="0"/>
              </a:rPr>
              <a:t>Ke</a:t>
            </a:r>
            <a:endParaRPr lang="en-US" sz="3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9" name="TextBox 18">
            <a:extLst>
              <a:ext uri="{FF2B5EF4-FFF2-40B4-BE49-F238E27FC236}">
                <a16:creationId xmlns:a16="http://schemas.microsoft.com/office/drawing/2014/main" id="{1079DA48-C436-1D49-A830-1C61077E4EA4}"/>
              </a:ext>
            </a:extLst>
          </p:cNvPr>
          <p:cNvSpPr txBox="1"/>
          <p:nvPr/>
        </p:nvSpPr>
        <p:spPr>
          <a:xfrm>
            <a:off x="4229944" y="5281328"/>
            <a:ext cx="3732112" cy="1077218"/>
          </a:xfrm>
          <a:prstGeom prst="rect">
            <a:avLst/>
          </a:prstGeom>
          <a:noFill/>
        </p:spPr>
        <p:txBody>
          <a:bodyPr wrap="none" rtlCol="0">
            <a:spAutoFit/>
          </a:bodyPr>
          <a:lstStyle/>
          <a:p>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If</a:t>
            </a:r>
            <a:r>
              <a:rPr lang="zh-CN" altLang="en-US" sz="32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outcome</a:t>
            </a:r>
            <a:r>
              <a:rPr lang="zh-CN" altLang="en-US" sz="32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0,</a:t>
            </a:r>
            <a:r>
              <a:rPr lang="zh-CN" altLang="en-US" sz="32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Pratik!</a:t>
            </a:r>
          </a:p>
          <a:p>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If</a:t>
            </a:r>
            <a:r>
              <a:rPr lang="zh-CN" altLang="en-US" sz="32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outcome</a:t>
            </a:r>
            <a:r>
              <a:rPr lang="zh-CN" altLang="en-US" sz="32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1,</a:t>
            </a:r>
            <a:r>
              <a:rPr lang="zh-CN" altLang="en-US" sz="32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altLang="zh-CN" sz="3200" dirty="0" err="1">
                <a:latin typeface="Helvetica Neue Light" panose="02000403000000020004" pitchFamily="2" charset="0"/>
                <a:ea typeface="Helvetica Neue Light" panose="02000403000000020004" pitchFamily="2" charset="0"/>
                <a:cs typeface="Helvetica Neue" panose="02000503000000020004" pitchFamily="2" charset="0"/>
              </a:rPr>
              <a:t>Ke</a:t>
            </a:r>
            <a:r>
              <a:rPr lang="en-US" altLang="zh-CN" sz="3200" dirty="0">
                <a:latin typeface="Helvetica Neue Light" panose="02000403000000020004" pitchFamily="2" charset="0"/>
                <a:ea typeface="Helvetica Neue Light" panose="02000403000000020004" pitchFamily="2" charset="0"/>
                <a:cs typeface="Helvetica Neue" panose="02000503000000020004" pitchFamily="2" charset="0"/>
              </a:rPr>
              <a:t>!</a:t>
            </a:r>
            <a:endParaRPr lang="en-US" sz="3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300751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text&#10;&#10;Description automatically generated">
            <a:extLst>
              <a:ext uri="{FF2B5EF4-FFF2-40B4-BE49-F238E27FC236}">
                <a16:creationId xmlns:a16="http://schemas.microsoft.com/office/drawing/2014/main" id="{44461F4F-F52B-EB48-B8C3-E86B8B531215}"/>
              </a:ext>
            </a:extLst>
          </p:cNvPr>
          <p:cNvPicPr>
            <a:picLocks noChangeAspect="1"/>
          </p:cNvPicPr>
          <p:nvPr/>
        </p:nvPicPr>
        <p:blipFill>
          <a:blip r:embed="rId3"/>
          <a:stretch>
            <a:fillRect/>
          </a:stretch>
        </p:blipFill>
        <p:spPr>
          <a:xfrm>
            <a:off x="4791949" y="4190580"/>
            <a:ext cx="1975160" cy="1975160"/>
          </a:xfrm>
          <a:prstGeom prst="rect">
            <a:avLst/>
          </a:prstGeom>
        </p:spPr>
      </p:pic>
      <p:sp>
        <p:nvSpPr>
          <p:cNvPr id="46" name="Rectangle 45">
            <a:extLst>
              <a:ext uri="{FF2B5EF4-FFF2-40B4-BE49-F238E27FC236}">
                <a16:creationId xmlns:a16="http://schemas.microsoft.com/office/drawing/2014/main" id="{0950EF46-76EE-6C4F-9290-238CBFE0E20D}"/>
              </a:ext>
            </a:extLst>
          </p:cNvPr>
          <p:cNvSpPr/>
          <p:nvPr/>
        </p:nvSpPr>
        <p:spPr>
          <a:xfrm>
            <a:off x="3212106" y="5706409"/>
            <a:ext cx="4789856" cy="523220"/>
          </a:xfrm>
          <a:prstGeom prst="rect">
            <a:avLst/>
          </a:prstGeom>
        </p:spPr>
        <p:txBody>
          <a:bodyPr wrap="square">
            <a:spAutoFit/>
          </a:bodyPr>
          <a:lstStyle/>
          <a:p>
            <a:pPr algn="ct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Second</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GT-fair</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binary</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coin</a:t>
            </a:r>
            <a:endParaRPr lang="en-US" sz="2800" dirty="0">
              <a:latin typeface="Helvetica Neue Light" panose="02000403000000020004" pitchFamily="2" charset="0"/>
              <a:ea typeface="Helvetica Neue Light" panose="02000403000000020004" pitchFamily="2" charset="0"/>
              <a:cs typeface="Arial" panose="020B0604020202020204" pitchFamily="34" charset="0"/>
            </a:endParaRPr>
          </a:p>
        </p:txBody>
      </p:sp>
      <p:pic>
        <p:nvPicPr>
          <p:cNvPr id="49" name="Picture 48" descr="A picture containing text&#10;&#10;Description automatically generated">
            <a:extLst>
              <a:ext uri="{FF2B5EF4-FFF2-40B4-BE49-F238E27FC236}">
                <a16:creationId xmlns:a16="http://schemas.microsoft.com/office/drawing/2014/main" id="{18C0199E-1ED4-B540-8EBE-79C15E31D3A0}"/>
              </a:ext>
            </a:extLst>
          </p:cNvPr>
          <p:cNvPicPr>
            <a:picLocks noChangeAspect="1"/>
          </p:cNvPicPr>
          <p:nvPr/>
        </p:nvPicPr>
        <p:blipFill>
          <a:blip r:embed="rId3"/>
          <a:stretch>
            <a:fillRect/>
          </a:stretch>
        </p:blipFill>
        <p:spPr>
          <a:xfrm>
            <a:off x="4756434" y="1450519"/>
            <a:ext cx="1975160" cy="1975160"/>
          </a:xfrm>
          <a:prstGeom prst="rect">
            <a:avLst/>
          </a:prstGeom>
        </p:spPr>
      </p:pic>
      <p:pic>
        <p:nvPicPr>
          <p:cNvPr id="17" name="Picture 2">
            <a:extLst>
              <a:ext uri="{FF2B5EF4-FFF2-40B4-BE49-F238E27FC236}">
                <a16:creationId xmlns:a16="http://schemas.microsoft.com/office/drawing/2014/main" id="{E5CF1737-4423-604D-9EDA-8106B036FDE3}"/>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69732" y="132040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D4A735E-E449-024F-A695-D70EF3824FAA}"/>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6727869" y="1320402"/>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761CC80-5795-4B48-9E50-97406C70F73A}"/>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603136" y="132040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BCC0836-272D-A046-BD81-7A20DA69C8AA}"/>
              </a:ext>
            </a:extLst>
          </p:cNvPr>
          <p:cNvSpPr/>
          <p:nvPr/>
        </p:nvSpPr>
        <p:spPr>
          <a:xfrm>
            <a:off x="1170348" y="2208782"/>
            <a:ext cx="1555543"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25" name="Rectangle 24">
            <a:extLst>
              <a:ext uri="{FF2B5EF4-FFF2-40B4-BE49-F238E27FC236}">
                <a16:creationId xmlns:a16="http://schemas.microsoft.com/office/drawing/2014/main" id="{9BA6CD87-F22D-9B46-9A34-536721DA1B36}"/>
              </a:ext>
            </a:extLst>
          </p:cNvPr>
          <p:cNvSpPr/>
          <p:nvPr/>
        </p:nvSpPr>
        <p:spPr>
          <a:xfrm>
            <a:off x="2992712" y="2238983"/>
            <a:ext cx="1555543" cy="523220"/>
          </a:xfrm>
          <a:prstGeom prst="rect">
            <a:avLst/>
          </a:prstGeom>
        </p:spPr>
        <p:txBody>
          <a:bodyPr wrap="square">
            <a:spAutoFit/>
          </a:bodyPr>
          <a:lstStyle/>
          <a:p>
            <a:r>
              <a:rPr lang="en-US" altLang="zh-CN" sz="2800" b="1"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0</a:t>
            </a:r>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0" name="Rectangle 29">
            <a:extLst>
              <a:ext uri="{FF2B5EF4-FFF2-40B4-BE49-F238E27FC236}">
                <a16:creationId xmlns:a16="http://schemas.microsoft.com/office/drawing/2014/main" id="{828FA39F-DA15-3B4F-9E38-11B5B45CF0B6}"/>
              </a:ext>
            </a:extLst>
          </p:cNvPr>
          <p:cNvSpPr/>
          <p:nvPr/>
        </p:nvSpPr>
        <p:spPr>
          <a:xfrm>
            <a:off x="6887110" y="2208782"/>
            <a:ext cx="1591293" cy="523220"/>
          </a:xfrm>
          <a:prstGeom prst="rect">
            <a:avLst/>
          </a:prstGeom>
        </p:spPr>
        <p:txBody>
          <a:bodyPr wrap="square">
            <a:spAutoFit/>
          </a:bodyPr>
          <a:lstStyle/>
          <a:p>
            <a:r>
              <a:rPr lang="en-US" altLang="zh-CN" sz="2800" b="1"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1</a:t>
            </a:r>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1" name="Rectangle 30">
            <a:extLst>
              <a:ext uri="{FF2B5EF4-FFF2-40B4-BE49-F238E27FC236}">
                <a16:creationId xmlns:a16="http://schemas.microsoft.com/office/drawing/2014/main" id="{12379AC1-51E9-584B-A196-A3E90B71AA61}"/>
              </a:ext>
            </a:extLst>
          </p:cNvPr>
          <p:cNvSpPr/>
          <p:nvPr/>
        </p:nvSpPr>
        <p:spPr>
          <a:xfrm>
            <a:off x="9529143" y="2238983"/>
            <a:ext cx="1492509"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11-supp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5" name="Rectangle 34">
            <a:extLst>
              <a:ext uri="{FF2B5EF4-FFF2-40B4-BE49-F238E27FC236}">
                <a16:creationId xmlns:a16="http://schemas.microsoft.com/office/drawing/2014/main" id="{D96F2026-50D8-0F4F-B979-901043ECD786}"/>
              </a:ext>
            </a:extLst>
          </p:cNvPr>
          <p:cNvSpPr/>
          <p:nvPr/>
        </p:nvSpPr>
        <p:spPr>
          <a:xfrm>
            <a:off x="3719719" y="2951309"/>
            <a:ext cx="3774631" cy="523220"/>
          </a:xfrm>
          <a:prstGeom prst="rect">
            <a:avLst/>
          </a:prstGeom>
        </p:spPr>
        <p:txBody>
          <a:bodyPr wrap="square">
            <a:spAutoFit/>
          </a:bodyPr>
          <a:lstStyle/>
          <a:p>
            <a:pPr algn="ct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First</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GT-fair</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binary</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coin</a:t>
            </a:r>
            <a:endParaRPr lang="en-US" sz="2800" dirty="0">
              <a:latin typeface="Helvetica Neue Light" panose="02000403000000020004" pitchFamily="2" charset="0"/>
              <a:ea typeface="Helvetica Neue Light" panose="02000403000000020004" pitchFamily="2" charset="0"/>
              <a:cs typeface="Arial" panose="020B0604020202020204" pitchFamily="34" charset="0"/>
            </a:endParaRPr>
          </a:p>
        </p:txBody>
      </p:sp>
      <p:pic>
        <p:nvPicPr>
          <p:cNvPr id="26" name="Picture 2">
            <a:extLst>
              <a:ext uri="{FF2B5EF4-FFF2-40B4-BE49-F238E27FC236}">
                <a16:creationId xmlns:a16="http://schemas.microsoft.com/office/drawing/2014/main" id="{A53A5FCE-E98B-594E-9065-A6885A31BF7F}"/>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71820"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B8DE34A1-CEF0-FD4A-8321-B10D7526CCEA}"/>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2799352" y="3876411"/>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B3E4501B-5DF8-1646-A5F2-053FDE5984E0}"/>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674619"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2DC35BE-AEFC-DE4B-9CF8-8C95550E0807}"/>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159140"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8B3DEDD1-FCBA-0A49-96DD-6B5E8E440593}"/>
              </a:ext>
            </a:extLst>
          </p:cNvPr>
          <p:cNvSpPr/>
          <p:nvPr/>
        </p:nvSpPr>
        <p:spPr>
          <a:xfrm>
            <a:off x="1170348" y="4890588"/>
            <a:ext cx="1555543"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3" name="Rectangle 52">
            <a:extLst>
              <a:ext uri="{FF2B5EF4-FFF2-40B4-BE49-F238E27FC236}">
                <a16:creationId xmlns:a16="http://schemas.microsoft.com/office/drawing/2014/main" id="{D969B38D-059B-564A-80A8-3A0052C0BF71}"/>
              </a:ext>
            </a:extLst>
          </p:cNvPr>
          <p:cNvSpPr/>
          <p:nvPr/>
        </p:nvSpPr>
        <p:spPr>
          <a:xfrm>
            <a:off x="6990455" y="4920789"/>
            <a:ext cx="1555543"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01-supp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4" name="Rectangle 53">
            <a:extLst>
              <a:ext uri="{FF2B5EF4-FFF2-40B4-BE49-F238E27FC236}">
                <a16:creationId xmlns:a16="http://schemas.microsoft.com/office/drawing/2014/main" id="{80CADBE3-5A6F-8644-8E29-DC09195477B9}"/>
              </a:ext>
            </a:extLst>
          </p:cNvPr>
          <p:cNvSpPr/>
          <p:nvPr/>
        </p:nvSpPr>
        <p:spPr>
          <a:xfrm>
            <a:off x="2994718" y="4920789"/>
            <a:ext cx="1591293"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10-supp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5" name="Rectangle 54">
            <a:extLst>
              <a:ext uri="{FF2B5EF4-FFF2-40B4-BE49-F238E27FC236}">
                <a16:creationId xmlns:a16="http://schemas.microsoft.com/office/drawing/2014/main" id="{B92F0441-D773-B94B-89B0-8F5D1D3D563E}"/>
              </a:ext>
            </a:extLst>
          </p:cNvPr>
          <p:cNvSpPr/>
          <p:nvPr/>
        </p:nvSpPr>
        <p:spPr>
          <a:xfrm>
            <a:off x="9529143" y="4920789"/>
            <a:ext cx="1492509"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11-supp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pic>
        <p:nvPicPr>
          <p:cNvPr id="34" name="Picture 2">
            <a:extLst>
              <a:ext uri="{FF2B5EF4-FFF2-40B4-BE49-F238E27FC236}">
                <a16:creationId xmlns:a16="http://schemas.microsoft.com/office/drawing/2014/main" id="{59626BC9-CA87-2D4B-BE49-A9D92E009FA2}"/>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210497"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9E794E52-F889-C446-ACFF-35C5008A25A5}"/>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D99A1E89-A5F3-C940-B9E1-45C424D0F8FC}"/>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420F64EC-5E43-3C4E-BE4B-C91EE0745E79}"/>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6C422415-9D82-1E4B-9F66-B9FFCF41D1FB}"/>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22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5" grpId="0"/>
      <p:bldP spid="52" grpId="0"/>
      <p:bldP spid="53" grpId="0"/>
      <p:bldP spid="54"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CC0836-272D-A046-BD81-7A20DA69C8AA}"/>
              </a:ext>
            </a:extLst>
          </p:cNvPr>
          <p:cNvSpPr/>
          <p:nvPr/>
        </p:nvSpPr>
        <p:spPr>
          <a:xfrm>
            <a:off x="1170348" y="2208782"/>
            <a:ext cx="1555543"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25" name="Rectangle 24">
            <a:extLst>
              <a:ext uri="{FF2B5EF4-FFF2-40B4-BE49-F238E27FC236}">
                <a16:creationId xmlns:a16="http://schemas.microsoft.com/office/drawing/2014/main" id="{9BA6CD87-F22D-9B46-9A34-536721DA1B36}"/>
              </a:ext>
            </a:extLst>
          </p:cNvPr>
          <p:cNvSpPr/>
          <p:nvPr/>
        </p:nvSpPr>
        <p:spPr>
          <a:xfrm>
            <a:off x="2992712" y="2238983"/>
            <a:ext cx="1555543"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01-supp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0" name="Rectangle 29">
            <a:extLst>
              <a:ext uri="{FF2B5EF4-FFF2-40B4-BE49-F238E27FC236}">
                <a16:creationId xmlns:a16="http://schemas.microsoft.com/office/drawing/2014/main" id="{828FA39F-DA15-3B4F-9E38-11B5B45CF0B6}"/>
              </a:ext>
            </a:extLst>
          </p:cNvPr>
          <p:cNvSpPr/>
          <p:nvPr/>
        </p:nvSpPr>
        <p:spPr>
          <a:xfrm>
            <a:off x="6887110" y="2208782"/>
            <a:ext cx="1591293"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10-supp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1" name="Rectangle 30">
            <a:extLst>
              <a:ext uri="{FF2B5EF4-FFF2-40B4-BE49-F238E27FC236}">
                <a16:creationId xmlns:a16="http://schemas.microsoft.com/office/drawing/2014/main" id="{12379AC1-51E9-584B-A196-A3E90B71AA61}"/>
              </a:ext>
            </a:extLst>
          </p:cNvPr>
          <p:cNvSpPr/>
          <p:nvPr/>
        </p:nvSpPr>
        <p:spPr>
          <a:xfrm>
            <a:off x="9529143" y="2238983"/>
            <a:ext cx="1492509"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11-supp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2" name="Rectangle 51">
            <a:extLst>
              <a:ext uri="{FF2B5EF4-FFF2-40B4-BE49-F238E27FC236}">
                <a16:creationId xmlns:a16="http://schemas.microsoft.com/office/drawing/2014/main" id="{8B3DEDD1-FCBA-0A49-96DD-6B5E8E440593}"/>
              </a:ext>
            </a:extLst>
          </p:cNvPr>
          <p:cNvSpPr/>
          <p:nvPr/>
        </p:nvSpPr>
        <p:spPr>
          <a:xfrm>
            <a:off x="1170348" y="4890588"/>
            <a:ext cx="1555543"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3" name="Rectangle 52">
            <a:extLst>
              <a:ext uri="{FF2B5EF4-FFF2-40B4-BE49-F238E27FC236}">
                <a16:creationId xmlns:a16="http://schemas.microsoft.com/office/drawing/2014/main" id="{D969B38D-059B-564A-80A8-3A0052C0BF71}"/>
              </a:ext>
            </a:extLst>
          </p:cNvPr>
          <p:cNvSpPr/>
          <p:nvPr/>
        </p:nvSpPr>
        <p:spPr>
          <a:xfrm>
            <a:off x="6990455" y="4920789"/>
            <a:ext cx="1555543"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01-supp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4" name="Rectangle 53">
            <a:extLst>
              <a:ext uri="{FF2B5EF4-FFF2-40B4-BE49-F238E27FC236}">
                <a16:creationId xmlns:a16="http://schemas.microsoft.com/office/drawing/2014/main" id="{80CADBE3-5A6F-8644-8E29-DC09195477B9}"/>
              </a:ext>
            </a:extLst>
          </p:cNvPr>
          <p:cNvSpPr/>
          <p:nvPr/>
        </p:nvSpPr>
        <p:spPr>
          <a:xfrm>
            <a:off x="2994718" y="4920789"/>
            <a:ext cx="1591293"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10-supp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5" name="Rectangle 54">
            <a:extLst>
              <a:ext uri="{FF2B5EF4-FFF2-40B4-BE49-F238E27FC236}">
                <a16:creationId xmlns:a16="http://schemas.microsoft.com/office/drawing/2014/main" id="{B92F0441-D773-B94B-89B0-8F5D1D3D563E}"/>
              </a:ext>
            </a:extLst>
          </p:cNvPr>
          <p:cNvSpPr/>
          <p:nvPr/>
        </p:nvSpPr>
        <p:spPr>
          <a:xfrm>
            <a:off x="9529143" y="4920789"/>
            <a:ext cx="1492509"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11-supp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nvGrpSpPr>
          <p:cNvPr id="34" name="Group 33">
            <a:extLst>
              <a:ext uri="{FF2B5EF4-FFF2-40B4-BE49-F238E27FC236}">
                <a16:creationId xmlns:a16="http://schemas.microsoft.com/office/drawing/2014/main" id="{BAB25AF6-490C-2D4C-A7BF-9745F23ACBCD}"/>
              </a:ext>
            </a:extLst>
          </p:cNvPr>
          <p:cNvGrpSpPr/>
          <p:nvPr/>
        </p:nvGrpSpPr>
        <p:grpSpPr>
          <a:xfrm>
            <a:off x="5118122" y="845649"/>
            <a:ext cx="1247582" cy="630278"/>
            <a:chOff x="759219" y="4334461"/>
            <a:chExt cx="1785185" cy="901874"/>
          </a:xfrm>
        </p:grpSpPr>
        <p:pic>
          <p:nvPicPr>
            <p:cNvPr id="38" name="Picture 37">
              <a:extLst>
                <a:ext uri="{FF2B5EF4-FFF2-40B4-BE49-F238E27FC236}">
                  <a16:creationId xmlns:a16="http://schemas.microsoft.com/office/drawing/2014/main" id="{15CD7F1C-06A6-054C-AB40-C1054457CCD8}"/>
                </a:ext>
              </a:extLst>
            </p:cNvPr>
            <p:cNvPicPr>
              <a:picLocks noChangeAspect="1"/>
            </p:cNvPicPr>
            <p:nvPr/>
          </p:nvPicPr>
          <p:blipFill rotWithShape="1">
            <a:blip r:embed="rId3">
              <a:alphaModFix amt="90000"/>
              <a:duotone>
                <a:schemeClr val="accent3">
                  <a:shade val="45000"/>
                  <a:satMod val="135000"/>
                </a:schemeClr>
                <a:prstClr val="white"/>
              </a:duotone>
              <a:extLst>
                <a:ext uri="{BEBA8EAE-BF5A-486C-A8C5-ECC9F3942E4B}">
                  <a14:imgProps xmlns:a14="http://schemas.microsoft.com/office/drawing/2010/main">
                    <a14:imgLayer r:embed="rId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39" name="Picture 38">
              <a:extLst>
                <a:ext uri="{FF2B5EF4-FFF2-40B4-BE49-F238E27FC236}">
                  <a16:creationId xmlns:a16="http://schemas.microsoft.com/office/drawing/2014/main" id="{F102C403-0F44-6C40-A9BB-BA377CEFC048}"/>
                </a:ext>
              </a:extLst>
            </p:cNvPr>
            <p:cNvPicPr>
              <a:picLocks noChangeAspect="1"/>
            </p:cNvPicPr>
            <p:nvPr/>
          </p:nvPicPr>
          <p:blipFill rotWithShape="1">
            <a:blip r:embed="rId3">
              <a:alphaModFix amt="54000"/>
              <a:duotone>
                <a:schemeClr val="accent3">
                  <a:shade val="45000"/>
                  <a:satMod val="135000"/>
                </a:schemeClr>
                <a:prstClr val="white"/>
              </a:duotone>
              <a:extLst>
                <a:ext uri="{BEBA8EAE-BF5A-486C-A8C5-ECC9F3942E4B}">
                  <a14:imgProps xmlns:a14="http://schemas.microsoft.com/office/drawing/2010/main">
                    <a14:imgLayer r:embed="rId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40" name="Rounded Rectangle 39">
            <a:extLst>
              <a:ext uri="{FF2B5EF4-FFF2-40B4-BE49-F238E27FC236}">
                <a16:creationId xmlns:a16="http://schemas.microsoft.com/office/drawing/2014/main" id="{26F7E302-42D3-5644-BE4F-7E4AEA607C55}"/>
              </a:ext>
            </a:extLst>
          </p:cNvPr>
          <p:cNvSpPr/>
          <p:nvPr/>
        </p:nvSpPr>
        <p:spPr>
          <a:xfrm>
            <a:off x="3210497" y="1288666"/>
            <a:ext cx="5427168" cy="1047231"/>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Rectangle 40">
            <a:extLst>
              <a:ext uri="{FF2B5EF4-FFF2-40B4-BE49-F238E27FC236}">
                <a16:creationId xmlns:a16="http://schemas.microsoft.com/office/drawing/2014/main" id="{64597065-690D-1541-B1C6-598E7FB8DEAF}"/>
              </a:ext>
            </a:extLst>
          </p:cNvPr>
          <p:cNvSpPr/>
          <p:nvPr/>
        </p:nvSpPr>
        <p:spPr>
          <a:xfrm>
            <a:off x="2616963" y="5599271"/>
            <a:ext cx="7677737" cy="584775"/>
          </a:xfrm>
          <a:prstGeom prst="rect">
            <a:avLst/>
          </a:prstGeom>
        </p:spPr>
        <p:txBody>
          <a:bodyPr wrap="square">
            <a:spAutoFit/>
          </a:bodyPr>
          <a:lstStyle/>
          <a:p>
            <a:pPr algn="ct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first</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0,</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bias</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the</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second</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to</a:t>
            </a:r>
            <a:r>
              <a:rPr lang="zh-CN" altLang="en-US" sz="3200" dirty="0">
                <a:latin typeface="Helvetica Neue" panose="02000503000000020004" pitchFamily="2" charset="0"/>
                <a:ea typeface="Helvetica Neue Light" panose="020004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1</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Rounded Rectangle 41">
            <a:extLst>
              <a:ext uri="{FF2B5EF4-FFF2-40B4-BE49-F238E27FC236}">
                <a16:creationId xmlns:a16="http://schemas.microsoft.com/office/drawing/2014/main" id="{DD5FBB1A-51BE-7B46-B0F5-9B87276F947E}"/>
              </a:ext>
            </a:extLst>
          </p:cNvPr>
          <p:cNvSpPr/>
          <p:nvPr/>
        </p:nvSpPr>
        <p:spPr>
          <a:xfrm>
            <a:off x="2828574" y="3830746"/>
            <a:ext cx="5516845" cy="1105506"/>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4" name="Group 43">
            <a:extLst>
              <a:ext uri="{FF2B5EF4-FFF2-40B4-BE49-F238E27FC236}">
                <a16:creationId xmlns:a16="http://schemas.microsoft.com/office/drawing/2014/main" id="{4F8EDF87-6DFC-D345-8C69-4486F0A2B5C4}"/>
              </a:ext>
            </a:extLst>
          </p:cNvPr>
          <p:cNvGrpSpPr/>
          <p:nvPr/>
        </p:nvGrpSpPr>
        <p:grpSpPr>
          <a:xfrm>
            <a:off x="5049571" y="3372311"/>
            <a:ext cx="1300166" cy="656843"/>
            <a:chOff x="759219" y="4334461"/>
            <a:chExt cx="1785185" cy="901874"/>
          </a:xfrm>
        </p:grpSpPr>
        <p:pic>
          <p:nvPicPr>
            <p:cNvPr id="48" name="Picture 47">
              <a:extLst>
                <a:ext uri="{FF2B5EF4-FFF2-40B4-BE49-F238E27FC236}">
                  <a16:creationId xmlns:a16="http://schemas.microsoft.com/office/drawing/2014/main" id="{C0D8F249-0A94-4C42-918E-41EF4C9B4E47}"/>
                </a:ext>
              </a:extLst>
            </p:cNvPr>
            <p:cNvPicPr>
              <a:picLocks noChangeAspect="1"/>
            </p:cNvPicPr>
            <p:nvPr/>
          </p:nvPicPr>
          <p:blipFill rotWithShape="1">
            <a:blip r:embed="rId3">
              <a:alphaModFix amt="90000"/>
              <a:duotone>
                <a:schemeClr val="accent3">
                  <a:shade val="45000"/>
                  <a:satMod val="135000"/>
                </a:schemeClr>
                <a:prstClr val="white"/>
              </a:duotone>
              <a:extLst>
                <a:ext uri="{BEBA8EAE-BF5A-486C-A8C5-ECC9F3942E4B}">
                  <a14:imgProps xmlns:a14="http://schemas.microsoft.com/office/drawing/2010/main">
                    <a14:imgLayer r:embed="rId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56" name="Picture 55">
              <a:extLst>
                <a:ext uri="{FF2B5EF4-FFF2-40B4-BE49-F238E27FC236}">
                  <a16:creationId xmlns:a16="http://schemas.microsoft.com/office/drawing/2014/main" id="{E2A04007-1051-9943-A27D-49FDB5FB01A2}"/>
                </a:ext>
              </a:extLst>
            </p:cNvPr>
            <p:cNvPicPr>
              <a:picLocks noChangeAspect="1"/>
            </p:cNvPicPr>
            <p:nvPr/>
          </p:nvPicPr>
          <p:blipFill rotWithShape="1">
            <a:blip r:embed="rId3">
              <a:alphaModFix amt="54000"/>
              <a:duotone>
                <a:schemeClr val="accent3">
                  <a:shade val="45000"/>
                  <a:satMod val="135000"/>
                </a:schemeClr>
                <a:prstClr val="white"/>
              </a:duotone>
              <a:extLst>
                <a:ext uri="{BEBA8EAE-BF5A-486C-A8C5-ECC9F3942E4B}">
                  <a14:imgProps xmlns:a14="http://schemas.microsoft.com/office/drawing/2010/main">
                    <a14:imgLayer r:embed="rId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57" name="TextBox 56">
            <a:extLst>
              <a:ext uri="{FF2B5EF4-FFF2-40B4-BE49-F238E27FC236}">
                <a16:creationId xmlns:a16="http://schemas.microsoft.com/office/drawing/2014/main" id="{B805644E-9912-9E43-BEF3-75DD89B6072D}"/>
              </a:ext>
            </a:extLst>
          </p:cNvPr>
          <p:cNvSpPr txBox="1"/>
          <p:nvPr/>
        </p:nvSpPr>
        <p:spPr>
          <a:xfrm>
            <a:off x="-1624" y="39217"/>
            <a:ext cx="8639288"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Direct</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composition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does</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not</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work!</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58" name="Straight Connector 57">
            <a:extLst>
              <a:ext uri="{FF2B5EF4-FFF2-40B4-BE49-F238E27FC236}">
                <a16:creationId xmlns:a16="http://schemas.microsoft.com/office/drawing/2014/main" id="{948529D3-1987-0141-858B-D2E9688C77BB}"/>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D5AE1C95-144A-2F49-9B24-5989F470D326}"/>
              </a:ext>
            </a:extLst>
          </p:cNvPr>
          <p:cNvSpPr/>
          <p:nvPr/>
        </p:nvSpPr>
        <p:spPr>
          <a:xfrm>
            <a:off x="2257131" y="2810964"/>
            <a:ext cx="7677737" cy="584775"/>
          </a:xfrm>
          <a:prstGeom prst="rect">
            <a:avLst/>
          </a:prstGeom>
        </p:spPr>
        <p:txBody>
          <a:bodyPr wrap="square">
            <a:spAutoFit/>
          </a:bodyPr>
          <a:lstStyle/>
          <a:p>
            <a:pPr algn="ct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Behave</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honestly</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in</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the</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first</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toss</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0" name="Rectangle 59">
            <a:extLst>
              <a:ext uri="{FF2B5EF4-FFF2-40B4-BE49-F238E27FC236}">
                <a16:creationId xmlns:a16="http://schemas.microsoft.com/office/drawing/2014/main" id="{98B12ED8-C3CA-DE48-8DE4-F725C4C4E777}"/>
              </a:ext>
            </a:extLst>
          </p:cNvPr>
          <p:cNvSpPr/>
          <p:nvPr/>
        </p:nvSpPr>
        <p:spPr>
          <a:xfrm>
            <a:off x="-187623" y="1581847"/>
            <a:ext cx="1720649" cy="523220"/>
          </a:xfrm>
          <a:prstGeom prst="rect">
            <a:avLst/>
          </a:prstGeom>
        </p:spPr>
        <p:txBody>
          <a:bodyPr wrap="square">
            <a:spAutoFit/>
          </a:bodyPr>
          <a:lstStyle/>
          <a:p>
            <a:pPr algn="ct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1st</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coin</a:t>
            </a:r>
            <a:endParaRPr lang="en-US" sz="2800" dirty="0">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61" name="Rectangle 60">
            <a:extLst>
              <a:ext uri="{FF2B5EF4-FFF2-40B4-BE49-F238E27FC236}">
                <a16:creationId xmlns:a16="http://schemas.microsoft.com/office/drawing/2014/main" id="{E322B36A-23C3-7247-8F0D-A48172C7479A}"/>
              </a:ext>
            </a:extLst>
          </p:cNvPr>
          <p:cNvSpPr/>
          <p:nvPr/>
        </p:nvSpPr>
        <p:spPr>
          <a:xfrm>
            <a:off x="-97386" y="4233050"/>
            <a:ext cx="1720649" cy="523220"/>
          </a:xfrm>
          <a:prstGeom prst="rect">
            <a:avLst/>
          </a:prstGeom>
        </p:spPr>
        <p:txBody>
          <a:bodyPr wrap="square">
            <a:spAutoFit/>
          </a:bodyPr>
          <a:lstStyle/>
          <a:p>
            <a:pPr algn="ct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2nd</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coin</a:t>
            </a:r>
            <a:endParaRPr lang="en-US" sz="2800" dirty="0">
              <a:latin typeface="Helvetica Neue Light" panose="02000403000000020004" pitchFamily="2" charset="0"/>
              <a:ea typeface="Helvetica Neue Light" panose="02000403000000020004" pitchFamily="2" charset="0"/>
              <a:cs typeface="Arial" panose="020B0604020202020204" pitchFamily="34" charset="0"/>
            </a:endParaRPr>
          </a:p>
        </p:txBody>
      </p:sp>
      <p:pic>
        <p:nvPicPr>
          <p:cNvPr id="45" name="Picture 2">
            <a:extLst>
              <a:ext uri="{FF2B5EF4-FFF2-40B4-BE49-F238E27FC236}">
                <a16:creationId xmlns:a16="http://schemas.microsoft.com/office/drawing/2014/main" id="{5365AB98-817F-E24A-BCF7-4CF850FBDCE3}"/>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69732" y="132040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7A7D22FB-15C1-A54B-970B-FCDA3A4023B4}"/>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6727869" y="1320402"/>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C916A5E7-E26A-D24C-9AB3-F591A75F5016}"/>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603136" y="1320401"/>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A0E70D31-784E-6E45-9B9D-172D12EEF353}"/>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210497"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0FA8F659-ED0B-B843-B269-FFBC2F9D1BDE}"/>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a:extLst>
              <a:ext uri="{FF2B5EF4-FFF2-40B4-BE49-F238E27FC236}">
                <a16:creationId xmlns:a16="http://schemas.microsoft.com/office/drawing/2014/main" id="{B545B0DC-3E42-E74D-8F24-47BFF389B6E7}"/>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63F24A89-C0C7-BA4D-9E6C-77849D33263D}"/>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71820"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a:extLst>
              <a:ext uri="{FF2B5EF4-FFF2-40B4-BE49-F238E27FC236}">
                <a16:creationId xmlns:a16="http://schemas.microsoft.com/office/drawing/2014/main" id="{A8A893FC-9F97-C945-BB81-D86C68042FC6}"/>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2799352" y="3876411"/>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a:extLst>
              <a:ext uri="{FF2B5EF4-FFF2-40B4-BE49-F238E27FC236}">
                <a16:creationId xmlns:a16="http://schemas.microsoft.com/office/drawing/2014/main" id="{D99BFBB2-7EF6-1349-BA29-E61A162405E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674619"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E1B3B849-7CA8-7C45-81F0-2286777F238F}"/>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159140"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a:extLst>
              <a:ext uri="{FF2B5EF4-FFF2-40B4-BE49-F238E27FC236}">
                <a16:creationId xmlns:a16="http://schemas.microsoft.com/office/drawing/2014/main" id="{5E01A87A-1055-E946-B070-7D0CC54F8BA2}"/>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a:extLst>
              <a:ext uri="{FF2B5EF4-FFF2-40B4-BE49-F238E27FC236}">
                <a16:creationId xmlns:a16="http://schemas.microsoft.com/office/drawing/2014/main" id="{46E04D80-2230-C345-B11E-8C43FD3F013C}"/>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9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41" grpId="0"/>
      <p:bldP spid="42" grpId="0" animBg="1"/>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CC0836-272D-A046-BD81-7A20DA69C8AA}"/>
              </a:ext>
            </a:extLst>
          </p:cNvPr>
          <p:cNvSpPr/>
          <p:nvPr/>
        </p:nvSpPr>
        <p:spPr>
          <a:xfrm>
            <a:off x="1170348" y="2208782"/>
            <a:ext cx="1555543"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25" name="Rectangle 24">
            <a:extLst>
              <a:ext uri="{FF2B5EF4-FFF2-40B4-BE49-F238E27FC236}">
                <a16:creationId xmlns:a16="http://schemas.microsoft.com/office/drawing/2014/main" id="{9BA6CD87-F22D-9B46-9A34-536721DA1B36}"/>
              </a:ext>
            </a:extLst>
          </p:cNvPr>
          <p:cNvSpPr/>
          <p:nvPr/>
        </p:nvSpPr>
        <p:spPr>
          <a:xfrm>
            <a:off x="2992712" y="2238983"/>
            <a:ext cx="1555543"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01-supp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0" name="Rectangle 29">
            <a:extLst>
              <a:ext uri="{FF2B5EF4-FFF2-40B4-BE49-F238E27FC236}">
                <a16:creationId xmlns:a16="http://schemas.microsoft.com/office/drawing/2014/main" id="{828FA39F-DA15-3B4F-9E38-11B5B45CF0B6}"/>
              </a:ext>
            </a:extLst>
          </p:cNvPr>
          <p:cNvSpPr/>
          <p:nvPr/>
        </p:nvSpPr>
        <p:spPr>
          <a:xfrm>
            <a:off x="6887110" y="2208782"/>
            <a:ext cx="1591293"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10-supp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1" name="Rectangle 30">
            <a:extLst>
              <a:ext uri="{FF2B5EF4-FFF2-40B4-BE49-F238E27FC236}">
                <a16:creationId xmlns:a16="http://schemas.microsoft.com/office/drawing/2014/main" id="{12379AC1-51E9-584B-A196-A3E90B71AA61}"/>
              </a:ext>
            </a:extLst>
          </p:cNvPr>
          <p:cNvSpPr/>
          <p:nvPr/>
        </p:nvSpPr>
        <p:spPr>
          <a:xfrm>
            <a:off x="9529143" y="2238983"/>
            <a:ext cx="1492509"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11-supp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2" name="Rectangle 51">
            <a:extLst>
              <a:ext uri="{FF2B5EF4-FFF2-40B4-BE49-F238E27FC236}">
                <a16:creationId xmlns:a16="http://schemas.microsoft.com/office/drawing/2014/main" id="{8B3DEDD1-FCBA-0A49-96DD-6B5E8E440593}"/>
              </a:ext>
            </a:extLst>
          </p:cNvPr>
          <p:cNvSpPr/>
          <p:nvPr/>
        </p:nvSpPr>
        <p:spPr>
          <a:xfrm>
            <a:off x="1170348" y="4890588"/>
            <a:ext cx="1555543"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3" name="Rectangle 52">
            <a:extLst>
              <a:ext uri="{FF2B5EF4-FFF2-40B4-BE49-F238E27FC236}">
                <a16:creationId xmlns:a16="http://schemas.microsoft.com/office/drawing/2014/main" id="{D969B38D-059B-564A-80A8-3A0052C0BF71}"/>
              </a:ext>
            </a:extLst>
          </p:cNvPr>
          <p:cNvSpPr/>
          <p:nvPr/>
        </p:nvSpPr>
        <p:spPr>
          <a:xfrm>
            <a:off x="6990455" y="4920789"/>
            <a:ext cx="1555543"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01-supp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4" name="Rectangle 53">
            <a:extLst>
              <a:ext uri="{FF2B5EF4-FFF2-40B4-BE49-F238E27FC236}">
                <a16:creationId xmlns:a16="http://schemas.microsoft.com/office/drawing/2014/main" id="{80CADBE3-5A6F-8644-8E29-DC09195477B9}"/>
              </a:ext>
            </a:extLst>
          </p:cNvPr>
          <p:cNvSpPr/>
          <p:nvPr/>
        </p:nvSpPr>
        <p:spPr>
          <a:xfrm>
            <a:off x="2994718" y="4920789"/>
            <a:ext cx="1591293"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10-supp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5" name="Rectangle 54">
            <a:extLst>
              <a:ext uri="{FF2B5EF4-FFF2-40B4-BE49-F238E27FC236}">
                <a16:creationId xmlns:a16="http://schemas.microsoft.com/office/drawing/2014/main" id="{B92F0441-D773-B94B-89B0-8F5D1D3D563E}"/>
              </a:ext>
            </a:extLst>
          </p:cNvPr>
          <p:cNvSpPr/>
          <p:nvPr/>
        </p:nvSpPr>
        <p:spPr>
          <a:xfrm>
            <a:off x="9529143" y="4920789"/>
            <a:ext cx="1492509"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11-supp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40" name="Rounded Rectangle 39">
            <a:extLst>
              <a:ext uri="{FF2B5EF4-FFF2-40B4-BE49-F238E27FC236}">
                <a16:creationId xmlns:a16="http://schemas.microsoft.com/office/drawing/2014/main" id="{26F7E302-42D3-5644-BE4F-7E4AEA607C55}"/>
              </a:ext>
            </a:extLst>
          </p:cNvPr>
          <p:cNvSpPr/>
          <p:nvPr/>
        </p:nvSpPr>
        <p:spPr>
          <a:xfrm>
            <a:off x="3210497" y="1288666"/>
            <a:ext cx="5427168" cy="1047231"/>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Rectangle 40">
            <a:extLst>
              <a:ext uri="{FF2B5EF4-FFF2-40B4-BE49-F238E27FC236}">
                <a16:creationId xmlns:a16="http://schemas.microsoft.com/office/drawing/2014/main" id="{64597065-690D-1541-B1C6-598E7FB8DEAF}"/>
              </a:ext>
            </a:extLst>
          </p:cNvPr>
          <p:cNvSpPr/>
          <p:nvPr/>
        </p:nvSpPr>
        <p:spPr>
          <a:xfrm>
            <a:off x="1170348" y="5821349"/>
            <a:ext cx="8382278" cy="584775"/>
          </a:xfrm>
          <a:prstGeom prst="rect">
            <a:avLst/>
          </a:prstGeom>
        </p:spPr>
        <p:txBody>
          <a:bodyPr wrap="square">
            <a:spAutoFit/>
          </a:bodyPr>
          <a:lstStyle/>
          <a:p>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Inconsistent</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coalition’s</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preference!</a:t>
            </a:r>
          </a:p>
        </p:txBody>
      </p:sp>
      <p:sp>
        <p:nvSpPr>
          <p:cNvPr id="57" name="TextBox 56">
            <a:extLst>
              <a:ext uri="{FF2B5EF4-FFF2-40B4-BE49-F238E27FC236}">
                <a16:creationId xmlns:a16="http://schemas.microsoft.com/office/drawing/2014/main" id="{B805644E-9912-9E43-BEF3-75DD89B6072D}"/>
              </a:ext>
            </a:extLst>
          </p:cNvPr>
          <p:cNvSpPr txBox="1"/>
          <p:nvPr/>
        </p:nvSpPr>
        <p:spPr>
          <a:xfrm>
            <a:off x="-1624" y="39217"/>
            <a:ext cx="8639288"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Direct</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composition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does</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not</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work!</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58" name="Straight Connector 57">
            <a:extLst>
              <a:ext uri="{FF2B5EF4-FFF2-40B4-BE49-F238E27FC236}">
                <a16:creationId xmlns:a16="http://schemas.microsoft.com/office/drawing/2014/main" id="{948529D3-1987-0141-858B-D2E9688C77BB}"/>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1CE6B639-C54A-1241-8F78-2045451F0FFB}"/>
              </a:ext>
            </a:extLst>
          </p:cNvPr>
          <p:cNvSpPr/>
          <p:nvPr/>
        </p:nvSpPr>
        <p:spPr>
          <a:xfrm>
            <a:off x="-187623" y="1581847"/>
            <a:ext cx="1720649" cy="523220"/>
          </a:xfrm>
          <a:prstGeom prst="rect">
            <a:avLst/>
          </a:prstGeom>
        </p:spPr>
        <p:txBody>
          <a:bodyPr wrap="square">
            <a:spAutoFit/>
          </a:bodyPr>
          <a:lstStyle/>
          <a:p>
            <a:pPr algn="ct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1st</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coin</a:t>
            </a:r>
            <a:endParaRPr lang="en-US" sz="2800" dirty="0">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46" name="Rectangle 45">
            <a:extLst>
              <a:ext uri="{FF2B5EF4-FFF2-40B4-BE49-F238E27FC236}">
                <a16:creationId xmlns:a16="http://schemas.microsoft.com/office/drawing/2014/main" id="{A43253C1-05C1-DD43-A9D3-D7192D97E07C}"/>
              </a:ext>
            </a:extLst>
          </p:cNvPr>
          <p:cNvSpPr/>
          <p:nvPr/>
        </p:nvSpPr>
        <p:spPr>
          <a:xfrm>
            <a:off x="-97386" y="4233050"/>
            <a:ext cx="1720649" cy="523220"/>
          </a:xfrm>
          <a:prstGeom prst="rect">
            <a:avLst/>
          </a:prstGeom>
        </p:spPr>
        <p:txBody>
          <a:bodyPr wrap="square">
            <a:spAutoFit/>
          </a:bodyPr>
          <a:lstStyle/>
          <a:p>
            <a:pPr algn="ct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2nd</a:t>
            </a:r>
            <a:r>
              <a:rPr lang="zh-CN" altLang="en-US" sz="2800" dirty="0">
                <a:latin typeface="Helvetica Neue Light" panose="02000403000000020004" pitchFamily="2" charset="0"/>
                <a:ea typeface="Helvetica Neue Light" panose="02000403000000020004" pitchFamily="2" charset="0"/>
                <a:cs typeface="Arial" panose="020B0604020202020204" pitchFamily="34" charset="0"/>
              </a:rPr>
              <a:t> </a:t>
            </a:r>
            <a:r>
              <a:rPr lang="en-US" altLang="zh-CN" sz="2800" dirty="0">
                <a:latin typeface="Helvetica Neue Light" panose="02000403000000020004" pitchFamily="2" charset="0"/>
                <a:ea typeface="Helvetica Neue Light" panose="02000403000000020004" pitchFamily="2" charset="0"/>
                <a:cs typeface="Arial" panose="020B0604020202020204" pitchFamily="34" charset="0"/>
              </a:rPr>
              <a:t>coin</a:t>
            </a:r>
            <a:endParaRPr lang="en-US" sz="2800" dirty="0">
              <a:latin typeface="Helvetica Neue Light" panose="02000403000000020004" pitchFamily="2" charset="0"/>
              <a:ea typeface="Helvetica Neue Light" panose="02000403000000020004" pitchFamily="2" charset="0"/>
              <a:cs typeface="Arial" panose="020B0604020202020204" pitchFamily="34" charset="0"/>
            </a:endParaRPr>
          </a:p>
        </p:txBody>
      </p:sp>
      <p:pic>
        <p:nvPicPr>
          <p:cNvPr id="49" name="Picture 2">
            <a:extLst>
              <a:ext uri="{FF2B5EF4-FFF2-40B4-BE49-F238E27FC236}">
                <a16:creationId xmlns:a16="http://schemas.microsoft.com/office/drawing/2014/main" id="{5190D308-6901-D043-89C1-CA8939BD9B93}"/>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69732" y="132040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D7845F35-2027-9347-8CDD-93D95412CD6C}"/>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6727869" y="1320402"/>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8FEC3B20-9643-1B4B-A96E-42B3FD5C363E}"/>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603136" y="1320401"/>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DB5FF91E-42DC-5049-964F-6A2031A90586}"/>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210497"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61177549-0699-5B48-9B0C-B4E106F83A06}"/>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19E7C61F-6297-5546-81B8-8CBAD4F473D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13203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a:extLst>
              <a:ext uri="{FF2B5EF4-FFF2-40B4-BE49-F238E27FC236}">
                <a16:creationId xmlns:a16="http://schemas.microsoft.com/office/drawing/2014/main" id="{8DEF9DC2-F11D-B249-8DFD-9747F1B831E1}"/>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571820"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10FC412C-A80D-A746-9668-72DE9F8250A6}"/>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2799352" y="3876411"/>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a:extLst>
              <a:ext uri="{FF2B5EF4-FFF2-40B4-BE49-F238E27FC236}">
                <a16:creationId xmlns:a16="http://schemas.microsoft.com/office/drawing/2014/main" id="{8EE86DFA-800C-5F42-96E0-058F18D2D784}"/>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674619"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a:extLst>
              <a:ext uri="{FF2B5EF4-FFF2-40B4-BE49-F238E27FC236}">
                <a16:creationId xmlns:a16="http://schemas.microsoft.com/office/drawing/2014/main" id="{E674763F-47C0-474E-86B3-9ADD86371640}"/>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159140"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6804B350-BDBB-C544-AA02-BB1F3809687E}"/>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411682"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a:extLst>
              <a:ext uri="{FF2B5EF4-FFF2-40B4-BE49-F238E27FC236}">
                <a16:creationId xmlns:a16="http://schemas.microsoft.com/office/drawing/2014/main" id="{4A4FA8FD-6878-714A-A2C7-484265267A2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253474" y="3876410"/>
            <a:ext cx="1047231" cy="104723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44DB20A1-0FED-4C47-A956-6625D0AE86EA}"/>
              </a:ext>
            </a:extLst>
          </p:cNvPr>
          <p:cNvGrpSpPr/>
          <p:nvPr/>
        </p:nvGrpSpPr>
        <p:grpSpPr>
          <a:xfrm>
            <a:off x="5118122" y="845649"/>
            <a:ext cx="1247582" cy="630278"/>
            <a:chOff x="759219" y="4334461"/>
            <a:chExt cx="1785185" cy="901874"/>
          </a:xfrm>
        </p:grpSpPr>
        <p:pic>
          <p:nvPicPr>
            <p:cNvPr id="71" name="Picture 70">
              <a:extLst>
                <a:ext uri="{FF2B5EF4-FFF2-40B4-BE49-F238E27FC236}">
                  <a16:creationId xmlns:a16="http://schemas.microsoft.com/office/drawing/2014/main" id="{245C07BB-AD50-3F40-AFEB-C8AA4F056C53}"/>
                </a:ext>
              </a:extLst>
            </p:cNvPr>
            <p:cNvPicPr>
              <a:picLocks noChangeAspect="1"/>
            </p:cNvPicPr>
            <p:nvPr/>
          </p:nvPicPr>
          <p:blipFill rotWithShape="1">
            <a:blip r:embed="rId5">
              <a:alphaModFix amt="90000"/>
              <a:duotone>
                <a:schemeClr val="accent3">
                  <a:shade val="45000"/>
                  <a:satMod val="135000"/>
                </a:schemeClr>
                <a:prstClr val="white"/>
              </a:duotone>
              <a:extLst>
                <a:ext uri="{BEBA8EAE-BF5A-486C-A8C5-ECC9F3942E4B}">
                  <a14:imgProps xmlns:a14="http://schemas.microsoft.com/office/drawing/2010/main">
                    <a14:imgLayer r:embed="rId6">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72" name="Picture 71">
              <a:extLst>
                <a:ext uri="{FF2B5EF4-FFF2-40B4-BE49-F238E27FC236}">
                  <a16:creationId xmlns:a16="http://schemas.microsoft.com/office/drawing/2014/main" id="{B3356B03-35B1-C441-ADB9-CA475F3D12D7}"/>
                </a:ext>
              </a:extLst>
            </p:cNvPr>
            <p:cNvPicPr>
              <a:picLocks noChangeAspect="1"/>
            </p:cNvPicPr>
            <p:nvPr/>
          </p:nvPicPr>
          <p:blipFill rotWithShape="1">
            <a:blip r:embed="rId5">
              <a:alphaModFix amt="54000"/>
              <a:duotone>
                <a:schemeClr val="accent3">
                  <a:shade val="45000"/>
                  <a:satMod val="135000"/>
                </a:schemeClr>
                <a:prstClr val="white"/>
              </a:duotone>
              <a:extLst>
                <a:ext uri="{BEBA8EAE-BF5A-486C-A8C5-ECC9F3942E4B}">
                  <a14:imgProps xmlns:a14="http://schemas.microsoft.com/office/drawing/2010/main">
                    <a14:imgLayer r:embed="rId6">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grpSp>
        <p:nvGrpSpPr>
          <p:cNvPr id="73" name="Group 72">
            <a:extLst>
              <a:ext uri="{FF2B5EF4-FFF2-40B4-BE49-F238E27FC236}">
                <a16:creationId xmlns:a16="http://schemas.microsoft.com/office/drawing/2014/main" id="{CF0CAA56-F0B7-884E-BE0D-752B4C22AA1C}"/>
              </a:ext>
            </a:extLst>
          </p:cNvPr>
          <p:cNvGrpSpPr/>
          <p:nvPr/>
        </p:nvGrpSpPr>
        <p:grpSpPr>
          <a:xfrm>
            <a:off x="5049571" y="3372311"/>
            <a:ext cx="1300166" cy="656843"/>
            <a:chOff x="759219" y="4334461"/>
            <a:chExt cx="1785185" cy="901874"/>
          </a:xfrm>
        </p:grpSpPr>
        <p:pic>
          <p:nvPicPr>
            <p:cNvPr id="74" name="Picture 73">
              <a:extLst>
                <a:ext uri="{FF2B5EF4-FFF2-40B4-BE49-F238E27FC236}">
                  <a16:creationId xmlns:a16="http://schemas.microsoft.com/office/drawing/2014/main" id="{37C88B3F-96C3-8447-8F1E-8546B2AF65F9}"/>
                </a:ext>
              </a:extLst>
            </p:cNvPr>
            <p:cNvPicPr>
              <a:picLocks noChangeAspect="1"/>
            </p:cNvPicPr>
            <p:nvPr/>
          </p:nvPicPr>
          <p:blipFill rotWithShape="1">
            <a:blip r:embed="rId5">
              <a:alphaModFix amt="90000"/>
              <a:duotone>
                <a:schemeClr val="accent3">
                  <a:shade val="45000"/>
                  <a:satMod val="135000"/>
                </a:schemeClr>
                <a:prstClr val="white"/>
              </a:duotone>
              <a:extLst>
                <a:ext uri="{BEBA8EAE-BF5A-486C-A8C5-ECC9F3942E4B}">
                  <a14:imgProps xmlns:a14="http://schemas.microsoft.com/office/drawing/2010/main">
                    <a14:imgLayer r:embed="rId6">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75" name="Picture 74">
              <a:extLst>
                <a:ext uri="{FF2B5EF4-FFF2-40B4-BE49-F238E27FC236}">
                  <a16:creationId xmlns:a16="http://schemas.microsoft.com/office/drawing/2014/main" id="{92F7D226-500A-A844-8E45-BE41D13E5611}"/>
                </a:ext>
              </a:extLst>
            </p:cNvPr>
            <p:cNvPicPr>
              <a:picLocks noChangeAspect="1"/>
            </p:cNvPicPr>
            <p:nvPr/>
          </p:nvPicPr>
          <p:blipFill rotWithShape="1">
            <a:blip r:embed="rId5">
              <a:alphaModFix amt="54000"/>
              <a:duotone>
                <a:schemeClr val="accent3">
                  <a:shade val="45000"/>
                  <a:satMod val="135000"/>
                </a:schemeClr>
                <a:prstClr val="white"/>
              </a:duotone>
              <a:extLst>
                <a:ext uri="{BEBA8EAE-BF5A-486C-A8C5-ECC9F3942E4B}">
                  <a14:imgProps xmlns:a14="http://schemas.microsoft.com/office/drawing/2010/main">
                    <a14:imgLayer r:embed="rId6">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76" name="Rounded Rectangle 75">
            <a:extLst>
              <a:ext uri="{FF2B5EF4-FFF2-40B4-BE49-F238E27FC236}">
                <a16:creationId xmlns:a16="http://schemas.microsoft.com/office/drawing/2014/main" id="{590BC631-A3B3-DE45-8B3D-34C32F9F7909}"/>
              </a:ext>
            </a:extLst>
          </p:cNvPr>
          <p:cNvSpPr/>
          <p:nvPr/>
        </p:nvSpPr>
        <p:spPr>
          <a:xfrm>
            <a:off x="2828574" y="3830746"/>
            <a:ext cx="5516845" cy="1105506"/>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23053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7098D7E-618E-6942-9BB0-648695B289BF}"/>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0A7A-07B0-5D4C-8620-C94F5157693C}"/>
              </a:ext>
            </a:extLst>
          </p:cNvPr>
          <p:cNvSpPr txBox="1"/>
          <p:nvPr/>
        </p:nvSpPr>
        <p:spPr>
          <a:xfrm>
            <a:off x="-1624" y="39217"/>
            <a:ext cx="2722220"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In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this</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talk</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4E67484E-9CBC-2D40-AD4E-D343C5BD36D6}"/>
              </a:ext>
            </a:extLst>
          </p:cNvPr>
          <p:cNvSpPr/>
          <p:nvPr/>
        </p:nvSpPr>
        <p:spPr>
          <a:xfrm>
            <a:off x="0" y="625755"/>
            <a:ext cx="11932853" cy="2201821"/>
          </a:xfrm>
          <a:prstGeom prst="rect">
            <a:avLst/>
          </a:prstGeom>
        </p:spPr>
        <p:txBody>
          <a:bodyPr wrap="square">
            <a:spAutoFit/>
          </a:bodyPr>
          <a:lstStyle/>
          <a:p>
            <a:pPr>
              <a:buClr>
                <a:srgbClr val="5EA69C"/>
              </a:buCl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	</a:t>
            </a:r>
          </a:p>
          <a:p>
            <a:pPr marL="1028700" lvl="1" indent="-571500">
              <a:lnSpc>
                <a:spcPct val="150000"/>
              </a:lnSpc>
              <a:buClr>
                <a:schemeClr val="bg1">
                  <a:lumMod val="65000"/>
                </a:schemeClr>
              </a:buClr>
              <a:buFont typeface="Arial" panose="020B0604020202020204" pitchFamily="34" charset="0"/>
              <a:buChar char="•"/>
            </a:pPr>
            <a:r>
              <a:rPr lang="en-US" altLang="zh-CN"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Direct</a:t>
            </a:r>
            <a:r>
              <a:rPr lang="zh-CN" altLang="en-US"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composition</a:t>
            </a:r>
            <a:r>
              <a:rPr lang="zh-CN" altLang="en-US"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does</a:t>
            </a:r>
            <a:r>
              <a:rPr lang="zh-CN" altLang="en-US"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not</a:t>
            </a:r>
            <a:r>
              <a:rPr lang="zh-CN" altLang="en-US"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work</a:t>
            </a:r>
          </a:p>
          <a:p>
            <a:pPr marL="1028700" lvl="1" indent="-571500">
              <a:lnSpc>
                <a:spcPct val="150000"/>
              </a:lnSpc>
              <a:buClr>
                <a:schemeClr val="bg1">
                  <a:lumMod val="65000"/>
                </a:schemeClr>
              </a:buClr>
              <a:buFont typeface="Arial" panose="020B0604020202020204" pitchFamily="34" charset="0"/>
              <a:buChar char="•"/>
            </a:pP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Our</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protocol</a:t>
            </a:r>
            <a:r>
              <a:rPr lang="zh-CN" altLang="en-US"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(semi-malicious)</a:t>
            </a:r>
          </a:p>
        </p:txBody>
      </p:sp>
    </p:spTree>
    <p:extLst>
      <p:ext uri="{BB962C8B-B14F-4D97-AF65-F5344CB8AC3E}">
        <p14:creationId xmlns:p14="http://schemas.microsoft.com/office/powerpoint/2010/main" val="27191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54A21653-9027-274C-89CB-92FD94CA6D05}"/>
                  </a:ext>
                </a:extLst>
              </p:cNvPr>
              <p:cNvSpPr/>
              <p:nvPr/>
            </p:nvSpPr>
            <p:spPr>
              <a:xfrm>
                <a:off x="1901630" y="2870464"/>
                <a:ext cx="1765227"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commits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0</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9" name="Rectangle 78">
                <a:extLst>
                  <a:ext uri="{FF2B5EF4-FFF2-40B4-BE49-F238E27FC236}">
                    <a16:creationId xmlns:a16="http://schemas.microsoft.com/office/drawing/2014/main" id="{54A21653-9027-274C-89CB-92FD94CA6D05}"/>
                  </a:ext>
                </a:extLst>
              </p:cNvPr>
              <p:cNvSpPr>
                <a:spLocks noRot="1" noChangeAspect="1" noMove="1" noResize="1" noEditPoints="1" noAdjustHandles="1" noChangeArrowheads="1" noChangeShapeType="1" noTextEdit="1"/>
              </p:cNvSpPr>
              <p:nvPr/>
            </p:nvSpPr>
            <p:spPr>
              <a:xfrm>
                <a:off x="1901630" y="2870464"/>
                <a:ext cx="1765227" cy="1077218"/>
              </a:xfrm>
              <a:prstGeom prst="rect">
                <a:avLst/>
              </a:prstGeom>
              <a:blipFill>
                <a:blip r:embed="rId3"/>
                <a:stretch>
                  <a:fillRect l="-8571" t="-6977" r="-7143" b="-34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Rectangle 83">
                <a:extLst>
                  <a:ext uri="{FF2B5EF4-FFF2-40B4-BE49-F238E27FC236}">
                    <a16:creationId xmlns:a16="http://schemas.microsoft.com/office/drawing/2014/main" id="{9B11FE21-55A0-D243-B873-1B227D960596}"/>
                  </a:ext>
                </a:extLst>
              </p:cNvPr>
              <p:cNvSpPr/>
              <p:nvPr/>
            </p:nvSpPr>
            <p:spPr>
              <a:xfrm>
                <a:off x="8660867" y="2894611"/>
                <a:ext cx="2717411" cy="1077218"/>
              </a:xfrm>
              <a:prstGeom prst="rect">
                <a:avLst/>
              </a:prstGeom>
            </p:spPr>
            <p:txBody>
              <a:bodyPr wrap="none">
                <a:spAutoFit/>
              </a:bodyPr>
              <a:lstStyle/>
              <a:p>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3-out-of-5</a:t>
                </a:r>
                <a:r>
                  <a:rPr lang="zh-CN" altLang="en-US" sz="3200" b="0" i="1" dirty="0">
                    <a:solidFill>
                      <a:schemeClr val="tx1"/>
                    </a:solidFill>
                    <a:latin typeface="Helvetica Neue" panose="02000503000000020004" pitchFamily="2" charset="0"/>
                    <a:cs typeface="Helvetica Neue" panose="02000503000000020004" pitchFamily="2" charset="0"/>
                  </a:rPr>
                  <a:t> </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1</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84" name="Rectangle 83">
                <a:extLst>
                  <a:ext uri="{FF2B5EF4-FFF2-40B4-BE49-F238E27FC236}">
                    <a16:creationId xmlns:a16="http://schemas.microsoft.com/office/drawing/2014/main" id="{9B11FE21-55A0-D243-B873-1B227D960596}"/>
                  </a:ext>
                </a:extLst>
              </p:cNvPr>
              <p:cNvSpPr>
                <a:spLocks noRot="1" noChangeAspect="1" noMove="1" noResize="1" noEditPoints="1" noAdjustHandles="1" noChangeArrowheads="1" noChangeShapeType="1" noTextEdit="1"/>
              </p:cNvSpPr>
              <p:nvPr/>
            </p:nvSpPr>
            <p:spPr>
              <a:xfrm>
                <a:off x="8660867" y="2894611"/>
                <a:ext cx="2717411" cy="1077218"/>
              </a:xfrm>
              <a:prstGeom prst="rect">
                <a:avLst/>
              </a:prstGeom>
              <a:blipFill>
                <a:blip r:embed="rId4"/>
                <a:stretch>
                  <a:fillRect l="-5116" t="-8235" r="-4186" b="-2353"/>
                </a:stretch>
              </a:blipFill>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1445F29C-F62E-994F-942F-73EAD2DBD50B}"/>
              </a:ext>
            </a:extLst>
          </p:cNvPr>
          <p:cNvCxnSpPr>
            <a:cxnSpLocks/>
          </p:cNvCxnSpPr>
          <p:nvPr/>
        </p:nvCxnSpPr>
        <p:spPr>
          <a:xfrm>
            <a:off x="0" y="829278"/>
            <a:ext cx="3316913"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DF924DC-8185-2446-8AED-04B152038281}"/>
              </a:ext>
            </a:extLst>
          </p:cNvPr>
          <p:cNvSpPr txBox="1"/>
          <p:nvPr/>
        </p:nvSpPr>
        <p:spPr>
          <a:xfrm>
            <a:off x="-1624" y="39217"/>
            <a:ext cx="331853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Our</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Protocol</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9" name="Straight Arrow Connector 8">
            <a:extLst>
              <a:ext uri="{FF2B5EF4-FFF2-40B4-BE49-F238E27FC236}">
                <a16:creationId xmlns:a16="http://schemas.microsoft.com/office/drawing/2014/main" id="{E954BFAF-8CB1-364C-B2EB-13782CEE3BB0}"/>
              </a:ext>
            </a:extLst>
          </p:cNvPr>
          <p:cNvCxnSpPr>
            <a:cxnSpLocks/>
            <a:endCxn id="100" idx="1"/>
          </p:cNvCxnSpPr>
          <p:nvPr/>
        </p:nvCxnSpPr>
        <p:spPr>
          <a:xfrm flipV="1">
            <a:off x="1785668" y="1615909"/>
            <a:ext cx="3575432" cy="3583122"/>
          </a:xfrm>
          <a:prstGeom prst="straightConnector1">
            <a:avLst/>
          </a:prstGeom>
          <a:ln w="28575">
            <a:solidFill>
              <a:srgbClr val="5EA69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3957C5-04C8-934C-8E34-46A0B23C99DE}"/>
              </a:ext>
            </a:extLst>
          </p:cNvPr>
          <p:cNvCxnSpPr>
            <a:cxnSpLocks/>
            <a:endCxn id="100" idx="3"/>
          </p:cNvCxnSpPr>
          <p:nvPr/>
        </p:nvCxnSpPr>
        <p:spPr>
          <a:xfrm flipH="1" flipV="1">
            <a:off x="7109695" y="1615909"/>
            <a:ext cx="2896103" cy="3456363"/>
          </a:xfrm>
          <a:prstGeom prst="straightConnector1">
            <a:avLst/>
          </a:prstGeom>
          <a:ln w="28575">
            <a:solidFill>
              <a:srgbClr val="EE7C3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C7BCD73A-F36D-3048-9438-35B8D009F10E}"/>
                  </a:ext>
                </a:extLst>
              </p:cNvPr>
              <p:cNvSpPr/>
              <p:nvPr/>
            </p:nvSpPr>
            <p:spPr>
              <a:xfrm>
                <a:off x="4514926" y="182947"/>
                <a:ext cx="3112006" cy="646331"/>
              </a:xfrm>
              <a:prstGeom prst="rect">
                <a:avLst/>
              </a:prstGeom>
            </p:spPr>
            <p:txBody>
              <a:bodyPr wrap="none">
                <a:spAutoFit/>
              </a:bodyPr>
              <a:lstStyle/>
              <a:p>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Output</a:t>
                </a:r>
                <a:r>
                  <a:rPr lang="zh-CN" altLang="en-US" sz="3600" b="0" dirty="0">
                    <a:solidFill>
                      <a:schemeClr val="tx1"/>
                    </a:solidFill>
                    <a:latin typeface="Helvetica Neue" panose="02000503000000020004" pitchFamily="2" charset="0"/>
                    <a:cs typeface="Helvetica Neue" panose="02000503000000020004" pitchFamily="2" charset="0"/>
                  </a:rPr>
                  <a:t> </a:t>
                </a:r>
                <a14:m>
                  <m:oMath xmlns:m="http://schemas.openxmlformats.org/officeDocument/2006/math">
                    <m:sSub>
                      <m:sSubPr>
                        <m:ctrlPr>
                          <a:rPr lang="en-US" altLang="zh-CN" sz="3600" b="0" i="1" smtClean="0">
                            <a:solidFill>
                              <a:schemeClr val="tx1"/>
                            </a:solidFill>
                            <a:latin typeface="Cambria Math" panose="02040503050406030204" pitchFamily="18" charset="0"/>
                          </a:rPr>
                        </m:ctrlPr>
                      </m:sSubPr>
                      <m:e>
                        <m:r>
                          <a:rPr lang="en-US" altLang="zh-CN" sz="3600" b="0" i="1" smtClean="0">
                            <a:solidFill>
                              <a:schemeClr val="tx1"/>
                            </a:solidFill>
                            <a:latin typeface="Cambria Math" panose="02040503050406030204" pitchFamily="18" charset="0"/>
                          </a:rPr>
                          <m:t>𝑐</m:t>
                        </m:r>
                      </m:e>
                      <m:sub>
                        <m:r>
                          <a:rPr lang="en-US" altLang="zh-CN" sz="3600" b="0" i="1" smtClean="0">
                            <a:solidFill>
                              <a:schemeClr val="tx1"/>
                            </a:solidFill>
                            <a:latin typeface="Cambria Math" panose="02040503050406030204" pitchFamily="18" charset="0"/>
                          </a:rPr>
                          <m:t>0</m:t>
                        </m:r>
                      </m:sub>
                    </m:sSub>
                    <m:r>
                      <a:rPr lang="en-US" altLang="zh-CN" sz="3600" b="0" i="1" smtClean="0">
                        <a:solidFill>
                          <a:schemeClr val="tx1"/>
                        </a:solidFill>
                        <a:latin typeface="Cambria Math" panose="02040503050406030204" pitchFamily="18" charset="0"/>
                      </a:rPr>
                      <m:t>+</m:t>
                    </m:r>
                    <m:sSub>
                      <m:sSubPr>
                        <m:ctrlPr>
                          <a:rPr lang="en-US" altLang="zh-CN" sz="3600" b="0" i="1" smtClean="0">
                            <a:solidFill>
                              <a:schemeClr val="tx1"/>
                            </a:solidFill>
                            <a:latin typeface="Cambria Math" panose="02040503050406030204" pitchFamily="18" charset="0"/>
                          </a:rPr>
                        </m:ctrlPr>
                      </m:sSubPr>
                      <m:e>
                        <m:r>
                          <a:rPr lang="en-US" altLang="zh-CN" sz="3600" b="0" i="1" smtClean="0">
                            <a:solidFill>
                              <a:schemeClr val="tx1"/>
                            </a:solidFill>
                            <a:latin typeface="Cambria Math" panose="02040503050406030204" pitchFamily="18" charset="0"/>
                          </a:rPr>
                          <m:t>𝑐</m:t>
                        </m:r>
                      </m:e>
                      <m:sub>
                        <m:r>
                          <a:rPr lang="en-US" altLang="zh-CN" sz="3600" b="0" i="1" smtClean="0">
                            <a:solidFill>
                              <a:schemeClr val="tx1"/>
                            </a:solidFill>
                            <a:latin typeface="Cambria Math" panose="02040503050406030204" pitchFamily="18" charset="0"/>
                          </a:rPr>
                          <m:t>1</m:t>
                        </m:r>
                      </m:sub>
                    </m:sSub>
                  </m:oMath>
                </a14:m>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3" name="Rectangle 102">
                <a:extLst>
                  <a:ext uri="{FF2B5EF4-FFF2-40B4-BE49-F238E27FC236}">
                    <a16:creationId xmlns:a16="http://schemas.microsoft.com/office/drawing/2014/main" id="{C7BCD73A-F36D-3048-9438-35B8D009F10E}"/>
                  </a:ext>
                </a:extLst>
              </p:cNvPr>
              <p:cNvSpPr>
                <a:spLocks noRot="1" noChangeAspect="1" noMove="1" noResize="1" noEditPoints="1" noAdjustHandles="1" noChangeArrowheads="1" noChangeShapeType="1" noTextEdit="1"/>
              </p:cNvSpPr>
              <p:nvPr/>
            </p:nvSpPr>
            <p:spPr>
              <a:xfrm>
                <a:off x="4514926" y="182947"/>
                <a:ext cx="3112006" cy="646331"/>
              </a:xfrm>
              <a:prstGeom prst="rect">
                <a:avLst/>
              </a:prstGeom>
              <a:blipFill>
                <a:blip r:embed="rId5"/>
                <a:stretch>
                  <a:fillRect l="-6098" t="-11538" b="-32692"/>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912E0B04-8D2B-3B4A-8211-B2765125C29E}"/>
              </a:ext>
            </a:extLst>
          </p:cNvPr>
          <p:cNvGrpSpPr/>
          <p:nvPr/>
        </p:nvGrpSpPr>
        <p:grpSpPr>
          <a:xfrm>
            <a:off x="5361100" y="747102"/>
            <a:ext cx="1748595" cy="1737613"/>
            <a:chOff x="5361101" y="747103"/>
            <a:chExt cx="1469798" cy="1304044"/>
          </a:xfrm>
        </p:grpSpPr>
        <p:pic>
          <p:nvPicPr>
            <p:cNvPr id="100" name="Picture 99">
              <a:extLst>
                <a:ext uri="{FF2B5EF4-FFF2-40B4-BE49-F238E27FC236}">
                  <a16:creationId xmlns:a16="http://schemas.microsoft.com/office/drawing/2014/main" id="{72DD5D89-8089-8C4C-AECF-EF9036FD1C95}"/>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47103"/>
              <a:ext cx="1469798" cy="1304044"/>
            </a:xfrm>
            <a:prstGeom prst="rect">
              <a:avLst/>
            </a:prstGeom>
          </p:spPr>
        </p:pic>
        <p:sp>
          <p:nvSpPr>
            <p:cNvPr id="14" name="Rectangle 13">
              <a:extLst>
                <a:ext uri="{FF2B5EF4-FFF2-40B4-BE49-F238E27FC236}">
                  <a16:creationId xmlns:a16="http://schemas.microsoft.com/office/drawing/2014/main" id="{635EA69D-9E24-854E-BF5A-DB0D3111E105}"/>
                </a:ext>
              </a:extLst>
            </p:cNvPr>
            <p:cNvSpPr/>
            <p:nvPr/>
          </p:nvSpPr>
          <p:spPr>
            <a:xfrm>
              <a:off x="5538828" y="1135458"/>
              <a:ext cx="696103" cy="36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17">
              <a:extLst>
                <a:ext uri="{FF2B5EF4-FFF2-40B4-BE49-F238E27FC236}">
                  <a16:creationId xmlns:a16="http://schemas.microsoft.com/office/drawing/2014/main" id="{6980EBF9-8B03-014A-ACEB-480B7A9D362D}"/>
                </a:ext>
              </a:extLst>
            </p:cNvPr>
            <p:cNvSpPr/>
            <p:nvPr/>
          </p:nvSpPr>
          <p:spPr>
            <a:xfrm>
              <a:off x="5538828" y="1502230"/>
              <a:ext cx="393886" cy="152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C749FC15-B884-C547-BADE-2F5ECD5AB1B0}"/>
                  </a:ext>
                </a:extLst>
              </p:cNvPr>
              <p:cNvSpPr/>
              <p:nvPr/>
            </p:nvSpPr>
            <p:spPr>
              <a:xfrm>
                <a:off x="5634156" y="1005015"/>
                <a:ext cx="78816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4000" i="1" smtClean="0">
                              <a:solidFill>
                                <a:schemeClr val="tx1"/>
                              </a:solidFill>
                              <a:latin typeface="Cambria Math" panose="02040503050406030204" pitchFamily="18" charset="0"/>
                            </a:rPr>
                          </m:ctrlPr>
                        </m:sSubPr>
                        <m:e>
                          <m:r>
                            <a:rPr lang="en-US" altLang="zh-CN" sz="4000" b="0" i="1" smtClean="0">
                              <a:solidFill>
                                <a:schemeClr val="tx1"/>
                              </a:solidFill>
                              <a:latin typeface="Cambria Math" panose="02040503050406030204" pitchFamily="18" charset="0"/>
                            </a:rPr>
                            <m:t>𝑐</m:t>
                          </m:r>
                        </m:e>
                        <m:sub>
                          <m:r>
                            <a:rPr lang="en-US" altLang="zh-CN" sz="4000" b="0" i="1" smtClean="0">
                              <a:solidFill>
                                <a:schemeClr val="tx1"/>
                              </a:solidFill>
                              <a:latin typeface="Cambria Math" panose="02040503050406030204" pitchFamily="18" charset="0"/>
                            </a:rPr>
                            <m:t>0</m:t>
                          </m:r>
                        </m:sub>
                      </m:sSub>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1" name="Rectangle 100">
                <a:extLst>
                  <a:ext uri="{FF2B5EF4-FFF2-40B4-BE49-F238E27FC236}">
                    <a16:creationId xmlns:a16="http://schemas.microsoft.com/office/drawing/2014/main" id="{C749FC15-B884-C547-BADE-2F5ECD5AB1B0}"/>
                  </a:ext>
                </a:extLst>
              </p:cNvPr>
              <p:cNvSpPr>
                <a:spLocks noRot="1" noChangeAspect="1" noMove="1" noResize="1" noEditPoints="1" noAdjustHandles="1" noChangeArrowheads="1" noChangeShapeType="1" noTextEdit="1"/>
              </p:cNvSpPr>
              <p:nvPr/>
            </p:nvSpPr>
            <p:spPr>
              <a:xfrm>
                <a:off x="5634156" y="1005015"/>
                <a:ext cx="788164" cy="707886"/>
              </a:xfrm>
              <a:prstGeom prst="rect">
                <a:avLst/>
              </a:prstGeom>
              <a:blipFill>
                <a:blip r:embed="rId19"/>
                <a:stretch>
                  <a:fillRect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F32E4B9A-D202-8D4A-B2F4-25EFE431FE88}"/>
                  </a:ext>
                </a:extLst>
              </p:cNvPr>
              <p:cNvSpPr/>
              <p:nvPr/>
            </p:nvSpPr>
            <p:spPr>
              <a:xfrm>
                <a:off x="5598623" y="1534695"/>
                <a:ext cx="79829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4000" i="1" smtClean="0">
                              <a:solidFill>
                                <a:schemeClr val="tx1"/>
                              </a:solidFill>
                              <a:latin typeface="Cambria Math" panose="02040503050406030204" pitchFamily="18" charset="0"/>
                            </a:rPr>
                          </m:ctrlPr>
                        </m:sSubPr>
                        <m:e>
                          <m:r>
                            <a:rPr lang="en-US" altLang="zh-CN" sz="4000" b="0" i="1" smtClean="0">
                              <a:solidFill>
                                <a:schemeClr val="tx1"/>
                              </a:solidFill>
                              <a:latin typeface="Cambria Math" panose="02040503050406030204" pitchFamily="18" charset="0"/>
                            </a:rPr>
                            <m:t>𝑐</m:t>
                          </m:r>
                        </m:e>
                        <m:sub>
                          <m:r>
                            <a:rPr lang="en-US" altLang="zh-CN" sz="4000" b="0" i="1" smtClean="0">
                              <a:solidFill>
                                <a:schemeClr val="tx1"/>
                              </a:solidFill>
                              <a:latin typeface="Cambria Math" panose="02040503050406030204" pitchFamily="18" charset="0"/>
                            </a:rPr>
                            <m:t>1</m:t>
                          </m:r>
                        </m:sub>
                      </m:sSub>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2" name="Rectangle 101">
                <a:extLst>
                  <a:ext uri="{FF2B5EF4-FFF2-40B4-BE49-F238E27FC236}">
                    <a16:creationId xmlns:a16="http://schemas.microsoft.com/office/drawing/2014/main" id="{F32E4B9A-D202-8D4A-B2F4-25EFE431FE88}"/>
                  </a:ext>
                </a:extLst>
              </p:cNvPr>
              <p:cNvSpPr>
                <a:spLocks noRot="1" noChangeAspect="1" noMove="1" noResize="1" noEditPoints="1" noAdjustHandles="1" noChangeArrowheads="1" noChangeShapeType="1" noTextEdit="1"/>
              </p:cNvSpPr>
              <p:nvPr/>
            </p:nvSpPr>
            <p:spPr>
              <a:xfrm>
                <a:off x="5598623" y="1534695"/>
                <a:ext cx="798295" cy="707886"/>
              </a:xfrm>
              <a:prstGeom prst="rect">
                <a:avLst/>
              </a:prstGeom>
              <a:blipFill>
                <a:blip r:embed="rId20"/>
                <a:stretch>
                  <a:fillRect b="-7018"/>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CEF9A647-E459-F647-9839-7B1403D7BE53}"/>
              </a:ext>
            </a:extLst>
          </p:cNvPr>
          <p:cNvSpPr/>
          <p:nvPr/>
        </p:nvSpPr>
        <p:spPr>
          <a:xfrm>
            <a:off x="3316913" y="2160779"/>
            <a:ext cx="1795684" cy="523220"/>
          </a:xfrm>
          <a:prstGeom prst="rect">
            <a:avLst/>
          </a:prstGeom>
        </p:spPr>
        <p:txBody>
          <a:bodyPr wrap="none">
            <a:spAutoFit/>
          </a:bodyPr>
          <a:lstStyle/>
          <a:p>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Reveal</a:t>
            </a:r>
            <a:r>
              <a:rPr lang="zh-CN" altLang="en-US" sz="2800" dirty="0">
                <a:latin typeface="Helvetica Neue Thin" panose="020B0403020202020204" pitchFamily="34" charset="0"/>
                <a:ea typeface="Helvetica Neue Thin" panose="020B0403020202020204" pitchFamily="34" charset="0"/>
                <a:cs typeface="Helvetica Neue" panose="02000503000000020004" pitchFamily="2" charset="0"/>
              </a:rPr>
              <a:t> </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first</a:t>
            </a:r>
            <a:endParaRPr lang="en-US" sz="14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37" name="Rectangle 36">
            <a:extLst>
              <a:ext uri="{FF2B5EF4-FFF2-40B4-BE49-F238E27FC236}">
                <a16:creationId xmlns:a16="http://schemas.microsoft.com/office/drawing/2014/main" id="{53C62C2D-7396-7545-A90E-4AB00E58B8A5}"/>
              </a:ext>
            </a:extLst>
          </p:cNvPr>
          <p:cNvSpPr/>
          <p:nvPr/>
        </p:nvSpPr>
        <p:spPr>
          <a:xfrm>
            <a:off x="7001620" y="2140423"/>
            <a:ext cx="2408032" cy="523220"/>
          </a:xfrm>
          <a:prstGeom prst="rect">
            <a:avLst/>
          </a:prstGeom>
        </p:spPr>
        <p:txBody>
          <a:bodyPr wrap="none">
            <a:spAutoFit/>
          </a:bodyPr>
          <a:lstStyle/>
          <a:p>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Reveal</a:t>
            </a:r>
            <a:r>
              <a:rPr lang="zh-CN" altLang="en-US" sz="2800" dirty="0">
                <a:latin typeface="Helvetica Neue Thin" panose="020B0403020202020204" pitchFamily="34" charset="0"/>
                <a:ea typeface="Helvetica Neue Thin" panose="020B0403020202020204" pitchFamily="34" charset="0"/>
                <a:cs typeface="Helvetica Neue" panose="02000503000000020004" pitchFamily="2" charset="0"/>
              </a:rPr>
              <a:t> </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second</a:t>
            </a:r>
            <a:endParaRPr lang="en-US" sz="14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pic>
        <p:nvPicPr>
          <p:cNvPr id="38" name="Picture 2">
            <a:extLst>
              <a:ext uri="{FF2B5EF4-FFF2-40B4-BE49-F238E27FC236}">
                <a16:creationId xmlns:a16="http://schemas.microsoft.com/office/drawing/2014/main" id="{183D3388-AA04-0644-B867-F256B190B427}"/>
              </a:ext>
            </a:extLst>
          </p:cNvPr>
          <p:cNvPicPr>
            <a:picLocks noChangeAspect="1" noChangeArrowheads="1"/>
          </p:cNvPicPr>
          <p:nvPr/>
        </p:nvPicPr>
        <p:blipFill>
          <a:blip r:embed="rId21">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99154" y="5281207"/>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61C0C45-CEE7-3A44-9C76-41D86E79B92F}"/>
              </a:ext>
            </a:extLst>
          </p:cNvPr>
          <p:cNvSpPr/>
          <p:nvPr/>
        </p:nvSpPr>
        <p:spPr>
          <a:xfrm>
            <a:off x="944332" y="6169586"/>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nvGrpSpPr>
          <p:cNvPr id="2" name="Group 1">
            <a:extLst>
              <a:ext uri="{FF2B5EF4-FFF2-40B4-BE49-F238E27FC236}">
                <a16:creationId xmlns:a16="http://schemas.microsoft.com/office/drawing/2014/main" id="{0DAF9B7C-9951-2F43-8D99-9E8C4B69D8A7}"/>
              </a:ext>
            </a:extLst>
          </p:cNvPr>
          <p:cNvGrpSpPr/>
          <p:nvPr/>
        </p:nvGrpSpPr>
        <p:grpSpPr>
          <a:xfrm>
            <a:off x="7382678" y="5199029"/>
            <a:ext cx="4519215" cy="1411604"/>
            <a:chOff x="7382678" y="5199029"/>
            <a:chExt cx="4519215" cy="1411604"/>
          </a:xfrm>
        </p:grpSpPr>
        <p:pic>
          <p:nvPicPr>
            <p:cNvPr id="39" name="Picture 2">
              <a:extLst>
                <a:ext uri="{FF2B5EF4-FFF2-40B4-BE49-F238E27FC236}">
                  <a16:creationId xmlns:a16="http://schemas.microsoft.com/office/drawing/2014/main" id="{61EBE548-611D-9640-B0E9-974607C28E71}"/>
                </a:ext>
              </a:extLst>
            </p:cNvPr>
            <p:cNvPicPr>
              <a:picLocks noChangeAspect="1" noChangeArrowheads="1"/>
            </p:cNvPicPr>
            <p:nvPr/>
          </p:nvPicPr>
          <p:blipFill>
            <a:blip r:embed="rId21">
              <a:duotone>
                <a:schemeClr val="accent4">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548815" y="519902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9256B630-9EC5-7E42-9A28-E978B37C074E}"/>
                </a:ext>
              </a:extLst>
            </p:cNvPr>
            <p:cNvPicPr>
              <a:picLocks noChangeAspect="1" noChangeArrowheads="1"/>
            </p:cNvPicPr>
            <p:nvPr/>
          </p:nvPicPr>
          <p:blipFill>
            <a:blip r:embed="rId21">
              <a:duotone>
                <a:schemeClr val="accent5">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368899" y="519903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A6C376A4-23EC-9742-88BB-670B1A3B29B7}"/>
                </a:ext>
              </a:extLst>
            </p:cNvPr>
            <p:cNvPicPr>
              <a:picLocks noChangeAspect="1" noChangeArrowheads="1"/>
            </p:cNvPicPr>
            <p:nvPr/>
          </p:nvPicPr>
          <p:blipFill>
            <a:blip r:embed="rId21">
              <a:duotone>
                <a:schemeClr val="accent5">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188804"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F9438F7A-A014-D242-8358-993FB4235403}"/>
                </a:ext>
              </a:extLst>
            </p:cNvPr>
            <p:cNvPicPr>
              <a:picLocks noChangeAspect="1" noChangeArrowheads="1"/>
            </p:cNvPicPr>
            <p:nvPr/>
          </p:nvPicPr>
          <p:blipFill>
            <a:blip r:embed="rId21">
              <a:duotone>
                <a:schemeClr val="accent2">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071181"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C659F826-9244-0540-A4AC-57688D8B0796}"/>
                </a:ext>
              </a:extLst>
            </p:cNvPr>
            <p:cNvPicPr>
              <a:picLocks noChangeAspect="1" noChangeArrowheads="1"/>
            </p:cNvPicPr>
            <p:nvPr/>
          </p:nvPicPr>
          <p:blipFill>
            <a:blip r:embed="rId21">
              <a:duotone>
                <a:schemeClr val="accent2">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54662" y="519903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ADCABD45-D42D-0E4A-87F2-F74827044CEF}"/>
                </a:ext>
              </a:extLst>
            </p:cNvPr>
            <p:cNvSpPr/>
            <p:nvPr/>
          </p:nvSpPr>
          <p:spPr>
            <a:xfrm>
              <a:off x="7382678" y="608741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47" name="Rectangle 46">
              <a:extLst>
                <a:ext uri="{FF2B5EF4-FFF2-40B4-BE49-F238E27FC236}">
                  <a16:creationId xmlns:a16="http://schemas.microsoft.com/office/drawing/2014/main" id="{D557C068-B615-2E48-9F4C-61C1BE301130}"/>
                </a:ext>
              </a:extLst>
            </p:cNvPr>
            <p:cNvSpPr/>
            <p:nvPr/>
          </p:nvSpPr>
          <p:spPr>
            <a:xfrm>
              <a:off x="8820424" y="6087413"/>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48" name="Rectangle 47">
              <a:extLst>
                <a:ext uri="{FF2B5EF4-FFF2-40B4-BE49-F238E27FC236}">
                  <a16:creationId xmlns:a16="http://schemas.microsoft.com/office/drawing/2014/main" id="{08F931B8-2EA0-0044-822E-25AC9057B561}"/>
                </a:ext>
              </a:extLst>
            </p:cNvPr>
            <p:cNvSpPr/>
            <p:nvPr/>
          </p:nvSpPr>
          <p:spPr>
            <a:xfrm>
              <a:off x="10327981" y="608741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spTree>
    <p:extLst>
      <p:ext uri="{BB962C8B-B14F-4D97-AF65-F5344CB8AC3E}">
        <p14:creationId xmlns:p14="http://schemas.microsoft.com/office/powerpoint/2010/main" val="176741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0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10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4" grpId="0"/>
      <p:bldP spid="103" grpId="0"/>
      <p:bldP spid="101" grpId="0"/>
      <p:bldP spid="102"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54A21653-9027-274C-89CB-92FD94CA6D05}"/>
                  </a:ext>
                </a:extLst>
              </p:cNvPr>
              <p:cNvSpPr/>
              <p:nvPr/>
            </p:nvSpPr>
            <p:spPr>
              <a:xfrm>
                <a:off x="1901630" y="2870464"/>
                <a:ext cx="1765227"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commits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0</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9" name="Rectangle 78">
                <a:extLst>
                  <a:ext uri="{FF2B5EF4-FFF2-40B4-BE49-F238E27FC236}">
                    <a16:creationId xmlns:a16="http://schemas.microsoft.com/office/drawing/2014/main" id="{54A21653-9027-274C-89CB-92FD94CA6D05}"/>
                  </a:ext>
                </a:extLst>
              </p:cNvPr>
              <p:cNvSpPr>
                <a:spLocks noRot="1" noChangeAspect="1" noMove="1" noResize="1" noEditPoints="1" noAdjustHandles="1" noChangeArrowheads="1" noChangeShapeType="1" noTextEdit="1"/>
              </p:cNvSpPr>
              <p:nvPr/>
            </p:nvSpPr>
            <p:spPr>
              <a:xfrm>
                <a:off x="1901630" y="2870464"/>
                <a:ext cx="1765227" cy="1077218"/>
              </a:xfrm>
              <a:prstGeom prst="rect">
                <a:avLst/>
              </a:prstGeom>
              <a:blipFill>
                <a:blip r:embed="rId3"/>
                <a:stretch>
                  <a:fillRect l="-8571" t="-6977" r="-7143" b="-34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Rectangle 83">
                <a:extLst>
                  <a:ext uri="{FF2B5EF4-FFF2-40B4-BE49-F238E27FC236}">
                    <a16:creationId xmlns:a16="http://schemas.microsoft.com/office/drawing/2014/main" id="{9B11FE21-55A0-D243-B873-1B227D960596}"/>
                  </a:ext>
                </a:extLst>
              </p:cNvPr>
              <p:cNvSpPr/>
              <p:nvPr/>
            </p:nvSpPr>
            <p:spPr>
              <a:xfrm>
                <a:off x="8660867" y="2894611"/>
                <a:ext cx="2717411" cy="1077218"/>
              </a:xfrm>
              <a:prstGeom prst="rect">
                <a:avLst/>
              </a:prstGeom>
            </p:spPr>
            <p:txBody>
              <a:bodyPr wrap="none">
                <a:spAutoFit/>
              </a:bodyPr>
              <a:lstStyle/>
              <a:p>
                <a:r>
                  <a:rPr lang="en-US" altLang="zh-CN" sz="3200" i="1" dirty="0">
                    <a:latin typeface="Helvetica Neue" panose="02000503000000020004" pitchFamily="2" charset="0"/>
                    <a:ea typeface="Helvetica Neue" panose="02000503000000020004" pitchFamily="2" charset="0"/>
                    <a:cs typeface="Helvetica Neue" panose="02000503000000020004" pitchFamily="2" charset="0"/>
                  </a:rPr>
                  <a:t>3</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-out-of-5</a:t>
                </a:r>
                <a:r>
                  <a:rPr lang="zh-CN" altLang="en-US" sz="3200" b="0" i="1" dirty="0">
                    <a:solidFill>
                      <a:schemeClr val="tx1"/>
                    </a:solidFill>
                    <a:latin typeface="Helvetica Neue" panose="02000503000000020004" pitchFamily="2" charset="0"/>
                    <a:cs typeface="Helvetica Neue" panose="02000503000000020004" pitchFamily="2" charset="0"/>
                  </a:rPr>
                  <a:t> </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1</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84" name="Rectangle 83">
                <a:extLst>
                  <a:ext uri="{FF2B5EF4-FFF2-40B4-BE49-F238E27FC236}">
                    <a16:creationId xmlns:a16="http://schemas.microsoft.com/office/drawing/2014/main" id="{9B11FE21-55A0-D243-B873-1B227D960596}"/>
                  </a:ext>
                </a:extLst>
              </p:cNvPr>
              <p:cNvSpPr>
                <a:spLocks noRot="1" noChangeAspect="1" noMove="1" noResize="1" noEditPoints="1" noAdjustHandles="1" noChangeArrowheads="1" noChangeShapeType="1" noTextEdit="1"/>
              </p:cNvSpPr>
              <p:nvPr/>
            </p:nvSpPr>
            <p:spPr>
              <a:xfrm>
                <a:off x="8660867" y="2894611"/>
                <a:ext cx="2717411" cy="1077218"/>
              </a:xfrm>
              <a:prstGeom prst="rect">
                <a:avLst/>
              </a:prstGeom>
              <a:blipFill>
                <a:blip r:embed="rId4"/>
                <a:stretch>
                  <a:fillRect l="-5116" t="-8235" r="-4186" b="-2353"/>
                </a:stretch>
              </a:blipFill>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1445F29C-F62E-994F-942F-73EAD2DBD50B}"/>
              </a:ext>
            </a:extLst>
          </p:cNvPr>
          <p:cNvCxnSpPr>
            <a:cxnSpLocks/>
          </p:cNvCxnSpPr>
          <p:nvPr/>
        </p:nvCxnSpPr>
        <p:spPr>
          <a:xfrm>
            <a:off x="0" y="829278"/>
            <a:ext cx="3316913"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DF924DC-8185-2446-8AED-04B152038281}"/>
              </a:ext>
            </a:extLst>
          </p:cNvPr>
          <p:cNvSpPr txBox="1"/>
          <p:nvPr/>
        </p:nvSpPr>
        <p:spPr>
          <a:xfrm>
            <a:off x="-1624" y="39217"/>
            <a:ext cx="331853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Our</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Protocol</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9" name="Straight Arrow Connector 8">
            <a:extLst>
              <a:ext uri="{FF2B5EF4-FFF2-40B4-BE49-F238E27FC236}">
                <a16:creationId xmlns:a16="http://schemas.microsoft.com/office/drawing/2014/main" id="{E954BFAF-8CB1-364C-B2EB-13782CEE3BB0}"/>
              </a:ext>
            </a:extLst>
          </p:cNvPr>
          <p:cNvCxnSpPr>
            <a:cxnSpLocks/>
            <a:endCxn id="100" idx="1"/>
          </p:cNvCxnSpPr>
          <p:nvPr/>
        </p:nvCxnSpPr>
        <p:spPr>
          <a:xfrm flipV="1">
            <a:off x="1785668" y="1615909"/>
            <a:ext cx="3575432" cy="3583122"/>
          </a:xfrm>
          <a:prstGeom prst="straightConnector1">
            <a:avLst/>
          </a:prstGeom>
          <a:ln w="28575">
            <a:solidFill>
              <a:srgbClr val="5EA69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3957C5-04C8-934C-8E34-46A0B23C99DE}"/>
              </a:ext>
            </a:extLst>
          </p:cNvPr>
          <p:cNvCxnSpPr>
            <a:cxnSpLocks/>
            <a:endCxn id="100" idx="3"/>
          </p:cNvCxnSpPr>
          <p:nvPr/>
        </p:nvCxnSpPr>
        <p:spPr>
          <a:xfrm flipH="1" flipV="1">
            <a:off x="7109695" y="1615909"/>
            <a:ext cx="2896103" cy="3456363"/>
          </a:xfrm>
          <a:prstGeom prst="straightConnector1">
            <a:avLst/>
          </a:prstGeom>
          <a:ln w="28575">
            <a:solidFill>
              <a:srgbClr val="EE7C3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C7BCD73A-F36D-3048-9438-35B8D009F10E}"/>
                  </a:ext>
                </a:extLst>
              </p:cNvPr>
              <p:cNvSpPr/>
              <p:nvPr/>
            </p:nvSpPr>
            <p:spPr>
              <a:xfrm>
                <a:off x="5022437" y="153497"/>
                <a:ext cx="2147126" cy="646331"/>
              </a:xfrm>
              <a:prstGeom prst="rect">
                <a:avLst/>
              </a:prstGeom>
            </p:spPr>
            <p:txBody>
              <a:bodyPr wrap="none">
                <a:spAutoFit/>
              </a:bodyPr>
              <a:lstStyle/>
              <a:p>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Output</a:t>
                </a:r>
                <a:r>
                  <a:rPr lang="zh-CN" altLang="en-US" sz="3600" b="0" dirty="0">
                    <a:solidFill>
                      <a:schemeClr val="tx1"/>
                    </a:solidFill>
                    <a:latin typeface="Helvetica Neue" panose="02000503000000020004" pitchFamily="2" charset="0"/>
                    <a:cs typeface="Helvetica Neue" panose="02000503000000020004" pitchFamily="2" charset="0"/>
                  </a:rPr>
                  <a:t> </a:t>
                </a:r>
                <a14:m>
                  <m:oMath xmlns:m="http://schemas.openxmlformats.org/officeDocument/2006/math">
                    <m:sSub>
                      <m:sSubPr>
                        <m:ctrlPr>
                          <a:rPr lang="en-US" altLang="zh-CN" sz="3600" b="0" i="1" smtClean="0">
                            <a:solidFill>
                              <a:schemeClr val="tx1"/>
                            </a:solidFill>
                            <a:latin typeface="Cambria Math" panose="02040503050406030204" pitchFamily="18" charset="0"/>
                          </a:rPr>
                        </m:ctrlPr>
                      </m:sSubPr>
                      <m:e>
                        <m:r>
                          <a:rPr lang="en-US" altLang="zh-CN" sz="3600" b="0" i="1" smtClean="0">
                            <a:solidFill>
                              <a:schemeClr val="tx1"/>
                            </a:solidFill>
                            <a:latin typeface="Cambria Math" panose="02040503050406030204" pitchFamily="18" charset="0"/>
                          </a:rPr>
                          <m:t>𝑐</m:t>
                        </m:r>
                      </m:e>
                      <m:sub>
                        <m:r>
                          <a:rPr lang="en-US" altLang="zh-CN" sz="3600" b="0" i="1" smtClean="0">
                            <a:solidFill>
                              <a:schemeClr val="tx1"/>
                            </a:solidFill>
                            <a:latin typeface="Cambria Math" panose="02040503050406030204" pitchFamily="18" charset="0"/>
                          </a:rPr>
                          <m:t>1</m:t>
                        </m:r>
                      </m:sub>
                    </m:sSub>
                  </m:oMath>
                </a14:m>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3" name="Rectangle 102">
                <a:extLst>
                  <a:ext uri="{FF2B5EF4-FFF2-40B4-BE49-F238E27FC236}">
                    <a16:creationId xmlns:a16="http://schemas.microsoft.com/office/drawing/2014/main" id="{C7BCD73A-F36D-3048-9438-35B8D009F10E}"/>
                  </a:ext>
                </a:extLst>
              </p:cNvPr>
              <p:cNvSpPr>
                <a:spLocks noRot="1" noChangeAspect="1" noMove="1" noResize="1" noEditPoints="1" noAdjustHandles="1" noChangeArrowheads="1" noChangeShapeType="1" noTextEdit="1"/>
              </p:cNvSpPr>
              <p:nvPr/>
            </p:nvSpPr>
            <p:spPr>
              <a:xfrm>
                <a:off x="5022437" y="153497"/>
                <a:ext cx="2147126" cy="646331"/>
              </a:xfrm>
              <a:prstGeom prst="rect">
                <a:avLst/>
              </a:prstGeom>
              <a:blipFill>
                <a:blip r:embed="rId5"/>
                <a:stretch>
                  <a:fillRect l="-7602" t="-15686" b="-33333"/>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912E0B04-8D2B-3B4A-8211-B2765125C29E}"/>
              </a:ext>
            </a:extLst>
          </p:cNvPr>
          <p:cNvGrpSpPr/>
          <p:nvPr/>
        </p:nvGrpSpPr>
        <p:grpSpPr>
          <a:xfrm>
            <a:off x="5361100" y="747102"/>
            <a:ext cx="1748595" cy="1737613"/>
            <a:chOff x="5361101" y="747103"/>
            <a:chExt cx="1469798" cy="1304044"/>
          </a:xfrm>
        </p:grpSpPr>
        <p:pic>
          <p:nvPicPr>
            <p:cNvPr id="100" name="Picture 99">
              <a:extLst>
                <a:ext uri="{FF2B5EF4-FFF2-40B4-BE49-F238E27FC236}">
                  <a16:creationId xmlns:a16="http://schemas.microsoft.com/office/drawing/2014/main" id="{72DD5D89-8089-8C4C-AECF-EF9036FD1C95}"/>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47103"/>
              <a:ext cx="1469798" cy="1304044"/>
            </a:xfrm>
            <a:prstGeom prst="rect">
              <a:avLst/>
            </a:prstGeom>
          </p:spPr>
        </p:pic>
        <p:sp>
          <p:nvSpPr>
            <p:cNvPr id="14" name="Rectangle 13">
              <a:extLst>
                <a:ext uri="{FF2B5EF4-FFF2-40B4-BE49-F238E27FC236}">
                  <a16:creationId xmlns:a16="http://schemas.microsoft.com/office/drawing/2014/main" id="{635EA69D-9E24-854E-BF5A-DB0D3111E105}"/>
                </a:ext>
              </a:extLst>
            </p:cNvPr>
            <p:cNvSpPr/>
            <p:nvPr/>
          </p:nvSpPr>
          <p:spPr>
            <a:xfrm>
              <a:off x="5538828" y="1135458"/>
              <a:ext cx="696103" cy="36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17">
              <a:extLst>
                <a:ext uri="{FF2B5EF4-FFF2-40B4-BE49-F238E27FC236}">
                  <a16:creationId xmlns:a16="http://schemas.microsoft.com/office/drawing/2014/main" id="{6980EBF9-8B03-014A-ACEB-480B7A9D362D}"/>
                </a:ext>
              </a:extLst>
            </p:cNvPr>
            <p:cNvSpPr/>
            <p:nvPr/>
          </p:nvSpPr>
          <p:spPr>
            <a:xfrm>
              <a:off x="5538828" y="1502230"/>
              <a:ext cx="393886" cy="152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C749FC15-B884-C547-BADE-2F5ECD5AB1B0}"/>
                  </a:ext>
                </a:extLst>
              </p:cNvPr>
              <p:cNvSpPr/>
              <p:nvPr/>
            </p:nvSpPr>
            <p:spPr>
              <a:xfrm>
                <a:off x="5634156" y="1005015"/>
                <a:ext cx="66716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4000" b="1" i="1" smtClean="0">
                          <a:solidFill>
                            <a:srgbClr val="5EA69C"/>
                          </a:solidFill>
                          <a:latin typeface="Cambria Math" panose="02040503050406030204" pitchFamily="18" charset="0"/>
                        </a:rPr>
                        <m:t>⊥</m:t>
                      </m:r>
                    </m:oMath>
                  </m:oMathPara>
                </a14:m>
                <a:endParaRPr lang="en-US"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1" name="Rectangle 100">
                <a:extLst>
                  <a:ext uri="{FF2B5EF4-FFF2-40B4-BE49-F238E27FC236}">
                    <a16:creationId xmlns:a16="http://schemas.microsoft.com/office/drawing/2014/main" id="{C749FC15-B884-C547-BADE-2F5ECD5AB1B0}"/>
                  </a:ext>
                </a:extLst>
              </p:cNvPr>
              <p:cNvSpPr>
                <a:spLocks noRot="1" noChangeAspect="1" noMove="1" noResize="1" noEditPoints="1" noAdjustHandles="1" noChangeArrowheads="1" noChangeShapeType="1" noTextEdit="1"/>
              </p:cNvSpPr>
              <p:nvPr/>
            </p:nvSpPr>
            <p:spPr>
              <a:xfrm>
                <a:off x="5634156" y="1005015"/>
                <a:ext cx="667169"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F32E4B9A-D202-8D4A-B2F4-25EFE431FE88}"/>
                  </a:ext>
                </a:extLst>
              </p:cNvPr>
              <p:cNvSpPr/>
              <p:nvPr/>
            </p:nvSpPr>
            <p:spPr>
              <a:xfrm>
                <a:off x="5598623" y="1534695"/>
                <a:ext cx="79829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4000" i="1" smtClean="0">
                              <a:solidFill>
                                <a:schemeClr val="tx1"/>
                              </a:solidFill>
                              <a:latin typeface="Cambria Math" panose="02040503050406030204" pitchFamily="18" charset="0"/>
                            </a:rPr>
                          </m:ctrlPr>
                        </m:sSubPr>
                        <m:e>
                          <m:r>
                            <a:rPr lang="en-US" altLang="zh-CN" sz="4000" b="0" i="1" smtClean="0">
                              <a:solidFill>
                                <a:schemeClr val="tx1"/>
                              </a:solidFill>
                              <a:latin typeface="Cambria Math" panose="02040503050406030204" pitchFamily="18" charset="0"/>
                            </a:rPr>
                            <m:t>𝑐</m:t>
                          </m:r>
                        </m:e>
                        <m:sub>
                          <m:r>
                            <a:rPr lang="en-US" altLang="zh-CN" sz="4000" b="0" i="1" smtClean="0">
                              <a:solidFill>
                                <a:schemeClr val="tx1"/>
                              </a:solidFill>
                              <a:latin typeface="Cambria Math" panose="02040503050406030204" pitchFamily="18" charset="0"/>
                            </a:rPr>
                            <m:t>1</m:t>
                          </m:r>
                        </m:sub>
                      </m:sSub>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2" name="Rectangle 101">
                <a:extLst>
                  <a:ext uri="{FF2B5EF4-FFF2-40B4-BE49-F238E27FC236}">
                    <a16:creationId xmlns:a16="http://schemas.microsoft.com/office/drawing/2014/main" id="{F32E4B9A-D202-8D4A-B2F4-25EFE431FE88}"/>
                  </a:ext>
                </a:extLst>
              </p:cNvPr>
              <p:cNvSpPr>
                <a:spLocks noRot="1" noChangeAspect="1" noMove="1" noResize="1" noEditPoints="1" noAdjustHandles="1" noChangeArrowheads="1" noChangeShapeType="1" noTextEdit="1"/>
              </p:cNvSpPr>
              <p:nvPr/>
            </p:nvSpPr>
            <p:spPr>
              <a:xfrm>
                <a:off x="5598623" y="1534695"/>
                <a:ext cx="798295" cy="707886"/>
              </a:xfrm>
              <a:prstGeom prst="rect">
                <a:avLst/>
              </a:prstGeom>
              <a:blipFill>
                <a:blip r:embed="rId20"/>
                <a:stretch>
                  <a:fillRect b="-7018"/>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53C62C2D-7396-7545-A90E-4AB00E58B8A5}"/>
              </a:ext>
            </a:extLst>
          </p:cNvPr>
          <p:cNvSpPr/>
          <p:nvPr/>
        </p:nvSpPr>
        <p:spPr>
          <a:xfrm>
            <a:off x="7001620" y="2140423"/>
            <a:ext cx="2408032" cy="523220"/>
          </a:xfrm>
          <a:prstGeom prst="rect">
            <a:avLst/>
          </a:prstGeom>
        </p:spPr>
        <p:txBody>
          <a:bodyPr wrap="none">
            <a:spAutoFit/>
          </a:bodyPr>
          <a:lstStyle/>
          <a:p>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Reveal</a:t>
            </a:r>
            <a:r>
              <a:rPr lang="zh-CN" altLang="en-US" sz="2800" dirty="0">
                <a:latin typeface="Helvetica Neue Thin" panose="020B0403020202020204" pitchFamily="34" charset="0"/>
                <a:ea typeface="Helvetica Neue Thin" panose="020B0403020202020204" pitchFamily="34" charset="0"/>
                <a:cs typeface="Helvetica Neue" panose="02000503000000020004" pitchFamily="2" charset="0"/>
              </a:rPr>
              <a:t> </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second</a:t>
            </a:r>
            <a:endParaRPr lang="en-US" sz="14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pic>
        <p:nvPicPr>
          <p:cNvPr id="38" name="Picture 2">
            <a:extLst>
              <a:ext uri="{FF2B5EF4-FFF2-40B4-BE49-F238E27FC236}">
                <a16:creationId xmlns:a16="http://schemas.microsoft.com/office/drawing/2014/main" id="{183D3388-AA04-0644-B867-F256B190B427}"/>
              </a:ext>
            </a:extLst>
          </p:cNvPr>
          <p:cNvPicPr>
            <a:picLocks noChangeAspect="1" noChangeArrowheads="1"/>
          </p:cNvPicPr>
          <p:nvPr/>
        </p:nvPicPr>
        <p:blipFill>
          <a:blip r:embed="rId21">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99154" y="5281207"/>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61C0C45-CEE7-3A44-9C76-41D86E79B92F}"/>
              </a:ext>
            </a:extLst>
          </p:cNvPr>
          <p:cNvSpPr/>
          <p:nvPr/>
        </p:nvSpPr>
        <p:spPr>
          <a:xfrm>
            <a:off x="944332" y="6169586"/>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nvGrpSpPr>
          <p:cNvPr id="29" name="Group 28">
            <a:extLst>
              <a:ext uri="{FF2B5EF4-FFF2-40B4-BE49-F238E27FC236}">
                <a16:creationId xmlns:a16="http://schemas.microsoft.com/office/drawing/2014/main" id="{546D5913-8297-AA48-B3CA-0977254F8684}"/>
              </a:ext>
            </a:extLst>
          </p:cNvPr>
          <p:cNvGrpSpPr/>
          <p:nvPr/>
        </p:nvGrpSpPr>
        <p:grpSpPr>
          <a:xfrm>
            <a:off x="1076206" y="5072272"/>
            <a:ext cx="1047231" cy="529060"/>
            <a:chOff x="759219" y="4334461"/>
            <a:chExt cx="1785185" cy="901874"/>
          </a:xfrm>
        </p:grpSpPr>
        <p:pic>
          <p:nvPicPr>
            <p:cNvPr id="30" name="Picture 29">
              <a:extLst>
                <a:ext uri="{FF2B5EF4-FFF2-40B4-BE49-F238E27FC236}">
                  <a16:creationId xmlns:a16="http://schemas.microsoft.com/office/drawing/2014/main" id="{9FBE0EBC-50CC-9A45-807D-6B32D26A909F}"/>
                </a:ext>
              </a:extLst>
            </p:cNvPr>
            <p:cNvPicPr>
              <a:picLocks noChangeAspect="1"/>
            </p:cNvPicPr>
            <p:nvPr/>
          </p:nvPicPr>
          <p:blipFill rotWithShape="1">
            <a:blip r:embed="rId23">
              <a:alphaModFix amt="90000"/>
              <a:duotone>
                <a:schemeClr val="accent3">
                  <a:shade val="45000"/>
                  <a:satMod val="135000"/>
                </a:schemeClr>
                <a:prstClr val="white"/>
              </a:duotone>
              <a:extLst>
                <a:ext uri="{BEBA8EAE-BF5A-486C-A8C5-ECC9F3942E4B}">
                  <a14:imgProps xmlns:a14="http://schemas.microsoft.com/office/drawing/2010/main">
                    <a14:imgLayer r:embed="rId2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31" name="Picture 30">
              <a:extLst>
                <a:ext uri="{FF2B5EF4-FFF2-40B4-BE49-F238E27FC236}">
                  <a16:creationId xmlns:a16="http://schemas.microsoft.com/office/drawing/2014/main" id="{2DAEDAC3-2F40-CA40-9F12-8817B77E3AB8}"/>
                </a:ext>
              </a:extLst>
            </p:cNvPr>
            <p:cNvPicPr>
              <a:picLocks noChangeAspect="1"/>
            </p:cNvPicPr>
            <p:nvPr/>
          </p:nvPicPr>
          <p:blipFill rotWithShape="1">
            <a:blip r:embed="rId23">
              <a:alphaModFix amt="54000"/>
              <a:duotone>
                <a:schemeClr val="accent3">
                  <a:shade val="45000"/>
                  <a:satMod val="135000"/>
                </a:schemeClr>
                <a:prstClr val="white"/>
              </a:duotone>
              <a:extLst>
                <a:ext uri="{BEBA8EAE-BF5A-486C-A8C5-ECC9F3942E4B}">
                  <a14:imgProps xmlns:a14="http://schemas.microsoft.com/office/drawing/2010/main">
                    <a14:imgLayer r:embed="rId2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grpSp>
        <p:nvGrpSpPr>
          <p:cNvPr id="33" name="Group 32">
            <a:extLst>
              <a:ext uri="{FF2B5EF4-FFF2-40B4-BE49-F238E27FC236}">
                <a16:creationId xmlns:a16="http://schemas.microsoft.com/office/drawing/2014/main" id="{FAB1B9F7-0AFA-BA45-9CD6-077BBDB6C649}"/>
              </a:ext>
            </a:extLst>
          </p:cNvPr>
          <p:cNvGrpSpPr/>
          <p:nvPr/>
        </p:nvGrpSpPr>
        <p:grpSpPr>
          <a:xfrm>
            <a:off x="7382678" y="5199029"/>
            <a:ext cx="4519215" cy="1411604"/>
            <a:chOff x="7382678" y="5199029"/>
            <a:chExt cx="4519215" cy="1411604"/>
          </a:xfrm>
        </p:grpSpPr>
        <p:pic>
          <p:nvPicPr>
            <p:cNvPr id="34" name="Picture 2">
              <a:extLst>
                <a:ext uri="{FF2B5EF4-FFF2-40B4-BE49-F238E27FC236}">
                  <a16:creationId xmlns:a16="http://schemas.microsoft.com/office/drawing/2014/main" id="{27099E9C-412B-3D4C-A01D-EB3C4818F420}"/>
                </a:ext>
              </a:extLst>
            </p:cNvPr>
            <p:cNvPicPr>
              <a:picLocks noChangeAspect="1" noChangeArrowheads="1"/>
            </p:cNvPicPr>
            <p:nvPr/>
          </p:nvPicPr>
          <p:blipFill>
            <a:blip r:embed="rId21">
              <a:duotone>
                <a:schemeClr val="accent4">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548815" y="519902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7E27CB44-DC0D-B542-B2F9-F35787FED60B}"/>
                </a:ext>
              </a:extLst>
            </p:cNvPr>
            <p:cNvPicPr>
              <a:picLocks noChangeAspect="1" noChangeArrowheads="1"/>
            </p:cNvPicPr>
            <p:nvPr/>
          </p:nvPicPr>
          <p:blipFill>
            <a:blip r:embed="rId21">
              <a:duotone>
                <a:schemeClr val="accent5">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368899" y="519903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B04BEB2F-3413-9F45-A822-5D25556F7AC7}"/>
                </a:ext>
              </a:extLst>
            </p:cNvPr>
            <p:cNvPicPr>
              <a:picLocks noChangeAspect="1" noChangeArrowheads="1"/>
            </p:cNvPicPr>
            <p:nvPr/>
          </p:nvPicPr>
          <p:blipFill>
            <a:blip r:embed="rId21">
              <a:duotone>
                <a:schemeClr val="accent5">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188804"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CBDB16A2-87E6-8242-8FD3-0CA139B5F938}"/>
                </a:ext>
              </a:extLst>
            </p:cNvPr>
            <p:cNvPicPr>
              <a:picLocks noChangeAspect="1" noChangeArrowheads="1"/>
            </p:cNvPicPr>
            <p:nvPr/>
          </p:nvPicPr>
          <p:blipFill>
            <a:blip r:embed="rId21">
              <a:duotone>
                <a:schemeClr val="accent2">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071181"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DC90B539-301B-8B49-B6D0-A25EC398C4B5}"/>
                </a:ext>
              </a:extLst>
            </p:cNvPr>
            <p:cNvPicPr>
              <a:picLocks noChangeAspect="1" noChangeArrowheads="1"/>
            </p:cNvPicPr>
            <p:nvPr/>
          </p:nvPicPr>
          <p:blipFill>
            <a:blip r:embed="rId21">
              <a:duotone>
                <a:schemeClr val="accent2">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54662" y="519903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793F23DC-C6C9-6E49-88F2-04FE2A16032C}"/>
                </a:ext>
              </a:extLst>
            </p:cNvPr>
            <p:cNvSpPr/>
            <p:nvPr/>
          </p:nvSpPr>
          <p:spPr>
            <a:xfrm>
              <a:off x="7382678" y="608741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3" name="Rectangle 52">
              <a:extLst>
                <a:ext uri="{FF2B5EF4-FFF2-40B4-BE49-F238E27FC236}">
                  <a16:creationId xmlns:a16="http://schemas.microsoft.com/office/drawing/2014/main" id="{5F889807-4E8F-594E-B879-7D7829C4D9E0}"/>
                </a:ext>
              </a:extLst>
            </p:cNvPr>
            <p:cNvSpPr/>
            <p:nvPr/>
          </p:nvSpPr>
          <p:spPr>
            <a:xfrm>
              <a:off x="8820424" y="6087413"/>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4" name="Rectangle 53">
              <a:extLst>
                <a:ext uri="{FF2B5EF4-FFF2-40B4-BE49-F238E27FC236}">
                  <a16:creationId xmlns:a16="http://schemas.microsoft.com/office/drawing/2014/main" id="{7F30E7A0-DD3C-9643-94CD-6A43A9A75246}"/>
                </a:ext>
              </a:extLst>
            </p:cNvPr>
            <p:cNvSpPr/>
            <p:nvPr/>
          </p:nvSpPr>
          <p:spPr>
            <a:xfrm>
              <a:off x="10327981" y="608741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spTree>
    <p:extLst>
      <p:ext uri="{BB962C8B-B14F-4D97-AF65-F5344CB8AC3E}">
        <p14:creationId xmlns:p14="http://schemas.microsoft.com/office/powerpoint/2010/main" val="406567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54A21653-9027-274C-89CB-92FD94CA6D05}"/>
                  </a:ext>
                </a:extLst>
              </p:cNvPr>
              <p:cNvSpPr/>
              <p:nvPr/>
            </p:nvSpPr>
            <p:spPr>
              <a:xfrm>
                <a:off x="1901630" y="2870464"/>
                <a:ext cx="1765227"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commits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0</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9" name="Rectangle 78">
                <a:extLst>
                  <a:ext uri="{FF2B5EF4-FFF2-40B4-BE49-F238E27FC236}">
                    <a16:creationId xmlns:a16="http://schemas.microsoft.com/office/drawing/2014/main" id="{54A21653-9027-274C-89CB-92FD94CA6D05}"/>
                  </a:ext>
                </a:extLst>
              </p:cNvPr>
              <p:cNvSpPr>
                <a:spLocks noRot="1" noChangeAspect="1" noMove="1" noResize="1" noEditPoints="1" noAdjustHandles="1" noChangeArrowheads="1" noChangeShapeType="1" noTextEdit="1"/>
              </p:cNvSpPr>
              <p:nvPr/>
            </p:nvSpPr>
            <p:spPr>
              <a:xfrm>
                <a:off x="1901630" y="2870464"/>
                <a:ext cx="1765227" cy="1077218"/>
              </a:xfrm>
              <a:prstGeom prst="rect">
                <a:avLst/>
              </a:prstGeom>
              <a:blipFill>
                <a:blip r:embed="rId3"/>
                <a:stretch>
                  <a:fillRect l="-8571" t="-6977" r="-7143" b="-34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Rectangle 83">
                <a:extLst>
                  <a:ext uri="{FF2B5EF4-FFF2-40B4-BE49-F238E27FC236}">
                    <a16:creationId xmlns:a16="http://schemas.microsoft.com/office/drawing/2014/main" id="{9B11FE21-55A0-D243-B873-1B227D960596}"/>
                  </a:ext>
                </a:extLst>
              </p:cNvPr>
              <p:cNvSpPr/>
              <p:nvPr/>
            </p:nvSpPr>
            <p:spPr>
              <a:xfrm>
                <a:off x="8660867" y="2894611"/>
                <a:ext cx="2717411" cy="1077218"/>
              </a:xfrm>
              <a:prstGeom prst="rect">
                <a:avLst/>
              </a:prstGeom>
            </p:spPr>
            <p:txBody>
              <a:bodyPr wrap="none">
                <a:spAutoFit/>
              </a:bodyPr>
              <a:lstStyle/>
              <a:p>
                <a:r>
                  <a:rPr lang="en-US" altLang="zh-CN" sz="3200" i="1" dirty="0">
                    <a:latin typeface="Helvetica Neue" panose="02000503000000020004" pitchFamily="2" charset="0"/>
                    <a:ea typeface="Helvetica Neue" panose="02000503000000020004" pitchFamily="2" charset="0"/>
                    <a:cs typeface="Helvetica Neue" panose="02000503000000020004" pitchFamily="2" charset="0"/>
                  </a:rPr>
                  <a:t>3</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-out-of-5</a:t>
                </a:r>
                <a:r>
                  <a:rPr lang="zh-CN" altLang="en-US" sz="3200" b="0" i="1" dirty="0">
                    <a:solidFill>
                      <a:schemeClr val="tx1"/>
                    </a:solidFill>
                    <a:latin typeface="Helvetica Neue" panose="02000503000000020004" pitchFamily="2" charset="0"/>
                    <a:cs typeface="Helvetica Neue" panose="02000503000000020004" pitchFamily="2" charset="0"/>
                  </a:rPr>
                  <a:t> </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1</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84" name="Rectangle 83">
                <a:extLst>
                  <a:ext uri="{FF2B5EF4-FFF2-40B4-BE49-F238E27FC236}">
                    <a16:creationId xmlns:a16="http://schemas.microsoft.com/office/drawing/2014/main" id="{9B11FE21-55A0-D243-B873-1B227D960596}"/>
                  </a:ext>
                </a:extLst>
              </p:cNvPr>
              <p:cNvSpPr>
                <a:spLocks noRot="1" noChangeAspect="1" noMove="1" noResize="1" noEditPoints="1" noAdjustHandles="1" noChangeArrowheads="1" noChangeShapeType="1" noTextEdit="1"/>
              </p:cNvSpPr>
              <p:nvPr/>
            </p:nvSpPr>
            <p:spPr>
              <a:xfrm>
                <a:off x="8660867" y="2894611"/>
                <a:ext cx="2717411" cy="1077218"/>
              </a:xfrm>
              <a:prstGeom prst="rect">
                <a:avLst/>
              </a:prstGeom>
              <a:blipFill>
                <a:blip r:embed="rId4"/>
                <a:stretch>
                  <a:fillRect l="-5116" t="-8235" r="-4186" b="-2353"/>
                </a:stretch>
              </a:blipFill>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1445F29C-F62E-994F-942F-73EAD2DBD50B}"/>
              </a:ext>
            </a:extLst>
          </p:cNvPr>
          <p:cNvCxnSpPr>
            <a:cxnSpLocks/>
          </p:cNvCxnSpPr>
          <p:nvPr/>
        </p:nvCxnSpPr>
        <p:spPr>
          <a:xfrm>
            <a:off x="0" y="829278"/>
            <a:ext cx="3316913"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DF924DC-8185-2446-8AED-04B152038281}"/>
              </a:ext>
            </a:extLst>
          </p:cNvPr>
          <p:cNvSpPr txBox="1"/>
          <p:nvPr/>
        </p:nvSpPr>
        <p:spPr>
          <a:xfrm>
            <a:off x="-1624" y="39217"/>
            <a:ext cx="331853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Our</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Protocol</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9" name="Straight Arrow Connector 8">
            <a:extLst>
              <a:ext uri="{FF2B5EF4-FFF2-40B4-BE49-F238E27FC236}">
                <a16:creationId xmlns:a16="http://schemas.microsoft.com/office/drawing/2014/main" id="{E954BFAF-8CB1-364C-B2EB-13782CEE3BB0}"/>
              </a:ext>
            </a:extLst>
          </p:cNvPr>
          <p:cNvCxnSpPr>
            <a:cxnSpLocks/>
            <a:endCxn id="100" idx="1"/>
          </p:cNvCxnSpPr>
          <p:nvPr/>
        </p:nvCxnSpPr>
        <p:spPr>
          <a:xfrm flipV="1">
            <a:off x="1785668" y="1615909"/>
            <a:ext cx="3575432" cy="3583122"/>
          </a:xfrm>
          <a:prstGeom prst="straightConnector1">
            <a:avLst/>
          </a:prstGeom>
          <a:ln w="28575">
            <a:solidFill>
              <a:srgbClr val="5EA69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3957C5-04C8-934C-8E34-46A0B23C99DE}"/>
              </a:ext>
            </a:extLst>
          </p:cNvPr>
          <p:cNvCxnSpPr>
            <a:cxnSpLocks/>
            <a:endCxn id="100" idx="3"/>
          </p:cNvCxnSpPr>
          <p:nvPr/>
        </p:nvCxnSpPr>
        <p:spPr>
          <a:xfrm flipH="1" flipV="1">
            <a:off x="7109695" y="1615909"/>
            <a:ext cx="2896103" cy="3456363"/>
          </a:xfrm>
          <a:prstGeom prst="straightConnector1">
            <a:avLst/>
          </a:prstGeom>
          <a:ln w="28575">
            <a:solidFill>
              <a:srgbClr val="EE7C31"/>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C7BCD73A-F36D-3048-9438-35B8D009F10E}"/>
              </a:ext>
            </a:extLst>
          </p:cNvPr>
          <p:cNvSpPr/>
          <p:nvPr/>
        </p:nvSpPr>
        <p:spPr>
          <a:xfrm>
            <a:off x="3754830" y="182539"/>
            <a:ext cx="5230919" cy="646331"/>
          </a:xfrm>
          <a:prstGeom prst="rect">
            <a:avLst/>
          </a:prstGeom>
        </p:spPr>
        <p:txBody>
          <a:bodyPr wrap="none">
            <a:spAutoFit/>
          </a:bodyPr>
          <a:lstStyle/>
          <a:p>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What</a:t>
            </a:r>
            <a:r>
              <a:rPr lang="zh-CN" altLang="en-US"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should</a:t>
            </a:r>
            <a:r>
              <a:rPr lang="zh-CN" altLang="en-US"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a:t>
            </a:r>
            <a:r>
              <a:rPr lang="zh-CN" altLang="en-US"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output?</a:t>
            </a: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9" name="Group 18">
            <a:extLst>
              <a:ext uri="{FF2B5EF4-FFF2-40B4-BE49-F238E27FC236}">
                <a16:creationId xmlns:a16="http://schemas.microsoft.com/office/drawing/2014/main" id="{912E0B04-8D2B-3B4A-8211-B2765125C29E}"/>
              </a:ext>
            </a:extLst>
          </p:cNvPr>
          <p:cNvGrpSpPr/>
          <p:nvPr/>
        </p:nvGrpSpPr>
        <p:grpSpPr>
          <a:xfrm>
            <a:off x="5361100" y="747102"/>
            <a:ext cx="1748595" cy="1737613"/>
            <a:chOff x="5361101" y="747103"/>
            <a:chExt cx="1469798" cy="1304044"/>
          </a:xfrm>
        </p:grpSpPr>
        <p:pic>
          <p:nvPicPr>
            <p:cNvPr id="100" name="Picture 99">
              <a:extLst>
                <a:ext uri="{FF2B5EF4-FFF2-40B4-BE49-F238E27FC236}">
                  <a16:creationId xmlns:a16="http://schemas.microsoft.com/office/drawing/2014/main" id="{72DD5D89-8089-8C4C-AECF-EF9036FD1C95}"/>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47103"/>
              <a:ext cx="1469798" cy="1304044"/>
            </a:xfrm>
            <a:prstGeom prst="rect">
              <a:avLst/>
            </a:prstGeom>
          </p:spPr>
        </p:pic>
        <p:sp>
          <p:nvSpPr>
            <p:cNvPr id="14" name="Rectangle 13">
              <a:extLst>
                <a:ext uri="{FF2B5EF4-FFF2-40B4-BE49-F238E27FC236}">
                  <a16:creationId xmlns:a16="http://schemas.microsoft.com/office/drawing/2014/main" id="{635EA69D-9E24-854E-BF5A-DB0D3111E105}"/>
                </a:ext>
              </a:extLst>
            </p:cNvPr>
            <p:cNvSpPr/>
            <p:nvPr/>
          </p:nvSpPr>
          <p:spPr>
            <a:xfrm>
              <a:off x="5538828" y="1135458"/>
              <a:ext cx="696103" cy="36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17">
              <a:extLst>
                <a:ext uri="{FF2B5EF4-FFF2-40B4-BE49-F238E27FC236}">
                  <a16:creationId xmlns:a16="http://schemas.microsoft.com/office/drawing/2014/main" id="{6980EBF9-8B03-014A-ACEB-480B7A9D362D}"/>
                </a:ext>
              </a:extLst>
            </p:cNvPr>
            <p:cNvSpPr/>
            <p:nvPr/>
          </p:nvSpPr>
          <p:spPr>
            <a:xfrm>
              <a:off x="5538828" y="1502230"/>
              <a:ext cx="393886" cy="152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C749FC15-B884-C547-BADE-2F5ECD5AB1B0}"/>
                  </a:ext>
                </a:extLst>
              </p:cNvPr>
              <p:cNvSpPr/>
              <p:nvPr/>
            </p:nvSpPr>
            <p:spPr>
              <a:xfrm>
                <a:off x="5634156" y="1005015"/>
                <a:ext cx="78816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4000" i="1" smtClean="0">
                              <a:solidFill>
                                <a:schemeClr val="tx1"/>
                              </a:solidFill>
                              <a:latin typeface="Cambria Math" panose="02040503050406030204" pitchFamily="18" charset="0"/>
                            </a:rPr>
                          </m:ctrlPr>
                        </m:sSubPr>
                        <m:e>
                          <m:r>
                            <a:rPr lang="en-US" altLang="zh-CN" sz="4000" b="0" i="1" smtClean="0">
                              <a:solidFill>
                                <a:schemeClr val="tx1"/>
                              </a:solidFill>
                              <a:latin typeface="Cambria Math" panose="02040503050406030204" pitchFamily="18" charset="0"/>
                            </a:rPr>
                            <m:t>𝑐</m:t>
                          </m:r>
                        </m:e>
                        <m:sub>
                          <m:r>
                            <a:rPr lang="en-US" altLang="zh-CN" sz="4000" b="0" i="1" smtClean="0">
                              <a:solidFill>
                                <a:schemeClr val="tx1"/>
                              </a:solidFill>
                              <a:latin typeface="Cambria Math" panose="02040503050406030204" pitchFamily="18" charset="0"/>
                            </a:rPr>
                            <m:t>0</m:t>
                          </m:r>
                        </m:sub>
                      </m:sSub>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1" name="Rectangle 100">
                <a:extLst>
                  <a:ext uri="{FF2B5EF4-FFF2-40B4-BE49-F238E27FC236}">
                    <a16:creationId xmlns:a16="http://schemas.microsoft.com/office/drawing/2014/main" id="{C749FC15-B884-C547-BADE-2F5ECD5AB1B0}"/>
                  </a:ext>
                </a:extLst>
              </p:cNvPr>
              <p:cNvSpPr>
                <a:spLocks noRot="1" noChangeAspect="1" noMove="1" noResize="1" noEditPoints="1" noAdjustHandles="1" noChangeArrowheads="1" noChangeShapeType="1" noTextEdit="1"/>
              </p:cNvSpPr>
              <p:nvPr/>
            </p:nvSpPr>
            <p:spPr>
              <a:xfrm>
                <a:off x="5634156" y="1005015"/>
                <a:ext cx="788164" cy="707886"/>
              </a:xfrm>
              <a:prstGeom prst="rect">
                <a:avLst/>
              </a:prstGeom>
              <a:blipFill>
                <a:blip r:embed="rId7"/>
                <a:stretch>
                  <a:fillRect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F32E4B9A-D202-8D4A-B2F4-25EFE431FE88}"/>
                  </a:ext>
                </a:extLst>
              </p:cNvPr>
              <p:cNvSpPr/>
              <p:nvPr/>
            </p:nvSpPr>
            <p:spPr>
              <a:xfrm>
                <a:off x="5598623" y="1534695"/>
                <a:ext cx="66716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4000" i="1" smtClean="0">
                          <a:solidFill>
                            <a:srgbClr val="5EA69C"/>
                          </a:solidFill>
                          <a:latin typeface="Cambria Math" panose="02040503050406030204" pitchFamily="18" charset="0"/>
                        </a:rPr>
                        <m:t>⊥</m:t>
                      </m:r>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2" name="Rectangle 101">
                <a:extLst>
                  <a:ext uri="{FF2B5EF4-FFF2-40B4-BE49-F238E27FC236}">
                    <a16:creationId xmlns:a16="http://schemas.microsoft.com/office/drawing/2014/main" id="{F32E4B9A-D202-8D4A-B2F4-25EFE431FE88}"/>
                  </a:ext>
                </a:extLst>
              </p:cNvPr>
              <p:cNvSpPr>
                <a:spLocks noRot="1" noChangeAspect="1" noMove="1" noResize="1" noEditPoints="1" noAdjustHandles="1" noChangeArrowheads="1" noChangeShapeType="1" noTextEdit="1"/>
              </p:cNvSpPr>
              <p:nvPr/>
            </p:nvSpPr>
            <p:spPr>
              <a:xfrm>
                <a:off x="5598623" y="1534695"/>
                <a:ext cx="667169" cy="707886"/>
              </a:xfrm>
              <a:prstGeom prst="rect">
                <a:avLst/>
              </a:prstGeom>
              <a:blipFill>
                <a:blip r:embed="rId8"/>
                <a:stretch>
                  <a:fillRect/>
                </a:stretch>
              </a:blipFill>
            </p:spPr>
            <p:txBody>
              <a:bodyPr/>
              <a:lstStyle/>
              <a:p>
                <a:r>
                  <a:rPr lang="en-US">
                    <a:noFill/>
                  </a:rPr>
                  <a:t> </a:t>
                </a:r>
              </a:p>
            </p:txBody>
          </p:sp>
        </mc:Fallback>
      </mc:AlternateContent>
      <p:pic>
        <p:nvPicPr>
          <p:cNvPr id="38" name="Picture 2">
            <a:extLst>
              <a:ext uri="{FF2B5EF4-FFF2-40B4-BE49-F238E27FC236}">
                <a16:creationId xmlns:a16="http://schemas.microsoft.com/office/drawing/2014/main" id="{183D3388-AA04-0644-B867-F256B190B427}"/>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99154" y="5281207"/>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61C0C45-CEE7-3A44-9C76-41D86E79B92F}"/>
              </a:ext>
            </a:extLst>
          </p:cNvPr>
          <p:cNvSpPr/>
          <p:nvPr/>
        </p:nvSpPr>
        <p:spPr>
          <a:xfrm>
            <a:off x="944332" y="6169586"/>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nvGrpSpPr>
          <p:cNvPr id="32" name="Group 31">
            <a:extLst>
              <a:ext uri="{FF2B5EF4-FFF2-40B4-BE49-F238E27FC236}">
                <a16:creationId xmlns:a16="http://schemas.microsoft.com/office/drawing/2014/main" id="{2AAC7BF6-CCD0-E746-B054-F987A5499CC2}"/>
              </a:ext>
            </a:extLst>
          </p:cNvPr>
          <p:cNvGrpSpPr/>
          <p:nvPr/>
        </p:nvGrpSpPr>
        <p:grpSpPr>
          <a:xfrm>
            <a:off x="8164575" y="4644591"/>
            <a:ext cx="1355422" cy="684758"/>
            <a:chOff x="759219" y="4334461"/>
            <a:chExt cx="1785185" cy="901874"/>
          </a:xfrm>
        </p:grpSpPr>
        <p:pic>
          <p:nvPicPr>
            <p:cNvPr id="33" name="Picture 32">
              <a:extLst>
                <a:ext uri="{FF2B5EF4-FFF2-40B4-BE49-F238E27FC236}">
                  <a16:creationId xmlns:a16="http://schemas.microsoft.com/office/drawing/2014/main" id="{36890A78-81D2-394F-AF89-A01F5F6F3F03}"/>
                </a:ext>
              </a:extLst>
            </p:cNvPr>
            <p:cNvPicPr>
              <a:picLocks noChangeAspect="1"/>
            </p:cNvPicPr>
            <p:nvPr/>
          </p:nvPicPr>
          <p:blipFill rotWithShape="1">
            <a:blip r:embed="rId11">
              <a:alphaModFix amt="90000"/>
              <a:duotone>
                <a:schemeClr val="accent3">
                  <a:shade val="45000"/>
                  <a:satMod val="135000"/>
                </a:schemeClr>
                <a:prstClr val="white"/>
              </a:duotone>
              <a:extLst>
                <a:ext uri="{BEBA8EAE-BF5A-486C-A8C5-ECC9F3942E4B}">
                  <a14:imgProps xmlns:a14="http://schemas.microsoft.com/office/drawing/2010/main">
                    <a14:imgLayer r:embed="rId12">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34" name="Picture 33">
              <a:extLst>
                <a:ext uri="{FF2B5EF4-FFF2-40B4-BE49-F238E27FC236}">
                  <a16:creationId xmlns:a16="http://schemas.microsoft.com/office/drawing/2014/main" id="{997BF5A8-8000-874F-ABAE-62045AD6ABF6}"/>
                </a:ext>
              </a:extLst>
            </p:cNvPr>
            <p:cNvPicPr>
              <a:picLocks noChangeAspect="1"/>
            </p:cNvPicPr>
            <p:nvPr/>
          </p:nvPicPr>
          <p:blipFill rotWithShape="1">
            <a:blip r:embed="rId11">
              <a:alphaModFix amt="54000"/>
              <a:duotone>
                <a:schemeClr val="accent3">
                  <a:shade val="45000"/>
                  <a:satMod val="135000"/>
                </a:schemeClr>
                <a:prstClr val="white"/>
              </a:duotone>
              <a:extLst>
                <a:ext uri="{BEBA8EAE-BF5A-486C-A8C5-ECC9F3942E4B}">
                  <a14:imgProps xmlns:a14="http://schemas.microsoft.com/office/drawing/2010/main">
                    <a14:imgLayer r:embed="rId12">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35" name="Rounded Rectangle 34">
            <a:extLst>
              <a:ext uri="{FF2B5EF4-FFF2-40B4-BE49-F238E27FC236}">
                <a16:creationId xmlns:a16="http://schemas.microsoft.com/office/drawing/2014/main" id="{A2EDD6A9-C58B-7C44-9149-F37A25CAABDB}"/>
              </a:ext>
            </a:extLst>
          </p:cNvPr>
          <p:cNvSpPr/>
          <p:nvPr/>
        </p:nvSpPr>
        <p:spPr>
          <a:xfrm>
            <a:off x="7568790" y="5161922"/>
            <a:ext cx="2609110" cy="1047901"/>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ectangle 35">
            <a:extLst>
              <a:ext uri="{FF2B5EF4-FFF2-40B4-BE49-F238E27FC236}">
                <a16:creationId xmlns:a16="http://schemas.microsoft.com/office/drawing/2014/main" id="{3674BC50-AD13-7F4C-88A2-C3D04FCB7DE7}"/>
              </a:ext>
            </a:extLst>
          </p:cNvPr>
          <p:cNvSpPr/>
          <p:nvPr/>
        </p:nvSpPr>
        <p:spPr>
          <a:xfrm>
            <a:off x="3316913" y="2160779"/>
            <a:ext cx="1795684" cy="523220"/>
          </a:xfrm>
          <a:prstGeom prst="rect">
            <a:avLst/>
          </a:prstGeom>
        </p:spPr>
        <p:txBody>
          <a:bodyPr wrap="none">
            <a:spAutoFit/>
          </a:bodyPr>
          <a:lstStyle/>
          <a:p>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Reveal</a:t>
            </a:r>
            <a:r>
              <a:rPr lang="zh-CN" altLang="en-US" sz="2800" dirty="0">
                <a:latin typeface="Helvetica Neue Thin" panose="020B0403020202020204" pitchFamily="34" charset="0"/>
                <a:ea typeface="Helvetica Neue Thin" panose="020B0403020202020204" pitchFamily="34" charset="0"/>
                <a:cs typeface="Helvetica Neue" panose="02000503000000020004" pitchFamily="2" charset="0"/>
              </a:rPr>
              <a:t> </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first</a:t>
            </a:r>
            <a:endParaRPr lang="en-US" sz="14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grpSp>
        <p:nvGrpSpPr>
          <p:cNvPr id="37" name="Group 36">
            <a:extLst>
              <a:ext uri="{FF2B5EF4-FFF2-40B4-BE49-F238E27FC236}">
                <a16:creationId xmlns:a16="http://schemas.microsoft.com/office/drawing/2014/main" id="{06B0B668-B416-0040-99C0-2815445669D8}"/>
              </a:ext>
            </a:extLst>
          </p:cNvPr>
          <p:cNvGrpSpPr/>
          <p:nvPr/>
        </p:nvGrpSpPr>
        <p:grpSpPr>
          <a:xfrm>
            <a:off x="7382678" y="5199029"/>
            <a:ext cx="4519215" cy="1411604"/>
            <a:chOff x="7382678" y="5199029"/>
            <a:chExt cx="4519215" cy="1411604"/>
          </a:xfrm>
        </p:grpSpPr>
        <p:pic>
          <p:nvPicPr>
            <p:cNvPr id="50" name="Picture 2">
              <a:extLst>
                <a:ext uri="{FF2B5EF4-FFF2-40B4-BE49-F238E27FC236}">
                  <a16:creationId xmlns:a16="http://schemas.microsoft.com/office/drawing/2014/main" id="{63FC4DCA-E886-2043-89F5-A64EB70A8A44}"/>
                </a:ext>
              </a:extLst>
            </p:cNvPr>
            <p:cNvPicPr>
              <a:picLocks noChangeAspect="1" noChangeArrowheads="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548815" y="519902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26C75029-787F-9E4C-A199-025D964C679A}"/>
                </a:ext>
              </a:extLst>
            </p:cNvPr>
            <p:cNvPicPr>
              <a:picLocks noChangeAspect="1" noChangeArrowheads="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368899" y="519903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CC30D816-F863-AA45-B5F2-B986201D24D3}"/>
                </a:ext>
              </a:extLst>
            </p:cNvPr>
            <p:cNvPicPr>
              <a:picLocks noChangeAspect="1" noChangeArrowheads="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188804"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1024BD1-027E-3940-8915-CFF07B158404}"/>
                </a:ext>
              </a:extLst>
            </p:cNvPr>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071181"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7B7B00FA-3668-D34A-BEC2-488BB333836C}"/>
                </a:ext>
              </a:extLst>
            </p:cNvPr>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54662" y="519903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FC95B02C-5998-9047-B8C6-99A37C8FE561}"/>
                </a:ext>
              </a:extLst>
            </p:cNvPr>
            <p:cNvSpPr/>
            <p:nvPr/>
          </p:nvSpPr>
          <p:spPr>
            <a:xfrm>
              <a:off x="7382678" y="608741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6" name="Rectangle 55">
              <a:extLst>
                <a:ext uri="{FF2B5EF4-FFF2-40B4-BE49-F238E27FC236}">
                  <a16:creationId xmlns:a16="http://schemas.microsoft.com/office/drawing/2014/main" id="{D453807F-6C35-B84C-A0BC-C136379C4320}"/>
                </a:ext>
              </a:extLst>
            </p:cNvPr>
            <p:cNvSpPr/>
            <p:nvPr/>
          </p:nvSpPr>
          <p:spPr>
            <a:xfrm>
              <a:off x="8820424" y="6087413"/>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57" name="Rectangle 56">
              <a:extLst>
                <a:ext uri="{FF2B5EF4-FFF2-40B4-BE49-F238E27FC236}">
                  <a16:creationId xmlns:a16="http://schemas.microsoft.com/office/drawing/2014/main" id="{E98BA9C6-61C8-EF42-BFDF-132B1089D97C}"/>
                </a:ext>
              </a:extLst>
            </p:cNvPr>
            <p:cNvSpPr/>
            <p:nvPr/>
          </p:nvSpPr>
          <p:spPr>
            <a:xfrm>
              <a:off x="10327981" y="608741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spTree>
    <p:extLst>
      <p:ext uri="{BB962C8B-B14F-4D97-AF65-F5344CB8AC3E}">
        <p14:creationId xmlns:p14="http://schemas.microsoft.com/office/powerpoint/2010/main" val="1399332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54A21653-9027-274C-89CB-92FD94CA6D05}"/>
                  </a:ext>
                </a:extLst>
              </p:cNvPr>
              <p:cNvSpPr/>
              <p:nvPr/>
            </p:nvSpPr>
            <p:spPr>
              <a:xfrm>
                <a:off x="1901630" y="2870464"/>
                <a:ext cx="1765227"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commits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0</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9" name="Rectangle 78">
                <a:extLst>
                  <a:ext uri="{FF2B5EF4-FFF2-40B4-BE49-F238E27FC236}">
                    <a16:creationId xmlns:a16="http://schemas.microsoft.com/office/drawing/2014/main" id="{54A21653-9027-274C-89CB-92FD94CA6D05}"/>
                  </a:ext>
                </a:extLst>
              </p:cNvPr>
              <p:cNvSpPr>
                <a:spLocks noRot="1" noChangeAspect="1" noMove="1" noResize="1" noEditPoints="1" noAdjustHandles="1" noChangeArrowheads="1" noChangeShapeType="1" noTextEdit="1"/>
              </p:cNvSpPr>
              <p:nvPr/>
            </p:nvSpPr>
            <p:spPr>
              <a:xfrm>
                <a:off x="1901630" y="2870464"/>
                <a:ext cx="1765227" cy="1077218"/>
              </a:xfrm>
              <a:prstGeom prst="rect">
                <a:avLst/>
              </a:prstGeom>
              <a:blipFill>
                <a:blip r:embed="rId3"/>
                <a:stretch>
                  <a:fillRect l="-8571" t="-6977" r="-7143" b="-34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Rectangle 83">
                <a:extLst>
                  <a:ext uri="{FF2B5EF4-FFF2-40B4-BE49-F238E27FC236}">
                    <a16:creationId xmlns:a16="http://schemas.microsoft.com/office/drawing/2014/main" id="{9B11FE21-55A0-D243-B873-1B227D960596}"/>
                  </a:ext>
                </a:extLst>
              </p:cNvPr>
              <p:cNvSpPr/>
              <p:nvPr/>
            </p:nvSpPr>
            <p:spPr>
              <a:xfrm>
                <a:off x="8660867" y="2894611"/>
                <a:ext cx="2717411" cy="1077218"/>
              </a:xfrm>
              <a:prstGeom prst="rect">
                <a:avLst/>
              </a:prstGeom>
            </p:spPr>
            <p:txBody>
              <a:bodyPr wrap="none">
                <a:spAutoFit/>
              </a:bodyPr>
              <a:lstStyle/>
              <a:p>
                <a:r>
                  <a:rPr lang="en-US" altLang="zh-CN" sz="3200" i="1" dirty="0">
                    <a:latin typeface="Helvetica Neue" panose="02000503000000020004" pitchFamily="2" charset="0"/>
                    <a:ea typeface="Helvetica Neue" panose="02000503000000020004" pitchFamily="2" charset="0"/>
                    <a:cs typeface="Helvetica Neue" panose="02000503000000020004" pitchFamily="2" charset="0"/>
                  </a:rPr>
                  <a:t>3</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-out-of-5</a:t>
                </a:r>
                <a:r>
                  <a:rPr lang="zh-CN" altLang="en-US" sz="3200" b="0" i="1" dirty="0">
                    <a:solidFill>
                      <a:schemeClr val="tx1"/>
                    </a:solidFill>
                    <a:latin typeface="Helvetica Neue" panose="02000503000000020004" pitchFamily="2" charset="0"/>
                    <a:cs typeface="Helvetica Neue" panose="02000503000000020004" pitchFamily="2" charset="0"/>
                  </a:rPr>
                  <a:t> </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1</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84" name="Rectangle 83">
                <a:extLst>
                  <a:ext uri="{FF2B5EF4-FFF2-40B4-BE49-F238E27FC236}">
                    <a16:creationId xmlns:a16="http://schemas.microsoft.com/office/drawing/2014/main" id="{9B11FE21-55A0-D243-B873-1B227D960596}"/>
                  </a:ext>
                </a:extLst>
              </p:cNvPr>
              <p:cNvSpPr>
                <a:spLocks noRot="1" noChangeAspect="1" noMove="1" noResize="1" noEditPoints="1" noAdjustHandles="1" noChangeArrowheads="1" noChangeShapeType="1" noTextEdit="1"/>
              </p:cNvSpPr>
              <p:nvPr/>
            </p:nvSpPr>
            <p:spPr>
              <a:xfrm>
                <a:off x="8660867" y="2894611"/>
                <a:ext cx="2717411" cy="1077218"/>
              </a:xfrm>
              <a:prstGeom prst="rect">
                <a:avLst/>
              </a:prstGeom>
              <a:blipFill>
                <a:blip r:embed="rId4"/>
                <a:stretch>
                  <a:fillRect l="-5116" t="-8235" r="-4186" b="-2353"/>
                </a:stretch>
              </a:blipFill>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1445F29C-F62E-994F-942F-73EAD2DBD50B}"/>
              </a:ext>
            </a:extLst>
          </p:cNvPr>
          <p:cNvCxnSpPr>
            <a:cxnSpLocks/>
          </p:cNvCxnSpPr>
          <p:nvPr/>
        </p:nvCxnSpPr>
        <p:spPr>
          <a:xfrm>
            <a:off x="0" y="829278"/>
            <a:ext cx="3316913"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DF924DC-8185-2446-8AED-04B152038281}"/>
              </a:ext>
            </a:extLst>
          </p:cNvPr>
          <p:cNvSpPr txBox="1"/>
          <p:nvPr/>
        </p:nvSpPr>
        <p:spPr>
          <a:xfrm>
            <a:off x="-1624" y="39217"/>
            <a:ext cx="331853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Our</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Protocol</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9" name="Straight Arrow Connector 8">
            <a:extLst>
              <a:ext uri="{FF2B5EF4-FFF2-40B4-BE49-F238E27FC236}">
                <a16:creationId xmlns:a16="http://schemas.microsoft.com/office/drawing/2014/main" id="{E954BFAF-8CB1-364C-B2EB-13782CEE3BB0}"/>
              </a:ext>
            </a:extLst>
          </p:cNvPr>
          <p:cNvCxnSpPr>
            <a:cxnSpLocks/>
            <a:endCxn id="100" idx="1"/>
          </p:cNvCxnSpPr>
          <p:nvPr/>
        </p:nvCxnSpPr>
        <p:spPr>
          <a:xfrm flipV="1">
            <a:off x="1785668" y="1615909"/>
            <a:ext cx="3575432" cy="3583122"/>
          </a:xfrm>
          <a:prstGeom prst="straightConnector1">
            <a:avLst/>
          </a:prstGeom>
          <a:ln w="28575">
            <a:solidFill>
              <a:srgbClr val="5EA69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3957C5-04C8-934C-8E34-46A0B23C99DE}"/>
              </a:ext>
            </a:extLst>
          </p:cNvPr>
          <p:cNvCxnSpPr>
            <a:cxnSpLocks/>
            <a:endCxn id="100" idx="3"/>
          </p:cNvCxnSpPr>
          <p:nvPr/>
        </p:nvCxnSpPr>
        <p:spPr>
          <a:xfrm flipH="1" flipV="1">
            <a:off x="7109695" y="1615909"/>
            <a:ext cx="2896103" cy="3456363"/>
          </a:xfrm>
          <a:prstGeom prst="straightConnector1">
            <a:avLst/>
          </a:prstGeom>
          <a:ln w="28575">
            <a:solidFill>
              <a:srgbClr val="EE7C31"/>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C7BCD73A-F36D-3048-9438-35B8D009F10E}"/>
              </a:ext>
            </a:extLst>
          </p:cNvPr>
          <p:cNvSpPr/>
          <p:nvPr/>
        </p:nvSpPr>
        <p:spPr>
          <a:xfrm>
            <a:off x="4926864" y="171884"/>
            <a:ext cx="2119491" cy="646331"/>
          </a:xfrm>
          <a:prstGeom prst="rect">
            <a:avLst/>
          </a:prstGeom>
        </p:spPr>
        <p:txBody>
          <a:bodyPr wrap="none">
            <a:spAutoFit/>
          </a:bodyPr>
          <a:lstStyle/>
          <a:p>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Output</a:t>
            </a:r>
            <a:r>
              <a:rPr lang="zh-CN" altLang="en-US"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0</a:t>
            </a:r>
            <a:r>
              <a:rPr lang="en-US" altLang="zh-CN" sz="36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9" name="Group 18">
            <a:extLst>
              <a:ext uri="{FF2B5EF4-FFF2-40B4-BE49-F238E27FC236}">
                <a16:creationId xmlns:a16="http://schemas.microsoft.com/office/drawing/2014/main" id="{912E0B04-8D2B-3B4A-8211-B2765125C29E}"/>
              </a:ext>
            </a:extLst>
          </p:cNvPr>
          <p:cNvGrpSpPr/>
          <p:nvPr/>
        </p:nvGrpSpPr>
        <p:grpSpPr>
          <a:xfrm>
            <a:off x="5361100" y="747102"/>
            <a:ext cx="1748595" cy="1737613"/>
            <a:chOff x="5361101" y="747103"/>
            <a:chExt cx="1469798" cy="1304044"/>
          </a:xfrm>
        </p:grpSpPr>
        <p:pic>
          <p:nvPicPr>
            <p:cNvPr id="100" name="Picture 99">
              <a:extLst>
                <a:ext uri="{FF2B5EF4-FFF2-40B4-BE49-F238E27FC236}">
                  <a16:creationId xmlns:a16="http://schemas.microsoft.com/office/drawing/2014/main" id="{72DD5D89-8089-8C4C-AECF-EF9036FD1C95}"/>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47103"/>
              <a:ext cx="1469798" cy="1304044"/>
            </a:xfrm>
            <a:prstGeom prst="rect">
              <a:avLst/>
            </a:prstGeom>
          </p:spPr>
        </p:pic>
        <p:sp>
          <p:nvSpPr>
            <p:cNvPr id="14" name="Rectangle 13">
              <a:extLst>
                <a:ext uri="{FF2B5EF4-FFF2-40B4-BE49-F238E27FC236}">
                  <a16:creationId xmlns:a16="http://schemas.microsoft.com/office/drawing/2014/main" id="{635EA69D-9E24-854E-BF5A-DB0D3111E105}"/>
                </a:ext>
              </a:extLst>
            </p:cNvPr>
            <p:cNvSpPr/>
            <p:nvPr/>
          </p:nvSpPr>
          <p:spPr>
            <a:xfrm>
              <a:off x="5538828" y="1135458"/>
              <a:ext cx="696103" cy="36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17">
              <a:extLst>
                <a:ext uri="{FF2B5EF4-FFF2-40B4-BE49-F238E27FC236}">
                  <a16:creationId xmlns:a16="http://schemas.microsoft.com/office/drawing/2014/main" id="{6980EBF9-8B03-014A-ACEB-480B7A9D362D}"/>
                </a:ext>
              </a:extLst>
            </p:cNvPr>
            <p:cNvSpPr/>
            <p:nvPr/>
          </p:nvSpPr>
          <p:spPr>
            <a:xfrm>
              <a:off x="5538828" y="1502230"/>
              <a:ext cx="393886" cy="152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C749FC15-B884-C547-BADE-2F5ECD5AB1B0}"/>
                  </a:ext>
                </a:extLst>
              </p:cNvPr>
              <p:cNvSpPr/>
              <p:nvPr/>
            </p:nvSpPr>
            <p:spPr>
              <a:xfrm>
                <a:off x="5634156" y="1005015"/>
                <a:ext cx="78816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4000" i="1" smtClean="0">
                              <a:solidFill>
                                <a:schemeClr val="tx1"/>
                              </a:solidFill>
                              <a:latin typeface="Cambria Math" panose="02040503050406030204" pitchFamily="18" charset="0"/>
                            </a:rPr>
                          </m:ctrlPr>
                        </m:sSubPr>
                        <m:e>
                          <m:r>
                            <a:rPr lang="en-US" altLang="zh-CN" sz="4000" b="0" i="1" smtClean="0">
                              <a:solidFill>
                                <a:schemeClr val="tx1"/>
                              </a:solidFill>
                              <a:latin typeface="Cambria Math" panose="02040503050406030204" pitchFamily="18" charset="0"/>
                            </a:rPr>
                            <m:t>𝑐</m:t>
                          </m:r>
                        </m:e>
                        <m:sub>
                          <m:r>
                            <a:rPr lang="en-US" altLang="zh-CN" sz="4000" b="0" i="1" smtClean="0">
                              <a:solidFill>
                                <a:schemeClr val="tx1"/>
                              </a:solidFill>
                              <a:latin typeface="Cambria Math" panose="02040503050406030204" pitchFamily="18" charset="0"/>
                            </a:rPr>
                            <m:t>0</m:t>
                          </m:r>
                        </m:sub>
                      </m:sSub>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1" name="Rectangle 100">
                <a:extLst>
                  <a:ext uri="{FF2B5EF4-FFF2-40B4-BE49-F238E27FC236}">
                    <a16:creationId xmlns:a16="http://schemas.microsoft.com/office/drawing/2014/main" id="{C749FC15-B884-C547-BADE-2F5ECD5AB1B0}"/>
                  </a:ext>
                </a:extLst>
              </p:cNvPr>
              <p:cNvSpPr>
                <a:spLocks noRot="1" noChangeAspect="1" noMove="1" noResize="1" noEditPoints="1" noAdjustHandles="1" noChangeArrowheads="1" noChangeShapeType="1" noTextEdit="1"/>
              </p:cNvSpPr>
              <p:nvPr/>
            </p:nvSpPr>
            <p:spPr>
              <a:xfrm>
                <a:off x="5634156" y="1005015"/>
                <a:ext cx="788164" cy="707886"/>
              </a:xfrm>
              <a:prstGeom prst="rect">
                <a:avLst/>
              </a:prstGeom>
              <a:blipFill>
                <a:blip r:embed="rId7"/>
                <a:stretch>
                  <a:fillRect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F32E4B9A-D202-8D4A-B2F4-25EFE431FE88}"/>
                  </a:ext>
                </a:extLst>
              </p:cNvPr>
              <p:cNvSpPr/>
              <p:nvPr/>
            </p:nvSpPr>
            <p:spPr>
              <a:xfrm>
                <a:off x="5598623" y="1534695"/>
                <a:ext cx="66716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4000" i="1" smtClean="0">
                          <a:solidFill>
                            <a:srgbClr val="5EA69C"/>
                          </a:solidFill>
                          <a:latin typeface="Cambria Math" panose="02040503050406030204" pitchFamily="18" charset="0"/>
                        </a:rPr>
                        <m:t>⊥</m:t>
                      </m:r>
                    </m:oMath>
                  </m:oMathPara>
                </a14:m>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2" name="Rectangle 101">
                <a:extLst>
                  <a:ext uri="{FF2B5EF4-FFF2-40B4-BE49-F238E27FC236}">
                    <a16:creationId xmlns:a16="http://schemas.microsoft.com/office/drawing/2014/main" id="{F32E4B9A-D202-8D4A-B2F4-25EFE431FE88}"/>
                  </a:ext>
                </a:extLst>
              </p:cNvPr>
              <p:cNvSpPr>
                <a:spLocks noRot="1" noChangeAspect="1" noMove="1" noResize="1" noEditPoints="1" noAdjustHandles="1" noChangeArrowheads="1" noChangeShapeType="1" noTextEdit="1"/>
              </p:cNvSpPr>
              <p:nvPr/>
            </p:nvSpPr>
            <p:spPr>
              <a:xfrm>
                <a:off x="5598623" y="1534695"/>
                <a:ext cx="667169" cy="707886"/>
              </a:xfrm>
              <a:prstGeom prst="rect">
                <a:avLst/>
              </a:prstGeom>
              <a:blipFill>
                <a:blip r:embed="rId8"/>
                <a:stretch>
                  <a:fillRect/>
                </a:stretch>
              </a:blipFill>
            </p:spPr>
            <p:txBody>
              <a:bodyPr/>
              <a:lstStyle/>
              <a:p>
                <a:r>
                  <a:rPr lang="en-US">
                    <a:noFill/>
                  </a:rPr>
                  <a:t> </a:t>
                </a:r>
              </a:p>
            </p:txBody>
          </p:sp>
        </mc:Fallback>
      </mc:AlternateContent>
      <p:pic>
        <p:nvPicPr>
          <p:cNvPr id="38" name="Picture 2">
            <a:extLst>
              <a:ext uri="{FF2B5EF4-FFF2-40B4-BE49-F238E27FC236}">
                <a16:creationId xmlns:a16="http://schemas.microsoft.com/office/drawing/2014/main" id="{183D3388-AA04-0644-B867-F256B190B427}"/>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99154" y="5281207"/>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61C0C45-CEE7-3A44-9C76-41D86E79B92F}"/>
              </a:ext>
            </a:extLst>
          </p:cNvPr>
          <p:cNvSpPr/>
          <p:nvPr/>
        </p:nvSpPr>
        <p:spPr>
          <a:xfrm>
            <a:off x="944332" y="6169586"/>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6" name="Rectangle 35">
            <a:extLst>
              <a:ext uri="{FF2B5EF4-FFF2-40B4-BE49-F238E27FC236}">
                <a16:creationId xmlns:a16="http://schemas.microsoft.com/office/drawing/2014/main" id="{3674BC50-AD13-7F4C-88A2-C3D04FCB7DE7}"/>
              </a:ext>
            </a:extLst>
          </p:cNvPr>
          <p:cNvSpPr/>
          <p:nvPr/>
        </p:nvSpPr>
        <p:spPr>
          <a:xfrm>
            <a:off x="3316913" y="2160779"/>
            <a:ext cx="1795684" cy="523220"/>
          </a:xfrm>
          <a:prstGeom prst="rect">
            <a:avLst/>
          </a:prstGeom>
        </p:spPr>
        <p:txBody>
          <a:bodyPr wrap="none">
            <a:spAutoFit/>
          </a:bodyPr>
          <a:lstStyle/>
          <a:p>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Reveal</a:t>
            </a:r>
            <a:r>
              <a:rPr lang="zh-CN" altLang="en-US" sz="2800" dirty="0">
                <a:latin typeface="Helvetica Neue Thin" panose="020B0403020202020204" pitchFamily="34" charset="0"/>
                <a:ea typeface="Helvetica Neue Thin" panose="020B0403020202020204" pitchFamily="34" charset="0"/>
                <a:cs typeface="Helvetica Neue" panose="02000503000000020004" pitchFamily="2" charset="0"/>
              </a:rPr>
              <a:t> </a:t>
            </a:r>
            <a:r>
              <a:rPr lang="en-US" altLang="zh-CN" sz="2800" dirty="0">
                <a:latin typeface="Helvetica Neue Thin" panose="020B0403020202020204" pitchFamily="34" charset="0"/>
                <a:ea typeface="Helvetica Neue Thin" panose="020B0403020202020204" pitchFamily="34" charset="0"/>
                <a:cs typeface="Helvetica Neue" panose="02000503000000020004" pitchFamily="2" charset="0"/>
              </a:rPr>
              <a:t>first</a:t>
            </a:r>
            <a:endParaRPr lang="en-US" sz="14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grpSp>
        <p:nvGrpSpPr>
          <p:cNvPr id="37" name="Group 36">
            <a:extLst>
              <a:ext uri="{FF2B5EF4-FFF2-40B4-BE49-F238E27FC236}">
                <a16:creationId xmlns:a16="http://schemas.microsoft.com/office/drawing/2014/main" id="{F1AA4809-05A0-134E-A603-04E1C72F46F0}"/>
              </a:ext>
            </a:extLst>
          </p:cNvPr>
          <p:cNvGrpSpPr/>
          <p:nvPr/>
        </p:nvGrpSpPr>
        <p:grpSpPr>
          <a:xfrm>
            <a:off x="8164575" y="4644591"/>
            <a:ext cx="1355422" cy="684758"/>
            <a:chOff x="759219" y="4334461"/>
            <a:chExt cx="1785185" cy="901874"/>
          </a:xfrm>
        </p:grpSpPr>
        <p:pic>
          <p:nvPicPr>
            <p:cNvPr id="50" name="Picture 49">
              <a:extLst>
                <a:ext uri="{FF2B5EF4-FFF2-40B4-BE49-F238E27FC236}">
                  <a16:creationId xmlns:a16="http://schemas.microsoft.com/office/drawing/2014/main" id="{F4A430B6-1D51-1840-A411-2E3A216E2077}"/>
                </a:ext>
              </a:extLst>
            </p:cNvPr>
            <p:cNvPicPr>
              <a:picLocks noChangeAspect="1"/>
            </p:cNvPicPr>
            <p:nvPr/>
          </p:nvPicPr>
          <p:blipFill rotWithShape="1">
            <a:blip r:embed="rId11">
              <a:alphaModFix amt="90000"/>
              <a:duotone>
                <a:schemeClr val="accent3">
                  <a:shade val="45000"/>
                  <a:satMod val="135000"/>
                </a:schemeClr>
                <a:prstClr val="white"/>
              </a:duotone>
              <a:extLst>
                <a:ext uri="{BEBA8EAE-BF5A-486C-A8C5-ECC9F3942E4B}">
                  <a14:imgProps xmlns:a14="http://schemas.microsoft.com/office/drawing/2010/main">
                    <a14:imgLayer r:embed="rId12">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51" name="Picture 50">
              <a:extLst>
                <a:ext uri="{FF2B5EF4-FFF2-40B4-BE49-F238E27FC236}">
                  <a16:creationId xmlns:a16="http://schemas.microsoft.com/office/drawing/2014/main" id="{E48A7784-EADF-1949-858D-39A0B65E159F}"/>
                </a:ext>
              </a:extLst>
            </p:cNvPr>
            <p:cNvPicPr>
              <a:picLocks noChangeAspect="1"/>
            </p:cNvPicPr>
            <p:nvPr/>
          </p:nvPicPr>
          <p:blipFill rotWithShape="1">
            <a:blip r:embed="rId11">
              <a:alphaModFix amt="54000"/>
              <a:duotone>
                <a:schemeClr val="accent3">
                  <a:shade val="45000"/>
                  <a:satMod val="135000"/>
                </a:schemeClr>
                <a:prstClr val="white"/>
              </a:duotone>
              <a:extLst>
                <a:ext uri="{BEBA8EAE-BF5A-486C-A8C5-ECC9F3942E4B}">
                  <a14:imgProps xmlns:a14="http://schemas.microsoft.com/office/drawing/2010/main">
                    <a14:imgLayer r:embed="rId12">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52" name="Rounded Rectangle 51">
            <a:extLst>
              <a:ext uri="{FF2B5EF4-FFF2-40B4-BE49-F238E27FC236}">
                <a16:creationId xmlns:a16="http://schemas.microsoft.com/office/drawing/2014/main" id="{51765136-E803-EF4B-8C90-F1C3BDC1800F}"/>
              </a:ext>
            </a:extLst>
          </p:cNvPr>
          <p:cNvSpPr/>
          <p:nvPr/>
        </p:nvSpPr>
        <p:spPr>
          <a:xfrm>
            <a:off x="7568790" y="5161922"/>
            <a:ext cx="2609110" cy="1047901"/>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3" name="Group 52">
            <a:extLst>
              <a:ext uri="{FF2B5EF4-FFF2-40B4-BE49-F238E27FC236}">
                <a16:creationId xmlns:a16="http://schemas.microsoft.com/office/drawing/2014/main" id="{C4D8D409-ACC3-E041-8C81-E2EDC67E4141}"/>
              </a:ext>
            </a:extLst>
          </p:cNvPr>
          <p:cNvGrpSpPr/>
          <p:nvPr/>
        </p:nvGrpSpPr>
        <p:grpSpPr>
          <a:xfrm>
            <a:off x="7382678" y="5199029"/>
            <a:ext cx="4519215" cy="1411604"/>
            <a:chOff x="7382678" y="5199029"/>
            <a:chExt cx="4519215" cy="1411604"/>
          </a:xfrm>
        </p:grpSpPr>
        <p:pic>
          <p:nvPicPr>
            <p:cNvPr id="54" name="Picture 2">
              <a:extLst>
                <a:ext uri="{FF2B5EF4-FFF2-40B4-BE49-F238E27FC236}">
                  <a16:creationId xmlns:a16="http://schemas.microsoft.com/office/drawing/2014/main" id="{AE4AD289-009D-C244-96D6-ED742CE9A4BF}"/>
                </a:ext>
              </a:extLst>
            </p:cNvPr>
            <p:cNvPicPr>
              <a:picLocks noChangeAspect="1" noChangeArrowheads="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548815" y="519902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1E216770-3860-7E4A-B798-02D4E1015FBE}"/>
                </a:ext>
              </a:extLst>
            </p:cNvPr>
            <p:cNvPicPr>
              <a:picLocks noChangeAspect="1" noChangeArrowheads="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368899" y="519903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B0D61847-1F16-784C-A7A1-BE941B6F3E43}"/>
                </a:ext>
              </a:extLst>
            </p:cNvPr>
            <p:cNvPicPr>
              <a:picLocks noChangeAspect="1" noChangeArrowheads="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188804"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2C67249F-D6D1-0C4A-82B6-5AF1E6F4327B}"/>
                </a:ext>
              </a:extLst>
            </p:cNvPr>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071181"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CC37974B-E397-1942-92E8-F24D8913508B}"/>
                </a:ext>
              </a:extLst>
            </p:cNvPr>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54662" y="519903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066B32B9-9D4E-7147-A2A8-1CFC7FEC1A98}"/>
                </a:ext>
              </a:extLst>
            </p:cNvPr>
            <p:cNvSpPr/>
            <p:nvPr/>
          </p:nvSpPr>
          <p:spPr>
            <a:xfrm>
              <a:off x="7382678" y="608741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60" name="Rectangle 59">
              <a:extLst>
                <a:ext uri="{FF2B5EF4-FFF2-40B4-BE49-F238E27FC236}">
                  <a16:creationId xmlns:a16="http://schemas.microsoft.com/office/drawing/2014/main" id="{E4D7FCF9-A1FF-184C-B6E1-519ED8A2D468}"/>
                </a:ext>
              </a:extLst>
            </p:cNvPr>
            <p:cNvSpPr/>
            <p:nvPr/>
          </p:nvSpPr>
          <p:spPr>
            <a:xfrm>
              <a:off x="8820424" y="6087413"/>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61" name="Rectangle 60">
              <a:extLst>
                <a:ext uri="{FF2B5EF4-FFF2-40B4-BE49-F238E27FC236}">
                  <a16:creationId xmlns:a16="http://schemas.microsoft.com/office/drawing/2014/main" id="{5FD6C488-4887-D341-BDA8-85A26ECD29DD}"/>
                </a:ext>
              </a:extLst>
            </p:cNvPr>
            <p:cNvSpPr/>
            <p:nvPr/>
          </p:nvSpPr>
          <p:spPr>
            <a:xfrm>
              <a:off x="10327981" y="608741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spTree>
    <p:extLst>
      <p:ext uri="{BB962C8B-B14F-4D97-AF65-F5344CB8AC3E}">
        <p14:creationId xmlns:p14="http://schemas.microsoft.com/office/powerpoint/2010/main" val="288854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5618B05-85D1-7849-BB34-E43847C4A649}"/>
              </a:ext>
            </a:extLst>
          </p:cNvPr>
          <p:cNvCxnSpPr>
            <a:cxnSpLocks/>
          </p:cNvCxnSpPr>
          <p:nvPr/>
        </p:nvCxnSpPr>
        <p:spPr>
          <a:xfrm>
            <a:off x="0" y="829278"/>
            <a:ext cx="8648501"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E9B31D-58C8-1443-877A-B4E516A78880}"/>
              </a:ext>
            </a:extLst>
          </p:cNvPr>
          <p:cNvSpPr txBox="1"/>
          <p:nvPr/>
        </p:nvSpPr>
        <p:spPr>
          <a:xfrm>
            <a:off x="-1624" y="39217"/>
            <a:ext cx="8650125"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against</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of</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size</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3</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mc:Choice xmlns:a14="http://schemas.microsoft.com/office/drawing/2010/main" Requires="a14">
          <p:sp>
            <p:nvSpPr>
              <p:cNvPr id="47" name="Rectangle 46">
                <a:extLst>
                  <a:ext uri="{FF2B5EF4-FFF2-40B4-BE49-F238E27FC236}">
                    <a16:creationId xmlns:a16="http://schemas.microsoft.com/office/drawing/2014/main" id="{8CAE5178-4EAD-D841-8984-3D7C1699C0E7}"/>
                  </a:ext>
                </a:extLst>
              </p:cNvPr>
              <p:cNvSpPr/>
              <p:nvPr/>
            </p:nvSpPr>
            <p:spPr>
              <a:xfrm>
                <a:off x="540296" y="1590820"/>
                <a:ext cx="1765227"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commits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0</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47" name="Rectangle 46">
                <a:extLst>
                  <a:ext uri="{FF2B5EF4-FFF2-40B4-BE49-F238E27FC236}">
                    <a16:creationId xmlns:a16="http://schemas.microsoft.com/office/drawing/2014/main" id="{8CAE5178-4EAD-D841-8984-3D7C1699C0E7}"/>
                  </a:ext>
                </a:extLst>
              </p:cNvPr>
              <p:cNvSpPr>
                <a:spLocks noRot="1" noChangeAspect="1" noMove="1" noResize="1" noEditPoints="1" noAdjustHandles="1" noChangeArrowheads="1" noChangeShapeType="1" noTextEdit="1"/>
              </p:cNvSpPr>
              <p:nvPr/>
            </p:nvSpPr>
            <p:spPr>
              <a:xfrm>
                <a:off x="540296" y="1590820"/>
                <a:ext cx="1765227" cy="1077218"/>
              </a:xfrm>
              <a:prstGeom prst="rect">
                <a:avLst/>
              </a:prstGeom>
              <a:blipFill>
                <a:blip r:embed="rId3"/>
                <a:stretch>
                  <a:fillRect l="-8571" t="-5814" r="-7143" b="-46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13608838-D2B2-5E44-BDAB-5AAA7143DB48}"/>
                  </a:ext>
                </a:extLst>
              </p:cNvPr>
              <p:cNvSpPr/>
              <p:nvPr/>
            </p:nvSpPr>
            <p:spPr>
              <a:xfrm>
                <a:off x="8166976" y="1594739"/>
                <a:ext cx="2717411" cy="1077218"/>
              </a:xfrm>
              <a:prstGeom prst="rect">
                <a:avLst/>
              </a:prstGeom>
            </p:spPr>
            <p:txBody>
              <a:bodyPr wrap="none">
                <a:spAutoFit/>
              </a:bodyPr>
              <a:lstStyle/>
              <a:p>
                <a:r>
                  <a:rPr lang="en-US" altLang="zh-CN" sz="3200" i="1" dirty="0">
                    <a:latin typeface="Helvetica Neue" panose="02000503000000020004" pitchFamily="2" charset="0"/>
                    <a:ea typeface="Helvetica Neue" panose="02000503000000020004" pitchFamily="2" charset="0"/>
                    <a:cs typeface="Helvetica Neue" panose="02000503000000020004" pitchFamily="2" charset="0"/>
                  </a:rPr>
                  <a:t>3</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-out-of-5</a:t>
                </a:r>
                <a:r>
                  <a:rPr lang="zh-CN" altLang="en-US" sz="3200" b="0" i="1" dirty="0">
                    <a:solidFill>
                      <a:schemeClr val="tx1"/>
                    </a:solidFill>
                    <a:latin typeface="Helvetica Neue" panose="02000503000000020004" pitchFamily="2" charset="0"/>
                    <a:cs typeface="Helvetica Neue" panose="02000503000000020004" pitchFamily="2" charset="0"/>
                  </a:rPr>
                  <a:t> </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1</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48" name="Rectangle 47">
                <a:extLst>
                  <a:ext uri="{FF2B5EF4-FFF2-40B4-BE49-F238E27FC236}">
                    <a16:creationId xmlns:a16="http://schemas.microsoft.com/office/drawing/2014/main" id="{13608838-D2B2-5E44-BDAB-5AAA7143DB48}"/>
                  </a:ext>
                </a:extLst>
              </p:cNvPr>
              <p:cNvSpPr>
                <a:spLocks noRot="1" noChangeAspect="1" noMove="1" noResize="1" noEditPoints="1" noAdjustHandles="1" noChangeArrowheads="1" noChangeShapeType="1" noTextEdit="1"/>
              </p:cNvSpPr>
              <p:nvPr/>
            </p:nvSpPr>
            <p:spPr>
              <a:xfrm>
                <a:off x="8166976" y="1594739"/>
                <a:ext cx="2717411" cy="1077218"/>
              </a:xfrm>
              <a:prstGeom prst="rect">
                <a:avLst/>
              </a:prstGeom>
              <a:blipFill>
                <a:blip r:embed="rId4"/>
                <a:stretch>
                  <a:fillRect l="-5116" t="-7059" r="-4186" b="-3529"/>
                </a:stretch>
              </a:blipFill>
            </p:spPr>
            <p:txBody>
              <a:bodyPr/>
              <a:lstStyle/>
              <a:p>
                <a:r>
                  <a:rPr lang="en-US">
                    <a:noFill/>
                  </a:rPr>
                  <a:t> </a:t>
                </a:r>
              </a:p>
            </p:txBody>
          </p:sp>
        </mc:Fallback>
      </mc:AlternateContent>
      <p:pic>
        <p:nvPicPr>
          <p:cNvPr id="49" name="Picture 2">
            <a:extLst>
              <a:ext uri="{FF2B5EF4-FFF2-40B4-BE49-F238E27FC236}">
                <a16:creationId xmlns:a16="http://schemas.microsoft.com/office/drawing/2014/main" id="{63664A93-F2E6-5C47-9569-2FDED57E9668}"/>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72094" y="3013922"/>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824CDF80-729D-744C-A616-6C31B4A55FAF}"/>
              </a:ext>
            </a:extLst>
          </p:cNvPr>
          <p:cNvSpPr/>
          <p:nvPr/>
        </p:nvSpPr>
        <p:spPr>
          <a:xfrm>
            <a:off x="717272" y="3979791"/>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mc:AlternateContent xmlns:mc="http://schemas.openxmlformats.org/markup-compatibility/2006">
        <mc:Choice xmlns:a14="http://schemas.microsoft.com/office/drawing/2010/main" Requires="a14">
          <p:sp>
            <p:nvSpPr>
              <p:cNvPr id="65" name="Rectangle 64">
                <a:extLst>
                  <a:ext uri="{FF2B5EF4-FFF2-40B4-BE49-F238E27FC236}">
                    <a16:creationId xmlns:a16="http://schemas.microsoft.com/office/drawing/2014/main" id="{2F80FA42-0D0D-D941-8581-60D347789B0E}"/>
                  </a:ext>
                </a:extLst>
              </p:cNvPr>
              <p:cNvSpPr/>
              <p:nvPr/>
            </p:nvSpPr>
            <p:spPr>
              <a:xfrm>
                <a:off x="1919325" y="4794669"/>
                <a:ext cx="9969524" cy="1569660"/>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If</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cs typeface="Helvetica Neue" panose="02000503000000020004" pitchFamily="2" charset="0"/>
                  </a:rPr>
                  <a:t>does</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cs typeface="Helvetica Neue" panose="02000503000000020004" pitchFamily="2" charset="0"/>
                  </a:rPr>
                  <a:t>not</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contain</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0-supporter</a:t>
                </a:r>
              </a:p>
              <a:p>
                <a:r>
                  <a:rPr lang="en-US" altLang="zh-CN" sz="32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Incentivized</a:t>
                </a:r>
                <a:r>
                  <a:rPr lang="zh-CN" altLang="en-US" sz="32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a:t>
                </a:r>
                <a:r>
                  <a:rPr lang="zh-CN" altLang="en-US" sz="32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reconstruct</a:t>
                </a:r>
                <a:r>
                  <a:rPr lang="zh-CN" altLang="en-US" sz="32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sSub>
                      <m:sSubPr>
                        <m:ctrlPr>
                          <a:rPr lang="en-US" altLang="zh-CN" sz="3200" i="1">
                            <a:solidFill>
                              <a:srgbClr val="5EA69C"/>
                            </a:solidFill>
                            <a:latin typeface="Cambria Math" panose="02040503050406030204" pitchFamily="18" charset="0"/>
                          </a:rPr>
                        </m:ctrlPr>
                      </m:sSubPr>
                      <m:e>
                        <m:r>
                          <a:rPr lang="en-US" altLang="zh-CN" sz="3200" i="1">
                            <a:solidFill>
                              <a:srgbClr val="5EA69C"/>
                            </a:solidFill>
                            <a:latin typeface="Cambria Math" panose="02040503050406030204" pitchFamily="18" charset="0"/>
                          </a:rPr>
                          <m:t>𝑐</m:t>
                        </m:r>
                      </m:e>
                      <m:sub>
                        <m:r>
                          <a:rPr lang="en-US" altLang="zh-CN" sz="3200" i="1">
                            <a:solidFill>
                              <a:srgbClr val="5EA69C"/>
                            </a:solidFill>
                            <a:latin typeface="Cambria Math" panose="02040503050406030204" pitchFamily="18" charset="0"/>
                          </a:rPr>
                          <m:t>1</m:t>
                        </m:r>
                      </m:sub>
                    </m:sSub>
                  </m:oMath>
                </a14:m>
                <a:endParaRPr lang="en-US" altLang="zh-CN" sz="3200" b="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a:p>
                <a14:m>
                  <m:oMath xmlns:m="http://schemas.openxmlformats.org/officeDocument/2006/math">
                    <m:sSub>
                      <m:sSubPr>
                        <m:ctrlPr>
                          <a:rPr lang="en-US" altLang="zh-CN" sz="3200" i="1" smtClean="0">
                            <a:solidFill>
                              <a:schemeClr val="tx1"/>
                            </a:solidFill>
                            <a:latin typeface="Cambria Math" panose="02040503050406030204" pitchFamily="18" charset="0"/>
                          </a:rPr>
                        </m:ctrlPr>
                      </m:sSubPr>
                      <m:e>
                        <m:r>
                          <a:rPr lang="en-US" altLang="zh-CN" sz="3200" i="1">
                            <a:solidFill>
                              <a:schemeClr val="tx1"/>
                            </a:solidFill>
                            <a:latin typeface="Cambria Math" panose="02040503050406030204" pitchFamily="18" charset="0"/>
                          </a:rPr>
                          <m:t>𝑐</m:t>
                        </m:r>
                      </m:e>
                      <m:sub>
                        <m:r>
                          <a:rPr lang="en-US" altLang="zh-CN" sz="3200" i="1">
                            <a:solidFill>
                              <a:schemeClr val="tx1"/>
                            </a:solidFill>
                            <a:latin typeface="Cambria Math" panose="02040503050406030204" pitchFamily="18" charset="0"/>
                          </a:rPr>
                          <m:t>0</m:t>
                        </m:r>
                      </m:sub>
                    </m:sSub>
                  </m:oMath>
                </a14:m>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random,</a:t>
                </a:r>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sSub>
                      <m:sSubPr>
                        <m:ctrlPr>
                          <a:rPr lang="en-US" altLang="zh-CN" sz="3200" i="1">
                            <a:solidFill>
                              <a:schemeClr val="tx1"/>
                            </a:solidFill>
                            <a:latin typeface="Cambria Math" panose="02040503050406030204" pitchFamily="18" charset="0"/>
                          </a:rPr>
                        </m:ctrlPr>
                      </m:sSubPr>
                      <m:e>
                        <m:r>
                          <a:rPr lang="en-US" altLang="zh-CN" sz="3200" i="1">
                            <a:solidFill>
                              <a:schemeClr val="tx1"/>
                            </a:solidFill>
                            <a:latin typeface="Cambria Math" panose="02040503050406030204" pitchFamily="18" charset="0"/>
                          </a:rPr>
                          <m:t>𝑐</m:t>
                        </m:r>
                      </m:e>
                      <m:sub>
                        <m:r>
                          <a:rPr lang="en-US" altLang="zh-CN" sz="3200" i="1">
                            <a:solidFill>
                              <a:schemeClr val="tx1"/>
                            </a:solidFill>
                            <a:latin typeface="Cambria Math" panose="02040503050406030204" pitchFamily="18" charset="0"/>
                          </a:rPr>
                          <m:t>1</m:t>
                        </m:r>
                      </m:sub>
                    </m:sSub>
                  </m:oMath>
                </a14:m>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independent</a:t>
                </a:r>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from</a:t>
                </a:r>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sSub>
                      <m:sSubPr>
                        <m:ctrlPr>
                          <a:rPr lang="en-US" altLang="zh-CN" sz="3200" i="1">
                            <a:solidFill>
                              <a:schemeClr val="tx1"/>
                            </a:solidFill>
                            <a:latin typeface="Cambria Math" panose="02040503050406030204" pitchFamily="18" charset="0"/>
                          </a:rPr>
                        </m:ctrlPr>
                      </m:sSubPr>
                      <m:e>
                        <m:r>
                          <a:rPr lang="en-US" altLang="zh-CN" sz="3200" i="1">
                            <a:solidFill>
                              <a:schemeClr val="tx1"/>
                            </a:solidFill>
                            <a:latin typeface="Cambria Math" panose="02040503050406030204" pitchFamily="18" charset="0"/>
                          </a:rPr>
                          <m:t>𝑐</m:t>
                        </m:r>
                      </m:e>
                      <m:sub>
                        <m:r>
                          <a:rPr lang="en-US" altLang="zh-CN" sz="3200" i="1">
                            <a:solidFill>
                              <a:schemeClr val="tx1"/>
                            </a:solidFill>
                            <a:latin typeface="Cambria Math" panose="02040503050406030204" pitchFamily="18" charset="0"/>
                          </a:rPr>
                          <m:t>0</m:t>
                        </m:r>
                      </m:sub>
                    </m:sSub>
                  </m:oMath>
                </a14:m>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and</a:t>
                </a:r>
                <a:r>
                  <a:rPr lang="zh-CN" alt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reconstructed</a:t>
                </a:r>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65" name="Rectangle 64">
                <a:extLst>
                  <a:ext uri="{FF2B5EF4-FFF2-40B4-BE49-F238E27FC236}">
                    <a16:creationId xmlns:a16="http://schemas.microsoft.com/office/drawing/2014/main" id="{2F80FA42-0D0D-D941-8581-60D347789B0E}"/>
                  </a:ext>
                </a:extLst>
              </p:cNvPr>
              <p:cNvSpPr>
                <a:spLocks noRot="1" noChangeAspect="1" noMove="1" noResize="1" noEditPoints="1" noAdjustHandles="1" noChangeArrowheads="1" noChangeShapeType="1" noTextEdit="1"/>
              </p:cNvSpPr>
              <p:nvPr/>
            </p:nvSpPr>
            <p:spPr>
              <a:xfrm>
                <a:off x="1919325" y="4794669"/>
                <a:ext cx="9969524" cy="1569660"/>
              </a:xfrm>
              <a:prstGeom prst="rect">
                <a:avLst/>
              </a:prstGeom>
              <a:blipFill>
                <a:blip r:embed="rId7"/>
                <a:stretch>
                  <a:fillRect l="-1399" t="-4839" r="-509" b="-11290"/>
                </a:stretch>
              </a:blipFill>
            </p:spPr>
            <p:txBody>
              <a:bodyPr/>
              <a:lstStyle/>
              <a:p>
                <a:r>
                  <a:rPr lang="en-US">
                    <a:noFill/>
                  </a:rPr>
                  <a:t> </a:t>
                </a:r>
              </a:p>
            </p:txBody>
          </p:sp>
        </mc:Fallback>
      </mc:AlternateContent>
      <p:grpSp>
        <p:nvGrpSpPr>
          <p:cNvPr id="67" name="Group 66">
            <a:extLst>
              <a:ext uri="{FF2B5EF4-FFF2-40B4-BE49-F238E27FC236}">
                <a16:creationId xmlns:a16="http://schemas.microsoft.com/office/drawing/2014/main" id="{DDF31CBD-0037-9142-A76C-E43449ACCC0B}"/>
              </a:ext>
            </a:extLst>
          </p:cNvPr>
          <p:cNvGrpSpPr/>
          <p:nvPr/>
        </p:nvGrpSpPr>
        <p:grpSpPr>
          <a:xfrm>
            <a:off x="717272" y="5194809"/>
            <a:ext cx="954525" cy="769380"/>
            <a:chOff x="2449782" y="4404428"/>
            <a:chExt cx="954525" cy="769380"/>
          </a:xfrm>
        </p:grpSpPr>
        <p:pic>
          <p:nvPicPr>
            <p:cNvPr id="68" name="Picture 67">
              <a:extLst>
                <a:ext uri="{FF2B5EF4-FFF2-40B4-BE49-F238E27FC236}">
                  <a16:creationId xmlns:a16="http://schemas.microsoft.com/office/drawing/2014/main" id="{BACFB1E0-3560-8540-B3B2-28B54E5E4267}"/>
                </a:ext>
              </a:extLst>
            </p:cNvPr>
            <p:cNvPicPr>
              <a:picLocks noChangeAspect="1"/>
            </p:cNvPicPr>
            <p:nvPr/>
          </p:nvPicPr>
          <p:blipFill rotWithShape="1">
            <a:blip r:embed="rId8">
              <a:clrChange>
                <a:clrFrom>
                  <a:srgbClr val="FFFFFF">
                    <a:alpha val="0"/>
                  </a:srgbClr>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pic>
          <p:nvPicPr>
            <p:cNvPr id="69" name="Picture 68">
              <a:extLst>
                <a:ext uri="{FF2B5EF4-FFF2-40B4-BE49-F238E27FC236}">
                  <a16:creationId xmlns:a16="http://schemas.microsoft.com/office/drawing/2014/main" id="{1F374F3B-715A-2E44-8EF5-6457076D29BD}"/>
                </a:ext>
              </a:extLst>
            </p:cNvPr>
            <p:cNvPicPr>
              <a:picLocks noChangeAspect="1"/>
            </p:cNvPicPr>
            <p:nvPr/>
          </p:nvPicPr>
          <p:blipFill rotWithShape="1">
            <a:blip r:embed="rId8">
              <a:clrChange>
                <a:clrFrom>
                  <a:srgbClr val="FFFFFF">
                    <a:alpha val="0"/>
                  </a:srgbClr>
                </a:clrFrom>
                <a:clrTo>
                  <a:srgbClr val="FFFFFF">
                    <a:alpha val="0"/>
                  </a:srgbClr>
                </a:clrTo>
              </a:clrChange>
              <a:duotone>
                <a:schemeClr val="accent5">
                  <a:shade val="45000"/>
                  <a:satMod val="135000"/>
                </a:schemeClr>
                <a:prstClr val="white"/>
              </a:duotone>
              <a:alphaModFix amt="41000"/>
              <a:extLst>
                <a:ext uri="{BEBA8EAE-BF5A-486C-A8C5-ECC9F3942E4B}">
                  <a14:imgProps xmlns:a14="http://schemas.microsoft.com/office/drawing/2010/main">
                    <a14:imgLayer r:embed="rId9">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grpSp>
      <p:grpSp>
        <p:nvGrpSpPr>
          <p:cNvPr id="27" name="Group 26">
            <a:extLst>
              <a:ext uri="{FF2B5EF4-FFF2-40B4-BE49-F238E27FC236}">
                <a16:creationId xmlns:a16="http://schemas.microsoft.com/office/drawing/2014/main" id="{0D8AF2E1-73DC-2D4D-8FA1-DC050B41534E}"/>
              </a:ext>
            </a:extLst>
          </p:cNvPr>
          <p:cNvGrpSpPr/>
          <p:nvPr/>
        </p:nvGrpSpPr>
        <p:grpSpPr>
          <a:xfrm>
            <a:off x="7903029" y="2536969"/>
            <a:ext cx="1355422" cy="684758"/>
            <a:chOff x="759219" y="4334461"/>
            <a:chExt cx="1785185" cy="901874"/>
          </a:xfrm>
        </p:grpSpPr>
        <p:pic>
          <p:nvPicPr>
            <p:cNvPr id="28" name="Picture 27">
              <a:extLst>
                <a:ext uri="{FF2B5EF4-FFF2-40B4-BE49-F238E27FC236}">
                  <a16:creationId xmlns:a16="http://schemas.microsoft.com/office/drawing/2014/main" id="{1403E239-66D0-E74B-87DB-2BBDF1ECB7AB}"/>
                </a:ext>
              </a:extLst>
            </p:cNvPr>
            <p:cNvPicPr>
              <a:picLocks noChangeAspect="1"/>
            </p:cNvPicPr>
            <p:nvPr/>
          </p:nvPicPr>
          <p:blipFill rotWithShape="1">
            <a:blip r:embed="rId10">
              <a:alphaModFix amt="90000"/>
              <a:duotone>
                <a:schemeClr val="accent3">
                  <a:shade val="45000"/>
                  <a:satMod val="135000"/>
                </a:schemeClr>
                <a:prstClr val="white"/>
              </a:duotone>
              <a:extLst>
                <a:ext uri="{BEBA8EAE-BF5A-486C-A8C5-ECC9F3942E4B}">
                  <a14:imgProps xmlns:a14="http://schemas.microsoft.com/office/drawing/2010/main">
                    <a14:imgLayer r:embed="rId11">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29" name="Picture 28">
              <a:extLst>
                <a:ext uri="{FF2B5EF4-FFF2-40B4-BE49-F238E27FC236}">
                  <a16:creationId xmlns:a16="http://schemas.microsoft.com/office/drawing/2014/main" id="{4BA368CC-2086-9D43-9838-821545009BCF}"/>
                </a:ext>
              </a:extLst>
            </p:cNvPr>
            <p:cNvPicPr>
              <a:picLocks noChangeAspect="1"/>
            </p:cNvPicPr>
            <p:nvPr/>
          </p:nvPicPr>
          <p:blipFill rotWithShape="1">
            <a:blip r:embed="rId10">
              <a:alphaModFix amt="54000"/>
              <a:duotone>
                <a:schemeClr val="accent3">
                  <a:shade val="45000"/>
                  <a:satMod val="135000"/>
                </a:schemeClr>
                <a:prstClr val="white"/>
              </a:duotone>
              <a:extLst>
                <a:ext uri="{BEBA8EAE-BF5A-486C-A8C5-ECC9F3942E4B}">
                  <a14:imgProps xmlns:a14="http://schemas.microsoft.com/office/drawing/2010/main">
                    <a14:imgLayer r:embed="rId11">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30" name="Rounded Rectangle 29">
            <a:extLst>
              <a:ext uri="{FF2B5EF4-FFF2-40B4-BE49-F238E27FC236}">
                <a16:creationId xmlns:a16="http://schemas.microsoft.com/office/drawing/2014/main" id="{921837E7-8093-0649-BDB3-05C41D75C692}"/>
              </a:ext>
            </a:extLst>
          </p:cNvPr>
          <p:cNvSpPr/>
          <p:nvPr/>
        </p:nvSpPr>
        <p:spPr>
          <a:xfrm>
            <a:off x="7307244" y="3054300"/>
            <a:ext cx="2609110" cy="1047901"/>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1" name="Group 30">
            <a:extLst>
              <a:ext uri="{FF2B5EF4-FFF2-40B4-BE49-F238E27FC236}">
                <a16:creationId xmlns:a16="http://schemas.microsoft.com/office/drawing/2014/main" id="{8005B366-900A-9D43-91A8-80EFF9B6BA19}"/>
              </a:ext>
            </a:extLst>
          </p:cNvPr>
          <p:cNvGrpSpPr/>
          <p:nvPr/>
        </p:nvGrpSpPr>
        <p:grpSpPr>
          <a:xfrm>
            <a:off x="7121132" y="3091407"/>
            <a:ext cx="4519215" cy="1411604"/>
            <a:chOff x="7382678" y="5199029"/>
            <a:chExt cx="4519215" cy="1411604"/>
          </a:xfrm>
        </p:grpSpPr>
        <p:pic>
          <p:nvPicPr>
            <p:cNvPr id="32" name="Picture 2">
              <a:extLst>
                <a:ext uri="{FF2B5EF4-FFF2-40B4-BE49-F238E27FC236}">
                  <a16:creationId xmlns:a16="http://schemas.microsoft.com/office/drawing/2014/main" id="{96669A43-D8E8-894F-ABC8-4796FE0B2011}"/>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548815" y="519902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46DF4DB5-F1DB-5340-8138-CB81CCA926F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368899" y="519903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9C14B927-09DE-C642-980A-72A70FA8A381}"/>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188804"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8C78AD51-4CAB-3B4A-862D-8852789CECA2}"/>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071181"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E181C94B-3631-7840-8E07-BE606AFF1BD0}"/>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54662" y="519903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4937BD2-3BC8-B348-98E3-8827E7123354}"/>
                </a:ext>
              </a:extLst>
            </p:cNvPr>
            <p:cNvSpPr/>
            <p:nvPr/>
          </p:nvSpPr>
          <p:spPr>
            <a:xfrm>
              <a:off x="7382678" y="608741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8" name="Rectangle 37">
              <a:extLst>
                <a:ext uri="{FF2B5EF4-FFF2-40B4-BE49-F238E27FC236}">
                  <a16:creationId xmlns:a16="http://schemas.microsoft.com/office/drawing/2014/main" id="{E6BAF685-A636-F344-B553-195A881C877F}"/>
                </a:ext>
              </a:extLst>
            </p:cNvPr>
            <p:cNvSpPr/>
            <p:nvPr/>
          </p:nvSpPr>
          <p:spPr>
            <a:xfrm>
              <a:off x="8820424" y="6087413"/>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9" name="Rectangle 38">
              <a:extLst>
                <a:ext uri="{FF2B5EF4-FFF2-40B4-BE49-F238E27FC236}">
                  <a16:creationId xmlns:a16="http://schemas.microsoft.com/office/drawing/2014/main" id="{10DEC4F7-F0AB-5543-9024-179EEEC28E6C}"/>
                </a:ext>
              </a:extLst>
            </p:cNvPr>
            <p:cNvSpPr/>
            <p:nvPr/>
          </p:nvSpPr>
          <p:spPr>
            <a:xfrm>
              <a:off x="10327981" y="608741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spTree>
    <p:extLst>
      <p:ext uri="{BB962C8B-B14F-4D97-AF65-F5344CB8AC3E}">
        <p14:creationId xmlns:p14="http://schemas.microsoft.com/office/powerpoint/2010/main" val="90324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charRg st="77" end="14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5618B05-85D1-7849-BB34-E43847C4A649}"/>
              </a:ext>
            </a:extLst>
          </p:cNvPr>
          <p:cNvCxnSpPr>
            <a:cxnSpLocks/>
          </p:cNvCxnSpPr>
          <p:nvPr/>
        </p:nvCxnSpPr>
        <p:spPr>
          <a:xfrm>
            <a:off x="0" y="829278"/>
            <a:ext cx="8648501"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E9B31D-58C8-1443-877A-B4E516A78880}"/>
              </a:ext>
            </a:extLst>
          </p:cNvPr>
          <p:cNvSpPr txBox="1"/>
          <p:nvPr/>
        </p:nvSpPr>
        <p:spPr>
          <a:xfrm>
            <a:off x="-1624" y="39217"/>
            <a:ext cx="8650125"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against</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of</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size</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3</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mc:Choice xmlns:a14="http://schemas.microsoft.com/office/drawing/2010/main" Requires="a14">
          <p:sp>
            <p:nvSpPr>
              <p:cNvPr id="47" name="Rectangle 46">
                <a:extLst>
                  <a:ext uri="{FF2B5EF4-FFF2-40B4-BE49-F238E27FC236}">
                    <a16:creationId xmlns:a16="http://schemas.microsoft.com/office/drawing/2014/main" id="{8CAE5178-4EAD-D841-8984-3D7C1699C0E7}"/>
                  </a:ext>
                </a:extLst>
              </p:cNvPr>
              <p:cNvSpPr/>
              <p:nvPr/>
            </p:nvSpPr>
            <p:spPr>
              <a:xfrm>
                <a:off x="540296" y="1590820"/>
                <a:ext cx="1765227"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commits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0</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47" name="Rectangle 46">
                <a:extLst>
                  <a:ext uri="{FF2B5EF4-FFF2-40B4-BE49-F238E27FC236}">
                    <a16:creationId xmlns:a16="http://schemas.microsoft.com/office/drawing/2014/main" id="{8CAE5178-4EAD-D841-8984-3D7C1699C0E7}"/>
                  </a:ext>
                </a:extLst>
              </p:cNvPr>
              <p:cNvSpPr>
                <a:spLocks noRot="1" noChangeAspect="1" noMove="1" noResize="1" noEditPoints="1" noAdjustHandles="1" noChangeArrowheads="1" noChangeShapeType="1" noTextEdit="1"/>
              </p:cNvSpPr>
              <p:nvPr/>
            </p:nvSpPr>
            <p:spPr>
              <a:xfrm>
                <a:off x="540296" y="1590820"/>
                <a:ext cx="1765227" cy="1077218"/>
              </a:xfrm>
              <a:prstGeom prst="rect">
                <a:avLst/>
              </a:prstGeom>
              <a:blipFill>
                <a:blip r:embed="rId3"/>
                <a:stretch>
                  <a:fillRect l="-8571" t="-5814" r="-7143" b="-46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13608838-D2B2-5E44-BDAB-5AAA7143DB48}"/>
                  </a:ext>
                </a:extLst>
              </p:cNvPr>
              <p:cNvSpPr/>
              <p:nvPr/>
            </p:nvSpPr>
            <p:spPr>
              <a:xfrm>
                <a:off x="8166976" y="1594739"/>
                <a:ext cx="2717411" cy="1077218"/>
              </a:xfrm>
              <a:prstGeom prst="rect">
                <a:avLst/>
              </a:prstGeom>
            </p:spPr>
            <p:txBody>
              <a:bodyPr wrap="none">
                <a:spAutoFit/>
              </a:bodyPr>
              <a:lstStyle/>
              <a:p>
                <a:r>
                  <a:rPr lang="en-US" altLang="zh-CN" sz="3200" i="1" dirty="0">
                    <a:latin typeface="Helvetica Neue" panose="02000503000000020004" pitchFamily="2" charset="0"/>
                    <a:ea typeface="Helvetica Neue" panose="02000503000000020004" pitchFamily="2" charset="0"/>
                    <a:cs typeface="Helvetica Neue" panose="02000503000000020004" pitchFamily="2" charset="0"/>
                  </a:rPr>
                  <a:t>3</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-out-of-5</a:t>
                </a:r>
                <a:r>
                  <a:rPr lang="zh-CN" altLang="en-US" sz="3200" b="0" i="1" dirty="0">
                    <a:solidFill>
                      <a:schemeClr val="tx1"/>
                    </a:solidFill>
                    <a:latin typeface="Helvetica Neue" panose="02000503000000020004" pitchFamily="2" charset="0"/>
                    <a:cs typeface="Helvetica Neue" panose="02000503000000020004" pitchFamily="2" charset="0"/>
                  </a:rPr>
                  <a:t> </a:t>
                </a:r>
                <a:r>
                  <a:rPr lang="en-US" altLang="zh-CN" sz="3200" b="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SS</a:t>
                </a:r>
              </a:p>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𝑐</m:t>
                          </m:r>
                        </m:e>
                        <m:sub>
                          <m:r>
                            <a:rPr lang="en-US" altLang="zh-CN" sz="3200" b="0" i="1" smtClean="0">
                              <a:solidFill>
                                <a:schemeClr val="tx1"/>
                              </a:solidFill>
                              <a:latin typeface="Cambria Math" panose="02040503050406030204" pitchFamily="18" charset="0"/>
                            </a:rPr>
                            <m:t>1</m:t>
                          </m:r>
                        </m:sub>
                      </m:sSub>
                    </m:oMath>
                  </m:oMathPara>
                </a14:m>
                <a:endParaRPr lang="en-US" sz="3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48" name="Rectangle 47">
                <a:extLst>
                  <a:ext uri="{FF2B5EF4-FFF2-40B4-BE49-F238E27FC236}">
                    <a16:creationId xmlns:a16="http://schemas.microsoft.com/office/drawing/2014/main" id="{13608838-D2B2-5E44-BDAB-5AAA7143DB48}"/>
                  </a:ext>
                </a:extLst>
              </p:cNvPr>
              <p:cNvSpPr>
                <a:spLocks noRot="1" noChangeAspect="1" noMove="1" noResize="1" noEditPoints="1" noAdjustHandles="1" noChangeArrowheads="1" noChangeShapeType="1" noTextEdit="1"/>
              </p:cNvSpPr>
              <p:nvPr/>
            </p:nvSpPr>
            <p:spPr>
              <a:xfrm>
                <a:off x="8166976" y="1594739"/>
                <a:ext cx="2717411" cy="1077218"/>
              </a:xfrm>
              <a:prstGeom prst="rect">
                <a:avLst/>
              </a:prstGeom>
              <a:blipFill>
                <a:blip r:embed="rId4"/>
                <a:stretch>
                  <a:fillRect l="-5116" t="-7059" r="-4186" b="-3529"/>
                </a:stretch>
              </a:blipFill>
            </p:spPr>
            <p:txBody>
              <a:bodyPr/>
              <a:lstStyle/>
              <a:p>
                <a:r>
                  <a:rPr lang="en-US">
                    <a:noFill/>
                  </a:rPr>
                  <a:t> </a:t>
                </a:r>
              </a:p>
            </p:txBody>
          </p:sp>
        </mc:Fallback>
      </mc:AlternateContent>
      <p:pic>
        <p:nvPicPr>
          <p:cNvPr id="49" name="Picture 2">
            <a:extLst>
              <a:ext uri="{FF2B5EF4-FFF2-40B4-BE49-F238E27FC236}">
                <a16:creationId xmlns:a16="http://schemas.microsoft.com/office/drawing/2014/main" id="{63664A93-F2E6-5C47-9569-2FDED57E9668}"/>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72094" y="3013922"/>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824CDF80-729D-744C-A616-6C31B4A55FAF}"/>
              </a:ext>
            </a:extLst>
          </p:cNvPr>
          <p:cNvSpPr/>
          <p:nvPr/>
        </p:nvSpPr>
        <p:spPr>
          <a:xfrm>
            <a:off x="717272" y="3979791"/>
            <a:ext cx="1310981" cy="523220"/>
          </a:xfrm>
          <a:prstGeom prst="rect">
            <a:avLst/>
          </a:prstGeom>
        </p:spPr>
        <p:txBody>
          <a:bodyPr wrap="square">
            <a:spAutoFit/>
          </a:bodyPr>
          <a:lstStyle/>
          <a:p>
            <a:r>
              <a:rPr lang="en-US" altLang="zh-CN"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rPr>
              <a:t>0-supp</a:t>
            </a:r>
            <a:endParaRPr lang="en-US" sz="2800" dirty="0">
              <a:solidFill>
                <a:srgbClr val="7CA65E"/>
              </a:solidFill>
              <a:latin typeface="Helvetica Neue Light" panose="02000403000000020004" pitchFamily="2" charset="0"/>
              <a:ea typeface="Helvetica Neue Light" panose="02000403000000020004" pitchFamily="2" charset="0"/>
              <a:cs typeface="Arial" panose="020B0604020202020204" pitchFamily="34" charset="0"/>
            </a:endParaRPr>
          </a:p>
        </p:txBody>
      </p:sp>
      <mc:AlternateContent xmlns:mc="http://schemas.openxmlformats.org/markup-compatibility/2006">
        <mc:Choice xmlns:a14="http://schemas.microsoft.com/office/drawing/2010/main" Requires="a14">
          <p:sp>
            <p:nvSpPr>
              <p:cNvPr id="65" name="Rectangle 64">
                <a:extLst>
                  <a:ext uri="{FF2B5EF4-FFF2-40B4-BE49-F238E27FC236}">
                    <a16:creationId xmlns:a16="http://schemas.microsoft.com/office/drawing/2014/main" id="{2F80FA42-0D0D-D941-8581-60D347789B0E}"/>
                  </a:ext>
                </a:extLst>
              </p:cNvPr>
              <p:cNvSpPr/>
              <p:nvPr/>
            </p:nvSpPr>
            <p:spPr>
              <a:xfrm>
                <a:off x="1940127" y="5064129"/>
                <a:ext cx="6017994" cy="1077218"/>
              </a:xfrm>
              <a:prstGeom prst="rect">
                <a:avLst/>
              </a:prstGeom>
            </p:spPr>
            <p:txBody>
              <a:bodyPr wrap="none">
                <a:spAutoFit/>
              </a:bodyPr>
              <a:lstStyle/>
              <a:p>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If</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contains</a:t>
                </a:r>
                <a:r>
                  <a:rPr lang="zh-CN" altLang="en-US" sz="3200" b="0" dirty="0">
                    <a:solidFill>
                      <a:schemeClr val="tx1"/>
                    </a:solidFill>
                    <a:latin typeface="Helvetica Neue" panose="02000503000000020004" pitchFamily="2" charset="0"/>
                    <a:cs typeface="Helvetica Neue" panose="02000503000000020004" pitchFamily="2" charset="0"/>
                  </a:rPr>
                  <a:t> </a:t>
                </a:r>
                <a:r>
                  <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0-supporter</a:t>
                </a:r>
              </a:p>
              <a:p>
                <a14:m>
                  <m:oMath xmlns:m="http://schemas.openxmlformats.org/officeDocument/2006/math">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𝑐</m:t>
                        </m:r>
                      </m:e>
                      <m:sub>
                        <m:r>
                          <a:rPr lang="en-US" altLang="zh-CN" sz="3200" i="1">
                            <a:latin typeface="Cambria Math" panose="02040503050406030204" pitchFamily="18" charset="0"/>
                          </a:rPr>
                          <m:t>1</m:t>
                        </m:r>
                      </m:sub>
                    </m:sSub>
                  </m:oMath>
                </a14:m>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random</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and</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reconstructed</a:t>
                </a:r>
                <a:endParaRPr lang="en-US" altLang="zh-CN" sz="32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65" name="Rectangle 64">
                <a:extLst>
                  <a:ext uri="{FF2B5EF4-FFF2-40B4-BE49-F238E27FC236}">
                    <a16:creationId xmlns:a16="http://schemas.microsoft.com/office/drawing/2014/main" id="{2F80FA42-0D0D-D941-8581-60D347789B0E}"/>
                  </a:ext>
                </a:extLst>
              </p:cNvPr>
              <p:cNvSpPr>
                <a:spLocks noRot="1" noChangeAspect="1" noMove="1" noResize="1" noEditPoints="1" noAdjustHandles="1" noChangeArrowheads="1" noChangeShapeType="1" noTextEdit="1"/>
              </p:cNvSpPr>
              <p:nvPr/>
            </p:nvSpPr>
            <p:spPr>
              <a:xfrm>
                <a:off x="1940127" y="5064129"/>
                <a:ext cx="6017994" cy="1077218"/>
              </a:xfrm>
              <a:prstGeom prst="rect">
                <a:avLst/>
              </a:prstGeom>
              <a:blipFill>
                <a:blip r:embed="rId7"/>
                <a:stretch>
                  <a:fillRect l="-2526" t="-6977" r="-1474" b="-16279"/>
                </a:stretch>
              </a:blipFill>
            </p:spPr>
            <p:txBody>
              <a:bodyPr/>
              <a:lstStyle/>
              <a:p>
                <a:r>
                  <a:rPr lang="en-US">
                    <a:noFill/>
                  </a:rPr>
                  <a:t> </a:t>
                </a:r>
              </a:p>
            </p:txBody>
          </p:sp>
        </mc:Fallback>
      </mc:AlternateContent>
      <p:grpSp>
        <p:nvGrpSpPr>
          <p:cNvPr id="67" name="Group 66">
            <a:extLst>
              <a:ext uri="{FF2B5EF4-FFF2-40B4-BE49-F238E27FC236}">
                <a16:creationId xmlns:a16="http://schemas.microsoft.com/office/drawing/2014/main" id="{DDF31CBD-0037-9142-A76C-E43449ACCC0B}"/>
              </a:ext>
            </a:extLst>
          </p:cNvPr>
          <p:cNvGrpSpPr/>
          <p:nvPr/>
        </p:nvGrpSpPr>
        <p:grpSpPr>
          <a:xfrm>
            <a:off x="738074" y="5162519"/>
            <a:ext cx="954525" cy="769380"/>
            <a:chOff x="2449782" y="4404428"/>
            <a:chExt cx="954525" cy="769380"/>
          </a:xfrm>
        </p:grpSpPr>
        <p:pic>
          <p:nvPicPr>
            <p:cNvPr id="68" name="Picture 67">
              <a:extLst>
                <a:ext uri="{FF2B5EF4-FFF2-40B4-BE49-F238E27FC236}">
                  <a16:creationId xmlns:a16="http://schemas.microsoft.com/office/drawing/2014/main" id="{BACFB1E0-3560-8540-B3B2-28B54E5E4267}"/>
                </a:ext>
              </a:extLst>
            </p:cNvPr>
            <p:cNvPicPr>
              <a:picLocks noChangeAspect="1"/>
            </p:cNvPicPr>
            <p:nvPr/>
          </p:nvPicPr>
          <p:blipFill rotWithShape="1">
            <a:blip r:embed="rId8">
              <a:clrChange>
                <a:clrFrom>
                  <a:srgbClr val="FFFFFF">
                    <a:alpha val="0"/>
                  </a:srgbClr>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pic>
          <p:nvPicPr>
            <p:cNvPr id="69" name="Picture 68">
              <a:extLst>
                <a:ext uri="{FF2B5EF4-FFF2-40B4-BE49-F238E27FC236}">
                  <a16:creationId xmlns:a16="http://schemas.microsoft.com/office/drawing/2014/main" id="{1F374F3B-715A-2E44-8EF5-6457076D29BD}"/>
                </a:ext>
              </a:extLst>
            </p:cNvPr>
            <p:cNvPicPr>
              <a:picLocks noChangeAspect="1"/>
            </p:cNvPicPr>
            <p:nvPr/>
          </p:nvPicPr>
          <p:blipFill rotWithShape="1">
            <a:blip r:embed="rId8">
              <a:clrChange>
                <a:clrFrom>
                  <a:srgbClr val="FFFFFF">
                    <a:alpha val="0"/>
                  </a:srgbClr>
                </a:clrFrom>
                <a:clrTo>
                  <a:srgbClr val="FFFFFF">
                    <a:alpha val="0"/>
                  </a:srgbClr>
                </a:clrTo>
              </a:clrChange>
              <a:duotone>
                <a:schemeClr val="accent5">
                  <a:shade val="45000"/>
                  <a:satMod val="135000"/>
                </a:schemeClr>
                <a:prstClr val="white"/>
              </a:duotone>
              <a:alphaModFix amt="41000"/>
              <a:extLst>
                <a:ext uri="{BEBA8EAE-BF5A-486C-A8C5-ECC9F3942E4B}">
                  <a14:imgProps xmlns:a14="http://schemas.microsoft.com/office/drawing/2010/main">
                    <a14:imgLayer r:embed="rId9">
                      <a14:imgEffect>
                        <a14:backgroundRemoval t="16467" b="39968" l="9250" r="28150">
                          <a14:foregroundMark x1="27000" y1="19584" x2="27000" y2="19584"/>
                          <a14:foregroundMark x1="27650" y1="18545" x2="27650" y2="18545"/>
                          <a14:foregroundMark x1="28150" y1="18545" x2="28150" y2="18545"/>
                          <a14:foregroundMark x1="14700" y1="39968" x2="14700" y2="39968"/>
                        </a14:backgroundRemoval>
                      </a14:imgEffect>
                    </a14:imgLayer>
                  </a14:imgProps>
                </a:ext>
              </a:extLst>
            </a:blip>
            <a:srcRect l="7052" t="13640" r="70708" b="57701"/>
            <a:stretch/>
          </p:blipFill>
          <p:spPr>
            <a:xfrm>
              <a:off x="2449782" y="4404428"/>
              <a:ext cx="954525" cy="769380"/>
            </a:xfrm>
            <a:prstGeom prst="rect">
              <a:avLst/>
            </a:prstGeom>
          </p:spPr>
        </p:pic>
      </p:grpSp>
      <p:grpSp>
        <p:nvGrpSpPr>
          <p:cNvPr id="27" name="Group 26">
            <a:extLst>
              <a:ext uri="{FF2B5EF4-FFF2-40B4-BE49-F238E27FC236}">
                <a16:creationId xmlns:a16="http://schemas.microsoft.com/office/drawing/2014/main" id="{0D8AF2E1-73DC-2D4D-8FA1-DC050B41534E}"/>
              </a:ext>
            </a:extLst>
          </p:cNvPr>
          <p:cNvGrpSpPr/>
          <p:nvPr/>
        </p:nvGrpSpPr>
        <p:grpSpPr>
          <a:xfrm>
            <a:off x="4227021" y="2537425"/>
            <a:ext cx="1355422" cy="684758"/>
            <a:chOff x="759219" y="4334461"/>
            <a:chExt cx="1785185" cy="901874"/>
          </a:xfrm>
        </p:grpSpPr>
        <p:pic>
          <p:nvPicPr>
            <p:cNvPr id="28" name="Picture 27">
              <a:extLst>
                <a:ext uri="{FF2B5EF4-FFF2-40B4-BE49-F238E27FC236}">
                  <a16:creationId xmlns:a16="http://schemas.microsoft.com/office/drawing/2014/main" id="{1403E239-66D0-E74B-87DB-2BBDF1ECB7AB}"/>
                </a:ext>
              </a:extLst>
            </p:cNvPr>
            <p:cNvPicPr>
              <a:picLocks noChangeAspect="1"/>
            </p:cNvPicPr>
            <p:nvPr/>
          </p:nvPicPr>
          <p:blipFill rotWithShape="1">
            <a:blip r:embed="rId10">
              <a:alphaModFix amt="90000"/>
              <a:duotone>
                <a:schemeClr val="accent3">
                  <a:shade val="45000"/>
                  <a:satMod val="135000"/>
                </a:schemeClr>
                <a:prstClr val="white"/>
              </a:duotone>
              <a:extLst>
                <a:ext uri="{BEBA8EAE-BF5A-486C-A8C5-ECC9F3942E4B}">
                  <a14:imgProps xmlns:a14="http://schemas.microsoft.com/office/drawing/2010/main">
                    <a14:imgLayer r:embed="rId11">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29" name="Picture 28">
              <a:extLst>
                <a:ext uri="{FF2B5EF4-FFF2-40B4-BE49-F238E27FC236}">
                  <a16:creationId xmlns:a16="http://schemas.microsoft.com/office/drawing/2014/main" id="{4BA368CC-2086-9D43-9838-821545009BCF}"/>
                </a:ext>
              </a:extLst>
            </p:cNvPr>
            <p:cNvPicPr>
              <a:picLocks noChangeAspect="1"/>
            </p:cNvPicPr>
            <p:nvPr/>
          </p:nvPicPr>
          <p:blipFill rotWithShape="1">
            <a:blip r:embed="rId10">
              <a:alphaModFix amt="54000"/>
              <a:duotone>
                <a:schemeClr val="accent3">
                  <a:shade val="45000"/>
                  <a:satMod val="135000"/>
                </a:schemeClr>
                <a:prstClr val="white"/>
              </a:duotone>
              <a:extLst>
                <a:ext uri="{BEBA8EAE-BF5A-486C-A8C5-ECC9F3942E4B}">
                  <a14:imgProps xmlns:a14="http://schemas.microsoft.com/office/drawing/2010/main">
                    <a14:imgLayer r:embed="rId11">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30" name="Rounded Rectangle 29">
            <a:extLst>
              <a:ext uri="{FF2B5EF4-FFF2-40B4-BE49-F238E27FC236}">
                <a16:creationId xmlns:a16="http://schemas.microsoft.com/office/drawing/2014/main" id="{921837E7-8093-0649-BDB3-05C41D75C692}"/>
              </a:ext>
            </a:extLst>
          </p:cNvPr>
          <p:cNvSpPr/>
          <p:nvPr/>
        </p:nvSpPr>
        <p:spPr>
          <a:xfrm>
            <a:off x="872094" y="3054300"/>
            <a:ext cx="8154060" cy="1047901"/>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1" name="Group 30">
            <a:extLst>
              <a:ext uri="{FF2B5EF4-FFF2-40B4-BE49-F238E27FC236}">
                <a16:creationId xmlns:a16="http://schemas.microsoft.com/office/drawing/2014/main" id="{8005B366-900A-9D43-91A8-80EFF9B6BA19}"/>
              </a:ext>
            </a:extLst>
          </p:cNvPr>
          <p:cNvGrpSpPr/>
          <p:nvPr/>
        </p:nvGrpSpPr>
        <p:grpSpPr>
          <a:xfrm>
            <a:off x="7121132" y="3091407"/>
            <a:ext cx="4519215" cy="1411604"/>
            <a:chOff x="7382678" y="5199029"/>
            <a:chExt cx="4519215" cy="1411604"/>
          </a:xfrm>
        </p:grpSpPr>
        <p:pic>
          <p:nvPicPr>
            <p:cNvPr id="32" name="Picture 2">
              <a:extLst>
                <a:ext uri="{FF2B5EF4-FFF2-40B4-BE49-F238E27FC236}">
                  <a16:creationId xmlns:a16="http://schemas.microsoft.com/office/drawing/2014/main" id="{96669A43-D8E8-894F-ABC8-4796FE0B2011}"/>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548815" y="519902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46DF4DB5-F1DB-5340-8138-CB81CCA926F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368899" y="519903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9C14B927-09DE-C642-980A-72A70FA8A381}"/>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9188804"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8C78AD51-4CAB-3B4A-862D-8852789CECA2}"/>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071181" y="5199030"/>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E181C94B-3631-7840-8E07-BE606AFF1BD0}"/>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54662" y="5199031"/>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4937BD2-3BC8-B348-98E3-8827E7123354}"/>
                </a:ext>
              </a:extLst>
            </p:cNvPr>
            <p:cNvSpPr/>
            <p:nvPr/>
          </p:nvSpPr>
          <p:spPr>
            <a:xfrm>
              <a:off x="7382678" y="6087413"/>
              <a:ext cx="1310981" cy="523220"/>
            </a:xfrm>
            <a:prstGeom prst="rect">
              <a:avLst/>
            </a:prstGeom>
          </p:spPr>
          <p:txBody>
            <a:bodyPr wrap="square">
              <a:spAutoFit/>
            </a:bodyPr>
            <a:lstStyle/>
            <a:p>
              <a:r>
                <a:rPr lang="en-US" altLang="zh-CN"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rPr>
                <a:t>1-supp</a:t>
              </a:r>
              <a:endParaRPr lang="en-US" sz="2800" dirty="0">
                <a:solidFill>
                  <a:srgbClr val="FFD964"/>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8" name="Rectangle 37">
              <a:extLst>
                <a:ext uri="{FF2B5EF4-FFF2-40B4-BE49-F238E27FC236}">
                  <a16:creationId xmlns:a16="http://schemas.microsoft.com/office/drawing/2014/main" id="{E6BAF685-A636-F344-B553-195A881C877F}"/>
                </a:ext>
              </a:extLst>
            </p:cNvPr>
            <p:cNvSpPr/>
            <p:nvPr/>
          </p:nvSpPr>
          <p:spPr>
            <a:xfrm>
              <a:off x="8820424" y="6087413"/>
              <a:ext cx="1310981" cy="523220"/>
            </a:xfrm>
            <a:prstGeom prst="rect">
              <a:avLst/>
            </a:prstGeom>
          </p:spPr>
          <p:txBody>
            <a:bodyPr wrap="square">
              <a:spAutoFit/>
            </a:bodyPr>
            <a:lstStyle/>
            <a:p>
              <a:r>
                <a:rPr lang="en-US" altLang="zh-CN"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rPr>
                <a:t>2-supp</a:t>
              </a:r>
              <a:endParaRPr lang="en-US" sz="2800" dirty="0">
                <a:solidFill>
                  <a:srgbClr val="6794BD"/>
                </a:solidFill>
                <a:latin typeface="Helvetica Neue Light" panose="02000403000000020004" pitchFamily="2" charset="0"/>
                <a:ea typeface="Helvetica Neue Light" panose="02000403000000020004" pitchFamily="2" charset="0"/>
                <a:cs typeface="Arial" panose="020B0604020202020204" pitchFamily="34" charset="0"/>
              </a:endParaRPr>
            </a:p>
          </p:txBody>
        </p:sp>
        <p:sp>
          <p:nvSpPr>
            <p:cNvPr id="39" name="Rectangle 38">
              <a:extLst>
                <a:ext uri="{FF2B5EF4-FFF2-40B4-BE49-F238E27FC236}">
                  <a16:creationId xmlns:a16="http://schemas.microsoft.com/office/drawing/2014/main" id="{10DEC4F7-F0AB-5543-9024-179EEEC28E6C}"/>
                </a:ext>
              </a:extLst>
            </p:cNvPr>
            <p:cNvSpPr/>
            <p:nvPr/>
          </p:nvSpPr>
          <p:spPr>
            <a:xfrm>
              <a:off x="10327981" y="6087413"/>
              <a:ext cx="1310981" cy="523220"/>
            </a:xfrm>
            <a:prstGeom prst="rect">
              <a:avLst/>
            </a:prstGeom>
          </p:spPr>
          <p:txBody>
            <a:bodyPr wrap="square">
              <a:spAutoFit/>
            </a:bodyPr>
            <a:lstStyle/>
            <a:p>
              <a:r>
                <a:rPr lang="en-US" altLang="zh-CN"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rPr>
                <a:t>3-supp</a:t>
              </a:r>
              <a:endParaRPr lang="en-US" sz="2800" dirty="0">
                <a:solidFill>
                  <a:srgbClr val="CF814B"/>
                </a:solidFill>
                <a:latin typeface="Helvetica Neue Light" panose="02000403000000020004" pitchFamily="2" charset="0"/>
                <a:ea typeface="Helvetica Neue Light" panose="02000403000000020004" pitchFamily="2" charset="0"/>
                <a:cs typeface="Arial" panose="020B0604020202020204" pitchFamily="34" charset="0"/>
              </a:endParaRPr>
            </a:p>
          </p:txBody>
        </p:sp>
      </p:grpSp>
    </p:spTree>
    <p:extLst>
      <p:ext uri="{BB962C8B-B14F-4D97-AF65-F5344CB8AC3E}">
        <p14:creationId xmlns:p14="http://schemas.microsoft.com/office/powerpoint/2010/main" val="2809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A06381A-AC73-D64D-9398-674A0974A449}"/>
              </a:ext>
            </a:extLst>
          </p:cNvPr>
          <p:cNvSpPr txBox="1"/>
          <p:nvPr/>
        </p:nvSpPr>
        <p:spPr>
          <a:xfrm>
            <a:off x="0" y="6334780"/>
            <a:ext cx="2147277" cy="523220"/>
          </a:xfrm>
          <a:prstGeom prst="rect">
            <a:avLst/>
          </a:prstGeom>
          <a:noFill/>
        </p:spPr>
        <p:txBody>
          <a:bodyPr wrap="square" rtlCol="0">
            <a:spAutoFit/>
          </a:bodyPr>
          <a:lstStyle/>
          <a:p>
            <a:r>
              <a:rPr lang="en-US" altLang="zh-CN" sz="2800" dirty="0">
                <a:latin typeface="Cambria Math" panose="02040503050406030204" pitchFamily="18" charset="0"/>
                <a:ea typeface="Cambria Math" panose="02040503050406030204" pitchFamily="18" charset="0"/>
              </a:rPr>
              <a:t>[Blum</a:t>
            </a:r>
            <a:r>
              <a:rPr lang="zh-CN" altLang="en-US" sz="2800" dirty="0">
                <a:latin typeface="Cambria Math" panose="02040503050406030204" pitchFamily="18" charset="0"/>
                <a:ea typeface="Cambria Math" panose="02040503050406030204" pitchFamily="18" charset="0"/>
              </a:rPr>
              <a:t> </a:t>
            </a:r>
            <a:r>
              <a:rPr lang="en-US" altLang="zh-CN" sz="2800" dirty="0">
                <a:latin typeface="Cambria Math" panose="02040503050406030204" pitchFamily="18" charset="0"/>
                <a:ea typeface="Cambria Math" panose="02040503050406030204" pitchFamily="18" charset="0"/>
              </a:rPr>
              <a:t>83]</a:t>
            </a:r>
          </a:p>
        </p:txBody>
      </p:sp>
      <p:cxnSp>
        <p:nvCxnSpPr>
          <p:cNvPr id="14" name="Straight Arrow Connector 13">
            <a:extLst>
              <a:ext uri="{FF2B5EF4-FFF2-40B4-BE49-F238E27FC236}">
                <a16:creationId xmlns:a16="http://schemas.microsoft.com/office/drawing/2014/main" id="{DE0069F1-CF30-B545-A525-532844F36CB8}"/>
              </a:ext>
            </a:extLst>
          </p:cNvPr>
          <p:cNvCxnSpPr>
            <a:cxnSpLocks/>
          </p:cNvCxnSpPr>
          <p:nvPr/>
        </p:nvCxnSpPr>
        <p:spPr>
          <a:xfrm flipV="1">
            <a:off x="3432843" y="2157354"/>
            <a:ext cx="1972876" cy="141058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8D40184-D180-1B45-8E76-7CCF33D2683B}"/>
              </a:ext>
            </a:extLst>
          </p:cNvPr>
          <p:cNvCxnSpPr>
            <a:cxnSpLocks/>
          </p:cNvCxnSpPr>
          <p:nvPr/>
        </p:nvCxnSpPr>
        <p:spPr>
          <a:xfrm flipH="1" flipV="1">
            <a:off x="6566358" y="2195544"/>
            <a:ext cx="2244683" cy="13723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5" name="Graphic 34" descr="Safe">
            <a:extLst>
              <a:ext uri="{FF2B5EF4-FFF2-40B4-BE49-F238E27FC236}">
                <a16:creationId xmlns:a16="http://schemas.microsoft.com/office/drawing/2014/main" id="{0EB90783-786F-224F-814C-BA7A7D0F8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8734" y="2413074"/>
            <a:ext cx="1079500" cy="1079500"/>
          </a:xfrm>
          <a:prstGeom prst="rect">
            <a:avLst/>
          </a:prstGeom>
        </p:spPr>
      </p:pic>
      <p:pic>
        <p:nvPicPr>
          <p:cNvPr id="36" name="Graphic 35" descr="Safe">
            <a:extLst>
              <a:ext uri="{FF2B5EF4-FFF2-40B4-BE49-F238E27FC236}">
                <a16:creationId xmlns:a16="http://schemas.microsoft.com/office/drawing/2014/main" id="{0B28720F-8E5B-D64E-9AC7-7F91F5D1D5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0648" y="2349501"/>
            <a:ext cx="1079499" cy="1079499"/>
          </a:xfrm>
          <a:prstGeom prst="rect">
            <a:avLst/>
          </a:prstGeom>
        </p:spPr>
      </p:pic>
      <p:pic>
        <p:nvPicPr>
          <p:cNvPr id="5" name="Picture 4">
            <a:extLst>
              <a:ext uri="{FF2B5EF4-FFF2-40B4-BE49-F238E27FC236}">
                <a16:creationId xmlns:a16="http://schemas.microsoft.com/office/drawing/2014/main" id="{B2E87B00-2DBA-7041-909A-13E9C2BC7D65}"/>
              </a:ext>
            </a:extLst>
          </p:cNvPr>
          <p:cNvPicPr>
            <a:picLocks noChangeAspect="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15618"/>
            <a:ext cx="1469798" cy="1304044"/>
          </a:xfrm>
          <a:prstGeom prst="rect">
            <a:avLst/>
          </a:prstGeom>
        </p:spPr>
      </p:pic>
      <p:sp>
        <p:nvSpPr>
          <p:cNvPr id="2" name="TextBox 1">
            <a:extLst>
              <a:ext uri="{FF2B5EF4-FFF2-40B4-BE49-F238E27FC236}">
                <a16:creationId xmlns:a16="http://schemas.microsoft.com/office/drawing/2014/main" id="{46462E1D-FA20-624D-8CDD-B64B744C41A4}"/>
              </a:ext>
            </a:extLst>
          </p:cNvPr>
          <p:cNvSpPr txBox="1"/>
          <p:nvPr/>
        </p:nvSpPr>
        <p:spPr>
          <a:xfrm>
            <a:off x="4439168" y="192398"/>
            <a:ext cx="3313664" cy="523220"/>
          </a:xfrm>
          <a:prstGeom prst="rect">
            <a:avLst/>
          </a:prstGeom>
          <a:noFill/>
        </p:spPr>
        <p:txBody>
          <a:bodyPr wrap="none" rtlCol="0">
            <a:spAutoFit/>
          </a:bodyPr>
          <a:lstStyle/>
          <a:p>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Public</a:t>
            </a:r>
            <a:r>
              <a:rPr lang="zh-CN" altLang="en-US" sz="2800" dirty="0">
                <a:latin typeface="Helvetica Neue Light" panose="02000403000000020004" pitchFamily="2" charset="0"/>
                <a:cs typeface="Helvetica Neue" panose="02000503000000020004" pitchFamily="2" charset="0"/>
              </a:rPr>
              <a:t> </a:t>
            </a:r>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bulletin</a:t>
            </a:r>
            <a:r>
              <a:rPr lang="zh-CN" altLang="en-US" sz="2800" dirty="0">
                <a:latin typeface="Helvetica Neue Light" panose="02000403000000020004" pitchFamily="2" charset="0"/>
                <a:cs typeface="Helvetica Neue" panose="02000503000000020004" pitchFamily="2" charset="0"/>
              </a:rPr>
              <a:t> </a:t>
            </a:r>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board</a:t>
            </a:r>
            <a:endParaRPr lang="en-US" sz="28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58D98AA2-79ED-4042-AE8B-96D825168CBC}"/>
              </a:ext>
            </a:extLst>
          </p:cNvPr>
          <p:cNvPicPr>
            <a:picLocks noChangeAspect="1"/>
          </p:cNvPicPr>
          <p:nvPr/>
        </p:nvPicPr>
        <p:blipFill rotWithShape="1">
          <a:blip r:embed="rId9"/>
          <a:srcRect t="1087" b="18913"/>
          <a:stretch/>
        </p:blipFill>
        <p:spPr>
          <a:xfrm>
            <a:off x="2445262" y="3684720"/>
            <a:ext cx="1975161" cy="1975161"/>
          </a:xfrm>
          <a:prstGeom prst="ellipse">
            <a:avLst/>
          </a:prstGeom>
        </p:spPr>
      </p:pic>
      <p:pic>
        <p:nvPicPr>
          <p:cNvPr id="12" name="Picture 11">
            <a:extLst>
              <a:ext uri="{FF2B5EF4-FFF2-40B4-BE49-F238E27FC236}">
                <a16:creationId xmlns:a16="http://schemas.microsoft.com/office/drawing/2014/main" id="{49C5E139-4BF7-E847-8DF4-0460548D72AE}"/>
              </a:ext>
            </a:extLst>
          </p:cNvPr>
          <p:cNvPicPr>
            <a:picLocks noChangeAspect="1"/>
          </p:cNvPicPr>
          <p:nvPr/>
        </p:nvPicPr>
        <p:blipFill rotWithShape="1">
          <a:blip r:embed="rId10"/>
          <a:srcRect/>
          <a:stretch/>
        </p:blipFill>
        <p:spPr>
          <a:xfrm>
            <a:off x="7823461" y="3684720"/>
            <a:ext cx="1975160" cy="1975160"/>
          </a:xfrm>
          <a:prstGeom prst="ellipse">
            <a:avLst/>
          </a:prstGeom>
        </p:spPr>
      </p:pic>
    </p:spTree>
    <p:extLst>
      <p:ext uri="{BB962C8B-B14F-4D97-AF65-F5344CB8AC3E}">
        <p14:creationId xmlns:p14="http://schemas.microsoft.com/office/powerpoint/2010/main" val="2744529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C45DC-0189-6744-BD4A-6A675E056147}"/>
              </a:ext>
            </a:extLst>
          </p:cNvPr>
          <p:cNvSpPr txBox="1"/>
          <p:nvPr/>
        </p:nvSpPr>
        <p:spPr>
          <a:xfrm>
            <a:off x="260267" y="1774186"/>
            <a:ext cx="11799705" cy="1200329"/>
          </a:xfrm>
          <a:prstGeom prst="rect">
            <a:avLst/>
          </a:prstGeom>
          <a:noFill/>
        </p:spPr>
        <p:txBody>
          <a:bodyPr wrap="none" rtlCol="0">
            <a:spAutoFit/>
          </a:bodyPr>
          <a:lstStyle/>
          <a:p>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game-theoretically</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fair</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against</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of</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size</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3.</a:t>
            </a:r>
          </a:p>
          <a:p>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Our</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impossibility:</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no</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protocol</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tolerates</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4-sized</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coalition.</a:t>
            </a:r>
          </a:p>
        </p:txBody>
      </p:sp>
      <p:sp>
        <p:nvSpPr>
          <p:cNvPr id="3" name="TextBox 2">
            <a:extLst>
              <a:ext uri="{FF2B5EF4-FFF2-40B4-BE49-F238E27FC236}">
                <a16:creationId xmlns:a16="http://schemas.microsoft.com/office/drawing/2014/main" id="{F9241585-B79D-984B-A4AA-0DE89346B0C5}"/>
              </a:ext>
            </a:extLst>
          </p:cNvPr>
          <p:cNvSpPr txBox="1"/>
          <p:nvPr/>
        </p:nvSpPr>
        <p:spPr>
          <a:xfrm>
            <a:off x="3624009" y="3429000"/>
            <a:ext cx="4943982"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Can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we</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generalize?</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52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7CBFC13-DFBE-C44C-AF41-2FF585B17AC3}"/>
              </a:ext>
            </a:extLst>
          </p:cNvPr>
          <p:cNvCxnSpPr>
            <a:cxnSpLocks/>
          </p:cNvCxnSpPr>
          <p:nvPr/>
        </p:nvCxnSpPr>
        <p:spPr>
          <a:xfrm>
            <a:off x="0" y="829278"/>
            <a:ext cx="879758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EE6C85-626B-4040-A277-A0F85458228B}"/>
                  </a:ext>
                </a:extLst>
              </p:cNvPr>
              <p:cNvSpPr txBox="1"/>
              <p:nvPr/>
            </p:nvSpPr>
            <p:spPr>
              <a:xfrm>
                <a:off x="-1624" y="39217"/>
                <a:ext cx="8403262"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Generalization: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US" altLang="zh-CN" sz="4000" b="1"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𝒎</m:t>
                    </m:r>
                  </m:oMath>
                </a14:m>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-sided</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6" name="TextBox 5">
                <a:extLst>
                  <a:ext uri="{FF2B5EF4-FFF2-40B4-BE49-F238E27FC236}">
                    <a16:creationId xmlns:a16="http://schemas.microsoft.com/office/drawing/2014/main" id="{3AEE6C85-626B-4040-A277-A0F85458228B}"/>
                  </a:ext>
                </a:extLst>
              </p:cNvPr>
              <p:cNvSpPr txBox="1">
                <a:spLocks noRot="1" noChangeAspect="1" noMove="1" noResize="1" noEditPoints="1" noAdjustHandles="1" noChangeArrowheads="1" noChangeShapeType="1" noTextEdit="1"/>
              </p:cNvSpPr>
              <p:nvPr/>
            </p:nvSpPr>
            <p:spPr>
              <a:xfrm>
                <a:off x="-1624" y="39217"/>
                <a:ext cx="8403262" cy="707886"/>
              </a:xfrm>
              <a:prstGeom prst="rect">
                <a:avLst/>
              </a:prstGeom>
              <a:blipFill>
                <a:blip r:embed="rId3"/>
                <a:stretch>
                  <a:fillRect l="-2568" t="-12281" r="-151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F99778-09F0-D545-AA8A-B8E58B3C4B43}"/>
                  </a:ext>
                </a:extLst>
              </p:cNvPr>
              <p:cNvSpPr txBox="1"/>
              <p:nvPr/>
            </p:nvSpPr>
            <p:spPr>
              <a:xfrm>
                <a:off x="752006" y="1416571"/>
                <a:ext cx="9366354" cy="2819811"/>
              </a:xfrm>
              <a:prstGeom prst="rect">
                <a:avLst/>
              </a:prstGeom>
              <a:noFill/>
            </p:spPr>
            <p:txBody>
              <a:bodyPr wrap="square" lIns="0" tIns="0" rIns="0" bIns="0" rtlCol="0">
                <a:spAutoFit/>
              </a:bodyPr>
              <a:lstStyle/>
              <a:p>
                <a:pPr>
                  <a:lnSpc>
                    <a:spcPct val="150000"/>
                  </a:lnSpc>
                </a:pPr>
                <a:r>
                  <a:rPr lang="en-US" altLang="zh-CN" sz="3200" b="0" dirty="0">
                    <a:latin typeface="Helvetica Neue" panose="02000503000000020004" pitchFamily="2" charset="0"/>
                    <a:ea typeface="Helvetica Neue" panose="02000503000000020004" pitchFamily="2" charset="0"/>
                    <a:cs typeface="Helvetica Neue" panose="02000503000000020004" pitchFamily="2" charset="0"/>
                  </a:rPr>
                  <a:t>0:</a:t>
                </a:r>
                <a:r>
                  <a:rPr lang="zh-CN" altLang="en-US" sz="3200" b="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b="0" dirty="0">
                    <a:latin typeface="Helvetica Neue" panose="02000503000000020004" pitchFamily="2" charset="0"/>
                    <a:ea typeface="Helvetica Neue" panose="02000503000000020004" pitchFamily="2" charset="0"/>
                    <a:cs typeface="Helvetica Neue" panose="02000503000000020004" pitchFamily="2" charset="0"/>
                  </a:rPr>
                  <a:t>least</a:t>
                </a:r>
                <a:r>
                  <a:rPr lang="zh-CN" altLang="en-US" sz="3200" b="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b="0" dirty="0">
                    <a:latin typeface="Helvetica Neue" panose="02000503000000020004" pitchFamily="2" charset="0"/>
                    <a:ea typeface="Helvetica Neue" panose="02000503000000020004" pitchFamily="2" charset="0"/>
                    <a:cs typeface="Helvetica Neue" panose="02000503000000020004" pitchFamily="2" charset="0"/>
                  </a:rPr>
                  <a:t>preferred</a:t>
                </a:r>
                <a:r>
                  <a:rPr lang="zh-CN" altLang="en-US" sz="3200" b="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b="0" dirty="0">
                    <a:latin typeface="Helvetica Neue" panose="02000503000000020004" pitchFamily="2" charset="0"/>
                    <a:ea typeface="Helvetica Neue" panose="02000503000000020004" pitchFamily="2" charset="0"/>
                    <a:cs typeface="Helvetica Neue" panose="02000503000000020004" pitchFamily="2" charset="0"/>
                  </a:rPr>
                  <a:t>outcome</a:t>
                </a:r>
              </a:p>
              <a:p>
                <a:pPr>
                  <a:lnSpc>
                    <a:spcPct val="150000"/>
                  </a:lnSpc>
                </a:pPr>
                <a:r>
                  <a:rPr lang="en-US" altLang="zh-CN" sz="3200" b="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200" b="0" dirty="0">
                    <a:latin typeface="Helvetica Neue" panose="02000503000000020004" pitchFamily="2" charset="0"/>
                    <a:cs typeface="Helvetica Neue" panose="02000503000000020004" pitchFamily="2" charset="0"/>
                  </a:rPr>
                  <a:t> </a:t>
                </a:r>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2</m:t>
                        </m:r>
                        <m:r>
                          <a:rPr lang="en-US" sz="3200" b="0" i="1" smtClean="0">
                            <a:latin typeface="Cambria Math" panose="02040503050406030204" pitchFamily="18" charset="0"/>
                          </a:rPr>
                          <m:t>𝑚</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e>
                    </m:d>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0</m:t>
                        </m:r>
                      </m:sub>
                    </m:sSub>
                  </m:oMath>
                </a14:m>
                <a:r>
                  <a:rPr lang="en-US" sz="3200" dirty="0">
                    <a:latin typeface="Helvetica Neue" panose="02000503000000020004" pitchFamily="2" charset="0"/>
                    <a:ea typeface="Helvetica Neue" panose="02000503000000020004" pitchFamily="2" charset="0"/>
                    <a:cs typeface="Helvetica Neue" panose="02000503000000020004" pitchFamily="2" charset="0"/>
                  </a:rPr>
                  <a:t>, tolerate </a:t>
                </a:r>
                <a14:m>
                  <m:oMath xmlns:m="http://schemas.openxmlformats.org/officeDocument/2006/math">
                    <m:r>
                      <a:rPr lang="en-US" sz="3200" b="0" i="1" smtClean="0">
                        <a:solidFill>
                          <a:srgbClr val="5EA69C"/>
                        </a:solidFill>
                        <a:latin typeface="Cambria Math" panose="02040503050406030204" pitchFamily="18" charset="0"/>
                      </a:rPr>
                      <m:t>𝑡</m:t>
                    </m:r>
                    <m:r>
                      <a:rPr lang="en-US" sz="3200" b="0" i="1" smtClean="0">
                        <a:solidFill>
                          <a:srgbClr val="5EA69C"/>
                        </a:solidFill>
                        <a:latin typeface="Cambria Math" panose="02040503050406030204" pitchFamily="18" charset="0"/>
                      </a:rPr>
                      <m:t>=</m:t>
                    </m:r>
                    <m:r>
                      <a:rPr lang="en-US" sz="3200" b="0" i="1" smtClean="0">
                        <a:solidFill>
                          <a:srgbClr val="5EA69C"/>
                        </a:solidFill>
                        <a:latin typeface="Cambria Math" panose="02040503050406030204" pitchFamily="18" charset="0"/>
                      </a:rPr>
                      <m:t>𝑛</m:t>
                    </m:r>
                    <m:r>
                      <a:rPr lang="en-US" sz="3200" b="0" i="1" smtClean="0">
                        <a:solidFill>
                          <a:srgbClr val="5EA69C"/>
                        </a:solidFill>
                        <a:latin typeface="Cambria Math" panose="02040503050406030204" pitchFamily="18" charset="0"/>
                      </a:rPr>
                      <m:t>−</m:t>
                    </m:r>
                    <m:r>
                      <a:rPr lang="en-US" sz="3200" b="0" i="1" smtClean="0">
                        <a:solidFill>
                          <a:srgbClr val="5EA69C"/>
                        </a:solidFill>
                        <a:latin typeface="Cambria Math" panose="02040503050406030204" pitchFamily="18" charset="0"/>
                      </a:rPr>
                      <m:t>𝑚</m:t>
                    </m:r>
                    <m:r>
                      <a:rPr lang="en-US" sz="3200" b="0" i="1" smtClean="0">
                        <a:solidFill>
                          <a:srgbClr val="5EA69C"/>
                        </a:solidFill>
                        <a:latin typeface="Cambria Math" panose="02040503050406030204" pitchFamily="18" charset="0"/>
                      </a:rPr>
                      <m:t>⋅</m:t>
                    </m:r>
                    <m:sSub>
                      <m:sSubPr>
                        <m:ctrlPr>
                          <a:rPr lang="en-US" sz="3200" b="0" i="1" smtClean="0">
                            <a:solidFill>
                              <a:srgbClr val="5EA69C"/>
                            </a:solidFill>
                            <a:latin typeface="Cambria Math" panose="02040503050406030204" pitchFamily="18" charset="0"/>
                          </a:rPr>
                        </m:ctrlPr>
                      </m:sSubPr>
                      <m:e>
                        <m:r>
                          <a:rPr lang="en-US" sz="3200" b="0" i="1" smtClean="0">
                            <a:solidFill>
                              <a:srgbClr val="5EA69C"/>
                            </a:solidFill>
                            <a:latin typeface="Cambria Math" panose="02040503050406030204" pitchFamily="18" charset="0"/>
                          </a:rPr>
                          <m:t>𝑛</m:t>
                        </m:r>
                      </m:e>
                      <m:sub>
                        <m:r>
                          <a:rPr lang="en-US" sz="3200" b="0" i="1" smtClean="0">
                            <a:solidFill>
                              <a:srgbClr val="5EA69C"/>
                            </a:solidFill>
                            <a:latin typeface="Cambria Math" panose="02040503050406030204" pitchFamily="18" charset="0"/>
                          </a:rPr>
                          <m:t>0</m:t>
                        </m:r>
                      </m:sub>
                    </m:sSub>
                    <m:r>
                      <a:rPr lang="en-US" sz="3200" b="0" i="1" smtClean="0">
                        <a:solidFill>
                          <a:srgbClr val="5EA69C"/>
                        </a:solidFill>
                        <a:latin typeface="Cambria Math" panose="02040503050406030204" pitchFamily="18" charset="0"/>
                      </a:rPr>
                      <m:t>+</m:t>
                    </m:r>
                    <m:d>
                      <m:dPr>
                        <m:begChr m:val="⌈"/>
                        <m:endChr m:val="⌉"/>
                        <m:ctrlPr>
                          <a:rPr lang="en-US" sz="3200" b="0" i="1" smtClean="0">
                            <a:solidFill>
                              <a:srgbClr val="5EA69C"/>
                            </a:solidFill>
                            <a:latin typeface="Cambria Math" panose="02040503050406030204" pitchFamily="18" charset="0"/>
                          </a:rPr>
                        </m:ctrlPr>
                      </m:dPr>
                      <m:e>
                        <m:f>
                          <m:fPr>
                            <m:ctrlPr>
                              <a:rPr lang="en-US" sz="3200" b="0" i="1" smtClean="0">
                                <a:solidFill>
                                  <a:srgbClr val="5EA69C"/>
                                </a:solidFill>
                                <a:latin typeface="Cambria Math" panose="02040503050406030204" pitchFamily="18" charset="0"/>
                              </a:rPr>
                            </m:ctrlPr>
                          </m:fPr>
                          <m:num>
                            <m:sSub>
                              <m:sSubPr>
                                <m:ctrlPr>
                                  <a:rPr lang="en-US" sz="3200" b="0" i="1" smtClean="0">
                                    <a:solidFill>
                                      <a:srgbClr val="5EA69C"/>
                                    </a:solidFill>
                                    <a:latin typeface="Cambria Math" panose="02040503050406030204" pitchFamily="18" charset="0"/>
                                  </a:rPr>
                                </m:ctrlPr>
                              </m:sSubPr>
                              <m:e>
                                <m:r>
                                  <a:rPr lang="en-US" sz="3200" b="0" i="1" smtClean="0">
                                    <a:solidFill>
                                      <a:srgbClr val="5EA69C"/>
                                    </a:solidFill>
                                    <a:latin typeface="Cambria Math" panose="02040503050406030204" pitchFamily="18" charset="0"/>
                                  </a:rPr>
                                  <m:t>𝑛</m:t>
                                </m:r>
                              </m:e>
                              <m:sub>
                                <m:r>
                                  <a:rPr lang="en-US" sz="3200" b="0" i="1" smtClean="0">
                                    <a:solidFill>
                                      <a:srgbClr val="5EA69C"/>
                                    </a:solidFill>
                                    <a:latin typeface="Cambria Math" panose="02040503050406030204" pitchFamily="18" charset="0"/>
                                  </a:rPr>
                                  <m:t>0</m:t>
                                </m:r>
                              </m:sub>
                            </m:sSub>
                          </m:num>
                          <m:den>
                            <m:r>
                              <a:rPr lang="en-US" sz="3200" b="0" i="1" smtClean="0">
                                <a:solidFill>
                                  <a:srgbClr val="5EA69C"/>
                                </a:solidFill>
                                <a:latin typeface="Cambria Math" panose="02040503050406030204" pitchFamily="18" charset="0"/>
                              </a:rPr>
                              <m:t>2</m:t>
                            </m:r>
                          </m:den>
                        </m:f>
                      </m:e>
                    </m:d>
                  </m:oMath>
                </a14:m>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Otherwise,</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tolerate</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𝑡</m:t>
                    </m:r>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ctrlPr>
                      </m:fPr>
                      <m:num>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𝑚</m:t>
                        </m:r>
                      </m:num>
                      <m:den>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2</m:t>
                        </m:r>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𝑚</m:t>
                        </m:r>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−1</m:t>
                        </m:r>
                      </m:den>
                    </m:f>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𝑛</m:t>
                    </m:r>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ctrlPr>
                      </m:fPr>
                      <m:num>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𝑚</m:t>
                        </m:r>
                      </m:num>
                      <m:den>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2</m:t>
                        </m:r>
                        <m:d>
                          <m:dPr>
                            <m:ctrlP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2</m:t>
                            </m:r>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𝑚</m:t>
                            </m:r>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−1</m:t>
                            </m:r>
                          </m:e>
                        </m:d>
                      </m:den>
                    </m:f>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𝑛</m:t>
                        </m:r>
                      </m:e>
                      <m:sub>
                        <m:r>
                          <a:rPr lang="en-US" altLang="zh-CN" sz="3200" b="0" i="1"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0</m:t>
                        </m:r>
                      </m:sub>
                    </m:sSub>
                  </m:oMath>
                </a14:m>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TextBox 2">
                <a:extLst>
                  <a:ext uri="{FF2B5EF4-FFF2-40B4-BE49-F238E27FC236}">
                    <a16:creationId xmlns:a16="http://schemas.microsoft.com/office/drawing/2014/main" id="{23F99778-09F0-D545-AA8A-B8E58B3C4B43}"/>
                  </a:ext>
                </a:extLst>
              </p:cNvPr>
              <p:cNvSpPr txBox="1">
                <a:spLocks noRot="1" noChangeAspect="1" noMove="1" noResize="1" noEditPoints="1" noAdjustHandles="1" noChangeArrowheads="1" noChangeShapeType="1" noTextEdit="1"/>
              </p:cNvSpPr>
              <p:nvPr/>
            </p:nvSpPr>
            <p:spPr>
              <a:xfrm>
                <a:off x="752006" y="1416571"/>
                <a:ext cx="9366354" cy="2819811"/>
              </a:xfrm>
              <a:prstGeom prst="rect">
                <a:avLst/>
              </a:prstGeom>
              <a:blipFill>
                <a:blip r:embed="rId4"/>
                <a:stretch>
                  <a:fillRect l="-2571" b="-1345"/>
                </a:stretch>
              </a:blipFill>
            </p:spPr>
            <p:txBody>
              <a:bodyPr/>
              <a:lstStyle/>
              <a:p>
                <a:r>
                  <a:rPr lang="en-US">
                    <a:noFill/>
                  </a:rPr>
                  <a:t> </a:t>
                </a:r>
              </a:p>
            </p:txBody>
          </p:sp>
        </mc:Fallback>
      </mc:AlternateContent>
    </p:spTree>
    <p:extLst>
      <p:ext uri="{BB962C8B-B14F-4D97-AF65-F5344CB8AC3E}">
        <p14:creationId xmlns:p14="http://schemas.microsoft.com/office/powerpoint/2010/main" val="4103908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7CBFC13-DFBE-C44C-AF41-2FF585B17AC3}"/>
              </a:ext>
            </a:extLst>
          </p:cNvPr>
          <p:cNvCxnSpPr>
            <a:cxnSpLocks/>
          </p:cNvCxnSpPr>
          <p:nvPr/>
        </p:nvCxnSpPr>
        <p:spPr>
          <a:xfrm>
            <a:off x="0" y="829278"/>
            <a:ext cx="4942358"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EE6C85-626B-4040-A277-A0F85458228B}"/>
              </a:ext>
            </a:extLst>
          </p:cNvPr>
          <p:cNvSpPr txBox="1"/>
          <p:nvPr/>
        </p:nvSpPr>
        <p:spPr>
          <a:xfrm>
            <a:off x="-1624" y="39217"/>
            <a:ext cx="3267626"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Visualization</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BEF4E243-490A-C14E-A4F8-47EEC6202A06}"/>
              </a:ext>
            </a:extLst>
          </p:cNvPr>
          <p:cNvPicPr>
            <a:picLocks noChangeAspect="1"/>
          </p:cNvPicPr>
          <p:nvPr/>
        </p:nvPicPr>
        <p:blipFill>
          <a:blip r:embed="rId3"/>
          <a:stretch>
            <a:fillRect/>
          </a:stretch>
        </p:blipFill>
        <p:spPr>
          <a:xfrm>
            <a:off x="1000664" y="1202488"/>
            <a:ext cx="10386204" cy="5035161"/>
          </a:xfrm>
          <a:prstGeom prst="rect">
            <a:avLst/>
          </a:prstGeom>
        </p:spPr>
      </p:pic>
    </p:spTree>
    <p:extLst>
      <p:ext uri="{BB962C8B-B14F-4D97-AF65-F5344CB8AC3E}">
        <p14:creationId xmlns:p14="http://schemas.microsoft.com/office/powerpoint/2010/main" val="4178676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8B1E0-D11C-3241-A8D4-DDCBCB0C6A03}"/>
              </a:ext>
            </a:extLst>
          </p:cNvPr>
          <p:cNvSpPr txBox="1"/>
          <p:nvPr/>
        </p:nvSpPr>
        <p:spPr>
          <a:xfrm>
            <a:off x="297030" y="2151727"/>
            <a:ext cx="11597939" cy="2554545"/>
          </a:xfrm>
          <a:prstGeom prst="rect">
            <a:avLst/>
          </a:prstGeom>
          <a:noFill/>
        </p:spPr>
        <p:txBody>
          <a:bodyPr wrap="square" rtlCol="0">
            <a:spAutoFit/>
          </a:bodyPr>
          <a:lstStyle/>
          <a:p>
            <a:pPr marL="342900" indent="-342900">
              <a:buAutoNum type="arabicPeriod"/>
            </a:pP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fairness:</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strategic</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cannot</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gain</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benefit</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by</a:t>
            </a:r>
            <a:r>
              <a:rPr lang="zh-CN" alt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deviating.</a:t>
            </a:r>
          </a:p>
          <a:p>
            <a:endParaRPr lang="en-US" altLang="zh-CN" sz="3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altLang="zh-CN" sz="3200" dirty="0">
              <a:latin typeface="Helvetica Neue" panose="02000503000000020004" pitchFamily="2" charset="0"/>
              <a:ea typeface="Helvetica Neue" panose="02000503000000020004" pitchFamily="2" charset="0"/>
              <a:cs typeface="Helvetica Neue" panose="02000503000000020004" pitchFamily="2" charset="0"/>
            </a:endParaRPr>
          </a:p>
          <a:p>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2.</a:t>
            </a:r>
            <a:r>
              <a:rPr lang="zh-CN" altLang="en-US" sz="32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Landscape</a:t>
            </a:r>
            <a:r>
              <a:rPr lang="zh-CN" altLang="en-US" sz="32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very</a:t>
            </a:r>
            <a:r>
              <a:rPr lang="zh-CN" altLang="en-US" sz="32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different</a:t>
            </a:r>
            <a:r>
              <a:rPr lang="zh-CN" altLang="en-US" sz="32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from</a:t>
            </a:r>
            <a:r>
              <a:rPr lang="zh-CN" altLang="en-US" sz="32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strong</a:t>
            </a:r>
            <a:r>
              <a:rPr lang="zh-CN" altLang="en-US" sz="32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fairness.</a:t>
            </a:r>
          </a:p>
        </p:txBody>
      </p:sp>
      <p:cxnSp>
        <p:nvCxnSpPr>
          <p:cNvPr id="5" name="Straight Connector 4">
            <a:extLst>
              <a:ext uri="{FF2B5EF4-FFF2-40B4-BE49-F238E27FC236}">
                <a16:creationId xmlns:a16="http://schemas.microsoft.com/office/drawing/2014/main" id="{97CBFC13-DFBE-C44C-AF41-2FF585B17AC3}"/>
              </a:ext>
            </a:extLst>
          </p:cNvPr>
          <p:cNvCxnSpPr>
            <a:cxnSpLocks/>
          </p:cNvCxnSpPr>
          <p:nvPr/>
        </p:nvCxnSpPr>
        <p:spPr>
          <a:xfrm>
            <a:off x="0" y="829278"/>
            <a:ext cx="4942358"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EE6C85-626B-4040-A277-A0F85458228B}"/>
              </a:ext>
            </a:extLst>
          </p:cNvPr>
          <p:cNvSpPr txBox="1"/>
          <p:nvPr/>
        </p:nvSpPr>
        <p:spPr>
          <a:xfrm>
            <a:off x="-1624" y="39217"/>
            <a:ext cx="2973891"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Conclusion</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97280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7CBFC13-DFBE-C44C-AF41-2FF585B17AC3}"/>
              </a:ext>
            </a:extLst>
          </p:cNvPr>
          <p:cNvCxnSpPr>
            <a:cxnSpLocks/>
          </p:cNvCxnSpPr>
          <p:nvPr/>
        </p:nvCxnSpPr>
        <p:spPr>
          <a:xfrm>
            <a:off x="0" y="829278"/>
            <a:ext cx="3943687"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EE6C85-626B-4040-A277-A0F85458228B}"/>
              </a:ext>
            </a:extLst>
          </p:cNvPr>
          <p:cNvSpPr txBox="1"/>
          <p:nvPr/>
        </p:nvSpPr>
        <p:spPr>
          <a:xfrm>
            <a:off x="-1624" y="39217"/>
            <a:ext cx="3945311" cy="707886"/>
          </a:xfrm>
          <a:prstGeom prst="rect">
            <a:avLst/>
          </a:prstGeom>
          <a:noFill/>
        </p:spPr>
        <p:txBody>
          <a:bodyPr wrap="none" rtlCol="0">
            <a:spAutoFit/>
          </a:bodyPr>
          <a:lstStyle/>
          <a:p>
            <a:r>
              <a:rPr lang="en-US" altLang="zh-CN" sz="4000" b="1" dirty="0">
                <a:solidFill>
                  <a:srgbClr val="5EA69C"/>
                </a:solidFill>
                <a:latin typeface="Arial" panose="020B0604020202020204" pitchFamily="34" charset="0"/>
                <a:ea typeface="Cambria Math" panose="02040503050406030204" pitchFamily="18" charset="0"/>
                <a:cs typeface="Arial" panose="020B0604020202020204" pitchFamily="34" charset="0"/>
              </a:rPr>
              <a:t>Open</a:t>
            </a:r>
            <a:r>
              <a:rPr lang="zh-CN" altLang="en-US" sz="4000" b="1" dirty="0">
                <a:solidFill>
                  <a:srgbClr val="5EA69C"/>
                </a:solidFill>
                <a:latin typeface="Arial" panose="020B0604020202020204" pitchFamily="34" charset="0"/>
                <a:ea typeface="Cambria Math" panose="02040503050406030204" pitchFamily="18" charset="0"/>
                <a:cs typeface="Arial" panose="020B0604020202020204" pitchFamily="34" charset="0"/>
              </a:rPr>
              <a:t> </a:t>
            </a:r>
            <a:r>
              <a:rPr lang="en-US" altLang="zh-CN" sz="4000" b="1" dirty="0">
                <a:solidFill>
                  <a:srgbClr val="5EA69C"/>
                </a:solidFill>
                <a:latin typeface="Arial" panose="020B0604020202020204" pitchFamily="34" charset="0"/>
                <a:ea typeface="Cambria Math" panose="02040503050406030204" pitchFamily="18" charset="0"/>
                <a:cs typeface="Arial" panose="020B0604020202020204" pitchFamily="34" charset="0"/>
              </a:rPr>
              <a:t>problems</a:t>
            </a:r>
            <a:endParaRPr lang="en-US" sz="4000" b="1" dirty="0">
              <a:solidFill>
                <a:srgbClr val="5EA69C"/>
              </a:solidFill>
              <a:latin typeface="Arial" panose="020B0604020202020204" pitchFamily="34" charset="0"/>
              <a:ea typeface="Cambria Math"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E9EB976-8BB5-3543-9E7B-B98F0EC0B14C}"/>
              </a:ext>
            </a:extLst>
          </p:cNvPr>
          <p:cNvSpPr txBox="1"/>
          <p:nvPr/>
        </p:nvSpPr>
        <p:spPr>
          <a:xfrm>
            <a:off x="545087" y="1651649"/>
            <a:ext cx="10904878" cy="2862322"/>
          </a:xfrm>
          <a:prstGeom prst="rect">
            <a:avLst/>
          </a:prstGeom>
          <a:noFill/>
        </p:spPr>
        <p:txBody>
          <a:bodyPr wrap="square" rtlCol="0">
            <a:spAutoFit/>
          </a:bodyPr>
          <a:lstStyle/>
          <a:p>
            <a:pPr marL="571500" indent="-571500">
              <a:buClr>
                <a:srgbClr val="5EA69C"/>
              </a:buClr>
              <a:buFont typeface="Arial" panose="020B0604020202020204" pitchFamily="34" charset="0"/>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How</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do</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we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make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it</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more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practical?</a:t>
            </a:r>
          </a:p>
          <a:p>
            <a:pPr marL="571500" indent="-571500">
              <a:buClr>
                <a:srgbClr val="5EA69C"/>
              </a:buClr>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Clr>
                <a:srgbClr val="5EA69C"/>
              </a:buClr>
              <a:buFont typeface="Arial" panose="020B0604020202020204" pitchFamily="34" charset="0"/>
              <a:buChar char="•"/>
            </a:pP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Introducing</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incentives</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in</a:t>
            </a:r>
            <a:r>
              <a:rPr lang="zh-CN" altLang="en-US" sz="3600" dirty="0">
                <a:latin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other cryptographic primitives</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based</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on</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the</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application</a:t>
            </a:r>
            <a:r>
              <a:rPr lang="zh-CN" altLang="en-US" sz="3600"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scenario.</a:t>
            </a:r>
          </a:p>
        </p:txBody>
      </p:sp>
    </p:spTree>
    <p:extLst>
      <p:ext uri="{BB962C8B-B14F-4D97-AF65-F5344CB8AC3E}">
        <p14:creationId xmlns:p14="http://schemas.microsoft.com/office/powerpoint/2010/main" val="342818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ACA4B9-D9EC-FA44-BC10-A2993D44DF33}"/>
              </a:ext>
            </a:extLst>
          </p:cNvPr>
          <p:cNvSpPr txBox="1"/>
          <p:nvPr/>
        </p:nvSpPr>
        <p:spPr>
          <a:xfrm>
            <a:off x="3807553" y="2601193"/>
            <a:ext cx="4576894" cy="2800767"/>
          </a:xfrm>
          <a:prstGeom prst="rect">
            <a:avLst/>
          </a:prstGeom>
          <a:noFill/>
        </p:spPr>
        <p:txBody>
          <a:bodyPr wrap="none" rtlCol="0">
            <a:spAutoFit/>
          </a:bodyPr>
          <a:lstStyle/>
          <a:p>
            <a:pPr algn="ctr"/>
            <a:r>
              <a:rPr lang="en-US" altLang="zh-CN" sz="6000" b="1" dirty="0">
                <a:solidFill>
                  <a:srgbClr val="5EA69C"/>
                </a:solidFill>
                <a:latin typeface="Arial" panose="020B0604020202020204" pitchFamily="34" charset="0"/>
                <a:ea typeface="Cambria Math" panose="02040503050406030204" pitchFamily="18" charset="0"/>
                <a:cs typeface="Arial" panose="020B0604020202020204" pitchFamily="34" charset="0"/>
              </a:rPr>
              <a:t>Thank</a:t>
            </a:r>
            <a:r>
              <a:rPr lang="zh-CN" altLang="en-US" sz="6000" b="1" dirty="0">
                <a:solidFill>
                  <a:srgbClr val="5EA69C"/>
                </a:solidFill>
                <a:latin typeface="Arial" panose="020B0604020202020204" pitchFamily="34" charset="0"/>
                <a:ea typeface="Cambria Math" panose="02040503050406030204" pitchFamily="18" charset="0"/>
                <a:cs typeface="Arial" panose="020B0604020202020204" pitchFamily="34" charset="0"/>
              </a:rPr>
              <a:t> </a:t>
            </a:r>
            <a:r>
              <a:rPr lang="en-US" altLang="zh-CN" sz="6000" b="1" dirty="0">
                <a:solidFill>
                  <a:srgbClr val="5EA69C"/>
                </a:solidFill>
                <a:latin typeface="Arial" panose="020B0604020202020204" pitchFamily="34" charset="0"/>
                <a:ea typeface="Cambria Math" panose="02040503050406030204" pitchFamily="18" charset="0"/>
                <a:cs typeface="Arial" panose="020B0604020202020204" pitchFamily="34" charset="0"/>
              </a:rPr>
              <a:t>you!</a:t>
            </a:r>
          </a:p>
          <a:p>
            <a:pPr algn="ctr"/>
            <a:endParaRPr lang="en-US" altLang="zh-CN" sz="4000" b="1" dirty="0">
              <a:solidFill>
                <a:srgbClr val="5EA69C"/>
              </a:solidFill>
              <a:latin typeface="Arial" panose="020B0604020202020204" pitchFamily="34" charset="0"/>
              <a:ea typeface="Cambria Math" panose="02040503050406030204" pitchFamily="18" charset="0"/>
              <a:cs typeface="Arial" panose="020B0604020202020204" pitchFamily="34" charset="0"/>
            </a:endParaRPr>
          </a:p>
          <a:p>
            <a:pPr algn="ctr"/>
            <a:r>
              <a:rPr lang="en-US" sz="3600" u="sng" dirty="0">
                <a:latin typeface="Arial" panose="020B0604020202020204" pitchFamily="34" charset="0"/>
                <a:ea typeface="Cambria Math" panose="02040503050406030204" pitchFamily="18" charset="0"/>
                <a:cs typeface="Arial" panose="020B0604020202020204" pitchFamily="34" charset="0"/>
                <a:hlinkClick r:id="rId2">
                  <a:extLst>
                    <a:ext uri="{A12FA001-AC4F-418D-AE19-62706E023703}">
                      <ahyp:hlinkClr xmlns:ahyp="http://schemas.microsoft.com/office/drawing/2018/hyperlinkcolor" val="tx"/>
                    </a:ext>
                  </a:extLst>
                </a:hlinkClick>
              </a:rPr>
              <a:t>kewucse</a:t>
            </a:r>
            <a:r>
              <a:rPr lang="en-US" altLang="zh-CN" sz="3600" u="sng" dirty="0">
                <a:latin typeface="Arial" panose="020B0604020202020204" pitchFamily="34" charset="0"/>
                <a:ea typeface="Cambria Math" panose="02040503050406030204" pitchFamily="18" charset="0"/>
                <a:cs typeface="Arial" panose="020B0604020202020204" pitchFamily="34" charset="0"/>
                <a:hlinkClick r:id="rId2">
                  <a:extLst>
                    <a:ext uri="{A12FA001-AC4F-418D-AE19-62706E023703}">
                      <ahyp:hlinkClr xmlns:ahyp="http://schemas.microsoft.com/office/drawing/2018/hyperlinkcolor" val="tx"/>
                    </a:ext>
                  </a:extLst>
                </a:hlinkClick>
              </a:rPr>
              <a:t>@umich.edu</a:t>
            </a:r>
            <a:endParaRPr lang="en-US" altLang="zh-CN" sz="3600" u="sng" dirty="0">
              <a:latin typeface="Arial" panose="020B0604020202020204" pitchFamily="34" charset="0"/>
              <a:ea typeface="Cambria Math" panose="02040503050406030204" pitchFamily="18" charset="0"/>
              <a:cs typeface="Arial" panose="020B0604020202020204" pitchFamily="34" charset="0"/>
            </a:endParaRPr>
          </a:p>
          <a:p>
            <a:pPr algn="ctr"/>
            <a:r>
              <a:rPr lang="en-US" altLang="zh-CN" sz="4000" dirty="0" err="1">
                <a:latin typeface="Arial" panose="020B0604020202020204" pitchFamily="34" charset="0"/>
                <a:ea typeface="Cambria Math" panose="02040503050406030204" pitchFamily="18" charset="0"/>
                <a:cs typeface="Arial" panose="020B0604020202020204" pitchFamily="34" charset="0"/>
              </a:rPr>
              <a:t>eprint</a:t>
            </a:r>
            <a:r>
              <a:rPr lang="en-US" altLang="zh-CN" sz="4000" dirty="0">
                <a:latin typeface="Arial" panose="020B0604020202020204" pitchFamily="34" charset="0"/>
                <a:ea typeface="Cambria Math" panose="02040503050406030204" pitchFamily="18" charset="0"/>
                <a:cs typeface="Arial" panose="020B0604020202020204" pitchFamily="34" charset="0"/>
              </a:rPr>
              <a:t>:</a:t>
            </a:r>
            <a:r>
              <a:rPr lang="zh-CN" altLang="en-US" sz="4000" dirty="0">
                <a:latin typeface="Arial" panose="020B0604020202020204" pitchFamily="34" charset="0"/>
                <a:ea typeface="Cambria Math" panose="02040503050406030204" pitchFamily="18" charset="0"/>
                <a:cs typeface="Arial" panose="020B0604020202020204" pitchFamily="34" charset="0"/>
              </a:rPr>
              <a:t> </a:t>
            </a:r>
            <a:r>
              <a:rPr lang="en-US" altLang="zh-CN" sz="4000" dirty="0">
                <a:latin typeface="Arial" panose="020B0604020202020204" pitchFamily="34" charset="0"/>
                <a:ea typeface="Cambria Math" panose="02040503050406030204" pitchFamily="18" charset="0"/>
                <a:cs typeface="Arial" panose="020B0604020202020204" pitchFamily="34" charset="0"/>
              </a:rPr>
              <a:t>2024/223</a:t>
            </a:r>
            <a:endParaRPr lang="en-US" sz="4000" dirty="0">
              <a:latin typeface="Arial" panose="020B0604020202020204" pitchFamily="34"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1499659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DE0069F1-CF30-B545-A525-532844F36CB8}"/>
              </a:ext>
            </a:extLst>
          </p:cNvPr>
          <p:cNvCxnSpPr>
            <a:cxnSpLocks/>
          </p:cNvCxnSpPr>
          <p:nvPr/>
        </p:nvCxnSpPr>
        <p:spPr>
          <a:xfrm flipV="1">
            <a:off x="3432843" y="2157354"/>
            <a:ext cx="1972876" cy="141058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8D40184-D180-1B45-8E76-7CCF33D2683B}"/>
              </a:ext>
            </a:extLst>
          </p:cNvPr>
          <p:cNvCxnSpPr>
            <a:cxnSpLocks/>
          </p:cNvCxnSpPr>
          <p:nvPr/>
        </p:nvCxnSpPr>
        <p:spPr>
          <a:xfrm flipH="1" flipV="1">
            <a:off x="6566358" y="2195544"/>
            <a:ext cx="2244683" cy="13723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216EA034-48F7-D541-ABE1-8E85C108E041}"/>
              </a:ext>
            </a:extLst>
          </p:cNvPr>
          <p:cNvSpPr txBox="1"/>
          <p:nvPr/>
        </p:nvSpPr>
        <p:spPr>
          <a:xfrm>
            <a:off x="4111192" y="2858321"/>
            <a:ext cx="412292" cy="646331"/>
          </a:xfrm>
          <a:prstGeom prst="rect">
            <a:avLst/>
          </a:prstGeom>
          <a:noFill/>
        </p:spPr>
        <p:txBody>
          <a:bodyPr wrap="square" rtlCol="0">
            <a:spAutoFit/>
          </a:bodyPr>
          <a:lstStyle/>
          <a:p>
            <a:r>
              <a:rPr lang="en-US" altLang="zh-CN" sz="3600" dirty="0">
                <a:solidFill>
                  <a:srgbClr val="5EA69C"/>
                </a:solidFill>
                <a:latin typeface="Cambria Math" panose="02040503050406030204" pitchFamily="18" charset="0"/>
                <a:ea typeface="Cambria Math" panose="02040503050406030204" pitchFamily="18" charset="0"/>
              </a:rPr>
              <a:t>1</a:t>
            </a:r>
            <a:endParaRPr lang="en-US" sz="2000" dirty="0">
              <a:solidFill>
                <a:srgbClr val="5EA69C"/>
              </a:solidFill>
              <a:latin typeface="Cambria Math" panose="02040503050406030204" pitchFamily="18" charset="0"/>
              <a:ea typeface="Cambria Math" panose="02040503050406030204" pitchFamily="18" charset="0"/>
            </a:endParaRPr>
          </a:p>
        </p:txBody>
      </p:sp>
      <p:sp>
        <p:nvSpPr>
          <p:cNvPr id="30" name="Rectangle 29">
            <a:extLst>
              <a:ext uri="{FF2B5EF4-FFF2-40B4-BE49-F238E27FC236}">
                <a16:creationId xmlns:a16="http://schemas.microsoft.com/office/drawing/2014/main" id="{95FEE0AC-28F9-F447-A925-D4D1A1DE2EC8}"/>
              </a:ext>
            </a:extLst>
          </p:cNvPr>
          <p:cNvSpPr/>
          <p:nvPr/>
        </p:nvSpPr>
        <p:spPr>
          <a:xfrm>
            <a:off x="7408370" y="2858321"/>
            <a:ext cx="412292" cy="646331"/>
          </a:xfrm>
          <a:prstGeom prst="rect">
            <a:avLst/>
          </a:prstGeom>
        </p:spPr>
        <p:txBody>
          <a:bodyPr wrap="square">
            <a:spAutoFit/>
          </a:bodyPr>
          <a:lstStyle/>
          <a:p>
            <a:r>
              <a:rPr lang="en-US" altLang="zh-CN" sz="3600" dirty="0">
                <a:solidFill>
                  <a:srgbClr val="EE7C31"/>
                </a:solidFill>
                <a:latin typeface="Cambria Math" panose="02040503050406030204" pitchFamily="18" charset="0"/>
                <a:ea typeface="Cambria Math" panose="02040503050406030204" pitchFamily="18" charset="0"/>
              </a:rPr>
              <a:t>0</a:t>
            </a:r>
            <a:endParaRPr lang="en-US" sz="2800" dirty="0">
              <a:solidFill>
                <a:srgbClr val="EE7C31"/>
              </a:solidFill>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CA5FEB3-26CB-F84B-A000-6D156E7837DF}"/>
                  </a:ext>
                </a:extLst>
              </p:cNvPr>
              <p:cNvSpPr txBox="1"/>
              <p:nvPr/>
            </p:nvSpPr>
            <p:spPr>
              <a:xfrm>
                <a:off x="5577926" y="2878219"/>
                <a:ext cx="6832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600" b="0" i="1" smtClean="0">
                          <a:solidFill>
                            <a:schemeClr val="tx1"/>
                          </a:solidFill>
                          <a:latin typeface="Cambria Math" panose="02040503050406030204" pitchFamily="18" charset="0"/>
                          <a:ea typeface="Cambria Math" panose="02040503050406030204" pitchFamily="18" charset="0"/>
                        </a:rPr>
                        <m:t>⊕</m:t>
                      </m:r>
                    </m:oMath>
                  </m:oMathPara>
                </a14:m>
                <a:endParaRPr lang="en-US" sz="3600" dirty="0">
                  <a:solidFill>
                    <a:srgbClr val="E6C5B4"/>
                  </a:solidFill>
                  <a:latin typeface="Cambria Math" panose="02040503050406030204" pitchFamily="18" charset="0"/>
                  <a:ea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8CA5FEB3-26CB-F84B-A000-6D156E7837DF}"/>
                  </a:ext>
                </a:extLst>
              </p:cNvPr>
              <p:cNvSpPr txBox="1">
                <a:spLocks noRot="1" noChangeAspect="1" noMove="1" noResize="1" noEditPoints="1" noAdjustHandles="1" noChangeArrowheads="1" noChangeShapeType="1" noTextEdit="1"/>
              </p:cNvSpPr>
              <p:nvPr/>
            </p:nvSpPr>
            <p:spPr>
              <a:xfrm>
                <a:off x="5577926" y="2878219"/>
                <a:ext cx="683200" cy="646331"/>
              </a:xfrm>
              <a:prstGeom prst="rect">
                <a:avLst/>
              </a:prstGeom>
              <a:blipFill>
                <a:blip r:embed="rId5"/>
                <a:stretch>
                  <a:fillRect l="-10909" r="-10909" b="-11538"/>
                </a:stretch>
              </a:blipFill>
            </p:spPr>
            <p:txBody>
              <a:bodyPr/>
              <a:lstStyle/>
              <a:p>
                <a:r>
                  <a:rPr lang="en-US">
                    <a:noFill/>
                  </a:rPr>
                  <a:t> </a:t>
                </a:r>
              </a:p>
            </p:txBody>
          </p:sp>
        </mc:Fallback>
      </mc:AlternateContent>
      <p:sp>
        <p:nvSpPr>
          <p:cNvPr id="32" name="Left Brace 31">
            <a:extLst>
              <a:ext uri="{FF2B5EF4-FFF2-40B4-BE49-F238E27FC236}">
                <a16:creationId xmlns:a16="http://schemas.microsoft.com/office/drawing/2014/main" id="{3C09CA61-BF64-2547-AED8-343322EF5F11}"/>
              </a:ext>
            </a:extLst>
          </p:cNvPr>
          <p:cNvSpPr/>
          <p:nvPr/>
        </p:nvSpPr>
        <p:spPr>
          <a:xfrm rot="16200000">
            <a:off x="5671609" y="2161324"/>
            <a:ext cx="488576" cy="3254825"/>
          </a:xfrm>
          <a:prstGeom prst="leftBrace">
            <a:avLst/>
          </a:prstGeom>
          <a:ln w="38100">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tLang="zh-CN" sz="2800" b="0" dirty="0"/>
          </a:p>
        </p:txBody>
      </p:sp>
      <p:sp>
        <p:nvSpPr>
          <p:cNvPr id="33" name="TextBox 32">
            <a:extLst>
              <a:ext uri="{FF2B5EF4-FFF2-40B4-BE49-F238E27FC236}">
                <a16:creationId xmlns:a16="http://schemas.microsoft.com/office/drawing/2014/main" id="{9BBB9EF3-2911-8C42-8799-BC9368F9D118}"/>
              </a:ext>
            </a:extLst>
          </p:cNvPr>
          <p:cNvSpPr txBox="1"/>
          <p:nvPr/>
        </p:nvSpPr>
        <p:spPr>
          <a:xfrm rot="5400000">
            <a:off x="5768391" y="3988772"/>
            <a:ext cx="413896" cy="707886"/>
          </a:xfrm>
          <a:prstGeom prst="rect">
            <a:avLst/>
          </a:prstGeom>
          <a:noFill/>
        </p:spPr>
        <p:txBody>
          <a:bodyPr wrap="square" rtlCol="0">
            <a:spAutoFit/>
          </a:bodyPr>
          <a:lstStyle/>
          <a:p>
            <a:r>
              <a:rPr lang="en-US" altLang="zh-CN" sz="4000" dirty="0"/>
              <a:t>=</a:t>
            </a:r>
            <a:endParaRPr lang="en-US" sz="3200" dirty="0"/>
          </a:p>
        </p:txBody>
      </p:sp>
      <p:sp>
        <p:nvSpPr>
          <p:cNvPr id="34" name="Rectangle 33">
            <a:extLst>
              <a:ext uri="{FF2B5EF4-FFF2-40B4-BE49-F238E27FC236}">
                <a16:creationId xmlns:a16="http://schemas.microsoft.com/office/drawing/2014/main" id="{D009FE96-5946-224E-BF52-5ED571B6B49A}"/>
              </a:ext>
            </a:extLst>
          </p:cNvPr>
          <p:cNvSpPr/>
          <p:nvPr/>
        </p:nvSpPr>
        <p:spPr>
          <a:xfrm>
            <a:off x="4873673" y="4395750"/>
            <a:ext cx="2433524" cy="646331"/>
          </a:xfrm>
          <a:prstGeom prst="rect">
            <a:avLst/>
          </a:prstGeom>
        </p:spPr>
        <p:txBody>
          <a:bodyPr wrap="square">
            <a:spAutoFit/>
          </a:bodyPr>
          <a:lstStyle/>
          <a:p>
            <a:r>
              <a:rPr lang="en-US" altLang="zh-CN" sz="3600" dirty="0">
                <a:latin typeface="Arial" panose="020B0604020202020204" pitchFamily="34" charset="0"/>
                <a:ea typeface="Cambria Math" panose="02040503050406030204" pitchFamily="18" charset="0"/>
                <a:cs typeface="Arial" panose="020B0604020202020204" pitchFamily="34" charset="0"/>
              </a:rPr>
              <a:t>Outcome</a:t>
            </a:r>
            <a:r>
              <a:rPr lang="zh-CN" altLang="en-US" sz="3600" dirty="0">
                <a:latin typeface="Arial" panose="020B0604020202020204" pitchFamily="34" charset="0"/>
                <a:ea typeface="Cambria Math" panose="02040503050406030204" pitchFamily="18" charset="0"/>
                <a:cs typeface="Arial" panose="020B0604020202020204" pitchFamily="34" charset="0"/>
              </a:rPr>
              <a:t> </a:t>
            </a:r>
            <a:r>
              <a:rPr lang="en-US" altLang="zh-CN" sz="3600" dirty="0">
                <a:latin typeface="Arial" panose="020B0604020202020204" pitchFamily="34" charset="0"/>
                <a:ea typeface="Cambria Math" panose="02040503050406030204" pitchFamily="18" charset="0"/>
                <a:cs typeface="Arial" panose="020B0604020202020204" pitchFamily="34" charset="0"/>
              </a:rPr>
              <a:t>1</a:t>
            </a:r>
            <a:endParaRPr lang="en-US" sz="3600" dirty="0">
              <a:latin typeface="Arial" panose="020B0604020202020204" pitchFamily="34" charset="0"/>
              <a:ea typeface="Cambria Math" panose="02040503050406030204" pitchFamily="18" charset="0"/>
              <a:cs typeface="Arial" panose="020B0604020202020204" pitchFamily="34" charset="0"/>
            </a:endParaRPr>
          </a:p>
        </p:txBody>
      </p:sp>
      <p:pic>
        <p:nvPicPr>
          <p:cNvPr id="37" name="Graphic 36" descr="Key">
            <a:extLst>
              <a:ext uri="{FF2B5EF4-FFF2-40B4-BE49-F238E27FC236}">
                <a16:creationId xmlns:a16="http://schemas.microsoft.com/office/drawing/2014/main" id="{23F0FF34-4342-1E48-8BB3-417E856FFB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4326306" y="2902125"/>
            <a:ext cx="496088" cy="496088"/>
          </a:xfrm>
          <a:prstGeom prst="rect">
            <a:avLst/>
          </a:prstGeom>
        </p:spPr>
      </p:pic>
      <p:pic>
        <p:nvPicPr>
          <p:cNvPr id="38" name="Graphic 37" descr="Key">
            <a:extLst>
              <a:ext uri="{FF2B5EF4-FFF2-40B4-BE49-F238E27FC236}">
                <a16:creationId xmlns:a16="http://schemas.microsoft.com/office/drawing/2014/main" id="{6D4CA1D8-04E9-C949-921F-AB433C0DD4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7106796" y="2869950"/>
            <a:ext cx="496088" cy="496088"/>
          </a:xfrm>
          <a:prstGeom prst="rect">
            <a:avLst/>
          </a:prstGeom>
        </p:spPr>
      </p:pic>
      <p:sp>
        <p:nvSpPr>
          <p:cNvPr id="48" name="TextBox 47">
            <a:extLst>
              <a:ext uri="{FF2B5EF4-FFF2-40B4-BE49-F238E27FC236}">
                <a16:creationId xmlns:a16="http://schemas.microsoft.com/office/drawing/2014/main" id="{FF36E1CA-85C5-2340-90D4-44D7084E5145}"/>
              </a:ext>
            </a:extLst>
          </p:cNvPr>
          <p:cNvSpPr txBox="1"/>
          <p:nvPr/>
        </p:nvSpPr>
        <p:spPr>
          <a:xfrm>
            <a:off x="0" y="6334780"/>
            <a:ext cx="2147277" cy="523220"/>
          </a:xfrm>
          <a:prstGeom prst="rect">
            <a:avLst/>
          </a:prstGeom>
          <a:noFill/>
        </p:spPr>
        <p:txBody>
          <a:bodyPr wrap="square" rtlCol="0">
            <a:spAutoFit/>
          </a:bodyPr>
          <a:lstStyle/>
          <a:p>
            <a:r>
              <a:rPr lang="en-US" altLang="zh-CN" sz="2800" dirty="0">
                <a:latin typeface="Cambria Math" panose="02040503050406030204" pitchFamily="18" charset="0"/>
                <a:ea typeface="Cambria Math" panose="02040503050406030204" pitchFamily="18" charset="0"/>
              </a:rPr>
              <a:t>[Blum</a:t>
            </a:r>
            <a:r>
              <a:rPr lang="zh-CN" altLang="en-US" sz="2800" dirty="0">
                <a:latin typeface="Cambria Math" panose="02040503050406030204" pitchFamily="18" charset="0"/>
                <a:ea typeface="Cambria Math" panose="02040503050406030204" pitchFamily="18" charset="0"/>
              </a:rPr>
              <a:t> </a:t>
            </a:r>
            <a:r>
              <a:rPr lang="en-US" altLang="zh-CN" sz="2800" dirty="0">
                <a:latin typeface="Cambria Math" panose="02040503050406030204" pitchFamily="18" charset="0"/>
                <a:ea typeface="Cambria Math" panose="02040503050406030204" pitchFamily="18" charset="0"/>
              </a:rPr>
              <a:t>83]</a:t>
            </a:r>
          </a:p>
        </p:txBody>
      </p:sp>
      <p:pic>
        <p:nvPicPr>
          <p:cNvPr id="50" name="Picture 49">
            <a:extLst>
              <a:ext uri="{FF2B5EF4-FFF2-40B4-BE49-F238E27FC236}">
                <a16:creationId xmlns:a16="http://schemas.microsoft.com/office/drawing/2014/main" id="{696F83D2-DFF5-AB49-9810-D04A4E0D92D9}"/>
              </a:ext>
            </a:extLst>
          </p:cNvPr>
          <p:cNvPicPr>
            <a:picLocks noChangeAspect="1"/>
          </p:cNvPicPr>
          <p:nvPr/>
        </p:nvPicPr>
        <p:blipFill rotWithShape="1">
          <a:blip r:embed="rId10">
            <a:duotone>
              <a:schemeClr val="bg2">
                <a:shade val="45000"/>
                <a:satMod val="135000"/>
              </a:schemeClr>
              <a:prstClr val="white"/>
            </a:duotone>
            <a:extLst>
              <a:ext uri="{BEBA8EAE-BF5A-486C-A8C5-ECC9F3942E4B}">
                <a14:imgProps xmlns:a14="http://schemas.microsoft.com/office/drawing/2010/main">
                  <a14:imgLayer r:embed="rId11">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15618"/>
            <a:ext cx="1469798" cy="1304044"/>
          </a:xfrm>
          <a:prstGeom prst="rect">
            <a:avLst/>
          </a:prstGeom>
        </p:spPr>
      </p:pic>
      <p:pic>
        <p:nvPicPr>
          <p:cNvPr id="39" name="Graphic 38" descr="Medal">
            <a:extLst>
              <a:ext uri="{FF2B5EF4-FFF2-40B4-BE49-F238E27FC236}">
                <a16:creationId xmlns:a16="http://schemas.microsoft.com/office/drawing/2014/main" id="{819267CF-BB39-CE4B-B0DC-58677E348C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22726" y="3086454"/>
            <a:ext cx="972045" cy="972045"/>
          </a:xfrm>
          <a:prstGeom prst="rect">
            <a:avLst/>
          </a:prstGeom>
        </p:spPr>
      </p:pic>
      <p:pic>
        <p:nvPicPr>
          <p:cNvPr id="17" name="Picture 16">
            <a:extLst>
              <a:ext uri="{FF2B5EF4-FFF2-40B4-BE49-F238E27FC236}">
                <a16:creationId xmlns:a16="http://schemas.microsoft.com/office/drawing/2014/main" id="{05C7673C-6C81-3C47-A29E-39EBD5CA3096}"/>
              </a:ext>
            </a:extLst>
          </p:cNvPr>
          <p:cNvPicPr>
            <a:picLocks noChangeAspect="1"/>
          </p:cNvPicPr>
          <p:nvPr/>
        </p:nvPicPr>
        <p:blipFill rotWithShape="1">
          <a:blip r:embed="rId14"/>
          <a:srcRect t="1087" b="18913"/>
          <a:stretch/>
        </p:blipFill>
        <p:spPr>
          <a:xfrm>
            <a:off x="2445262" y="3684720"/>
            <a:ext cx="1975161" cy="1975161"/>
          </a:xfrm>
          <a:prstGeom prst="ellipse">
            <a:avLst/>
          </a:prstGeom>
        </p:spPr>
      </p:pic>
      <p:pic>
        <p:nvPicPr>
          <p:cNvPr id="18" name="Picture 17">
            <a:extLst>
              <a:ext uri="{FF2B5EF4-FFF2-40B4-BE49-F238E27FC236}">
                <a16:creationId xmlns:a16="http://schemas.microsoft.com/office/drawing/2014/main" id="{1F289ACB-4E98-604C-B3CD-13EAAF89ACF0}"/>
              </a:ext>
            </a:extLst>
          </p:cNvPr>
          <p:cNvPicPr>
            <a:picLocks noChangeAspect="1"/>
          </p:cNvPicPr>
          <p:nvPr/>
        </p:nvPicPr>
        <p:blipFill rotWithShape="1">
          <a:blip r:embed="rId15"/>
          <a:srcRect/>
          <a:stretch/>
        </p:blipFill>
        <p:spPr>
          <a:xfrm>
            <a:off x="7823461" y="3684720"/>
            <a:ext cx="1975160" cy="1975160"/>
          </a:xfrm>
          <a:prstGeom prst="ellipse">
            <a:avLst/>
          </a:prstGeom>
        </p:spPr>
      </p:pic>
    </p:spTree>
    <p:extLst>
      <p:ext uri="{BB962C8B-B14F-4D97-AF65-F5344CB8AC3E}">
        <p14:creationId xmlns:p14="http://schemas.microsoft.com/office/powerpoint/2010/main" val="313323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DE0069F1-CF30-B545-A525-532844F36CB8}"/>
              </a:ext>
            </a:extLst>
          </p:cNvPr>
          <p:cNvCxnSpPr>
            <a:cxnSpLocks/>
          </p:cNvCxnSpPr>
          <p:nvPr/>
        </p:nvCxnSpPr>
        <p:spPr>
          <a:xfrm flipV="1">
            <a:off x="3432843" y="2157354"/>
            <a:ext cx="1972876" cy="141058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8D40184-D180-1B45-8E76-7CCF33D2683B}"/>
              </a:ext>
            </a:extLst>
          </p:cNvPr>
          <p:cNvCxnSpPr>
            <a:cxnSpLocks/>
          </p:cNvCxnSpPr>
          <p:nvPr/>
        </p:nvCxnSpPr>
        <p:spPr>
          <a:xfrm flipH="1" flipV="1">
            <a:off x="6566358" y="2195544"/>
            <a:ext cx="2244683" cy="13723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95FEE0AC-28F9-F447-A925-D4D1A1DE2EC8}"/>
              </a:ext>
            </a:extLst>
          </p:cNvPr>
          <p:cNvSpPr/>
          <p:nvPr/>
        </p:nvSpPr>
        <p:spPr>
          <a:xfrm>
            <a:off x="7408370" y="2858321"/>
            <a:ext cx="412292" cy="646331"/>
          </a:xfrm>
          <a:prstGeom prst="rect">
            <a:avLst/>
          </a:prstGeom>
        </p:spPr>
        <p:txBody>
          <a:bodyPr wrap="square">
            <a:spAutoFit/>
          </a:bodyPr>
          <a:lstStyle/>
          <a:p>
            <a:r>
              <a:rPr lang="en-US" altLang="zh-CN" sz="3600" dirty="0">
                <a:solidFill>
                  <a:srgbClr val="EE7C31"/>
                </a:solidFill>
                <a:latin typeface="Cambria Math" panose="02040503050406030204" pitchFamily="18" charset="0"/>
                <a:ea typeface="Cambria Math" panose="02040503050406030204" pitchFamily="18" charset="0"/>
              </a:rPr>
              <a:t>0</a:t>
            </a:r>
            <a:endParaRPr lang="en-US" sz="2800" dirty="0">
              <a:solidFill>
                <a:srgbClr val="EE7C31"/>
              </a:solidFill>
              <a:latin typeface="Cambria Math" panose="02040503050406030204" pitchFamily="18" charset="0"/>
              <a:ea typeface="Cambria Math" panose="02040503050406030204" pitchFamily="18" charset="0"/>
            </a:endParaRPr>
          </a:p>
        </p:txBody>
      </p:sp>
      <p:pic>
        <p:nvPicPr>
          <p:cNvPr id="38" name="Graphic 37" descr="Key">
            <a:extLst>
              <a:ext uri="{FF2B5EF4-FFF2-40B4-BE49-F238E27FC236}">
                <a16:creationId xmlns:a16="http://schemas.microsoft.com/office/drawing/2014/main" id="{6D4CA1D8-04E9-C949-921F-AB433C0DD4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7106796" y="2869950"/>
            <a:ext cx="496088" cy="496088"/>
          </a:xfrm>
          <a:prstGeom prst="rect">
            <a:avLst/>
          </a:prstGeom>
        </p:spPr>
      </p:pic>
      <p:sp>
        <p:nvSpPr>
          <p:cNvPr id="48" name="TextBox 47">
            <a:extLst>
              <a:ext uri="{FF2B5EF4-FFF2-40B4-BE49-F238E27FC236}">
                <a16:creationId xmlns:a16="http://schemas.microsoft.com/office/drawing/2014/main" id="{FF36E1CA-85C5-2340-90D4-44D7084E5145}"/>
              </a:ext>
            </a:extLst>
          </p:cNvPr>
          <p:cNvSpPr txBox="1"/>
          <p:nvPr/>
        </p:nvSpPr>
        <p:spPr>
          <a:xfrm>
            <a:off x="0" y="6334780"/>
            <a:ext cx="2147277" cy="523220"/>
          </a:xfrm>
          <a:prstGeom prst="rect">
            <a:avLst/>
          </a:prstGeom>
          <a:noFill/>
        </p:spPr>
        <p:txBody>
          <a:bodyPr wrap="square" rtlCol="0">
            <a:spAutoFit/>
          </a:bodyPr>
          <a:lstStyle/>
          <a:p>
            <a:r>
              <a:rPr lang="en-US" altLang="zh-CN" sz="2800" dirty="0">
                <a:latin typeface="Cambria Math" panose="02040503050406030204" pitchFamily="18" charset="0"/>
                <a:ea typeface="Cambria Math" panose="02040503050406030204" pitchFamily="18" charset="0"/>
              </a:rPr>
              <a:t>[Blum</a:t>
            </a:r>
            <a:r>
              <a:rPr lang="zh-CN" altLang="en-US" sz="2800" dirty="0">
                <a:latin typeface="Cambria Math" panose="02040503050406030204" pitchFamily="18" charset="0"/>
                <a:ea typeface="Cambria Math" panose="02040503050406030204" pitchFamily="18" charset="0"/>
              </a:rPr>
              <a:t> </a:t>
            </a:r>
            <a:r>
              <a:rPr lang="en-US" altLang="zh-CN" sz="2800" dirty="0">
                <a:latin typeface="Cambria Math" panose="02040503050406030204" pitchFamily="18" charset="0"/>
                <a:ea typeface="Cambria Math" panose="02040503050406030204" pitchFamily="18" charset="0"/>
              </a:rPr>
              <a:t>83]</a:t>
            </a:r>
          </a:p>
        </p:txBody>
      </p:sp>
      <p:pic>
        <p:nvPicPr>
          <p:cNvPr id="25" name="Graphic 24" descr="Close">
            <a:extLst>
              <a:ext uri="{FF2B5EF4-FFF2-40B4-BE49-F238E27FC236}">
                <a16:creationId xmlns:a16="http://schemas.microsoft.com/office/drawing/2014/main" id="{469FA7A2-8906-D84E-ABAE-88FB6E2C16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5129" y="2917707"/>
            <a:ext cx="448331" cy="448331"/>
          </a:xfrm>
          <a:prstGeom prst="rect">
            <a:avLst/>
          </a:prstGeom>
        </p:spPr>
      </p:pic>
      <p:pic>
        <p:nvPicPr>
          <p:cNvPr id="27" name="Picture 26">
            <a:extLst>
              <a:ext uri="{FF2B5EF4-FFF2-40B4-BE49-F238E27FC236}">
                <a16:creationId xmlns:a16="http://schemas.microsoft.com/office/drawing/2014/main" id="{3B07658A-5154-B948-B6D9-980364905D5E}"/>
              </a:ext>
            </a:extLst>
          </p:cNvPr>
          <p:cNvPicPr>
            <a:picLocks noChangeAspect="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40846" y1="41477" x2="40846" y2="41477"/>
                        <a14:foregroundMark x1="36308" y1="49568" x2="36308" y2="49568"/>
                        <a14:foregroundMark x1="31385" y1="58680" x2="31385" y2="58680"/>
                      </a14:backgroundRemoval>
                    </a14:imgEffect>
                  </a14:imgLayer>
                </a14:imgProps>
              </a:ext>
            </a:extLst>
          </a:blip>
          <a:srcRect l="12003" t="15073" r="13036" b="16957"/>
          <a:stretch/>
        </p:blipFill>
        <p:spPr>
          <a:xfrm>
            <a:off x="5361101" y="715618"/>
            <a:ext cx="1469798" cy="1304044"/>
          </a:xfrm>
          <a:prstGeom prst="rect">
            <a:avLst/>
          </a:prstGeom>
        </p:spPr>
      </p:pic>
      <p:grpSp>
        <p:nvGrpSpPr>
          <p:cNvPr id="29" name="Group 28">
            <a:extLst>
              <a:ext uri="{FF2B5EF4-FFF2-40B4-BE49-F238E27FC236}">
                <a16:creationId xmlns:a16="http://schemas.microsoft.com/office/drawing/2014/main" id="{52BB96D4-9741-AC48-8215-F52CD8CC5663}"/>
              </a:ext>
            </a:extLst>
          </p:cNvPr>
          <p:cNvGrpSpPr/>
          <p:nvPr/>
        </p:nvGrpSpPr>
        <p:grpSpPr>
          <a:xfrm>
            <a:off x="2530779" y="3156625"/>
            <a:ext cx="1785185" cy="901874"/>
            <a:chOff x="759219" y="4334461"/>
            <a:chExt cx="1785185" cy="901874"/>
          </a:xfrm>
        </p:grpSpPr>
        <p:pic>
          <p:nvPicPr>
            <p:cNvPr id="35" name="Picture 34">
              <a:extLst>
                <a:ext uri="{FF2B5EF4-FFF2-40B4-BE49-F238E27FC236}">
                  <a16:creationId xmlns:a16="http://schemas.microsoft.com/office/drawing/2014/main" id="{AB3ABA0D-DA82-154B-B412-B1DB18310A94}"/>
                </a:ext>
              </a:extLst>
            </p:cNvPr>
            <p:cNvPicPr>
              <a:picLocks noChangeAspect="1"/>
            </p:cNvPicPr>
            <p:nvPr/>
          </p:nvPicPr>
          <p:blipFill rotWithShape="1">
            <a:blip r:embed="rId9">
              <a:alphaModFix amt="90000"/>
              <a:duotone>
                <a:schemeClr val="accent6">
                  <a:shade val="45000"/>
                  <a:satMod val="135000"/>
                </a:schemeClr>
                <a:prstClr val="white"/>
              </a:duotone>
              <a:extLst>
                <a:ext uri="{BEBA8EAE-BF5A-486C-A8C5-ECC9F3942E4B}">
                  <a14:imgProps xmlns:a14="http://schemas.microsoft.com/office/drawing/2010/main">
                    <a14:imgLayer r:embed="rId10">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36" name="Picture 35">
              <a:extLst>
                <a:ext uri="{FF2B5EF4-FFF2-40B4-BE49-F238E27FC236}">
                  <a16:creationId xmlns:a16="http://schemas.microsoft.com/office/drawing/2014/main" id="{DAAE1D1A-34D6-FF42-8512-46D07D0C8F58}"/>
                </a:ext>
              </a:extLst>
            </p:cNvPr>
            <p:cNvPicPr>
              <a:picLocks noChangeAspect="1"/>
            </p:cNvPicPr>
            <p:nvPr/>
          </p:nvPicPr>
          <p:blipFill rotWithShape="1">
            <a:blip r:embed="rId9">
              <a:duotone>
                <a:schemeClr val="accent5">
                  <a:shade val="45000"/>
                  <a:satMod val="135000"/>
                </a:schemeClr>
                <a:prstClr val="white"/>
              </a:duotone>
              <a:alphaModFix amt="54000"/>
              <a:extLst>
                <a:ext uri="{BEBA8EAE-BF5A-486C-A8C5-ECC9F3942E4B}">
                  <a14:imgProps xmlns:a14="http://schemas.microsoft.com/office/drawing/2010/main">
                    <a14:imgLayer r:embed="rId10">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pic>
        <p:nvPicPr>
          <p:cNvPr id="39" name="Graphic 38" descr="Medal">
            <a:extLst>
              <a:ext uri="{FF2B5EF4-FFF2-40B4-BE49-F238E27FC236}">
                <a16:creationId xmlns:a16="http://schemas.microsoft.com/office/drawing/2014/main" id="{819267CF-BB39-CE4B-B0DC-58677E348C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22726" y="3086454"/>
            <a:ext cx="972045" cy="972045"/>
          </a:xfrm>
          <a:prstGeom prst="rect">
            <a:avLst/>
          </a:prstGeom>
        </p:spPr>
      </p:pic>
      <p:pic>
        <p:nvPicPr>
          <p:cNvPr id="15" name="Picture 14">
            <a:extLst>
              <a:ext uri="{FF2B5EF4-FFF2-40B4-BE49-F238E27FC236}">
                <a16:creationId xmlns:a16="http://schemas.microsoft.com/office/drawing/2014/main" id="{EE538EE9-6D5E-0247-A2ED-77E97F666CD6}"/>
              </a:ext>
            </a:extLst>
          </p:cNvPr>
          <p:cNvPicPr>
            <a:picLocks noChangeAspect="1"/>
          </p:cNvPicPr>
          <p:nvPr/>
        </p:nvPicPr>
        <p:blipFill rotWithShape="1">
          <a:blip r:embed="rId13"/>
          <a:srcRect t="1087" b="18913"/>
          <a:stretch/>
        </p:blipFill>
        <p:spPr>
          <a:xfrm>
            <a:off x="2445262" y="3684720"/>
            <a:ext cx="1975161" cy="1975161"/>
          </a:xfrm>
          <a:prstGeom prst="ellipse">
            <a:avLst/>
          </a:prstGeom>
        </p:spPr>
      </p:pic>
      <p:pic>
        <p:nvPicPr>
          <p:cNvPr id="16" name="Picture 15">
            <a:extLst>
              <a:ext uri="{FF2B5EF4-FFF2-40B4-BE49-F238E27FC236}">
                <a16:creationId xmlns:a16="http://schemas.microsoft.com/office/drawing/2014/main" id="{ACB9850D-8F7E-364E-97F9-7597F414AD0B}"/>
              </a:ext>
            </a:extLst>
          </p:cNvPr>
          <p:cNvPicPr>
            <a:picLocks noChangeAspect="1"/>
          </p:cNvPicPr>
          <p:nvPr/>
        </p:nvPicPr>
        <p:blipFill rotWithShape="1">
          <a:blip r:embed="rId14"/>
          <a:srcRect/>
          <a:stretch/>
        </p:blipFill>
        <p:spPr>
          <a:xfrm>
            <a:off x="7823461" y="3684720"/>
            <a:ext cx="1975160" cy="1975160"/>
          </a:xfrm>
          <a:prstGeom prst="ellipse">
            <a:avLst/>
          </a:prstGeom>
        </p:spPr>
      </p:pic>
    </p:spTree>
    <p:extLst>
      <p:ext uri="{BB962C8B-B14F-4D97-AF65-F5344CB8AC3E}">
        <p14:creationId xmlns:p14="http://schemas.microsoft.com/office/powerpoint/2010/main" val="371423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A06381A-AC73-D64D-9398-674A0974A449}"/>
              </a:ext>
            </a:extLst>
          </p:cNvPr>
          <p:cNvSpPr txBox="1"/>
          <p:nvPr/>
        </p:nvSpPr>
        <p:spPr>
          <a:xfrm>
            <a:off x="567314" y="1443841"/>
            <a:ext cx="10246248" cy="3416320"/>
          </a:xfrm>
          <a:prstGeom prst="rect">
            <a:avLst/>
          </a:prstGeom>
          <a:noFill/>
        </p:spPr>
        <p:txBody>
          <a:bodyPr wrap="square" rtlCol="0">
            <a:spAutoFit/>
          </a:bodyPr>
          <a:lstStyle/>
          <a:p>
            <a:pPr marL="342900" indent="-342900">
              <a:buFont typeface="Arial" panose="020B0604020202020204" pitchFamily="34" charset="0"/>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Correctness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all</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honest,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output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uniformly</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random.</a:t>
            </a:r>
          </a:p>
          <a:p>
            <a:pPr marL="342900" indent="-342900">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Strong</a:t>
            </a:r>
            <a:r>
              <a:rPr lang="zh-CN" altLang="en-US" sz="3600" u="sng"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strategic</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player</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cannot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bias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the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output.</a:t>
            </a:r>
          </a:p>
        </p:txBody>
      </p:sp>
      <p:sp>
        <p:nvSpPr>
          <p:cNvPr id="19" name="TextBox 18">
            <a:extLst>
              <a:ext uri="{FF2B5EF4-FFF2-40B4-BE49-F238E27FC236}">
                <a16:creationId xmlns:a16="http://schemas.microsoft.com/office/drawing/2014/main" id="{86763E5B-D9B8-AB46-B19B-682EB1FF5DD7}"/>
              </a:ext>
            </a:extLst>
          </p:cNvPr>
          <p:cNvSpPr txBox="1"/>
          <p:nvPr/>
        </p:nvSpPr>
        <p:spPr>
          <a:xfrm>
            <a:off x="-1624" y="39217"/>
            <a:ext cx="2520242"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8DB45465-A753-3D48-B809-95BC25CEF7D2}"/>
              </a:ext>
            </a:extLst>
          </p:cNvPr>
          <p:cNvSpPr/>
          <p:nvPr/>
        </p:nvSpPr>
        <p:spPr>
          <a:xfrm>
            <a:off x="8062831" y="4425030"/>
            <a:ext cx="4243469" cy="523220"/>
          </a:xfrm>
          <a:prstGeom prst="rect">
            <a:avLst/>
          </a:prstGeom>
        </p:spPr>
        <p:txBody>
          <a:bodyPr wrap="none">
            <a:spAutoFit/>
          </a:bodyPr>
          <a:lstStyle/>
          <a:p>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Impossible</a:t>
            </a:r>
            <a:r>
              <a:rPr lang="zh-CN" altLang="en-US" sz="2800" dirty="0">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due</a:t>
            </a:r>
            <a:r>
              <a:rPr lang="zh-CN" altLang="en-US" sz="2800" dirty="0">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to</a:t>
            </a:r>
            <a:r>
              <a:rPr lang="zh-CN" altLang="en-US" sz="2800" dirty="0">
                <a:latin typeface="Helvetica Neue Light" panose="02000403000000020004" pitchFamily="2" charset="0"/>
                <a:ea typeface="Cambria Math" panose="02040503050406030204" pitchFamily="18" charset="0"/>
                <a:cs typeface="Helvetica Neue" panose="02000503000000020004" pitchFamily="2" charset="0"/>
              </a:rPr>
              <a:t> </a:t>
            </a:r>
            <a:r>
              <a:rPr lang="en-US" altLang="zh-CN" sz="2800" dirty="0">
                <a:latin typeface="Helvetica Neue Light" panose="02000403000000020004" pitchFamily="2" charset="0"/>
                <a:ea typeface="Helvetica Neue Light" panose="02000403000000020004" pitchFamily="2" charset="0"/>
                <a:cs typeface="Helvetica Neue" panose="02000503000000020004" pitchFamily="2" charset="0"/>
              </a:rPr>
              <a:t>[Cle86]</a:t>
            </a:r>
            <a:endParaRPr lang="en-US" sz="28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6F170729-3E1C-0949-928D-352A810A5105}"/>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8CB5B11-78CF-7349-B275-50F6F41C1C60}"/>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62551" b="85418" l="9158" r="25992"/>
                    </a14:imgEffect>
                  </a14:imgLayer>
                </a14:imgProps>
              </a:ext>
            </a:extLst>
          </a:blip>
          <a:srcRect l="7054" t="59693" r="71904" b="11724"/>
          <a:stretch/>
        </p:blipFill>
        <p:spPr>
          <a:xfrm>
            <a:off x="10672641" y="3683556"/>
            <a:ext cx="952045" cy="808913"/>
          </a:xfrm>
          <a:prstGeom prst="rect">
            <a:avLst/>
          </a:prstGeom>
        </p:spPr>
      </p:pic>
    </p:spTree>
    <p:extLst>
      <p:ext uri="{BB962C8B-B14F-4D97-AF65-F5344CB8AC3E}">
        <p14:creationId xmlns:p14="http://schemas.microsoft.com/office/powerpoint/2010/main" val="125923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A06381A-AC73-D64D-9398-674A0974A449}"/>
              </a:ext>
            </a:extLst>
          </p:cNvPr>
          <p:cNvSpPr txBox="1"/>
          <p:nvPr/>
        </p:nvSpPr>
        <p:spPr>
          <a:xfrm>
            <a:off x="567314" y="1443841"/>
            <a:ext cx="11002386" cy="3416320"/>
          </a:xfrm>
          <a:prstGeom prst="rect">
            <a:avLst/>
          </a:prstGeom>
          <a:noFill/>
        </p:spPr>
        <p:txBody>
          <a:bodyPr wrap="square" rtlCol="0">
            <a:spAutoFit/>
          </a:bodyPr>
          <a:lstStyle/>
          <a:p>
            <a:pPr marL="342900" indent="-342900">
              <a:buFont typeface="Arial" panose="020B0604020202020204" pitchFamily="34" charset="0"/>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Correctness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all</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honest,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output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uniformly</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random.</a:t>
            </a:r>
          </a:p>
          <a:p>
            <a:pPr marL="342900" indent="-342900">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3600" u="sng"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Cambria Math" panose="02040503050406030204" pitchFamily="18" charset="0"/>
                <a:cs typeface="Helvetica Neue" panose="02000503000000020004" pitchFamily="2" charset="0"/>
              </a:rPr>
              <a:t>a</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strategic</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player</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cannot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benefit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themselves.</a:t>
            </a:r>
          </a:p>
        </p:txBody>
      </p:sp>
      <p:sp>
        <p:nvSpPr>
          <p:cNvPr id="19" name="TextBox 18">
            <a:extLst>
              <a:ext uri="{FF2B5EF4-FFF2-40B4-BE49-F238E27FC236}">
                <a16:creationId xmlns:a16="http://schemas.microsoft.com/office/drawing/2014/main" id="{86763E5B-D9B8-AB46-B19B-682EB1FF5DD7}"/>
              </a:ext>
            </a:extLst>
          </p:cNvPr>
          <p:cNvSpPr txBox="1"/>
          <p:nvPr/>
        </p:nvSpPr>
        <p:spPr>
          <a:xfrm>
            <a:off x="-1624" y="39217"/>
            <a:ext cx="2520242"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6F170729-3E1C-0949-928D-352A810A5105}"/>
              </a:ext>
            </a:extLst>
          </p:cNvPr>
          <p:cNvCxnSpPr>
            <a:cxnSpLocks/>
          </p:cNvCxnSpPr>
          <p:nvPr/>
        </p:nvCxnSpPr>
        <p:spPr>
          <a:xfrm>
            <a:off x="0" y="829278"/>
            <a:ext cx="8229600"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B924C5B-806F-0E45-B922-2CF5156A9D42}"/>
              </a:ext>
            </a:extLst>
          </p:cNvPr>
          <p:cNvSpPr/>
          <p:nvPr/>
        </p:nvSpPr>
        <p:spPr>
          <a:xfrm>
            <a:off x="86880" y="6211669"/>
            <a:ext cx="12105120" cy="646331"/>
          </a:xfrm>
          <a:prstGeom prst="rect">
            <a:avLst/>
          </a:prstGeom>
        </p:spPr>
        <p:txBody>
          <a:bodyPr wrap="square">
            <a:spAutoFit/>
          </a:bodyPr>
          <a:lstStyle/>
          <a:p>
            <a:r>
              <a:rPr lang="en-US" dirty="0">
                <a:latin typeface="Helvetica Neue Thin" panose="020B0403020202020204" pitchFamily="34" charset="0"/>
                <a:ea typeface="Helvetica Neue Thin" panose="020B0403020202020204" pitchFamily="34" charset="0"/>
              </a:rPr>
              <a:t>Kai-Min</a:t>
            </a:r>
            <a:r>
              <a:rPr lang="zh-CN" altLang="en-US" dirty="0">
                <a:latin typeface="Helvetica Neue Thin" panose="020B0403020202020204" pitchFamily="34" charset="0"/>
                <a:ea typeface="Helvetica Neue Thin" panose="020B0403020202020204" pitchFamily="34" charset="0"/>
              </a:rPr>
              <a:t> </a:t>
            </a:r>
            <a:r>
              <a:rPr lang="en-US" dirty="0" err="1">
                <a:latin typeface="Helvetica Neue Thin" panose="020B0403020202020204" pitchFamily="34" charset="0"/>
                <a:ea typeface="Helvetica Neue Thin" panose="020B0403020202020204" pitchFamily="34" charset="0"/>
              </a:rPr>
              <a:t>Chung,Yue</a:t>
            </a:r>
            <a:r>
              <a:rPr lang="zh-CN" altLang="en-US" dirty="0">
                <a:latin typeface="Helvetica Neue Thin" panose="020B0403020202020204" pitchFamily="34" charset="0"/>
                <a:ea typeface="Helvetica Neue Thin" panose="020B0403020202020204" pitchFamily="34" charset="0"/>
              </a:rPr>
              <a:t> </a:t>
            </a:r>
            <a:r>
              <a:rPr lang="en-US" dirty="0" err="1">
                <a:latin typeface="Helvetica Neue Thin" panose="020B0403020202020204" pitchFamily="34" charset="0"/>
                <a:ea typeface="Helvetica Neue Thin" panose="020B0403020202020204" pitchFamily="34" charset="0"/>
              </a:rPr>
              <a:t>Guo,Wei</a:t>
            </a:r>
            <a:r>
              <a:rPr lang="en-US" altLang="zh-CN" dirty="0">
                <a:latin typeface="Helvetica Neue Thin" panose="020B0403020202020204" pitchFamily="34" charset="0"/>
                <a:ea typeface="Helvetica Neue Thin" panose="020B0403020202020204" pitchFamily="34" charset="0"/>
              </a:rPr>
              <a:t>-</a:t>
            </a:r>
            <a:r>
              <a:rPr lang="en-US" dirty="0">
                <a:latin typeface="Helvetica Neue Thin" panose="020B0403020202020204" pitchFamily="34" charset="0"/>
                <a:ea typeface="Helvetica Neue Thin" panose="020B0403020202020204" pitchFamily="34" charset="0"/>
              </a:rPr>
              <a:t>Kai</a:t>
            </a:r>
            <a:r>
              <a:rPr lang="zh-CN" altLang="en-US" dirty="0">
                <a:latin typeface="Helvetica Neue Thin" panose="020B0403020202020204" pitchFamily="34" charset="0"/>
                <a:ea typeface="Helvetica Neue Thin" panose="020B0403020202020204" pitchFamily="34" charset="0"/>
              </a:rPr>
              <a:t> </a:t>
            </a:r>
            <a:r>
              <a:rPr lang="en-US" dirty="0" err="1">
                <a:latin typeface="Helvetica Neue Thin" panose="020B0403020202020204" pitchFamily="34" charset="0"/>
                <a:ea typeface="Helvetica Neue Thin" panose="020B0403020202020204" pitchFamily="34" charset="0"/>
              </a:rPr>
              <a:t>Lin,Rafael</a:t>
            </a:r>
            <a:r>
              <a:rPr lang="zh-CN" altLang="en-US" dirty="0">
                <a:latin typeface="Helvetica Neue Thin" panose="020B0403020202020204" pitchFamily="34" charset="0"/>
                <a:ea typeface="Helvetica Neue Thin" panose="020B0403020202020204" pitchFamily="34" charset="0"/>
              </a:rPr>
              <a:t> </a:t>
            </a:r>
            <a:r>
              <a:rPr lang="en-US" dirty="0" err="1">
                <a:latin typeface="Helvetica Neue Thin" panose="020B0403020202020204" pitchFamily="34" charset="0"/>
                <a:ea typeface="Helvetica Neue Thin" panose="020B0403020202020204" pitchFamily="34" charset="0"/>
              </a:rPr>
              <a:t>Pass,and</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Elaine</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Shi.</a:t>
            </a:r>
            <a:r>
              <a:rPr lang="zh-CN" altLang="en-US" dirty="0">
                <a:latin typeface="Helvetica Neue Thin" panose="020B0403020202020204" pitchFamily="34" charset="0"/>
                <a:ea typeface="Helvetica Neue Thin" panose="020B0403020202020204" pitchFamily="34" charset="0"/>
              </a:rPr>
              <a:t> </a:t>
            </a:r>
            <a:endParaRPr lang="en-US" altLang="zh-CN" dirty="0">
              <a:latin typeface="Helvetica Neue Thin" panose="020B0403020202020204" pitchFamily="34" charset="0"/>
              <a:ea typeface="Helvetica Neue Thin" panose="020B0403020202020204" pitchFamily="34" charset="0"/>
            </a:endParaRPr>
          </a:p>
          <a:p>
            <a:r>
              <a:rPr lang="en-US" dirty="0">
                <a:latin typeface="Helvetica Neue Thin" panose="020B0403020202020204" pitchFamily="34" charset="0"/>
                <a:ea typeface="Helvetica Neue Thin" panose="020B0403020202020204" pitchFamily="34" charset="0"/>
              </a:rPr>
              <a:t>Game</a:t>
            </a:r>
            <a:r>
              <a:rPr lang="en-US" altLang="zh-CN" dirty="0">
                <a:latin typeface="Helvetica Neue Thin" panose="020B0403020202020204" pitchFamily="34" charset="0"/>
                <a:ea typeface="Helvetica Neue Thin" panose="020B0403020202020204" pitchFamily="34" charset="0"/>
              </a:rPr>
              <a:t>-</a:t>
            </a:r>
            <a:r>
              <a:rPr lang="en-US" dirty="0">
                <a:latin typeface="Helvetica Neue Thin" panose="020B0403020202020204" pitchFamily="34" charset="0"/>
                <a:ea typeface="Helvetica Neue Thin" panose="020B0403020202020204" pitchFamily="34" charset="0"/>
              </a:rPr>
              <a:t>theoretic</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notions</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of fairness</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in</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multi-party</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coin</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toss. In</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TCC,</a:t>
            </a:r>
            <a:r>
              <a:rPr lang="zh-CN" altLang="en-US" dirty="0">
                <a:latin typeface="Helvetica Neue Thin" panose="020B0403020202020204" pitchFamily="34" charset="0"/>
                <a:ea typeface="Helvetica Neue Thin" panose="020B0403020202020204" pitchFamily="34" charset="0"/>
              </a:rPr>
              <a:t> </a:t>
            </a:r>
            <a:r>
              <a:rPr lang="en-US" dirty="0">
                <a:latin typeface="Helvetica Neue Thin" panose="020B0403020202020204" pitchFamily="34" charset="0"/>
                <a:ea typeface="Helvetica Neue Thin" panose="020B0403020202020204" pitchFamily="34" charset="0"/>
              </a:rPr>
              <a:t>2018.</a:t>
            </a:r>
          </a:p>
        </p:txBody>
      </p:sp>
    </p:spTree>
    <p:extLst>
      <p:ext uri="{BB962C8B-B14F-4D97-AF65-F5344CB8AC3E}">
        <p14:creationId xmlns:p14="http://schemas.microsoft.com/office/powerpoint/2010/main" val="148098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BB8C957-0CDB-C84A-BA44-D0DE02D0618B}"/>
              </a:ext>
            </a:extLst>
          </p:cNvPr>
          <p:cNvGrpSpPr/>
          <p:nvPr/>
        </p:nvGrpSpPr>
        <p:grpSpPr>
          <a:xfrm>
            <a:off x="1403457" y="957924"/>
            <a:ext cx="1785185" cy="901874"/>
            <a:chOff x="759219" y="4334461"/>
            <a:chExt cx="1785185" cy="901874"/>
          </a:xfrm>
        </p:grpSpPr>
        <p:pic>
          <p:nvPicPr>
            <p:cNvPr id="23" name="Picture 22">
              <a:extLst>
                <a:ext uri="{FF2B5EF4-FFF2-40B4-BE49-F238E27FC236}">
                  <a16:creationId xmlns:a16="http://schemas.microsoft.com/office/drawing/2014/main" id="{D2E1B83A-FC9C-9445-A56E-68929FDB3A3E}"/>
                </a:ext>
              </a:extLst>
            </p:cNvPr>
            <p:cNvPicPr>
              <a:picLocks noChangeAspect="1"/>
            </p:cNvPicPr>
            <p:nvPr/>
          </p:nvPicPr>
          <p:blipFill rotWithShape="1">
            <a:blip r:embed="rId3">
              <a:alphaModFix amt="90000"/>
              <a:duotone>
                <a:schemeClr val="accent3">
                  <a:shade val="45000"/>
                  <a:satMod val="135000"/>
                </a:schemeClr>
                <a:prstClr val="white"/>
              </a:duotone>
              <a:extLst>
                <a:ext uri="{BEBA8EAE-BF5A-486C-A8C5-ECC9F3942E4B}">
                  <a14:imgProps xmlns:a14="http://schemas.microsoft.com/office/drawing/2010/main">
                    <a14:imgLayer r:embed="rId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59219" y="4334461"/>
              <a:ext cx="1774172" cy="893152"/>
            </a:xfrm>
            <a:prstGeom prst="rect">
              <a:avLst/>
            </a:prstGeom>
            <a:noFill/>
          </p:spPr>
        </p:pic>
        <p:pic>
          <p:nvPicPr>
            <p:cNvPr id="24" name="Picture 23">
              <a:extLst>
                <a:ext uri="{FF2B5EF4-FFF2-40B4-BE49-F238E27FC236}">
                  <a16:creationId xmlns:a16="http://schemas.microsoft.com/office/drawing/2014/main" id="{FD49407B-D74D-5841-8704-78FC8BFED63D}"/>
                </a:ext>
              </a:extLst>
            </p:cNvPr>
            <p:cNvPicPr>
              <a:picLocks noChangeAspect="1"/>
            </p:cNvPicPr>
            <p:nvPr/>
          </p:nvPicPr>
          <p:blipFill rotWithShape="1">
            <a:blip r:embed="rId3">
              <a:alphaModFix amt="54000"/>
              <a:duotone>
                <a:schemeClr val="accent3">
                  <a:shade val="45000"/>
                  <a:satMod val="135000"/>
                </a:schemeClr>
                <a:prstClr val="white"/>
              </a:duotone>
              <a:extLst>
                <a:ext uri="{BEBA8EAE-BF5A-486C-A8C5-ECC9F3942E4B}">
                  <a14:imgProps xmlns:a14="http://schemas.microsoft.com/office/drawing/2010/main">
                    <a14:imgLayer r:embed="rId4">
                      <a14:imgEffect>
                        <a14:backgroundRemoval t="14630" b="30556" l="9300" r="40200">
                          <a14:foregroundMark x1="9300" y1="19167" x2="9300" y2="19167"/>
                          <a14:foregroundMark x1="16100" y1="30648" x2="16100" y2="30648"/>
                          <a14:foregroundMark x1="34500" y1="22963" x2="34500" y2="22963"/>
                          <a14:foregroundMark x1="40200" y1="19722" x2="40200" y2="19722"/>
                        </a14:backgroundRemoval>
                      </a14:imgEffect>
                      <a14:imgEffect>
                        <a14:artisticPencilGrayscale/>
                      </a14:imgEffect>
                      <a14:imgEffect>
                        <a14:colorTemperature colorTemp="4382"/>
                      </a14:imgEffect>
                      <a14:imgEffect>
                        <a14:saturation sat="400000"/>
                      </a14:imgEffect>
                      <a14:imgEffect>
                        <a14:brightnessContrast bright="20000"/>
                      </a14:imgEffect>
                    </a14:imgLayer>
                  </a14:imgProps>
                </a:ext>
              </a:extLst>
            </a:blip>
            <a:srcRect l="6723" t="12688" r="57045" b="67742"/>
            <a:stretch/>
          </p:blipFill>
          <p:spPr>
            <a:xfrm>
              <a:off x="770232" y="4343183"/>
              <a:ext cx="1774172" cy="893152"/>
            </a:xfrm>
            <a:prstGeom prst="rect">
              <a:avLst/>
            </a:prstGeom>
            <a:noFill/>
          </p:spPr>
        </p:pic>
      </p:grpSp>
      <p:sp>
        <p:nvSpPr>
          <p:cNvPr id="19" name="TextBox 18">
            <a:extLst>
              <a:ext uri="{FF2B5EF4-FFF2-40B4-BE49-F238E27FC236}">
                <a16:creationId xmlns:a16="http://schemas.microsoft.com/office/drawing/2014/main" id="{86763E5B-D9B8-AB46-B19B-682EB1FF5DD7}"/>
              </a:ext>
            </a:extLst>
          </p:cNvPr>
          <p:cNvSpPr txBox="1"/>
          <p:nvPr/>
        </p:nvSpPr>
        <p:spPr>
          <a:xfrm>
            <a:off x="-1624" y="39217"/>
            <a:ext cx="11234166"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How</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about</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multi-party</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multi-sided</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coin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B10C227-FC9A-8F45-B451-04F94E8EAF8F}"/>
                  </a:ext>
                </a:extLst>
              </p:cNvPr>
              <p:cNvSpPr/>
              <p:nvPr/>
            </p:nvSpPr>
            <p:spPr>
              <a:xfrm>
                <a:off x="7073341" y="3282128"/>
                <a:ext cx="4821384" cy="1190839"/>
              </a:xfrm>
              <a:prstGeom prst="rect">
                <a:avLst/>
              </a:prstGeom>
            </p:spPr>
            <p:txBody>
              <a:bodyPr wrap="none">
                <a:spAutoFit/>
              </a:bodyPr>
              <a:lstStyle/>
              <a:p>
                <a:r>
                  <a:rPr lang="en-US" altLang="zh-CN" sz="3200" dirty="0">
                    <a:latin typeface="Helvetica Neue" panose="02000503000000020004" pitchFamily="2" charset="0"/>
                    <a:ea typeface="Helvetica Neue" panose="02000503000000020004" pitchFamily="2" charset="0"/>
                    <a:cs typeface="Helvetica Neue" panose="02000503000000020004" pitchFamily="2" charset="0"/>
                  </a:rPr>
                  <a:t>Utility=</a:t>
                </a:r>
                <a14:m>
                  <m:oMath xmlns:m="http://schemas.openxmlformats.org/officeDocument/2006/math">
                    <m:d>
                      <m:dPr>
                        <m:begChr m:val="{"/>
                        <m:endChr m:val=""/>
                        <m:ctrlPr>
                          <a:rPr lang="en-US" altLang="zh-CN" sz="3200" i="1" smtClean="0">
                            <a:latin typeface="Cambria Math" panose="02040503050406030204" pitchFamily="18" charset="0"/>
                            <a:ea typeface="Cambria Math" panose="02040503050406030204" pitchFamily="18" charset="0"/>
                          </a:rPr>
                        </m:ctrlPr>
                      </m:dPr>
                      <m:e>
                        <m:eqArr>
                          <m:eqArrPr>
                            <m:ctrlPr>
                              <a:rPr lang="en-US" altLang="zh-CN" sz="3200" i="1" smtClean="0">
                                <a:latin typeface="Cambria Math" panose="02040503050406030204" pitchFamily="18" charset="0"/>
                                <a:ea typeface="Cambria Math" panose="02040503050406030204" pitchFamily="18" charset="0"/>
                              </a:rPr>
                            </m:ctrlPr>
                          </m:eqArrPr>
                          <m:e>
                            <m:r>
                              <a:rPr lang="en-US" altLang="zh-CN" sz="3200" b="0" i="1" smtClean="0">
                                <a:latin typeface="Cambria Math" panose="02040503050406030204" pitchFamily="18" charset="0"/>
                                <a:ea typeface="Cambria Math" panose="02040503050406030204" pitchFamily="18" charset="0"/>
                              </a:rPr>
                              <m:t>1,</m:t>
                            </m:r>
                            <m:r>
                              <a:rPr lang="zh-CN" altLang="en-US" sz="3200" b="0" i="1" smtClean="0">
                                <a:latin typeface="Cambria Math" panose="02040503050406030204" pitchFamily="18" charset="0"/>
                                <a:ea typeface="Cambria Math" panose="02040503050406030204" pitchFamily="18" charset="0"/>
                              </a:rPr>
                              <m:t> </m:t>
                            </m:r>
                            <m:r>
                              <a:rPr lang="zh-CN" altLang="en-US" sz="3200" b="0" i="0" smtClean="0">
                                <a:latin typeface="Cambria Math" panose="02040503050406030204" pitchFamily="18" charset="0"/>
                                <a:ea typeface="Cambria Math" panose="02040503050406030204" pitchFamily="18" charset="0"/>
                              </a:rPr>
                              <m:t>  </m:t>
                            </m:r>
                            <m:r>
                              <m:rPr>
                                <m:sty m:val="p"/>
                              </m:rPr>
                              <a:rPr lang="en-US" altLang="zh-CN" sz="3200" b="0" i="0" smtClean="0">
                                <a:latin typeface="Cambria Math" panose="02040503050406030204" pitchFamily="18" charset="0"/>
                                <a:ea typeface="Cambria Math" panose="02040503050406030204" pitchFamily="18" charset="0"/>
                              </a:rPr>
                              <m:t>if</m:t>
                            </m:r>
                            <m:r>
                              <a:rPr lang="zh-CN" altLang="en-US" sz="3200" b="0" i="0" smtClean="0">
                                <a:latin typeface="Cambria Math" panose="02040503050406030204" pitchFamily="18" charset="0"/>
                                <a:ea typeface="Cambria Math" panose="02040503050406030204" pitchFamily="18" charset="0"/>
                              </a:rPr>
                              <m:t> </m:t>
                            </m:r>
                            <m:r>
                              <m:rPr>
                                <m:sty m:val="p"/>
                              </m:rPr>
                              <a:rPr lang="en-US" altLang="zh-CN" sz="3200" b="0" i="0" smtClean="0">
                                <a:latin typeface="Cambria Math" panose="02040503050406030204" pitchFamily="18" charset="0"/>
                                <a:ea typeface="Cambria Math" panose="02040503050406030204" pitchFamily="18" charset="0"/>
                              </a:rPr>
                              <m:t>I</m:t>
                            </m:r>
                            <m:r>
                              <a:rPr lang="zh-CN" altLang="en-US" sz="3200" b="0" i="0" smtClean="0">
                                <a:latin typeface="Cambria Math" panose="02040503050406030204" pitchFamily="18" charset="0"/>
                                <a:ea typeface="Cambria Math" panose="02040503050406030204" pitchFamily="18" charset="0"/>
                              </a:rPr>
                              <m:t> </m:t>
                            </m:r>
                            <m:r>
                              <m:rPr>
                                <m:sty m:val="p"/>
                              </m:rPr>
                              <a:rPr lang="en-US" altLang="zh-CN" sz="3200" b="0" i="0" smtClean="0">
                                <a:latin typeface="Cambria Math" panose="02040503050406030204" pitchFamily="18" charset="0"/>
                                <a:ea typeface="Cambria Math" panose="02040503050406030204" pitchFamily="18" charset="0"/>
                              </a:rPr>
                              <m:t>like</m:t>
                            </m:r>
                            <m:r>
                              <a:rPr lang="zh-CN" altLang="en-US" sz="3200" b="0" i="0" smtClean="0">
                                <a:latin typeface="Cambria Math" panose="02040503050406030204" pitchFamily="18" charset="0"/>
                                <a:ea typeface="Cambria Math" panose="02040503050406030204" pitchFamily="18" charset="0"/>
                              </a:rPr>
                              <m:t> </m:t>
                            </m:r>
                            <m:r>
                              <m:rPr>
                                <m:sty m:val="p"/>
                              </m:rPr>
                              <a:rPr lang="en-US" altLang="zh-CN" sz="3200" b="0" i="0" smtClean="0">
                                <a:latin typeface="Cambria Math" panose="02040503050406030204" pitchFamily="18" charset="0"/>
                                <a:ea typeface="Cambria Math" panose="02040503050406030204" pitchFamily="18" charset="0"/>
                              </a:rPr>
                              <m:t>output</m:t>
                            </m:r>
                          </m:e>
                          <m:e>
                            <m:r>
                              <a:rPr lang="en-US" altLang="zh-CN" sz="3200" b="0" i="1" smtClean="0">
                                <a:latin typeface="Cambria Math" panose="02040503050406030204" pitchFamily="18" charset="0"/>
                                <a:ea typeface="Cambria Math" panose="02040503050406030204" pitchFamily="18" charset="0"/>
                              </a:rPr>
                              <m:t>0,</m:t>
                            </m:r>
                            <m:r>
                              <a:rPr lang="zh-CN" altLang="en-US" sz="3200" b="0" i="1" smtClean="0">
                                <a:latin typeface="Cambria Math" panose="02040503050406030204" pitchFamily="18" charset="0"/>
                                <a:ea typeface="Cambria Math" panose="02040503050406030204" pitchFamily="18" charset="0"/>
                              </a:rPr>
                              <m:t> </m:t>
                            </m:r>
                            <m:r>
                              <a:rPr lang="zh-CN" altLang="en-US" sz="3200" b="0" i="0" smtClean="0">
                                <a:latin typeface="Cambria Math" panose="02040503050406030204" pitchFamily="18" charset="0"/>
                                <a:ea typeface="Cambria Math" panose="02040503050406030204" pitchFamily="18" charset="0"/>
                              </a:rPr>
                              <m:t>         </m:t>
                            </m:r>
                            <m:r>
                              <m:rPr>
                                <m:sty m:val="p"/>
                              </m:rPr>
                              <a:rPr lang="en-US" altLang="zh-CN" sz="3200" b="0" i="0" smtClean="0">
                                <a:latin typeface="Cambria Math" panose="02040503050406030204" pitchFamily="18" charset="0"/>
                                <a:ea typeface="Cambria Math" panose="02040503050406030204" pitchFamily="18" charset="0"/>
                              </a:rPr>
                              <m:t>otherwise</m:t>
                            </m:r>
                          </m:e>
                        </m:eqArr>
                      </m:e>
                    </m:d>
                  </m:oMath>
                </a14:m>
                <a:endParaRPr lang="en-US" altLang="zh-CN" sz="32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8" name="Rectangle 7">
                <a:extLst>
                  <a:ext uri="{FF2B5EF4-FFF2-40B4-BE49-F238E27FC236}">
                    <a16:creationId xmlns:a16="http://schemas.microsoft.com/office/drawing/2014/main" id="{9B10C227-FC9A-8F45-B451-04F94E8EAF8F}"/>
                  </a:ext>
                </a:extLst>
              </p:cNvPr>
              <p:cNvSpPr>
                <a:spLocks noRot="1" noChangeAspect="1" noMove="1" noResize="1" noEditPoints="1" noAdjustHandles="1" noChangeArrowheads="1" noChangeShapeType="1" noTextEdit="1"/>
              </p:cNvSpPr>
              <p:nvPr/>
            </p:nvSpPr>
            <p:spPr>
              <a:xfrm>
                <a:off x="7073341" y="3282128"/>
                <a:ext cx="4821384" cy="1190839"/>
              </a:xfrm>
              <a:prstGeom prst="rect">
                <a:avLst/>
              </a:prstGeom>
              <a:blipFill>
                <a:blip r:embed="rId5"/>
                <a:stretch>
                  <a:fillRect l="-14173" t="-204211" r="-262" b="-293684"/>
                </a:stretch>
              </a:blipFill>
            </p:spPr>
            <p:txBody>
              <a:bodyPr/>
              <a:lstStyle/>
              <a:p>
                <a:r>
                  <a:rPr lang="en-US">
                    <a:noFill/>
                  </a:rPr>
                  <a:t> </a:t>
                </a:r>
              </a:p>
            </p:txBody>
          </p:sp>
        </mc:Fallback>
      </mc:AlternateContent>
      <p:sp>
        <p:nvSpPr>
          <p:cNvPr id="2" name="Rounded Rectangle 1">
            <a:extLst>
              <a:ext uri="{FF2B5EF4-FFF2-40B4-BE49-F238E27FC236}">
                <a16:creationId xmlns:a16="http://schemas.microsoft.com/office/drawing/2014/main" id="{3E70681F-81FD-6247-BBA1-934E5D8CBE8D}"/>
              </a:ext>
            </a:extLst>
          </p:cNvPr>
          <p:cNvSpPr/>
          <p:nvPr/>
        </p:nvSpPr>
        <p:spPr>
          <a:xfrm>
            <a:off x="561324" y="1654091"/>
            <a:ext cx="3329189" cy="3399682"/>
          </a:xfrm>
          <a:prstGeom prst="roundRect">
            <a:avLst/>
          </a:prstGeom>
          <a:noFill/>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Rectangle 54">
            <a:extLst>
              <a:ext uri="{FF2B5EF4-FFF2-40B4-BE49-F238E27FC236}">
                <a16:creationId xmlns:a16="http://schemas.microsoft.com/office/drawing/2014/main" id="{8597D846-71E5-2F4F-BCFD-6D7993CAB9CC}"/>
              </a:ext>
            </a:extLst>
          </p:cNvPr>
          <p:cNvSpPr/>
          <p:nvPr/>
        </p:nvSpPr>
        <p:spPr>
          <a:xfrm>
            <a:off x="4657170" y="1847951"/>
            <a:ext cx="1916577" cy="646331"/>
          </a:xfrm>
          <a:prstGeom prst="rect">
            <a:avLst/>
          </a:prstGeom>
        </p:spPr>
        <p:txBody>
          <a:bodyPr wrap="square">
            <a:spAutoFit/>
          </a:bodyPr>
          <a:lstStyle/>
          <a:p>
            <a:r>
              <a:rPr lang="en-US" altLang="zh-CN" sz="3600" dirty="0">
                <a:solidFill>
                  <a:srgbClr val="7CA65E"/>
                </a:solidFill>
                <a:latin typeface="Arial" panose="020B0604020202020204" pitchFamily="34" charset="0"/>
                <a:ea typeface="Cambria Math" panose="02040503050406030204" pitchFamily="18" charset="0"/>
                <a:cs typeface="Arial" panose="020B0604020202020204" pitchFamily="34" charset="0"/>
              </a:rPr>
              <a:t>Prefer</a:t>
            </a:r>
            <a:r>
              <a:rPr lang="zh-CN" altLang="en-US" sz="3600" dirty="0">
                <a:solidFill>
                  <a:srgbClr val="7CA65E"/>
                </a:solidFill>
                <a:latin typeface="Arial" panose="020B0604020202020204" pitchFamily="34" charset="0"/>
                <a:ea typeface="Cambria Math" panose="02040503050406030204" pitchFamily="18" charset="0"/>
                <a:cs typeface="Arial" panose="020B0604020202020204" pitchFamily="34" charset="0"/>
              </a:rPr>
              <a:t> </a:t>
            </a:r>
            <a:r>
              <a:rPr lang="en-US" altLang="zh-CN" sz="3600" dirty="0">
                <a:solidFill>
                  <a:srgbClr val="7CA65E"/>
                </a:solidFill>
                <a:latin typeface="Arial" panose="020B0604020202020204" pitchFamily="34" charset="0"/>
                <a:ea typeface="Cambria Math" panose="02040503050406030204" pitchFamily="18" charset="0"/>
                <a:cs typeface="Arial" panose="020B0604020202020204" pitchFamily="34" charset="0"/>
              </a:rPr>
              <a:t>0</a:t>
            </a:r>
            <a:endParaRPr lang="en-US" sz="3600" dirty="0">
              <a:solidFill>
                <a:srgbClr val="7CA65E"/>
              </a:solidFill>
              <a:latin typeface="Arial" panose="020B0604020202020204" pitchFamily="34" charset="0"/>
              <a:ea typeface="Cambria Math" panose="02040503050406030204" pitchFamily="18" charset="0"/>
              <a:cs typeface="Arial" panose="020B0604020202020204" pitchFamily="34" charset="0"/>
            </a:endParaRPr>
          </a:p>
        </p:txBody>
      </p:sp>
      <p:sp>
        <p:nvSpPr>
          <p:cNvPr id="56" name="Rectangle 55">
            <a:extLst>
              <a:ext uri="{FF2B5EF4-FFF2-40B4-BE49-F238E27FC236}">
                <a16:creationId xmlns:a16="http://schemas.microsoft.com/office/drawing/2014/main" id="{7CADDED5-48A4-EF41-91C5-A16F34C49AAF}"/>
              </a:ext>
            </a:extLst>
          </p:cNvPr>
          <p:cNvSpPr/>
          <p:nvPr/>
        </p:nvSpPr>
        <p:spPr>
          <a:xfrm>
            <a:off x="4668199" y="3026348"/>
            <a:ext cx="1916577" cy="646331"/>
          </a:xfrm>
          <a:prstGeom prst="rect">
            <a:avLst/>
          </a:prstGeom>
        </p:spPr>
        <p:txBody>
          <a:bodyPr wrap="square">
            <a:spAutoFit/>
          </a:bodyPr>
          <a:lstStyle/>
          <a:p>
            <a:r>
              <a:rPr lang="en-US" altLang="zh-CN" sz="3600" dirty="0">
                <a:solidFill>
                  <a:srgbClr val="DEB246"/>
                </a:solidFill>
                <a:latin typeface="Arial" panose="020B0604020202020204" pitchFamily="34" charset="0"/>
                <a:ea typeface="Cambria Math" panose="02040503050406030204" pitchFamily="18" charset="0"/>
                <a:cs typeface="Arial" panose="020B0604020202020204" pitchFamily="34" charset="0"/>
              </a:rPr>
              <a:t>Prefer</a:t>
            </a:r>
            <a:r>
              <a:rPr lang="zh-CN" altLang="en-US" sz="3600" dirty="0">
                <a:solidFill>
                  <a:srgbClr val="DEB246"/>
                </a:solidFill>
                <a:latin typeface="Arial" panose="020B0604020202020204" pitchFamily="34" charset="0"/>
                <a:ea typeface="Cambria Math" panose="02040503050406030204" pitchFamily="18" charset="0"/>
                <a:cs typeface="Arial" panose="020B0604020202020204" pitchFamily="34" charset="0"/>
              </a:rPr>
              <a:t> </a:t>
            </a:r>
            <a:r>
              <a:rPr lang="en-US" altLang="zh-CN" sz="3600" dirty="0">
                <a:solidFill>
                  <a:srgbClr val="DEB246"/>
                </a:solidFill>
                <a:latin typeface="Arial" panose="020B0604020202020204" pitchFamily="34" charset="0"/>
                <a:ea typeface="Cambria Math" panose="02040503050406030204" pitchFamily="18" charset="0"/>
                <a:cs typeface="Arial" panose="020B0604020202020204" pitchFamily="34" charset="0"/>
              </a:rPr>
              <a:t>1</a:t>
            </a:r>
            <a:endParaRPr lang="en-US" sz="3600" dirty="0">
              <a:solidFill>
                <a:srgbClr val="DEB246"/>
              </a:solidFill>
              <a:latin typeface="Arial" panose="020B0604020202020204" pitchFamily="34" charset="0"/>
              <a:ea typeface="Cambria Math" panose="02040503050406030204" pitchFamily="18" charset="0"/>
              <a:cs typeface="Arial" panose="020B0604020202020204" pitchFamily="34" charset="0"/>
            </a:endParaRPr>
          </a:p>
        </p:txBody>
      </p:sp>
      <p:sp>
        <p:nvSpPr>
          <p:cNvPr id="57" name="Rectangle 56">
            <a:extLst>
              <a:ext uri="{FF2B5EF4-FFF2-40B4-BE49-F238E27FC236}">
                <a16:creationId xmlns:a16="http://schemas.microsoft.com/office/drawing/2014/main" id="{86C6FF03-DBC3-1E4C-8FA0-5E92244BE8F6}"/>
              </a:ext>
            </a:extLst>
          </p:cNvPr>
          <p:cNvSpPr/>
          <p:nvPr/>
        </p:nvSpPr>
        <p:spPr>
          <a:xfrm>
            <a:off x="4668199" y="4239745"/>
            <a:ext cx="1916577" cy="646331"/>
          </a:xfrm>
          <a:prstGeom prst="rect">
            <a:avLst/>
          </a:prstGeom>
        </p:spPr>
        <p:txBody>
          <a:bodyPr wrap="square">
            <a:spAutoFit/>
          </a:bodyPr>
          <a:lstStyle/>
          <a:p>
            <a:r>
              <a:rPr lang="en-US" altLang="zh-CN" sz="3600" dirty="0">
                <a:solidFill>
                  <a:srgbClr val="6794BD"/>
                </a:solidFill>
                <a:latin typeface="Arial" panose="020B0604020202020204" pitchFamily="34" charset="0"/>
                <a:ea typeface="Cambria Math" panose="02040503050406030204" pitchFamily="18" charset="0"/>
                <a:cs typeface="Arial" panose="020B0604020202020204" pitchFamily="34" charset="0"/>
              </a:rPr>
              <a:t>Prefer</a:t>
            </a:r>
            <a:r>
              <a:rPr lang="zh-CN" altLang="en-US" sz="3600" dirty="0">
                <a:solidFill>
                  <a:srgbClr val="6794BD"/>
                </a:solidFill>
                <a:latin typeface="Arial" panose="020B0604020202020204" pitchFamily="34" charset="0"/>
                <a:ea typeface="Cambria Math" panose="02040503050406030204" pitchFamily="18" charset="0"/>
                <a:cs typeface="Arial" panose="020B0604020202020204" pitchFamily="34" charset="0"/>
              </a:rPr>
              <a:t> </a:t>
            </a:r>
            <a:r>
              <a:rPr lang="en-US" altLang="zh-CN" sz="3600" dirty="0">
                <a:solidFill>
                  <a:srgbClr val="6794BD"/>
                </a:solidFill>
                <a:latin typeface="Arial" panose="020B0604020202020204" pitchFamily="34" charset="0"/>
                <a:ea typeface="Cambria Math" panose="02040503050406030204" pitchFamily="18" charset="0"/>
                <a:cs typeface="Arial" panose="020B0604020202020204" pitchFamily="34" charset="0"/>
              </a:rPr>
              <a:t>2</a:t>
            </a:r>
            <a:endParaRPr lang="en-US" sz="3600" dirty="0">
              <a:solidFill>
                <a:srgbClr val="6794BD"/>
              </a:solidFill>
              <a:latin typeface="Arial" panose="020B0604020202020204" pitchFamily="34" charset="0"/>
              <a:ea typeface="Cambria Math" panose="02040503050406030204" pitchFamily="18" charset="0"/>
              <a:cs typeface="Arial" panose="020B0604020202020204" pitchFamily="34" charset="0"/>
            </a:endParaRPr>
          </a:p>
        </p:txBody>
      </p:sp>
      <p:pic>
        <p:nvPicPr>
          <p:cNvPr id="63" name="Picture 2">
            <a:extLst>
              <a:ext uri="{FF2B5EF4-FFF2-40B4-BE49-F238E27FC236}">
                <a16:creationId xmlns:a16="http://schemas.microsoft.com/office/drawing/2014/main" id="{4D243533-6836-344D-BDBC-4D67206BB8AD}"/>
              </a:ext>
            </a:extLst>
          </p:cNvPr>
          <p:cNvPicPr>
            <a:picLocks noChangeAspect="1" noChangeArrowheads="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728150" y="1637658"/>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C1DA5022-AC93-8749-9285-39B35AEEDCB5}"/>
              </a:ext>
            </a:extLst>
          </p:cNvPr>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702302" y="2822099"/>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a:extLst>
              <a:ext uri="{FF2B5EF4-FFF2-40B4-BE49-F238E27FC236}">
                <a16:creationId xmlns:a16="http://schemas.microsoft.com/office/drawing/2014/main" id="{90F0C91E-82DC-D743-BB9A-780BF45470C9}"/>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75245" y="4006542"/>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BC3A3C08-3D3D-984D-81F5-C714BD86593D}"/>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2665027" y="3998503"/>
            <a:ext cx="1047231" cy="104723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a:extLst>
              <a:ext uri="{FF2B5EF4-FFF2-40B4-BE49-F238E27FC236}">
                <a16:creationId xmlns:a16="http://schemas.microsoft.com/office/drawing/2014/main" id="{4FBB2B65-78C0-324A-8292-8120866FACA8}"/>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775245" y="5182768"/>
            <a:ext cx="1047231" cy="104723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D54A6102-4328-C94C-9D5D-7FC26B2B5EEB}"/>
              </a:ext>
            </a:extLst>
          </p:cNvPr>
          <p:cNvSpPr/>
          <p:nvPr/>
        </p:nvSpPr>
        <p:spPr>
          <a:xfrm>
            <a:off x="4668198" y="5383217"/>
            <a:ext cx="1916577" cy="646331"/>
          </a:xfrm>
          <a:prstGeom prst="rect">
            <a:avLst/>
          </a:prstGeom>
        </p:spPr>
        <p:txBody>
          <a:bodyPr wrap="square">
            <a:spAutoFit/>
          </a:bodyPr>
          <a:lstStyle/>
          <a:p>
            <a:r>
              <a:rPr lang="en-US" altLang="zh-CN" sz="3600" dirty="0">
                <a:solidFill>
                  <a:srgbClr val="EE7C31"/>
                </a:solidFill>
                <a:latin typeface="Arial" panose="020B0604020202020204" pitchFamily="34" charset="0"/>
                <a:ea typeface="Cambria Math" panose="02040503050406030204" pitchFamily="18" charset="0"/>
                <a:cs typeface="Arial" panose="020B0604020202020204" pitchFamily="34" charset="0"/>
              </a:rPr>
              <a:t>Prefer</a:t>
            </a:r>
            <a:r>
              <a:rPr lang="zh-CN" altLang="en-US" sz="3600" dirty="0">
                <a:solidFill>
                  <a:srgbClr val="EE7C31"/>
                </a:solidFill>
                <a:latin typeface="Arial" panose="020B0604020202020204" pitchFamily="34" charset="0"/>
                <a:ea typeface="Cambria Math" panose="02040503050406030204" pitchFamily="18" charset="0"/>
                <a:cs typeface="Arial" panose="020B0604020202020204" pitchFamily="34" charset="0"/>
              </a:rPr>
              <a:t> </a:t>
            </a:r>
            <a:r>
              <a:rPr lang="en-US" altLang="zh-CN" sz="3600" dirty="0">
                <a:solidFill>
                  <a:srgbClr val="EE7C31"/>
                </a:solidFill>
                <a:latin typeface="Arial" panose="020B0604020202020204" pitchFamily="34" charset="0"/>
                <a:ea typeface="Cambria Math" panose="02040503050406030204" pitchFamily="18" charset="0"/>
                <a:cs typeface="Arial" panose="020B0604020202020204" pitchFamily="34" charset="0"/>
              </a:rPr>
              <a:t>3</a:t>
            </a:r>
            <a:endParaRPr lang="en-US" sz="3600" dirty="0">
              <a:solidFill>
                <a:srgbClr val="EE7C31"/>
              </a:solidFill>
              <a:latin typeface="Arial" panose="020B0604020202020204" pitchFamily="34" charset="0"/>
              <a:ea typeface="Cambria Math" panose="02040503050406030204" pitchFamily="18" charset="0"/>
              <a:cs typeface="Arial" panose="020B0604020202020204" pitchFamily="34" charset="0"/>
            </a:endParaRPr>
          </a:p>
        </p:txBody>
      </p:sp>
      <p:pic>
        <p:nvPicPr>
          <p:cNvPr id="73" name="Picture 2">
            <a:extLst>
              <a:ext uri="{FF2B5EF4-FFF2-40B4-BE49-F238E27FC236}">
                <a16:creationId xmlns:a16="http://schemas.microsoft.com/office/drawing/2014/main" id="{2F074CD8-75AF-4E4C-B748-ED931443FF87}"/>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2668062" y="5178461"/>
            <a:ext cx="1047231" cy="104723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16A22B8-7A54-FC46-A04D-5AF197DBC521}"/>
              </a:ext>
            </a:extLst>
          </p:cNvPr>
          <p:cNvCxnSpPr>
            <a:cxnSpLocks/>
          </p:cNvCxnSpPr>
          <p:nvPr/>
        </p:nvCxnSpPr>
        <p:spPr>
          <a:xfrm>
            <a:off x="0" y="829278"/>
            <a:ext cx="11232542"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0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A06381A-AC73-D64D-9398-674A0974A449}"/>
              </a:ext>
            </a:extLst>
          </p:cNvPr>
          <p:cNvSpPr txBox="1"/>
          <p:nvPr/>
        </p:nvSpPr>
        <p:spPr>
          <a:xfrm>
            <a:off x="567314" y="1443841"/>
            <a:ext cx="11002386" cy="3416320"/>
          </a:xfrm>
          <a:prstGeom prst="rect">
            <a:avLst/>
          </a:prstGeom>
          <a:noFill/>
        </p:spPr>
        <p:txBody>
          <a:bodyPr wrap="square" rtlCol="0">
            <a:spAutoFit/>
          </a:bodyPr>
          <a:lstStyle/>
          <a:p>
            <a:pPr marL="342900" indent="-342900">
              <a:buFont typeface="Arial" panose="020B0604020202020204" pitchFamily="34" charset="0"/>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Correctness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if</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all</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honest,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output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uniformly</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random.</a:t>
            </a:r>
          </a:p>
          <a:p>
            <a:pPr marL="342900" indent="-342900">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altLang="zh-CN" sz="36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Game-theoretic</a:t>
            </a:r>
            <a:r>
              <a:rPr lang="zh-CN" altLang="en-US" sz="3600" u="sng"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u="sng"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fairness</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a</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strategic</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coalition</a:t>
            </a:r>
            <a:r>
              <a:rPr lang="zh-CN" altLang="en-US" sz="3600"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cannot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increase</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its</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expected</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Cambria Math" panose="02040503050406030204" pitchFamily="18" charset="0"/>
                <a:cs typeface="Helvetica Neue" panose="02000503000000020004" pitchFamily="2" charset="0"/>
              </a:rPr>
              <a:t>joint</a:t>
            </a:r>
            <a:r>
              <a:rPr lang="zh-CN" altLang="en-US" sz="3600" dirty="0">
                <a:latin typeface="Helvetica Neue" panose="02000503000000020004" pitchFamily="2" charset="0"/>
                <a:ea typeface="Cambria Math" panose="02040503050406030204" pitchFamily="18" charset="0"/>
                <a:cs typeface="Helvetica Neue" panose="02000503000000020004" pitchFamily="2" charset="0"/>
              </a:rPr>
              <a:t> </a:t>
            </a:r>
            <a:r>
              <a:rPr lang="en-US" altLang="zh-CN" sz="3600" dirty="0">
                <a:latin typeface="Helvetica Neue" panose="02000503000000020004" pitchFamily="2" charset="0"/>
                <a:ea typeface="Helvetica Neue" panose="02000503000000020004" pitchFamily="2" charset="0"/>
                <a:cs typeface="Helvetica Neue" panose="02000503000000020004" pitchFamily="2" charset="0"/>
              </a:rPr>
              <a:t>utility</a:t>
            </a:r>
          </a:p>
        </p:txBody>
      </p:sp>
      <p:cxnSp>
        <p:nvCxnSpPr>
          <p:cNvPr id="7" name="Straight Connector 6">
            <a:extLst>
              <a:ext uri="{FF2B5EF4-FFF2-40B4-BE49-F238E27FC236}">
                <a16:creationId xmlns:a16="http://schemas.microsoft.com/office/drawing/2014/main" id="{6F170729-3E1C-0949-928D-352A810A5105}"/>
              </a:ext>
            </a:extLst>
          </p:cNvPr>
          <p:cNvCxnSpPr>
            <a:cxnSpLocks/>
          </p:cNvCxnSpPr>
          <p:nvPr/>
        </p:nvCxnSpPr>
        <p:spPr>
          <a:xfrm>
            <a:off x="0" y="829278"/>
            <a:ext cx="8747185" cy="0"/>
          </a:xfrm>
          <a:prstGeom prst="line">
            <a:avLst/>
          </a:prstGeom>
          <a:ln w="38100">
            <a:solidFill>
              <a:srgbClr val="5EA69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ECCC7BB-2499-324B-9944-AFE968F07B72}"/>
                  </a:ext>
                </a:extLst>
              </p:cNvPr>
              <p:cNvSpPr txBox="1"/>
              <p:nvPr/>
            </p:nvSpPr>
            <p:spPr>
              <a:xfrm>
                <a:off x="-1624" y="39217"/>
                <a:ext cx="7391767" cy="707886"/>
              </a:xfrm>
              <a:prstGeom prst="rect">
                <a:avLst/>
              </a:prstGeom>
              <a:noFill/>
            </p:spPr>
            <p:txBody>
              <a:bodyPr wrap="none" rtlCol="0">
                <a:spAutoFit/>
              </a:bodyPr>
              <a:lstStyle/>
              <a:p>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Multi-party</a:t>
                </a:r>
                <a:r>
                  <a:rPr lang="zh-CN" altLang="en-US" sz="4000" b="1" dirty="0">
                    <a:solidFill>
                      <a:srgbClr val="5EA69C"/>
                    </a:solidFill>
                    <a:latin typeface="Helvetica Neue" panose="02000503000000020004" pitchFamily="2" charset="0"/>
                    <a:ea typeface="Cambria Math" panose="02040503050406030204" pitchFamily="18" charset="0"/>
                    <a:cs typeface="Helvetica Neue" panose="02000503000000020004" pitchFamily="2" charset="0"/>
                  </a:rPr>
                  <a:t> </a:t>
                </a:r>
                <a14:m>
                  <m:oMath xmlns:m="http://schemas.openxmlformats.org/officeDocument/2006/math">
                    <m:r>
                      <a:rPr lang="en-US" altLang="zh-CN" sz="4000" b="1" i="1" dirty="0" smtClean="0">
                        <a:solidFill>
                          <a:srgbClr val="5EA69C"/>
                        </a:solidFill>
                        <a:latin typeface="Cambria Math" panose="02040503050406030204" pitchFamily="18" charset="0"/>
                        <a:ea typeface="Helvetica Neue" panose="02000503000000020004" pitchFamily="2" charset="0"/>
                        <a:cs typeface="Helvetica Neue" panose="02000503000000020004" pitchFamily="2" charset="0"/>
                      </a:rPr>
                      <m:t>𝒎</m:t>
                    </m:r>
                  </m:oMath>
                </a14:m>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-sided coin</a:t>
                </a:r>
                <a:r>
                  <a:rPr lang="zh-CN" alt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rPr>
                  <a:t>toss</a:t>
                </a:r>
                <a:endParaRPr lang="en-US" sz="4000" b="1" dirty="0">
                  <a:solidFill>
                    <a:srgbClr val="5EA69C"/>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5" name="TextBox 4">
                <a:extLst>
                  <a:ext uri="{FF2B5EF4-FFF2-40B4-BE49-F238E27FC236}">
                    <a16:creationId xmlns:a16="http://schemas.microsoft.com/office/drawing/2014/main" id="{DECCC7BB-2499-324B-9944-AFE968F07B72}"/>
                  </a:ext>
                </a:extLst>
              </p:cNvPr>
              <p:cNvSpPr txBox="1">
                <a:spLocks noRot="1" noChangeAspect="1" noMove="1" noResize="1" noEditPoints="1" noAdjustHandles="1" noChangeArrowheads="1" noChangeShapeType="1" noTextEdit="1"/>
              </p:cNvSpPr>
              <p:nvPr/>
            </p:nvSpPr>
            <p:spPr>
              <a:xfrm>
                <a:off x="-1624" y="39217"/>
                <a:ext cx="7391767" cy="707886"/>
              </a:xfrm>
              <a:prstGeom prst="rect">
                <a:avLst/>
              </a:prstGeom>
              <a:blipFill>
                <a:blip r:embed="rId3"/>
                <a:stretch>
                  <a:fillRect l="-2921" t="-12281" r="-2062" b="-3333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3ED09ACD-1E5B-8547-B599-C0ED75D6FF35}"/>
              </a:ext>
            </a:extLst>
          </p:cNvPr>
          <p:cNvSpPr/>
          <p:nvPr/>
        </p:nvSpPr>
        <p:spPr>
          <a:xfrm>
            <a:off x="1744246" y="5705556"/>
            <a:ext cx="8648521" cy="646331"/>
          </a:xfrm>
          <a:prstGeom prst="rect">
            <a:avLst/>
          </a:prstGeom>
          <a:solidFill>
            <a:srgbClr val="5EA69C"/>
          </a:solidFill>
          <a:ln>
            <a:noFill/>
          </a:ln>
          <a:effectLst>
            <a:reflection blurRad="6350" stA="52000" endA="300" endPos="35000" dir="5400000" sy="-100000" algn="bl" rotWithShape="0"/>
          </a:effectLst>
        </p:spPr>
        <p:txBody>
          <a:bodyPr wrap="none">
            <a:spAutoFit/>
          </a:bodyPr>
          <a:lstStyle/>
          <a:p>
            <a:r>
              <a:rPr lang="en-US" altLang="zh-CN"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Honest protocol is a Nash equilibrium!</a:t>
            </a:r>
            <a:endParaRPr lang="en-US"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492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36618</TotalTime>
  <Words>2685</Words>
  <Application>Microsoft Macintosh PowerPoint</Application>
  <PresentationFormat>Widescreen</PresentationFormat>
  <Paragraphs>390</Paragraphs>
  <Slides>35</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Cambria Math</vt:lpstr>
      <vt:lpstr>Helvetica Neue</vt:lpstr>
      <vt:lpstr>Helvetica Neue Light</vt:lpstr>
      <vt:lpstr>Helvetica Neue Thin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 Wu</dc:creator>
  <cp:lastModifiedBy>Ke Wu</cp:lastModifiedBy>
  <cp:revision>165</cp:revision>
  <dcterms:created xsi:type="dcterms:W3CDTF">2021-05-20T19:13:30Z</dcterms:created>
  <dcterms:modified xsi:type="dcterms:W3CDTF">2024-08-21T21:48:43Z</dcterms:modified>
</cp:coreProperties>
</file>