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51"/>
  </p:notesMasterIdLst>
  <p:sldIdLst>
    <p:sldId id="256" r:id="rId2"/>
    <p:sldId id="258" r:id="rId3"/>
    <p:sldId id="259" r:id="rId4"/>
    <p:sldId id="397" r:id="rId5"/>
    <p:sldId id="399" r:id="rId6"/>
    <p:sldId id="398" r:id="rId7"/>
    <p:sldId id="400" r:id="rId8"/>
    <p:sldId id="404" r:id="rId9"/>
    <p:sldId id="402" r:id="rId10"/>
    <p:sldId id="403" r:id="rId11"/>
    <p:sldId id="405" r:id="rId12"/>
    <p:sldId id="325" r:id="rId13"/>
    <p:sldId id="343" r:id="rId14"/>
    <p:sldId id="354" r:id="rId15"/>
    <p:sldId id="434" r:id="rId16"/>
    <p:sldId id="439" r:id="rId17"/>
    <p:sldId id="438" r:id="rId18"/>
    <p:sldId id="437" r:id="rId19"/>
    <p:sldId id="436" r:id="rId20"/>
    <p:sldId id="435" r:id="rId21"/>
    <p:sldId id="440" r:id="rId22"/>
    <p:sldId id="344" r:id="rId23"/>
    <p:sldId id="346" r:id="rId24"/>
    <p:sldId id="409" r:id="rId25"/>
    <p:sldId id="410" r:id="rId26"/>
    <p:sldId id="411" r:id="rId27"/>
    <p:sldId id="412" r:id="rId28"/>
    <p:sldId id="413" r:id="rId29"/>
    <p:sldId id="406" r:id="rId30"/>
    <p:sldId id="352" r:id="rId31"/>
    <p:sldId id="353" r:id="rId32"/>
    <p:sldId id="414" r:id="rId33"/>
    <p:sldId id="415" r:id="rId34"/>
    <p:sldId id="416" r:id="rId35"/>
    <p:sldId id="417" r:id="rId36"/>
    <p:sldId id="418" r:id="rId37"/>
    <p:sldId id="302" r:id="rId38"/>
    <p:sldId id="303" r:id="rId39"/>
    <p:sldId id="428" r:id="rId40"/>
    <p:sldId id="431" r:id="rId41"/>
    <p:sldId id="433" r:id="rId42"/>
    <p:sldId id="432" r:id="rId43"/>
    <p:sldId id="430" r:id="rId44"/>
    <p:sldId id="392" r:id="rId45"/>
    <p:sldId id="394" r:id="rId46"/>
    <p:sldId id="393" r:id="rId47"/>
    <p:sldId id="306" r:id="rId48"/>
    <p:sldId id="312" r:id="rId49"/>
    <p:sldId id="324" r:id="rId50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B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24"/>
    <p:restoredTop sz="83810"/>
  </p:normalViewPr>
  <p:slideViewPr>
    <p:cSldViewPr snapToGrid="0">
      <p:cViewPr varScale="1">
        <p:scale>
          <a:sx n="78" d="100"/>
          <a:sy n="78" d="100"/>
        </p:scale>
        <p:origin x="200" y="544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9BEA9-3675-5F4C-8B1D-D64E267DBF44}" type="datetimeFigureOut">
              <a:rPr lang="en-IL" smtClean="0"/>
              <a:t>20/08/2024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DB085-D4C9-C342-A6C5-363F31BC605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98583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DB085-D4C9-C342-A6C5-363F31BC6052}" type="slidenum">
              <a:rPr lang="en-IL" smtClean="0"/>
              <a:t>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77820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DB085-D4C9-C342-A6C5-363F31BC6052}" type="slidenum">
              <a:rPr lang="en-IL" smtClean="0"/>
              <a:t>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9138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DB085-D4C9-C342-A6C5-363F31BC6052}" type="slidenum">
              <a:rPr lang="en-IL" smtClean="0"/>
              <a:t>10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19222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DB085-D4C9-C342-A6C5-363F31BC6052}" type="slidenum">
              <a:rPr lang="en-IL" smtClean="0"/>
              <a:t>11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048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DB085-D4C9-C342-A6C5-363F31BC6052}" type="slidenum">
              <a:rPr lang="en-IL" smtClean="0"/>
              <a:t>12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25485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algn="l" defTabSz="914400" rtl="1" eaLnBrk="1" latinLnBrk="0" hangingPunct="1"/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Captures all game-based applications with no oracle access</a:t>
                </a:r>
                <a:endParaRPr lang="he-IL" sz="1200" dirty="0"/>
              </a:p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E.g., g</a:t>
                </a:r>
                <a:r>
                  <a:rPr lang="en-IL" sz="1200" dirty="0"/>
                  <a:t>iven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𝑆={(𝑥, 𝐹_𝑠𝑘 (𝑥))}  </a:t>
                </a:r>
                <a:br>
                  <a:rPr lang="en-IL" sz="1200" dirty="0"/>
                </a:br>
                <a:r>
                  <a:rPr lang="en-IL" sz="1200" dirty="0"/>
                  <a:t>unpredictability :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𝐴(𝑆)=(𝑥^∗,𝑦^∗ )</a:t>
                </a:r>
                <a:r>
                  <a:rPr lang="en-IL" sz="1200" dirty="0"/>
                  <a:t>; </a:t>
                </a:r>
                <a:br>
                  <a:rPr lang="en-IL" sz="1200" dirty="0"/>
                </a:br>
                <a:r>
                  <a:rPr lang="en-US" sz="1200" dirty="0"/>
                  <a:t>key recovery</a:t>
                </a:r>
                <a:r>
                  <a:rPr lang="en-IL" sz="1200" dirty="0"/>
                  <a:t>:  </a:t>
                </a:r>
                <a:r>
                  <a:rPr lang="en-US" sz="1200" i="0">
                    <a:latin typeface="Cambria Math" panose="02040503050406030204" pitchFamily="18" charset="0"/>
                  </a:rPr>
                  <a:t>𝐴(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𝑆)</a:t>
                </a:r>
                <a:r>
                  <a:rPr lang="en-US" sz="1200" i="0">
                    <a:latin typeface="Cambria Math" panose="02040503050406030204" pitchFamily="18" charset="0"/>
                  </a:rPr>
                  <a:t>=𝑠𝑘</a:t>
                </a:r>
                <a:endParaRPr lang="en-IL" sz="1200" dirty="0"/>
              </a:p>
              <a:p>
                <a:pPr marL="0" algn="l" defTabSz="914400" rtl="1" eaLnBrk="1" latinLnBrk="0" hangingPunct="1"/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DB085-D4C9-C342-A6C5-363F31BC6052}" type="slidenum">
              <a:rPr lang="en-IL" smtClean="0"/>
              <a:t>13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67241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DB085-D4C9-C342-A6C5-363F31BC6052}" type="slidenum">
              <a:rPr lang="en-IL" smtClean="0"/>
              <a:t>14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4605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DB085-D4C9-C342-A6C5-363F31BC6052}" type="slidenum">
              <a:rPr lang="en-IL" smtClean="0"/>
              <a:t>15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49111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DB085-D4C9-C342-A6C5-363F31BC6052}" type="slidenum">
              <a:rPr lang="en-IL" smtClean="0"/>
              <a:t>16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59459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DB085-D4C9-C342-A6C5-363F31BC6052}" type="slidenum">
              <a:rPr lang="en-IL" smtClean="0"/>
              <a:t>17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562771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DB085-D4C9-C342-A6C5-363F31BC6052}" type="slidenum">
              <a:rPr lang="en-IL" smtClean="0"/>
              <a:t>18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86972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DB085-D4C9-C342-A6C5-363F31BC6052}" type="slidenum">
              <a:rPr lang="en-IL" smtClean="0"/>
              <a:t>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88459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DB085-D4C9-C342-A6C5-363F31BC6052}" type="slidenum">
              <a:rPr lang="en-IL" smtClean="0"/>
              <a:t>19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636158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DB085-D4C9-C342-A6C5-363F31BC6052}" type="slidenum">
              <a:rPr lang="en-IL" smtClean="0"/>
              <a:t>20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118660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DB085-D4C9-C342-A6C5-363F31BC6052}" type="slidenum">
              <a:rPr lang="en-IL" smtClean="0"/>
              <a:t>21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74615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DB085-D4C9-C342-A6C5-363F31BC6052}" type="slidenum">
              <a:rPr lang="en-IL" smtClean="0"/>
              <a:t>22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847043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DB085-D4C9-C342-A6C5-363F31BC6052}" type="slidenum">
              <a:rPr lang="en-IL" smtClean="0"/>
              <a:t>23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488789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DB085-D4C9-C342-A6C5-363F31BC6052}" type="slidenum">
              <a:rPr lang="en-IL" smtClean="0"/>
              <a:t>24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372783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DB085-D4C9-C342-A6C5-363F31BC6052}" type="slidenum">
              <a:rPr lang="en-IL" smtClean="0"/>
              <a:t>25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274384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DB085-D4C9-C342-A6C5-363F31BC6052}" type="slidenum">
              <a:rPr lang="en-IL" smtClean="0"/>
              <a:t>26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510093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DB085-D4C9-C342-A6C5-363F31BC6052}" type="slidenum">
              <a:rPr lang="en-IL" smtClean="0"/>
              <a:t>27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73732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DB085-D4C9-C342-A6C5-363F31BC6052}" type="slidenum">
              <a:rPr lang="en-IL" smtClean="0"/>
              <a:t>28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95310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DB085-D4C9-C342-A6C5-363F31BC6052}" type="slidenum">
              <a:rPr lang="en-IL" smtClean="0"/>
              <a:t>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417640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DB085-D4C9-C342-A6C5-363F31BC6052}" type="slidenum">
              <a:rPr lang="en-IL" smtClean="0"/>
              <a:t>29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997558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IL" dirty="0"/>
              </a:p>
              <a:p>
                <a:endParaRPr lang="en-IL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E</a:t>
                </a:r>
                <a:r>
                  <a:rPr lang="en-IL" dirty="0"/>
                  <a:t>nables to consider negligible </a:t>
                </a:r>
                <a:r>
                  <a:rPr lang="en-US" b="0" i="0">
                    <a:latin typeface="Cambria Math" panose="02040503050406030204" pitchFamily="18" charset="0"/>
                  </a:rPr>
                  <a:t>𝜖</a:t>
                </a:r>
                <a:r>
                  <a:rPr lang="en-IL" dirty="0"/>
                  <a:t> values</a:t>
                </a:r>
              </a:p>
              <a:p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DB085-D4C9-C342-A6C5-363F31BC6052}" type="slidenum">
              <a:rPr lang="en-IL" smtClean="0"/>
              <a:t>30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573790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DB085-D4C9-C342-A6C5-363F31BC6052}" type="slidenum">
              <a:rPr lang="en-IL" smtClean="0"/>
              <a:t>31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632862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DB085-D4C9-C342-A6C5-363F31BC6052}" type="slidenum">
              <a:rPr lang="en-IL" smtClean="0"/>
              <a:t>32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04756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DB085-D4C9-C342-A6C5-363F31BC6052}" type="slidenum">
              <a:rPr lang="en-IL" smtClean="0"/>
              <a:t>33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398915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DB085-D4C9-C342-A6C5-363F31BC6052}" type="slidenum">
              <a:rPr lang="en-IL" smtClean="0"/>
              <a:t>34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716215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DB085-D4C9-C342-A6C5-363F31BC6052}" type="slidenum">
              <a:rPr lang="en-IL" smtClean="0"/>
              <a:t>35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609915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DB085-D4C9-C342-A6C5-363F31BC6052}" type="slidenum">
              <a:rPr lang="en-IL" smtClean="0"/>
              <a:t>36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669251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DB085-D4C9-C342-A6C5-363F31BC6052}" type="slidenum">
              <a:rPr lang="en-IL" smtClean="0"/>
              <a:t>37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58887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DB085-D4C9-C342-A6C5-363F31BC6052}" type="slidenum">
              <a:rPr lang="en-IL" smtClean="0"/>
              <a:t>43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40198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DB085-D4C9-C342-A6C5-363F31BC6052}" type="slidenum">
              <a:rPr lang="en-IL" smtClean="0"/>
              <a:t>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354848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DB085-D4C9-C342-A6C5-363F31BC6052}" type="slidenum">
              <a:rPr lang="en-IL" smtClean="0"/>
              <a:t>44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624098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DB085-D4C9-C342-A6C5-363F31BC6052}" type="slidenum">
              <a:rPr lang="en-IL" smtClean="0"/>
              <a:t>45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210225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DB085-D4C9-C342-A6C5-363F31BC6052}" type="slidenum">
              <a:rPr lang="en-IL" smtClean="0"/>
              <a:t>46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172724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DB085-D4C9-C342-A6C5-363F31BC6052}" type="slidenum">
              <a:rPr lang="en-IL" smtClean="0"/>
              <a:t>47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541010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DB085-D4C9-C342-A6C5-363F31BC6052}" type="slidenum">
              <a:rPr lang="en-IL" smtClean="0"/>
              <a:t>48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59092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DB085-D4C9-C342-A6C5-363F31BC6052}" type="slidenum">
              <a:rPr lang="en-IL" smtClean="0"/>
              <a:t>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3392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DB085-D4C9-C342-A6C5-363F31BC6052}" type="slidenum">
              <a:rPr lang="en-IL" smtClean="0"/>
              <a:t>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58898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DB085-D4C9-C342-A6C5-363F31BC6052}" type="slidenum">
              <a:rPr lang="en-IL" smtClean="0"/>
              <a:t>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8841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DB085-D4C9-C342-A6C5-363F31BC6052}" type="slidenum">
              <a:rPr lang="en-IL" smtClean="0"/>
              <a:t>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09039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DB085-D4C9-C342-A6C5-363F31BC6052}" type="slidenum">
              <a:rPr lang="en-IL" smtClean="0"/>
              <a:t>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90819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3B3D7-6F4B-5288-2FD0-45C80F374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F656D2-D8A5-971D-8407-48F805D4B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021E6-117F-C0E3-5DB8-3E3D99B00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B960-3BD2-5948-9D7F-9C61F24981C7}" type="datetime1">
              <a:rPr lang="en-US" smtClean="0"/>
              <a:t>8/20/24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D5ED2-16D9-8871-5963-786B15A70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93DCD-78C3-4F35-1F50-9F28DB334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DD42-DCCE-5545-B004-6AD81B01ED4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38168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84DA6-2422-5C0E-24BA-A8B2A65DF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770BEC-BD8F-98FC-1384-4BD29389A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81C2B-31AA-A9CD-42C5-BAA786FC3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85AC-4485-0143-AE31-1CB36BD8DC57}" type="datetime1">
              <a:rPr lang="en-US" smtClean="0"/>
              <a:t>8/20/24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1EE7A-7A9E-62E6-AC59-B8713435F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705A3-8E20-0969-507F-E5F46736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DD42-DCCE-5545-B004-6AD81B01ED4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95017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2C0C60-12E9-3AA2-5930-6EE165D3B3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110D32-1017-270A-FFC1-03730474A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E09E1-9124-728D-65CF-43E089F8C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BAA1-4CB0-B341-A1C0-11FE4A9E0161}" type="datetime1">
              <a:rPr lang="en-US" smtClean="0"/>
              <a:t>8/20/24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721F0-FD91-2DC1-7D47-ACA1E7141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FE54F-52F5-9E44-E37A-C4C2CADCB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DD42-DCCE-5545-B004-6AD81B01ED4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18846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49FB6-5202-A023-1DF0-91FD52AD4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24" y="222245"/>
            <a:ext cx="11004658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2BD65-0921-A473-8B8C-284EAB9EE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825" y="1682744"/>
            <a:ext cx="11004658" cy="4673605"/>
          </a:xfrm>
        </p:spPr>
        <p:txBody>
          <a:bodyPr/>
          <a:lstStyle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E59F5-C088-E334-D8A0-9C05EE007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8382-AC40-F743-8F5D-88642DA2399A}" type="datetime1">
              <a:rPr lang="en-US" smtClean="0"/>
              <a:t>8/20/24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CE3D5-C93B-B284-CF6A-286614187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B006A-B3B5-B371-896C-AA3159F44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z="1600"/>
            </a:lvl1pPr>
          </a:lstStyle>
          <a:p>
            <a:fld id="{0897DD42-DCCE-5545-B004-6AD81B01ED4A}" type="slidenum">
              <a:rPr lang="en-IL" smtClean="0"/>
              <a:pPr/>
              <a:t>‹#›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131492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40C08-88F2-60F8-8FAF-E632E5505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778752-65A6-786A-402E-CA81A9128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31351-4158-B144-165F-A2F817C30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15AC-7BA7-544B-A256-FC31AB7D4348}" type="datetime1">
              <a:rPr lang="en-US" smtClean="0"/>
              <a:t>8/20/24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A28E6-B973-E514-7008-8EF84FED6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21450-B8A9-3203-2D2F-3895AC3AB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DD42-DCCE-5545-B004-6AD81B01ED4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38168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71C38-1694-42AE-B33F-C9781B579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17" y="222245"/>
            <a:ext cx="1099496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2093A-DB49-4413-CF39-83FFAFD3DE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8517" y="1659374"/>
            <a:ext cx="5421283" cy="4696975"/>
          </a:xfrm>
        </p:spPr>
        <p:txBody>
          <a:bodyPr/>
          <a:lstStyle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FE17F5-3E24-DDE8-91E8-51B4B39E1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59375"/>
            <a:ext cx="5421283" cy="4696974"/>
          </a:xfrm>
        </p:spPr>
        <p:txBody>
          <a:bodyPr/>
          <a:lstStyle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L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D95FDA-FFC2-79D9-15B1-D57D1463F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A8199-194D-9147-A8C8-445909EADB77}" type="datetime1">
              <a:rPr lang="en-US" smtClean="0"/>
              <a:t>8/20/24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4FC5E-2D14-6005-891E-6E439B763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C588E-08C9-4810-2D7E-4E2BECEB9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z="1600"/>
            </a:lvl1pPr>
          </a:lstStyle>
          <a:p>
            <a:fld id="{0897DD42-DCCE-5545-B004-6AD81B01ED4A}" type="slidenum">
              <a:rPr lang="en-IL" smtClean="0"/>
              <a:pPr/>
              <a:t>‹#›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68111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BA7A3-13F9-CD6B-A380-B94986BD6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66AEF4-0D3C-67A4-BAF7-49EF7FE16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DCB556-9AAC-0D53-CABF-2C16B9633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B202EE-DA24-FDC4-CD42-D801EF7F62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3C454C-F9FD-BA11-5C9C-44CE220A77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F2560C-60BB-D164-D247-2108AD912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FB99E-07B8-1A4A-9421-8BC288EA5F19}" type="datetime1">
              <a:rPr lang="en-US" smtClean="0"/>
              <a:t>8/20/24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FEFFA3-C085-3142-7E68-8FA2F5C73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C0996C-DEDB-1696-19DC-CF63C2D78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DD42-DCCE-5545-B004-6AD81B01ED4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88245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2C9D9-7778-24CE-3B33-BB9F32DC9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866BC9-378B-D8EE-3A9B-91CC431BF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596E-B973-3D46-AAF2-DB169B500EE7}" type="datetime1">
              <a:rPr lang="en-US" smtClean="0"/>
              <a:t>8/20/24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7C164E-A39B-B552-9CF0-E2EB9EF63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63BB73-AC60-6DD9-0529-6A2AC728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DD42-DCCE-5545-B004-6AD81B01ED4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6601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F9047B-0919-1AE1-E178-69D626183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9619-0591-E446-BCA8-D82AC97CC8A8}" type="datetime1">
              <a:rPr lang="en-US" smtClean="0"/>
              <a:t>8/20/24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1FB936-0E0D-8034-E84E-BE18E134F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11EFB-5240-EB48-B5A7-F1709040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DD42-DCCE-5545-B004-6AD81B01ED4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18162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0E34C-0807-7FBF-D0A7-06F9FB50A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6F18B-3260-EA64-F673-68C4FEAB4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1277B0-A952-014A-9A3A-25A52B8A30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0B03F-E557-3B20-9ACB-A7B5D4036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5C4A-C1FC-8443-815F-A9C4FE02537C}" type="datetime1">
              <a:rPr lang="en-US" smtClean="0"/>
              <a:t>8/20/24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B9723-8012-7812-F4B6-1C264A9BE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4AEAAE-4EA0-B33E-9F83-3A8795CC9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DD42-DCCE-5545-B004-6AD81B01ED4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09394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79E95-0A8C-AA02-0CB8-EC20C97F8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25688C-848F-6678-70D2-995DC33287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5FF5C0-D02B-6EF6-76D9-EB6784C36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4623E0-96FD-7B32-AE06-A9B5349B8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04C1D-E93F-3645-B544-7D4E8ECD0C8A}" type="datetime1">
              <a:rPr lang="en-US" smtClean="0"/>
              <a:t>8/20/24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BA814-986A-099D-5FBE-0FE989B71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57A821-396D-597A-C61F-42F5FA8F7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DD42-DCCE-5545-B004-6AD81B01ED4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1691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2BB78B-7447-47B3-F8E1-1D3C7B3C8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8B1CFA-DFDE-A978-F800-130DB0C49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6502E-3167-2826-B8A2-FEED9A9F09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EA18C4-58AC-7545-8399-80A4340B650C}" type="datetime1">
              <a:rPr lang="en-US" smtClean="0"/>
              <a:t>8/20/24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4DD1C-1F9A-9867-EECF-05CCB5106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28A3A-DD05-466B-805D-8D4E07E66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97DD42-DCCE-5545-B004-6AD81B01ED4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8243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0.png"/><Relationship Id="rId5" Type="http://schemas.openxmlformats.org/officeDocument/2006/relationships/image" Target="../media/image15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0.png"/><Relationship Id="rId5" Type="http://schemas.openxmlformats.org/officeDocument/2006/relationships/image" Target="../media/image150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0.png"/><Relationship Id="rId4" Type="http://schemas.openxmlformats.org/officeDocument/2006/relationships/image" Target="../media/image1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0.png"/><Relationship Id="rId5" Type="http://schemas.openxmlformats.org/officeDocument/2006/relationships/image" Target="../media/image220.png"/><Relationship Id="rId4" Type="http://schemas.openxmlformats.org/officeDocument/2006/relationships/image" Target="../media/image1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2D3A9-87B5-C739-001E-FA1EE8F5B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2"/>
            <a:ext cx="12191999" cy="281065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dirty="0"/>
              <a:t>Is ML-Based Cryptanalysis Inherently Limited?</a:t>
            </a:r>
            <a:br>
              <a:rPr lang="en-US" dirty="0"/>
            </a:br>
            <a:r>
              <a:rPr lang="en-US" sz="2800" dirty="0"/>
              <a:t> </a:t>
            </a:r>
            <a:br>
              <a:rPr lang="en-US" dirty="0"/>
            </a:br>
            <a:r>
              <a:rPr lang="en-US" sz="4000" dirty="0"/>
              <a:t>Simulating Cryptographic</a:t>
            </a:r>
            <a:r>
              <a:rPr lang="he-IL" sz="4000" dirty="0"/>
              <a:t> </a:t>
            </a:r>
            <a:r>
              <a:rPr lang="en-US" sz="4000" dirty="0"/>
              <a:t>Adversaries </a:t>
            </a:r>
            <a:br>
              <a:rPr lang="en-US" sz="4000" dirty="0"/>
            </a:br>
            <a:r>
              <a:rPr lang="en-US" sz="4000" dirty="0"/>
              <a:t>via Gradient-Based Methods</a:t>
            </a:r>
            <a:endParaRPr lang="en-I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A1D43-5793-6870-9251-1941F509B6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IL" dirty="0"/>
          </a:p>
          <a:p>
            <a:endParaRPr lang="en-IL" dirty="0"/>
          </a:p>
          <a:p>
            <a:r>
              <a:rPr lang="en-IL" sz="2000" b="1" dirty="0"/>
              <a:t>Avital Shafran</a:t>
            </a:r>
            <a:r>
              <a:rPr lang="en-IL" sz="2000" dirty="0"/>
              <a:t>, </a:t>
            </a:r>
            <a:r>
              <a:rPr lang="en-US" sz="2000" dirty="0"/>
              <a:t>Eran </a:t>
            </a:r>
            <a:r>
              <a:rPr lang="en-US" sz="2000" dirty="0" err="1"/>
              <a:t>Malach</a:t>
            </a:r>
            <a:r>
              <a:rPr lang="en-US" sz="2000" dirty="0"/>
              <a:t>, Thomas </a:t>
            </a:r>
            <a:r>
              <a:rPr lang="en-US" sz="2000" dirty="0" err="1"/>
              <a:t>Ristenpart</a:t>
            </a:r>
            <a:r>
              <a:rPr lang="en-US" sz="2000" dirty="0"/>
              <a:t>, Gil </a:t>
            </a:r>
            <a:r>
              <a:rPr lang="en-US" sz="2000" dirty="0" err="1"/>
              <a:t>Segev</a:t>
            </a:r>
            <a:r>
              <a:rPr lang="en-US" sz="2000" dirty="0"/>
              <a:t>, Stefano </a:t>
            </a:r>
            <a:r>
              <a:rPr lang="en-US" sz="2000" dirty="0" err="1"/>
              <a:t>Tessaro</a:t>
            </a:r>
            <a:endParaRPr lang="en-US" sz="2000" dirty="0"/>
          </a:p>
          <a:p>
            <a:r>
              <a:rPr lang="en-IL" sz="2000" dirty="0"/>
              <a:t>Crypto 2024</a:t>
            </a:r>
          </a:p>
        </p:txBody>
      </p:sp>
    </p:spTree>
    <p:extLst>
      <p:ext uri="{BB962C8B-B14F-4D97-AF65-F5344CB8AC3E}">
        <p14:creationId xmlns:p14="http://schemas.microsoft.com/office/powerpoint/2010/main" val="3790024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C70058-C369-57C3-C69F-E52D8DB8C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31" y="651736"/>
            <a:ext cx="10912607" cy="48183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234BCC-9C07-3A1E-90BC-01A18523D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Basic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02BDB-3111-D5B7-94EE-010993E0D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L" dirty="0"/>
              <a:t>Wenger et al. </a:t>
            </a:r>
            <a:r>
              <a:rPr lang="en-US" dirty="0"/>
              <a:t>[</a:t>
            </a:r>
            <a:r>
              <a:rPr lang="en-US" dirty="0">
                <a:solidFill>
                  <a:srgbClr val="0070C0"/>
                </a:solidFill>
              </a:rPr>
              <a:t>WCCL22</a:t>
            </a:r>
            <a:r>
              <a:rPr lang="en-US" dirty="0"/>
              <a:t>]: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25763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AE598-4B35-49BF-EC0A-1C0A1B5A4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Our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2163C-7618-0130-D2A1-DD45D1049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L" dirty="0"/>
              <a:t>Motivated by a key difference in accessing the underlying data:</a:t>
            </a:r>
          </a:p>
          <a:p>
            <a:pPr lvl="1"/>
            <a:r>
              <a:rPr lang="en-IL" dirty="0"/>
              <a:t>Classical methods directly process individual samples </a:t>
            </a:r>
            <a:br>
              <a:rPr lang="en-IL" dirty="0"/>
            </a:br>
            <a:r>
              <a:rPr lang="en-IL" dirty="0"/>
              <a:t>(e.g. plaintext-ciphertext pairs)</a:t>
            </a:r>
          </a:p>
          <a:p>
            <a:pPr lvl="1"/>
            <a:r>
              <a:rPr lang="en-IL" dirty="0"/>
              <a:t>ML-based methods process samples via </a:t>
            </a:r>
            <a:r>
              <a:rPr lang="en-IL" b="1" dirty="0">
                <a:solidFill>
                  <a:srgbClr val="00B050"/>
                </a:solidFill>
              </a:rPr>
              <a:t>gradient-based</a:t>
            </a:r>
            <a:r>
              <a:rPr lang="en-IL" dirty="0"/>
              <a:t> </a:t>
            </a:r>
            <a:r>
              <a:rPr lang="en-IL" b="1" dirty="0">
                <a:solidFill>
                  <a:srgbClr val="00B050"/>
                </a:solidFill>
              </a:rPr>
              <a:t>computations</a:t>
            </a:r>
            <a:r>
              <a:rPr lang="en-IL" dirty="0"/>
              <a:t>, that are </a:t>
            </a:r>
            <a:r>
              <a:rPr lang="en-IL" b="1" dirty="0">
                <a:solidFill>
                  <a:srgbClr val="00B050"/>
                </a:solidFill>
              </a:rPr>
              <a:t>averaged over multiple samples</a:t>
            </a:r>
          </a:p>
        </p:txBody>
      </p: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DCBFEF9C-8D5F-9DFE-C50C-90925FD370C3}"/>
              </a:ext>
            </a:extLst>
          </p:cNvPr>
          <p:cNvCxnSpPr>
            <a:cxnSpLocks/>
            <a:stCxn id="7" idx="2"/>
            <a:endCxn id="4" idx="0"/>
          </p:cNvCxnSpPr>
          <p:nvPr/>
        </p:nvCxnSpPr>
        <p:spPr>
          <a:xfrm rot="5400000">
            <a:off x="4412755" y="3775031"/>
            <a:ext cx="525324" cy="2831472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C16119BA-CAC7-2586-8976-782B162984B8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rot="16200000" flipH="1">
            <a:off x="7249075" y="3770182"/>
            <a:ext cx="525324" cy="2841169"/>
          </a:xfrm>
          <a:prstGeom prst="bentConnector3">
            <a:avLst>
              <a:gd name="adj1" fmla="val 50000"/>
            </a:avLst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BEABF0A-F5A8-57EA-98BD-7D901447FC91}"/>
              </a:ext>
            </a:extLst>
          </p:cNvPr>
          <p:cNvSpPr txBox="1"/>
          <p:nvPr/>
        </p:nvSpPr>
        <p:spPr>
          <a:xfrm>
            <a:off x="4326264" y="4942338"/>
            <a:ext cx="63261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L" sz="2400" b="1" dirty="0">
                <a:solidFill>
                  <a:srgbClr val="C00000"/>
                </a:solidFill>
              </a:rPr>
              <a:t>No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A8A25D2-0117-54C5-605A-1992374FFB59}"/>
              </a:ext>
            </a:extLst>
          </p:cNvPr>
          <p:cNvSpPr/>
          <p:nvPr/>
        </p:nvSpPr>
        <p:spPr>
          <a:xfrm>
            <a:off x="588824" y="5453429"/>
            <a:ext cx="5341713" cy="1257275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Any</a:t>
            </a:r>
            <a:r>
              <a:rPr lang="en-IL" sz="2400" dirty="0">
                <a:solidFill>
                  <a:schemeClr val="tx1"/>
                </a:solidFill>
              </a:rPr>
              <a:t> sample-based adversary can be “simulated” by a gradient-based one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D610DF-5E78-3A9F-84A7-6A9847047187}"/>
              </a:ext>
            </a:extLst>
          </p:cNvPr>
          <p:cNvSpPr txBox="1"/>
          <p:nvPr/>
        </p:nvSpPr>
        <p:spPr>
          <a:xfrm>
            <a:off x="7062806" y="4942338"/>
            <a:ext cx="8111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L" sz="2400" b="1" dirty="0">
                <a:solidFill>
                  <a:srgbClr val="C00000"/>
                </a:solidFill>
              </a:rPr>
              <a:t>Yes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67DE737-994A-A126-F7BF-1437A9D2C8DF}"/>
              </a:ext>
            </a:extLst>
          </p:cNvPr>
          <p:cNvSpPr/>
          <p:nvPr/>
        </p:nvSpPr>
        <p:spPr>
          <a:xfrm>
            <a:off x="995144" y="3670830"/>
            <a:ext cx="10192018" cy="125727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eaLnBrk="1" latinLnBrk="0" hangingPunct="1"/>
            <a:r>
              <a:rPr lang="en-US" sz="280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Are ML-based cryptanalytic methods </a:t>
            </a:r>
            <a:r>
              <a:rPr lang="en-US" sz="2800" b="1" dirty="0">
                <a:solidFill>
                  <a:srgbClr val="C00000"/>
                </a:solidFill>
                <a:effectLst/>
                <a:highlight>
                  <a:srgbClr val="FFFFFF"/>
                </a:highlight>
              </a:rPr>
              <a:t>inherently limited</a:t>
            </a:r>
            <a:r>
              <a:rPr lang="en-US" sz="2800" b="1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en-US" sz="280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due to their seemingly restricted access to the underlying data?</a:t>
            </a:r>
            <a:endParaRPr lang="en-IL" dirty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257D8AF-5DCE-C70E-B509-398ECCD47C42}"/>
              </a:ext>
            </a:extLst>
          </p:cNvPr>
          <p:cNvSpPr/>
          <p:nvPr/>
        </p:nvSpPr>
        <p:spPr>
          <a:xfrm>
            <a:off x="6261465" y="5453429"/>
            <a:ext cx="5341713" cy="125727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</a:t>
            </a:r>
            <a:r>
              <a:rPr lang="en-IL" sz="2400" dirty="0">
                <a:solidFill>
                  <a:schemeClr val="tx1"/>
                </a:solidFill>
              </a:rPr>
              <a:t>here exist sample-based adversaries that cannot be “simulated” by gradient-based ones</a:t>
            </a:r>
          </a:p>
        </p:txBody>
      </p:sp>
    </p:spTree>
    <p:extLst>
      <p:ext uri="{BB962C8B-B14F-4D97-AF65-F5344CB8AC3E}">
        <p14:creationId xmlns:p14="http://schemas.microsoft.com/office/powerpoint/2010/main" val="86052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 animBg="1"/>
      <p:bldP spid="24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12994-F190-DE27-99F0-2A1D15C9B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Our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0EFB1-F2C8-B882-2B01-79FFDC502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L" dirty="0"/>
              <a:t>A unifying framework for capturing both </a:t>
            </a:r>
            <a:r>
              <a:rPr lang="en-IL" b="1" dirty="0">
                <a:solidFill>
                  <a:srgbClr val="00B050"/>
                </a:solidFill>
              </a:rPr>
              <a:t>sample</a:t>
            </a:r>
            <a:r>
              <a:rPr lang="en-IL" dirty="0"/>
              <a:t>-based and </a:t>
            </a:r>
            <a:r>
              <a:rPr lang="en-IL" b="1" dirty="0">
                <a:solidFill>
                  <a:srgbClr val="00B050"/>
                </a:solidFill>
              </a:rPr>
              <a:t>gradient</a:t>
            </a:r>
            <a:r>
              <a:rPr lang="en-IL" dirty="0"/>
              <a:t>-based adversaries</a:t>
            </a:r>
          </a:p>
          <a:p>
            <a:r>
              <a:rPr lang="en-IL" dirty="0"/>
              <a:t>General feasability result: </a:t>
            </a:r>
            <a:br>
              <a:rPr lang="en-IL" dirty="0"/>
            </a:br>
            <a:r>
              <a:rPr lang="en-IL" b="1" dirty="0">
                <a:solidFill>
                  <a:srgbClr val="0070C0"/>
                </a:solidFill>
              </a:rPr>
              <a:t>Any sample-based adversary can be simulated by a gradient-based one</a:t>
            </a:r>
            <a:endParaRPr lang="en-IL" dirty="0">
              <a:solidFill>
                <a:srgbClr val="0070C0"/>
              </a:solidFill>
            </a:endParaRPr>
          </a:p>
          <a:p>
            <a:r>
              <a:rPr lang="en-US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In all of our results, no significant loss in efficiency </a:t>
            </a:r>
          </a:p>
          <a:p>
            <a:pPr lvl="1"/>
            <a:r>
              <a:rPr lang="en-US" dirty="0">
                <a:highlight>
                  <a:srgbClr val="FFFFFF"/>
                </a:highlight>
                <a:latin typeface="Arial" panose="020B0604020202020204" pitchFamily="34" charset="0"/>
              </a:rPr>
              <a:t>Running time and query complexity of the gradient-based adversary</a:t>
            </a:r>
            <a:endParaRPr lang="en-IL" dirty="0"/>
          </a:p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66041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4C434F-EABD-55C0-8444-86B355E369C1}"/>
              </a:ext>
            </a:extLst>
          </p:cNvPr>
          <p:cNvCxnSpPr>
            <a:cxnSpLocks/>
          </p:cNvCxnSpPr>
          <p:nvPr/>
        </p:nvCxnSpPr>
        <p:spPr>
          <a:xfrm flipH="1">
            <a:off x="6087914" y="1833601"/>
            <a:ext cx="8085" cy="489585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2">
            <a:extLst>
              <a:ext uri="{FF2B5EF4-FFF2-40B4-BE49-F238E27FC236}">
                <a16:creationId xmlns:a16="http://schemas.microsoft.com/office/drawing/2014/main" id="{EDAB9993-B453-C378-8022-0D022C0E0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Our framework</a:t>
            </a:r>
            <a:r>
              <a:rPr lang="en-US" dirty="0"/>
              <a:t>: A</a:t>
            </a:r>
            <a:r>
              <a:rPr lang="en-IL" dirty="0"/>
              <a:t>dversaries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>
                <a:extLst>
                  <a:ext uri="{FF2B5EF4-FFF2-40B4-BE49-F238E27FC236}">
                    <a16:creationId xmlns:a16="http://schemas.microsoft.com/office/drawing/2014/main" id="{89B436D4-BE28-43B3-718A-FE63821ED11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58336" y="1682744"/>
                <a:ext cx="5632306" cy="5046707"/>
              </a:xfrm>
              <a:ln>
                <a:noFill/>
              </a:ln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IL" b="1" dirty="0"/>
                  <a:t>Sample-based adversaries</a:t>
                </a:r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  <a:p>
                <a:endParaRPr lang="en-IL" dirty="0">
                  <a:solidFill>
                    <a:schemeClr val="bg1"/>
                  </a:solidFill>
                </a:endParaRPr>
              </a:p>
              <a:p>
                <a:r>
                  <a:rPr lang="en-IL" dirty="0">
                    <a:solidFill>
                      <a:schemeClr val="bg1"/>
                    </a:solidFill>
                  </a:rPr>
                  <a:t>Captures wide range of fundamental cryptographic applications</a:t>
                </a:r>
              </a:p>
              <a:p>
                <a:pPr lvl="1"/>
                <a:r>
                  <a:rPr lang="en-US" sz="2600" dirty="0">
                    <a:solidFill>
                      <a:schemeClr val="bg1"/>
                    </a:solidFill>
                  </a:rPr>
                  <a:t>E.g., g</a:t>
                </a:r>
                <a:r>
                  <a:rPr lang="en-IL" sz="2600" dirty="0">
                    <a:solidFill>
                      <a:schemeClr val="bg1"/>
                    </a:solidFill>
                  </a:rPr>
                  <a:t>iven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IL" sz="2600" dirty="0">
                    <a:solidFill>
                      <a:schemeClr val="bg1"/>
                    </a:solidFill>
                  </a:rPr>
                </a:br>
                <a:r>
                  <a:rPr lang="en-IL" sz="2600" dirty="0">
                    <a:solidFill>
                      <a:schemeClr val="bg1"/>
                    </a:solidFill>
                  </a:rPr>
                  <a:t>unpredictability 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IL" sz="2600" dirty="0">
                    <a:solidFill>
                      <a:schemeClr val="bg1"/>
                    </a:solidFill>
                  </a:rPr>
                  <a:t>; </a:t>
                </a:r>
                <a:br>
                  <a:rPr lang="en-IL" sz="2600" dirty="0">
                    <a:solidFill>
                      <a:schemeClr val="bg1"/>
                    </a:solidFill>
                  </a:rPr>
                </a:br>
                <a:r>
                  <a:rPr lang="en-US" sz="2600" dirty="0">
                    <a:solidFill>
                      <a:schemeClr val="bg1"/>
                    </a:solidFill>
                  </a:rPr>
                  <a:t>key recovery</a:t>
                </a:r>
                <a:r>
                  <a:rPr lang="en-IL" sz="2600" dirty="0">
                    <a:solidFill>
                      <a:schemeClr val="bg1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endParaRPr lang="en-IL" sz="2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13">
                <a:extLst>
                  <a:ext uri="{FF2B5EF4-FFF2-40B4-BE49-F238E27FC236}">
                    <a16:creationId xmlns:a16="http://schemas.microsoft.com/office/drawing/2014/main" id="{89B436D4-BE28-43B3-718A-FE63821ED1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58336" y="1682744"/>
                <a:ext cx="5632306" cy="5046707"/>
              </a:xfrm>
              <a:blipFill>
                <a:blip r:embed="rId3"/>
                <a:stretch>
                  <a:fillRect l="-2252" t="-2764" r="-2252" b="-20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D46A868-73E4-BA1B-EF58-0B7DDFFB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1345" y="1674768"/>
            <a:ext cx="5632306" cy="5046707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L" b="1" dirty="0"/>
              <a:t>Gradient-based adversaries</a:t>
            </a:r>
          </a:p>
        </p:txBody>
      </p:sp>
    </p:spTree>
    <p:extLst>
      <p:ext uri="{BB962C8B-B14F-4D97-AF65-F5344CB8AC3E}">
        <p14:creationId xmlns:p14="http://schemas.microsoft.com/office/powerpoint/2010/main" val="3158356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DAB9993-B453-C378-8022-0D022C0E0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Our framework</a:t>
            </a:r>
            <a:r>
              <a:rPr lang="en-US" dirty="0"/>
              <a:t>: A</a:t>
            </a:r>
            <a:r>
              <a:rPr lang="en-IL" dirty="0"/>
              <a:t>dversaries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>
                <a:extLst>
                  <a:ext uri="{FF2B5EF4-FFF2-40B4-BE49-F238E27FC236}">
                    <a16:creationId xmlns:a16="http://schemas.microsoft.com/office/drawing/2014/main" id="{89B436D4-BE28-43B3-718A-FE63821ED11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58336" y="1682744"/>
                <a:ext cx="5632306" cy="5046707"/>
              </a:xfrm>
              <a:ln>
                <a:noFill/>
              </a:ln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IL" b="1" dirty="0"/>
                  <a:t>Sample-based adversaries</a:t>
                </a:r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  <a:p>
                <a:endParaRPr lang="en-IL" dirty="0"/>
              </a:p>
              <a:p>
                <a:r>
                  <a:rPr lang="en-IL" dirty="0"/>
                  <a:t>Captures wide range of fundamental cryptographic applications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E</a:t>
                </a:r>
                <a:r>
                  <a:rPr lang="en-IL" dirty="0">
                    <a:solidFill>
                      <a:schemeClr val="tx1"/>
                    </a:solidFill>
                  </a:rPr>
                  <a:t>.g.,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b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13">
                <a:extLst>
                  <a:ext uri="{FF2B5EF4-FFF2-40B4-BE49-F238E27FC236}">
                    <a16:creationId xmlns:a16="http://schemas.microsoft.com/office/drawing/2014/main" id="{89B436D4-BE28-43B3-718A-FE63821ED1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58336" y="1682744"/>
                <a:ext cx="5632306" cy="5046707"/>
              </a:xfrm>
              <a:blipFill>
                <a:blip r:embed="rId3"/>
                <a:stretch>
                  <a:fillRect l="-2252" t="-27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D46A868-73E4-BA1B-EF58-0B7DDFFB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1345" y="1674768"/>
            <a:ext cx="5632306" cy="5046707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L" b="1" dirty="0"/>
              <a:t>Gradient-based adversaries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B3D27C-01BE-DC81-E707-FC8B2E4ECD79}"/>
              </a:ext>
            </a:extLst>
          </p:cNvPr>
          <p:cNvCxnSpPr>
            <a:cxnSpLocks/>
          </p:cNvCxnSpPr>
          <p:nvPr/>
        </p:nvCxnSpPr>
        <p:spPr>
          <a:xfrm flipH="1">
            <a:off x="6095999" y="1833601"/>
            <a:ext cx="1" cy="474858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5F09053-A259-3A72-D6C3-565A53E70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649" y="2230969"/>
            <a:ext cx="9738820" cy="20208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4C434F-EABD-55C0-8444-86B355E369C1}"/>
              </a:ext>
            </a:extLst>
          </p:cNvPr>
          <p:cNvCxnSpPr>
            <a:cxnSpLocks/>
          </p:cNvCxnSpPr>
          <p:nvPr/>
        </p:nvCxnSpPr>
        <p:spPr>
          <a:xfrm flipH="1">
            <a:off x="6087914" y="3429000"/>
            <a:ext cx="24244" cy="3300451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02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DEBA3A8-7377-4802-D325-866242CBF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299" y="2731383"/>
            <a:ext cx="9318167" cy="412661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D94DE38-85FC-0AF0-B137-8756F6012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IL" dirty="0"/>
              <a:t>Our framework: Gradient oracle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E84A384-1A55-80D6-3C8F-E779ABC81E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8825" y="1682744"/>
                <a:ext cx="11158890" cy="4673605"/>
              </a:xfrm>
            </p:spPr>
            <p:txBody>
              <a:bodyPr>
                <a:normAutofit/>
              </a:bodyPr>
              <a:lstStyle/>
              <a:p>
                <a:r>
                  <a:rPr lang="en-IL" dirty="0"/>
                  <a:t>A learner attempts to estimate a mapping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IL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endParaRPr lang="en-IL" dirty="0"/>
              </a:p>
              <a:p>
                <a:r>
                  <a:rPr lang="en-IL" dirty="0"/>
                  <a:t>For modeling the common ML methodology, we introduce a </a:t>
                </a:r>
                <a:r>
                  <a:rPr lang="en-IL" b="1" dirty="0">
                    <a:solidFill>
                      <a:srgbClr val="00B050"/>
                    </a:solidFill>
                  </a:rPr>
                  <a:t>gradient oracle</a:t>
                </a:r>
                <a:r>
                  <a:rPr lang="en-IL" dirty="0"/>
                  <a:t>: </a:t>
                </a:r>
              </a:p>
              <a:p>
                <a:pPr lvl="1"/>
                <a:endParaRPr lang="en-US" sz="2400" dirty="0"/>
              </a:p>
              <a:p>
                <a:pPr lvl="1"/>
                <a:endParaRPr lang="en-US" dirty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E84A384-1A55-80D6-3C8F-E779ABC81E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8825" y="1682744"/>
                <a:ext cx="11158890" cy="4673605"/>
              </a:xfrm>
              <a:blipFill>
                <a:blip r:embed="rId4"/>
                <a:stretch>
                  <a:fillRect l="-1024" t="-216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448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77F47C-E53F-0115-7AD7-D63EF6755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299" y="2731383"/>
            <a:ext cx="9318170" cy="412661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D94DE38-85FC-0AF0-B137-8756F6012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IL" dirty="0"/>
              <a:t>Our framework: Gradient oracle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E84A384-1A55-80D6-3C8F-E779ABC81E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8825" y="1682744"/>
                <a:ext cx="11158890" cy="4673605"/>
              </a:xfrm>
            </p:spPr>
            <p:txBody>
              <a:bodyPr>
                <a:normAutofit/>
              </a:bodyPr>
              <a:lstStyle/>
              <a:p>
                <a:r>
                  <a:rPr lang="en-IL" dirty="0"/>
                  <a:t>A learner attempts to estimate a mapping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IL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endParaRPr lang="en-IL" dirty="0"/>
              </a:p>
              <a:p>
                <a:r>
                  <a:rPr lang="en-IL" dirty="0"/>
                  <a:t>For modeling the common ML methodology, we introduce a </a:t>
                </a:r>
                <a:r>
                  <a:rPr lang="en-IL" b="1" dirty="0">
                    <a:solidFill>
                      <a:srgbClr val="00B050"/>
                    </a:solidFill>
                  </a:rPr>
                  <a:t>gradient oracle</a:t>
                </a:r>
                <a:r>
                  <a:rPr lang="en-IL" dirty="0"/>
                  <a:t>: </a:t>
                </a:r>
              </a:p>
              <a:p>
                <a:pPr lvl="1"/>
                <a:endParaRPr lang="en-US" sz="2400" dirty="0"/>
              </a:p>
              <a:p>
                <a:pPr lvl="1"/>
                <a:endParaRPr lang="en-US" dirty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E84A384-1A55-80D6-3C8F-E779ABC81E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8825" y="1682744"/>
                <a:ext cx="11158890" cy="4673605"/>
              </a:xfrm>
              <a:blipFill>
                <a:blip r:embed="rId4"/>
                <a:stretch>
                  <a:fillRect l="-1024" t="-216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4925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271015-1409-4F08-EFF9-75A7C4BCB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299" y="2731383"/>
            <a:ext cx="9318170" cy="412661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D94DE38-85FC-0AF0-B137-8756F6012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IL" dirty="0"/>
              <a:t>Our framework: Gradient oracle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E84A384-1A55-80D6-3C8F-E779ABC81E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8825" y="1682744"/>
                <a:ext cx="11158890" cy="4673605"/>
              </a:xfrm>
            </p:spPr>
            <p:txBody>
              <a:bodyPr>
                <a:normAutofit/>
              </a:bodyPr>
              <a:lstStyle/>
              <a:p>
                <a:r>
                  <a:rPr lang="en-IL" dirty="0"/>
                  <a:t>A learner attempts to estimate a mapping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IL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endParaRPr lang="en-IL" dirty="0"/>
              </a:p>
              <a:p>
                <a:r>
                  <a:rPr lang="en-IL" dirty="0"/>
                  <a:t>For modeling the common ML methodology, we introduce a </a:t>
                </a:r>
                <a:r>
                  <a:rPr lang="en-IL" b="1" dirty="0">
                    <a:solidFill>
                      <a:srgbClr val="00B050"/>
                    </a:solidFill>
                  </a:rPr>
                  <a:t>gradient oracle</a:t>
                </a:r>
                <a:r>
                  <a:rPr lang="en-IL" dirty="0"/>
                  <a:t>: </a:t>
                </a:r>
              </a:p>
              <a:p>
                <a:pPr lvl="1"/>
                <a:endParaRPr lang="en-US" sz="2400" dirty="0"/>
              </a:p>
              <a:p>
                <a:pPr lvl="1"/>
                <a:endParaRPr lang="en-US" dirty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E84A384-1A55-80D6-3C8F-E779ABC81E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8825" y="1682744"/>
                <a:ext cx="11158890" cy="4673605"/>
              </a:xfrm>
              <a:blipFill>
                <a:blip r:embed="rId4"/>
                <a:stretch>
                  <a:fillRect l="-1024" t="-216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2377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F1DA5C-BCB7-0C03-02C7-684E74C91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299" y="2731383"/>
            <a:ext cx="9318170" cy="412661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D94DE38-85FC-0AF0-B137-8756F6012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IL" dirty="0"/>
              <a:t>Our framework: Gradient oracle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E84A384-1A55-80D6-3C8F-E779ABC81E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8825" y="1682744"/>
                <a:ext cx="11158890" cy="4673605"/>
              </a:xfrm>
            </p:spPr>
            <p:txBody>
              <a:bodyPr>
                <a:normAutofit/>
              </a:bodyPr>
              <a:lstStyle/>
              <a:p>
                <a:r>
                  <a:rPr lang="en-IL" dirty="0"/>
                  <a:t>A learner attempts to estimate a mapping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IL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endParaRPr lang="en-IL" dirty="0"/>
              </a:p>
              <a:p>
                <a:r>
                  <a:rPr lang="en-IL" dirty="0"/>
                  <a:t>For modeling the common ML methodology, we introduce a </a:t>
                </a:r>
                <a:r>
                  <a:rPr lang="en-IL" b="1" dirty="0">
                    <a:solidFill>
                      <a:srgbClr val="00B050"/>
                    </a:solidFill>
                  </a:rPr>
                  <a:t>gradient oracle</a:t>
                </a:r>
                <a:r>
                  <a:rPr lang="en-IL" dirty="0"/>
                  <a:t>: </a:t>
                </a:r>
              </a:p>
              <a:p>
                <a:pPr lvl="1"/>
                <a:endParaRPr lang="en-US" sz="2400" dirty="0"/>
              </a:p>
              <a:p>
                <a:pPr lvl="1"/>
                <a:endParaRPr lang="en-US" dirty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E84A384-1A55-80D6-3C8F-E779ABC81E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8825" y="1682744"/>
                <a:ext cx="11158890" cy="4673605"/>
              </a:xfrm>
              <a:blipFill>
                <a:blip r:embed="rId4"/>
                <a:stretch>
                  <a:fillRect l="-1024" t="-216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6883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A237E0-7535-B6BD-3A0A-E6B5AF763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298" y="2731383"/>
            <a:ext cx="9318171" cy="412661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D94DE38-85FC-0AF0-B137-8756F6012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IL" dirty="0"/>
              <a:t>Our framework: Gradient oracle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E84A384-1A55-80D6-3C8F-E779ABC81E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8825" y="1682744"/>
                <a:ext cx="11158890" cy="4673605"/>
              </a:xfrm>
            </p:spPr>
            <p:txBody>
              <a:bodyPr>
                <a:normAutofit/>
              </a:bodyPr>
              <a:lstStyle/>
              <a:p>
                <a:r>
                  <a:rPr lang="en-IL" dirty="0"/>
                  <a:t>A learner attempts to estimate a mapping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IL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endParaRPr lang="en-IL" dirty="0"/>
              </a:p>
              <a:p>
                <a:r>
                  <a:rPr lang="en-IL" dirty="0"/>
                  <a:t>For modeling the common ML methodology, we introduce a </a:t>
                </a:r>
                <a:r>
                  <a:rPr lang="en-IL" b="1" dirty="0">
                    <a:solidFill>
                      <a:srgbClr val="00B050"/>
                    </a:solidFill>
                  </a:rPr>
                  <a:t>gradient oracle</a:t>
                </a:r>
                <a:r>
                  <a:rPr lang="en-IL" dirty="0"/>
                  <a:t>: </a:t>
                </a:r>
              </a:p>
              <a:p>
                <a:pPr lvl="1"/>
                <a:endParaRPr lang="en-US" sz="2400" dirty="0"/>
              </a:p>
              <a:p>
                <a:pPr lvl="1"/>
                <a:endParaRPr lang="en-US" dirty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E84A384-1A55-80D6-3C8F-E779ABC81E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8825" y="1682744"/>
                <a:ext cx="11158890" cy="4673605"/>
              </a:xfrm>
              <a:blipFill>
                <a:blip r:embed="rId4"/>
                <a:stretch>
                  <a:fillRect l="-1024" t="-216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3324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2C609-4BAA-F8BB-D676-0316E5955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ML-based cryptanalysis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296EE-0505-E0C7-4D4C-750A29661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L" dirty="0"/>
              <a:t>Cryptanalysis</a:t>
            </a:r>
            <a:r>
              <a:rPr lang="en-US" dirty="0"/>
              <a:t> is known </a:t>
            </a:r>
            <a:r>
              <a:rPr lang="en-IL" dirty="0"/>
              <a:t>to be a </a:t>
            </a:r>
            <a:r>
              <a:rPr lang="en-US" dirty="0"/>
              <a:t>notoriously labor-intensive and complex process</a:t>
            </a:r>
          </a:p>
          <a:p>
            <a:r>
              <a:rPr lang="en-US" dirty="0"/>
              <a:t>Given that ML has revolutionized many manual tasks</a:t>
            </a:r>
          </a:p>
          <a:p>
            <a:pPr lvl="1"/>
            <a:r>
              <a:rPr lang="en-US" dirty="0"/>
              <a:t>E.g. anomaly detection, language translation, autonomous driving</a:t>
            </a:r>
          </a:p>
          <a:p>
            <a:pPr marL="0" indent="0">
              <a:buNone/>
            </a:pPr>
            <a:r>
              <a:rPr lang="en-US" dirty="0"/>
              <a:t>   A natural question: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42FF666-B054-1AF1-9DEA-78845962698A}"/>
              </a:ext>
            </a:extLst>
          </p:cNvPr>
          <p:cNvSpPr/>
          <p:nvPr/>
        </p:nvSpPr>
        <p:spPr>
          <a:xfrm>
            <a:off x="1924678" y="4127686"/>
            <a:ext cx="8332950" cy="1063403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eaLnBrk="1" latinLnBrk="0" hangingPunct="1"/>
            <a:r>
              <a:rPr lang="en-US" sz="2800" dirty="0">
                <a:solidFill>
                  <a:sysClr val="windowText" lastClr="000000"/>
                </a:solidFill>
              </a:rPr>
              <a:t>Can recent ML methods be used to replace classical labor-intensive cryptanalytic approaches?</a:t>
            </a:r>
            <a:endParaRPr lang="en-IL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94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59FA93-135F-E156-55ED-B895A0F61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299" y="2731382"/>
            <a:ext cx="9451287" cy="412661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D94DE38-85FC-0AF0-B137-8756F6012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IL" dirty="0"/>
              <a:t>Our framework: Gradient oracle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E84A384-1A55-80D6-3C8F-E779ABC81E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8825" y="1682744"/>
                <a:ext cx="11158890" cy="4673605"/>
              </a:xfrm>
            </p:spPr>
            <p:txBody>
              <a:bodyPr>
                <a:normAutofit/>
              </a:bodyPr>
              <a:lstStyle/>
              <a:p>
                <a:r>
                  <a:rPr lang="en-IL" dirty="0"/>
                  <a:t>A learner attempts to estimate a mapping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IL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endParaRPr lang="en-IL" dirty="0"/>
              </a:p>
              <a:p>
                <a:r>
                  <a:rPr lang="en-IL" dirty="0"/>
                  <a:t>For modeling the common ML methodology, we introduce a </a:t>
                </a:r>
                <a:r>
                  <a:rPr lang="en-IL" b="1" dirty="0">
                    <a:solidFill>
                      <a:srgbClr val="00B050"/>
                    </a:solidFill>
                  </a:rPr>
                  <a:t>gradient oracle</a:t>
                </a:r>
                <a:r>
                  <a:rPr lang="en-IL" dirty="0"/>
                  <a:t>: </a:t>
                </a:r>
              </a:p>
              <a:p>
                <a:pPr lvl="1"/>
                <a:endParaRPr lang="en-US" sz="2400" dirty="0"/>
              </a:p>
              <a:p>
                <a:pPr lvl="1"/>
                <a:endParaRPr lang="en-US" dirty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E84A384-1A55-80D6-3C8F-E779ABC81E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8825" y="1682744"/>
                <a:ext cx="11158890" cy="4673605"/>
              </a:xfrm>
              <a:blipFill>
                <a:blip r:embed="rId4"/>
                <a:stretch>
                  <a:fillRect l="-1024" t="-216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5690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83BCE5-5CE8-CC0E-3A10-FA205A230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299" y="2731382"/>
            <a:ext cx="9451286" cy="412661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D94DE38-85FC-0AF0-B137-8756F6012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IL" dirty="0"/>
              <a:t>Our framework: Gradient oracle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E84A384-1A55-80D6-3C8F-E779ABC81E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8825" y="1682744"/>
                <a:ext cx="11158890" cy="4673605"/>
              </a:xfrm>
            </p:spPr>
            <p:txBody>
              <a:bodyPr>
                <a:normAutofit/>
              </a:bodyPr>
              <a:lstStyle/>
              <a:p>
                <a:r>
                  <a:rPr lang="en-IL" dirty="0"/>
                  <a:t>A learner attempts to estimate a mapping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IL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endParaRPr lang="en-IL" dirty="0"/>
              </a:p>
              <a:p>
                <a:r>
                  <a:rPr lang="en-IL" dirty="0"/>
                  <a:t>For modeling the common ML methodology, we introduce a </a:t>
                </a:r>
                <a:r>
                  <a:rPr lang="en-IL" b="1" dirty="0">
                    <a:solidFill>
                      <a:srgbClr val="00B050"/>
                    </a:solidFill>
                  </a:rPr>
                  <a:t>gradient oracle</a:t>
                </a:r>
                <a:r>
                  <a:rPr lang="en-IL" dirty="0"/>
                  <a:t>: </a:t>
                </a:r>
              </a:p>
              <a:p>
                <a:pPr lvl="1"/>
                <a:endParaRPr lang="en-US" sz="2400" dirty="0"/>
              </a:p>
              <a:p>
                <a:pPr lvl="1"/>
                <a:endParaRPr lang="en-US" dirty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E84A384-1A55-80D6-3C8F-E779ABC81E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8825" y="1682744"/>
                <a:ext cx="11158890" cy="4673605"/>
              </a:xfrm>
              <a:blipFill>
                <a:blip r:embed="rId4"/>
                <a:stretch>
                  <a:fillRect l="-1024" t="-216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2148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5BD9CF-5E63-54F2-92D4-CE6FACEAA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649" y="2230969"/>
            <a:ext cx="10166302" cy="202082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4B91820-0063-5493-0724-5FF3F6475965}"/>
              </a:ext>
            </a:extLst>
          </p:cNvPr>
          <p:cNvCxnSpPr>
            <a:cxnSpLocks/>
          </p:cNvCxnSpPr>
          <p:nvPr/>
        </p:nvCxnSpPr>
        <p:spPr>
          <a:xfrm flipH="1">
            <a:off x="6095999" y="1833601"/>
            <a:ext cx="1" cy="474858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2">
            <a:extLst>
              <a:ext uri="{FF2B5EF4-FFF2-40B4-BE49-F238E27FC236}">
                <a16:creationId xmlns:a16="http://schemas.microsoft.com/office/drawing/2014/main" id="{EDAB9993-B453-C378-8022-0D022C0E0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Our framework</a:t>
            </a:r>
            <a:r>
              <a:rPr lang="en-US" dirty="0"/>
              <a:t>: A</a:t>
            </a:r>
            <a:r>
              <a:rPr lang="en-IL" dirty="0"/>
              <a:t>dversaries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>
                <a:extLst>
                  <a:ext uri="{FF2B5EF4-FFF2-40B4-BE49-F238E27FC236}">
                    <a16:creationId xmlns:a16="http://schemas.microsoft.com/office/drawing/2014/main" id="{89B436D4-BE28-43B3-718A-FE63821ED11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58336" y="1682744"/>
                <a:ext cx="5632306" cy="5046707"/>
              </a:xfrm>
              <a:ln>
                <a:noFill/>
              </a:ln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IL" b="1" dirty="0"/>
                  <a:t>Sample-based adversaries</a:t>
                </a:r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  <a:p>
                <a:endParaRPr lang="en-IL" dirty="0"/>
              </a:p>
              <a:p>
                <a:r>
                  <a:rPr lang="en-IL" dirty="0"/>
                  <a:t>Captures wide range of fundamental cryptographic applications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E</a:t>
                </a:r>
                <a:r>
                  <a:rPr lang="en-IL" dirty="0">
                    <a:solidFill>
                      <a:schemeClr val="tx1"/>
                    </a:solidFill>
                  </a:rPr>
                  <a:t>.g.,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b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IL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  <a:p>
                <a:pPr lvl="1"/>
                <a:endParaRPr lang="en-IL" sz="2600" dirty="0"/>
              </a:p>
            </p:txBody>
          </p:sp>
        </mc:Choice>
        <mc:Fallback xmlns="">
          <p:sp>
            <p:nvSpPr>
              <p:cNvPr id="14" name="Content Placeholder 13">
                <a:extLst>
                  <a:ext uri="{FF2B5EF4-FFF2-40B4-BE49-F238E27FC236}">
                    <a16:creationId xmlns:a16="http://schemas.microsoft.com/office/drawing/2014/main" id="{89B436D4-BE28-43B3-718A-FE63821ED1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58336" y="1682744"/>
                <a:ext cx="5632306" cy="5046707"/>
              </a:xfrm>
              <a:blipFill>
                <a:blip r:embed="rId4"/>
                <a:stretch>
                  <a:fillRect l="-2252" t="-27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D46A868-73E4-BA1B-EF58-0B7DDFFB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1345" y="1674768"/>
            <a:ext cx="5632306" cy="5046707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L" b="1" dirty="0"/>
              <a:t>Gradient-based adversaries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D1F1E9-BA9D-A99C-F985-59E6D8A14433}"/>
              </a:ext>
            </a:extLst>
          </p:cNvPr>
          <p:cNvCxnSpPr>
            <a:cxnSpLocks/>
          </p:cNvCxnSpPr>
          <p:nvPr/>
        </p:nvCxnSpPr>
        <p:spPr>
          <a:xfrm flipH="1">
            <a:off x="6087914" y="3429000"/>
            <a:ext cx="24244" cy="3300451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988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76376B-3183-2559-370B-4C3C45E2D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647" y="2230967"/>
            <a:ext cx="10174427" cy="202243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F42953-774D-FEE9-3D84-24D4A44276F6}"/>
              </a:ext>
            </a:extLst>
          </p:cNvPr>
          <p:cNvCxnSpPr>
            <a:cxnSpLocks/>
          </p:cNvCxnSpPr>
          <p:nvPr/>
        </p:nvCxnSpPr>
        <p:spPr>
          <a:xfrm flipH="1">
            <a:off x="6095999" y="1833601"/>
            <a:ext cx="1" cy="474858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2">
            <a:extLst>
              <a:ext uri="{FF2B5EF4-FFF2-40B4-BE49-F238E27FC236}">
                <a16:creationId xmlns:a16="http://schemas.microsoft.com/office/drawing/2014/main" id="{EDAB9993-B453-C378-8022-0D022C0E0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Our framework</a:t>
            </a:r>
            <a:r>
              <a:rPr lang="en-US" dirty="0"/>
              <a:t>: A</a:t>
            </a:r>
            <a:r>
              <a:rPr lang="en-IL" dirty="0"/>
              <a:t>dversaries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>
                <a:extLst>
                  <a:ext uri="{FF2B5EF4-FFF2-40B4-BE49-F238E27FC236}">
                    <a16:creationId xmlns:a16="http://schemas.microsoft.com/office/drawing/2014/main" id="{89B436D4-BE28-43B3-718A-FE63821ED11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58336" y="1682744"/>
                <a:ext cx="5632306" cy="5046707"/>
              </a:xfrm>
              <a:ln>
                <a:noFill/>
              </a:ln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IL" b="1" dirty="0"/>
                  <a:t>Sample-based adversaries</a:t>
                </a:r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  <a:p>
                <a:r>
                  <a:rPr lang="en-IL" dirty="0"/>
                  <a:t>Captures wide range of fundamental cryptographic applications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E</a:t>
                </a:r>
                <a:r>
                  <a:rPr lang="en-IL" dirty="0">
                    <a:solidFill>
                      <a:schemeClr val="tx1"/>
                    </a:solidFill>
                  </a:rPr>
                  <a:t>.g.,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b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IL" dirty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:endParaRPr lang="en-IL" dirty="0"/>
              </a:p>
            </p:txBody>
          </p:sp>
        </mc:Choice>
        <mc:Fallback xmlns="">
          <p:sp>
            <p:nvSpPr>
              <p:cNvPr id="14" name="Content Placeholder 13">
                <a:extLst>
                  <a:ext uri="{FF2B5EF4-FFF2-40B4-BE49-F238E27FC236}">
                    <a16:creationId xmlns:a16="http://schemas.microsoft.com/office/drawing/2014/main" id="{89B436D4-BE28-43B3-718A-FE63821ED1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58336" y="1682744"/>
                <a:ext cx="5632306" cy="5046707"/>
              </a:xfrm>
              <a:blipFill>
                <a:blip r:embed="rId4"/>
                <a:stretch>
                  <a:fillRect l="-2252" t="-27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D46A868-73E4-BA1B-EF58-0B7DDFFB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1345" y="1674768"/>
            <a:ext cx="5632306" cy="5046707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L" b="1" dirty="0"/>
              <a:t>Gradient-based adversaries</a:t>
            </a:r>
          </a:p>
          <a:p>
            <a:pPr marL="0" indent="0">
              <a:buNone/>
            </a:pPr>
            <a:endParaRPr lang="en-IL" sz="2600" b="1" dirty="0"/>
          </a:p>
          <a:p>
            <a:pPr marL="0" indent="0">
              <a:buNone/>
            </a:pPr>
            <a:endParaRPr lang="en-IL" sz="2600" b="1" dirty="0"/>
          </a:p>
          <a:p>
            <a:pPr marL="0" indent="0">
              <a:buNone/>
            </a:pPr>
            <a:endParaRPr lang="en-IL" sz="2600" b="1" dirty="0"/>
          </a:p>
          <a:p>
            <a:pPr marL="0" indent="0">
              <a:buNone/>
            </a:pPr>
            <a:endParaRPr lang="en-IL" sz="2600" b="1" dirty="0"/>
          </a:p>
          <a:p>
            <a:pPr marL="0" indent="0">
              <a:buNone/>
            </a:pPr>
            <a:endParaRPr lang="en-IL" sz="2600" b="1" dirty="0"/>
          </a:p>
          <a:p>
            <a:pPr lvl="1"/>
            <a:endParaRPr lang="en-IL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EBE9F9-BB76-FFD6-5AFA-8B7E2ED5E805}"/>
              </a:ext>
            </a:extLst>
          </p:cNvPr>
          <p:cNvCxnSpPr>
            <a:cxnSpLocks/>
          </p:cNvCxnSpPr>
          <p:nvPr/>
        </p:nvCxnSpPr>
        <p:spPr>
          <a:xfrm flipH="1">
            <a:off x="6087914" y="3429000"/>
            <a:ext cx="24244" cy="3300451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134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9B436D4-BE28-43B3-718A-FE63821ED1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336" y="1682744"/>
            <a:ext cx="5632306" cy="5046707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L" b="1" dirty="0"/>
              <a:t>Sample-based adversaries</a:t>
            </a:r>
          </a:p>
          <a:p>
            <a:pPr marL="0" indent="0">
              <a:buNone/>
            </a:pPr>
            <a:endParaRPr lang="en-IL" dirty="0"/>
          </a:p>
          <a:p>
            <a:pPr marL="0" indent="0">
              <a:buNone/>
            </a:pPr>
            <a:endParaRPr lang="en-IL" dirty="0"/>
          </a:p>
          <a:p>
            <a:pPr marL="0" indent="0">
              <a:buNone/>
            </a:pPr>
            <a:endParaRPr lang="en-IL" dirty="0"/>
          </a:p>
          <a:p>
            <a:pPr marL="0" indent="0">
              <a:buNone/>
            </a:pPr>
            <a:endParaRPr lang="en-IL" dirty="0"/>
          </a:p>
          <a:p>
            <a:pPr marL="0" indent="0">
              <a:buNone/>
            </a:pPr>
            <a:endParaRPr lang="en-IL" dirty="0"/>
          </a:p>
          <a:p>
            <a:r>
              <a:rPr lang="en-IL" dirty="0">
                <a:solidFill>
                  <a:schemeClr val="bg1"/>
                </a:solidFill>
              </a:rPr>
              <a:t>Captures</a:t>
            </a:r>
            <a:br>
              <a:rPr lang="en-IL" dirty="0">
                <a:solidFill>
                  <a:schemeClr val="bg1"/>
                </a:solidFill>
              </a:rPr>
            </a:br>
            <a:r>
              <a:rPr lang="en-IL" dirty="0">
                <a:solidFill>
                  <a:schemeClr val="bg1"/>
                </a:solidFill>
              </a:rPr>
              <a:t>fundamental</a:t>
            </a:r>
            <a:br>
              <a:rPr lang="en-IL" dirty="0">
                <a:solidFill>
                  <a:schemeClr val="bg1"/>
                </a:solidFill>
              </a:rPr>
            </a:br>
            <a:r>
              <a:rPr lang="en-IL" dirty="0">
                <a:solidFill>
                  <a:schemeClr val="bg1"/>
                </a:solidFill>
              </a:rPr>
              <a:t>applications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en-IL" dirty="0">
                <a:solidFill>
                  <a:schemeClr val="bg1"/>
                </a:solidFill>
              </a:rPr>
              <a:t>.g., </a:t>
            </a:r>
          </a:p>
          <a:p>
            <a:pPr lvl="1"/>
            <a:br>
              <a:rPr lang="en-US" i="1" dirty="0">
                <a:solidFill>
                  <a:schemeClr val="bg1"/>
                </a:solidFill>
                <a:latin typeface="Cambria Math" panose="02040503050406030204" pitchFamily="18" charset="0"/>
              </a:rPr>
            </a:br>
            <a:endParaRPr lang="en-IL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I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E20DE8-8422-1178-1D90-03604A8FF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530" y="4067041"/>
            <a:ext cx="7164499" cy="27742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76376B-3183-2559-370B-4C3C45E2D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647" y="2230967"/>
            <a:ext cx="10174427" cy="202243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F42953-774D-FEE9-3D84-24D4A44276F6}"/>
              </a:ext>
            </a:extLst>
          </p:cNvPr>
          <p:cNvCxnSpPr>
            <a:cxnSpLocks/>
          </p:cNvCxnSpPr>
          <p:nvPr/>
        </p:nvCxnSpPr>
        <p:spPr>
          <a:xfrm flipH="1">
            <a:off x="6095999" y="1833601"/>
            <a:ext cx="1" cy="474858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2">
            <a:extLst>
              <a:ext uri="{FF2B5EF4-FFF2-40B4-BE49-F238E27FC236}">
                <a16:creationId xmlns:a16="http://schemas.microsoft.com/office/drawing/2014/main" id="{EDAB9993-B453-C378-8022-0D022C0E0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Our framework</a:t>
            </a:r>
            <a:r>
              <a:rPr lang="en-US" dirty="0"/>
              <a:t>: A</a:t>
            </a:r>
            <a:r>
              <a:rPr lang="en-IL" dirty="0"/>
              <a:t>dversaries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D46A868-73E4-BA1B-EF58-0B7DDFFB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1345" y="1674768"/>
            <a:ext cx="5632306" cy="5046707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L" b="1" dirty="0"/>
              <a:t>Gradient-based adversaries</a:t>
            </a:r>
          </a:p>
          <a:p>
            <a:pPr marL="0" indent="0">
              <a:buNone/>
            </a:pPr>
            <a:endParaRPr lang="en-IL" sz="2600" b="1" dirty="0"/>
          </a:p>
          <a:p>
            <a:pPr marL="0" indent="0">
              <a:buNone/>
            </a:pPr>
            <a:endParaRPr lang="en-IL" sz="2600" b="1" dirty="0"/>
          </a:p>
          <a:p>
            <a:pPr marL="0" indent="0">
              <a:buNone/>
            </a:pPr>
            <a:endParaRPr lang="en-IL" sz="2600" b="1" dirty="0"/>
          </a:p>
          <a:p>
            <a:pPr marL="0" indent="0">
              <a:buNone/>
            </a:pPr>
            <a:endParaRPr lang="en-IL" sz="2600" b="1" dirty="0"/>
          </a:p>
          <a:p>
            <a:pPr marL="0" indent="0">
              <a:buNone/>
            </a:pPr>
            <a:endParaRPr lang="en-IL" sz="2600" b="1" dirty="0"/>
          </a:p>
          <a:p>
            <a:pPr lvl="1"/>
            <a:endParaRPr lang="en-IL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EBE9F9-BB76-FFD6-5AFA-8B7E2ED5E805}"/>
              </a:ext>
            </a:extLst>
          </p:cNvPr>
          <p:cNvCxnSpPr>
            <a:cxnSpLocks/>
          </p:cNvCxnSpPr>
          <p:nvPr/>
        </p:nvCxnSpPr>
        <p:spPr>
          <a:xfrm>
            <a:off x="6112158" y="3429000"/>
            <a:ext cx="0" cy="1064391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6CC8FD2E-E25A-108C-F9B0-14FD43DDE5EE}"/>
              </a:ext>
            </a:extLst>
          </p:cNvPr>
          <p:cNvCxnSpPr>
            <a:cxnSpLocks/>
            <a:stCxn id="7" idx="0"/>
            <a:endCxn id="9" idx="0"/>
          </p:cNvCxnSpPr>
          <p:nvPr/>
        </p:nvCxnSpPr>
        <p:spPr>
          <a:xfrm rot="16200000" flipH="1" flipV="1">
            <a:off x="3458383" y="2658739"/>
            <a:ext cx="226006" cy="4141583"/>
          </a:xfrm>
          <a:prstGeom prst="bentConnector3">
            <a:avLst>
              <a:gd name="adj1" fmla="val -101148"/>
            </a:avLst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293C0BC5-CA81-75B1-48D9-223381DAD29D}"/>
                  </a:ext>
                </a:extLst>
              </p:cNvPr>
              <p:cNvSpPr/>
              <p:nvPr/>
            </p:nvSpPr>
            <p:spPr>
              <a:xfrm>
                <a:off x="258336" y="4842534"/>
                <a:ext cx="2484515" cy="665444"/>
              </a:xfrm>
              <a:prstGeom prst="round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IL" sz="24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IL" sz="2400" dirty="0">
                    <a:solidFill>
                      <a:schemeClr val="tx1"/>
                    </a:solidFill>
                  </a:rPr>
                  <a:t> are fixed</a:t>
                </a: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293C0BC5-CA81-75B1-48D9-223381DAD2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36" y="4842534"/>
                <a:ext cx="2484515" cy="665444"/>
              </a:xfrm>
              <a:prstGeom prst="roundRect">
                <a:avLst/>
              </a:prstGeom>
              <a:blipFill>
                <a:blip r:embed="rId5"/>
                <a:stretch>
                  <a:fillRect b="-1786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8C85765-C5A0-4061-246C-E9786F5D204D}"/>
              </a:ext>
            </a:extLst>
          </p:cNvPr>
          <p:cNvSpPr/>
          <p:nvPr/>
        </p:nvSpPr>
        <p:spPr>
          <a:xfrm flipH="1">
            <a:off x="5363930" y="4616528"/>
            <a:ext cx="556495" cy="469317"/>
          </a:xfrm>
          <a:prstGeom prst="roundRect">
            <a:avLst/>
          </a:prstGeom>
          <a:solidFill>
            <a:srgbClr val="0070C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7811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0E8DE0-92AD-B667-724C-4A9E5D2D0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529" y="4074158"/>
            <a:ext cx="7164499" cy="2774277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9B436D4-BE28-43B3-718A-FE63821ED1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336" y="1682744"/>
            <a:ext cx="5632306" cy="5046707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L" b="1" dirty="0"/>
              <a:t>Sample-based adversaries</a:t>
            </a:r>
          </a:p>
          <a:p>
            <a:pPr marL="0" indent="0">
              <a:buNone/>
            </a:pPr>
            <a:endParaRPr lang="en-IL" dirty="0"/>
          </a:p>
          <a:p>
            <a:pPr marL="0" indent="0">
              <a:buNone/>
            </a:pPr>
            <a:endParaRPr lang="en-IL" dirty="0"/>
          </a:p>
          <a:p>
            <a:pPr marL="0" indent="0">
              <a:buNone/>
            </a:pPr>
            <a:endParaRPr lang="en-IL" dirty="0"/>
          </a:p>
          <a:p>
            <a:pPr marL="0" indent="0">
              <a:buNone/>
            </a:pPr>
            <a:endParaRPr lang="en-IL" dirty="0"/>
          </a:p>
          <a:p>
            <a:pPr marL="0" indent="0">
              <a:buNone/>
            </a:pPr>
            <a:endParaRPr lang="en-IL" dirty="0"/>
          </a:p>
          <a:p>
            <a:r>
              <a:rPr lang="en-IL" dirty="0">
                <a:solidFill>
                  <a:schemeClr val="bg1"/>
                </a:solidFill>
              </a:rPr>
              <a:t>Captures</a:t>
            </a:r>
            <a:br>
              <a:rPr lang="en-IL" dirty="0">
                <a:solidFill>
                  <a:schemeClr val="bg1"/>
                </a:solidFill>
              </a:rPr>
            </a:br>
            <a:r>
              <a:rPr lang="en-IL" dirty="0">
                <a:solidFill>
                  <a:schemeClr val="bg1"/>
                </a:solidFill>
              </a:rPr>
              <a:t>fundamental</a:t>
            </a:r>
            <a:br>
              <a:rPr lang="en-IL" dirty="0">
                <a:solidFill>
                  <a:schemeClr val="bg1"/>
                </a:solidFill>
              </a:rPr>
            </a:br>
            <a:r>
              <a:rPr lang="en-IL" dirty="0">
                <a:solidFill>
                  <a:schemeClr val="bg1"/>
                </a:solidFill>
              </a:rPr>
              <a:t>applications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en-IL" dirty="0">
                <a:solidFill>
                  <a:schemeClr val="bg1"/>
                </a:solidFill>
              </a:rPr>
              <a:t>.g., </a:t>
            </a:r>
          </a:p>
          <a:p>
            <a:pPr lvl="1"/>
            <a:br>
              <a:rPr lang="en-US" i="1" dirty="0">
                <a:solidFill>
                  <a:schemeClr val="bg1"/>
                </a:solidFill>
                <a:latin typeface="Cambria Math" panose="02040503050406030204" pitchFamily="18" charset="0"/>
              </a:rPr>
            </a:br>
            <a:endParaRPr lang="en-IL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I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76376B-3183-2559-370B-4C3C45E2D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647" y="2230967"/>
            <a:ext cx="10174427" cy="202243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F42953-774D-FEE9-3D84-24D4A44276F6}"/>
              </a:ext>
            </a:extLst>
          </p:cNvPr>
          <p:cNvCxnSpPr>
            <a:cxnSpLocks/>
          </p:cNvCxnSpPr>
          <p:nvPr/>
        </p:nvCxnSpPr>
        <p:spPr>
          <a:xfrm flipH="1">
            <a:off x="6095999" y="1833601"/>
            <a:ext cx="1" cy="474858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2">
            <a:extLst>
              <a:ext uri="{FF2B5EF4-FFF2-40B4-BE49-F238E27FC236}">
                <a16:creationId xmlns:a16="http://schemas.microsoft.com/office/drawing/2014/main" id="{EDAB9993-B453-C378-8022-0D022C0E0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Our framework</a:t>
            </a:r>
            <a:r>
              <a:rPr lang="en-US" dirty="0"/>
              <a:t>: A</a:t>
            </a:r>
            <a:r>
              <a:rPr lang="en-IL" dirty="0"/>
              <a:t>dversaries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D46A868-73E4-BA1B-EF58-0B7DDFFB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1345" y="1674768"/>
            <a:ext cx="5632306" cy="5046707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L" b="1" dirty="0"/>
              <a:t>Gradient-based adversaries</a:t>
            </a:r>
          </a:p>
          <a:p>
            <a:pPr marL="0" indent="0">
              <a:buNone/>
            </a:pPr>
            <a:endParaRPr lang="en-IL" sz="2600" b="1" dirty="0"/>
          </a:p>
          <a:p>
            <a:pPr marL="0" indent="0">
              <a:buNone/>
            </a:pPr>
            <a:endParaRPr lang="en-IL" sz="2600" b="1" dirty="0"/>
          </a:p>
          <a:p>
            <a:pPr marL="0" indent="0">
              <a:buNone/>
            </a:pPr>
            <a:endParaRPr lang="en-IL" sz="2600" b="1" dirty="0"/>
          </a:p>
          <a:p>
            <a:pPr marL="0" indent="0">
              <a:buNone/>
            </a:pPr>
            <a:endParaRPr lang="en-IL" sz="2600" b="1" dirty="0"/>
          </a:p>
          <a:p>
            <a:pPr marL="0" indent="0">
              <a:buNone/>
            </a:pPr>
            <a:endParaRPr lang="en-IL" sz="2600" b="1" dirty="0"/>
          </a:p>
          <a:p>
            <a:pPr lvl="1"/>
            <a:endParaRPr lang="en-IL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EBE9F9-BB76-FFD6-5AFA-8B7E2ED5E805}"/>
              </a:ext>
            </a:extLst>
          </p:cNvPr>
          <p:cNvCxnSpPr>
            <a:cxnSpLocks/>
          </p:cNvCxnSpPr>
          <p:nvPr/>
        </p:nvCxnSpPr>
        <p:spPr>
          <a:xfrm>
            <a:off x="6112158" y="3429000"/>
            <a:ext cx="0" cy="1064391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6CC8FD2E-E25A-108C-F9B0-14FD43DDE5EE}"/>
              </a:ext>
            </a:extLst>
          </p:cNvPr>
          <p:cNvCxnSpPr>
            <a:cxnSpLocks/>
            <a:stCxn id="7" idx="0"/>
            <a:endCxn id="9" idx="0"/>
          </p:cNvCxnSpPr>
          <p:nvPr/>
        </p:nvCxnSpPr>
        <p:spPr>
          <a:xfrm rot="16200000" flipH="1" flipV="1">
            <a:off x="3458383" y="2658739"/>
            <a:ext cx="226006" cy="4141583"/>
          </a:xfrm>
          <a:prstGeom prst="bentConnector3">
            <a:avLst>
              <a:gd name="adj1" fmla="val -101148"/>
            </a:avLst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293C0BC5-CA81-75B1-48D9-223381DAD29D}"/>
                  </a:ext>
                </a:extLst>
              </p:cNvPr>
              <p:cNvSpPr/>
              <p:nvPr/>
            </p:nvSpPr>
            <p:spPr>
              <a:xfrm>
                <a:off x="258336" y="4842534"/>
                <a:ext cx="2484515" cy="665444"/>
              </a:xfrm>
              <a:prstGeom prst="round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IL" sz="24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IL" sz="2400" dirty="0">
                    <a:solidFill>
                      <a:schemeClr val="tx1"/>
                    </a:solidFill>
                  </a:rPr>
                  <a:t> are fixed</a:t>
                </a: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293C0BC5-CA81-75B1-48D9-223381DAD2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36" y="4842534"/>
                <a:ext cx="2484515" cy="665444"/>
              </a:xfrm>
              <a:prstGeom prst="roundRect">
                <a:avLst/>
              </a:prstGeom>
              <a:blipFill>
                <a:blip r:embed="rId5"/>
                <a:stretch>
                  <a:fillRect b="-1786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8C85765-C5A0-4061-246C-E9786F5D204D}"/>
              </a:ext>
            </a:extLst>
          </p:cNvPr>
          <p:cNvSpPr/>
          <p:nvPr/>
        </p:nvSpPr>
        <p:spPr>
          <a:xfrm flipH="1">
            <a:off x="5363930" y="4616528"/>
            <a:ext cx="556495" cy="469317"/>
          </a:xfrm>
          <a:prstGeom prst="roundRect">
            <a:avLst/>
          </a:prstGeom>
          <a:solidFill>
            <a:srgbClr val="0070C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82770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6A8864-8F81-27AB-84A7-12266F3CB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529" y="4074157"/>
            <a:ext cx="7164499" cy="2774277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9B436D4-BE28-43B3-718A-FE63821ED1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336" y="1682744"/>
            <a:ext cx="5632306" cy="5046707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L" b="1" dirty="0"/>
              <a:t>Sample-based adversaries</a:t>
            </a:r>
          </a:p>
          <a:p>
            <a:pPr marL="0" indent="0">
              <a:buNone/>
            </a:pPr>
            <a:endParaRPr lang="en-IL" dirty="0"/>
          </a:p>
          <a:p>
            <a:pPr marL="0" indent="0">
              <a:buNone/>
            </a:pPr>
            <a:endParaRPr lang="en-IL" dirty="0"/>
          </a:p>
          <a:p>
            <a:pPr marL="0" indent="0">
              <a:buNone/>
            </a:pPr>
            <a:endParaRPr lang="en-IL" dirty="0"/>
          </a:p>
          <a:p>
            <a:pPr marL="0" indent="0">
              <a:buNone/>
            </a:pPr>
            <a:endParaRPr lang="en-IL" dirty="0"/>
          </a:p>
          <a:p>
            <a:pPr marL="0" indent="0">
              <a:buNone/>
            </a:pPr>
            <a:endParaRPr lang="en-IL" dirty="0"/>
          </a:p>
          <a:p>
            <a:r>
              <a:rPr lang="en-IL" dirty="0">
                <a:solidFill>
                  <a:schemeClr val="bg1"/>
                </a:solidFill>
              </a:rPr>
              <a:t>Captures</a:t>
            </a:r>
            <a:br>
              <a:rPr lang="en-IL" dirty="0">
                <a:solidFill>
                  <a:schemeClr val="bg1"/>
                </a:solidFill>
              </a:rPr>
            </a:br>
            <a:r>
              <a:rPr lang="en-IL" dirty="0">
                <a:solidFill>
                  <a:schemeClr val="bg1"/>
                </a:solidFill>
              </a:rPr>
              <a:t>fundamental</a:t>
            </a:r>
            <a:br>
              <a:rPr lang="en-IL" dirty="0">
                <a:solidFill>
                  <a:schemeClr val="bg1"/>
                </a:solidFill>
              </a:rPr>
            </a:br>
            <a:r>
              <a:rPr lang="en-IL" dirty="0">
                <a:solidFill>
                  <a:schemeClr val="bg1"/>
                </a:solidFill>
              </a:rPr>
              <a:t>applications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en-IL" dirty="0">
                <a:solidFill>
                  <a:schemeClr val="bg1"/>
                </a:solidFill>
              </a:rPr>
              <a:t>.g., </a:t>
            </a:r>
          </a:p>
          <a:p>
            <a:pPr lvl="1"/>
            <a:br>
              <a:rPr lang="en-US" i="1" dirty="0">
                <a:solidFill>
                  <a:schemeClr val="bg1"/>
                </a:solidFill>
                <a:latin typeface="Cambria Math" panose="02040503050406030204" pitchFamily="18" charset="0"/>
              </a:rPr>
            </a:br>
            <a:endParaRPr lang="en-IL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I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76376B-3183-2559-370B-4C3C45E2D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647" y="2230967"/>
            <a:ext cx="10174427" cy="202243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F42953-774D-FEE9-3D84-24D4A44276F6}"/>
              </a:ext>
            </a:extLst>
          </p:cNvPr>
          <p:cNvCxnSpPr>
            <a:cxnSpLocks/>
          </p:cNvCxnSpPr>
          <p:nvPr/>
        </p:nvCxnSpPr>
        <p:spPr>
          <a:xfrm flipH="1">
            <a:off x="6095999" y="1833601"/>
            <a:ext cx="1" cy="474858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2">
            <a:extLst>
              <a:ext uri="{FF2B5EF4-FFF2-40B4-BE49-F238E27FC236}">
                <a16:creationId xmlns:a16="http://schemas.microsoft.com/office/drawing/2014/main" id="{EDAB9993-B453-C378-8022-0D022C0E0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Our framework</a:t>
            </a:r>
            <a:r>
              <a:rPr lang="en-US" dirty="0"/>
              <a:t>: A</a:t>
            </a:r>
            <a:r>
              <a:rPr lang="en-IL" dirty="0"/>
              <a:t>dversaries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D46A868-73E4-BA1B-EF58-0B7DDFFB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1345" y="1674768"/>
            <a:ext cx="5632306" cy="5046707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L" b="1" dirty="0"/>
              <a:t>Gradient-based adversaries</a:t>
            </a:r>
          </a:p>
          <a:p>
            <a:pPr marL="0" indent="0">
              <a:buNone/>
            </a:pPr>
            <a:endParaRPr lang="en-IL" sz="2600" b="1" dirty="0"/>
          </a:p>
          <a:p>
            <a:pPr marL="0" indent="0">
              <a:buNone/>
            </a:pPr>
            <a:endParaRPr lang="en-IL" sz="2600" b="1" dirty="0"/>
          </a:p>
          <a:p>
            <a:pPr marL="0" indent="0">
              <a:buNone/>
            </a:pPr>
            <a:endParaRPr lang="en-IL" sz="2600" b="1" dirty="0"/>
          </a:p>
          <a:p>
            <a:pPr marL="0" indent="0">
              <a:buNone/>
            </a:pPr>
            <a:endParaRPr lang="en-IL" sz="2600" b="1" dirty="0"/>
          </a:p>
          <a:p>
            <a:pPr marL="0" indent="0">
              <a:buNone/>
            </a:pPr>
            <a:endParaRPr lang="en-IL" sz="2600" b="1" dirty="0"/>
          </a:p>
          <a:p>
            <a:pPr lvl="1"/>
            <a:endParaRPr lang="en-IL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EBE9F9-BB76-FFD6-5AFA-8B7E2ED5E805}"/>
              </a:ext>
            </a:extLst>
          </p:cNvPr>
          <p:cNvCxnSpPr>
            <a:cxnSpLocks/>
          </p:cNvCxnSpPr>
          <p:nvPr/>
        </p:nvCxnSpPr>
        <p:spPr>
          <a:xfrm>
            <a:off x="6112158" y="3429000"/>
            <a:ext cx="0" cy="1064391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6CC8FD2E-E25A-108C-F9B0-14FD43DDE5EE}"/>
              </a:ext>
            </a:extLst>
          </p:cNvPr>
          <p:cNvCxnSpPr>
            <a:cxnSpLocks/>
            <a:stCxn id="7" idx="0"/>
            <a:endCxn id="9" idx="0"/>
          </p:cNvCxnSpPr>
          <p:nvPr/>
        </p:nvCxnSpPr>
        <p:spPr>
          <a:xfrm rot="16200000" flipH="1" flipV="1">
            <a:off x="3458383" y="2658739"/>
            <a:ext cx="226006" cy="4141583"/>
          </a:xfrm>
          <a:prstGeom prst="bentConnector3">
            <a:avLst>
              <a:gd name="adj1" fmla="val -101148"/>
            </a:avLst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293C0BC5-CA81-75B1-48D9-223381DAD29D}"/>
                  </a:ext>
                </a:extLst>
              </p:cNvPr>
              <p:cNvSpPr/>
              <p:nvPr/>
            </p:nvSpPr>
            <p:spPr>
              <a:xfrm>
                <a:off x="258336" y="4842534"/>
                <a:ext cx="2484515" cy="665444"/>
              </a:xfrm>
              <a:prstGeom prst="round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IL" sz="24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IL" sz="2400" dirty="0">
                    <a:solidFill>
                      <a:schemeClr val="tx1"/>
                    </a:solidFill>
                  </a:rPr>
                  <a:t> are fixed</a:t>
                </a: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293C0BC5-CA81-75B1-48D9-223381DAD2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36" y="4842534"/>
                <a:ext cx="2484515" cy="665444"/>
              </a:xfrm>
              <a:prstGeom prst="roundRect">
                <a:avLst/>
              </a:prstGeom>
              <a:blipFill>
                <a:blip r:embed="rId5"/>
                <a:stretch>
                  <a:fillRect b="-1786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8C85765-C5A0-4061-246C-E9786F5D204D}"/>
              </a:ext>
            </a:extLst>
          </p:cNvPr>
          <p:cNvSpPr/>
          <p:nvPr/>
        </p:nvSpPr>
        <p:spPr>
          <a:xfrm flipH="1">
            <a:off x="5363930" y="4616528"/>
            <a:ext cx="556495" cy="469317"/>
          </a:xfrm>
          <a:prstGeom prst="roundRect">
            <a:avLst/>
          </a:prstGeom>
          <a:solidFill>
            <a:srgbClr val="0070C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86158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00BDC2-687E-65F1-386D-CAAC45C14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528" y="4069400"/>
            <a:ext cx="7164499" cy="2774277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9B436D4-BE28-43B3-718A-FE63821ED1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336" y="1682744"/>
            <a:ext cx="5632306" cy="5046707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L" b="1" dirty="0"/>
              <a:t>Sample-based adversaries</a:t>
            </a:r>
          </a:p>
          <a:p>
            <a:pPr marL="0" indent="0">
              <a:buNone/>
            </a:pPr>
            <a:endParaRPr lang="en-IL" dirty="0"/>
          </a:p>
          <a:p>
            <a:pPr marL="0" indent="0">
              <a:buNone/>
            </a:pPr>
            <a:endParaRPr lang="en-IL" dirty="0"/>
          </a:p>
          <a:p>
            <a:pPr marL="0" indent="0">
              <a:buNone/>
            </a:pPr>
            <a:endParaRPr lang="en-IL" dirty="0"/>
          </a:p>
          <a:p>
            <a:pPr marL="0" indent="0">
              <a:buNone/>
            </a:pPr>
            <a:endParaRPr lang="en-IL" dirty="0"/>
          </a:p>
          <a:p>
            <a:pPr marL="0" indent="0">
              <a:buNone/>
            </a:pPr>
            <a:endParaRPr lang="en-IL" dirty="0"/>
          </a:p>
          <a:p>
            <a:r>
              <a:rPr lang="en-IL" dirty="0">
                <a:solidFill>
                  <a:schemeClr val="bg1"/>
                </a:solidFill>
              </a:rPr>
              <a:t>Captures</a:t>
            </a:r>
            <a:br>
              <a:rPr lang="en-IL" dirty="0">
                <a:solidFill>
                  <a:schemeClr val="bg1"/>
                </a:solidFill>
              </a:rPr>
            </a:br>
            <a:r>
              <a:rPr lang="en-IL" dirty="0">
                <a:solidFill>
                  <a:schemeClr val="bg1"/>
                </a:solidFill>
              </a:rPr>
              <a:t>fundamental</a:t>
            </a:r>
            <a:br>
              <a:rPr lang="en-IL" dirty="0">
                <a:solidFill>
                  <a:schemeClr val="bg1"/>
                </a:solidFill>
              </a:rPr>
            </a:br>
            <a:r>
              <a:rPr lang="en-IL" dirty="0">
                <a:solidFill>
                  <a:schemeClr val="bg1"/>
                </a:solidFill>
              </a:rPr>
              <a:t>applications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en-IL" dirty="0">
                <a:solidFill>
                  <a:schemeClr val="bg1"/>
                </a:solidFill>
              </a:rPr>
              <a:t>.g., </a:t>
            </a:r>
          </a:p>
          <a:p>
            <a:pPr lvl="1"/>
            <a:br>
              <a:rPr lang="en-US" i="1" dirty="0">
                <a:solidFill>
                  <a:schemeClr val="bg1"/>
                </a:solidFill>
                <a:latin typeface="Cambria Math" panose="02040503050406030204" pitchFamily="18" charset="0"/>
              </a:rPr>
            </a:br>
            <a:endParaRPr lang="en-IL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I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76376B-3183-2559-370B-4C3C45E2D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647" y="2230967"/>
            <a:ext cx="10174427" cy="202243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F42953-774D-FEE9-3D84-24D4A44276F6}"/>
              </a:ext>
            </a:extLst>
          </p:cNvPr>
          <p:cNvCxnSpPr>
            <a:cxnSpLocks/>
          </p:cNvCxnSpPr>
          <p:nvPr/>
        </p:nvCxnSpPr>
        <p:spPr>
          <a:xfrm flipH="1">
            <a:off x="6095999" y="1833601"/>
            <a:ext cx="1" cy="474858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2">
            <a:extLst>
              <a:ext uri="{FF2B5EF4-FFF2-40B4-BE49-F238E27FC236}">
                <a16:creationId xmlns:a16="http://schemas.microsoft.com/office/drawing/2014/main" id="{EDAB9993-B453-C378-8022-0D022C0E0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Our framework</a:t>
            </a:r>
            <a:r>
              <a:rPr lang="en-US" dirty="0"/>
              <a:t>: A</a:t>
            </a:r>
            <a:r>
              <a:rPr lang="en-IL" dirty="0"/>
              <a:t>dversaries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D46A868-73E4-BA1B-EF58-0B7DDFFB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1345" y="1674768"/>
            <a:ext cx="5632306" cy="5046707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L" b="1" dirty="0"/>
              <a:t>Gradient-based adversaries</a:t>
            </a:r>
          </a:p>
          <a:p>
            <a:pPr marL="0" indent="0">
              <a:buNone/>
            </a:pPr>
            <a:endParaRPr lang="en-IL" sz="2600" b="1" dirty="0"/>
          </a:p>
          <a:p>
            <a:pPr marL="0" indent="0">
              <a:buNone/>
            </a:pPr>
            <a:endParaRPr lang="en-IL" sz="2600" b="1" dirty="0"/>
          </a:p>
          <a:p>
            <a:pPr marL="0" indent="0">
              <a:buNone/>
            </a:pPr>
            <a:endParaRPr lang="en-IL" sz="2600" b="1" dirty="0"/>
          </a:p>
          <a:p>
            <a:pPr marL="0" indent="0">
              <a:buNone/>
            </a:pPr>
            <a:endParaRPr lang="en-IL" sz="2600" b="1" dirty="0"/>
          </a:p>
          <a:p>
            <a:pPr marL="0" indent="0">
              <a:buNone/>
            </a:pPr>
            <a:endParaRPr lang="en-IL" sz="2600" b="1" dirty="0"/>
          </a:p>
          <a:p>
            <a:pPr lvl="1"/>
            <a:endParaRPr lang="en-IL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EBE9F9-BB76-FFD6-5AFA-8B7E2ED5E805}"/>
              </a:ext>
            </a:extLst>
          </p:cNvPr>
          <p:cNvCxnSpPr>
            <a:cxnSpLocks/>
          </p:cNvCxnSpPr>
          <p:nvPr/>
        </p:nvCxnSpPr>
        <p:spPr>
          <a:xfrm>
            <a:off x="6112158" y="3429000"/>
            <a:ext cx="0" cy="1064391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6CC8FD2E-E25A-108C-F9B0-14FD43DDE5EE}"/>
              </a:ext>
            </a:extLst>
          </p:cNvPr>
          <p:cNvCxnSpPr>
            <a:cxnSpLocks/>
            <a:stCxn id="7" idx="0"/>
            <a:endCxn id="9" idx="0"/>
          </p:cNvCxnSpPr>
          <p:nvPr/>
        </p:nvCxnSpPr>
        <p:spPr>
          <a:xfrm rot="16200000" flipH="1" flipV="1">
            <a:off x="3458383" y="2658739"/>
            <a:ext cx="226006" cy="4141583"/>
          </a:xfrm>
          <a:prstGeom prst="bentConnector3">
            <a:avLst>
              <a:gd name="adj1" fmla="val -101148"/>
            </a:avLst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293C0BC5-CA81-75B1-48D9-223381DAD29D}"/>
                  </a:ext>
                </a:extLst>
              </p:cNvPr>
              <p:cNvSpPr/>
              <p:nvPr/>
            </p:nvSpPr>
            <p:spPr>
              <a:xfrm>
                <a:off x="258336" y="4842534"/>
                <a:ext cx="2484515" cy="665444"/>
              </a:xfrm>
              <a:prstGeom prst="round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IL" sz="24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IL" sz="2400" dirty="0">
                    <a:solidFill>
                      <a:schemeClr val="tx1"/>
                    </a:solidFill>
                  </a:rPr>
                  <a:t> are fixed</a:t>
                </a: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293C0BC5-CA81-75B1-48D9-223381DAD2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36" y="4842534"/>
                <a:ext cx="2484515" cy="665444"/>
              </a:xfrm>
              <a:prstGeom prst="roundRect">
                <a:avLst/>
              </a:prstGeom>
              <a:blipFill>
                <a:blip r:embed="rId5"/>
                <a:stretch>
                  <a:fillRect b="-1786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8C85765-C5A0-4061-246C-E9786F5D204D}"/>
              </a:ext>
            </a:extLst>
          </p:cNvPr>
          <p:cNvSpPr/>
          <p:nvPr/>
        </p:nvSpPr>
        <p:spPr>
          <a:xfrm flipH="1">
            <a:off x="5363930" y="4616528"/>
            <a:ext cx="556495" cy="469317"/>
          </a:xfrm>
          <a:prstGeom prst="roundRect">
            <a:avLst/>
          </a:prstGeom>
          <a:solidFill>
            <a:srgbClr val="0070C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BF07FEF-C20F-BD30-769C-547DAA925758}"/>
              </a:ext>
            </a:extLst>
          </p:cNvPr>
          <p:cNvSpPr/>
          <p:nvPr/>
        </p:nvSpPr>
        <p:spPr>
          <a:xfrm>
            <a:off x="8039784" y="5827586"/>
            <a:ext cx="293936" cy="391655"/>
          </a:xfrm>
          <a:prstGeom prst="roundRect">
            <a:avLst/>
          </a:prstGeom>
          <a:solidFill>
            <a:srgbClr val="00B05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2E63438B-C753-31E9-377D-8AD3E5F0372F}"/>
                  </a:ext>
                </a:extLst>
              </p:cNvPr>
              <p:cNvSpPr/>
              <p:nvPr/>
            </p:nvSpPr>
            <p:spPr>
              <a:xfrm>
                <a:off x="9162220" y="5827585"/>
                <a:ext cx="2936730" cy="957369"/>
              </a:xfrm>
              <a:prstGeom prst="round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IL" sz="2400" dirty="0">
                    <a:solidFill>
                      <a:schemeClr val="tx1"/>
                    </a:solidFill>
                  </a:rPr>
                  <a:t> is the step size or learning rate</a:t>
                </a: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2E63438B-C753-31E9-377D-8AD3E5F037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220" y="5827585"/>
                <a:ext cx="2936730" cy="957369"/>
              </a:xfrm>
              <a:prstGeom prst="roundRect">
                <a:avLst/>
              </a:prstGeom>
              <a:blipFill>
                <a:blip r:embed="rId6"/>
                <a:stretch>
                  <a:fillRect b="-6329"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756CBD23-06D5-C86F-F2AA-D62F88079B86}"/>
              </a:ext>
            </a:extLst>
          </p:cNvPr>
          <p:cNvCxnSpPr>
            <a:cxnSpLocks/>
            <a:stCxn id="4" idx="2"/>
            <a:endCxn id="11" idx="1"/>
          </p:cNvCxnSpPr>
          <p:nvPr/>
        </p:nvCxnSpPr>
        <p:spPr>
          <a:xfrm rot="16200000" flipH="1">
            <a:off x="8630972" y="5775021"/>
            <a:ext cx="87029" cy="975468"/>
          </a:xfrm>
          <a:prstGeom prst="bentConnector2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6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019F21-9621-F801-3D81-6027A4C45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530" y="4069400"/>
            <a:ext cx="7164499" cy="2774277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9B436D4-BE28-43B3-718A-FE63821ED1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336" y="1682744"/>
            <a:ext cx="5632306" cy="5046707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L" b="1" dirty="0"/>
              <a:t>Sample-based adversaries</a:t>
            </a:r>
          </a:p>
          <a:p>
            <a:pPr marL="0" indent="0">
              <a:buNone/>
            </a:pPr>
            <a:endParaRPr lang="en-IL" dirty="0"/>
          </a:p>
          <a:p>
            <a:pPr marL="0" indent="0">
              <a:buNone/>
            </a:pPr>
            <a:endParaRPr lang="en-IL" dirty="0"/>
          </a:p>
          <a:p>
            <a:pPr marL="0" indent="0">
              <a:buNone/>
            </a:pPr>
            <a:endParaRPr lang="en-IL" dirty="0"/>
          </a:p>
          <a:p>
            <a:pPr marL="0" indent="0">
              <a:buNone/>
            </a:pPr>
            <a:endParaRPr lang="en-IL" dirty="0"/>
          </a:p>
          <a:p>
            <a:pPr marL="0" indent="0">
              <a:buNone/>
            </a:pPr>
            <a:endParaRPr lang="en-IL" dirty="0"/>
          </a:p>
          <a:p>
            <a:r>
              <a:rPr lang="en-IL" dirty="0">
                <a:solidFill>
                  <a:schemeClr val="bg1"/>
                </a:solidFill>
              </a:rPr>
              <a:t>Captures</a:t>
            </a:r>
            <a:br>
              <a:rPr lang="en-IL" dirty="0">
                <a:solidFill>
                  <a:schemeClr val="bg1"/>
                </a:solidFill>
              </a:rPr>
            </a:br>
            <a:r>
              <a:rPr lang="en-IL" dirty="0">
                <a:solidFill>
                  <a:schemeClr val="bg1"/>
                </a:solidFill>
              </a:rPr>
              <a:t>fundamental</a:t>
            </a:r>
            <a:br>
              <a:rPr lang="en-IL" dirty="0">
                <a:solidFill>
                  <a:schemeClr val="bg1"/>
                </a:solidFill>
              </a:rPr>
            </a:br>
            <a:r>
              <a:rPr lang="en-IL" dirty="0">
                <a:solidFill>
                  <a:schemeClr val="bg1"/>
                </a:solidFill>
              </a:rPr>
              <a:t>applications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en-IL" dirty="0">
                <a:solidFill>
                  <a:schemeClr val="bg1"/>
                </a:solidFill>
              </a:rPr>
              <a:t>.g., </a:t>
            </a:r>
          </a:p>
          <a:p>
            <a:pPr lvl="1"/>
            <a:br>
              <a:rPr lang="en-US" i="1" dirty="0">
                <a:solidFill>
                  <a:schemeClr val="bg1"/>
                </a:solidFill>
                <a:latin typeface="Cambria Math" panose="02040503050406030204" pitchFamily="18" charset="0"/>
              </a:rPr>
            </a:br>
            <a:endParaRPr lang="en-IL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I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76376B-3183-2559-370B-4C3C45E2D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647" y="2230967"/>
            <a:ext cx="10174427" cy="202243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F42953-774D-FEE9-3D84-24D4A44276F6}"/>
              </a:ext>
            </a:extLst>
          </p:cNvPr>
          <p:cNvCxnSpPr>
            <a:cxnSpLocks/>
          </p:cNvCxnSpPr>
          <p:nvPr/>
        </p:nvCxnSpPr>
        <p:spPr>
          <a:xfrm flipH="1">
            <a:off x="6095999" y="1833601"/>
            <a:ext cx="1" cy="474858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2">
            <a:extLst>
              <a:ext uri="{FF2B5EF4-FFF2-40B4-BE49-F238E27FC236}">
                <a16:creationId xmlns:a16="http://schemas.microsoft.com/office/drawing/2014/main" id="{EDAB9993-B453-C378-8022-0D022C0E0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Our framework</a:t>
            </a:r>
            <a:r>
              <a:rPr lang="en-US" dirty="0"/>
              <a:t>: A</a:t>
            </a:r>
            <a:r>
              <a:rPr lang="en-IL" dirty="0"/>
              <a:t>dversaries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D46A868-73E4-BA1B-EF58-0B7DDFFB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1345" y="1674768"/>
            <a:ext cx="5632306" cy="5046707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L" b="1" dirty="0"/>
              <a:t>Gradient-based adversaries</a:t>
            </a:r>
          </a:p>
          <a:p>
            <a:pPr marL="0" indent="0">
              <a:buNone/>
            </a:pPr>
            <a:endParaRPr lang="en-IL" sz="2600" b="1" dirty="0"/>
          </a:p>
          <a:p>
            <a:pPr marL="0" indent="0">
              <a:buNone/>
            </a:pPr>
            <a:endParaRPr lang="en-IL" sz="2600" b="1" dirty="0"/>
          </a:p>
          <a:p>
            <a:pPr marL="0" indent="0">
              <a:buNone/>
            </a:pPr>
            <a:endParaRPr lang="en-IL" sz="2600" b="1" dirty="0"/>
          </a:p>
          <a:p>
            <a:pPr marL="0" indent="0">
              <a:buNone/>
            </a:pPr>
            <a:endParaRPr lang="en-IL" sz="2600" b="1" dirty="0"/>
          </a:p>
          <a:p>
            <a:pPr marL="0" indent="0">
              <a:buNone/>
            </a:pPr>
            <a:endParaRPr lang="en-IL" sz="2600" b="1" dirty="0"/>
          </a:p>
          <a:p>
            <a:pPr lvl="1"/>
            <a:endParaRPr lang="en-IL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EBE9F9-BB76-FFD6-5AFA-8B7E2ED5E805}"/>
              </a:ext>
            </a:extLst>
          </p:cNvPr>
          <p:cNvCxnSpPr>
            <a:cxnSpLocks/>
          </p:cNvCxnSpPr>
          <p:nvPr/>
        </p:nvCxnSpPr>
        <p:spPr>
          <a:xfrm>
            <a:off x="6112158" y="3429000"/>
            <a:ext cx="0" cy="1064391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6CC8FD2E-E25A-108C-F9B0-14FD43DDE5EE}"/>
              </a:ext>
            </a:extLst>
          </p:cNvPr>
          <p:cNvCxnSpPr>
            <a:cxnSpLocks/>
            <a:stCxn id="7" idx="0"/>
            <a:endCxn id="9" idx="0"/>
          </p:cNvCxnSpPr>
          <p:nvPr/>
        </p:nvCxnSpPr>
        <p:spPr>
          <a:xfrm rot="16200000" flipH="1" flipV="1">
            <a:off x="3458383" y="2658739"/>
            <a:ext cx="226006" cy="4141583"/>
          </a:xfrm>
          <a:prstGeom prst="bentConnector3">
            <a:avLst>
              <a:gd name="adj1" fmla="val -101148"/>
            </a:avLst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293C0BC5-CA81-75B1-48D9-223381DAD29D}"/>
                  </a:ext>
                </a:extLst>
              </p:cNvPr>
              <p:cNvSpPr/>
              <p:nvPr/>
            </p:nvSpPr>
            <p:spPr>
              <a:xfrm>
                <a:off x="258336" y="4842534"/>
                <a:ext cx="2484515" cy="665444"/>
              </a:xfrm>
              <a:prstGeom prst="round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IL" sz="24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IL" sz="2400" dirty="0">
                    <a:solidFill>
                      <a:schemeClr val="tx1"/>
                    </a:solidFill>
                  </a:rPr>
                  <a:t> are fixed</a:t>
                </a: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293C0BC5-CA81-75B1-48D9-223381DAD2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36" y="4842534"/>
                <a:ext cx="2484515" cy="665444"/>
              </a:xfrm>
              <a:prstGeom prst="roundRect">
                <a:avLst/>
              </a:prstGeom>
              <a:blipFill>
                <a:blip r:embed="rId5"/>
                <a:stretch>
                  <a:fillRect b="-1786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8C85765-C5A0-4061-246C-E9786F5D204D}"/>
              </a:ext>
            </a:extLst>
          </p:cNvPr>
          <p:cNvSpPr/>
          <p:nvPr/>
        </p:nvSpPr>
        <p:spPr>
          <a:xfrm flipH="1">
            <a:off x="5363930" y="4616528"/>
            <a:ext cx="556495" cy="469317"/>
          </a:xfrm>
          <a:prstGeom prst="roundRect">
            <a:avLst/>
          </a:prstGeom>
          <a:solidFill>
            <a:srgbClr val="0070C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BF07FEF-C20F-BD30-769C-547DAA925758}"/>
              </a:ext>
            </a:extLst>
          </p:cNvPr>
          <p:cNvSpPr/>
          <p:nvPr/>
        </p:nvSpPr>
        <p:spPr>
          <a:xfrm>
            <a:off x="8039784" y="5827586"/>
            <a:ext cx="293936" cy="391655"/>
          </a:xfrm>
          <a:prstGeom prst="roundRect">
            <a:avLst/>
          </a:prstGeom>
          <a:solidFill>
            <a:srgbClr val="00B05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2E63438B-C753-31E9-377D-8AD3E5F0372F}"/>
                  </a:ext>
                </a:extLst>
              </p:cNvPr>
              <p:cNvSpPr/>
              <p:nvPr/>
            </p:nvSpPr>
            <p:spPr>
              <a:xfrm>
                <a:off x="9162220" y="5827585"/>
                <a:ext cx="2936730" cy="957369"/>
              </a:xfrm>
              <a:prstGeom prst="round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IL" sz="2400" dirty="0">
                    <a:solidFill>
                      <a:schemeClr val="tx1"/>
                    </a:solidFill>
                  </a:rPr>
                  <a:t> is the step size or learning rate</a:t>
                </a: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2E63438B-C753-31E9-377D-8AD3E5F037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220" y="5827585"/>
                <a:ext cx="2936730" cy="957369"/>
              </a:xfrm>
              <a:prstGeom prst="roundRect">
                <a:avLst/>
              </a:prstGeom>
              <a:blipFill>
                <a:blip r:embed="rId6"/>
                <a:stretch>
                  <a:fillRect b="-6329"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756CBD23-06D5-C86F-F2AA-D62F88079B86}"/>
              </a:ext>
            </a:extLst>
          </p:cNvPr>
          <p:cNvCxnSpPr>
            <a:cxnSpLocks/>
            <a:stCxn id="4" idx="2"/>
            <a:endCxn id="11" idx="1"/>
          </p:cNvCxnSpPr>
          <p:nvPr/>
        </p:nvCxnSpPr>
        <p:spPr>
          <a:xfrm rot="16200000" flipH="1">
            <a:off x="8630972" y="5775021"/>
            <a:ext cx="87029" cy="975468"/>
          </a:xfrm>
          <a:prstGeom prst="bentConnector2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97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76376B-3183-2559-370B-4C3C45E2D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647" y="2230967"/>
            <a:ext cx="10174427" cy="202243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F42953-774D-FEE9-3D84-24D4A44276F6}"/>
              </a:ext>
            </a:extLst>
          </p:cNvPr>
          <p:cNvCxnSpPr>
            <a:cxnSpLocks/>
          </p:cNvCxnSpPr>
          <p:nvPr/>
        </p:nvCxnSpPr>
        <p:spPr>
          <a:xfrm flipH="1">
            <a:off x="6095999" y="1833601"/>
            <a:ext cx="1" cy="474858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2">
            <a:extLst>
              <a:ext uri="{FF2B5EF4-FFF2-40B4-BE49-F238E27FC236}">
                <a16:creationId xmlns:a16="http://schemas.microsoft.com/office/drawing/2014/main" id="{EDAB9993-B453-C378-8022-0D022C0E0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Our framework</a:t>
            </a:r>
            <a:r>
              <a:rPr lang="en-US" dirty="0"/>
              <a:t>: A</a:t>
            </a:r>
            <a:r>
              <a:rPr lang="en-IL" dirty="0"/>
              <a:t>dversaries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>
                <a:extLst>
                  <a:ext uri="{FF2B5EF4-FFF2-40B4-BE49-F238E27FC236}">
                    <a16:creationId xmlns:a16="http://schemas.microsoft.com/office/drawing/2014/main" id="{89B436D4-BE28-43B3-718A-FE63821ED11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58336" y="1682744"/>
                <a:ext cx="5632306" cy="5046707"/>
              </a:xfrm>
              <a:ln>
                <a:noFill/>
              </a:ln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IL" b="1" dirty="0"/>
                  <a:t>Sample-based adversaries</a:t>
                </a:r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  <a:p>
                <a:r>
                  <a:rPr lang="en-IL" dirty="0"/>
                  <a:t>Captures wide range of fundamental cryptographic applications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E</a:t>
                </a:r>
                <a:r>
                  <a:rPr lang="en-IL" dirty="0">
                    <a:solidFill>
                      <a:schemeClr val="tx1"/>
                    </a:solidFill>
                  </a:rPr>
                  <a:t>.g.,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b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IL" dirty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:endParaRPr lang="en-IL" dirty="0"/>
              </a:p>
            </p:txBody>
          </p:sp>
        </mc:Choice>
        <mc:Fallback xmlns="">
          <p:sp>
            <p:nvSpPr>
              <p:cNvPr id="14" name="Content Placeholder 13">
                <a:extLst>
                  <a:ext uri="{FF2B5EF4-FFF2-40B4-BE49-F238E27FC236}">
                    <a16:creationId xmlns:a16="http://schemas.microsoft.com/office/drawing/2014/main" id="{89B436D4-BE28-43B3-718A-FE63821ED1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58336" y="1682744"/>
                <a:ext cx="5632306" cy="5046707"/>
              </a:xfrm>
              <a:blipFill>
                <a:blip r:embed="rId4"/>
                <a:stretch>
                  <a:fillRect l="-2252" t="-27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D46A868-73E4-BA1B-EF58-0B7DDFFB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1345" y="1674768"/>
            <a:ext cx="5632306" cy="5046707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L" b="1" dirty="0"/>
              <a:t>Gradient-based adversaries</a:t>
            </a:r>
          </a:p>
          <a:p>
            <a:pPr marL="0" indent="0">
              <a:buNone/>
            </a:pPr>
            <a:endParaRPr lang="en-IL" sz="2600" b="1" dirty="0"/>
          </a:p>
          <a:p>
            <a:pPr marL="0" indent="0">
              <a:buNone/>
            </a:pPr>
            <a:endParaRPr lang="en-IL" sz="2600" b="1" dirty="0"/>
          </a:p>
          <a:p>
            <a:pPr marL="0" indent="0">
              <a:buNone/>
            </a:pPr>
            <a:endParaRPr lang="en-IL" sz="2600" b="1" dirty="0"/>
          </a:p>
          <a:p>
            <a:pPr marL="0" indent="0">
              <a:buNone/>
            </a:pPr>
            <a:br>
              <a:rPr lang="en-IL" sz="2600" b="1" dirty="0"/>
            </a:br>
            <a:endParaRPr lang="en-IL" sz="2600" b="1" dirty="0"/>
          </a:p>
          <a:p>
            <a:r>
              <a:rPr lang="en-IL" sz="2600" dirty="0"/>
              <a:t>Framework and results easily adapted to other popular algorithms (SGD, ADAM, etc.)</a:t>
            </a:r>
          </a:p>
          <a:p>
            <a:pPr lvl="1"/>
            <a:endParaRPr lang="en-IL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EBE9F9-BB76-FFD6-5AFA-8B7E2ED5E805}"/>
              </a:ext>
            </a:extLst>
          </p:cNvPr>
          <p:cNvCxnSpPr>
            <a:cxnSpLocks/>
          </p:cNvCxnSpPr>
          <p:nvPr/>
        </p:nvCxnSpPr>
        <p:spPr>
          <a:xfrm flipH="1">
            <a:off x="6087914" y="3429000"/>
            <a:ext cx="24244" cy="3300451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424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BDACD-0F29-5D12-608A-DDCEE325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IL" dirty="0"/>
              <a:t>ML-based cryptanalysis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588A8-8A61-D6AB-4458-82D185253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L" dirty="0"/>
              <a:t>Most previous works focused on attacking block ciphers and the LWE problem</a:t>
            </a:r>
          </a:p>
          <a:p>
            <a:r>
              <a:rPr lang="en-IL" dirty="0"/>
              <a:t>Gohr [</a:t>
            </a:r>
            <a:r>
              <a:rPr lang="en-IL" dirty="0">
                <a:solidFill>
                  <a:srgbClr val="0070C0"/>
                </a:solidFill>
              </a:rPr>
              <a:t>Goh19</a:t>
            </a:r>
            <a:r>
              <a:rPr lang="en-IL" dirty="0"/>
              <a:t>] presented the first neural distinguisher for attacking the SPECK block cipher</a:t>
            </a:r>
          </a:p>
          <a:p>
            <a:pPr lvl="1"/>
            <a:r>
              <a:rPr lang="en-US" dirty="0"/>
              <a:t>M</a:t>
            </a:r>
            <a:r>
              <a:rPr lang="en-IL" dirty="0"/>
              <a:t>any follow-ups and extentions to other block ciphers</a:t>
            </a:r>
          </a:p>
          <a:p>
            <a:r>
              <a:rPr lang="en-US" dirty="0"/>
              <a:t>Wenger, Chen, </a:t>
            </a:r>
            <a:r>
              <a:rPr lang="en-US" dirty="0" err="1"/>
              <a:t>Charton</a:t>
            </a:r>
            <a:r>
              <a:rPr lang="en-US" dirty="0"/>
              <a:t>, and Lauter [</a:t>
            </a:r>
            <a:r>
              <a:rPr lang="en-US" dirty="0">
                <a:solidFill>
                  <a:srgbClr val="0070C0"/>
                </a:solidFill>
              </a:rPr>
              <a:t>WCCL22</a:t>
            </a:r>
            <a:r>
              <a:rPr lang="en-US" dirty="0"/>
              <a:t>] presented SALSA for attacking the LWE problem</a:t>
            </a:r>
          </a:p>
          <a:p>
            <a:pPr lvl="1"/>
            <a:r>
              <a:rPr lang="en-US" dirty="0"/>
              <a:t>Follow-ups: SALSA Picante, SALSA Verde, SALSA Fresca</a:t>
            </a:r>
            <a:endParaRPr lang="en-IL" dirty="0"/>
          </a:p>
          <a:p>
            <a:pPr lvl="1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95218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76376B-3183-2559-370B-4C3C45E2D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647" y="2230967"/>
            <a:ext cx="10174427" cy="202243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F42953-774D-FEE9-3D84-24D4A44276F6}"/>
              </a:ext>
            </a:extLst>
          </p:cNvPr>
          <p:cNvCxnSpPr>
            <a:cxnSpLocks/>
          </p:cNvCxnSpPr>
          <p:nvPr/>
        </p:nvCxnSpPr>
        <p:spPr>
          <a:xfrm flipH="1">
            <a:off x="6095999" y="1833601"/>
            <a:ext cx="1" cy="474858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2">
            <a:extLst>
              <a:ext uri="{FF2B5EF4-FFF2-40B4-BE49-F238E27FC236}">
                <a16:creationId xmlns:a16="http://schemas.microsoft.com/office/drawing/2014/main" id="{EDAB9993-B453-C378-8022-0D022C0E0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Our framework</a:t>
            </a:r>
            <a:r>
              <a:rPr lang="en-US" dirty="0"/>
              <a:t>: A</a:t>
            </a:r>
            <a:r>
              <a:rPr lang="en-IL" dirty="0"/>
              <a:t>dversaries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>
                <a:extLst>
                  <a:ext uri="{FF2B5EF4-FFF2-40B4-BE49-F238E27FC236}">
                    <a16:creationId xmlns:a16="http://schemas.microsoft.com/office/drawing/2014/main" id="{89B436D4-BE28-43B3-718A-FE63821ED11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58336" y="1682744"/>
                <a:ext cx="5632306" cy="5046707"/>
              </a:xfrm>
              <a:ln>
                <a:noFill/>
              </a:ln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IL" b="1" dirty="0"/>
                  <a:t>Sample-based adversaries</a:t>
                </a:r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  <a:p>
                <a:r>
                  <a:rPr lang="en-IL" dirty="0">
                    <a:solidFill>
                      <a:schemeClr val="bg1"/>
                    </a:solidFill>
                  </a:rPr>
                  <a:t>Captures wide range of fundamental cryptographic applications</a:t>
                </a:r>
              </a:p>
              <a:p>
                <a:pPr lvl="1"/>
                <a:r>
                  <a:rPr lang="en-US" sz="2600" dirty="0">
                    <a:solidFill>
                      <a:schemeClr val="bg1"/>
                    </a:solidFill>
                  </a:rPr>
                  <a:t>E.g., g</a:t>
                </a:r>
                <a:r>
                  <a:rPr lang="en-IL" sz="2600" dirty="0">
                    <a:solidFill>
                      <a:schemeClr val="bg1"/>
                    </a:solidFill>
                  </a:rPr>
                  <a:t>iven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IL" sz="2600" dirty="0">
                    <a:solidFill>
                      <a:schemeClr val="bg1"/>
                    </a:solidFill>
                  </a:rPr>
                </a:br>
                <a:r>
                  <a:rPr lang="en-IL" sz="2600" dirty="0">
                    <a:solidFill>
                      <a:schemeClr val="bg1"/>
                    </a:solidFill>
                  </a:rPr>
                  <a:t>unpredictability 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IL" sz="2600" dirty="0">
                    <a:solidFill>
                      <a:schemeClr val="bg1"/>
                    </a:solidFill>
                  </a:rPr>
                  <a:t>; </a:t>
                </a:r>
                <a:br>
                  <a:rPr lang="en-IL" sz="2600" dirty="0">
                    <a:solidFill>
                      <a:schemeClr val="bg1"/>
                    </a:solidFill>
                  </a:rPr>
                </a:br>
                <a:r>
                  <a:rPr lang="en-US" sz="2600" dirty="0">
                    <a:solidFill>
                      <a:schemeClr val="bg1"/>
                    </a:solidFill>
                  </a:rPr>
                  <a:t>key recovery</a:t>
                </a:r>
                <a:r>
                  <a:rPr lang="en-IL" sz="2600" dirty="0">
                    <a:solidFill>
                      <a:schemeClr val="bg1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endParaRPr lang="en-IL" sz="2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13">
                <a:extLst>
                  <a:ext uri="{FF2B5EF4-FFF2-40B4-BE49-F238E27FC236}">
                    <a16:creationId xmlns:a16="http://schemas.microsoft.com/office/drawing/2014/main" id="{89B436D4-BE28-43B3-718A-FE63821ED1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58336" y="1682744"/>
                <a:ext cx="5632306" cy="5046707"/>
              </a:xfrm>
              <a:blipFill>
                <a:blip r:embed="rId4"/>
                <a:stretch>
                  <a:fillRect l="-2252" t="-2764" r="-2252" b="-20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D46A868-73E4-BA1B-EF58-0B7DDFFB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1345" y="1674768"/>
            <a:ext cx="5632306" cy="5046707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L" b="1" dirty="0"/>
              <a:t>Gradient-based adversaries</a:t>
            </a:r>
          </a:p>
          <a:p>
            <a:pPr marL="0" indent="0">
              <a:buNone/>
            </a:pPr>
            <a:endParaRPr lang="en-IL" sz="2600" b="1" dirty="0"/>
          </a:p>
          <a:p>
            <a:pPr marL="0" indent="0">
              <a:buNone/>
            </a:pPr>
            <a:endParaRPr lang="en-IL" sz="2600" b="1" dirty="0"/>
          </a:p>
          <a:p>
            <a:pPr marL="0" indent="0">
              <a:buNone/>
            </a:pPr>
            <a:endParaRPr lang="en-IL" sz="2600" b="1" dirty="0"/>
          </a:p>
          <a:p>
            <a:pPr marL="0" indent="0">
              <a:buNone/>
            </a:pPr>
            <a:endParaRPr lang="en-IL" sz="2600" b="1" dirty="0"/>
          </a:p>
          <a:p>
            <a:pPr marL="0" indent="0">
              <a:buNone/>
            </a:pPr>
            <a:endParaRPr lang="en-IL" sz="2600" b="1" dirty="0"/>
          </a:p>
          <a:p>
            <a:r>
              <a:rPr lang="en-IL" sz="2600" dirty="0">
                <a:solidFill>
                  <a:schemeClr val="bg1"/>
                </a:solidFill>
              </a:rPr>
              <a:t>Framework and results easily adapted to other popular algorithms (SGD, ADAM, etc.)</a:t>
            </a:r>
          </a:p>
          <a:p>
            <a:pPr lvl="1"/>
            <a:endParaRPr lang="en-IL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EBE9F9-BB76-FFD6-5AFA-8B7E2ED5E805}"/>
              </a:ext>
            </a:extLst>
          </p:cNvPr>
          <p:cNvCxnSpPr>
            <a:cxnSpLocks/>
            <a:endCxn id="2" idx="0"/>
          </p:cNvCxnSpPr>
          <p:nvPr/>
        </p:nvCxnSpPr>
        <p:spPr>
          <a:xfrm flipH="1">
            <a:off x="6095994" y="3429000"/>
            <a:ext cx="16164" cy="79341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0A85E85-FB2D-670D-C2A4-B888644FA621}"/>
                  </a:ext>
                </a:extLst>
              </p:cNvPr>
              <p:cNvSpPr txBox="1"/>
              <p:nvPr/>
            </p:nvSpPr>
            <p:spPr>
              <a:xfrm>
                <a:off x="258336" y="4222410"/>
                <a:ext cx="11675315" cy="2769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IL" sz="26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IL" sz="2600" dirty="0"/>
                  <a:t>A gradient-based adversary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IL" sz="2600" dirty="0"/>
                  <a:t> is said to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IL" sz="2600" b="1" dirty="0">
                    <a:solidFill>
                      <a:srgbClr val="00B050"/>
                    </a:solidFill>
                  </a:rPr>
                  <a:t>-simulate </a:t>
                </a:r>
                <a:r>
                  <a:rPr lang="en-IL" sz="2600" dirty="0"/>
                  <a:t>a sample-based adversary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IL" sz="2600" dirty="0"/>
                  <a:t> if for any distribution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IL" sz="2600" dirty="0"/>
                  <a:t>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𝒳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𝒴</m:t>
                            </m:r>
                          </m:e>
                        </m:d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IL" sz="2600" dirty="0"/>
                  <a:t> it holds that: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SD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  <m:d>
                                <m:d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e>
                          </m:d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ℬ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𝒪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, ⋅,⋅,⋅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IL" sz="2600" dirty="0"/>
              </a:p>
              <a:p>
                <a:pPr marL="457200" lvl="1" indent="0">
                  <a:buNone/>
                </a:pPr>
                <a:r>
                  <a:rPr lang="en-US" sz="2600" dirty="0"/>
                  <a:t>W</a:t>
                </a:r>
                <a:r>
                  <a:rPr lang="en-IL" sz="2600" dirty="0"/>
                  <a:t>here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600" b="0" dirty="0"/>
              </a:p>
              <a:p>
                <a:pPr marL="457200" lvl="1" indent="0">
                  <a:buNone/>
                </a:pPr>
                <a:endParaRPr lang="en-IL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0A85E85-FB2D-670D-C2A4-B888644FA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36" y="4222410"/>
                <a:ext cx="11675315" cy="2769669"/>
              </a:xfrm>
              <a:prstGeom prst="rect">
                <a:avLst/>
              </a:prstGeom>
              <a:blipFill>
                <a:blip r:embed="rId5"/>
                <a:stretch>
                  <a:fillRect l="-870" r="-119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03323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76376B-3183-2559-370B-4C3C45E2D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647" y="2230967"/>
            <a:ext cx="10174427" cy="202243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F42953-774D-FEE9-3D84-24D4A44276F6}"/>
              </a:ext>
            </a:extLst>
          </p:cNvPr>
          <p:cNvCxnSpPr>
            <a:cxnSpLocks/>
          </p:cNvCxnSpPr>
          <p:nvPr/>
        </p:nvCxnSpPr>
        <p:spPr>
          <a:xfrm flipH="1">
            <a:off x="6095999" y="1833601"/>
            <a:ext cx="1" cy="474858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2">
            <a:extLst>
              <a:ext uri="{FF2B5EF4-FFF2-40B4-BE49-F238E27FC236}">
                <a16:creationId xmlns:a16="http://schemas.microsoft.com/office/drawing/2014/main" id="{EDAB9993-B453-C378-8022-0D022C0E0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Our framework</a:t>
            </a:r>
            <a:r>
              <a:rPr lang="en-US" dirty="0"/>
              <a:t>: A</a:t>
            </a:r>
            <a:r>
              <a:rPr lang="en-IL" dirty="0"/>
              <a:t>dversaries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>
                <a:extLst>
                  <a:ext uri="{FF2B5EF4-FFF2-40B4-BE49-F238E27FC236}">
                    <a16:creationId xmlns:a16="http://schemas.microsoft.com/office/drawing/2014/main" id="{89B436D4-BE28-43B3-718A-FE63821ED11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58336" y="1682744"/>
                <a:ext cx="5632306" cy="5046707"/>
              </a:xfrm>
              <a:ln>
                <a:noFill/>
              </a:ln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IL" b="1" dirty="0"/>
                  <a:t>Sample-based adversaries</a:t>
                </a:r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  <a:p>
                <a:r>
                  <a:rPr lang="en-IL" dirty="0">
                    <a:solidFill>
                      <a:schemeClr val="bg1"/>
                    </a:solidFill>
                  </a:rPr>
                  <a:t>Captures wide range of fundamental cryptographic applications</a:t>
                </a:r>
              </a:p>
              <a:p>
                <a:pPr lvl="1"/>
                <a:r>
                  <a:rPr lang="en-US" sz="2600" dirty="0">
                    <a:solidFill>
                      <a:schemeClr val="bg1"/>
                    </a:solidFill>
                  </a:rPr>
                  <a:t>E.g., g</a:t>
                </a:r>
                <a:r>
                  <a:rPr lang="en-IL" sz="2600" dirty="0">
                    <a:solidFill>
                      <a:schemeClr val="bg1"/>
                    </a:solidFill>
                  </a:rPr>
                  <a:t>iven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IL" sz="2600" dirty="0">
                    <a:solidFill>
                      <a:schemeClr val="bg1"/>
                    </a:solidFill>
                  </a:rPr>
                </a:br>
                <a:r>
                  <a:rPr lang="en-IL" sz="2600" dirty="0">
                    <a:solidFill>
                      <a:schemeClr val="bg1"/>
                    </a:solidFill>
                  </a:rPr>
                  <a:t>unpredictability 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IL" sz="2600" dirty="0">
                    <a:solidFill>
                      <a:schemeClr val="bg1"/>
                    </a:solidFill>
                  </a:rPr>
                  <a:t>; </a:t>
                </a:r>
                <a:br>
                  <a:rPr lang="en-IL" sz="2600" dirty="0">
                    <a:solidFill>
                      <a:schemeClr val="bg1"/>
                    </a:solidFill>
                  </a:rPr>
                </a:br>
                <a:r>
                  <a:rPr lang="en-US" sz="2600" dirty="0">
                    <a:solidFill>
                      <a:schemeClr val="bg1"/>
                    </a:solidFill>
                  </a:rPr>
                  <a:t>key recovery</a:t>
                </a:r>
                <a:r>
                  <a:rPr lang="en-IL" sz="2600" dirty="0">
                    <a:solidFill>
                      <a:schemeClr val="bg1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endParaRPr lang="en-IL" sz="2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13">
                <a:extLst>
                  <a:ext uri="{FF2B5EF4-FFF2-40B4-BE49-F238E27FC236}">
                    <a16:creationId xmlns:a16="http://schemas.microsoft.com/office/drawing/2014/main" id="{89B436D4-BE28-43B3-718A-FE63821ED1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58336" y="1682744"/>
                <a:ext cx="5632306" cy="5046707"/>
              </a:xfrm>
              <a:blipFill>
                <a:blip r:embed="rId4"/>
                <a:stretch>
                  <a:fillRect l="-2252" t="-2764" r="-2252" b="-20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D46A868-73E4-BA1B-EF58-0B7DDFFB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1345" y="1674768"/>
            <a:ext cx="5632306" cy="5046707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L" b="1" dirty="0"/>
              <a:t>Gradient-based adversaries</a:t>
            </a:r>
          </a:p>
          <a:p>
            <a:pPr marL="0" indent="0">
              <a:buNone/>
            </a:pPr>
            <a:endParaRPr lang="en-IL" sz="2600" b="1" dirty="0"/>
          </a:p>
          <a:p>
            <a:pPr marL="0" indent="0">
              <a:buNone/>
            </a:pPr>
            <a:endParaRPr lang="en-IL" sz="2600" b="1" dirty="0"/>
          </a:p>
          <a:p>
            <a:pPr marL="0" indent="0">
              <a:buNone/>
            </a:pPr>
            <a:endParaRPr lang="en-IL" sz="2600" b="1" dirty="0"/>
          </a:p>
          <a:p>
            <a:pPr marL="0" indent="0">
              <a:buNone/>
            </a:pPr>
            <a:endParaRPr lang="en-IL" sz="2600" b="1" dirty="0"/>
          </a:p>
          <a:p>
            <a:pPr marL="0" indent="0">
              <a:buNone/>
            </a:pPr>
            <a:endParaRPr lang="en-IL" sz="2600" b="1" dirty="0"/>
          </a:p>
          <a:p>
            <a:r>
              <a:rPr lang="en-IL" sz="2600" dirty="0">
                <a:solidFill>
                  <a:schemeClr val="bg1"/>
                </a:solidFill>
              </a:rPr>
              <a:t>Framework and results easily adapted to other popular algorithms (SGD, ADAM, etc.)</a:t>
            </a:r>
          </a:p>
          <a:p>
            <a:pPr lvl="1"/>
            <a:endParaRPr lang="en-IL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EBE9F9-BB76-FFD6-5AFA-8B7E2ED5E805}"/>
              </a:ext>
            </a:extLst>
          </p:cNvPr>
          <p:cNvCxnSpPr>
            <a:cxnSpLocks/>
            <a:endCxn id="2" idx="0"/>
          </p:cNvCxnSpPr>
          <p:nvPr/>
        </p:nvCxnSpPr>
        <p:spPr>
          <a:xfrm flipH="1">
            <a:off x="6095994" y="3429000"/>
            <a:ext cx="16164" cy="79341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0A85E85-FB2D-670D-C2A4-B888644FA621}"/>
                  </a:ext>
                </a:extLst>
              </p:cNvPr>
              <p:cNvSpPr txBox="1"/>
              <p:nvPr/>
            </p:nvSpPr>
            <p:spPr>
              <a:xfrm>
                <a:off x="258336" y="4222410"/>
                <a:ext cx="11675315" cy="2738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IL" sz="26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IL" sz="2600" dirty="0"/>
                  <a:t>In our results we prove a stronger notion: a universal gradient-based adversary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IL" sz="2600" dirty="0"/>
                  <a:t> that black-box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IL" sz="2600" b="1" dirty="0">
                    <a:solidFill>
                      <a:srgbClr val="00B050"/>
                    </a:solidFill>
                  </a:rPr>
                  <a:t>-simulates</a:t>
                </a:r>
                <a:r>
                  <a:rPr lang="en-IL" sz="2600" dirty="0"/>
                  <a:t> </a:t>
                </a:r>
                <a:r>
                  <a:rPr lang="en-IL" sz="2600" b="1" dirty="0">
                    <a:solidFill>
                      <a:srgbClr val="0070C0"/>
                    </a:solidFill>
                  </a:rPr>
                  <a:t>any</a:t>
                </a:r>
                <a:r>
                  <a:rPr lang="en-IL" sz="2600" dirty="0"/>
                  <a:t> sample-based one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>
                          <a:latin typeface="Cambria Math" panose="02040503050406030204" pitchFamily="18" charset="0"/>
                        </a:rPr>
                        <m:t>SD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e>
                          </m:d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ℬ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𝒪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, ⋅,⋅,⋅</m:t>
                                      </m:r>
                                    </m:e>
                                  </m:d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𝒜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(⋅)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IL" sz="26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IL" sz="2400" dirty="0"/>
              </a:p>
              <a:p>
                <a:pPr marL="457200" lvl="1" indent="0">
                  <a:buNone/>
                </a:pPr>
                <a:endParaRPr lang="en-IL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0A85E85-FB2D-670D-C2A4-B888644FA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36" y="4222410"/>
                <a:ext cx="11675315" cy="2738891"/>
              </a:xfrm>
              <a:prstGeom prst="rect">
                <a:avLst/>
              </a:prstGeom>
              <a:blipFill>
                <a:blip r:embed="rId5"/>
                <a:stretch>
                  <a:fillRect l="-87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84A1EF5-16A7-53C2-AF93-E5093750E72F}"/>
              </a:ext>
            </a:extLst>
          </p:cNvPr>
          <p:cNvSpPr/>
          <p:nvPr/>
        </p:nvSpPr>
        <p:spPr>
          <a:xfrm>
            <a:off x="6860803" y="5545074"/>
            <a:ext cx="626029" cy="434898"/>
          </a:xfrm>
          <a:prstGeom prst="roundRect">
            <a:avLst/>
          </a:prstGeom>
          <a:solidFill>
            <a:srgbClr val="00B05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A681B549-E058-796E-EB50-0C46B56F7A41}"/>
                  </a:ext>
                </a:extLst>
              </p:cNvPr>
              <p:cNvSpPr/>
              <p:nvPr/>
            </p:nvSpPr>
            <p:spPr>
              <a:xfrm>
                <a:off x="9448800" y="5952522"/>
                <a:ext cx="2112264" cy="820603"/>
              </a:xfrm>
              <a:prstGeom prst="round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000000"/>
                    </a:solidFill>
                  </a:rPr>
                  <a:t>Oracle access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endParaRPr lang="en-IL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A681B549-E058-796E-EB50-0C46B56F7A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0" y="5952522"/>
                <a:ext cx="2112264" cy="820603"/>
              </a:xfrm>
              <a:prstGeom prst="roundRect">
                <a:avLst/>
              </a:prstGeom>
              <a:blipFill>
                <a:blip r:embed="rId6"/>
                <a:stretch>
                  <a:fillRect t="-4412" b="-14706"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EFB6A535-7833-89C6-7110-33FAE443E034}"/>
              </a:ext>
            </a:extLst>
          </p:cNvPr>
          <p:cNvCxnSpPr>
            <a:cxnSpLocks/>
            <a:stCxn id="3" idx="2"/>
            <a:endCxn id="7" idx="1"/>
          </p:cNvCxnSpPr>
          <p:nvPr/>
        </p:nvCxnSpPr>
        <p:spPr>
          <a:xfrm rot="16200000" flipH="1">
            <a:off x="8119883" y="5033907"/>
            <a:ext cx="382852" cy="2274982"/>
          </a:xfrm>
          <a:prstGeom prst="bentConnector2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09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5462B0-5177-F106-ECA1-2E509DC3DD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IL" dirty="0"/>
                  <a:t>We construct a black-box gradient-based adversary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IL" dirty="0"/>
                  <a:t> that simulates any sample-based adversary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endParaRPr lang="en-IL" dirty="0"/>
              </a:p>
              <a:p>
                <a:pPr>
                  <a:lnSpc>
                    <a:spcPct val="110000"/>
                  </a:lnSpc>
                </a:pPr>
                <a:endParaRPr lang="en-IL" dirty="0"/>
              </a:p>
              <a:p>
                <a:pPr>
                  <a:lnSpc>
                    <a:spcPct val="110000"/>
                  </a:lnSpc>
                </a:pPr>
                <a:endParaRPr lang="en-IL" dirty="0"/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IL" dirty="0"/>
              </a:p>
              <a:p>
                <a:pPr>
                  <a:lnSpc>
                    <a:spcPct val="110000"/>
                  </a:lnSpc>
                </a:pPr>
                <a:endParaRPr lang="en-IL" dirty="0"/>
              </a:p>
              <a:p>
                <a:pPr>
                  <a:lnSpc>
                    <a:spcPct val="110000"/>
                  </a:lnSpc>
                </a:pPr>
                <a:r>
                  <a:rPr lang="en-IL" dirty="0">
                    <a:solidFill>
                      <a:schemeClr val="bg1"/>
                    </a:solidFill>
                  </a:rPr>
                  <a:t>Some of our simulations were inspired by works on the power and limitations of differential-based learning in comparison to PAC learning</a:t>
                </a:r>
              </a:p>
              <a:p>
                <a:pPr>
                  <a:lnSpc>
                    <a:spcPct val="110000"/>
                  </a:lnSpc>
                </a:pP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5462B0-5177-F106-ECA1-2E509DC3DD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38" t="-1355" r="-577" b="-16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2655B1A-EAA4-60B3-8F60-CB583028C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831" y="2653553"/>
            <a:ext cx="7797121" cy="22636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C89ED-41FD-86AC-19C5-4B115B37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57465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5462B0-5177-F106-ECA1-2E509DC3DD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IL" dirty="0"/>
                  <a:t>We construct a black-box gradient-based adversary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IL" dirty="0"/>
                  <a:t> that simulates any sample-based adversary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endParaRPr lang="en-IL" dirty="0"/>
              </a:p>
              <a:p>
                <a:pPr>
                  <a:lnSpc>
                    <a:spcPct val="110000"/>
                  </a:lnSpc>
                </a:pPr>
                <a:endParaRPr lang="en-IL" dirty="0"/>
              </a:p>
              <a:p>
                <a:pPr>
                  <a:lnSpc>
                    <a:spcPct val="110000"/>
                  </a:lnSpc>
                </a:pPr>
                <a:endParaRPr lang="en-IL" dirty="0"/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IL" dirty="0"/>
              </a:p>
              <a:p>
                <a:pPr>
                  <a:lnSpc>
                    <a:spcPct val="110000"/>
                  </a:lnSpc>
                </a:pPr>
                <a:endParaRPr lang="en-IL" dirty="0"/>
              </a:p>
              <a:p>
                <a:pPr>
                  <a:lnSpc>
                    <a:spcPct val="110000"/>
                  </a:lnSpc>
                </a:pPr>
                <a:r>
                  <a:rPr lang="en-IL" dirty="0">
                    <a:solidFill>
                      <a:schemeClr val="bg1"/>
                    </a:solidFill>
                  </a:rPr>
                  <a:t>Some of our simulations were inspired by works on the power and limitations of differential-based learning in comparison to PAC learning</a:t>
                </a:r>
              </a:p>
              <a:p>
                <a:pPr>
                  <a:lnSpc>
                    <a:spcPct val="110000"/>
                  </a:lnSpc>
                </a:pP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5462B0-5177-F106-ECA1-2E509DC3DD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38" t="-1355" r="-577" b="-16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29CAAC7-A7EC-D9D4-438D-0D9208352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832" y="2653553"/>
            <a:ext cx="7797122" cy="22636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C89ED-41FD-86AC-19C5-4B115B37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8130526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5462B0-5177-F106-ECA1-2E509DC3DD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IL" dirty="0"/>
                  <a:t>We construct a black-box gradient-based adversary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IL" dirty="0"/>
                  <a:t> that simulates any sample-based adversary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endParaRPr lang="en-IL" dirty="0"/>
              </a:p>
              <a:p>
                <a:pPr>
                  <a:lnSpc>
                    <a:spcPct val="110000"/>
                  </a:lnSpc>
                </a:pPr>
                <a:endParaRPr lang="en-IL" dirty="0"/>
              </a:p>
              <a:p>
                <a:pPr>
                  <a:lnSpc>
                    <a:spcPct val="110000"/>
                  </a:lnSpc>
                </a:pPr>
                <a:endParaRPr lang="en-IL" dirty="0"/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IL" dirty="0"/>
              </a:p>
              <a:p>
                <a:pPr>
                  <a:lnSpc>
                    <a:spcPct val="110000"/>
                  </a:lnSpc>
                </a:pPr>
                <a:endParaRPr lang="en-IL" dirty="0"/>
              </a:p>
              <a:p>
                <a:pPr>
                  <a:lnSpc>
                    <a:spcPct val="110000"/>
                  </a:lnSpc>
                </a:pPr>
                <a:r>
                  <a:rPr lang="en-IL" dirty="0">
                    <a:solidFill>
                      <a:schemeClr val="bg1"/>
                    </a:solidFill>
                  </a:rPr>
                  <a:t>Some of our simulations were inspired by works on the power and limitations of differential-based learning in comparison to PAC learning</a:t>
                </a:r>
              </a:p>
              <a:p>
                <a:pPr>
                  <a:lnSpc>
                    <a:spcPct val="110000"/>
                  </a:lnSpc>
                </a:pP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5462B0-5177-F106-ECA1-2E509DC3DD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38" t="-1355" r="-577" b="-16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014A9EB-4ED4-20F5-F563-B1BCA81D5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832" y="2653553"/>
            <a:ext cx="7797122" cy="22636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C89ED-41FD-86AC-19C5-4B115B37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5669552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110F86-447C-1E78-B524-C35524E40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9" y="2653554"/>
            <a:ext cx="7797122" cy="22636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C89ED-41FD-86AC-19C5-4B115B37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5462B0-5177-F106-ECA1-2E509DC3DD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IL" dirty="0"/>
                  <a:t>We construct a black-box gradient-based adversary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IL" dirty="0"/>
                  <a:t> that simulates any sample-based adversary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endParaRPr lang="en-IL" dirty="0"/>
              </a:p>
              <a:p>
                <a:pPr>
                  <a:lnSpc>
                    <a:spcPct val="110000"/>
                  </a:lnSpc>
                </a:pPr>
                <a:endParaRPr lang="en-IL" dirty="0"/>
              </a:p>
              <a:p>
                <a:pPr>
                  <a:lnSpc>
                    <a:spcPct val="110000"/>
                  </a:lnSpc>
                </a:pPr>
                <a:endParaRPr lang="en-IL" dirty="0"/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IL" dirty="0"/>
              </a:p>
              <a:p>
                <a:pPr>
                  <a:lnSpc>
                    <a:spcPct val="110000"/>
                  </a:lnSpc>
                </a:pPr>
                <a:endParaRPr lang="en-IL" dirty="0"/>
              </a:p>
              <a:p>
                <a:pPr>
                  <a:lnSpc>
                    <a:spcPct val="110000"/>
                  </a:lnSpc>
                </a:pPr>
                <a:r>
                  <a:rPr lang="en-IL" dirty="0">
                    <a:solidFill>
                      <a:schemeClr val="bg1"/>
                    </a:solidFill>
                  </a:rPr>
                  <a:t>Some of our simulations were inspired by works on the power and limitations of differential-based learning in comparison to PAC learning</a:t>
                </a:r>
              </a:p>
              <a:p>
                <a:pPr>
                  <a:lnSpc>
                    <a:spcPct val="110000"/>
                  </a:lnSpc>
                </a:pP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5462B0-5177-F106-ECA1-2E509DC3DD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38" t="-1355" r="-577" b="-16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78256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5462B0-5177-F106-ECA1-2E509DC3DD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228600" indent="-228600" defTabSz="91440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IL" sz="3000" dirty="0"/>
                  <a:t>We construct a black-box gradient-based adversary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IL" sz="3000" dirty="0"/>
                  <a:t> that simulates any sample-based adversary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endParaRPr lang="en-IL" sz="3000" dirty="0"/>
              </a:p>
              <a:p>
                <a:pPr marL="228600" indent="-228600" defTabSz="91440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endParaRPr lang="en-IL" sz="3000" dirty="0"/>
              </a:p>
              <a:p>
                <a:pPr marL="228600" indent="-228600" defTabSz="91440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endParaRPr lang="en-IL" sz="3000" dirty="0"/>
              </a:p>
              <a:p>
                <a:pPr marL="0" indent="0" defTabSz="914400" eaLnBrk="1" latinLnBrk="0" hangingPunct="1">
                  <a:lnSpc>
                    <a:spcPct val="110000"/>
                  </a:lnSpc>
                  <a:spcBef>
                    <a:spcPts val="1000"/>
                  </a:spcBef>
                  <a:buNone/>
                </a:pPr>
                <a:endParaRPr lang="en-IL" sz="3000" dirty="0"/>
              </a:p>
              <a:p>
                <a:pPr marL="228600" indent="-228600" defTabSz="91440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endParaRPr lang="en-IL" sz="3000" dirty="0"/>
              </a:p>
              <a:p>
                <a:pPr>
                  <a:lnSpc>
                    <a:spcPct val="110000"/>
                  </a:lnSpc>
                </a:pPr>
                <a:r>
                  <a:rPr lang="en-IL" sz="3000" dirty="0"/>
                  <a:t>Some of our simulations were inspired by works on the power and limitations of differential-based learning in comparison to PAC learning </a:t>
                </a:r>
                <a:r>
                  <a:rPr lang="en-IL" sz="3200" dirty="0"/>
                  <a:t>[</a:t>
                </a:r>
                <a:r>
                  <a:rPr lang="en-IL" sz="3200" dirty="0">
                    <a:solidFill>
                      <a:srgbClr val="0070C0"/>
                    </a:solidFill>
                  </a:rPr>
                  <a:t>AS20, AKMSS21</a:t>
                </a:r>
                <a:r>
                  <a:rPr lang="en-IL" sz="3200" dirty="0"/>
                  <a:t>]</a:t>
                </a:r>
                <a:endParaRPr lang="en-IL" sz="3000" dirty="0"/>
              </a:p>
              <a:p>
                <a:pPr marL="228600" indent="-228600" defTabSz="91440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5462B0-5177-F106-ECA1-2E509DC3DD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38" t="-1355" r="-577" b="-216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5D3F78A-5868-26CA-7237-04843BD24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9" y="2653553"/>
            <a:ext cx="8048642" cy="22636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C89ED-41FD-86AC-19C5-4B115B37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27789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5C4D4-7BD8-059C-EAD0-00410C754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IL" dirty="0"/>
              <a:t>erfect simulation via DFS-based extraction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3A1D975-7011-5D60-D9BC-086162D3AD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Main idea:</a:t>
                </a:r>
                <a:r>
                  <a:rPr lang="en-IL" dirty="0"/>
                  <a:t> Run a DFS-based exploration for extracting all samples </a:t>
                </a:r>
              </a:p>
              <a:p>
                <a:pPr lvl="1"/>
                <a:r>
                  <a:rPr lang="en-US" dirty="0"/>
                  <a:t>A</a:t>
                </a:r>
                <a:r>
                  <a:rPr lang="en-IL" dirty="0"/>
                  <a:t> sample is extracted if it uniquly matches some prefix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the reminder of this talk we will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={0,1}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3A1D975-7011-5D60-D9BC-086162D3AD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38" r="-5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EDEB923E-670F-C8BC-AE0A-C7E9131A0489}"/>
                  </a:ext>
                </a:extLst>
              </p:cNvPr>
              <p:cNvSpPr/>
              <p:nvPr/>
            </p:nvSpPr>
            <p:spPr>
              <a:xfrm>
                <a:off x="686873" y="1522593"/>
                <a:ext cx="10818253" cy="2000536"/>
              </a:xfrm>
              <a:prstGeom prst="roundRect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 b="1" dirty="0">
                    <a:solidFill>
                      <a:schemeClr val="tx1"/>
                    </a:solidFill>
                    <a:effectLst/>
                    <a:highlight>
                      <a:srgbClr val="FFFFFF"/>
                    </a:highlight>
                  </a:rPr>
                  <a:t>Theorem: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highlight>
                      <a:srgbClr val="FFFFFF"/>
                    </a:highlight>
                  </a:rPr>
                  <a:t> There exists a gradient-based adversary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IL" sz="2800" dirty="0">
                    <a:solidFill>
                      <a:schemeClr val="tx1"/>
                    </a:solidFill>
                  </a:rPr>
                  <a:t> that black-box perfectly-simulates any sample-based adversary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sz="2400" dirty="0"/>
                  <a:t> runs in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ℬ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𝒳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𝒴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e>
                            </m:d>
                          </m:e>
                        </m:fun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⋅(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e>
                            </m:d>
                          </m:e>
                        </m:fun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𝒴</m:t>
                                </m:r>
                              </m:e>
                            </m:d>
                          </m:e>
                        </m:fun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sz="2400" dirty="0"/>
                  <a:t> issues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ℬ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𝒳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𝒴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 gradient queries</a:t>
                </a:r>
              </a:p>
              <a:p>
                <a:pPr algn="ctr"/>
                <a:endParaRPr lang="en-IL" dirty="0"/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EDEB923E-670F-C8BC-AE0A-C7E9131A04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73" y="1522593"/>
                <a:ext cx="10818253" cy="2000536"/>
              </a:xfrm>
              <a:prstGeom prst="roundRect">
                <a:avLst/>
              </a:prstGeom>
              <a:blipFill>
                <a:blip r:embed="rId4"/>
                <a:stretch>
                  <a:fillRect l="-234" t="-1875"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113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5C4D4-7BD8-059C-EAD0-00410C754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IL" dirty="0"/>
              <a:t>erfect simulation via DFS-based extraction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3A1D975-7011-5D60-D9BC-086162D3AD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L" dirty="0"/>
                  <a:t>Given any prefix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IL" dirty="0"/>
                  <a:t>, we can issue a gradient query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(ℓ,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dirty="0"/>
                  <a:t> that enables to distintinguish between three cases:</a:t>
                </a:r>
              </a:p>
              <a:p>
                <a:endParaRPr lang="en-IL" dirty="0"/>
              </a:p>
              <a:p>
                <a:endParaRPr lang="en-IL" dirty="0"/>
              </a:p>
              <a:p>
                <a:endParaRPr lang="en-IL" dirty="0"/>
              </a:p>
              <a:p>
                <a: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IL" dirty="0"/>
                  <a:t>Starting from an empty prefix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IL" dirty="0"/>
                  <a:t>:</a:t>
                </a:r>
              </a:p>
              <a:p>
                <a:pPr lvl="1"/>
                <a:r>
                  <a:rPr lang="en-US" dirty="0"/>
                  <a:t>I</a:t>
                </a:r>
                <a:r>
                  <a:rPr lang="en-IL" dirty="0"/>
                  <a:t>f no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L" dirty="0"/>
                  <a:t> is prefixed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IL" dirty="0"/>
                  <a:t> – </a:t>
                </a:r>
                <a:r>
                  <a:rPr lang="en-IL" b="1" dirty="0">
                    <a:solidFill>
                      <a:srgbClr val="0070C0"/>
                    </a:solidFill>
                  </a:rPr>
                  <a:t>terminate</a:t>
                </a:r>
                <a:endParaRPr lang="en-IL" dirty="0"/>
              </a:p>
              <a:p>
                <a:pPr lvl="1">
                  <a:spcBef>
                    <a:spcPts val="1000"/>
                  </a:spcBef>
                </a:pPr>
                <a:r>
                  <a:rPr lang="en-US" dirty="0"/>
                  <a:t>I</a:t>
                </a:r>
                <a:r>
                  <a:rPr lang="en-IL" dirty="0"/>
                  <a:t>f a single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L" dirty="0"/>
                  <a:t> is prefixed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IL" dirty="0"/>
                  <a:t>: </a:t>
                </a:r>
                <a:r>
                  <a:rPr lang="en-IL" b="1" dirty="0">
                    <a:solidFill>
                      <a:srgbClr val="00B050"/>
                    </a:solidFill>
                  </a:rPr>
                  <a:t>extract</a:t>
                </a:r>
                <a:r>
                  <a:rPr lang="en-IL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dirty="0"/>
                  <a:t> from the response</a:t>
                </a:r>
              </a:p>
              <a:p>
                <a:pPr lvl="1">
                  <a:spcBef>
                    <a:spcPts val="1000"/>
                  </a:spcBef>
                </a:pPr>
                <a:r>
                  <a:rPr lang="en-US" dirty="0"/>
                  <a:t>I</a:t>
                </a:r>
                <a:r>
                  <a:rPr lang="en-IL" dirty="0"/>
                  <a:t>f more than one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L" dirty="0"/>
                  <a:t> is prefixed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IL" dirty="0"/>
                  <a:t>: </a:t>
                </a:r>
                <a:r>
                  <a:rPr lang="en-US" b="1" dirty="0">
                    <a:solidFill>
                      <a:srgbClr val="7030A0"/>
                    </a:solidFill>
                  </a:rPr>
                  <a:t>recursively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7030A0"/>
                    </a:solidFill>
                  </a:rPr>
                  <a:t>invoke </a:t>
                </a:r>
                <a:r>
                  <a:rPr lang="en-US" dirty="0"/>
                  <a:t>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IL" dirty="0"/>
              </a:p>
              <a:p>
                <a:endParaRPr lang="en-IL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3A1D975-7011-5D60-D9BC-086162D3AD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38" t="-3794" r="-149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544F386-9561-8978-D34C-9D05FFC02D63}"/>
                  </a:ext>
                </a:extLst>
              </p:cNvPr>
              <p:cNvSpPr/>
              <p:nvPr/>
            </p:nvSpPr>
            <p:spPr>
              <a:xfrm>
                <a:off x="356839" y="2768290"/>
                <a:ext cx="3687337" cy="1143001"/>
              </a:xfrm>
              <a:prstGeom prst="roundRect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N</a:t>
                </a:r>
                <a:r>
                  <a:rPr lang="en-IL" sz="2400" dirty="0"/>
                  <a:t>o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L" sz="2400" dirty="0"/>
                  <a:t> </a:t>
                </a:r>
                <a:br>
                  <a:rPr lang="en-IL" sz="2400" dirty="0"/>
                </a:br>
                <a:r>
                  <a:rPr lang="en-IL" sz="2400" dirty="0"/>
                  <a:t>starts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544F386-9561-8978-D34C-9D05FFC02D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39" y="2768290"/>
                <a:ext cx="3687337" cy="114300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F1135E6B-A113-00A7-8575-1F3185D6BC3C}"/>
                  </a:ext>
                </a:extLst>
              </p:cNvPr>
              <p:cNvSpPr/>
              <p:nvPr/>
            </p:nvSpPr>
            <p:spPr>
              <a:xfrm>
                <a:off x="4252331" y="2768291"/>
                <a:ext cx="3687338" cy="1143000"/>
              </a:xfrm>
              <a:prstGeom prst="roundRect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E</a:t>
                </a:r>
                <a:r>
                  <a:rPr lang="en-IL" sz="2400" dirty="0"/>
                  <a:t>xactly one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L" sz="2400" dirty="0"/>
                  <a:t> starts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F1135E6B-A113-00A7-8575-1F3185D6BC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331" y="2768291"/>
                <a:ext cx="3687338" cy="11430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D4751141-2BB8-88B3-ECD7-B20F71AB4191}"/>
                  </a:ext>
                </a:extLst>
              </p:cNvPr>
              <p:cNvSpPr/>
              <p:nvPr/>
            </p:nvSpPr>
            <p:spPr>
              <a:xfrm>
                <a:off x="8147824" y="2768290"/>
                <a:ext cx="3687337" cy="1143001"/>
              </a:xfrm>
              <a:prstGeom prst="roundRect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M</a:t>
                </a:r>
                <a:r>
                  <a:rPr lang="en-IL" sz="2400" dirty="0"/>
                  <a:t>ore than one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L" sz="2400" dirty="0"/>
                  <a:t> starts 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D4751141-2BB8-88B3-ECD7-B20F71AB41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824" y="2768290"/>
                <a:ext cx="3687337" cy="114300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562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4F441-363E-6B95-1175-F24918A6C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Query construction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29F7D34-5B72-EB60-48D1-15AB81ABD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 dirty="0"/>
          </a:p>
          <a:p>
            <a:endParaRPr lang="en-IL" dirty="0"/>
          </a:p>
          <a:p>
            <a:endParaRPr lang="en-IL" dirty="0"/>
          </a:p>
          <a:p>
            <a:endParaRPr lang="en-IL" dirty="0"/>
          </a:p>
          <a:p>
            <a:pPr marL="0" indent="0">
              <a:buNone/>
            </a:pPr>
            <a:br>
              <a:rPr lang="en-IL" dirty="0"/>
            </a:br>
            <a:endParaRPr lang="en-IL" dirty="0"/>
          </a:p>
          <a:p>
            <a:pPr marL="0" indent="0">
              <a:buNone/>
            </a:pP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17C0511-3F32-445E-67D0-2CF929FB3D86}"/>
                  </a:ext>
                </a:extLst>
              </p:cNvPr>
              <p:cNvSpPr txBox="1"/>
              <p:nvPr/>
            </p:nvSpPr>
            <p:spPr>
              <a:xfrm>
                <a:off x="759416" y="1666174"/>
                <a:ext cx="10368367" cy="1204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IL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ℓ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nary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17C0511-3F32-445E-67D0-2CF929FB3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16" y="1666174"/>
                <a:ext cx="10368367" cy="1204240"/>
              </a:xfrm>
              <a:prstGeom prst="rect">
                <a:avLst/>
              </a:prstGeom>
              <a:blipFill>
                <a:blip r:embed="rId2"/>
                <a:stretch>
                  <a:fillRect l="-367" t="-122917" b="-16458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50A7020-29E9-75DE-1F77-05841EDC1DC0}"/>
              </a:ext>
            </a:extLst>
          </p:cNvPr>
          <p:cNvSpPr/>
          <p:nvPr/>
        </p:nvSpPr>
        <p:spPr>
          <a:xfrm>
            <a:off x="7272789" y="1779188"/>
            <a:ext cx="2088995" cy="729094"/>
          </a:xfrm>
          <a:prstGeom prst="roundRect">
            <a:avLst/>
          </a:prstGeom>
          <a:solidFill>
            <a:srgbClr val="00B05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D4DFA400-36C1-E68E-D59B-2E68D9DC0952}"/>
                  </a:ext>
                </a:extLst>
              </p:cNvPr>
              <p:cNvSpPr/>
              <p:nvPr/>
            </p:nvSpPr>
            <p:spPr>
              <a:xfrm>
                <a:off x="5908476" y="3321847"/>
                <a:ext cx="2895381" cy="981825"/>
              </a:xfrm>
              <a:prstGeom prst="round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r>
                  <a:rPr lang="en-IL" sz="2400" dirty="0">
                    <a:solidFill>
                      <a:schemeClr val="tx1"/>
                    </a:solidFill>
                  </a:rPr>
                  <a:t>Enables to extract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I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D4DFA400-36C1-E68E-D59B-2E68D9DC09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476" y="3321847"/>
                <a:ext cx="2895381" cy="981825"/>
              </a:xfrm>
              <a:prstGeom prst="roundRect">
                <a:avLst/>
              </a:prstGeom>
              <a:blipFill>
                <a:blip r:embed="rId3"/>
                <a:stretch>
                  <a:fillRect l="-866"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943AC69-7910-0622-AFDF-7369CCE8A11A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 flipH="1">
            <a:off x="7356167" y="2508282"/>
            <a:ext cx="961120" cy="81356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C0EF905-A343-CB10-2A2B-D66DD5DAB46F}"/>
              </a:ext>
            </a:extLst>
          </p:cNvPr>
          <p:cNvSpPr/>
          <p:nvPr/>
        </p:nvSpPr>
        <p:spPr>
          <a:xfrm>
            <a:off x="9413311" y="1782736"/>
            <a:ext cx="1591454" cy="729094"/>
          </a:xfrm>
          <a:prstGeom prst="roundRect">
            <a:avLst/>
          </a:prstGeom>
          <a:solidFill>
            <a:srgbClr val="0070C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4759B0BE-01F5-4741-5E2A-1C6E55332626}"/>
                  </a:ext>
                </a:extLst>
              </p:cNvPr>
              <p:cNvSpPr/>
              <p:nvPr/>
            </p:nvSpPr>
            <p:spPr>
              <a:xfrm>
                <a:off x="8968355" y="3321847"/>
                <a:ext cx="2895381" cy="981825"/>
              </a:xfrm>
              <a:prstGeom prst="round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r>
                  <a:rPr lang="en-IL" sz="2400" dirty="0">
                    <a:solidFill>
                      <a:schemeClr val="tx1"/>
                    </a:solidFill>
                  </a:rPr>
                  <a:t>Enables to extract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I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4759B0BE-01F5-4741-5E2A-1C6E553326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8355" y="3321847"/>
                <a:ext cx="2895381" cy="981825"/>
              </a:xfrm>
              <a:prstGeom prst="roundRect">
                <a:avLst/>
              </a:prstGeom>
              <a:blipFill>
                <a:blip r:embed="rId4"/>
                <a:stretch>
                  <a:fillRect l="-866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49A5FFF-26C5-DD25-5907-15A8C7D7F654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>
            <a:off x="10209038" y="2511830"/>
            <a:ext cx="207008" cy="8100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14FEF3A0-CBD5-8E2B-3E31-C1F84D146DC8}"/>
              </a:ext>
            </a:extLst>
          </p:cNvPr>
          <p:cNvSpPr/>
          <p:nvPr/>
        </p:nvSpPr>
        <p:spPr>
          <a:xfrm>
            <a:off x="8968355" y="448025"/>
            <a:ext cx="2895381" cy="981825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en-IL" sz="2400" dirty="0">
                <a:solidFill>
                  <a:schemeClr val="tx1"/>
                </a:solidFill>
              </a:rPr>
              <a:t>Enables to count prefix matches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C817EE4-B5D7-3D90-1B76-4167BD52C20B}"/>
              </a:ext>
            </a:extLst>
          </p:cNvPr>
          <p:cNvCxnSpPr>
            <a:cxnSpLocks/>
            <a:stCxn id="19" idx="0"/>
            <a:endCxn id="25" idx="2"/>
          </p:cNvCxnSpPr>
          <p:nvPr/>
        </p:nvCxnSpPr>
        <p:spPr>
          <a:xfrm flipV="1">
            <a:off x="10209038" y="1429850"/>
            <a:ext cx="207008" cy="3528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06ED9DF1-9BF2-B33C-2931-957783C1B26D}"/>
              </a:ext>
            </a:extLst>
          </p:cNvPr>
          <p:cNvSpPr/>
          <p:nvPr/>
        </p:nvSpPr>
        <p:spPr>
          <a:xfrm>
            <a:off x="5377912" y="1547808"/>
            <a:ext cx="5749871" cy="15363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0823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25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6A2099-1125-B5E9-A0B3-A6C1DD5B0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50" y="1666393"/>
            <a:ext cx="10901680" cy="35220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234BCC-9C07-3A1E-90BC-01A18523D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Basic idea</a:t>
            </a:r>
          </a:p>
        </p:txBody>
      </p:sp>
    </p:spTree>
    <p:extLst>
      <p:ext uri="{BB962C8B-B14F-4D97-AF65-F5344CB8AC3E}">
        <p14:creationId xmlns:p14="http://schemas.microsoft.com/office/powerpoint/2010/main" val="16633710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4F441-363E-6B95-1175-F24918A6C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Query construction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29F7D34-5B72-EB60-48D1-15AB81ABD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 dirty="0"/>
          </a:p>
          <a:p>
            <a:endParaRPr lang="en-IL" dirty="0"/>
          </a:p>
          <a:p>
            <a:endParaRPr lang="en-IL" dirty="0"/>
          </a:p>
          <a:p>
            <a:endParaRPr lang="en-IL" dirty="0"/>
          </a:p>
          <a:p>
            <a:pPr marL="0" indent="0">
              <a:buNone/>
            </a:pPr>
            <a:br>
              <a:rPr lang="en-IL" dirty="0"/>
            </a:br>
            <a:endParaRPr lang="en-IL" dirty="0"/>
          </a:p>
          <a:p>
            <a:pPr marL="0" indent="0">
              <a:buNone/>
            </a:pP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17C0511-3F32-445E-67D0-2CF929FB3D86}"/>
                  </a:ext>
                </a:extLst>
              </p:cNvPr>
              <p:cNvSpPr txBox="1"/>
              <p:nvPr/>
            </p:nvSpPr>
            <p:spPr>
              <a:xfrm>
                <a:off x="759416" y="1666174"/>
                <a:ext cx="10368367" cy="1204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IL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ℓ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en-US" sz="2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  <m: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2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nary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17C0511-3F32-445E-67D0-2CF929FB3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16" y="1666174"/>
                <a:ext cx="10368367" cy="1204240"/>
              </a:xfrm>
              <a:prstGeom prst="rect">
                <a:avLst/>
              </a:prstGeom>
              <a:blipFill>
                <a:blip r:embed="rId2"/>
                <a:stretch>
                  <a:fillRect l="-367" t="-122917" b="-16458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D491F42-96E6-E20F-E6EB-12DA876A2A5F}"/>
                  </a:ext>
                </a:extLst>
              </p:cNvPr>
              <p:cNvSpPr txBox="1"/>
              <p:nvPr/>
            </p:nvSpPr>
            <p:spPr>
              <a:xfrm>
                <a:off x="759416" y="2803857"/>
                <a:ext cx="6111688" cy="1204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IL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nary>
                      <m:d>
                        <m:d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1</m:t>
                          </m:r>
                        </m:e>
                      </m:d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1…</m:t>
                              </m:r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he-IL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D491F42-96E6-E20F-E6EB-12DA876A2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16" y="2803857"/>
                <a:ext cx="6111688" cy="1204240"/>
              </a:xfrm>
              <a:prstGeom prst="rect">
                <a:avLst/>
              </a:prstGeom>
              <a:blipFill>
                <a:blip r:embed="rId3"/>
                <a:stretch>
                  <a:fillRect l="-624" t="-121875" b="-16562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93357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4F441-363E-6B95-1175-F24918A6C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Query construction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29F7D34-5B72-EB60-48D1-15AB81ABD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 dirty="0"/>
          </a:p>
          <a:p>
            <a:endParaRPr lang="en-IL" dirty="0"/>
          </a:p>
          <a:p>
            <a:endParaRPr lang="en-IL" dirty="0"/>
          </a:p>
          <a:p>
            <a:endParaRPr lang="en-IL" dirty="0"/>
          </a:p>
          <a:p>
            <a:pPr marL="0" indent="0">
              <a:buNone/>
            </a:pPr>
            <a:br>
              <a:rPr lang="en-IL" dirty="0"/>
            </a:br>
            <a:endParaRPr lang="en-IL" dirty="0"/>
          </a:p>
          <a:p>
            <a:pPr marL="0" indent="0">
              <a:buNone/>
            </a:pP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17C0511-3F32-445E-67D0-2CF929FB3D86}"/>
                  </a:ext>
                </a:extLst>
              </p:cNvPr>
              <p:cNvSpPr txBox="1"/>
              <p:nvPr/>
            </p:nvSpPr>
            <p:spPr>
              <a:xfrm>
                <a:off x="759416" y="1666174"/>
                <a:ext cx="10368367" cy="1204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IL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ℓ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en-US" sz="28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8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  <m:r>
                                    <a:rPr lang="en-US" sz="2800" b="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28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28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nary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17C0511-3F32-445E-67D0-2CF929FB3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16" y="1666174"/>
                <a:ext cx="10368367" cy="1204240"/>
              </a:xfrm>
              <a:prstGeom prst="rect">
                <a:avLst/>
              </a:prstGeom>
              <a:blipFill>
                <a:blip r:embed="rId2"/>
                <a:stretch>
                  <a:fillRect l="-367" t="-122917" b="-16458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D491F42-96E6-E20F-E6EB-12DA876A2A5F}"/>
                  </a:ext>
                </a:extLst>
              </p:cNvPr>
              <p:cNvSpPr txBox="1"/>
              <p:nvPr/>
            </p:nvSpPr>
            <p:spPr>
              <a:xfrm>
                <a:off x="759416" y="2803857"/>
                <a:ext cx="6111688" cy="1204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IL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nary>
                      <m:d>
                        <m:d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1</m:t>
                          </m:r>
                        </m:e>
                      </m:d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1…</m:t>
                              </m:r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he-IL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D491F42-96E6-E20F-E6EB-12DA876A2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16" y="2803857"/>
                <a:ext cx="6111688" cy="1204240"/>
              </a:xfrm>
              <a:prstGeom prst="rect">
                <a:avLst/>
              </a:prstGeom>
              <a:blipFill>
                <a:blip r:embed="rId3"/>
                <a:stretch>
                  <a:fillRect l="-624" t="-121875" b="-16562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47921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4F441-363E-6B95-1175-F24918A6C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Query construction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29F7D34-5B72-EB60-48D1-15AB81ABD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 dirty="0"/>
          </a:p>
          <a:p>
            <a:endParaRPr lang="en-IL" dirty="0"/>
          </a:p>
          <a:p>
            <a:endParaRPr lang="en-IL" dirty="0"/>
          </a:p>
          <a:p>
            <a:endParaRPr lang="en-IL" dirty="0"/>
          </a:p>
          <a:p>
            <a:pPr marL="0" indent="0">
              <a:buNone/>
            </a:pPr>
            <a:br>
              <a:rPr lang="en-IL" dirty="0"/>
            </a:br>
            <a:endParaRPr lang="en-IL" dirty="0"/>
          </a:p>
          <a:p>
            <a:pPr marL="0" indent="0">
              <a:buNone/>
            </a:pP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17C0511-3F32-445E-67D0-2CF929FB3D86}"/>
                  </a:ext>
                </a:extLst>
              </p:cNvPr>
              <p:cNvSpPr txBox="1"/>
              <p:nvPr/>
            </p:nvSpPr>
            <p:spPr>
              <a:xfrm>
                <a:off x="759416" y="1666174"/>
                <a:ext cx="10368367" cy="1204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IL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ℓ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en-US" sz="28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8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  <m:r>
                                    <a:rPr lang="en-US" sz="2800" b="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28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28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nary>
                      <m:sSub>
                        <m:sSub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17C0511-3F32-445E-67D0-2CF929FB3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16" y="1666174"/>
                <a:ext cx="10368367" cy="1204240"/>
              </a:xfrm>
              <a:prstGeom prst="rect">
                <a:avLst/>
              </a:prstGeom>
              <a:blipFill>
                <a:blip r:embed="rId2"/>
                <a:stretch>
                  <a:fillRect l="-367" t="-122917" b="-16458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D491F42-96E6-E20F-E6EB-12DA876A2A5F}"/>
                  </a:ext>
                </a:extLst>
              </p:cNvPr>
              <p:cNvSpPr txBox="1"/>
              <p:nvPr/>
            </p:nvSpPr>
            <p:spPr>
              <a:xfrm>
                <a:off x="759416" y="2803857"/>
                <a:ext cx="6111688" cy="1204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IL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nary>
                      <m:d>
                        <m:d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1</m:t>
                          </m:r>
                        </m:e>
                      </m:d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1…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he-IL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D491F42-96E6-E20F-E6EB-12DA876A2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16" y="2803857"/>
                <a:ext cx="6111688" cy="1204240"/>
              </a:xfrm>
              <a:prstGeom prst="rect">
                <a:avLst/>
              </a:prstGeom>
              <a:blipFill>
                <a:blip r:embed="rId3"/>
                <a:stretch>
                  <a:fillRect l="-624" t="-121875" b="-16562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1433195-C755-C808-1193-86D66C2EABAD}"/>
              </a:ext>
            </a:extLst>
          </p:cNvPr>
          <p:cNvSpPr/>
          <p:nvPr/>
        </p:nvSpPr>
        <p:spPr>
          <a:xfrm>
            <a:off x="2925666" y="3005350"/>
            <a:ext cx="1126273" cy="618893"/>
          </a:xfrm>
          <a:prstGeom prst="roundRect">
            <a:avLst/>
          </a:prstGeom>
          <a:solidFill>
            <a:srgbClr val="00B05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072A802-F4A9-7893-7766-D91E24871CC5}"/>
              </a:ext>
            </a:extLst>
          </p:cNvPr>
          <p:cNvSpPr/>
          <p:nvPr/>
        </p:nvSpPr>
        <p:spPr>
          <a:xfrm>
            <a:off x="4265394" y="3005351"/>
            <a:ext cx="505906" cy="618893"/>
          </a:xfrm>
          <a:prstGeom prst="roundRect">
            <a:avLst/>
          </a:prstGeom>
          <a:solidFill>
            <a:srgbClr val="0070C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AE42D960-3FD4-E0D5-E373-53285546D334}"/>
                  </a:ext>
                </a:extLst>
              </p:cNvPr>
              <p:cNvSpPr/>
              <p:nvPr/>
            </p:nvSpPr>
            <p:spPr>
              <a:xfrm>
                <a:off x="992128" y="4442572"/>
                <a:ext cx="3059811" cy="618893"/>
              </a:xfrm>
              <a:prstGeom prst="round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U</a:t>
                </a:r>
                <a:r>
                  <a:rPr lang="en-IL" sz="2800" dirty="0">
                    <a:solidFill>
                      <a:schemeClr val="tx1"/>
                    </a:solidFill>
                  </a:rPr>
                  <a:t>sed to extract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IL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AE42D960-3FD4-E0D5-E373-53285546D3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128" y="4442572"/>
                <a:ext cx="3059811" cy="618893"/>
              </a:xfrm>
              <a:prstGeom prst="roundRect">
                <a:avLst/>
              </a:prstGeom>
              <a:blipFill>
                <a:blip r:embed="rId4"/>
                <a:stretch>
                  <a:fillRect l="-820" b="-17308"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E41493D7-298D-A18D-F85F-EABCC063B046}"/>
                  </a:ext>
                </a:extLst>
              </p:cNvPr>
              <p:cNvSpPr/>
              <p:nvPr/>
            </p:nvSpPr>
            <p:spPr>
              <a:xfrm>
                <a:off x="4265393" y="4442571"/>
                <a:ext cx="3059811" cy="618893"/>
              </a:xfrm>
              <a:prstGeom prst="round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U</a:t>
                </a:r>
                <a:r>
                  <a:rPr lang="en-IL" sz="2800" dirty="0">
                    <a:solidFill>
                      <a:schemeClr val="tx1"/>
                    </a:solidFill>
                  </a:rPr>
                  <a:t>sed to extract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IL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E41493D7-298D-A18D-F85F-EABCC063B0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393" y="4442571"/>
                <a:ext cx="3059811" cy="618893"/>
              </a:xfrm>
              <a:prstGeom prst="roundRect">
                <a:avLst/>
              </a:prstGeom>
              <a:blipFill>
                <a:blip r:embed="rId5"/>
                <a:stretch>
                  <a:fillRect l="-820" b="-17308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AADBFE9-2C4F-CAA4-4A14-C2782EC8C427}"/>
              </a:ext>
            </a:extLst>
          </p:cNvPr>
          <p:cNvSpPr/>
          <p:nvPr/>
        </p:nvSpPr>
        <p:spPr>
          <a:xfrm>
            <a:off x="4777392" y="3005350"/>
            <a:ext cx="1779051" cy="618893"/>
          </a:xfrm>
          <a:prstGeom prst="roundRect">
            <a:avLst/>
          </a:prstGeom>
          <a:solidFill>
            <a:srgbClr val="7030A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9F0A6D8-F157-B936-8FD8-13EA3810CDA0}"/>
              </a:ext>
            </a:extLst>
          </p:cNvPr>
          <p:cNvSpPr/>
          <p:nvPr/>
        </p:nvSpPr>
        <p:spPr>
          <a:xfrm>
            <a:off x="6682478" y="3104185"/>
            <a:ext cx="3059811" cy="850852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U</a:t>
            </a:r>
            <a:r>
              <a:rPr lang="en-IL" sz="2800" dirty="0">
                <a:solidFill>
                  <a:schemeClr val="tx1"/>
                </a:solidFill>
              </a:rPr>
              <a:t>sed to </a:t>
            </a:r>
            <a:r>
              <a:rPr lang="en-US" sz="2800" dirty="0">
                <a:solidFill>
                  <a:schemeClr val="tx1"/>
                </a:solidFill>
              </a:rPr>
              <a:t>count matches</a:t>
            </a:r>
            <a:endParaRPr lang="en-IL" sz="2800" dirty="0">
              <a:solidFill>
                <a:schemeClr val="tx1"/>
              </a:solidFill>
            </a:endParaRPr>
          </a:p>
        </p:txBody>
      </p: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9061F5A4-DB40-7B4C-EBEC-D10C4BD15E83}"/>
              </a:ext>
            </a:extLst>
          </p:cNvPr>
          <p:cNvCxnSpPr>
            <a:cxnSpLocks/>
            <a:stCxn id="9" idx="2"/>
            <a:endCxn id="17" idx="0"/>
          </p:cNvCxnSpPr>
          <p:nvPr/>
        </p:nvCxnSpPr>
        <p:spPr>
          <a:xfrm rot="5400000">
            <a:off x="2596255" y="3550023"/>
            <a:ext cx="818329" cy="966769"/>
          </a:xfrm>
          <a:prstGeom prst="bentConnector3">
            <a:avLst>
              <a:gd name="adj1" fmla="val 74443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7BCD34EC-E0D2-6FC7-2803-1CBB7B180E73}"/>
              </a:ext>
            </a:extLst>
          </p:cNvPr>
          <p:cNvCxnSpPr>
            <a:cxnSpLocks/>
          </p:cNvCxnSpPr>
          <p:nvPr/>
        </p:nvCxnSpPr>
        <p:spPr>
          <a:xfrm rot="16200000" flipH="1">
            <a:off x="6433676" y="2176329"/>
            <a:ext cx="330794" cy="3226622"/>
          </a:xfrm>
          <a:prstGeom prst="bentConnector3">
            <a:avLst>
              <a:gd name="adj1" fmla="val 169106"/>
            </a:avLst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54280347-C32A-9C6B-6CA2-B51A9623C524}"/>
              </a:ext>
            </a:extLst>
          </p:cNvPr>
          <p:cNvCxnSpPr/>
          <p:nvPr/>
        </p:nvCxnSpPr>
        <p:spPr>
          <a:xfrm rot="16200000" flipH="1">
            <a:off x="4747660" y="3394931"/>
            <a:ext cx="818327" cy="1276952"/>
          </a:xfrm>
          <a:prstGeom prst="bentConnector3">
            <a:avLst>
              <a:gd name="adj1" fmla="val 76189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79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4F441-363E-6B95-1175-F24918A6C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Query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4">
                <a:extLst>
                  <a:ext uri="{FF2B5EF4-FFF2-40B4-BE49-F238E27FC236}">
                    <a16:creationId xmlns:a16="http://schemas.microsoft.com/office/drawing/2014/main" id="{729F7D34-5B72-EB60-48D1-15AB81ABD6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IL" dirty="0"/>
              </a:p>
              <a:p>
                <a:endParaRPr lang="en-IL" dirty="0"/>
              </a:p>
              <a:p>
                <a:endParaRPr lang="en-IL" dirty="0"/>
              </a:p>
              <a:p>
                <a:endParaRPr lang="en-IL" dirty="0"/>
              </a:p>
              <a:p>
                <a:pPr marL="0" indent="0">
                  <a:buNone/>
                </a:pPr>
                <a:br>
                  <a:rPr lang="en-IL" dirty="0"/>
                </a:br>
                <a:endParaRPr lang="en-IL" dirty="0"/>
              </a:p>
              <a:p>
                <a:r>
                  <a:rPr lang="en-IL" dirty="0"/>
                  <a:t>DFS step outcome based on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</p:txBody>
          </p:sp>
        </mc:Choice>
        <mc:Fallback xmlns="">
          <p:sp>
            <p:nvSpPr>
              <p:cNvPr id="15" name="Content Placeholder 14">
                <a:extLst>
                  <a:ext uri="{FF2B5EF4-FFF2-40B4-BE49-F238E27FC236}">
                    <a16:creationId xmlns:a16="http://schemas.microsoft.com/office/drawing/2014/main" id="{729F7D34-5B72-EB60-48D1-15AB81ABD6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17C0511-3F32-445E-67D0-2CF929FB3D86}"/>
                  </a:ext>
                </a:extLst>
              </p:cNvPr>
              <p:cNvSpPr txBox="1"/>
              <p:nvPr/>
            </p:nvSpPr>
            <p:spPr>
              <a:xfrm>
                <a:off x="759416" y="1666174"/>
                <a:ext cx="10368367" cy="1204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IL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ℓ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nary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17C0511-3F32-445E-67D0-2CF929FB3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16" y="1666174"/>
                <a:ext cx="10368367" cy="1204240"/>
              </a:xfrm>
              <a:prstGeom prst="rect">
                <a:avLst/>
              </a:prstGeom>
              <a:blipFill>
                <a:blip r:embed="rId3"/>
                <a:stretch>
                  <a:fillRect l="-367" t="-122917" b="-16458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D491F42-96E6-E20F-E6EB-12DA876A2A5F}"/>
                  </a:ext>
                </a:extLst>
              </p:cNvPr>
              <p:cNvSpPr txBox="1"/>
              <p:nvPr/>
            </p:nvSpPr>
            <p:spPr>
              <a:xfrm>
                <a:off x="759416" y="2803857"/>
                <a:ext cx="6111688" cy="1204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IL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nary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 1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1…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D491F42-96E6-E20F-E6EB-12DA876A2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16" y="2803857"/>
                <a:ext cx="6111688" cy="1204240"/>
              </a:xfrm>
              <a:prstGeom prst="rect">
                <a:avLst/>
              </a:prstGeom>
              <a:blipFill>
                <a:blip r:embed="rId4"/>
                <a:stretch>
                  <a:fillRect l="-624" t="-121875" b="-16562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6B473CB5-1F77-808A-E7A3-A744775F72B2}"/>
                  </a:ext>
                </a:extLst>
              </p:cNvPr>
              <p:cNvSpPr/>
              <p:nvPr/>
            </p:nvSpPr>
            <p:spPr>
              <a:xfrm>
                <a:off x="385414" y="5264146"/>
                <a:ext cx="3687337" cy="1143001"/>
              </a:xfrm>
              <a:prstGeom prst="roundRect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b="0" dirty="0"/>
              </a:p>
              <a:p>
                <a:pPr algn="ctr"/>
                <a:r>
                  <a:rPr lang="en-IL" sz="2400" b="1" dirty="0">
                    <a:solidFill>
                      <a:srgbClr val="0070C0"/>
                    </a:solidFill>
                  </a:rPr>
                  <a:t>terminate</a:t>
                </a: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6B473CB5-1F77-808A-E7A3-A744775F72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14" y="5264146"/>
                <a:ext cx="3687337" cy="114300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975565EE-B872-149B-9CFD-8D8488ABEC3D}"/>
                  </a:ext>
                </a:extLst>
              </p:cNvPr>
              <p:cNvSpPr/>
              <p:nvPr/>
            </p:nvSpPr>
            <p:spPr>
              <a:xfrm>
                <a:off x="4280906" y="5264147"/>
                <a:ext cx="3687338" cy="1143000"/>
              </a:xfrm>
              <a:prstGeom prst="roundRect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0&lt;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&lt;4/|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:r>
                  <a:rPr lang="en-IL" sz="2400" b="1" dirty="0">
                    <a:solidFill>
                      <a:srgbClr val="00B050"/>
                    </a:solidFill>
                  </a:rPr>
                  <a:t>extract</a:t>
                </a: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975565EE-B872-149B-9CFD-8D8488ABEC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906" y="5264147"/>
                <a:ext cx="3687338" cy="11430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DFFC6CFF-2D36-3DF0-FD9D-D23A2ED9385C}"/>
                  </a:ext>
                </a:extLst>
              </p:cNvPr>
              <p:cNvSpPr/>
              <p:nvPr/>
            </p:nvSpPr>
            <p:spPr>
              <a:xfrm>
                <a:off x="8176399" y="5264146"/>
                <a:ext cx="3687337" cy="1143001"/>
              </a:xfrm>
              <a:prstGeom prst="roundRect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4/|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≤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i="0" dirty="0" smtClean="0">
                          <a:solidFill>
                            <a:srgbClr val="7030A0"/>
                          </a:solidFill>
                        </a:rPr>
                        <m:t>extend</m:t>
                      </m:r>
                    </m:oMath>
                  </m:oMathPara>
                </a14:m>
                <a:endParaRPr lang="en-IL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DFFC6CFF-2D36-3DF0-FD9D-D23A2ED93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6399" y="5264146"/>
                <a:ext cx="3687337" cy="1143001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14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29D842-446A-1F27-8F07-29A962370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Query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B7A2DDBE-8BE2-4B3E-9878-4E831D47F7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IL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nary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  <a:p>
                <a:pPr marL="0" indent="0">
                  <a:buNone/>
                </a:pPr>
                <a:r>
                  <a:rPr lang="en-IL" dirty="0"/>
                  <a:t>Denote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IL" dirty="0"/>
                  <a:t> the samples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IL" dirty="0"/>
                  <a:t> for which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IL" dirty="0"/>
                  <a:t> is prefixed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B7A2DDBE-8BE2-4B3E-9878-4E831D47F7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53" t="-3387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4F558E11-0F28-D181-C3E9-E50D8633F939}"/>
                  </a:ext>
                </a:extLst>
              </p:cNvPr>
              <p:cNvSpPr/>
              <p:nvPr/>
            </p:nvSpPr>
            <p:spPr>
              <a:xfrm>
                <a:off x="2812172" y="3271838"/>
                <a:ext cx="6557962" cy="3363917"/>
              </a:xfrm>
              <a:prstGeom prst="roundRect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IL" sz="2400" b="1" dirty="0"/>
                  <a:t>No matches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=∅</m:t>
                      </m:r>
                    </m:oMath>
                  </m:oMathPara>
                </a14:m>
                <a:endParaRPr lang="en-IL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IL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0, …,0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pPr algn="ctr"/>
                <a:endParaRPr lang="en-IL" sz="2400" b="1" dirty="0"/>
              </a:p>
              <a:p>
                <a:pPr algn="ctr"/>
                <a:endParaRPr lang="en-IL" sz="2400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:endParaRPr lang="en-IL" sz="2400" b="1" dirty="0"/>
              </a:p>
              <a:p>
                <a:pPr algn="ctr"/>
                <a:endParaRPr lang="en-IL" sz="2400" b="1" dirty="0"/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4F558E11-0F28-D181-C3E9-E50D8633F9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172" y="3271838"/>
                <a:ext cx="6557962" cy="336391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44FC741-93B6-24FA-BBA3-8732272C0EF0}"/>
              </a:ext>
            </a:extLst>
          </p:cNvPr>
          <p:cNvCxnSpPr>
            <a:cxnSpLocks/>
          </p:cNvCxnSpPr>
          <p:nvPr/>
        </p:nvCxnSpPr>
        <p:spPr>
          <a:xfrm>
            <a:off x="6091153" y="4943475"/>
            <a:ext cx="0" cy="51435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22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29D842-446A-1F27-8F07-29A962370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Query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B7A2DDBE-8BE2-4B3E-9878-4E831D47F7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IL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nary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  <a:p>
                <a:pPr marL="0" indent="0">
                  <a:buNone/>
                </a:pPr>
                <a:r>
                  <a:rPr lang="en-IL" dirty="0"/>
                  <a:t>Denote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IL" dirty="0"/>
                  <a:t> the samples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IL" dirty="0"/>
                  <a:t> for which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IL" dirty="0"/>
                  <a:t> is prefixed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B7A2DDBE-8BE2-4B3E-9878-4E831D47F7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53" t="-3387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4F558E11-0F28-D181-C3E9-E50D8633F939}"/>
                  </a:ext>
                </a:extLst>
              </p:cNvPr>
              <p:cNvSpPr/>
              <p:nvPr/>
            </p:nvSpPr>
            <p:spPr>
              <a:xfrm>
                <a:off x="2812172" y="3271838"/>
                <a:ext cx="6557962" cy="3363917"/>
              </a:xfrm>
              <a:prstGeom prst="roundRect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IL" sz="2400" b="1" dirty="0"/>
                  <a:t>Single match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IL" sz="24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IL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,1)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:endParaRPr lang="en-IL" sz="2400" b="1" dirty="0"/>
              </a:p>
              <a:p>
                <a:pPr algn="ctr"/>
                <a:endParaRPr lang="en-IL" sz="2400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4F558E11-0F28-D181-C3E9-E50D8633F9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172" y="3271838"/>
                <a:ext cx="6557962" cy="336391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527364FD-1FCB-3002-F1CF-22A880945F39}"/>
              </a:ext>
            </a:extLst>
          </p:cNvPr>
          <p:cNvCxnSpPr>
            <a:cxnSpLocks/>
          </p:cNvCxnSpPr>
          <p:nvPr/>
        </p:nvCxnSpPr>
        <p:spPr>
          <a:xfrm>
            <a:off x="6091153" y="4843463"/>
            <a:ext cx="4847" cy="54292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4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29D842-446A-1F27-8F07-29A962370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Query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B7A2DDBE-8BE2-4B3E-9878-4E831D47F7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IL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nary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  <a:p>
                <a:pPr marL="0" indent="0">
                  <a:buNone/>
                </a:pPr>
                <a:r>
                  <a:rPr lang="en-IL" dirty="0"/>
                  <a:t>Denote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IL" dirty="0"/>
                  <a:t> the samples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IL" dirty="0"/>
                  <a:t> for which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IL" dirty="0"/>
                  <a:t> is prefixed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B7A2DDBE-8BE2-4B3E-9878-4E831D47F7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53" t="-3387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4F558E11-0F28-D181-C3E9-E50D8633F939}"/>
                  </a:ext>
                </a:extLst>
              </p:cNvPr>
              <p:cNvSpPr/>
              <p:nvPr/>
            </p:nvSpPr>
            <p:spPr>
              <a:xfrm>
                <a:off x="2812172" y="3271838"/>
                <a:ext cx="6557962" cy="3363917"/>
              </a:xfrm>
              <a:prstGeom prst="roundRect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IL" sz="2400" b="1" dirty="0"/>
                  <a:t>Multiple matches</a:t>
                </a:r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IL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algn="ctr"/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algn="ctr"/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4F558E11-0F28-D181-C3E9-E50D8633F9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172" y="3271838"/>
                <a:ext cx="6557962" cy="336391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2FF51FAB-795D-00AF-59CC-234CB0B4E599}"/>
              </a:ext>
            </a:extLst>
          </p:cNvPr>
          <p:cNvCxnSpPr>
            <a:cxnSpLocks/>
          </p:cNvCxnSpPr>
          <p:nvPr/>
        </p:nvCxnSpPr>
        <p:spPr>
          <a:xfrm>
            <a:off x="6091153" y="4814888"/>
            <a:ext cx="0" cy="57150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86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A2FCE-B3A1-A0BF-F71F-267F3029A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IL" dirty="0"/>
              <a:t>tatistical simulation with </a:t>
            </a:r>
            <a:r>
              <a:rPr lang="en-IL" dirty="0">
                <a:solidFill>
                  <a:srgbClr val="00B050"/>
                </a:solidFill>
              </a:rPr>
              <a:t>fully parallelizable</a:t>
            </a:r>
            <a:r>
              <a:rPr lang="en-IL" dirty="0"/>
              <a:t> gradient queries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B24AC-8EC6-AD29-FC53-6FEF4C35D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L" dirty="0"/>
              <a:t>DFS-based exploration is sequantial and cannot be parallelized</a:t>
            </a:r>
          </a:p>
          <a:p>
            <a:pPr lvl="1"/>
            <a:r>
              <a:rPr lang="en-US" dirty="0"/>
              <a:t>In</a:t>
            </a:r>
            <a:r>
              <a:rPr lang="en-IL" dirty="0"/>
              <a:t>applicable to parallelizable cryptanalysis</a:t>
            </a:r>
          </a:p>
          <a:p>
            <a:r>
              <a:rPr lang="en-IL" dirty="0"/>
              <a:t>We refine our simulation to be fully parallelizable</a:t>
            </a:r>
          </a:p>
          <a:p>
            <a:pPr lvl="1">
              <a:buClr>
                <a:schemeClr val="tx1"/>
              </a:buClr>
            </a:pPr>
            <a:r>
              <a:rPr lang="en-US" b="1" dirty="0">
                <a:solidFill>
                  <a:srgbClr val="0070C0"/>
                </a:solidFill>
              </a:rPr>
              <a:t>R</a:t>
            </a:r>
            <a:r>
              <a:rPr lang="en-IL" b="1" dirty="0">
                <a:solidFill>
                  <a:srgbClr val="0070C0"/>
                </a:solidFill>
              </a:rPr>
              <a:t>andomize</a:t>
            </a:r>
            <a:r>
              <a:rPr lang="en-IL" dirty="0"/>
              <a:t> each iteration using pairwise-independ</a:t>
            </a:r>
            <a:r>
              <a:rPr lang="en-US" dirty="0"/>
              <a:t>e</a:t>
            </a:r>
            <a:r>
              <a:rPr lang="en-IL" dirty="0"/>
              <a:t>nt hashing</a:t>
            </a:r>
          </a:p>
          <a:p>
            <a:pPr lvl="1"/>
            <a:r>
              <a:rPr lang="en-IL" dirty="0"/>
              <a:t>All gradient queries can be issued at a </a:t>
            </a:r>
            <a:r>
              <a:rPr lang="en-IL" b="1" dirty="0">
                <a:solidFill>
                  <a:srgbClr val="7030A0"/>
                </a:solidFill>
              </a:rPr>
              <a:t>single round</a:t>
            </a:r>
          </a:p>
          <a:p>
            <a:pPr lvl="1"/>
            <a:r>
              <a:rPr lang="en-US" dirty="0"/>
              <a:t>A</a:t>
            </a:r>
            <a:r>
              <a:rPr lang="en-IL" dirty="0"/>
              <a:t>t the cost of a statistical and not perfect simulation</a:t>
            </a:r>
          </a:p>
        </p:txBody>
      </p:sp>
    </p:spTree>
    <p:extLst>
      <p:ext uri="{BB962C8B-B14F-4D97-AF65-F5344CB8AC3E}">
        <p14:creationId xmlns:p14="http://schemas.microsoft.com/office/powerpoint/2010/main" val="313831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0DDE6-873E-9A29-691D-5A7DC83C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IL" dirty="0"/>
              <a:t>tatistical simulation via </a:t>
            </a:r>
            <a:r>
              <a:rPr lang="en-IL" dirty="0">
                <a:solidFill>
                  <a:srgbClr val="00B050"/>
                </a:solidFill>
              </a:rPr>
              <a:t>Gradient Descent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EC8D8-5E96-40A1-EB15-93AB2B326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L" dirty="0"/>
              <a:t>Previous simulations </a:t>
            </a:r>
            <a:r>
              <a:rPr lang="en-US" dirty="0"/>
              <a:t>hold for general gradient-based adversaries that can query the oracle in an </a:t>
            </a:r>
            <a:r>
              <a:rPr lang="en-US" b="1" dirty="0">
                <a:solidFill>
                  <a:srgbClr val="0070C0"/>
                </a:solidFill>
              </a:rPr>
              <a:t>arbitrary</a:t>
            </a:r>
            <a:r>
              <a:rPr lang="en-US" dirty="0"/>
              <a:t> manner</a:t>
            </a:r>
          </a:p>
          <a:p>
            <a:r>
              <a:rPr lang="en-IL" dirty="0"/>
              <a:t>GD-based adversaries follow a </a:t>
            </a:r>
            <a:r>
              <a:rPr lang="en-IL" b="1" dirty="0">
                <a:solidFill>
                  <a:srgbClr val="0070C0"/>
                </a:solidFill>
              </a:rPr>
              <a:t>particular</a:t>
            </a:r>
            <a:r>
              <a:rPr lang="en-IL" dirty="0"/>
              <a:t> algorithm</a:t>
            </a:r>
          </a:p>
          <a:p>
            <a:pPr lvl="1"/>
            <a:r>
              <a:rPr lang="en-US" dirty="0"/>
              <a:t>N</a:t>
            </a:r>
            <a:r>
              <a:rPr lang="en-IL" dirty="0"/>
              <a:t>on-adaptive queries</a:t>
            </a:r>
          </a:p>
          <a:p>
            <a:r>
              <a:rPr lang="en-IL" dirty="0"/>
              <a:t>We refine our simulation to adversaries that run GD</a:t>
            </a:r>
          </a:p>
          <a:p>
            <a:pPr lvl="1">
              <a:buClr>
                <a:schemeClr val="tx1"/>
              </a:buClr>
            </a:pPr>
            <a:r>
              <a:rPr lang="en-IL" b="1" dirty="0">
                <a:solidFill>
                  <a:srgbClr val="7030A0"/>
                </a:solidFill>
              </a:rPr>
              <a:t>Encode all guesses</a:t>
            </a:r>
            <a:r>
              <a:rPr lang="en-IL" dirty="0">
                <a:solidFill>
                  <a:srgbClr val="7030A0"/>
                </a:solidFill>
              </a:rPr>
              <a:t> </a:t>
            </a:r>
            <a:r>
              <a:rPr lang="en-IL" dirty="0"/>
              <a:t>and results in the parameters</a:t>
            </a:r>
          </a:p>
          <a:p>
            <a:pPr lvl="1"/>
            <a:r>
              <a:rPr lang="en-US" dirty="0"/>
              <a:t>At the cost of a slightly less efficient simulation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59548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B41E1-17DC-16AF-C368-C74D88A1F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47A63-E485-F2DF-CE29-D4B19EFA5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L" dirty="0"/>
              <a:t>We initiated an exploration of the theory of ML-based cryptanalysis</a:t>
            </a:r>
          </a:p>
          <a:p>
            <a:r>
              <a:rPr lang="en-IL" dirty="0"/>
              <a:t> We introduced a unifying framework for capturing both </a:t>
            </a:r>
            <a:r>
              <a:rPr lang="en-IL" b="1" dirty="0">
                <a:solidFill>
                  <a:srgbClr val="00B050"/>
                </a:solidFill>
              </a:rPr>
              <a:t>sample</a:t>
            </a:r>
            <a:r>
              <a:rPr lang="en-IL" dirty="0"/>
              <a:t>-based and </a:t>
            </a:r>
            <a:r>
              <a:rPr lang="en-IL" b="1" dirty="0">
                <a:solidFill>
                  <a:srgbClr val="00B050"/>
                </a:solidFill>
              </a:rPr>
              <a:t>gradient</a:t>
            </a:r>
            <a:r>
              <a:rPr lang="en-IL" dirty="0"/>
              <a:t>-based adversaries</a:t>
            </a:r>
          </a:p>
          <a:p>
            <a:r>
              <a:rPr lang="en-IL" dirty="0"/>
              <a:t>We established a general feasability result: </a:t>
            </a:r>
            <a:br>
              <a:rPr lang="en-IL" dirty="0"/>
            </a:br>
            <a:r>
              <a:rPr lang="en-IL" b="1" dirty="0">
                <a:solidFill>
                  <a:srgbClr val="0070C0"/>
                </a:solidFill>
              </a:rPr>
              <a:t>Any sample-based adversary can be simulated by a gradient-based one</a:t>
            </a:r>
            <a:endParaRPr lang="en-IL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I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E81D6A-A5EC-0954-01E3-020DE48C1B0E}"/>
              </a:ext>
            </a:extLst>
          </p:cNvPr>
          <p:cNvSpPr txBox="1"/>
          <p:nvPr/>
        </p:nvSpPr>
        <p:spPr>
          <a:xfrm>
            <a:off x="838200" y="6154930"/>
            <a:ext cx="4450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2800" dirty="0"/>
              <a:t>Thank you for listening!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E68107D-5E59-F223-DC50-9D57B5BC87CE}"/>
              </a:ext>
            </a:extLst>
          </p:cNvPr>
          <p:cNvSpPr/>
          <p:nvPr/>
        </p:nvSpPr>
        <p:spPr>
          <a:xfrm>
            <a:off x="1140011" y="4451728"/>
            <a:ext cx="9902283" cy="144705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eaLnBrk="1" latinLnBrk="0" hangingPunct="1"/>
            <a:r>
              <a:rPr lang="en-US" sz="280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Are ML-based cryptanalytic methods </a:t>
            </a:r>
            <a:r>
              <a:rPr lang="en-US" sz="2800" b="1" dirty="0">
                <a:solidFill>
                  <a:srgbClr val="C00000"/>
                </a:solidFill>
                <a:effectLst/>
                <a:highlight>
                  <a:srgbClr val="FFFFFF"/>
                </a:highlight>
              </a:rPr>
              <a:t>inherently limited</a:t>
            </a:r>
            <a:r>
              <a:rPr lang="en-US" sz="2800" b="1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en-US" sz="280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due to their seemingly restricted access to the underlying data?</a:t>
            </a:r>
          </a:p>
          <a:p>
            <a:pPr marL="0" algn="ctr" defTabSz="914400" eaLnBrk="1" latinLnBrk="0" hangingPunct="1"/>
            <a:r>
              <a:rPr lang="en-IL" sz="2400" b="1" dirty="0">
                <a:solidFill>
                  <a:srgbClr val="C00000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37575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A572F4-A4C2-8441-3ADD-1E171C53C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" y="1666393"/>
            <a:ext cx="10911370" cy="35252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234BCC-9C07-3A1E-90BC-01A18523D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Basic idea</a:t>
            </a:r>
          </a:p>
        </p:txBody>
      </p:sp>
    </p:spTree>
    <p:extLst>
      <p:ext uri="{BB962C8B-B14F-4D97-AF65-F5344CB8AC3E}">
        <p14:creationId xmlns:p14="http://schemas.microsoft.com/office/powerpoint/2010/main" val="560373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C0537D-606D-072A-2BAD-98590CF73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43" y="651201"/>
            <a:ext cx="10569713" cy="48486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234BCC-9C07-3A1E-90BC-01A18523D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Basic idea</a:t>
            </a:r>
          </a:p>
        </p:txBody>
      </p:sp>
    </p:spTree>
    <p:extLst>
      <p:ext uri="{BB962C8B-B14F-4D97-AF65-F5344CB8AC3E}">
        <p14:creationId xmlns:p14="http://schemas.microsoft.com/office/powerpoint/2010/main" val="3190953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8535B6-0CF0-9014-9C5E-5D8C85723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67" y="1666394"/>
            <a:ext cx="10911371" cy="35252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234BCC-9C07-3A1E-90BC-01A18523D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Basic idea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0ECE8E5-20A1-34D4-83D5-075F299F7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L" dirty="0"/>
              <a:t>Gohr [</a:t>
            </a:r>
            <a:r>
              <a:rPr lang="en-IL" dirty="0">
                <a:solidFill>
                  <a:srgbClr val="0070C0"/>
                </a:solidFill>
              </a:rPr>
              <a:t>Goh19</a:t>
            </a:r>
            <a:r>
              <a:rPr lang="en-IL" dirty="0"/>
              <a:t>]:</a:t>
            </a:r>
          </a:p>
        </p:txBody>
      </p:sp>
    </p:spTree>
    <p:extLst>
      <p:ext uri="{BB962C8B-B14F-4D97-AF65-F5344CB8AC3E}">
        <p14:creationId xmlns:p14="http://schemas.microsoft.com/office/powerpoint/2010/main" val="3264248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780AEE-383E-A556-6554-FE0EAC0D2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20" y="671807"/>
            <a:ext cx="10886066" cy="48066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234BCC-9C07-3A1E-90BC-01A18523D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Basic idea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0ECE8E5-20A1-34D4-83D5-075F299F7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L" dirty="0"/>
              <a:t>Gohr [</a:t>
            </a:r>
            <a:r>
              <a:rPr lang="en-IL" dirty="0">
                <a:solidFill>
                  <a:srgbClr val="0070C0"/>
                </a:solidFill>
              </a:rPr>
              <a:t>Goh19</a:t>
            </a:r>
            <a:r>
              <a:rPr lang="en-IL" dirty="0"/>
              <a:t>]:</a:t>
            </a:r>
          </a:p>
        </p:txBody>
      </p:sp>
    </p:spTree>
    <p:extLst>
      <p:ext uri="{BB962C8B-B14F-4D97-AF65-F5344CB8AC3E}">
        <p14:creationId xmlns:p14="http://schemas.microsoft.com/office/powerpoint/2010/main" val="2628910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4C8F1D-6204-CEDE-22C9-B767E2AF3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67" y="1666394"/>
            <a:ext cx="10911371" cy="35252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234BCC-9C07-3A1E-90BC-01A18523D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Basic idea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093D0A-80E0-7EAA-9489-9E0E1C63C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L" dirty="0"/>
              <a:t>Wenger et al. </a:t>
            </a:r>
            <a:r>
              <a:rPr lang="en-US" dirty="0"/>
              <a:t>[</a:t>
            </a:r>
            <a:r>
              <a:rPr lang="en-US" dirty="0">
                <a:solidFill>
                  <a:srgbClr val="0070C0"/>
                </a:solidFill>
              </a:rPr>
              <a:t>WCCL22</a:t>
            </a:r>
            <a:r>
              <a:rPr lang="en-US" dirty="0"/>
              <a:t>]: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85228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61377</TotalTime>
  <Words>1886</Words>
  <Application>Microsoft Macintosh PowerPoint</Application>
  <PresentationFormat>Widescreen</PresentationFormat>
  <Paragraphs>476</Paragraphs>
  <Slides>49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Aptos</vt:lpstr>
      <vt:lpstr>Aptos Display</vt:lpstr>
      <vt:lpstr>Arial</vt:lpstr>
      <vt:lpstr>Cambria Math</vt:lpstr>
      <vt:lpstr>Office Theme</vt:lpstr>
      <vt:lpstr>Is ML-Based Cryptanalysis Inherently Limited?   Simulating Cryptographic Adversaries  via Gradient-Based Methods</vt:lpstr>
      <vt:lpstr>ML-based cryptanalysis</vt:lpstr>
      <vt:lpstr>ML-based cryptanalysis</vt:lpstr>
      <vt:lpstr>Basic idea</vt:lpstr>
      <vt:lpstr>Basic idea</vt:lpstr>
      <vt:lpstr>Basic idea</vt:lpstr>
      <vt:lpstr>Basic idea</vt:lpstr>
      <vt:lpstr>Basic idea</vt:lpstr>
      <vt:lpstr>Basic idea</vt:lpstr>
      <vt:lpstr>Basic idea</vt:lpstr>
      <vt:lpstr>Our work</vt:lpstr>
      <vt:lpstr>Our contributions</vt:lpstr>
      <vt:lpstr>Our framework: Adversaries</vt:lpstr>
      <vt:lpstr>Our framework: Adversaries</vt:lpstr>
      <vt:lpstr>Our framework: Gradient oracle</vt:lpstr>
      <vt:lpstr>Our framework: Gradient oracle</vt:lpstr>
      <vt:lpstr>Our framework: Gradient oracle</vt:lpstr>
      <vt:lpstr>Our framework: Gradient oracle</vt:lpstr>
      <vt:lpstr>Our framework: Gradient oracle</vt:lpstr>
      <vt:lpstr>Our framework: Gradient oracle</vt:lpstr>
      <vt:lpstr>Our framework: Gradient oracle</vt:lpstr>
      <vt:lpstr>Our framework: Adversaries</vt:lpstr>
      <vt:lpstr>Our framework: Adversaries</vt:lpstr>
      <vt:lpstr>Our framework: Adversaries</vt:lpstr>
      <vt:lpstr>Our framework: Adversaries</vt:lpstr>
      <vt:lpstr>Our framework: Adversaries</vt:lpstr>
      <vt:lpstr>Our framework: Adversaries</vt:lpstr>
      <vt:lpstr>Our framework: Adversaries</vt:lpstr>
      <vt:lpstr>Our framework: Adversaries</vt:lpstr>
      <vt:lpstr>Our framework: Adversaries</vt:lpstr>
      <vt:lpstr>Our framework: Adversaries</vt:lpstr>
      <vt:lpstr>Our approach</vt:lpstr>
      <vt:lpstr>Our approach</vt:lpstr>
      <vt:lpstr>Our approach</vt:lpstr>
      <vt:lpstr>Our approach</vt:lpstr>
      <vt:lpstr>Our approach</vt:lpstr>
      <vt:lpstr>Perfect simulation via DFS-based extraction</vt:lpstr>
      <vt:lpstr>Perfect simulation via DFS-based extraction</vt:lpstr>
      <vt:lpstr>Query construction</vt:lpstr>
      <vt:lpstr>Query construction</vt:lpstr>
      <vt:lpstr>Query construction</vt:lpstr>
      <vt:lpstr>Query construction</vt:lpstr>
      <vt:lpstr>Query construction</vt:lpstr>
      <vt:lpstr>Query construction</vt:lpstr>
      <vt:lpstr>Query construction</vt:lpstr>
      <vt:lpstr>Query construction</vt:lpstr>
      <vt:lpstr>Statistical simulation with fully parallelizable gradient queries</vt:lpstr>
      <vt:lpstr>Statistical simulation via Gradient Descent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Ami Shafran</dc:creator>
  <cp:lastModifiedBy>Ami Shafran</cp:lastModifiedBy>
  <cp:revision>561</cp:revision>
  <dcterms:created xsi:type="dcterms:W3CDTF">2024-06-29T20:42:31Z</dcterms:created>
  <dcterms:modified xsi:type="dcterms:W3CDTF">2024-08-21T16:17:13Z</dcterms:modified>
</cp:coreProperties>
</file>