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7" r:id="rId2"/>
    <p:sldId id="258" r:id="rId3"/>
    <p:sldId id="274" r:id="rId4"/>
    <p:sldId id="275" r:id="rId5"/>
    <p:sldId id="273" r:id="rId6"/>
    <p:sldId id="260" r:id="rId7"/>
    <p:sldId id="266" r:id="rId8"/>
    <p:sldId id="276" r:id="rId9"/>
    <p:sldId id="267" r:id="rId10"/>
    <p:sldId id="277" r:id="rId11"/>
    <p:sldId id="259" r:id="rId12"/>
    <p:sldId id="268" r:id="rId13"/>
    <p:sldId id="263" r:id="rId14"/>
    <p:sldId id="278" r:id="rId15"/>
    <p:sldId id="270" r:id="rId16"/>
    <p:sldId id="271" r:id="rId17"/>
    <p:sldId id="272" r:id="rId18"/>
    <p:sldId id="264" r:id="rId19"/>
    <p:sldId id="269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C8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73803"/>
  </p:normalViewPr>
  <p:slideViewPr>
    <p:cSldViewPr snapToGrid="0">
      <p:cViewPr>
        <p:scale>
          <a:sx n="78" d="100"/>
          <a:sy n="78" d="100"/>
        </p:scale>
        <p:origin x="656" y="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C72A98-A921-7241-971C-ADA059B1409D}" type="datetimeFigureOut">
              <a:rPr lang="en-US" smtClean="0"/>
              <a:t>8/8/24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7ABF97-5A8B-3A4A-87EF-1A6ADD9A2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861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7E312E-16CB-4BF8-B2BB-F57C540C3C8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6663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ABF97-5A8B-3A4A-87EF-1A6ADD9A236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41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ABF97-5A8B-3A4A-87EF-1A6ADD9A236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80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Put DEPIR slide right after this one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ABF97-5A8B-3A4A-87EF-1A6ADD9A236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015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Put DEPIR slide right after this one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ABF97-5A8B-3A4A-87EF-1A6ADD9A236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4059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Put DEPIR slide right after this one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ABF97-5A8B-3A4A-87EF-1A6ADD9A236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2616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Put DEPIR slide right after this one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ABF97-5A8B-3A4A-87EF-1A6ADD9A236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1273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 this slide: list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ABF97-5A8B-3A4A-87EF-1A6ADD9A236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6657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Move to later: only after begin talking about RAM-MPC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ABF97-5A8B-3A4A-87EF-1A6ADD9A236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3347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ABF97-5A8B-3A4A-87EF-1A6ADD9A236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4381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ABF97-5A8B-3A4A-87EF-1A6ADD9A236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660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E6ED2-DBCD-F4CD-0A78-D161FDBECB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29FAE9-D05D-5A46-5A1E-B59614CC11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BD93AD-9F28-2E15-98DB-B164966E6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C1B0-3EE2-3B45-B865-B24281EA5B12}" type="datetimeFigureOut">
              <a:rPr lang="en-US" smtClean="0"/>
              <a:t>8/7/24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90A681-584D-0AC8-5411-8413FFFD6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157B0C-2B0D-3F0A-AF5F-204D697C0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6BBE-3A66-7A47-ACA6-E8213DC16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751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95F45-FCF3-C1C8-B5E2-F260C171B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F37365-BD13-29D9-3D4F-2D2C972AF5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629BC7-6282-E091-62CF-E6E011B61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C1B0-3EE2-3B45-B865-B24281EA5B12}" type="datetimeFigureOut">
              <a:rPr lang="en-US" smtClean="0"/>
              <a:t>8/7/24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A2ABD7-AFBD-1B21-6905-E7F13A2BF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C5DF8D-A1A8-88C9-72AE-BB5C89831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6BBE-3A66-7A47-ACA6-E8213DC16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132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1F9963-FCE9-DB99-E6D9-041CD13B60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6C5199-2372-6165-F97E-F392DC53C8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C4CAF5-B68B-83B0-B960-F704F96CC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C1B0-3EE2-3B45-B865-B24281EA5B12}" type="datetimeFigureOut">
              <a:rPr lang="en-US" smtClean="0"/>
              <a:t>8/7/24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84020-18A4-92FF-F80A-D5BD496B7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BDC9B7-5DB6-A1CF-F806-BA7F9F6B1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6BBE-3A66-7A47-ACA6-E8213DC16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451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0066C-1FCE-908E-F241-5778CEEC1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95AB93-8D2F-2D95-EB44-7B648175E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B95002-659A-73F8-1521-50EC98C0D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C1B0-3EE2-3B45-B865-B24281EA5B12}" type="datetimeFigureOut">
              <a:rPr lang="en-US" smtClean="0"/>
              <a:t>8/7/24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6DE8D2-DF59-CAC0-4077-A0C6783CE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BA89E9-57C4-E193-7BAF-6BEE8E236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6BBE-3A66-7A47-ACA6-E8213DC16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244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24494-F13C-B103-9E2B-3E994472C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16081E-C71B-7318-79B9-11CE7684D8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95811D-5076-4934-B322-058949075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C1B0-3EE2-3B45-B865-B24281EA5B12}" type="datetimeFigureOut">
              <a:rPr lang="en-US" smtClean="0"/>
              <a:t>8/7/24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2DD5C9-6551-7F3A-A157-72589DB49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D71075-684C-B358-D6B3-5B692AFA9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6BBE-3A66-7A47-ACA6-E8213DC16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561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887D0-5C3C-067C-39BC-6ADA1EB47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8B8BD-48D3-72A4-5019-275170EA62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59CF41-9C89-9BD9-72F2-7A064D70F9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F98937-FB65-49FC-1A62-8AE5A60F0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C1B0-3EE2-3B45-B865-B24281EA5B12}" type="datetimeFigureOut">
              <a:rPr lang="en-US" smtClean="0"/>
              <a:t>8/7/24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C9AC8C-2055-7376-9DB4-D5F9BBBA1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8F9477-6B0A-FAD4-EF98-00C964736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6BBE-3A66-7A47-ACA6-E8213DC16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754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AC912-0855-B8EC-A631-0EDAA5B14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77CDD0-6591-198C-B3F7-4D26B732EC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79D406-22DA-1D8F-BEA1-2605DEE15B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C4AFCA-04BA-6BF2-B85D-BF0B836FEC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2A76D1-F752-96AE-CB10-D4CB6EC1D8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C102A3-6E76-71D4-439B-DADAE5816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C1B0-3EE2-3B45-B865-B24281EA5B12}" type="datetimeFigureOut">
              <a:rPr lang="en-US" smtClean="0"/>
              <a:t>8/7/24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F4C84F-C05E-76BB-8A98-15DE4D8E5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0D0234-9A52-A314-76C2-5772F7151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6BBE-3A66-7A47-ACA6-E8213DC16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034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BF9BE-073A-5CF0-DEC1-23F956B3E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169474-A358-DAA3-7932-113A4634F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C1B0-3EE2-3B45-B865-B24281EA5B12}" type="datetimeFigureOut">
              <a:rPr lang="en-US" smtClean="0"/>
              <a:t>8/7/24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E49E22-BCF1-8DA0-FDC7-73F7D65BC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B5C315-5753-8E48-D214-2F0CCE8EC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6BBE-3A66-7A47-ACA6-E8213DC16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782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6BCF09-F462-D181-EBC4-A24354623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C1B0-3EE2-3B45-B865-B24281EA5B12}" type="datetimeFigureOut">
              <a:rPr lang="en-US" smtClean="0"/>
              <a:t>8/7/24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84579A-11A0-3DBF-05D1-C3F1674D0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0B71A0-C34F-5943-7E4C-9A3C32DD1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6BBE-3A66-7A47-ACA6-E8213DC16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10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1AC34-0534-AADF-9C93-508B9355D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799F1-2ABB-75CF-F4DC-2D1644CFB5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D4C933-2310-06ED-2858-996EC0A89C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E028CF-6E88-6F57-17FD-966889197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C1B0-3EE2-3B45-B865-B24281EA5B12}" type="datetimeFigureOut">
              <a:rPr lang="en-US" smtClean="0"/>
              <a:t>8/7/24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26F4AC-8D7B-58FD-1D42-ADA30963C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D320A5-06DE-A135-11FF-C0A3FB618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6BBE-3A66-7A47-ACA6-E8213DC16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110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4B11B-B4D5-A29E-00E8-83276D172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F70641-744B-7217-2145-41880AFB0E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5A172D-39F4-D10D-0AFD-5BC600E887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5F4C65-BA1F-EF56-9583-1048BC20B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C1B0-3EE2-3B45-B865-B24281EA5B12}" type="datetimeFigureOut">
              <a:rPr lang="en-US" smtClean="0"/>
              <a:t>8/7/24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219726-3067-1A04-9B31-A30A2A45C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375968-DFC4-168B-FF58-E47C869F5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6BBE-3A66-7A47-ACA6-E8213DC16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771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D38771-EC2E-14DF-E1D3-1A35FEA8B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DB20C9-6BB8-3BF4-F09B-3DD683C4F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126B1E-6436-348C-73DA-C651DDBF39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4D5C1B0-3EE2-3B45-B865-B24281EA5B12}" type="datetimeFigureOut">
              <a:rPr lang="en-US" smtClean="0"/>
              <a:t>8/7/24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59925A-4DA6-905E-4D97-A2BEA8EFEF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DE7C65-CED2-2E91-55DA-C371E10E08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B96BBE-3A66-7A47-ACA6-E8213DC16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669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17.png"/><Relationship Id="rId7" Type="http://schemas.openxmlformats.org/officeDocument/2006/relationships/image" Target="../media/image3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5" Type="http://schemas.openxmlformats.org/officeDocument/2006/relationships/image" Target="../media/image35.png"/><Relationship Id="rId10" Type="http://schemas.openxmlformats.org/officeDocument/2006/relationships/image" Target="../media/image40.png"/><Relationship Id="rId4" Type="http://schemas.openxmlformats.org/officeDocument/2006/relationships/image" Target="../media/image34.png"/><Relationship Id="rId9" Type="http://schemas.openxmlformats.org/officeDocument/2006/relationships/image" Target="../media/image2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0" Type="http://schemas.openxmlformats.org/officeDocument/2006/relationships/image" Target="../media/image49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3" Type="http://schemas.openxmlformats.org/officeDocument/2006/relationships/image" Target="../media/image17.png"/><Relationship Id="rId7" Type="http://schemas.openxmlformats.org/officeDocument/2006/relationships/image" Target="../media/image5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10" Type="http://schemas.openxmlformats.org/officeDocument/2006/relationships/image" Target="../media/image58.png"/><Relationship Id="rId4" Type="http://schemas.openxmlformats.org/officeDocument/2006/relationships/image" Target="../media/image52.png"/><Relationship Id="rId9" Type="http://schemas.openxmlformats.org/officeDocument/2006/relationships/image" Target="../media/image5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7" Type="http://schemas.openxmlformats.org/officeDocument/2006/relationships/image" Target="../media/image63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5" Type="http://schemas.openxmlformats.org/officeDocument/2006/relationships/image" Target="../media/image26.png"/><Relationship Id="rId4" Type="http://schemas.openxmlformats.org/officeDocument/2006/relationships/image" Target="../media/image6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png"/><Relationship Id="rId3" Type="http://schemas.openxmlformats.org/officeDocument/2006/relationships/image" Target="../media/image64.png"/><Relationship Id="rId7" Type="http://schemas.openxmlformats.org/officeDocument/2006/relationships/image" Target="../media/image67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6.png"/><Relationship Id="rId5" Type="http://schemas.openxmlformats.org/officeDocument/2006/relationships/image" Target="../media/image65.png"/><Relationship Id="rId10" Type="http://schemas.openxmlformats.org/officeDocument/2006/relationships/image" Target="../media/image70.png"/><Relationship Id="rId4" Type="http://schemas.openxmlformats.org/officeDocument/2006/relationships/image" Target="../media/image60.png"/><Relationship Id="rId9" Type="http://schemas.openxmlformats.org/officeDocument/2006/relationships/image" Target="../media/image69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png"/><Relationship Id="rId3" Type="http://schemas.openxmlformats.org/officeDocument/2006/relationships/image" Target="../media/image71.png"/><Relationship Id="rId7" Type="http://schemas.openxmlformats.org/officeDocument/2006/relationships/image" Target="../media/image7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4.png"/><Relationship Id="rId5" Type="http://schemas.openxmlformats.org/officeDocument/2006/relationships/image" Target="../media/image73.png"/><Relationship Id="rId4" Type="http://schemas.openxmlformats.org/officeDocument/2006/relationships/image" Target="../media/image72.png"/><Relationship Id="rId9" Type="http://schemas.openxmlformats.org/officeDocument/2006/relationships/image" Target="../media/image77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png"/><Relationship Id="rId3" Type="http://schemas.openxmlformats.org/officeDocument/2006/relationships/image" Target="../media/image71.png"/><Relationship Id="rId7" Type="http://schemas.openxmlformats.org/officeDocument/2006/relationships/image" Target="../media/image7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4.png"/><Relationship Id="rId5" Type="http://schemas.openxmlformats.org/officeDocument/2006/relationships/image" Target="../media/image73.png"/><Relationship Id="rId4" Type="http://schemas.openxmlformats.org/officeDocument/2006/relationships/image" Target="../media/image72.png"/><Relationship Id="rId9" Type="http://schemas.openxmlformats.org/officeDocument/2006/relationships/image" Target="../media/image77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png"/><Relationship Id="rId3" Type="http://schemas.openxmlformats.org/officeDocument/2006/relationships/image" Target="../media/image71.png"/><Relationship Id="rId7" Type="http://schemas.openxmlformats.org/officeDocument/2006/relationships/image" Target="../media/image7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4.png"/><Relationship Id="rId5" Type="http://schemas.openxmlformats.org/officeDocument/2006/relationships/image" Target="../media/image73.png"/><Relationship Id="rId10" Type="http://schemas.openxmlformats.org/officeDocument/2006/relationships/image" Target="../media/image79.png"/><Relationship Id="rId4" Type="http://schemas.openxmlformats.org/officeDocument/2006/relationships/image" Target="../media/image72.png"/><Relationship Id="rId9" Type="http://schemas.openxmlformats.org/officeDocument/2006/relationships/image" Target="../media/image78.png"/></Relationships>
</file>

<file path=ppt/slides/_rels/slide1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90.png"/><Relationship Id="rId18" Type="http://schemas.openxmlformats.org/officeDocument/2006/relationships/image" Target="../media/image95.png"/><Relationship Id="rId26" Type="http://schemas.openxmlformats.org/officeDocument/2006/relationships/image" Target="../media/image103.png"/><Relationship Id="rId3" Type="http://schemas.openxmlformats.org/officeDocument/2006/relationships/image" Target="../media/image80.png"/><Relationship Id="rId21" Type="http://schemas.openxmlformats.org/officeDocument/2006/relationships/image" Target="../media/image98.png"/><Relationship Id="rId7" Type="http://schemas.openxmlformats.org/officeDocument/2006/relationships/image" Target="../media/image84.png"/><Relationship Id="rId12" Type="http://schemas.openxmlformats.org/officeDocument/2006/relationships/image" Target="../media/image89.png"/><Relationship Id="rId17" Type="http://schemas.openxmlformats.org/officeDocument/2006/relationships/image" Target="../media/image94.png"/><Relationship Id="rId25" Type="http://schemas.openxmlformats.org/officeDocument/2006/relationships/image" Target="../media/image102.png"/><Relationship Id="rId33" Type="http://schemas.openxmlformats.org/officeDocument/2006/relationships/image" Target="../media/image110.png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93.png"/><Relationship Id="rId20" Type="http://schemas.openxmlformats.org/officeDocument/2006/relationships/image" Target="../media/image97.png"/><Relationship Id="rId29" Type="http://schemas.openxmlformats.org/officeDocument/2006/relationships/image" Target="../media/image10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3.png"/><Relationship Id="rId11" Type="http://schemas.openxmlformats.org/officeDocument/2006/relationships/image" Target="../media/image88.png"/><Relationship Id="rId24" Type="http://schemas.openxmlformats.org/officeDocument/2006/relationships/image" Target="../media/image101.png"/><Relationship Id="rId32" Type="http://schemas.openxmlformats.org/officeDocument/2006/relationships/image" Target="../media/image109.png"/><Relationship Id="rId5" Type="http://schemas.openxmlformats.org/officeDocument/2006/relationships/image" Target="../media/image82.png"/><Relationship Id="rId15" Type="http://schemas.openxmlformats.org/officeDocument/2006/relationships/image" Target="../media/image92.png"/><Relationship Id="rId23" Type="http://schemas.openxmlformats.org/officeDocument/2006/relationships/image" Target="../media/image100.png"/><Relationship Id="rId28" Type="http://schemas.openxmlformats.org/officeDocument/2006/relationships/image" Target="../media/image105.png"/><Relationship Id="rId10" Type="http://schemas.openxmlformats.org/officeDocument/2006/relationships/image" Target="../media/image87.png"/><Relationship Id="rId19" Type="http://schemas.openxmlformats.org/officeDocument/2006/relationships/image" Target="../media/image96.png"/><Relationship Id="rId31" Type="http://schemas.openxmlformats.org/officeDocument/2006/relationships/image" Target="../media/image108.png"/><Relationship Id="rId4" Type="http://schemas.openxmlformats.org/officeDocument/2006/relationships/image" Target="../media/image81.png"/><Relationship Id="rId9" Type="http://schemas.openxmlformats.org/officeDocument/2006/relationships/image" Target="../media/image86.png"/><Relationship Id="rId14" Type="http://schemas.openxmlformats.org/officeDocument/2006/relationships/image" Target="../media/image91.png"/><Relationship Id="rId22" Type="http://schemas.openxmlformats.org/officeDocument/2006/relationships/image" Target="../media/image99.png"/><Relationship Id="rId27" Type="http://schemas.openxmlformats.org/officeDocument/2006/relationships/image" Target="../media/image104.png"/><Relationship Id="rId30" Type="http://schemas.openxmlformats.org/officeDocument/2006/relationships/image" Target="../media/image107.png"/><Relationship Id="rId8" Type="http://schemas.openxmlformats.org/officeDocument/2006/relationships/image" Target="../media/image85.png"/></Relationships>
</file>

<file path=ppt/slides/_rels/slide1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0.png"/><Relationship Id="rId18" Type="http://schemas.openxmlformats.org/officeDocument/2006/relationships/image" Target="../media/image86.png"/><Relationship Id="rId26" Type="http://schemas.openxmlformats.org/officeDocument/2006/relationships/image" Target="../media/image105.png"/><Relationship Id="rId3" Type="http://schemas.openxmlformats.org/officeDocument/2006/relationships/image" Target="../media/image81.png"/><Relationship Id="rId21" Type="http://schemas.openxmlformats.org/officeDocument/2006/relationships/image" Target="../media/image89.png"/><Relationship Id="rId7" Type="http://schemas.openxmlformats.org/officeDocument/2006/relationships/image" Target="../media/image95.png"/><Relationship Id="rId12" Type="http://schemas.openxmlformats.org/officeDocument/2006/relationships/image" Target="../media/image90.png"/><Relationship Id="rId17" Type="http://schemas.openxmlformats.org/officeDocument/2006/relationships/image" Target="../media/image85.png"/><Relationship Id="rId25" Type="http://schemas.openxmlformats.org/officeDocument/2006/relationships/image" Target="../media/image104.png"/><Relationship Id="rId33" Type="http://schemas.openxmlformats.org/officeDocument/2006/relationships/image" Target="../media/image91.png"/><Relationship Id="rId2" Type="http://schemas.openxmlformats.org/officeDocument/2006/relationships/notesSlide" Target="../notesSlides/notesSlide11.xml"/><Relationship Id="rId16" Type="http://schemas.openxmlformats.org/officeDocument/2006/relationships/image" Target="../media/image84.png"/><Relationship Id="rId20" Type="http://schemas.openxmlformats.org/officeDocument/2006/relationships/image" Target="../media/image88.png"/><Relationship Id="rId29" Type="http://schemas.openxmlformats.org/officeDocument/2006/relationships/image" Target="../media/image10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4.png"/><Relationship Id="rId11" Type="http://schemas.openxmlformats.org/officeDocument/2006/relationships/image" Target="../media/image99.png"/><Relationship Id="rId24" Type="http://schemas.openxmlformats.org/officeDocument/2006/relationships/image" Target="../media/image103.png"/><Relationship Id="rId32" Type="http://schemas.openxmlformats.org/officeDocument/2006/relationships/image" Target="../media/image100.png"/><Relationship Id="rId5" Type="http://schemas.openxmlformats.org/officeDocument/2006/relationships/image" Target="../media/image93.png"/><Relationship Id="rId15" Type="http://schemas.openxmlformats.org/officeDocument/2006/relationships/image" Target="../media/image83.png"/><Relationship Id="rId23" Type="http://schemas.openxmlformats.org/officeDocument/2006/relationships/image" Target="../media/image102.png"/><Relationship Id="rId28" Type="http://schemas.openxmlformats.org/officeDocument/2006/relationships/image" Target="../media/image107.png"/><Relationship Id="rId10" Type="http://schemas.openxmlformats.org/officeDocument/2006/relationships/image" Target="../media/image98.png"/><Relationship Id="rId19" Type="http://schemas.openxmlformats.org/officeDocument/2006/relationships/image" Target="../media/image87.png"/><Relationship Id="rId31" Type="http://schemas.openxmlformats.org/officeDocument/2006/relationships/image" Target="../media/image110.png"/><Relationship Id="rId4" Type="http://schemas.openxmlformats.org/officeDocument/2006/relationships/image" Target="../media/image92.png"/><Relationship Id="rId9" Type="http://schemas.openxmlformats.org/officeDocument/2006/relationships/image" Target="../media/image97.png"/><Relationship Id="rId14" Type="http://schemas.openxmlformats.org/officeDocument/2006/relationships/image" Target="../media/image82.png"/><Relationship Id="rId22" Type="http://schemas.openxmlformats.org/officeDocument/2006/relationships/image" Target="../media/image101.png"/><Relationship Id="rId27" Type="http://schemas.openxmlformats.org/officeDocument/2006/relationships/image" Target="../media/image106.png"/><Relationship Id="rId30" Type="http://schemas.openxmlformats.org/officeDocument/2006/relationships/image" Target="../media/image109.png"/><Relationship Id="rId8" Type="http://schemas.openxmlformats.org/officeDocument/2006/relationships/image" Target="../media/image9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openxmlformats.org/officeDocument/2006/relationships/image" Target="../media/image14.png"/><Relationship Id="rId4" Type="http://schemas.openxmlformats.org/officeDocument/2006/relationships/image" Target="../media/image11.png"/><Relationship Id="rId9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17.png"/><Relationship Id="rId7" Type="http://schemas.openxmlformats.org/officeDocument/2006/relationships/image" Target="../media/image30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17.png"/><Relationship Id="rId7" Type="http://schemas.openxmlformats.org/officeDocument/2006/relationships/image" Target="../media/image3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Relationship Id="rId9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5D1AD-3665-AD97-4BF5-F75554A3AC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6572" y="415640"/>
            <a:ext cx="11578856" cy="2031094"/>
          </a:xfrm>
          <a:solidFill>
            <a:srgbClr val="DCE5F4"/>
          </a:solidFill>
          <a:ln>
            <a:solidFill>
              <a:schemeClr val="tx1"/>
            </a:solidFill>
          </a:ln>
        </p:spPr>
        <p:txBody>
          <a:bodyPr anchor="ctr">
            <a:no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Doubly Efficient Cryptography: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Commitments, Arguments and RAM MPC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0E675F-B342-3A17-459F-E8033D0A56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1746" y="2843660"/>
            <a:ext cx="3069105" cy="1368096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Wei-Kai Lin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Northeastern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1FF0B212-8ABB-31B0-59BF-331C3322ADB0}"/>
              </a:ext>
            </a:extLst>
          </p:cNvPr>
          <p:cNvSpPr txBox="1">
            <a:spLocks/>
          </p:cNvSpPr>
          <p:nvPr/>
        </p:nvSpPr>
        <p:spPr>
          <a:xfrm>
            <a:off x="4561445" y="2843660"/>
            <a:ext cx="3069105" cy="1368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Ethan Mook</a:t>
            </a:r>
          </a:p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Northeastern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75305EE6-9720-D7D9-CB45-FEA1294C5085}"/>
              </a:ext>
            </a:extLst>
          </p:cNvPr>
          <p:cNvSpPr txBox="1">
            <a:spLocks/>
          </p:cNvSpPr>
          <p:nvPr/>
        </p:nvSpPr>
        <p:spPr>
          <a:xfrm>
            <a:off x="7761144" y="2787405"/>
            <a:ext cx="3069105" cy="136809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Daniel Wichs</a:t>
            </a:r>
          </a:p>
          <a:p>
            <a:r>
              <a:rPr lang="en-US" sz="2800" dirty="0"/>
              <a:t>Northeastern &amp; NTT Research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CFF6995-DD9B-1C0A-B50F-2D9D2804EE3B}"/>
              </a:ext>
            </a:extLst>
          </p:cNvPr>
          <p:cNvSpPr txBox="1">
            <a:spLocks/>
          </p:cNvSpPr>
          <p:nvPr/>
        </p:nvSpPr>
        <p:spPr>
          <a:xfrm>
            <a:off x="317454" y="4715320"/>
            <a:ext cx="11578856" cy="1470005"/>
          </a:xfrm>
          <a:prstGeom prst="rect">
            <a:avLst/>
          </a:prstGeom>
          <a:solidFill>
            <a:srgbClr val="DCE5F4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Reusable Online-Efficient Commitments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651D814B-2E36-7AB5-EE2C-1599DCF02282}"/>
              </a:ext>
            </a:extLst>
          </p:cNvPr>
          <p:cNvSpPr txBox="1">
            <a:spLocks/>
          </p:cNvSpPr>
          <p:nvPr/>
        </p:nvSpPr>
        <p:spPr>
          <a:xfrm>
            <a:off x="1372628" y="6235044"/>
            <a:ext cx="3069105" cy="1368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Nir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Bitansky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75576D22-F356-D195-E853-4B238C974F31}"/>
              </a:ext>
            </a:extLst>
          </p:cNvPr>
          <p:cNvSpPr txBox="1">
            <a:spLocks/>
          </p:cNvSpPr>
          <p:nvPr/>
        </p:nvSpPr>
        <p:spPr>
          <a:xfrm>
            <a:off x="7761144" y="6235044"/>
            <a:ext cx="3069105" cy="1368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Dana Shamir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5DB7780A-062F-08E9-E577-7B23A1BECE8B}"/>
              </a:ext>
            </a:extLst>
          </p:cNvPr>
          <p:cNvSpPr txBox="1">
            <a:spLocks/>
          </p:cNvSpPr>
          <p:nvPr/>
        </p:nvSpPr>
        <p:spPr>
          <a:xfrm>
            <a:off x="4561443" y="6221688"/>
            <a:ext cx="3069105" cy="1368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Omer Paneth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5BBDAE2-A0D4-39D4-4E9E-296BA89BF0CA}"/>
              </a:ext>
            </a:extLst>
          </p:cNvPr>
          <p:cNvSpPr txBox="1">
            <a:spLocks/>
          </p:cNvSpPr>
          <p:nvPr/>
        </p:nvSpPr>
        <p:spPr>
          <a:xfrm>
            <a:off x="4561444" y="4158041"/>
            <a:ext cx="3069105" cy="1368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Soft Merged with:</a:t>
            </a:r>
          </a:p>
        </p:txBody>
      </p:sp>
    </p:spTree>
    <p:extLst>
      <p:ext uri="{BB962C8B-B14F-4D97-AF65-F5344CB8AC3E}">
        <p14:creationId xmlns:p14="http://schemas.microsoft.com/office/powerpoint/2010/main" val="3024370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439054B-AA23-2DC8-93BE-E636737C59D2}"/>
              </a:ext>
            </a:extLst>
          </p:cNvPr>
          <p:cNvSpPr/>
          <p:nvPr/>
        </p:nvSpPr>
        <p:spPr>
          <a:xfrm>
            <a:off x="1506066" y="1699232"/>
            <a:ext cx="1478197" cy="3459535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2761E5-A325-A835-8B1D-D5CAE62D1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Doubly Efficient CRHF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4B1AC852-E3E2-4FCA-2640-BC482B4CC50D}"/>
                  </a:ext>
                </a:extLst>
              </p:cNvPr>
              <p:cNvSpPr/>
              <p:nvPr/>
            </p:nvSpPr>
            <p:spPr>
              <a:xfrm>
                <a:off x="1979448" y="2218104"/>
                <a:ext cx="333654" cy="251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4B1AC852-E3E2-4FCA-2640-BC482B4CC50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448" y="2218104"/>
                <a:ext cx="333654" cy="2515920"/>
              </a:xfrm>
              <a:prstGeom prst="rect">
                <a:avLst/>
              </a:prstGeom>
              <a:blipFill>
                <a:blip r:embed="rId2"/>
                <a:stretch>
                  <a:fillRect l="-37931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14E370DB-6DD8-FAC2-FD1A-6BF7675AB96E}"/>
                  </a:ext>
                </a:extLst>
              </p:cNvPr>
              <p:cNvSpPr/>
              <p:nvPr/>
            </p:nvSpPr>
            <p:spPr>
              <a:xfrm>
                <a:off x="2803777" y="2021712"/>
                <a:ext cx="333654" cy="290870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̃"/>
                          <m:ctrlPr>
                            <a:rPr lang="en-US" sz="24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14E370DB-6DD8-FAC2-FD1A-6BF7675AB96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3777" y="2021712"/>
                <a:ext cx="333654" cy="2908704"/>
              </a:xfrm>
              <a:prstGeom prst="rect">
                <a:avLst/>
              </a:prstGeom>
              <a:blipFill>
                <a:blip r:embed="rId3"/>
                <a:stretch>
                  <a:fillRect l="-33333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3A09E13-9D78-3767-9B41-807A6A23869A}"/>
              </a:ext>
            </a:extLst>
          </p:cNvPr>
          <p:cNvCxnSpPr>
            <a:cxnSpLocks/>
          </p:cNvCxnSpPr>
          <p:nvPr/>
        </p:nvCxnSpPr>
        <p:spPr>
          <a:xfrm>
            <a:off x="2380125" y="3504779"/>
            <a:ext cx="356629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34A76FA-E53C-88A9-26CE-A3DACB2643C2}"/>
              </a:ext>
            </a:extLst>
          </p:cNvPr>
          <p:cNvCxnSpPr/>
          <p:nvPr/>
        </p:nvCxnSpPr>
        <p:spPr>
          <a:xfrm>
            <a:off x="4007224" y="2877671"/>
            <a:ext cx="3065929" cy="0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4499DF3-C41D-3645-D13B-52C6AB7746AF}"/>
              </a:ext>
            </a:extLst>
          </p:cNvPr>
          <p:cNvCxnSpPr/>
          <p:nvPr/>
        </p:nvCxnSpPr>
        <p:spPr>
          <a:xfrm>
            <a:off x="4007224" y="3917577"/>
            <a:ext cx="3065929" cy="0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518A765-BBE8-60BA-44B9-117E6FED34D7}"/>
                  </a:ext>
                </a:extLst>
              </p:cNvPr>
              <p:cNvSpPr txBox="1"/>
              <p:nvPr/>
            </p:nvSpPr>
            <p:spPr>
              <a:xfrm>
                <a:off x="5307881" y="2423149"/>
                <a:ext cx="101373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518A765-BBE8-60BA-44B9-117E6FED34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7881" y="2423149"/>
                <a:ext cx="1013739" cy="461665"/>
              </a:xfrm>
              <a:prstGeom prst="rect">
                <a:avLst/>
              </a:prstGeom>
              <a:blipFill>
                <a:blip r:embed="rId4"/>
                <a:stretch>
                  <a:fillRect b="-78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81B7024-F959-9CC3-528E-2BEE38C71217}"/>
                  </a:ext>
                </a:extLst>
              </p:cNvPr>
              <p:cNvSpPr txBox="1"/>
              <p:nvPr/>
            </p:nvSpPr>
            <p:spPr>
              <a:xfrm>
                <a:off x="4153366" y="3453674"/>
                <a:ext cx="27736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Resp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acc>
                        <m:accPr>
                          <m:chr m:val="̃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81B7024-F959-9CC3-528E-2BEE38C712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3366" y="3453674"/>
                <a:ext cx="2773643" cy="461665"/>
              </a:xfrm>
              <a:prstGeom prst="rect">
                <a:avLst/>
              </a:prstGeom>
              <a:blipFill>
                <a:blip r:embed="rId5"/>
                <a:stretch>
                  <a:fillRect b="-13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E289D34-DBC0-5272-F4D9-C8B640EA3F21}"/>
                  </a:ext>
                </a:extLst>
              </p:cNvPr>
              <p:cNvSpPr txBox="1"/>
              <p:nvPr/>
            </p:nvSpPr>
            <p:spPr>
              <a:xfrm>
                <a:off x="7640525" y="2611454"/>
                <a:ext cx="261001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)←</m:t>
                      </m:r>
                      <m:r>
                        <m:rPr>
                          <m:nor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Query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E289D34-DBC0-5272-F4D9-C8B640EA3F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0525" y="2611454"/>
                <a:ext cx="2610010" cy="461665"/>
              </a:xfrm>
              <a:prstGeom prst="rect">
                <a:avLst/>
              </a:prstGeom>
              <a:blipFill>
                <a:blip r:embed="rId6"/>
                <a:stretch>
                  <a:fillRect l="-483" b="-162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3CCB201C-B876-3C8F-7F70-46025C7C3DFE}"/>
              </a:ext>
            </a:extLst>
          </p:cNvPr>
          <p:cNvSpPr txBox="1"/>
          <p:nvPr/>
        </p:nvSpPr>
        <p:spPr>
          <a:xfrm>
            <a:off x="4525514" y="1286221"/>
            <a:ext cx="7666486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Adapting the construction of [IKO’05]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93F101D-17B2-E61E-8A47-116F1633BDB7}"/>
                  </a:ext>
                </a:extLst>
              </p:cNvPr>
              <p:cNvSpPr txBox="1"/>
              <p:nvPr/>
            </p:nvSpPr>
            <p:spPr>
              <a:xfrm>
                <a:off x="8081750" y="2183881"/>
                <a:ext cx="136691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←[|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|]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93F101D-17B2-E61E-8A47-116F1633BD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1750" y="2183881"/>
                <a:ext cx="1366913" cy="461665"/>
              </a:xfrm>
              <a:prstGeom prst="rect">
                <a:avLst/>
              </a:prstGeom>
              <a:blipFill>
                <a:blip r:embed="rId7"/>
                <a:stretch>
                  <a:fillRect r="-926" b="-131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62A0A34-9F36-920A-0379-573E102953F6}"/>
                  </a:ext>
                </a:extLst>
              </p:cNvPr>
              <p:cNvSpPr txBox="1"/>
              <p:nvPr/>
            </p:nvSpPr>
            <p:spPr>
              <a:xfrm>
                <a:off x="1675293" y="5819649"/>
                <a:ext cx="8841414" cy="830997"/>
              </a:xfrm>
              <a:prstGeom prst="rect">
                <a:avLst/>
              </a:prstGeom>
              <a:solidFill>
                <a:srgbClr val="F3A3A9"/>
              </a:solidFill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Local Opening?: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Standard Merkle tree requires constructing the tree </a:t>
                </a:r>
                <a:r>
                  <a:rPr lang="en-US" sz="2400" b="1" i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after</a:t>
                </a:r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knowing the seed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⇒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linear online run time</a:t>
                </a: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62A0A34-9F36-920A-0379-573E102953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5293" y="5819649"/>
                <a:ext cx="8841414" cy="830997"/>
              </a:xfrm>
              <a:prstGeom prst="rect">
                <a:avLst/>
              </a:prstGeom>
              <a:blipFill>
                <a:blip r:embed="rId8"/>
                <a:stretch>
                  <a:fillRect l="-1003" t="-4412" b="-13235"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Picture 16">
            <a:extLst>
              <a:ext uri="{FF2B5EF4-FFF2-40B4-BE49-F238E27FC236}">
                <a16:creationId xmlns:a16="http://schemas.microsoft.com/office/drawing/2014/main" id="{482FCEB3-1ED9-5F9E-90F5-BA633622B86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081750" y="2958257"/>
            <a:ext cx="1656080" cy="165608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D7058BD-B0CD-D488-6912-82A9FBBD6926}"/>
              </a:ext>
            </a:extLst>
          </p:cNvPr>
          <p:cNvSpPr txBox="1"/>
          <p:nvPr/>
        </p:nvSpPr>
        <p:spPr>
          <a:xfrm>
            <a:off x="609726" y="5118353"/>
            <a:ext cx="3270876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DEPIR preprocessing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E561E1D-EC9F-5815-484D-1D479BBCFEC1}"/>
              </a:ext>
            </a:extLst>
          </p:cNvPr>
          <p:cNvSpPr txBox="1"/>
          <p:nvPr/>
        </p:nvSpPr>
        <p:spPr>
          <a:xfrm>
            <a:off x="3992860" y="4756526"/>
            <a:ext cx="6523847" cy="830997"/>
          </a:xfrm>
          <a:prstGeom prst="rect">
            <a:avLst/>
          </a:prstGeom>
          <a:solidFill>
            <a:srgbClr val="DCE5F4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Result: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DE-CRHF in the plain model with the same efficiency as DEPIR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11EDB18E-F12E-F46F-6CC0-1130BC65D88A}"/>
                  </a:ext>
                </a:extLst>
              </p:cNvPr>
              <p:cNvSpPr/>
              <p:nvPr/>
            </p:nvSpPr>
            <p:spPr>
              <a:xfrm>
                <a:off x="609726" y="1077504"/>
                <a:ext cx="2482432" cy="417434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Prep runtime: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1+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𝜖</m:t>
                        </m:r>
                      </m:sup>
                    </m:sSup>
                  </m:oMath>
                </a14:m>
                <a:endParaRPr lang="en-US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11EDB18E-F12E-F46F-6CC0-1130BC65D88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726" y="1077504"/>
                <a:ext cx="2482432" cy="417434"/>
              </a:xfrm>
              <a:prstGeom prst="rect">
                <a:avLst/>
              </a:prstGeom>
              <a:blipFill>
                <a:blip r:embed="rId10"/>
                <a:stretch>
                  <a:fillRect l="-2020" t="-5714" b="-1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5891EA97-BD53-9F62-40A6-F3F6CA4CF1F5}"/>
                  </a:ext>
                </a:extLst>
              </p:cNvPr>
              <p:cNvSpPr/>
              <p:nvPr/>
            </p:nvSpPr>
            <p:spPr>
              <a:xfrm>
                <a:off x="3992860" y="4143645"/>
                <a:ext cx="3180386" cy="417434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Hash runtime: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polylog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d>
                      <m:dPr>
                        <m:begChr m:val="|"/>
                        <m:endChr m:val="|"/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5891EA97-BD53-9F62-40A6-F3F6CA4CF1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2860" y="4143645"/>
                <a:ext cx="3180386" cy="417434"/>
              </a:xfrm>
              <a:prstGeom prst="rect">
                <a:avLst/>
              </a:prstGeom>
              <a:blipFill>
                <a:blip r:embed="rId11"/>
                <a:stretch>
                  <a:fillRect l="-1581" t="-5714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2238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9" grpId="0" animBg="1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761E5-A325-A835-8B1D-D5CAE62D1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Doubly Efficient Cryptography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786485D-1AE7-F1C0-DC4B-86125C0F2D17}"/>
              </a:ext>
            </a:extLst>
          </p:cNvPr>
          <p:cNvSpPr txBox="1"/>
          <p:nvPr/>
        </p:nvSpPr>
        <p:spPr>
          <a:xfrm>
            <a:off x="927440" y="5187746"/>
            <a:ext cx="10337119" cy="1569660"/>
          </a:xfrm>
          <a:prstGeom prst="rect">
            <a:avLst/>
          </a:prstGeom>
          <a:solidFill>
            <a:srgbClr val="DCE5F4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Our Results: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We build CRHF, commitments w/ local opening, succinct arguments and MPC in this model. All of these have: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One-time preprocessing with runtime slightly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superlinear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in inputs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Online runtime independent of input size</a:t>
            </a:r>
          </a:p>
        </p:txBody>
      </p:sp>
      <p:grpSp>
        <p:nvGrpSpPr>
          <p:cNvPr id="94" name="Group 93">
            <a:extLst>
              <a:ext uri="{FF2B5EF4-FFF2-40B4-BE49-F238E27FC236}">
                <a16:creationId xmlns:a16="http://schemas.microsoft.com/office/drawing/2014/main" id="{3C7DE845-D9F3-3A9F-E65D-56CEAC293E4F}"/>
              </a:ext>
            </a:extLst>
          </p:cNvPr>
          <p:cNvGrpSpPr/>
          <p:nvPr/>
        </p:nvGrpSpPr>
        <p:grpSpPr>
          <a:xfrm>
            <a:off x="3412062" y="1388206"/>
            <a:ext cx="5367874" cy="3560914"/>
            <a:chOff x="2719116" y="1404248"/>
            <a:chExt cx="5367874" cy="3560914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2D06B458-5BD7-06F0-09CF-132481BA840C}"/>
                </a:ext>
              </a:extLst>
            </p:cNvPr>
            <p:cNvGrpSpPr/>
            <p:nvPr/>
          </p:nvGrpSpPr>
          <p:grpSpPr>
            <a:xfrm>
              <a:off x="2719116" y="1912433"/>
              <a:ext cx="851428" cy="1729767"/>
              <a:chOff x="2024448" y="2949729"/>
              <a:chExt cx="851428" cy="1729767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F73CC752-A7A6-0D54-E815-BFE250C7E0FF}"/>
                  </a:ext>
                </a:extLst>
              </p:cNvPr>
              <p:cNvSpPr/>
              <p:nvPr/>
            </p:nvSpPr>
            <p:spPr>
              <a:xfrm>
                <a:off x="2024448" y="2949729"/>
                <a:ext cx="739098" cy="1729767"/>
              </a:xfrm>
              <a:prstGeom prst="rect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  <a:ln w="28575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5" name="Rectangle 4">
                    <a:extLst>
                      <a:ext uri="{FF2B5EF4-FFF2-40B4-BE49-F238E27FC236}">
                        <a16:creationId xmlns:a16="http://schemas.microsoft.com/office/drawing/2014/main" id="{EEA21A4C-B57D-A5AC-0741-33450A91DA84}"/>
                      </a:ext>
                    </a:extLst>
                  </p:cNvPr>
                  <p:cNvSpPr/>
                  <p:nvPr/>
                </p:nvSpPr>
                <p:spPr>
                  <a:xfrm>
                    <a:off x="2198119" y="3185631"/>
                    <a:ext cx="224662" cy="1257960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scene3d>
                      <a:camera prst="orthographicFront">
                        <a:rot lat="0" lon="0" rev="0"/>
                      </a:camera>
                      <a:lightRig rig="threePt" dir="t"/>
                    </a:scene3d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oMath>
                      </m:oMathPara>
                    </a14:m>
                    <a:endParaRPr lang="en-US" sz="1050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5" name="Rectangle 4">
                    <a:extLst>
                      <a:ext uri="{FF2B5EF4-FFF2-40B4-BE49-F238E27FC236}">
                        <a16:creationId xmlns:a16="http://schemas.microsoft.com/office/drawing/2014/main" id="{EEA21A4C-B57D-A5AC-0741-33450A91DA84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98119" y="3185631"/>
                    <a:ext cx="224662" cy="1257960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23810"/>
                    </a:stretch>
                  </a:blipFill>
                  <a:ln w="28575"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6" name="Rectangle 5">
                    <a:extLst>
                      <a:ext uri="{FF2B5EF4-FFF2-40B4-BE49-F238E27FC236}">
                        <a16:creationId xmlns:a16="http://schemas.microsoft.com/office/drawing/2014/main" id="{38031044-545A-5CD3-748E-855D629968AF}"/>
                      </a:ext>
                    </a:extLst>
                  </p:cNvPr>
                  <p:cNvSpPr/>
                  <p:nvPr/>
                </p:nvSpPr>
                <p:spPr>
                  <a:xfrm>
                    <a:off x="2651215" y="3087436"/>
                    <a:ext cx="224661" cy="1454351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acc>
                            <m:accPr>
                              <m:chr m:val="̃"/>
                              <m:ctrlP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</m:e>
                          </m:acc>
                        </m:oMath>
                      </m:oMathPara>
                    </a14:m>
                    <a:endParaRPr lang="en-US" sz="1050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6" name="Rectangle 5">
                    <a:extLst>
                      <a:ext uri="{FF2B5EF4-FFF2-40B4-BE49-F238E27FC236}">
                        <a16:creationId xmlns:a16="http://schemas.microsoft.com/office/drawing/2014/main" id="{38031044-545A-5CD3-748E-855D629968AF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651215" y="3087436"/>
                    <a:ext cx="224661" cy="1454351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l="-25000"/>
                    </a:stretch>
                  </a:blipFill>
                  <a:ln w="28575"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7" name="Straight Arrow Connector 6">
                <a:extLst>
                  <a:ext uri="{FF2B5EF4-FFF2-40B4-BE49-F238E27FC236}">
                    <a16:creationId xmlns:a16="http://schemas.microsoft.com/office/drawing/2014/main" id="{EC48C31C-56EF-3AB7-ED22-9A4D8B0538C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75978" y="3851621"/>
                <a:ext cx="122040" cy="0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4F7089A-A054-1A41-46D8-F3C99AC39D20}"/>
                </a:ext>
              </a:extLst>
            </p:cNvPr>
            <p:cNvSpPr/>
            <p:nvPr/>
          </p:nvSpPr>
          <p:spPr>
            <a:xfrm rot="16793467">
              <a:off x="3974758" y="3730729"/>
              <a:ext cx="739098" cy="1729767"/>
            </a:xfrm>
            <a:prstGeom prst="rect">
              <a:avLst/>
            </a:prstGeom>
            <a:solidFill>
              <a:srgbClr val="F7C8D0"/>
            </a:solidFill>
            <a:ln w="285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E5117BC3-B2B5-AA7A-E258-A5BC0E8BF21E}"/>
                    </a:ext>
                  </a:extLst>
                </p:cNvPr>
                <p:cNvSpPr/>
                <p:nvPr/>
              </p:nvSpPr>
              <p:spPr>
                <a:xfrm rot="16793467">
                  <a:off x="4217623" y="4048938"/>
                  <a:ext cx="224662" cy="125796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scene3d>
                    <a:camera prst="orthographicFront">
                      <a:rot lat="0" lon="0" rev="16800000"/>
                    </a:camera>
                    <a:lightRig rig="threePt" dir="t"/>
                  </a:scene3d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en-US" sz="1050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E5117BC3-B2B5-AA7A-E258-A5BC0E8BF21E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793467">
                  <a:off x="4217623" y="4048938"/>
                  <a:ext cx="224662" cy="1257960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 w="28575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" name="Rectangle 16">
                  <a:extLst>
                    <a:ext uri="{FF2B5EF4-FFF2-40B4-BE49-F238E27FC236}">
                      <a16:creationId xmlns:a16="http://schemas.microsoft.com/office/drawing/2014/main" id="{8A45B01D-FCD7-AE55-F653-B46BF1B40637}"/>
                    </a:ext>
                  </a:extLst>
                </p:cNvPr>
                <p:cNvSpPr/>
                <p:nvPr/>
              </p:nvSpPr>
              <p:spPr>
                <a:xfrm rot="16793467">
                  <a:off x="4295455" y="3504381"/>
                  <a:ext cx="224661" cy="1454351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scene3d>
                    <a:camera prst="orthographicFront">
                      <a:rot lat="0" lon="0" rev="16800000"/>
                    </a:camera>
                    <a:lightRig rig="threePt" dir="t"/>
                  </a:scene3d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acc>
                          <m:accPr>
                            <m:chr m:val="̃"/>
                            <m:ctrlP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</m:sSub>
                          </m:e>
                        </m:acc>
                      </m:oMath>
                    </m:oMathPara>
                  </a14:m>
                  <a:endParaRPr lang="en-US" sz="1050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>
            <p:sp>
              <p:nvSpPr>
                <p:cNvPr id="17" name="Rectangle 16">
                  <a:extLst>
                    <a:ext uri="{FF2B5EF4-FFF2-40B4-BE49-F238E27FC236}">
                      <a16:creationId xmlns:a16="http://schemas.microsoft.com/office/drawing/2014/main" id="{8A45B01D-FCD7-AE55-F653-B46BF1B40637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793467">
                  <a:off x="4295455" y="3504381"/>
                  <a:ext cx="224661" cy="1454351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 w="28575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B3AA78BD-4ED0-7B93-7A31-129D4FE27454}"/>
                </a:ext>
              </a:extLst>
            </p:cNvPr>
            <p:cNvCxnSpPr>
              <a:cxnSpLocks/>
            </p:cNvCxnSpPr>
            <p:nvPr/>
          </p:nvCxnSpPr>
          <p:spPr>
            <a:xfrm rot="16793467">
              <a:off x="4344310" y="4461094"/>
              <a:ext cx="12204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7CDC6516-720D-C2C0-C9A5-1C7AF7176785}"/>
                </a:ext>
              </a:extLst>
            </p:cNvPr>
            <p:cNvSpPr/>
            <p:nvPr/>
          </p:nvSpPr>
          <p:spPr>
            <a:xfrm rot="15429135">
              <a:off x="6271682" y="3691102"/>
              <a:ext cx="739098" cy="1729767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9D8BA1AB-2346-9E7F-931C-F51BCF48B683}"/>
                    </a:ext>
                  </a:extLst>
                </p:cNvPr>
                <p:cNvSpPr/>
                <p:nvPr/>
              </p:nvSpPr>
              <p:spPr>
                <a:xfrm rot="15429135">
                  <a:off x="6547476" y="4008461"/>
                  <a:ext cx="224662" cy="125796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scene3d>
                    <a:camera prst="orthographicFront">
                      <a:rot lat="0" lon="0" rev="15600000"/>
                    </a:camera>
                    <a:lightRig rig="threePt" dir="t"/>
                  </a:scene3d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sz="1050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9D8BA1AB-2346-9E7F-931C-F51BCF48B68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5429135">
                  <a:off x="6547476" y="4008461"/>
                  <a:ext cx="224662" cy="1257960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 w="28575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" name="Rectangle 21">
                  <a:extLst>
                    <a:ext uri="{FF2B5EF4-FFF2-40B4-BE49-F238E27FC236}">
                      <a16:creationId xmlns:a16="http://schemas.microsoft.com/office/drawing/2014/main" id="{580EAB98-A9E7-8647-53C0-9120FD221EF7}"/>
                    </a:ext>
                  </a:extLst>
                </p:cNvPr>
                <p:cNvSpPr/>
                <p:nvPr/>
              </p:nvSpPr>
              <p:spPr>
                <a:xfrm rot="15429135">
                  <a:off x="6446726" y="3468513"/>
                  <a:ext cx="224661" cy="1454351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scene3d>
                    <a:camera prst="orthographicFront">
                      <a:rot lat="0" lon="0" rev="15600000"/>
                    </a:camera>
                    <a:lightRig rig="threePt" dir="t"/>
                  </a:scene3d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acc>
                          <m:accPr>
                            <m:chr m:val="̃"/>
                            <m:ctrlP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e>
                        </m:acc>
                      </m:oMath>
                    </m:oMathPara>
                  </a14:m>
                  <a:endParaRPr lang="en-US" sz="1050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>
            <p:sp>
              <p:nvSpPr>
                <p:cNvPr id="22" name="Rectangle 21">
                  <a:extLst>
                    <a:ext uri="{FF2B5EF4-FFF2-40B4-BE49-F238E27FC236}">
                      <a16:creationId xmlns:a16="http://schemas.microsoft.com/office/drawing/2014/main" id="{580EAB98-A9E7-8647-53C0-9120FD221EF7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5429135">
                  <a:off x="6446726" y="3468513"/>
                  <a:ext cx="224661" cy="1454351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  <a:ln w="28575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BD750DF4-60C5-0051-27B9-4C55F4DB4630}"/>
                </a:ext>
              </a:extLst>
            </p:cNvPr>
            <p:cNvCxnSpPr>
              <a:cxnSpLocks/>
            </p:cNvCxnSpPr>
            <p:nvPr/>
          </p:nvCxnSpPr>
          <p:spPr>
            <a:xfrm rot="15429135">
              <a:off x="6584495" y="4408335"/>
              <a:ext cx="12204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AB67F475-C7EF-452D-F1B9-4B166279ED40}"/>
                </a:ext>
              </a:extLst>
            </p:cNvPr>
            <p:cNvSpPr/>
            <p:nvPr/>
          </p:nvSpPr>
          <p:spPr>
            <a:xfrm rot="10800000">
              <a:off x="7347892" y="1872715"/>
              <a:ext cx="739098" cy="172976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6" name="Rectangle 25">
                  <a:extLst>
                    <a:ext uri="{FF2B5EF4-FFF2-40B4-BE49-F238E27FC236}">
                      <a16:creationId xmlns:a16="http://schemas.microsoft.com/office/drawing/2014/main" id="{8E19EEEB-980A-A839-3015-01E0164BD04F}"/>
                    </a:ext>
                  </a:extLst>
                </p:cNvPr>
                <p:cNvSpPr/>
                <p:nvPr/>
              </p:nvSpPr>
              <p:spPr>
                <a:xfrm rot="10800000">
                  <a:off x="7688657" y="2108620"/>
                  <a:ext cx="224662" cy="125796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scene3d>
                    <a:camera prst="orthographicFront">
                      <a:rot lat="0" lon="0" rev="10800000"/>
                    </a:camera>
                    <a:lightRig rig="threePt" dir="t"/>
                  </a:scene3d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1050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>
            <p:sp>
              <p:nvSpPr>
                <p:cNvPr id="26" name="Rectangle 25">
                  <a:extLst>
                    <a:ext uri="{FF2B5EF4-FFF2-40B4-BE49-F238E27FC236}">
                      <a16:creationId xmlns:a16="http://schemas.microsoft.com/office/drawing/2014/main" id="{8E19EEEB-980A-A839-3015-01E0164BD04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0800000">
                  <a:off x="7688657" y="2108620"/>
                  <a:ext cx="224662" cy="1257960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  <a:ln w="28575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7" name="Rectangle 26">
                  <a:extLst>
                    <a:ext uri="{FF2B5EF4-FFF2-40B4-BE49-F238E27FC236}">
                      <a16:creationId xmlns:a16="http://schemas.microsoft.com/office/drawing/2014/main" id="{8B5706E2-83EC-211F-F2A2-04F2291BC7F4}"/>
                    </a:ext>
                  </a:extLst>
                </p:cNvPr>
                <p:cNvSpPr/>
                <p:nvPr/>
              </p:nvSpPr>
              <p:spPr>
                <a:xfrm rot="10800000">
                  <a:off x="7235562" y="2010424"/>
                  <a:ext cx="224661" cy="1454351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scene3d>
                    <a:camera prst="orthographicFront">
                      <a:rot lat="0" lon="0" rev="10800000"/>
                    </a:camera>
                    <a:lightRig rig="threePt" dir="t"/>
                  </a:scene3d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acc>
                          <m:accPr>
                            <m:chr m:val="̃"/>
                            <m:ctrlP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acc>
                      </m:oMath>
                    </m:oMathPara>
                  </a14:m>
                  <a:endParaRPr lang="en-US" sz="1050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>
            <p:sp>
              <p:nvSpPr>
                <p:cNvPr id="27" name="Rectangle 26">
                  <a:extLst>
                    <a:ext uri="{FF2B5EF4-FFF2-40B4-BE49-F238E27FC236}">
                      <a16:creationId xmlns:a16="http://schemas.microsoft.com/office/drawing/2014/main" id="{8B5706E2-83EC-211F-F2A2-04F2291BC7F4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0800000">
                  <a:off x="7235562" y="2010424"/>
                  <a:ext cx="224661" cy="1454351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  <a:ln w="28575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E7964C19-71BD-33B5-F819-1D310644FEE8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7513420" y="2700590"/>
              <a:ext cx="12204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209740A-9436-12C8-651F-EC017707B957}"/>
                </a:ext>
              </a:extLst>
            </p:cNvPr>
            <p:cNvSpPr/>
            <p:nvPr/>
          </p:nvSpPr>
          <p:spPr>
            <a:xfrm rot="5400000">
              <a:off x="4998872" y="908913"/>
              <a:ext cx="739098" cy="17297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1" name="Rectangle 30">
                  <a:extLst>
                    <a:ext uri="{FF2B5EF4-FFF2-40B4-BE49-F238E27FC236}">
                      <a16:creationId xmlns:a16="http://schemas.microsoft.com/office/drawing/2014/main" id="{128322F0-F309-E5C4-6624-A3311CB3C4EE}"/>
                    </a:ext>
                  </a:extLst>
                </p:cNvPr>
                <p:cNvSpPr/>
                <p:nvPr/>
              </p:nvSpPr>
              <p:spPr>
                <a:xfrm rot="5400000">
                  <a:off x="5256092" y="1061270"/>
                  <a:ext cx="224662" cy="125796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scene3d>
                    <a:camera prst="orthographicFront">
                      <a:rot lat="0" lon="0" rev="5400000"/>
                    </a:camera>
                    <a:lightRig rig="threePt" dir="t"/>
                  </a:scene3d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1050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>
            <p:sp>
              <p:nvSpPr>
                <p:cNvPr id="31" name="Rectangle 30">
                  <a:extLst>
                    <a:ext uri="{FF2B5EF4-FFF2-40B4-BE49-F238E27FC236}">
                      <a16:creationId xmlns:a16="http://schemas.microsoft.com/office/drawing/2014/main" id="{128322F0-F309-E5C4-6624-A3311CB3C4EE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5400000">
                  <a:off x="5256092" y="1061270"/>
                  <a:ext cx="224662" cy="1257960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  <a:ln w="28575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2" name="Rectangle 31">
                  <a:extLst>
                    <a:ext uri="{FF2B5EF4-FFF2-40B4-BE49-F238E27FC236}">
                      <a16:creationId xmlns:a16="http://schemas.microsoft.com/office/drawing/2014/main" id="{0C408E21-3CE9-35C0-33C9-F29F699B19E5}"/>
                    </a:ext>
                  </a:extLst>
                </p:cNvPr>
                <p:cNvSpPr/>
                <p:nvPr/>
              </p:nvSpPr>
              <p:spPr>
                <a:xfrm rot="5400000">
                  <a:off x="5256092" y="1416170"/>
                  <a:ext cx="224661" cy="1454351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scene3d>
                    <a:camera prst="orthographicFront">
                      <a:rot lat="0" lon="0" rev="5400000"/>
                    </a:camera>
                    <a:lightRig rig="threePt" dir="t"/>
                  </a:scene3d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acc>
                          <m:accPr>
                            <m:chr m:val="̃"/>
                            <m:ctrlP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acc>
                      </m:oMath>
                    </m:oMathPara>
                  </a14:m>
                  <a:endParaRPr lang="en-US" sz="1050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>
            <p:sp>
              <p:nvSpPr>
                <p:cNvPr id="32" name="Rectangle 31">
                  <a:extLst>
                    <a:ext uri="{FF2B5EF4-FFF2-40B4-BE49-F238E27FC236}">
                      <a16:creationId xmlns:a16="http://schemas.microsoft.com/office/drawing/2014/main" id="{0C408E21-3CE9-35C0-33C9-F29F699B19E5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5400000">
                  <a:off x="5256092" y="1416170"/>
                  <a:ext cx="224661" cy="1454351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  <a:ln w="28575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7E8A3955-8A52-4FCB-81D2-9C3B5541A1E3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270393" y="1916798"/>
              <a:ext cx="12204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314F02A6-08FD-9A11-5C54-A180586CC10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91027" y="2366104"/>
              <a:ext cx="1012410" cy="382299"/>
            </a:xfrm>
            <a:prstGeom prst="straightConnector1">
              <a:avLst/>
            </a:prstGeom>
            <a:ln w="38100" cap="flat">
              <a:solidFill>
                <a:schemeClr val="tx1"/>
              </a:solidFill>
              <a:miter lim="800000"/>
              <a:headEnd type="triangl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480A43E9-F532-2A5C-E702-9E7F847BE35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82874" y="2519569"/>
              <a:ext cx="1027634" cy="404248"/>
            </a:xfrm>
            <a:prstGeom prst="straightConnector1">
              <a:avLst/>
            </a:prstGeom>
            <a:ln w="38100" cap="flat">
              <a:solidFill>
                <a:schemeClr val="tx1"/>
              </a:solidFill>
              <a:miter lim="800000"/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3FFA3D2C-8E3B-3AA1-F576-66485F578F83}"/>
                </a:ext>
              </a:extLst>
            </p:cNvPr>
            <p:cNvCxnSpPr>
              <a:cxnSpLocks/>
            </p:cNvCxnSpPr>
            <p:nvPr/>
          </p:nvCxnSpPr>
          <p:spPr>
            <a:xfrm>
              <a:off x="3659442" y="3292557"/>
              <a:ext cx="693310" cy="647857"/>
            </a:xfrm>
            <a:prstGeom prst="straightConnector1">
              <a:avLst/>
            </a:prstGeom>
            <a:ln w="38100" cap="flat">
              <a:solidFill>
                <a:schemeClr val="tx1"/>
              </a:solidFill>
              <a:miter lim="800000"/>
              <a:headEnd type="triangl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12282C62-9518-A4D3-5ED5-E50606FB462A}"/>
                </a:ext>
              </a:extLst>
            </p:cNvPr>
            <p:cNvCxnSpPr>
              <a:cxnSpLocks/>
            </p:cNvCxnSpPr>
            <p:nvPr/>
          </p:nvCxnSpPr>
          <p:spPr>
            <a:xfrm>
              <a:off x="3823461" y="3198116"/>
              <a:ext cx="750572" cy="744594"/>
            </a:xfrm>
            <a:prstGeom prst="straightConnector1">
              <a:avLst/>
            </a:prstGeom>
            <a:ln w="38100" cap="flat">
              <a:solidFill>
                <a:schemeClr val="tx1"/>
              </a:solidFill>
              <a:miter lim="800000"/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4A76C71C-0AF4-71A2-6F62-A754C82B900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577193" y="2393878"/>
              <a:ext cx="511867" cy="1434079"/>
            </a:xfrm>
            <a:prstGeom prst="straightConnector1">
              <a:avLst/>
            </a:prstGeom>
            <a:ln w="38100" cap="flat">
              <a:solidFill>
                <a:schemeClr val="tx1"/>
              </a:solidFill>
              <a:miter lim="800000"/>
              <a:headEnd type="triangl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1ABA33A5-F786-99AE-6BF3-29A7218E55E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64487" y="2477997"/>
              <a:ext cx="532158" cy="1492662"/>
            </a:xfrm>
            <a:prstGeom prst="straightConnector1">
              <a:avLst/>
            </a:prstGeom>
            <a:ln w="38100" cap="flat">
              <a:solidFill>
                <a:schemeClr val="tx1"/>
              </a:solidFill>
              <a:miter lim="800000"/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95905233-2749-07DD-B56B-99E60532B324}"/>
                </a:ext>
              </a:extLst>
            </p:cNvPr>
            <p:cNvCxnSpPr>
              <a:cxnSpLocks/>
            </p:cNvCxnSpPr>
            <p:nvPr/>
          </p:nvCxnSpPr>
          <p:spPr>
            <a:xfrm>
              <a:off x="5324928" y="2415149"/>
              <a:ext cx="1020730" cy="1552919"/>
            </a:xfrm>
            <a:prstGeom prst="straightConnector1">
              <a:avLst/>
            </a:prstGeom>
            <a:ln w="38100" cap="flat">
              <a:solidFill>
                <a:schemeClr val="tx2">
                  <a:lumMod val="50000"/>
                  <a:lumOff val="50000"/>
                </a:schemeClr>
              </a:solidFill>
              <a:miter lim="800000"/>
              <a:headEnd type="triangl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22F684AB-0C08-FA1B-7228-D72ED33E2041}"/>
                </a:ext>
              </a:extLst>
            </p:cNvPr>
            <p:cNvCxnSpPr>
              <a:cxnSpLocks/>
            </p:cNvCxnSpPr>
            <p:nvPr/>
          </p:nvCxnSpPr>
          <p:spPr>
            <a:xfrm>
              <a:off x="5525898" y="2420167"/>
              <a:ext cx="973356" cy="1531036"/>
            </a:xfrm>
            <a:prstGeom prst="straightConnector1">
              <a:avLst/>
            </a:prstGeom>
            <a:ln w="38100" cap="flat">
              <a:solidFill>
                <a:schemeClr val="tx2">
                  <a:lumMod val="50000"/>
                  <a:lumOff val="50000"/>
                </a:schemeClr>
              </a:solidFill>
              <a:miter lim="800000"/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>
              <a:extLst>
                <a:ext uri="{FF2B5EF4-FFF2-40B4-BE49-F238E27FC236}">
                  <a16:creationId xmlns:a16="http://schemas.microsoft.com/office/drawing/2014/main" id="{D15797A3-82E1-01C1-DCA5-BB3D648440E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574092" y="3022259"/>
              <a:ext cx="453226" cy="918155"/>
            </a:xfrm>
            <a:prstGeom prst="straightConnector1">
              <a:avLst/>
            </a:prstGeom>
            <a:ln w="38100" cap="flat">
              <a:solidFill>
                <a:schemeClr val="tx2">
                  <a:lumMod val="50000"/>
                  <a:lumOff val="50000"/>
                </a:schemeClr>
              </a:solidFill>
              <a:miter lim="800000"/>
              <a:headEnd type="triangl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id="{A8DA44D2-53B3-30F0-9DFD-963D357AD1D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700224" y="3108260"/>
              <a:ext cx="434909" cy="895111"/>
            </a:xfrm>
            <a:prstGeom prst="straightConnector1">
              <a:avLst/>
            </a:prstGeom>
            <a:ln w="38100" cap="flat">
              <a:solidFill>
                <a:schemeClr val="tx2">
                  <a:lumMod val="50000"/>
                  <a:lumOff val="50000"/>
                </a:schemeClr>
              </a:solidFill>
              <a:miter lim="800000"/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>
              <a:extLst>
                <a:ext uri="{FF2B5EF4-FFF2-40B4-BE49-F238E27FC236}">
                  <a16:creationId xmlns:a16="http://schemas.microsoft.com/office/drawing/2014/main" id="{06A2AB85-6A6B-A160-3F23-28B7C19646CD}"/>
                </a:ext>
              </a:extLst>
            </p:cNvPr>
            <p:cNvCxnSpPr>
              <a:cxnSpLocks/>
            </p:cNvCxnSpPr>
            <p:nvPr/>
          </p:nvCxnSpPr>
          <p:spPr>
            <a:xfrm>
              <a:off x="5975226" y="2540454"/>
              <a:ext cx="1017882" cy="171818"/>
            </a:xfrm>
            <a:prstGeom prst="straightConnector1">
              <a:avLst/>
            </a:prstGeom>
            <a:ln w="38100" cap="flat">
              <a:solidFill>
                <a:schemeClr val="tx2">
                  <a:lumMod val="50000"/>
                  <a:lumOff val="50000"/>
                </a:schemeClr>
              </a:solidFill>
              <a:miter lim="800000"/>
              <a:headEnd type="triangl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>
              <a:extLst>
                <a:ext uri="{FF2B5EF4-FFF2-40B4-BE49-F238E27FC236}">
                  <a16:creationId xmlns:a16="http://schemas.microsoft.com/office/drawing/2014/main" id="{A1C7333F-8393-9864-0A95-75E52A74E6CD}"/>
                </a:ext>
              </a:extLst>
            </p:cNvPr>
            <p:cNvCxnSpPr>
              <a:cxnSpLocks/>
            </p:cNvCxnSpPr>
            <p:nvPr/>
          </p:nvCxnSpPr>
          <p:spPr>
            <a:xfrm>
              <a:off x="5932953" y="2392873"/>
              <a:ext cx="1169203" cy="179694"/>
            </a:xfrm>
            <a:prstGeom prst="straightConnector1">
              <a:avLst/>
            </a:prstGeom>
            <a:ln w="38100" cap="flat">
              <a:solidFill>
                <a:schemeClr val="tx2">
                  <a:lumMod val="50000"/>
                  <a:lumOff val="50000"/>
                </a:schemeClr>
              </a:solidFill>
              <a:miter lim="800000"/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631822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439054B-AA23-2DC8-93BE-E636737C59D2}"/>
              </a:ext>
            </a:extLst>
          </p:cNvPr>
          <p:cNvSpPr/>
          <p:nvPr/>
        </p:nvSpPr>
        <p:spPr>
          <a:xfrm>
            <a:off x="1506066" y="1699232"/>
            <a:ext cx="1478197" cy="3459535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2761E5-A325-A835-8B1D-D5CAE62D1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Doubly Efficient Commitments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4B1AC852-E3E2-4FCA-2640-BC482B4CC50D}"/>
                  </a:ext>
                </a:extLst>
              </p:cNvPr>
              <p:cNvSpPr/>
              <p:nvPr/>
            </p:nvSpPr>
            <p:spPr>
              <a:xfrm>
                <a:off x="1979448" y="2218104"/>
                <a:ext cx="333654" cy="251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4B1AC852-E3E2-4FCA-2640-BC482B4CC50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448" y="2218104"/>
                <a:ext cx="333654" cy="2515920"/>
              </a:xfrm>
              <a:prstGeom prst="rect">
                <a:avLst/>
              </a:prstGeom>
              <a:blipFill>
                <a:blip r:embed="rId2"/>
                <a:stretch>
                  <a:fillRect l="-37931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14E370DB-6DD8-FAC2-FD1A-6BF7675AB96E}"/>
                  </a:ext>
                </a:extLst>
              </p:cNvPr>
              <p:cNvSpPr/>
              <p:nvPr/>
            </p:nvSpPr>
            <p:spPr>
              <a:xfrm>
                <a:off x="2803777" y="2021712"/>
                <a:ext cx="333654" cy="290870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̃"/>
                          <m:ctrlPr>
                            <a:rPr lang="en-US" sz="24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14E370DB-6DD8-FAC2-FD1A-6BF7675AB96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3777" y="2021712"/>
                <a:ext cx="333654" cy="2908704"/>
              </a:xfrm>
              <a:prstGeom prst="rect">
                <a:avLst/>
              </a:prstGeom>
              <a:blipFill>
                <a:blip r:embed="rId3"/>
                <a:stretch>
                  <a:fillRect l="-33333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3A09E13-9D78-3767-9B41-807A6A23869A}"/>
              </a:ext>
            </a:extLst>
          </p:cNvPr>
          <p:cNvCxnSpPr>
            <a:cxnSpLocks/>
          </p:cNvCxnSpPr>
          <p:nvPr/>
        </p:nvCxnSpPr>
        <p:spPr>
          <a:xfrm>
            <a:off x="2380125" y="3504779"/>
            <a:ext cx="356629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34A76FA-E53C-88A9-26CE-A3DACB2643C2}"/>
              </a:ext>
            </a:extLst>
          </p:cNvPr>
          <p:cNvCxnSpPr/>
          <p:nvPr/>
        </p:nvCxnSpPr>
        <p:spPr>
          <a:xfrm>
            <a:off x="5544388" y="2345990"/>
            <a:ext cx="3065929" cy="0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4499DF3-C41D-3645-D13B-52C6AB7746AF}"/>
              </a:ext>
            </a:extLst>
          </p:cNvPr>
          <p:cNvCxnSpPr/>
          <p:nvPr/>
        </p:nvCxnSpPr>
        <p:spPr>
          <a:xfrm>
            <a:off x="5544388" y="2592520"/>
            <a:ext cx="3065929" cy="0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3CCB201C-B876-3C8F-7F70-46025C7C3DFE}"/>
              </a:ext>
            </a:extLst>
          </p:cNvPr>
          <p:cNvSpPr txBox="1"/>
          <p:nvPr/>
        </p:nvSpPr>
        <p:spPr>
          <a:xfrm>
            <a:off x="5554689" y="1254520"/>
            <a:ext cx="2735871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with local opening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3FAFD90-5646-5062-B070-B512A4381FD2}"/>
              </a:ext>
            </a:extLst>
          </p:cNvPr>
          <p:cNvCxnSpPr/>
          <p:nvPr/>
        </p:nvCxnSpPr>
        <p:spPr>
          <a:xfrm>
            <a:off x="5544388" y="3103507"/>
            <a:ext cx="3065929" cy="0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D93ADF53-1C0E-244E-A5C2-389D94395F39}"/>
              </a:ext>
            </a:extLst>
          </p:cNvPr>
          <p:cNvSpPr/>
          <p:nvPr/>
        </p:nvSpPr>
        <p:spPr>
          <a:xfrm rot="5400000">
            <a:off x="6807852" y="2650792"/>
            <a:ext cx="539000" cy="493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Aft>
                <a:spcPts val="600"/>
              </a:spcAft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38FD405-32EA-3433-0E44-A8FF83CC4F1D}"/>
              </a:ext>
            </a:extLst>
          </p:cNvPr>
          <p:cNvCxnSpPr/>
          <p:nvPr/>
        </p:nvCxnSpPr>
        <p:spPr>
          <a:xfrm>
            <a:off x="3388659" y="3504779"/>
            <a:ext cx="7584141" cy="0"/>
          </a:xfrm>
          <a:prstGeom prst="line">
            <a:avLst/>
          </a:prstGeom>
          <a:ln w="28575">
            <a:solidFill>
              <a:schemeClr val="tx1"/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7819A222-B6C0-9D1F-5FC8-9A283F58F873}"/>
              </a:ext>
            </a:extLst>
          </p:cNvPr>
          <p:cNvSpPr txBox="1"/>
          <p:nvPr/>
        </p:nvSpPr>
        <p:spPr>
          <a:xfrm>
            <a:off x="3327135" y="3089107"/>
            <a:ext cx="2430604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Commit phase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7914EE7-891A-40DE-8281-BBB5BC345FE2}"/>
              </a:ext>
            </a:extLst>
          </p:cNvPr>
          <p:cNvSpPr txBox="1"/>
          <p:nvPr/>
        </p:nvSpPr>
        <p:spPr>
          <a:xfrm>
            <a:off x="3327135" y="3503617"/>
            <a:ext cx="2430604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Open phase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3DFAE32-E221-11BD-4422-9896C336DA65}"/>
              </a:ext>
            </a:extLst>
          </p:cNvPr>
          <p:cNvCxnSpPr/>
          <p:nvPr/>
        </p:nvCxnSpPr>
        <p:spPr>
          <a:xfrm>
            <a:off x="5544388" y="3814991"/>
            <a:ext cx="3065929" cy="0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78BAAFD-0BAC-851E-09A0-D661F483C44F}"/>
              </a:ext>
            </a:extLst>
          </p:cNvPr>
          <p:cNvCxnSpPr/>
          <p:nvPr/>
        </p:nvCxnSpPr>
        <p:spPr>
          <a:xfrm>
            <a:off x="5544388" y="4061521"/>
            <a:ext cx="3065929" cy="0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E7496ED-C351-4CA4-B013-56A4AFF2B579}"/>
              </a:ext>
            </a:extLst>
          </p:cNvPr>
          <p:cNvCxnSpPr/>
          <p:nvPr/>
        </p:nvCxnSpPr>
        <p:spPr>
          <a:xfrm>
            <a:off x="5544388" y="4572508"/>
            <a:ext cx="3065929" cy="0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EC34F2C4-1D03-2AB5-F024-0D2EE80F810E}"/>
              </a:ext>
            </a:extLst>
          </p:cNvPr>
          <p:cNvSpPr/>
          <p:nvPr/>
        </p:nvSpPr>
        <p:spPr>
          <a:xfrm rot="5400000">
            <a:off x="6807852" y="4119793"/>
            <a:ext cx="539000" cy="493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Aft>
                <a:spcPts val="600"/>
              </a:spcAft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68D3E3EC-251A-E595-A704-065CA2FB4C09}"/>
                  </a:ext>
                </a:extLst>
              </p:cNvPr>
              <p:cNvSpPr txBox="1"/>
              <p:nvPr/>
            </p:nvSpPr>
            <p:spPr>
              <a:xfrm>
                <a:off x="9054571" y="2624428"/>
                <a:ext cx="2747873" cy="707886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stores private commitment digest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</m:oMath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68D3E3EC-251A-E595-A704-065CA2FB4C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4571" y="2624428"/>
                <a:ext cx="2747873" cy="707886"/>
              </a:xfrm>
              <a:prstGeom prst="rect">
                <a:avLst/>
              </a:prstGeom>
              <a:blipFill>
                <a:blip r:embed="rId4"/>
                <a:stretch>
                  <a:fillRect l="-1835" t="-3509" b="-14035"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1C80FB01-0C2F-F8C4-E239-AF47D109A48E}"/>
              </a:ext>
            </a:extLst>
          </p:cNvPr>
          <p:cNvCxnSpPr>
            <a:cxnSpLocks/>
          </p:cNvCxnSpPr>
          <p:nvPr/>
        </p:nvCxnSpPr>
        <p:spPr>
          <a:xfrm flipV="1">
            <a:off x="9789179" y="3332314"/>
            <a:ext cx="0" cy="482677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DF338D8B-3293-8C62-E77F-9C82165FB2E0}"/>
                  </a:ext>
                </a:extLst>
              </p:cNvPr>
              <p:cNvSpPr txBox="1"/>
              <p:nvPr/>
            </p:nvSpPr>
            <p:spPr>
              <a:xfrm>
                <a:off x="9230532" y="1993719"/>
                <a:ext cx="107664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(|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|)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DF338D8B-3293-8C62-E77F-9C82165FB2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0532" y="1993719"/>
                <a:ext cx="1076641" cy="461665"/>
              </a:xfrm>
              <a:prstGeom prst="rect">
                <a:avLst/>
              </a:prstGeom>
              <a:blipFill>
                <a:blip r:embed="rId5"/>
                <a:stretch>
                  <a:fillRect r="-1163" b="-131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BBE6AB61-3BB9-63B9-A500-98865485D141}"/>
                  </a:ext>
                </a:extLst>
              </p:cNvPr>
              <p:cNvSpPr txBox="1"/>
              <p:nvPr/>
            </p:nvSpPr>
            <p:spPr>
              <a:xfrm>
                <a:off x="9230532" y="3865986"/>
                <a:ext cx="10804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BBE6AB61-3BB9-63B9-A500-98865485D1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0532" y="3865986"/>
                <a:ext cx="1080424" cy="461665"/>
              </a:xfrm>
              <a:prstGeom prst="rect">
                <a:avLst/>
              </a:prstGeom>
              <a:blipFill>
                <a:blip r:embed="rId6"/>
                <a:stretch>
                  <a:fillRect r="-2326" b="-162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DE9289DF-788C-5BE5-2B24-AA884BBCC98A}"/>
              </a:ext>
            </a:extLst>
          </p:cNvPr>
          <p:cNvCxnSpPr>
            <a:cxnSpLocks/>
          </p:cNvCxnSpPr>
          <p:nvPr/>
        </p:nvCxnSpPr>
        <p:spPr>
          <a:xfrm flipV="1">
            <a:off x="9768852" y="4366319"/>
            <a:ext cx="0" cy="482677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6BCD1ED4-202C-0311-E6AF-76526078D757}"/>
                  </a:ext>
                </a:extLst>
              </p:cNvPr>
              <p:cNvSpPr txBox="1"/>
              <p:nvPr/>
            </p:nvSpPr>
            <p:spPr>
              <a:xfrm>
                <a:off x="8872325" y="4742946"/>
                <a:ext cx="183370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∈{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m:rPr>
                          <m:lit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]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 ⊥}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6BCD1ED4-202C-0311-E6AF-76526078D7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2325" y="4742946"/>
                <a:ext cx="1833707" cy="461665"/>
              </a:xfrm>
              <a:prstGeom prst="rect">
                <a:avLst/>
              </a:prstGeom>
              <a:blipFill>
                <a:blip r:embed="rId7"/>
                <a:stretch>
                  <a:fillRect r="-690" b="-162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>
            <a:extLst>
              <a:ext uri="{FF2B5EF4-FFF2-40B4-BE49-F238E27FC236}">
                <a16:creationId xmlns:a16="http://schemas.microsoft.com/office/drawing/2014/main" id="{75C32A96-5319-99F5-D0BE-E9934C257BE5}"/>
              </a:ext>
            </a:extLst>
          </p:cNvPr>
          <p:cNvSpPr txBox="1"/>
          <p:nvPr/>
        </p:nvSpPr>
        <p:spPr>
          <a:xfrm>
            <a:off x="196396" y="6106324"/>
            <a:ext cx="8841414" cy="461665"/>
          </a:xfrm>
          <a:prstGeom prst="rect">
            <a:avLst/>
          </a:prstGeom>
          <a:solidFill>
            <a:srgbClr val="F3A3A9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Caveat: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Only reusable if sender never learns if receiver accepts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8B779515-ECAB-E789-EEE0-98680F7C7EF7}"/>
                  </a:ext>
                </a:extLst>
              </p:cNvPr>
              <p:cNvSpPr txBox="1"/>
              <p:nvPr/>
            </p:nvSpPr>
            <p:spPr>
              <a:xfrm>
                <a:off x="196396" y="5483193"/>
                <a:ext cx="11799207" cy="461665"/>
              </a:xfrm>
              <a:prstGeom prst="rect">
                <a:avLst/>
              </a:prstGeom>
              <a:solidFill>
                <a:srgbClr val="DCE5F4"/>
              </a:solidFill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Result: 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DE commitments with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|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|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𝜖</m:t>
                        </m:r>
                      </m:sup>
                    </m:sSup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preprocessing and online runtime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polylog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d>
                      <m:dPr>
                        <m:begChr m:val="|"/>
                        <m:endChr m:val="|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8B779515-ECAB-E789-EEE0-98680F7C7E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396" y="5483193"/>
                <a:ext cx="11799207" cy="461665"/>
              </a:xfrm>
              <a:prstGeom prst="rect">
                <a:avLst/>
              </a:prstGeom>
              <a:blipFill>
                <a:blip r:embed="rId8"/>
                <a:stretch>
                  <a:fillRect l="-644" t="-10526" b="-26316"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Rectangle 51">
            <a:extLst>
              <a:ext uri="{FF2B5EF4-FFF2-40B4-BE49-F238E27FC236}">
                <a16:creationId xmlns:a16="http://schemas.microsoft.com/office/drawing/2014/main" id="{CD5A9588-D9A1-A8A0-5992-69A8B697234A}"/>
              </a:ext>
            </a:extLst>
          </p:cNvPr>
          <p:cNvSpPr/>
          <p:nvPr/>
        </p:nvSpPr>
        <p:spPr>
          <a:xfrm>
            <a:off x="9230532" y="6102796"/>
            <a:ext cx="2765071" cy="4728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Aft>
                <a:spcPts val="600"/>
              </a:spcAft>
            </a:pP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 next: 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Fixed!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983EDE5E-2A29-32AA-F897-081BC4D7F2B6}"/>
                  </a:ext>
                </a:extLst>
              </p:cNvPr>
              <p:cNvSpPr txBox="1"/>
              <p:nvPr/>
            </p:nvSpPr>
            <p:spPr>
              <a:xfrm>
                <a:off x="3666265" y="2671829"/>
                <a:ext cx="950838" cy="4616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Π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Com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983EDE5E-2A29-32AA-F897-081BC4D7F2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6265" y="2671829"/>
                <a:ext cx="950838" cy="461665"/>
              </a:xfrm>
              <a:prstGeom prst="rect">
                <a:avLst/>
              </a:prstGeom>
              <a:blipFill>
                <a:blip r:embed="rId9"/>
                <a:stretch>
                  <a:fillRect b="-2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C0ECC0CA-5104-F578-2A98-57FE59162E4E}"/>
                  </a:ext>
                </a:extLst>
              </p:cNvPr>
              <p:cNvSpPr txBox="1"/>
              <p:nvPr/>
            </p:nvSpPr>
            <p:spPr>
              <a:xfrm>
                <a:off x="3581307" y="3894592"/>
                <a:ext cx="1035796" cy="49455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Π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Open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C0ECC0CA-5104-F578-2A98-57FE59162E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307" y="3894592"/>
                <a:ext cx="1035796" cy="494559"/>
              </a:xfrm>
              <a:prstGeom prst="rect">
                <a:avLst/>
              </a:prstGeom>
              <a:blipFill>
                <a:blip r:embed="rId10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2036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  <p:bldP spid="9" grpId="0"/>
      <p:bldP spid="17" grpId="0"/>
      <p:bldP spid="18" grpId="0"/>
      <p:bldP spid="22" grpId="0"/>
      <p:bldP spid="37" grpId="0"/>
      <p:bldP spid="44" grpId="0"/>
      <p:bldP spid="48" grpId="0"/>
      <p:bldP spid="50" grpId="0" animBg="1"/>
      <p:bldP spid="51" grpId="0" animBg="1"/>
      <p:bldP spid="52" grpId="0" animBg="1"/>
      <p:bldP spid="53" grpId="0" animBg="1"/>
      <p:bldP spid="5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A1167244-FC9E-89DE-4E6D-762CCA5743C5}"/>
              </a:ext>
            </a:extLst>
          </p:cNvPr>
          <p:cNvSpPr/>
          <p:nvPr/>
        </p:nvSpPr>
        <p:spPr>
          <a:xfrm>
            <a:off x="1506066" y="1699232"/>
            <a:ext cx="1478197" cy="3459535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2761E5-A325-A835-8B1D-D5CAE62D1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Doubly Succinct Arguments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9FA4B910-1480-C208-D53B-155A450E1204}"/>
                  </a:ext>
                </a:extLst>
              </p:cNvPr>
              <p:cNvSpPr/>
              <p:nvPr/>
            </p:nvSpPr>
            <p:spPr>
              <a:xfrm>
                <a:off x="1979448" y="2590632"/>
                <a:ext cx="333654" cy="838368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9FA4B910-1480-C208-D53B-155A450E120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448" y="2590632"/>
                <a:ext cx="333654" cy="838368"/>
              </a:xfrm>
              <a:prstGeom prst="rect">
                <a:avLst/>
              </a:prstGeom>
              <a:blipFill>
                <a:blip r:embed="rId2"/>
                <a:stretch>
                  <a:fillRect l="-37931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025B95B-52A2-3E6E-8C64-B98BBEE7519E}"/>
              </a:ext>
            </a:extLst>
          </p:cNvPr>
          <p:cNvCxnSpPr>
            <a:cxnSpLocks/>
          </p:cNvCxnSpPr>
          <p:nvPr/>
        </p:nvCxnSpPr>
        <p:spPr>
          <a:xfrm>
            <a:off x="2380125" y="3504779"/>
            <a:ext cx="356629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651776D3-1641-94EF-A985-07F3D6FEB94E}"/>
                  </a:ext>
                </a:extLst>
              </p:cNvPr>
              <p:cNvSpPr/>
              <p:nvPr/>
            </p:nvSpPr>
            <p:spPr>
              <a:xfrm>
                <a:off x="1979448" y="3478137"/>
                <a:ext cx="333654" cy="10622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651776D3-1641-94EF-A985-07F3D6FEB9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448" y="3478137"/>
                <a:ext cx="333654" cy="1062229"/>
              </a:xfrm>
              <a:prstGeom prst="rect">
                <a:avLst/>
              </a:prstGeom>
              <a:blipFill>
                <a:blip r:embed="rId3"/>
                <a:stretch>
                  <a:fillRect l="-44828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C91209AC-52D1-EEDE-8AFF-D6A1219F46A1}"/>
                  </a:ext>
                </a:extLst>
              </p:cNvPr>
              <p:cNvSpPr/>
              <p:nvPr/>
            </p:nvSpPr>
            <p:spPr>
              <a:xfrm>
                <a:off x="2813910" y="2044481"/>
                <a:ext cx="333654" cy="28634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̃"/>
                          <m:ctrlPr>
                            <a:rPr lang="en-US" sz="24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</m:acc>
                    </m:oMath>
                  </m:oMathPara>
                </a14:m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C91209AC-52D1-EEDE-8AFF-D6A1219F46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3910" y="2044481"/>
                <a:ext cx="333654" cy="2863429"/>
              </a:xfrm>
              <a:prstGeom prst="rect">
                <a:avLst/>
              </a:prstGeom>
              <a:blipFill>
                <a:blip r:embed="rId4"/>
                <a:stretch>
                  <a:fillRect l="-33333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85D88F0-D956-1AC6-2D45-3C8E5C558A5B}"/>
              </a:ext>
            </a:extLst>
          </p:cNvPr>
          <p:cNvCxnSpPr/>
          <p:nvPr/>
        </p:nvCxnSpPr>
        <p:spPr>
          <a:xfrm>
            <a:off x="4409882" y="3147172"/>
            <a:ext cx="3065929" cy="0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9A83EF1-9AC9-B500-0472-543C9C44E61D}"/>
              </a:ext>
            </a:extLst>
          </p:cNvPr>
          <p:cNvCxnSpPr/>
          <p:nvPr/>
        </p:nvCxnSpPr>
        <p:spPr>
          <a:xfrm>
            <a:off x="4409882" y="3393702"/>
            <a:ext cx="3065929" cy="0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AFB319F-6E75-4E31-BF65-9DD6D169FC4C}"/>
              </a:ext>
            </a:extLst>
          </p:cNvPr>
          <p:cNvCxnSpPr/>
          <p:nvPr/>
        </p:nvCxnSpPr>
        <p:spPr>
          <a:xfrm>
            <a:off x="4409882" y="3904689"/>
            <a:ext cx="3065929" cy="0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AE4AB7EC-EFBC-5486-1F0C-288684050298}"/>
              </a:ext>
            </a:extLst>
          </p:cNvPr>
          <p:cNvSpPr/>
          <p:nvPr/>
        </p:nvSpPr>
        <p:spPr>
          <a:xfrm rot="5400000">
            <a:off x="5673346" y="3451974"/>
            <a:ext cx="539000" cy="493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Aft>
                <a:spcPts val="600"/>
              </a:spcAft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34F352FE-28C3-9232-24E3-FC4D7FA122C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46872" y="2648155"/>
            <a:ext cx="1656080" cy="1656080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9FE3D32A-2310-737A-C997-8F78E1156EFE}"/>
              </a:ext>
            </a:extLst>
          </p:cNvPr>
          <p:cNvSpPr txBox="1"/>
          <p:nvPr/>
        </p:nvSpPr>
        <p:spPr>
          <a:xfrm>
            <a:off x="8153647" y="2015607"/>
            <a:ext cx="1224441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Verifier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3403F7AE-4694-AFB4-B922-5D32148195CF}"/>
                  </a:ext>
                </a:extLst>
              </p:cNvPr>
              <p:cNvSpPr txBox="1"/>
              <p:nvPr/>
            </p:nvSpPr>
            <p:spPr>
              <a:xfrm>
                <a:off x="7852407" y="4206017"/>
                <a:ext cx="1826924" cy="830997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Checks that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𝑅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𝑤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</m:t>
                    </m:r>
                  </m:oMath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3403F7AE-4694-AFB4-B922-5D32148195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2407" y="4206017"/>
                <a:ext cx="1826924" cy="830997"/>
              </a:xfrm>
              <a:prstGeom prst="rect">
                <a:avLst/>
              </a:prstGeom>
              <a:blipFill>
                <a:blip r:embed="rId6"/>
                <a:stretch>
                  <a:fillRect l="-5517" t="-6061" r="-7586"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>
            <a:extLst>
              <a:ext uri="{FF2B5EF4-FFF2-40B4-BE49-F238E27FC236}">
                <a16:creationId xmlns:a16="http://schemas.microsoft.com/office/drawing/2014/main" id="{6A84B354-B8C7-E7AA-80EB-4D519F7D7BDE}"/>
              </a:ext>
            </a:extLst>
          </p:cNvPr>
          <p:cNvSpPr txBox="1"/>
          <p:nvPr/>
        </p:nvSpPr>
        <p:spPr>
          <a:xfrm>
            <a:off x="961436" y="5423488"/>
            <a:ext cx="3854404" cy="83099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Preprocess once, then prove for to many verifiers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EEBA32C6-C362-21CE-D672-2E919692E0E4}"/>
                  </a:ext>
                </a:extLst>
              </p:cNvPr>
              <p:cNvSpPr txBox="1"/>
              <p:nvPr/>
            </p:nvSpPr>
            <p:spPr>
              <a:xfrm>
                <a:off x="8555875" y="2315588"/>
                <a:ext cx="41998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EEBA32C6-C362-21CE-D672-2E919692E0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5875" y="2315588"/>
                <a:ext cx="419987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>
            <a:extLst>
              <a:ext uri="{FF2B5EF4-FFF2-40B4-BE49-F238E27FC236}">
                <a16:creationId xmlns:a16="http://schemas.microsoft.com/office/drawing/2014/main" id="{781B6137-77AA-60C0-7918-FC61C2E5DCA1}"/>
              </a:ext>
            </a:extLst>
          </p:cNvPr>
          <p:cNvSpPr txBox="1"/>
          <p:nvPr/>
        </p:nvSpPr>
        <p:spPr>
          <a:xfrm>
            <a:off x="1589469" y="1760708"/>
            <a:ext cx="1224441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Prover</a:t>
            </a:r>
          </a:p>
        </p:txBody>
      </p:sp>
    </p:spTree>
    <p:extLst>
      <p:ext uri="{BB962C8B-B14F-4D97-AF65-F5344CB8AC3E}">
        <p14:creationId xmlns:p14="http://schemas.microsoft.com/office/powerpoint/2010/main" val="3851783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8" grpId="0" animBg="1"/>
      <p:bldP spid="14" grpId="0"/>
      <p:bldP spid="40" grpId="0"/>
      <p:bldP spid="4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C33FDE20-533F-8C9F-C0CE-3909BD0CDC8B}"/>
              </a:ext>
            </a:extLst>
          </p:cNvPr>
          <p:cNvSpPr/>
          <p:nvPr/>
        </p:nvSpPr>
        <p:spPr>
          <a:xfrm>
            <a:off x="4631960" y="2011377"/>
            <a:ext cx="3927423" cy="1409078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2761E5-A325-A835-8B1D-D5CAE62D1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Doubly Succinct Arguments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62A1233-E67C-A3D7-B83A-1CF62AE2DA4F}"/>
              </a:ext>
            </a:extLst>
          </p:cNvPr>
          <p:cNvSpPr/>
          <p:nvPr/>
        </p:nvSpPr>
        <p:spPr>
          <a:xfrm>
            <a:off x="1479451" y="1690688"/>
            <a:ext cx="2352961" cy="3459535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9FA4B910-1480-C208-D53B-155A450E1204}"/>
                  </a:ext>
                </a:extLst>
              </p:cNvPr>
              <p:cNvSpPr/>
              <p:nvPr/>
            </p:nvSpPr>
            <p:spPr>
              <a:xfrm>
                <a:off x="1979448" y="2590632"/>
                <a:ext cx="333654" cy="838368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9FA4B910-1480-C208-D53B-155A450E120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448" y="2590632"/>
                <a:ext cx="333654" cy="838368"/>
              </a:xfrm>
              <a:prstGeom prst="rect">
                <a:avLst/>
              </a:prstGeom>
              <a:blipFill>
                <a:blip r:embed="rId2"/>
                <a:stretch>
                  <a:fillRect l="-37931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D84474FF-36EC-9683-9238-1D51F0C0253E}"/>
                  </a:ext>
                </a:extLst>
              </p:cNvPr>
              <p:cNvSpPr/>
              <p:nvPr/>
            </p:nvSpPr>
            <p:spPr>
              <a:xfrm>
                <a:off x="2803777" y="2286786"/>
                <a:ext cx="333654" cy="2435986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D84474FF-36EC-9683-9238-1D51F0C025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3777" y="2286786"/>
                <a:ext cx="333654" cy="2435986"/>
              </a:xfrm>
              <a:prstGeom prst="rect">
                <a:avLst/>
              </a:prstGeom>
              <a:blipFill>
                <a:blip r:embed="rId3"/>
                <a:stretch>
                  <a:fillRect l="-33333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025B95B-52A2-3E6E-8C64-B98BBEE7519E}"/>
              </a:ext>
            </a:extLst>
          </p:cNvPr>
          <p:cNvCxnSpPr>
            <a:cxnSpLocks/>
          </p:cNvCxnSpPr>
          <p:nvPr/>
        </p:nvCxnSpPr>
        <p:spPr>
          <a:xfrm>
            <a:off x="2380125" y="3504779"/>
            <a:ext cx="356629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651776D3-1641-94EF-A985-07F3D6FEB94E}"/>
                  </a:ext>
                </a:extLst>
              </p:cNvPr>
              <p:cNvSpPr/>
              <p:nvPr/>
            </p:nvSpPr>
            <p:spPr>
              <a:xfrm>
                <a:off x="1979448" y="3478137"/>
                <a:ext cx="333654" cy="10622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651776D3-1641-94EF-A985-07F3D6FEB9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448" y="3478137"/>
                <a:ext cx="333654" cy="1062229"/>
              </a:xfrm>
              <a:prstGeom prst="rect">
                <a:avLst/>
              </a:prstGeom>
              <a:blipFill>
                <a:blip r:embed="rId4"/>
                <a:stretch>
                  <a:fillRect l="-44828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C91209AC-52D1-EEDE-8AFF-D6A1219F46A1}"/>
                  </a:ext>
                </a:extLst>
              </p:cNvPr>
              <p:cNvSpPr/>
              <p:nvPr/>
            </p:nvSpPr>
            <p:spPr>
              <a:xfrm>
                <a:off x="3637428" y="2019922"/>
                <a:ext cx="333654" cy="28634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̃"/>
                          <m:ctrlPr>
                            <a:rPr lang="en-US" sz="24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</m:acc>
                    </m:oMath>
                  </m:oMathPara>
                </a14:m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C91209AC-52D1-EEDE-8AFF-D6A1219F46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7428" y="2019922"/>
                <a:ext cx="333654" cy="2863429"/>
              </a:xfrm>
              <a:prstGeom prst="rect">
                <a:avLst/>
              </a:prstGeom>
              <a:blipFill>
                <a:blip r:embed="rId5"/>
                <a:stretch>
                  <a:fillRect l="-34483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A03170E-3C6B-1B6F-F03E-EA626CA6BCA6}"/>
              </a:ext>
            </a:extLst>
          </p:cNvPr>
          <p:cNvCxnSpPr>
            <a:cxnSpLocks/>
          </p:cNvCxnSpPr>
          <p:nvPr/>
        </p:nvCxnSpPr>
        <p:spPr>
          <a:xfrm>
            <a:off x="3204454" y="3504779"/>
            <a:ext cx="356629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287F58DA-4691-EA91-6A77-C3272658B36E}"/>
              </a:ext>
            </a:extLst>
          </p:cNvPr>
          <p:cNvSpPr/>
          <p:nvPr/>
        </p:nvSpPr>
        <p:spPr>
          <a:xfrm>
            <a:off x="1384919" y="5199360"/>
            <a:ext cx="2837716" cy="493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Aft>
                <a:spcPts val="600"/>
              </a:spcAft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Generate &amp; Preprocess a PCP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85D88F0-D956-1AC6-2D45-3C8E5C558A5B}"/>
              </a:ext>
            </a:extLst>
          </p:cNvPr>
          <p:cNvCxnSpPr/>
          <p:nvPr/>
        </p:nvCxnSpPr>
        <p:spPr>
          <a:xfrm>
            <a:off x="5034722" y="2337445"/>
            <a:ext cx="3065929" cy="0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9A83EF1-9AC9-B500-0472-543C9C44E61D}"/>
              </a:ext>
            </a:extLst>
          </p:cNvPr>
          <p:cNvCxnSpPr/>
          <p:nvPr/>
        </p:nvCxnSpPr>
        <p:spPr>
          <a:xfrm>
            <a:off x="5034722" y="2583975"/>
            <a:ext cx="3065929" cy="0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AFB319F-6E75-4E31-BF65-9DD6D169FC4C}"/>
              </a:ext>
            </a:extLst>
          </p:cNvPr>
          <p:cNvCxnSpPr/>
          <p:nvPr/>
        </p:nvCxnSpPr>
        <p:spPr>
          <a:xfrm>
            <a:off x="5034722" y="3094962"/>
            <a:ext cx="3065929" cy="0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AE4AB7EC-EFBC-5486-1F0C-288684050298}"/>
              </a:ext>
            </a:extLst>
          </p:cNvPr>
          <p:cNvSpPr/>
          <p:nvPr/>
        </p:nvSpPr>
        <p:spPr>
          <a:xfrm rot="5400000">
            <a:off x="6298186" y="2642247"/>
            <a:ext cx="539000" cy="493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Aft>
                <a:spcPts val="600"/>
              </a:spcAft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C5F6EEE-5F1A-D1BA-EB30-ECF4B16F35CE}"/>
                  </a:ext>
                </a:extLst>
              </p:cNvPr>
              <p:cNvSpPr txBox="1"/>
              <p:nvPr/>
            </p:nvSpPr>
            <p:spPr>
              <a:xfrm>
                <a:off x="8874646" y="2390577"/>
                <a:ext cx="2747873" cy="400110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Commit to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𝜋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C5F6EEE-5F1A-D1BA-EB30-ECF4B16F35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4646" y="2390577"/>
                <a:ext cx="2747873" cy="400110"/>
              </a:xfrm>
              <a:prstGeom prst="rect">
                <a:avLst/>
              </a:prstGeom>
              <a:blipFill>
                <a:blip r:embed="rId6"/>
                <a:stretch>
                  <a:fillRect l="-2294" t="-9375" b="-28125"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EFC60D45-496D-B51A-D080-F99078F0C50F}"/>
              </a:ext>
            </a:extLst>
          </p:cNvPr>
          <p:cNvSpPr txBox="1"/>
          <p:nvPr/>
        </p:nvSpPr>
        <p:spPr>
          <a:xfrm>
            <a:off x="5554689" y="1254520"/>
            <a:ext cx="7666486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… just do Kilian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9C03D39-1FA1-1015-853A-F42F0C0E5F24}"/>
              </a:ext>
            </a:extLst>
          </p:cNvPr>
          <p:cNvSpPr txBox="1"/>
          <p:nvPr/>
        </p:nvSpPr>
        <p:spPr>
          <a:xfrm>
            <a:off x="8618599" y="3867259"/>
            <a:ext cx="3666280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Verifier sends PCP queries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4F54F46-B787-CD9B-B478-8A94DAA50D25}"/>
              </a:ext>
            </a:extLst>
          </p:cNvPr>
          <p:cNvCxnSpPr/>
          <p:nvPr/>
        </p:nvCxnSpPr>
        <p:spPr>
          <a:xfrm>
            <a:off x="5034722" y="4235391"/>
            <a:ext cx="3065929" cy="0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14E4158-E80B-D61C-E2C6-60F302EC51D8}"/>
                  </a:ext>
                </a:extLst>
              </p:cNvPr>
              <p:cNvSpPr txBox="1"/>
              <p:nvPr/>
            </p:nvSpPr>
            <p:spPr>
              <a:xfrm>
                <a:off x="5909186" y="3719757"/>
                <a:ext cx="137383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⊂[|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|]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14E4158-E80B-D61C-E2C6-60F302EC51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9186" y="3719757"/>
                <a:ext cx="1373838" cy="461665"/>
              </a:xfrm>
              <a:prstGeom prst="rect">
                <a:avLst/>
              </a:prstGeom>
              <a:blipFill>
                <a:blip r:embed="rId7"/>
                <a:stretch>
                  <a:fillRect r="-917" b="-131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>
            <a:extLst>
              <a:ext uri="{FF2B5EF4-FFF2-40B4-BE49-F238E27FC236}">
                <a16:creationId xmlns:a16="http://schemas.microsoft.com/office/drawing/2014/main" id="{DD5CEF1B-EECC-2051-DBCE-8A12DDC73F31}"/>
              </a:ext>
            </a:extLst>
          </p:cNvPr>
          <p:cNvSpPr/>
          <p:nvPr/>
        </p:nvSpPr>
        <p:spPr>
          <a:xfrm>
            <a:off x="4607942" y="4540366"/>
            <a:ext cx="3927423" cy="1409078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C6896F7-FDE8-887E-EE69-BE8560DABAD8}"/>
              </a:ext>
            </a:extLst>
          </p:cNvPr>
          <p:cNvCxnSpPr/>
          <p:nvPr/>
        </p:nvCxnSpPr>
        <p:spPr>
          <a:xfrm>
            <a:off x="5010704" y="4866434"/>
            <a:ext cx="3065929" cy="0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4B4B1CC-C34F-2281-13D7-E0C375ADB70E}"/>
              </a:ext>
            </a:extLst>
          </p:cNvPr>
          <p:cNvCxnSpPr/>
          <p:nvPr/>
        </p:nvCxnSpPr>
        <p:spPr>
          <a:xfrm>
            <a:off x="5010704" y="5112964"/>
            <a:ext cx="3065929" cy="0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3FF9A13-6FA9-C958-F6E9-CDAE2B25E316}"/>
              </a:ext>
            </a:extLst>
          </p:cNvPr>
          <p:cNvCxnSpPr/>
          <p:nvPr/>
        </p:nvCxnSpPr>
        <p:spPr>
          <a:xfrm>
            <a:off x="5010704" y="5623951"/>
            <a:ext cx="3065929" cy="0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617C96DB-2487-067B-B1ED-A604BE8AF972}"/>
              </a:ext>
            </a:extLst>
          </p:cNvPr>
          <p:cNvSpPr/>
          <p:nvPr/>
        </p:nvSpPr>
        <p:spPr>
          <a:xfrm rot="5400000">
            <a:off x="6274168" y="5171236"/>
            <a:ext cx="539000" cy="493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Aft>
                <a:spcPts val="600"/>
              </a:spcAft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007EEA6C-3328-CFAE-91C2-FFE1ABAB2B58}"/>
                  </a:ext>
                </a:extLst>
              </p:cNvPr>
              <p:cNvSpPr txBox="1"/>
              <p:nvPr/>
            </p:nvSpPr>
            <p:spPr>
              <a:xfrm>
                <a:off x="8850628" y="5199360"/>
                <a:ext cx="2747873" cy="400110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Open to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𝜋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[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𝐼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]</m:t>
                    </m:r>
                  </m:oMath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007EEA6C-3328-CFAE-91C2-FFE1ABAB2B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50628" y="5199360"/>
                <a:ext cx="2747873" cy="400110"/>
              </a:xfrm>
              <a:prstGeom prst="rect">
                <a:avLst/>
              </a:prstGeom>
              <a:blipFill>
                <a:blip r:embed="rId8"/>
                <a:stretch>
                  <a:fillRect l="-2294" t="-9091" b="-24242"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03038B6-72AB-77C4-F1F3-7AABF147B54C}"/>
                  </a:ext>
                </a:extLst>
              </p:cNvPr>
              <p:cNvSpPr txBox="1"/>
              <p:nvPr/>
            </p:nvSpPr>
            <p:spPr>
              <a:xfrm>
                <a:off x="4271726" y="1744657"/>
                <a:ext cx="950838" cy="4616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Π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Com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03038B6-72AB-77C4-F1F3-7AABF147B5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1726" y="1744657"/>
                <a:ext cx="950838" cy="461665"/>
              </a:xfrm>
              <a:prstGeom prst="rect">
                <a:avLst/>
              </a:prstGeom>
              <a:blipFill>
                <a:blip r:embed="rId9"/>
                <a:stretch>
                  <a:fillRect b="-2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18F1392B-049E-3A1D-5928-0A980483C9FD}"/>
                  </a:ext>
                </a:extLst>
              </p:cNvPr>
              <p:cNvSpPr txBox="1"/>
              <p:nvPr/>
            </p:nvSpPr>
            <p:spPr>
              <a:xfrm>
                <a:off x="4228714" y="4344010"/>
                <a:ext cx="1035796" cy="49455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Π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Open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18F1392B-049E-3A1D-5928-0A980483C9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8714" y="4344010"/>
                <a:ext cx="1035796" cy="494559"/>
              </a:xfrm>
              <a:prstGeom prst="rect">
                <a:avLst/>
              </a:prstGeom>
              <a:blipFill>
                <a:blip r:embed="rId10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>
            <a:extLst>
              <a:ext uri="{FF2B5EF4-FFF2-40B4-BE49-F238E27FC236}">
                <a16:creationId xmlns:a16="http://schemas.microsoft.com/office/drawing/2014/main" id="{54B09EB9-7B50-3829-5F3F-6642B25A3528}"/>
              </a:ext>
            </a:extLst>
          </p:cNvPr>
          <p:cNvSpPr txBox="1"/>
          <p:nvPr/>
        </p:nvSpPr>
        <p:spPr>
          <a:xfrm>
            <a:off x="8100651" y="6218388"/>
            <a:ext cx="3927423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Check openings and PCP verifier</a:t>
            </a:r>
          </a:p>
        </p:txBody>
      </p:sp>
    </p:spTree>
    <p:extLst>
      <p:ext uri="{BB962C8B-B14F-4D97-AF65-F5344CB8AC3E}">
        <p14:creationId xmlns:p14="http://schemas.microsoft.com/office/powerpoint/2010/main" val="1636028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3" grpId="0" animBg="1"/>
      <p:bldP spid="5" grpId="0" animBg="1"/>
      <p:bldP spid="8" grpId="0" animBg="1"/>
      <p:bldP spid="10" grpId="0"/>
      <p:bldP spid="14" grpId="0"/>
      <p:bldP spid="16" grpId="0"/>
      <p:bldP spid="17" grpId="0"/>
      <p:bldP spid="18" grpId="0"/>
      <p:bldP spid="21" grpId="0"/>
      <p:bldP spid="22" grpId="0" animBg="1"/>
      <p:bldP spid="26" grpId="0"/>
      <p:bldP spid="27" grpId="0"/>
      <p:bldP spid="29" grpId="0" animBg="1"/>
      <p:bldP spid="30" grpId="0" animBg="1"/>
      <p:bldP spid="3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Freeform 50">
            <a:extLst>
              <a:ext uri="{FF2B5EF4-FFF2-40B4-BE49-F238E27FC236}">
                <a16:creationId xmlns:a16="http://schemas.microsoft.com/office/drawing/2014/main" id="{CD59912F-B743-B79F-7306-BE9FFA558CBD}"/>
              </a:ext>
            </a:extLst>
          </p:cNvPr>
          <p:cNvSpPr/>
          <p:nvPr/>
        </p:nvSpPr>
        <p:spPr>
          <a:xfrm>
            <a:off x="7330698" y="2929180"/>
            <a:ext cx="3332136" cy="2340244"/>
          </a:xfrm>
          <a:custGeom>
            <a:avLst/>
            <a:gdLst>
              <a:gd name="connsiteX0" fmla="*/ 0 w 3332136"/>
              <a:gd name="connsiteY0" fmla="*/ 1394847 h 2340244"/>
              <a:gd name="connsiteX1" fmla="*/ 1022888 w 3332136"/>
              <a:gd name="connsiteY1" fmla="*/ 0 h 2340244"/>
              <a:gd name="connsiteX2" fmla="*/ 2278251 w 3332136"/>
              <a:gd name="connsiteY2" fmla="*/ 0 h 2340244"/>
              <a:gd name="connsiteX3" fmla="*/ 3332136 w 3332136"/>
              <a:gd name="connsiteY3" fmla="*/ 1410345 h 2340244"/>
              <a:gd name="connsiteX4" fmla="*/ 2448733 w 3332136"/>
              <a:gd name="connsiteY4" fmla="*/ 2324745 h 2340244"/>
              <a:gd name="connsiteX5" fmla="*/ 914400 w 3332136"/>
              <a:gd name="connsiteY5" fmla="*/ 2340244 h 2340244"/>
              <a:gd name="connsiteX6" fmla="*/ 0 w 3332136"/>
              <a:gd name="connsiteY6" fmla="*/ 1394847 h 234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32136" h="2340244">
                <a:moveTo>
                  <a:pt x="0" y="1394847"/>
                </a:moveTo>
                <a:lnTo>
                  <a:pt x="1022888" y="0"/>
                </a:lnTo>
                <a:lnTo>
                  <a:pt x="2278251" y="0"/>
                </a:lnTo>
                <a:lnTo>
                  <a:pt x="3332136" y="1410345"/>
                </a:lnTo>
                <a:lnTo>
                  <a:pt x="2448733" y="2324745"/>
                </a:lnTo>
                <a:lnTo>
                  <a:pt x="914400" y="2340244"/>
                </a:lnTo>
                <a:lnTo>
                  <a:pt x="0" y="1394847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2761E5-A325-A835-8B1D-D5CAE62D1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8896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RAM-MPC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212B423-68DA-0C92-A810-02D1DA21D306}"/>
              </a:ext>
            </a:extLst>
          </p:cNvPr>
          <p:cNvSpPr txBox="1"/>
          <p:nvPr/>
        </p:nvSpPr>
        <p:spPr>
          <a:xfrm>
            <a:off x="447197" y="2106534"/>
            <a:ext cx="6000091" cy="830997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Prior work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[GKK+’12]: RAM-MPC in a joint preprocessing model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3358BF2C-A571-0F0E-6A21-956357039512}"/>
                  </a:ext>
                </a:extLst>
              </p:cNvPr>
              <p:cNvSpPr/>
              <p:nvPr/>
            </p:nvSpPr>
            <p:spPr>
              <a:xfrm rot="16200000">
                <a:off x="8853922" y="2335828"/>
                <a:ext cx="224662" cy="125796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>
                    <a:rot lat="0" lon="0" rev="16200000"/>
                  </a:camera>
                  <a:lightRig rig="threePt" dir="t"/>
                </a:scene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05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3358BF2C-A571-0F0E-6A21-95635703951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8853922" y="2335828"/>
                <a:ext cx="224662" cy="12579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6261660-1B77-4D72-F72A-5D3E2B873C35}"/>
                  </a:ext>
                </a:extLst>
              </p:cNvPr>
              <p:cNvSpPr/>
              <p:nvPr/>
            </p:nvSpPr>
            <p:spPr>
              <a:xfrm rot="16200000">
                <a:off x="8853923" y="1784537"/>
                <a:ext cx="224661" cy="1454351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>
                    <a:rot lat="0" lon="0" rev="16200000"/>
                  </a:camera>
                  <a:lightRig rig="threePt" dir="t"/>
                </a:scene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̃"/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sz="105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6261660-1B77-4D72-F72A-5D3E2B873C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8853923" y="1784537"/>
                <a:ext cx="224661" cy="145435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59504662-7639-6E65-63D9-466C300221C9}"/>
              </a:ext>
            </a:extLst>
          </p:cNvPr>
          <p:cNvCxnSpPr>
            <a:cxnSpLocks/>
          </p:cNvCxnSpPr>
          <p:nvPr/>
        </p:nvCxnSpPr>
        <p:spPr>
          <a:xfrm rot="16200000">
            <a:off x="8942243" y="2738260"/>
            <a:ext cx="122040" cy="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B7D037A5-9E1E-592A-C8BB-7D155DDBF630}"/>
                  </a:ext>
                </a:extLst>
              </p:cNvPr>
              <p:cNvSpPr/>
              <p:nvPr/>
            </p:nvSpPr>
            <p:spPr>
              <a:xfrm rot="2700000">
                <a:off x="10105285" y="4162088"/>
                <a:ext cx="224662" cy="125796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>
                    <a:rot lat="0" lon="0" rev="2400000"/>
                  </a:camera>
                  <a:lightRig rig="threePt" dir="t"/>
                </a:scene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05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B7D037A5-9E1E-592A-C8BB-7D155DDBF63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700000">
                <a:off x="10105285" y="4162088"/>
                <a:ext cx="224662" cy="12579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F74388F4-A066-2C3A-A84D-3D10EC143D71}"/>
                  </a:ext>
                </a:extLst>
              </p:cNvPr>
              <p:cNvSpPr/>
              <p:nvPr/>
            </p:nvSpPr>
            <p:spPr>
              <a:xfrm rot="8100000">
                <a:off x="7695534" y="4162087"/>
                <a:ext cx="224662" cy="125796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>
                    <a:rot lat="0" lon="0" rev="7800000"/>
                  </a:camera>
                  <a:lightRig rig="threePt" dir="t"/>
                </a:scene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105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F74388F4-A066-2C3A-A84D-3D10EC143D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8100000">
                <a:off x="7695534" y="4162087"/>
                <a:ext cx="224662" cy="125796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877E7AA3-A8B6-0955-07E8-792D8D0079C6}"/>
              </a:ext>
            </a:extLst>
          </p:cNvPr>
          <p:cNvCxnSpPr>
            <a:cxnSpLocks/>
          </p:cNvCxnSpPr>
          <p:nvPr/>
        </p:nvCxnSpPr>
        <p:spPr>
          <a:xfrm>
            <a:off x="9373479" y="3153842"/>
            <a:ext cx="844137" cy="1161789"/>
          </a:xfrm>
          <a:prstGeom prst="straightConnector1">
            <a:avLst/>
          </a:prstGeom>
          <a:ln w="38100" cap="flat">
            <a:solidFill>
              <a:schemeClr val="tx2">
                <a:lumMod val="50000"/>
                <a:lumOff val="50000"/>
              </a:schemeClr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282FFF73-2C24-F7C3-486F-7B262E040A4D}"/>
              </a:ext>
            </a:extLst>
          </p:cNvPr>
          <p:cNvCxnSpPr>
            <a:cxnSpLocks/>
          </p:cNvCxnSpPr>
          <p:nvPr/>
        </p:nvCxnSpPr>
        <p:spPr>
          <a:xfrm>
            <a:off x="8332052" y="4888776"/>
            <a:ext cx="1444108" cy="0"/>
          </a:xfrm>
          <a:prstGeom prst="straightConnector1">
            <a:avLst/>
          </a:prstGeom>
          <a:ln w="38100" cap="flat">
            <a:solidFill>
              <a:schemeClr val="tx2">
                <a:lumMod val="50000"/>
                <a:lumOff val="50000"/>
              </a:schemeClr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EFFF0F07-5517-C6B4-ABC1-3EE97FFEF4E5}"/>
              </a:ext>
            </a:extLst>
          </p:cNvPr>
          <p:cNvCxnSpPr>
            <a:cxnSpLocks/>
          </p:cNvCxnSpPr>
          <p:nvPr/>
        </p:nvCxnSpPr>
        <p:spPr>
          <a:xfrm flipV="1">
            <a:off x="7807865" y="3153842"/>
            <a:ext cx="809193" cy="1161789"/>
          </a:xfrm>
          <a:prstGeom prst="straightConnector1">
            <a:avLst/>
          </a:prstGeom>
          <a:ln w="38100" cap="flat">
            <a:solidFill>
              <a:schemeClr val="tx2">
                <a:lumMod val="50000"/>
                <a:lumOff val="50000"/>
              </a:schemeClr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5EDD3F99-B275-A7A7-4CE5-32BA5B9590ED}"/>
                  </a:ext>
                </a:extLst>
              </p:cNvPr>
              <p:cNvSpPr/>
              <p:nvPr/>
            </p:nvSpPr>
            <p:spPr>
              <a:xfrm rot="2700000">
                <a:off x="10431585" y="4425526"/>
                <a:ext cx="224661" cy="1454351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>
                    <a:rot lat="0" lon="0" rev="2400000"/>
                  </a:camera>
                  <a:lightRig rig="threePt" dir="t"/>
                </a:scene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̃"/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sz="105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5EDD3F99-B275-A7A7-4CE5-32BA5B9590E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700000">
                <a:off x="10431585" y="4425526"/>
                <a:ext cx="224661" cy="145435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B98EFD39-8BC2-7912-2CBB-CFA13D2BA7BB}"/>
                  </a:ext>
                </a:extLst>
              </p:cNvPr>
              <p:cNvSpPr/>
              <p:nvPr/>
            </p:nvSpPr>
            <p:spPr>
              <a:xfrm rot="8100000">
                <a:off x="7380596" y="4332535"/>
                <a:ext cx="224661" cy="1454351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>
                    <a:rot lat="0" lon="0" rev="7800000"/>
                  </a:camera>
                  <a:lightRig rig="threePt" dir="t"/>
                </a:scene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̃"/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sz="105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B98EFD39-8BC2-7912-2CBB-CFA13D2BA7B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8100000">
                <a:off x="7380596" y="4332535"/>
                <a:ext cx="224661" cy="145435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7CAB9162-A70B-1FC2-2977-615A5ED29569}"/>
              </a:ext>
            </a:extLst>
          </p:cNvPr>
          <p:cNvCxnSpPr>
            <a:cxnSpLocks/>
          </p:cNvCxnSpPr>
          <p:nvPr/>
        </p:nvCxnSpPr>
        <p:spPr>
          <a:xfrm>
            <a:off x="10371005" y="4888776"/>
            <a:ext cx="86722" cy="88338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92C8C86E-387E-0762-FC6C-4B2C66FC129A}"/>
              </a:ext>
            </a:extLst>
          </p:cNvPr>
          <p:cNvCxnSpPr>
            <a:cxnSpLocks/>
          </p:cNvCxnSpPr>
          <p:nvPr/>
        </p:nvCxnSpPr>
        <p:spPr>
          <a:xfrm flipH="1">
            <a:off x="7601233" y="4885610"/>
            <a:ext cx="90411" cy="91504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94050D13-A4B4-7D71-893D-2A38299317DA}"/>
              </a:ext>
            </a:extLst>
          </p:cNvPr>
          <p:cNvCxnSpPr>
            <a:cxnSpLocks/>
          </p:cNvCxnSpPr>
          <p:nvPr/>
        </p:nvCxnSpPr>
        <p:spPr>
          <a:xfrm>
            <a:off x="8274712" y="5653331"/>
            <a:ext cx="1444108" cy="0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40E79F71-6B7F-1A54-2947-D26EA53979BC}"/>
              </a:ext>
            </a:extLst>
          </p:cNvPr>
          <p:cNvCxnSpPr>
            <a:cxnSpLocks/>
          </p:cNvCxnSpPr>
          <p:nvPr/>
        </p:nvCxnSpPr>
        <p:spPr>
          <a:xfrm>
            <a:off x="9795547" y="2624043"/>
            <a:ext cx="1194186" cy="1691588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B4724968-E3C3-9779-0C87-B18EC768A1BD}"/>
              </a:ext>
            </a:extLst>
          </p:cNvPr>
          <p:cNvCxnSpPr>
            <a:cxnSpLocks/>
          </p:cNvCxnSpPr>
          <p:nvPr/>
        </p:nvCxnSpPr>
        <p:spPr>
          <a:xfrm flipH="1">
            <a:off x="7019107" y="2545273"/>
            <a:ext cx="1124823" cy="1770358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2BAF1939-CE1F-780B-E9EC-AC040F12635F}"/>
                  </a:ext>
                </a:extLst>
              </p:cNvPr>
              <p:cNvSpPr/>
              <p:nvPr/>
            </p:nvSpPr>
            <p:spPr>
              <a:xfrm>
                <a:off x="11372888" y="1706848"/>
                <a:ext cx="224662" cy="125796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>
                    <a:rot lat="0" lon="0" rev="0"/>
                  </a:camera>
                  <a:lightRig rig="threePt" dir="t"/>
                </a:scene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105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2BAF1939-CE1F-780B-E9EC-AC040F1263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72888" y="1706848"/>
                <a:ext cx="224662" cy="1257960"/>
              </a:xfrm>
              <a:prstGeom prst="rect">
                <a:avLst/>
              </a:prstGeom>
              <a:blipFill>
                <a:blip r:embed="rId9"/>
                <a:stretch>
                  <a:fillRect l="-23810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F6C68ACC-4009-B6AE-CF76-B95E063F08AD}"/>
              </a:ext>
            </a:extLst>
          </p:cNvPr>
          <p:cNvCxnSpPr>
            <a:cxnSpLocks/>
          </p:cNvCxnSpPr>
          <p:nvPr/>
        </p:nvCxnSpPr>
        <p:spPr>
          <a:xfrm flipV="1">
            <a:off x="9893743" y="2453541"/>
            <a:ext cx="1380949" cy="91732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Multiply 81">
            <a:extLst>
              <a:ext uri="{FF2B5EF4-FFF2-40B4-BE49-F238E27FC236}">
                <a16:creationId xmlns:a16="http://schemas.microsoft.com/office/drawing/2014/main" id="{D4A2AE18-7E69-6451-9EA0-EAE1F2093B27}"/>
              </a:ext>
            </a:extLst>
          </p:cNvPr>
          <p:cNvSpPr/>
          <p:nvPr/>
        </p:nvSpPr>
        <p:spPr>
          <a:xfrm>
            <a:off x="10269333" y="2241400"/>
            <a:ext cx="535212" cy="535212"/>
          </a:xfrm>
          <a:prstGeom prst="mathMultiply">
            <a:avLst>
              <a:gd name="adj1" fmla="val 14285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20B73B5-6B67-DCB5-FB57-86F06E830A7A}"/>
              </a:ext>
            </a:extLst>
          </p:cNvPr>
          <p:cNvSpPr txBox="1"/>
          <p:nvPr/>
        </p:nvSpPr>
        <p:spPr>
          <a:xfrm>
            <a:off x="609429" y="2903739"/>
            <a:ext cx="6520955" cy="461665"/>
          </a:xfrm>
          <a:prstGeom prst="rect">
            <a:avLst/>
          </a:prstGeom>
          <a:solidFill>
            <a:srgbClr val="F3A3A9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Preprocessing not reusable in different groups</a:t>
            </a:r>
          </a:p>
        </p:txBody>
      </p:sp>
    </p:spTree>
    <p:extLst>
      <p:ext uri="{BB962C8B-B14F-4D97-AF65-F5344CB8AC3E}">
        <p14:creationId xmlns:p14="http://schemas.microsoft.com/office/powerpoint/2010/main" val="3382601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41" grpId="0" animBg="1"/>
      <p:bldP spid="59" grpId="0" animBg="1"/>
      <p:bldP spid="60" grpId="0" animBg="1"/>
      <p:bldP spid="77" grpId="0" animBg="1"/>
      <p:bldP spid="82" grpId="0" animBg="1"/>
      <p:bldP spid="8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>
            <a:extLst>
              <a:ext uri="{FF2B5EF4-FFF2-40B4-BE49-F238E27FC236}">
                <a16:creationId xmlns:a16="http://schemas.microsoft.com/office/drawing/2014/main" id="{8ED778B1-C5A4-9988-76FC-B633C15ADB34}"/>
              </a:ext>
            </a:extLst>
          </p:cNvPr>
          <p:cNvSpPr/>
          <p:nvPr/>
        </p:nvSpPr>
        <p:spPr>
          <a:xfrm>
            <a:off x="6512011" y="1767016"/>
            <a:ext cx="5090984" cy="4374292"/>
          </a:xfrm>
          <a:custGeom>
            <a:avLst/>
            <a:gdLst>
              <a:gd name="connsiteX0" fmla="*/ 2384854 w 5090984"/>
              <a:gd name="connsiteY0" fmla="*/ 37070 h 4374292"/>
              <a:gd name="connsiteX1" fmla="*/ 1618735 w 5090984"/>
              <a:gd name="connsiteY1" fmla="*/ 0 h 4374292"/>
              <a:gd name="connsiteX2" fmla="*/ 370703 w 5090984"/>
              <a:gd name="connsiteY2" fmla="*/ 1359243 h 4374292"/>
              <a:gd name="connsiteX3" fmla="*/ 0 w 5090984"/>
              <a:gd name="connsiteY3" fmla="*/ 3595816 h 4374292"/>
              <a:gd name="connsiteX4" fmla="*/ 2656703 w 5090984"/>
              <a:gd name="connsiteY4" fmla="*/ 4374292 h 4374292"/>
              <a:gd name="connsiteX5" fmla="*/ 4930346 w 5090984"/>
              <a:gd name="connsiteY5" fmla="*/ 3781168 h 4374292"/>
              <a:gd name="connsiteX6" fmla="*/ 5090984 w 5090984"/>
              <a:gd name="connsiteY6" fmla="*/ 2174789 h 4374292"/>
              <a:gd name="connsiteX7" fmla="*/ 3657600 w 5090984"/>
              <a:gd name="connsiteY7" fmla="*/ 259492 h 4374292"/>
              <a:gd name="connsiteX8" fmla="*/ 2384854 w 5090984"/>
              <a:gd name="connsiteY8" fmla="*/ 37070 h 4374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90984" h="4374292" fill="none" extrusionOk="0">
                <a:moveTo>
                  <a:pt x="2384854" y="37070"/>
                </a:moveTo>
                <a:cubicBezTo>
                  <a:pt x="2021556" y="-35915"/>
                  <a:pt x="1914091" y="64642"/>
                  <a:pt x="1618735" y="0"/>
                </a:cubicBezTo>
                <a:cubicBezTo>
                  <a:pt x="1416682" y="441706"/>
                  <a:pt x="691425" y="778703"/>
                  <a:pt x="370703" y="1359243"/>
                </a:cubicBezTo>
                <a:cubicBezTo>
                  <a:pt x="411622" y="1607624"/>
                  <a:pt x="197247" y="2847649"/>
                  <a:pt x="0" y="3595816"/>
                </a:cubicBezTo>
                <a:cubicBezTo>
                  <a:pt x="555523" y="3915362"/>
                  <a:pt x="1403002" y="3917438"/>
                  <a:pt x="2656703" y="4374292"/>
                </a:cubicBezTo>
                <a:cubicBezTo>
                  <a:pt x="3574517" y="4041732"/>
                  <a:pt x="4118848" y="3865291"/>
                  <a:pt x="4930346" y="3781168"/>
                </a:cubicBezTo>
                <a:cubicBezTo>
                  <a:pt x="5101475" y="3344461"/>
                  <a:pt x="4887880" y="2788086"/>
                  <a:pt x="5090984" y="2174789"/>
                </a:cubicBezTo>
                <a:cubicBezTo>
                  <a:pt x="4717696" y="1789374"/>
                  <a:pt x="4417518" y="1031947"/>
                  <a:pt x="3657600" y="259492"/>
                </a:cubicBezTo>
                <a:cubicBezTo>
                  <a:pt x="3529645" y="208960"/>
                  <a:pt x="3009491" y="148290"/>
                  <a:pt x="2384854" y="37070"/>
                </a:cubicBezTo>
                <a:close/>
              </a:path>
              <a:path w="5090984" h="4374292" stroke="0" extrusionOk="0">
                <a:moveTo>
                  <a:pt x="2384854" y="37070"/>
                </a:moveTo>
                <a:cubicBezTo>
                  <a:pt x="2230430" y="23123"/>
                  <a:pt x="1945138" y="-27648"/>
                  <a:pt x="1618735" y="0"/>
                </a:cubicBezTo>
                <a:cubicBezTo>
                  <a:pt x="1512040" y="213576"/>
                  <a:pt x="825372" y="1031908"/>
                  <a:pt x="370703" y="1359243"/>
                </a:cubicBezTo>
                <a:cubicBezTo>
                  <a:pt x="453535" y="1682657"/>
                  <a:pt x="-80156" y="3118068"/>
                  <a:pt x="0" y="3595816"/>
                </a:cubicBezTo>
                <a:cubicBezTo>
                  <a:pt x="787440" y="3805519"/>
                  <a:pt x="1705320" y="3936623"/>
                  <a:pt x="2656703" y="4374292"/>
                </a:cubicBezTo>
                <a:cubicBezTo>
                  <a:pt x="3504799" y="4101859"/>
                  <a:pt x="4304265" y="3929189"/>
                  <a:pt x="4930346" y="3781168"/>
                </a:cubicBezTo>
                <a:cubicBezTo>
                  <a:pt x="4820424" y="3456834"/>
                  <a:pt x="5130740" y="2952046"/>
                  <a:pt x="5090984" y="2174789"/>
                </a:cubicBezTo>
                <a:cubicBezTo>
                  <a:pt x="4979089" y="1944778"/>
                  <a:pt x="3745911" y="518447"/>
                  <a:pt x="3657600" y="259492"/>
                </a:cubicBezTo>
                <a:cubicBezTo>
                  <a:pt x="3491644" y="272446"/>
                  <a:pt x="2906511" y="131243"/>
                  <a:pt x="2384854" y="3707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2384854 w 5090984"/>
                      <a:gd name="connsiteY0" fmla="*/ 37070 h 4374292"/>
                      <a:gd name="connsiteX1" fmla="*/ 1618735 w 5090984"/>
                      <a:gd name="connsiteY1" fmla="*/ 0 h 4374292"/>
                      <a:gd name="connsiteX2" fmla="*/ 370703 w 5090984"/>
                      <a:gd name="connsiteY2" fmla="*/ 1359243 h 4374292"/>
                      <a:gd name="connsiteX3" fmla="*/ 0 w 5090984"/>
                      <a:gd name="connsiteY3" fmla="*/ 3595816 h 4374292"/>
                      <a:gd name="connsiteX4" fmla="*/ 2656703 w 5090984"/>
                      <a:gd name="connsiteY4" fmla="*/ 4374292 h 4374292"/>
                      <a:gd name="connsiteX5" fmla="*/ 4930346 w 5090984"/>
                      <a:gd name="connsiteY5" fmla="*/ 3781168 h 4374292"/>
                      <a:gd name="connsiteX6" fmla="*/ 5090984 w 5090984"/>
                      <a:gd name="connsiteY6" fmla="*/ 2174789 h 4374292"/>
                      <a:gd name="connsiteX7" fmla="*/ 3657600 w 5090984"/>
                      <a:gd name="connsiteY7" fmla="*/ 259492 h 4374292"/>
                      <a:gd name="connsiteX8" fmla="*/ 2384854 w 5090984"/>
                      <a:gd name="connsiteY8" fmla="*/ 37070 h 43742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5090984" h="4374292">
                        <a:moveTo>
                          <a:pt x="2384854" y="37070"/>
                        </a:moveTo>
                        <a:lnTo>
                          <a:pt x="1618735" y="0"/>
                        </a:lnTo>
                        <a:lnTo>
                          <a:pt x="370703" y="1359243"/>
                        </a:lnTo>
                        <a:lnTo>
                          <a:pt x="0" y="3595816"/>
                        </a:lnTo>
                        <a:lnTo>
                          <a:pt x="2656703" y="4374292"/>
                        </a:lnTo>
                        <a:lnTo>
                          <a:pt x="4930346" y="3781168"/>
                        </a:lnTo>
                        <a:lnTo>
                          <a:pt x="5090984" y="2174789"/>
                        </a:lnTo>
                        <a:lnTo>
                          <a:pt x="3657600" y="259492"/>
                        </a:lnTo>
                        <a:lnTo>
                          <a:pt x="2384854" y="37070"/>
                        </a:ln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2761E5-A325-A835-8B1D-D5CAE62D1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RAM-MPC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202391-D1CC-87FE-40BE-3BB97A994E77}"/>
              </a:ext>
            </a:extLst>
          </p:cNvPr>
          <p:cNvSpPr/>
          <p:nvPr/>
        </p:nvSpPr>
        <p:spPr>
          <a:xfrm rot="5400000">
            <a:off x="8608251" y="2003148"/>
            <a:ext cx="739098" cy="172976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19325A-0BA5-2562-8F6C-66F0E21141C2}"/>
              </a:ext>
            </a:extLst>
          </p:cNvPr>
          <p:cNvSpPr/>
          <p:nvPr/>
        </p:nvSpPr>
        <p:spPr>
          <a:xfrm rot="8100000">
            <a:off x="7332127" y="3915571"/>
            <a:ext cx="739098" cy="172976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302095-A9D3-7516-EDCE-EB2E47E72ED7}"/>
              </a:ext>
            </a:extLst>
          </p:cNvPr>
          <p:cNvSpPr/>
          <p:nvPr/>
        </p:nvSpPr>
        <p:spPr>
          <a:xfrm rot="13500000">
            <a:off x="9917361" y="4045322"/>
            <a:ext cx="739098" cy="172976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3358BF2C-A571-0F0E-6A21-956357039512}"/>
                  </a:ext>
                </a:extLst>
              </p:cNvPr>
              <p:cNvSpPr/>
              <p:nvPr/>
            </p:nvSpPr>
            <p:spPr>
              <a:xfrm rot="16200000">
                <a:off x="8853922" y="2335828"/>
                <a:ext cx="224662" cy="125796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>
                    <a:rot lat="0" lon="0" rev="16200000"/>
                  </a:camera>
                  <a:lightRig rig="threePt" dir="t"/>
                </a:scene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05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3358BF2C-A571-0F0E-6A21-95635703951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8853922" y="2335828"/>
                <a:ext cx="224662" cy="12579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6261660-1B77-4D72-F72A-5D3E2B873C35}"/>
                  </a:ext>
                </a:extLst>
              </p:cNvPr>
              <p:cNvSpPr/>
              <p:nvPr/>
            </p:nvSpPr>
            <p:spPr>
              <a:xfrm rot="16200000">
                <a:off x="8853923" y="1784537"/>
                <a:ext cx="224661" cy="1454351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>
                    <a:rot lat="0" lon="0" rev="16200000"/>
                  </a:camera>
                  <a:lightRig rig="threePt" dir="t"/>
                </a:scene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̃"/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sz="105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6261660-1B77-4D72-F72A-5D3E2B873C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8853923" y="1784537"/>
                <a:ext cx="224661" cy="145435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59504662-7639-6E65-63D9-466C300221C9}"/>
              </a:ext>
            </a:extLst>
          </p:cNvPr>
          <p:cNvCxnSpPr>
            <a:cxnSpLocks/>
          </p:cNvCxnSpPr>
          <p:nvPr/>
        </p:nvCxnSpPr>
        <p:spPr>
          <a:xfrm rot="16200000">
            <a:off x="8942243" y="2738260"/>
            <a:ext cx="122040" cy="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B7D037A5-9E1E-592A-C8BB-7D155DDBF630}"/>
                  </a:ext>
                </a:extLst>
              </p:cNvPr>
              <p:cNvSpPr/>
              <p:nvPr/>
            </p:nvSpPr>
            <p:spPr>
              <a:xfrm rot="2700000">
                <a:off x="10105285" y="4162088"/>
                <a:ext cx="224662" cy="125796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>
                    <a:rot lat="0" lon="0" rev="2400000"/>
                  </a:camera>
                  <a:lightRig rig="threePt" dir="t"/>
                </a:scene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05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B7D037A5-9E1E-592A-C8BB-7D155DDBF63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700000">
                <a:off x="10105285" y="4162088"/>
                <a:ext cx="224662" cy="12579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F74388F4-A066-2C3A-A84D-3D10EC143D71}"/>
                  </a:ext>
                </a:extLst>
              </p:cNvPr>
              <p:cNvSpPr/>
              <p:nvPr/>
            </p:nvSpPr>
            <p:spPr>
              <a:xfrm rot="8100000">
                <a:off x="7695534" y="4162087"/>
                <a:ext cx="224662" cy="125796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>
                    <a:rot lat="0" lon="0" rev="7800000"/>
                  </a:camera>
                  <a:lightRig rig="threePt" dir="t"/>
                </a:scene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105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F74388F4-A066-2C3A-A84D-3D10EC143D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8100000">
                <a:off x="7695534" y="4162087"/>
                <a:ext cx="224662" cy="125796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5EDD3F99-B275-A7A7-4CE5-32BA5B9590ED}"/>
                  </a:ext>
                </a:extLst>
              </p:cNvPr>
              <p:cNvSpPr/>
              <p:nvPr/>
            </p:nvSpPr>
            <p:spPr>
              <a:xfrm rot="2700000">
                <a:off x="10431585" y="4425526"/>
                <a:ext cx="224661" cy="1454351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>
                    <a:rot lat="0" lon="0" rev="2400000"/>
                  </a:camera>
                  <a:lightRig rig="threePt" dir="t"/>
                </a:scene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̃"/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sz="105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5EDD3F99-B275-A7A7-4CE5-32BA5B9590E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700000">
                <a:off x="10431585" y="4425526"/>
                <a:ext cx="224661" cy="145435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B98EFD39-8BC2-7912-2CBB-CFA13D2BA7BB}"/>
                  </a:ext>
                </a:extLst>
              </p:cNvPr>
              <p:cNvSpPr/>
              <p:nvPr/>
            </p:nvSpPr>
            <p:spPr>
              <a:xfrm rot="8100000">
                <a:off x="7380596" y="4332535"/>
                <a:ext cx="224661" cy="1454351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>
                    <a:rot lat="0" lon="0" rev="7800000"/>
                  </a:camera>
                  <a:lightRig rig="threePt" dir="t"/>
                </a:scene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̃"/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sz="105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B98EFD39-8BC2-7912-2CBB-CFA13D2BA7B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8100000">
                <a:off x="7380596" y="4332535"/>
                <a:ext cx="224661" cy="145435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7CAB9162-A70B-1FC2-2977-615A5ED29569}"/>
              </a:ext>
            </a:extLst>
          </p:cNvPr>
          <p:cNvCxnSpPr>
            <a:cxnSpLocks/>
          </p:cNvCxnSpPr>
          <p:nvPr/>
        </p:nvCxnSpPr>
        <p:spPr>
          <a:xfrm>
            <a:off x="10371005" y="4888776"/>
            <a:ext cx="86722" cy="88338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92C8C86E-387E-0762-FC6C-4B2C66FC129A}"/>
              </a:ext>
            </a:extLst>
          </p:cNvPr>
          <p:cNvCxnSpPr>
            <a:cxnSpLocks/>
          </p:cNvCxnSpPr>
          <p:nvPr/>
        </p:nvCxnSpPr>
        <p:spPr>
          <a:xfrm flipH="1">
            <a:off x="7601233" y="4885610"/>
            <a:ext cx="90411" cy="91504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94050D13-A4B4-7D71-893D-2A38299317DA}"/>
              </a:ext>
            </a:extLst>
          </p:cNvPr>
          <p:cNvCxnSpPr>
            <a:cxnSpLocks/>
          </p:cNvCxnSpPr>
          <p:nvPr/>
        </p:nvCxnSpPr>
        <p:spPr>
          <a:xfrm>
            <a:off x="8274712" y="5653331"/>
            <a:ext cx="1444108" cy="0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40E79F71-6B7F-1A54-2947-D26EA53979BC}"/>
              </a:ext>
            </a:extLst>
          </p:cNvPr>
          <p:cNvCxnSpPr>
            <a:cxnSpLocks/>
          </p:cNvCxnSpPr>
          <p:nvPr/>
        </p:nvCxnSpPr>
        <p:spPr>
          <a:xfrm>
            <a:off x="9956383" y="2603586"/>
            <a:ext cx="1194186" cy="1691588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B4724968-E3C3-9779-0C87-B18EC768A1BD}"/>
              </a:ext>
            </a:extLst>
          </p:cNvPr>
          <p:cNvCxnSpPr>
            <a:cxnSpLocks/>
          </p:cNvCxnSpPr>
          <p:nvPr/>
        </p:nvCxnSpPr>
        <p:spPr>
          <a:xfrm flipH="1">
            <a:off x="6870855" y="2466438"/>
            <a:ext cx="1124823" cy="1770358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2BAF1939-CE1F-780B-E9EC-AC040F12635F}"/>
                  </a:ext>
                </a:extLst>
              </p:cNvPr>
              <p:cNvSpPr/>
              <p:nvPr/>
            </p:nvSpPr>
            <p:spPr>
              <a:xfrm>
                <a:off x="11372888" y="1706848"/>
                <a:ext cx="224662" cy="125796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>
                    <a:rot lat="0" lon="0" rev="0"/>
                  </a:camera>
                  <a:lightRig rig="threePt" dir="t"/>
                </a:scene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105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2BAF1939-CE1F-780B-E9EC-AC040F1263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72888" y="1706848"/>
                <a:ext cx="224662" cy="1257960"/>
              </a:xfrm>
              <a:prstGeom prst="rect">
                <a:avLst/>
              </a:prstGeom>
              <a:blipFill>
                <a:blip r:embed="rId9"/>
                <a:stretch>
                  <a:fillRect l="-23810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F6C68ACC-4009-B6AE-CF76-B95E063F08AD}"/>
              </a:ext>
            </a:extLst>
          </p:cNvPr>
          <p:cNvCxnSpPr>
            <a:cxnSpLocks/>
          </p:cNvCxnSpPr>
          <p:nvPr/>
        </p:nvCxnSpPr>
        <p:spPr>
          <a:xfrm flipV="1">
            <a:off x="9893743" y="2453541"/>
            <a:ext cx="1380949" cy="91732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Multiply 81">
            <a:extLst>
              <a:ext uri="{FF2B5EF4-FFF2-40B4-BE49-F238E27FC236}">
                <a16:creationId xmlns:a16="http://schemas.microsoft.com/office/drawing/2014/main" id="{D4A2AE18-7E69-6451-9EA0-EAE1F2093B27}"/>
              </a:ext>
            </a:extLst>
          </p:cNvPr>
          <p:cNvSpPr/>
          <p:nvPr/>
        </p:nvSpPr>
        <p:spPr>
          <a:xfrm>
            <a:off x="10269333" y="2241400"/>
            <a:ext cx="535212" cy="535212"/>
          </a:xfrm>
          <a:prstGeom prst="mathMultiply">
            <a:avLst>
              <a:gd name="adj1" fmla="val 14285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6788D6-4DDC-A7E3-57ED-9D37DD4E7CEC}"/>
              </a:ext>
            </a:extLst>
          </p:cNvPr>
          <p:cNvSpPr txBox="1"/>
          <p:nvPr/>
        </p:nvSpPr>
        <p:spPr>
          <a:xfrm>
            <a:off x="8332052" y="1347131"/>
            <a:ext cx="835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CRS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216D92-F86D-6833-16A7-EF3768538F25}"/>
              </a:ext>
            </a:extLst>
          </p:cNvPr>
          <p:cNvSpPr txBox="1"/>
          <p:nvPr/>
        </p:nvSpPr>
        <p:spPr>
          <a:xfrm>
            <a:off x="447197" y="2106534"/>
            <a:ext cx="6000091" cy="830997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Prior work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[GKK+’12]: RAM-MPC in a joint preprocessing model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14B30A8-2D22-8254-F793-54C771B5D38D}"/>
              </a:ext>
            </a:extLst>
          </p:cNvPr>
          <p:cNvSpPr txBox="1"/>
          <p:nvPr/>
        </p:nvSpPr>
        <p:spPr>
          <a:xfrm>
            <a:off x="447197" y="3557621"/>
            <a:ext cx="6000091" cy="461665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Would be interesting in the CRS model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5BB17BC-A084-D163-CC09-E13B4FFAAFB0}"/>
              </a:ext>
            </a:extLst>
          </p:cNvPr>
          <p:cNvSpPr txBox="1"/>
          <p:nvPr/>
        </p:nvSpPr>
        <p:spPr>
          <a:xfrm>
            <a:off x="423837" y="4043369"/>
            <a:ext cx="5613691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- e.g. RAM-MPC implies DEPIR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FD48A8C-0D9A-8836-E3C2-2BDB2D736E53}"/>
              </a:ext>
            </a:extLst>
          </p:cNvPr>
          <p:cNvSpPr txBox="1"/>
          <p:nvPr/>
        </p:nvSpPr>
        <p:spPr>
          <a:xfrm>
            <a:off x="609429" y="2903739"/>
            <a:ext cx="6520955" cy="461665"/>
          </a:xfrm>
          <a:prstGeom prst="rect">
            <a:avLst/>
          </a:prstGeom>
          <a:solidFill>
            <a:srgbClr val="F3A3A9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Preprocessing not reusable in different groups</a:t>
            </a:r>
          </a:p>
        </p:txBody>
      </p:sp>
    </p:spTree>
    <p:extLst>
      <p:ext uri="{BB962C8B-B14F-4D97-AF65-F5344CB8AC3E}">
        <p14:creationId xmlns:p14="http://schemas.microsoft.com/office/powerpoint/2010/main" val="3847537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6" grpId="0" animBg="1"/>
      <p:bldP spid="41" grpId="0" animBg="1"/>
      <p:bldP spid="59" grpId="0" animBg="1"/>
      <p:bldP spid="60" grpId="0" animBg="1"/>
      <p:bldP spid="77" grpId="0" animBg="1"/>
      <p:bldP spid="82" grpId="0" animBg="1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761E5-A325-A835-8B1D-D5CAE62D1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RAM-MPC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202391-D1CC-87FE-40BE-3BB97A994E77}"/>
              </a:ext>
            </a:extLst>
          </p:cNvPr>
          <p:cNvSpPr/>
          <p:nvPr/>
        </p:nvSpPr>
        <p:spPr>
          <a:xfrm rot="5400000">
            <a:off x="8608251" y="2003148"/>
            <a:ext cx="739098" cy="172976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19325A-0BA5-2562-8F6C-66F0E21141C2}"/>
              </a:ext>
            </a:extLst>
          </p:cNvPr>
          <p:cNvSpPr/>
          <p:nvPr/>
        </p:nvSpPr>
        <p:spPr>
          <a:xfrm rot="8100000">
            <a:off x="7332127" y="3915571"/>
            <a:ext cx="739098" cy="172976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80D6773-DC36-2AE7-F129-8582187DE11A}"/>
              </a:ext>
            </a:extLst>
          </p:cNvPr>
          <p:cNvSpPr/>
          <p:nvPr/>
        </p:nvSpPr>
        <p:spPr>
          <a:xfrm>
            <a:off x="11407818" y="1583275"/>
            <a:ext cx="739098" cy="1729767"/>
          </a:xfrm>
          <a:prstGeom prst="rect">
            <a:avLst/>
          </a:prstGeom>
          <a:solidFill>
            <a:srgbClr val="F7C8D0"/>
          </a:solidFill>
          <a:ln w="285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302095-A9D3-7516-EDCE-EB2E47E72ED7}"/>
              </a:ext>
            </a:extLst>
          </p:cNvPr>
          <p:cNvSpPr/>
          <p:nvPr/>
        </p:nvSpPr>
        <p:spPr>
          <a:xfrm rot="13500000">
            <a:off x="9917361" y="4045322"/>
            <a:ext cx="739098" cy="172976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3358BF2C-A571-0F0E-6A21-956357039512}"/>
                  </a:ext>
                </a:extLst>
              </p:cNvPr>
              <p:cNvSpPr/>
              <p:nvPr/>
            </p:nvSpPr>
            <p:spPr>
              <a:xfrm rot="16200000">
                <a:off x="8853922" y="2335828"/>
                <a:ext cx="224662" cy="125796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>
                    <a:rot lat="0" lon="0" rev="16200000"/>
                  </a:camera>
                  <a:lightRig rig="threePt" dir="t"/>
                </a:scene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05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3358BF2C-A571-0F0E-6A21-95635703951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8853922" y="2335828"/>
                <a:ext cx="224662" cy="12579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6261660-1B77-4D72-F72A-5D3E2B873C35}"/>
                  </a:ext>
                </a:extLst>
              </p:cNvPr>
              <p:cNvSpPr/>
              <p:nvPr/>
            </p:nvSpPr>
            <p:spPr>
              <a:xfrm rot="16200000">
                <a:off x="8853923" y="1784537"/>
                <a:ext cx="224661" cy="1454351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>
                    <a:rot lat="0" lon="0" rev="16200000"/>
                  </a:camera>
                  <a:lightRig rig="threePt" dir="t"/>
                </a:scene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̃"/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sz="105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6261660-1B77-4D72-F72A-5D3E2B873C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8853923" y="1784537"/>
                <a:ext cx="224661" cy="145435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59504662-7639-6E65-63D9-466C300221C9}"/>
              </a:ext>
            </a:extLst>
          </p:cNvPr>
          <p:cNvCxnSpPr>
            <a:cxnSpLocks/>
          </p:cNvCxnSpPr>
          <p:nvPr/>
        </p:nvCxnSpPr>
        <p:spPr>
          <a:xfrm rot="16200000">
            <a:off x="8942243" y="2738260"/>
            <a:ext cx="122040" cy="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B7D037A5-9E1E-592A-C8BB-7D155DDBF630}"/>
                  </a:ext>
                </a:extLst>
              </p:cNvPr>
              <p:cNvSpPr/>
              <p:nvPr/>
            </p:nvSpPr>
            <p:spPr>
              <a:xfrm rot="2700000">
                <a:off x="10105285" y="4162088"/>
                <a:ext cx="224662" cy="125796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>
                    <a:rot lat="0" lon="0" rev="2400000"/>
                  </a:camera>
                  <a:lightRig rig="threePt" dir="t"/>
                </a:scene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05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B7D037A5-9E1E-592A-C8BB-7D155DDBF63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700000">
                <a:off x="10105285" y="4162088"/>
                <a:ext cx="224662" cy="12579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F74388F4-A066-2C3A-A84D-3D10EC143D71}"/>
                  </a:ext>
                </a:extLst>
              </p:cNvPr>
              <p:cNvSpPr/>
              <p:nvPr/>
            </p:nvSpPr>
            <p:spPr>
              <a:xfrm rot="8100000">
                <a:off x="7695534" y="4162087"/>
                <a:ext cx="224662" cy="125796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>
                    <a:rot lat="0" lon="0" rev="7800000"/>
                  </a:camera>
                  <a:lightRig rig="threePt" dir="t"/>
                </a:scene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105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F74388F4-A066-2C3A-A84D-3D10EC143D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8100000">
                <a:off x="7695534" y="4162087"/>
                <a:ext cx="224662" cy="125796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5EDD3F99-B275-A7A7-4CE5-32BA5B9590ED}"/>
                  </a:ext>
                </a:extLst>
              </p:cNvPr>
              <p:cNvSpPr/>
              <p:nvPr/>
            </p:nvSpPr>
            <p:spPr>
              <a:xfrm rot="2700000">
                <a:off x="10431585" y="4425526"/>
                <a:ext cx="224661" cy="1454351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>
                    <a:rot lat="0" lon="0" rev="2400000"/>
                  </a:camera>
                  <a:lightRig rig="threePt" dir="t"/>
                </a:scene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̃"/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sz="105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5EDD3F99-B275-A7A7-4CE5-32BA5B9590E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700000">
                <a:off x="10431585" y="4425526"/>
                <a:ext cx="224661" cy="145435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B98EFD39-8BC2-7912-2CBB-CFA13D2BA7BB}"/>
                  </a:ext>
                </a:extLst>
              </p:cNvPr>
              <p:cNvSpPr/>
              <p:nvPr/>
            </p:nvSpPr>
            <p:spPr>
              <a:xfrm rot="8100000">
                <a:off x="7380596" y="4332535"/>
                <a:ext cx="224661" cy="1454351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>
                    <a:rot lat="0" lon="0" rev="7800000"/>
                  </a:camera>
                  <a:lightRig rig="threePt" dir="t"/>
                </a:scene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̃"/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sz="105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B98EFD39-8BC2-7912-2CBB-CFA13D2BA7B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8100000">
                <a:off x="7380596" y="4332535"/>
                <a:ext cx="224661" cy="145435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7CAB9162-A70B-1FC2-2977-615A5ED29569}"/>
              </a:ext>
            </a:extLst>
          </p:cNvPr>
          <p:cNvCxnSpPr>
            <a:cxnSpLocks/>
          </p:cNvCxnSpPr>
          <p:nvPr/>
        </p:nvCxnSpPr>
        <p:spPr>
          <a:xfrm>
            <a:off x="10371005" y="4888776"/>
            <a:ext cx="86722" cy="88338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92C8C86E-387E-0762-FC6C-4B2C66FC129A}"/>
              </a:ext>
            </a:extLst>
          </p:cNvPr>
          <p:cNvCxnSpPr>
            <a:cxnSpLocks/>
          </p:cNvCxnSpPr>
          <p:nvPr/>
        </p:nvCxnSpPr>
        <p:spPr>
          <a:xfrm flipH="1">
            <a:off x="7601233" y="4885610"/>
            <a:ext cx="90411" cy="91504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94050D13-A4B4-7D71-893D-2A38299317DA}"/>
              </a:ext>
            </a:extLst>
          </p:cNvPr>
          <p:cNvCxnSpPr>
            <a:cxnSpLocks/>
          </p:cNvCxnSpPr>
          <p:nvPr/>
        </p:nvCxnSpPr>
        <p:spPr>
          <a:xfrm>
            <a:off x="8274712" y="5653331"/>
            <a:ext cx="1444108" cy="0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2BAF1939-CE1F-780B-E9EC-AC040F12635F}"/>
                  </a:ext>
                </a:extLst>
              </p:cNvPr>
              <p:cNvSpPr/>
              <p:nvPr/>
            </p:nvSpPr>
            <p:spPr>
              <a:xfrm>
                <a:off x="11744803" y="1819179"/>
                <a:ext cx="224662" cy="125796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>
                    <a:rot lat="0" lon="0" rev="0"/>
                  </a:camera>
                  <a:lightRig rig="threePt" dir="t"/>
                </a:scene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105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2BAF1939-CE1F-780B-E9EC-AC040F1263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44803" y="1819179"/>
                <a:ext cx="224662" cy="1257960"/>
              </a:xfrm>
              <a:prstGeom prst="rect">
                <a:avLst/>
              </a:prstGeom>
              <a:blipFill>
                <a:blip r:embed="rId9"/>
                <a:stretch>
                  <a:fillRect l="-30000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F6C68ACC-4009-B6AE-CF76-B95E063F08AD}"/>
              </a:ext>
            </a:extLst>
          </p:cNvPr>
          <p:cNvCxnSpPr>
            <a:cxnSpLocks/>
          </p:cNvCxnSpPr>
          <p:nvPr/>
        </p:nvCxnSpPr>
        <p:spPr>
          <a:xfrm flipV="1">
            <a:off x="9893743" y="2453541"/>
            <a:ext cx="1380949" cy="91732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C52FAAB-ED90-B271-CA3E-01E0B9AA1A72}"/>
              </a:ext>
            </a:extLst>
          </p:cNvPr>
          <p:cNvCxnSpPr>
            <a:cxnSpLocks/>
          </p:cNvCxnSpPr>
          <p:nvPr/>
        </p:nvCxnSpPr>
        <p:spPr>
          <a:xfrm flipH="1">
            <a:off x="6870855" y="2466438"/>
            <a:ext cx="1124823" cy="1770358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40D92C4-8F60-50CF-E3C4-5C5C2CF40FC3}"/>
              </a:ext>
            </a:extLst>
          </p:cNvPr>
          <p:cNvCxnSpPr>
            <a:cxnSpLocks/>
          </p:cNvCxnSpPr>
          <p:nvPr/>
        </p:nvCxnSpPr>
        <p:spPr>
          <a:xfrm>
            <a:off x="9956383" y="2603586"/>
            <a:ext cx="1194186" cy="1691588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E8151DB-9A41-6F4D-B8FC-314002A9A383}"/>
                  </a:ext>
                </a:extLst>
              </p:cNvPr>
              <p:cNvSpPr/>
              <p:nvPr/>
            </p:nvSpPr>
            <p:spPr>
              <a:xfrm>
                <a:off x="11329461" y="1739262"/>
                <a:ext cx="224661" cy="1454351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>
                    <a:rot lat="0" lon="0" rev="0"/>
                  </a:camera>
                  <a:lightRig rig="threePt" dir="t"/>
                </a:scene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̃"/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sz="105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E8151DB-9A41-6F4D-B8FC-314002A9A38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29461" y="1739262"/>
                <a:ext cx="224661" cy="1454351"/>
              </a:xfrm>
              <a:prstGeom prst="rect">
                <a:avLst/>
              </a:prstGeom>
              <a:blipFill>
                <a:blip r:embed="rId10"/>
                <a:stretch>
                  <a:fillRect l="-23810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5DEBAC8-2778-01F1-DDB7-55C313FF11F4}"/>
              </a:ext>
            </a:extLst>
          </p:cNvPr>
          <p:cNvCxnSpPr>
            <a:cxnSpLocks/>
          </p:cNvCxnSpPr>
          <p:nvPr/>
        </p:nvCxnSpPr>
        <p:spPr>
          <a:xfrm flipH="1">
            <a:off x="11554122" y="2466438"/>
            <a:ext cx="190681" cy="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8A700BDC-5680-5613-26F7-83B49251DD8E}"/>
              </a:ext>
            </a:extLst>
          </p:cNvPr>
          <p:cNvSpPr txBox="1"/>
          <p:nvPr/>
        </p:nvSpPr>
        <p:spPr>
          <a:xfrm>
            <a:off x="447197" y="4644211"/>
            <a:ext cx="5972837" cy="830997"/>
          </a:xfrm>
          <a:prstGeom prst="rect">
            <a:avLst/>
          </a:prstGeom>
          <a:solidFill>
            <a:srgbClr val="DCE5F4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Our work: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Maliciously secure RAM-MPC with preprocessing in the plain model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E6F3DA4-2667-11C2-115A-D0B1FBBEBE42}"/>
              </a:ext>
            </a:extLst>
          </p:cNvPr>
          <p:cNvSpPr txBox="1"/>
          <p:nvPr/>
        </p:nvSpPr>
        <p:spPr>
          <a:xfrm>
            <a:off x="447197" y="2106534"/>
            <a:ext cx="6000091" cy="830997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Prior work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[GKK+’12]: RAM-MPC in a joint preprocessing model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5D93E7B-3079-8AE0-50BC-CCA556E4FB64}"/>
              </a:ext>
            </a:extLst>
          </p:cNvPr>
          <p:cNvSpPr txBox="1"/>
          <p:nvPr/>
        </p:nvSpPr>
        <p:spPr>
          <a:xfrm>
            <a:off x="447197" y="3557621"/>
            <a:ext cx="6000091" cy="461665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Would be interesting in the CRS model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6B8DE16-3261-0303-AEF1-4BAD37C7FF65}"/>
              </a:ext>
            </a:extLst>
          </p:cNvPr>
          <p:cNvSpPr txBox="1"/>
          <p:nvPr/>
        </p:nvSpPr>
        <p:spPr>
          <a:xfrm>
            <a:off x="423837" y="4043369"/>
            <a:ext cx="5613691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- e.g. RAM-MPC implies DEPIR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C716B4D-B574-39FF-27CF-F6D3E7B1E447}"/>
              </a:ext>
            </a:extLst>
          </p:cNvPr>
          <p:cNvSpPr txBox="1"/>
          <p:nvPr/>
        </p:nvSpPr>
        <p:spPr>
          <a:xfrm>
            <a:off x="609429" y="2903739"/>
            <a:ext cx="6520955" cy="461665"/>
          </a:xfrm>
          <a:prstGeom prst="rect">
            <a:avLst/>
          </a:prstGeom>
          <a:solidFill>
            <a:srgbClr val="F3A3A9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Preprocessing not reusable in different groups</a:t>
            </a:r>
          </a:p>
        </p:txBody>
      </p:sp>
    </p:spTree>
    <p:extLst>
      <p:ext uri="{BB962C8B-B14F-4D97-AF65-F5344CB8AC3E}">
        <p14:creationId xmlns:p14="http://schemas.microsoft.com/office/powerpoint/2010/main" val="2984054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77" grpId="0" animBg="1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761E5-A325-A835-8B1D-D5CAE62D1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1112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Semi-Honest RAM MPC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C9F0CE93-AA51-515C-BC1E-BAAC020F67CF}"/>
                  </a:ext>
                </a:extLst>
              </p:cNvPr>
              <p:cNvSpPr txBox="1"/>
              <p:nvPr/>
            </p:nvSpPr>
            <p:spPr>
              <a:xfrm>
                <a:off x="4393578" y="1376565"/>
                <a:ext cx="3404843" cy="400110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Goal: 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Compute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𝑃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,…,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US" sz="2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C9F0CE93-AA51-515C-BC1E-BAAC020F67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3578" y="1376565"/>
                <a:ext cx="3404843" cy="400110"/>
              </a:xfrm>
              <a:prstGeom prst="rect">
                <a:avLst/>
              </a:prstGeom>
              <a:blipFill>
                <a:blip r:embed="rId3"/>
                <a:stretch>
                  <a:fillRect l="-2239" t="-9375" b="-28125"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TextBox 82">
            <a:extLst>
              <a:ext uri="{FF2B5EF4-FFF2-40B4-BE49-F238E27FC236}">
                <a16:creationId xmlns:a16="http://schemas.microsoft.com/office/drawing/2014/main" id="{1C20AAD2-9324-9E58-3745-1E17D175A977}"/>
              </a:ext>
            </a:extLst>
          </p:cNvPr>
          <p:cNvSpPr txBox="1"/>
          <p:nvPr/>
        </p:nvSpPr>
        <p:spPr>
          <a:xfrm>
            <a:off x="205516" y="1943343"/>
            <a:ext cx="4124506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Start with trusted RAM processor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77FFD068-BCE5-A18B-F98A-CC69202C4F74}"/>
              </a:ext>
            </a:extLst>
          </p:cNvPr>
          <p:cNvSpPr txBox="1"/>
          <p:nvPr/>
        </p:nvSpPr>
        <p:spPr>
          <a:xfrm>
            <a:off x="415848" y="5607041"/>
            <a:ext cx="3292037" cy="707886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Use DEPIR to access each party’s input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E28A12E7-E196-6C5A-461C-4FA9CC1A96A3}"/>
              </a:ext>
            </a:extLst>
          </p:cNvPr>
          <p:cNvSpPr txBox="1"/>
          <p:nvPr/>
        </p:nvSpPr>
        <p:spPr>
          <a:xfrm>
            <a:off x="4519551" y="5643802"/>
            <a:ext cx="3292037" cy="1015663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Convert trusted processor to circuit by offloading local memory to ORAM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5DD00C88-1D79-5913-A881-692179B317BD}"/>
              </a:ext>
            </a:extLst>
          </p:cNvPr>
          <p:cNvSpPr txBox="1"/>
          <p:nvPr/>
        </p:nvSpPr>
        <p:spPr>
          <a:xfrm>
            <a:off x="8992457" y="5534399"/>
            <a:ext cx="2893750" cy="1015663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Implement trusted processor using standard MPC</a:t>
            </a:r>
          </a:p>
        </p:txBody>
      </p: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74E47332-861C-39F5-0BE1-523076DEDA24}"/>
              </a:ext>
            </a:extLst>
          </p:cNvPr>
          <p:cNvCxnSpPr>
            <a:cxnSpLocks/>
          </p:cNvCxnSpPr>
          <p:nvPr/>
        </p:nvCxnSpPr>
        <p:spPr>
          <a:xfrm>
            <a:off x="3973393" y="3552631"/>
            <a:ext cx="356629" cy="0"/>
          </a:xfrm>
          <a:prstGeom prst="straightConnector1">
            <a:avLst/>
          </a:prstGeom>
          <a:ln w="57150"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D7C771CF-A25B-96B3-8FB4-518478CE73F6}"/>
              </a:ext>
            </a:extLst>
          </p:cNvPr>
          <p:cNvCxnSpPr>
            <a:cxnSpLocks/>
          </p:cNvCxnSpPr>
          <p:nvPr/>
        </p:nvCxnSpPr>
        <p:spPr>
          <a:xfrm>
            <a:off x="8032775" y="3533011"/>
            <a:ext cx="356629" cy="0"/>
          </a:xfrm>
          <a:prstGeom prst="straightConnector1">
            <a:avLst/>
          </a:prstGeom>
          <a:ln w="57150"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AB295470-F880-8153-7ABD-26287CF25212}"/>
              </a:ext>
            </a:extLst>
          </p:cNvPr>
          <p:cNvGrpSpPr/>
          <p:nvPr/>
        </p:nvGrpSpPr>
        <p:grpSpPr>
          <a:xfrm>
            <a:off x="4549166" y="2134270"/>
            <a:ext cx="3321465" cy="2947056"/>
            <a:chOff x="4549166" y="2134270"/>
            <a:chExt cx="3321465" cy="2947056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C8AFF1B3-5F39-F361-3D6F-F24A1F9C0371}"/>
                </a:ext>
              </a:extLst>
            </p:cNvPr>
            <p:cNvGrpSpPr/>
            <p:nvPr/>
          </p:nvGrpSpPr>
          <p:grpSpPr>
            <a:xfrm>
              <a:off x="4549166" y="2485292"/>
              <a:ext cx="3321465" cy="2596034"/>
              <a:chOff x="1278244" y="1972284"/>
              <a:chExt cx="5367874" cy="3560914"/>
            </a:xfrm>
          </p:grpSpPr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7CFCC971-4FBE-03BA-634E-9A38108D3EB1}"/>
                  </a:ext>
                </a:extLst>
              </p:cNvPr>
              <p:cNvGrpSpPr/>
              <p:nvPr/>
            </p:nvGrpSpPr>
            <p:grpSpPr>
              <a:xfrm>
                <a:off x="1278244" y="2480469"/>
                <a:ext cx="851428" cy="1729767"/>
                <a:chOff x="2024448" y="2949729"/>
                <a:chExt cx="851428" cy="1729767"/>
              </a:xfrm>
            </p:grpSpPr>
            <p:sp>
              <p:nvSpPr>
                <p:cNvPr id="57" name="Rectangle 56">
                  <a:extLst>
                    <a:ext uri="{FF2B5EF4-FFF2-40B4-BE49-F238E27FC236}">
                      <a16:creationId xmlns:a16="http://schemas.microsoft.com/office/drawing/2014/main" id="{C3F9A7BD-E565-B581-5687-93C05944E33D}"/>
                    </a:ext>
                  </a:extLst>
                </p:cNvPr>
                <p:cNvSpPr/>
                <p:nvPr/>
              </p:nvSpPr>
              <p:spPr>
                <a:xfrm>
                  <a:off x="2024448" y="2949729"/>
                  <a:ext cx="739098" cy="1729767"/>
                </a:xfrm>
                <a:prstGeom prst="rect">
                  <a:avLst/>
                </a:prstGeom>
                <a:solidFill>
                  <a:schemeClr val="tx2">
                    <a:lumMod val="10000"/>
                    <a:lumOff val="90000"/>
                  </a:schemeClr>
                </a:solidFill>
                <a:ln w="28575">
                  <a:solidFill>
                    <a:schemeClr val="tx1"/>
                  </a:solidFill>
                  <a:prstDash val="sysDot"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58" name="Rectangle 57">
                      <a:extLst>
                        <a:ext uri="{FF2B5EF4-FFF2-40B4-BE49-F238E27FC236}">
                          <a16:creationId xmlns:a16="http://schemas.microsoft.com/office/drawing/2014/main" id="{C747257E-5ACC-4A83-B187-E6A7623B20C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198119" y="3185631"/>
                      <a:ext cx="224662" cy="125796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>
                      <a:scene3d>
                        <a:camera prst="orthographicFront">
                          <a:rot lat="0" lon="0" rev="0"/>
                        </a:camera>
                        <a:lightRig rig="threePt" dir="t"/>
                      </a:scene3d>
                    </a:bodyPr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1050" dirty="0">
                        <a:solidFill>
                          <a:sysClr val="windowText" lastClr="000000"/>
                        </a:solidFill>
                      </a:endParaRPr>
                    </a:p>
                  </p:txBody>
                </p:sp>
              </mc:Choice>
              <mc:Fallback>
                <p:sp>
                  <p:nvSpPr>
                    <p:cNvPr id="58" name="Rectangle 57">
                      <a:extLst>
                        <a:ext uri="{FF2B5EF4-FFF2-40B4-BE49-F238E27FC236}">
                          <a16:creationId xmlns:a16="http://schemas.microsoft.com/office/drawing/2014/main" id="{C747257E-5ACC-4A83-B187-E6A7623B20C0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198119" y="3185631"/>
                      <a:ext cx="224662" cy="1257960"/>
                    </a:xfrm>
                    <a:prstGeom prst="rect">
                      <a:avLst/>
                    </a:prstGeom>
                    <a:blipFill>
                      <a:blip r:embed="rId4"/>
                      <a:stretch>
                        <a:fillRect l="-53333" r="-13333"/>
                      </a:stretch>
                    </a:blipFill>
                    <a:ln w="28575">
                      <a:solidFill>
                        <a:schemeClr val="tx1"/>
                      </a:solidFill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59" name="Rectangle 58">
                      <a:extLst>
                        <a:ext uri="{FF2B5EF4-FFF2-40B4-BE49-F238E27FC236}">
                          <a16:creationId xmlns:a16="http://schemas.microsoft.com/office/drawing/2014/main" id="{6ECE0429-ED3B-B7D1-2A51-58DE4C775A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51215" y="3087436"/>
                      <a:ext cx="224661" cy="1454351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acc>
                              <m:accPr>
                                <m:chr m:val="̃"/>
                                <m:ctrlP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sz="1200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b>
                                </m:sSub>
                              </m:e>
                            </m:acc>
                          </m:oMath>
                        </m:oMathPara>
                      </a14:m>
                      <a:endParaRPr lang="en-US" sz="1050" dirty="0">
                        <a:solidFill>
                          <a:sysClr val="windowText" lastClr="000000"/>
                        </a:solidFill>
                      </a:endParaRPr>
                    </a:p>
                  </p:txBody>
                </p:sp>
              </mc:Choice>
              <mc:Fallback>
                <p:sp>
                  <p:nvSpPr>
                    <p:cNvPr id="59" name="Rectangle 58">
                      <a:extLst>
                        <a:ext uri="{FF2B5EF4-FFF2-40B4-BE49-F238E27FC236}">
                          <a16:creationId xmlns:a16="http://schemas.microsoft.com/office/drawing/2014/main" id="{6ECE0429-ED3B-B7D1-2A51-58DE4C775AEF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651215" y="3087436"/>
                      <a:ext cx="224661" cy="1454351"/>
                    </a:xfrm>
                    <a:prstGeom prst="rect">
                      <a:avLst/>
                    </a:prstGeom>
                    <a:blipFill>
                      <a:blip r:embed="rId5"/>
                      <a:stretch>
                        <a:fillRect l="-53333" r="-6667"/>
                      </a:stretch>
                    </a:blipFill>
                    <a:ln w="28575">
                      <a:solidFill>
                        <a:schemeClr val="tx1"/>
                      </a:solidFill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60" name="Straight Arrow Connector 59">
                  <a:extLst>
                    <a:ext uri="{FF2B5EF4-FFF2-40B4-BE49-F238E27FC236}">
                      <a16:creationId xmlns:a16="http://schemas.microsoft.com/office/drawing/2014/main" id="{A7EE6300-1772-5C11-0D21-FA6929345E4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475978" y="3851621"/>
                  <a:ext cx="122040" cy="0"/>
                </a:xfrm>
                <a:prstGeom prst="straightConnector1">
                  <a:avLst/>
                </a:prstGeom>
                <a:ln w="22225">
                  <a:solidFill>
                    <a:schemeClr val="tx1"/>
                  </a:solidFill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7E8F092B-2C76-DB41-4FDA-A3ACF26D57E3}"/>
                  </a:ext>
                </a:extLst>
              </p:cNvPr>
              <p:cNvSpPr/>
              <p:nvPr/>
            </p:nvSpPr>
            <p:spPr>
              <a:xfrm rot="16793467">
                <a:off x="2533886" y="4298765"/>
                <a:ext cx="739098" cy="1729767"/>
              </a:xfrm>
              <a:prstGeom prst="rect">
                <a:avLst/>
              </a:prstGeom>
              <a:solidFill>
                <a:srgbClr val="F7C8D0"/>
              </a:solidFill>
              <a:ln w="28575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2" name="Rectangle 41">
                    <a:extLst>
                      <a:ext uri="{FF2B5EF4-FFF2-40B4-BE49-F238E27FC236}">
                        <a16:creationId xmlns:a16="http://schemas.microsoft.com/office/drawing/2014/main" id="{E50D8AEC-5ED6-A074-8E42-C2A16836455C}"/>
                      </a:ext>
                    </a:extLst>
                  </p:cNvPr>
                  <p:cNvSpPr/>
                  <p:nvPr/>
                </p:nvSpPr>
                <p:spPr>
                  <a:xfrm rot="16793467">
                    <a:off x="2776751" y="4616974"/>
                    <a:ext cx="224662" cy="1257960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scene3d>
                      <a:camera prst="orthographicFront">
                        <a:rot lat="0" lon="0" rev="16800000"/>
                      </a:camera>
                      <a:lightRig rig="threePt" dir="t"/>
                    </a:scene3d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oMath>
                      </m:oMathPara>
                    </a14:m>
                    <a:endParaRPr lang="en-US" sz="1050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42" name="Rectangle 41">
                    <a:extLst>
                      <a:ext uri="{FF2B5EF4-FFF2-40B4-BE49-F238E27FC236}">
                        <a16:creationId xmlns:a16="http://schemas.microsoft.com/office/drawing/2014/main" id="{E50D8AEC-5ED6-A074-8E42-C2A16836455C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16793467">
                    <a:off x="2776751" y="4616974"/>
                    <a:ext cx="224662" cy="1257960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  <a:ln w="28575"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3" name="Rectangle 42">
                    <a:extLst>
                      <a:ext uri="{FF2B5EF4-FFF2-40B4-BE49-F238E27FC236}">
                        <a16:creationId xmlns:a16="http://schemas.microsoft.com/office/drawing/2014/main" id="{83360085-12AF-FFCB-668D-C9156DB275C9}"/>
                      </a:ext>
                    </a:extLst>
                  </p:cNvPr>
                  <p:cNvSpPr/>
                  <p:nvPr/>
                </p:nvSpPr>
                <p:spPr>
                  <a:xfrm rot="16793467">
                    <a:off x="2854583" y="4072417"/>
                    <a:ext cx="224661" cy="1454351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scene3d>
                      <a:camera prst="orthographicFront">
                        <a:rot lat="0" lon="0" rev="16800000"/>
                      </a:camera>
                      <a:lightRig rig="threePt" dir="t"/>
                    </a:scene3d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acc>
                            <m:accPr>
                              <m:chr m:val="̃"/>
                              <m:ctrlP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e>
                          </m:acc>
                        </m:oMath>
                      </m:oMathPara>
                    </a14:m>
                    <a:endParaRPr lang="en-US" sz="1050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43" name="Rectangle 42">
                    <a:extLst>
                      <a:ext uri="{FF2B5EF4-FFF2-40B4-BE49-F238E27FC236}">
                        <a16:creationId xmlns:a16="http://schemas.microsoft.com/office/drawing/2014/main" id="{83360085-12AF-FFCB-668D-C9156DB275C9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16793467">
                    <a:off x="2854583" y="4072417"/>
                    <a:ext cx="224661" cy="1454351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  <a:ln w="28575"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44" name="Straight Arrow Connector 43">
                <a:extLst>
                  <a:ext uri="{FF2B5EF4-FFF2-40B4-BE49-F238E27FC236}">
                    <a16:creationId xmlns:a16="http://schemas.microsoft.com/office/drawing/2014/main" id="{AA71A302-24AF-0597-2423-81C30A204D50}"/>
                  </a:ext>
                </a:extLst>
              </p:cNvPr>
              <p:cNvCxnSpPr>
                <a:cxnSpLocks/>
              </p:cNvCxnSpPr>
              <p:nvPr/>
            </p:nvCxnSpPr>
            <p:spPr>
              <a:xfrm rot="16793467">
                <a:off x="2903438" y="5029130"/>
                <a:ext cx="122040" cy="0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CC8F4176-4A85-2CC2-BE1C-E3A88B179C80}"/>
                  </a:ext>
                </a:extLst>
              </p:cNvPr>
              <p:cNvSpPr/>
              <p:nvPr/>
            </p:nvSpPr>
            <p:spPr>
              <a:xfrm rot="15429135">
                <a:off x="4830810" y="4259138"/>
                <a:ext cx="739098" cy="1729767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6" name="Rectangle 45">
                    <a:extLst>
                      <a:ext uri="{FF2B5EF4-FFF2-40B4-BE49-F238E27FC236}">
                        <a16:creationId xmlns:a16="http://schemas.microsoft.com/office/drawing/2014/main" id="{C7CC8B7D-0C83-FE0A-5489-03F40450F061}"/>
                      </a:ext>
                    </a:extLst>
                  </p:cNvPr>
                  <p:cNvSpPr/>
                  <p:nvPr/>
                </p:nvSpPr>
                <p:spPr>
                  <a:xfrm rot="15429135">
                    <a:off x="5106604" y="4576497"/>
                    <a:ext cx="224662" cy="1257960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scene3d>
                      <a:camera prst="orthographicFront">
                        <a:rot lat="0" lon="0" rev="15600000"/>
                      </a:camera>
                      <a:lightRig rig="threePt" dir="t"/>
                    </a:scene3d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oMath>
                      </m:oMathPara>
                    </a14:m>
                    <a:endParaRPr lang="en-US" sz="1050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46" name="Rectangle 45">
                    <a:extLst>
                      <a:ext uri="{FF2B5EF4-FFF2-40B4-BE49-F238E27FC236}">
                        <a16:creationId xmlns:a16="http://schemas.microsoft.com/office/drawing/2014/main" id="{C7CC8B7D-0C83-FE0A-5489-03F40450F061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15429135">
                    <a:off x="5106604" y="4576497"/>
                    <a:ext cx="224662" cy="1257960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  <a:ln w="28575"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7" name="Rectangle 46">
                    <a:extLst>
                      <a:ext uri="{FF2B5EF4-FFF2-40B4-BE49-F238E27FC236}">
                        <a16:creationId xmlns:a16="http://schemas.microsoft.com/office/drawing/2014/main" id="{21322C02-D61F-3CDE-67EF-535F71A2D57A}"/>
                      </a:ext>
                    </a:extLst>
                  </p:cNvPr>
                  <p:cNvSpPr/>
                  <p:nvPr/>
                </p:nvSpPr>
                <p:spPr>
                  <a:xfrm rot="15429135">
                    <a:off x="5005854" y="4036549"/>
                    <a:ext cx="224661" cy="1454351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scene3d>
                      <a:camera prst="orthographicFront">
                        <a:rot lat="0" lon="0" rev="15600000"/>
                      </a:camera>
                      <a:lightRig rig="threePt" dir="t"/>
                    </a:scene3d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acc>
                            <m:accPr>
                              <m:chr m:val="̃"/>
                              <m:ctrlP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acc>
                        </m:oMath>
                      </m:oMathPara>
                    </a14:m>
                    <a:endParaRPr lang="en-US" sz="1050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47" name="Rectangle 46">
                    <a:extLst>
                      <a:ext uri="{FF2B5EF4-FFF2-40B4-BE49-F238E27FC236}">
                        <a16:creationId xmlns:a16="http://schemas.microsoft.com/office/drawing/2014/main" id="{21322C02-D61F-3CDE-67EF-535F71A2D57A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15429135">
                    <a:off x="5005854" y="4036549"/>
                    <a:ext cx="224661" cy="1454351"/>
                  </a:xfrm>
                  <a:prstGeom prst="rect">
                    <a:avLst/>
                  </a:prstGeom>
                  <a:blipFill>
                    <a:blip r:embed="rId9"/>
                    <a:stretch>
                      <a:fillRect/>
                    </a:stretch>
                  </a:blipFill>
                  <a:ln w="28575"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48" name="Straight Arrow Connector 47">
                <a:extLst>
                  <a:ext uri="{FF2B5EF4-FFF2-40B4-BE49-F238E27FC236}">
                    <a16:creationId xmlns:a16="http://schemas.microsoft.com/office/drawing/2014/main" id="{2B354483-65A7-855C-8B12-E054F7FA0725}"/>
                  </a:ext>
                </a:extLst>
              </p:cNvPr>
              <p:cNvCxnSpPr>
                <a:cxnSpLocks/>
              </p:cNvCxnSpPr>
              <p:nvPr/>
            </p:nvCxnSpPr>
            <p:spPr>
              <a:xfrm rot="15429135">
                <a:off x="5143623" y="4976371"/>
                <a:ext cx="122040" cy="0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C5A4D1BB-E1F0-43D6-EDAA-3734ACF8D213}"/>
                  </a:ext>
                </a:extLst>
              </p:cNvPr>
              <p:cNvSpPr/>
              <p:nvPr/>
            </p:nvSpPr>
            <p:spPr>
              <a:xfrm rot="10800000">
                <a:off x="5907020" y="2440751"/>
                <a:ext cx="739098" cy="1729767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50" name="Rectangle 49">
                    <a:extLst>
                      <a:ext uri="{FF2B5EF4-FFF2-40B4-BE49-F238E27FC236}">
                        <a16:creationId xmlns:a16="http://schemas.microsoft.com/office/drawing/2014/main" id="{6353AFD0-A755-82B2-16AA-4C80653698C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6247785" y="2676656"/>
                    <a:ext cx="224662" cy="1257960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scene3d>
                      <a:camera prst="orthographicFront">
                        <a:rot lat="0" lon="0" rev="10800000"/>
                      </a:camera>
                      <a:lightRig rig="threePt" dir="t"/>
                    </a:scene3d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en-US" sz="1050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50" name="Rectangle 49">
                    <a:extLst>
                      <a:ext uri="{FF2B5EF4-FFF2-40B4-BE49-F238E27FC236}">
                        <a16:creationId xmlns:a16="http://schemas.microsoft.com/office/drawing/2014/main" id="{6353AFD0-A755-82B2-16AA-4C80653698CA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10800000">
                    <a:off x="6247785" y="2676656"/>
                    <a:ext cx="224662" cy="1257960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/>
                    </a:stretch>
                  </a:blipFill>
                  <a:ln w="28575"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51" name="Rectangle 50">
                    <a:extLst>
                      <a:ext uri="{FF2B5EF4-FFF2-40B4-BE49-F238E27FC236}">
                        <a16:creationId xmlns:a16="http://schemas.microsoft.com/office/drawing/2014/main" id="{952BC6F6-24BD-EDCA-5BBF-94878CC0CF23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794690" y="2578460"/>
                    <a:ext cx="224661" cy="1454351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scene3d>
                      <a:camera prst="orthographicFront">
                        <a:rot lat="0" lon="0" rev="10800000"/>
                      </a:camera>
                      <a:lightRig rig="threePt" dir="t"/>
                    </a:scene3d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acc>
                            <m:accPr>
                              <m:chr m:val="̃"/>
                              <m:ctrlP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acc>
                        </m:oMath>
                      </m:oMathPara>
                    </a14:m>
                    <a:endParaRPr lang="en-US" sz="1050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51" name="Rectangle 50">
                    <a:extLst>
                      <a:ext uri="{FF2B5EF4-FFF2-40B4-BE49-F238E27FC236}">
                        <a16:creationId xmlns:a16="http://schemas.microsoft.com/office/drawing/2014/main" id="{952BC6F6-24BD-EDCA-5BBF-94878CC0CF23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10800000">
                    <a:off x="5794690" y="2578460"/>
                    <a:ext cx="224661" cy="1454351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 l="-7143"/>
                    </a:stretch>
                  </a:blipFill>
                  <a:ln w="28575"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2" name="Straight Arrow Connector 51">
                <a:extLst>
                  <a:ext uri="{FF2B5EF4-FFF2-40B4-BE49-F238E27FC236}">
                    <a16:creationId xmlns:a16="http://schemas.microsoft.com/office/drawing/2014/main" id="{88A0CC64-77C5-280D-3B2B-9267A7FE5035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6072548" y="3268626"/>
                <a:ext cx="122040" cy="0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7B69B897-7A20-0498-ED77-DC24C16DBBAF}"/>
                  </a:ext>
                </a:extLst>
              </p:cNvPr>
              <p:cNvSpPr/>
              <p:nvPr/>
            </p:nvSpPr>
            <p:spPr>
              <a:xfrm rot="5400000">
                <a:off x="3558000" y="1476949"/>
                <a:ext cx="739098" cy="172976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54" name="Rectangle 53">
                    <a:extLst>
                      <a:ext uri="{FF2B5EF4-FFF2-40B4-BE49-F238E27FC236}">
                        <a16:creationId xmlns:a16="http://schemas.microsoft.com/office/drawing/2014/main" id="{2BE2CB61-0DA1-A075-4439-8C74B09D1347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3815220" y="1629306"/>
                    <a:ext cx="224662" cy="1257960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scene3d>
                      <a:camera prst="orthographicFront">
                        <a:rot lat="0" lon="0" rev="5400000"/>
                      </a:camera>
                      <a:lightRig rig="threePt" dir="t"/>
                    </a:scene3d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en-US" sz="1050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54" name="Rectangle 53">
                    <a:extLst>
                      <a:ext uri="{FF2B5EF4-FFF2-40B4-BE49-F238E27FC236}">
                        <a16:creationId xmlns:a16="http://schemas.microsoft.com/office/drawing/2014/main" id="{2BE2CB61-0DA1-A075-4439-8C74B09D1347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5400000">
                    <a:off x="3815220" y="1629306"/>
                    <a:ext cx="224662" cy="1257960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/>
                    </a:stretch>
                  </a:blipFill>
                  <a:ln w="28575"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55" name="Rectangle 54">
                    <a:extLst>
                      <a:ext uri="{FF2B5EF4-FFF2-40B4-BE49-F238E27FC236}">
                        <a16:creationId xmlns:a16="http://schemas.microsoft.com/office/drawing/2014/main" id="{FCD9C063-1257-8C25-68EA-D6D3C2782F69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3815220" y="1984206"/>
                    <a:ext cx="224661" cy="1454351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scene3d>
                      <a:camera prst="orthographicFront">
                        <a:rot lat="0" lon="0" rev="5400000"/>
                      </a:camera>
                      <a:lightRig rig="threePt" dir="t"/>
                    </a:scene3d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acc>
                            <m:accPr>
                              <m:chr m:val="̃"/>
                              <m:ctrlP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acc>
                        </m:oMath>
                      </m:oMathPara>
                    </a14:m>
                    <a:endParaRPr lang="en-US" sz="1050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55" name="Rectangle 54">
                    <a:extLst>
                      <a:ext uri="{FF2B5EF4-FFF2-40B4-BE49-F238E27FC236}">
                        <a16:creationId xmlns:a16="http://schemas.microsoft.com/office/drawing/2014/main" id="{FCD9C063-1257-8C25-68EA-D6D3C2782F69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5400000">
                    <a:off x="3815220" y="1984206"/>
                    <a:ext cx="224661" cy="1454351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/>
                    </a:stretch>
                  </a:blipFill>
                  <a:ln w="28575"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6" name="Straight Arrow Connector 55">
                <a:extLst>
                  <a:ext uri="{FF2B5EF4-FFF2-40B4-BE49-F238E27FC236}">
                    <a16:creationId xmlns:a16="http://schemas.microsoft.com/office/drawing/2014/main" id="{F6FD01CB-2317-27E1-3E99-AA67F98359F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829521" y="2484834"/>
                <a:ext cx="122040" cy="0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8" name="Rectangle 97">
                  <a:extLst>
                    <a:ext uri="{FF2B5EF4-FFF2-40B4-BE49-F238E27FC236}">
                      <a16:creationId xmlns:a16="http://schemas.microsoft.com/office/drawing/2014/main" id="{A83947BF-B924-1207-FCD4-01EBE313C3C0}"/>
                    </a:ext>
                  </a:extLst>
                </p:cNvPr>
                <p:cNvSpPr/>
                <p:nvPr/>
              </p:nvSpPr>
              <p:spPr>
                <a:xfrm>
                  <a:off x="5784251" y="3308395"/>
                  <a:ext cx="845749" cy="842863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b>
                        </m:sSub>
                      </m:oMath>
                    </m:oMathPara>
                  </a14:m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98" name="Rectangle 97">
                  <a:extLst>
                    <a:ext uri="{FF2B5EF4-FFF2-40B4-BE49-F238E27FC236}">
                      <a16:creationId xmlns:a16="http://schemas.microsoft.com/office/drawing/2014/main" id="{A83947BF-B924-1207-FCD4-01EBE313C3C0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84251" y="3308395"/>
                  <a:ext cx="845749" cy="842863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8B4DB4F3-2DCB-3DE4-B159-C0D94EA630AD}"/>
                </a:ext>
              </a:extLst>
            </p:cNvPr>
            <p:cNvSpPr/>
            <p:nvPr/>
          </p:nvSpPr>
          <p:spPr>
            <a:xfrm>
              <a:off x="6598402" y="2134270"/>
              <a:ext cx="762561" cy="762561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F9958FF3-4D4F-1B35-A801-F2AEEEA70656}"/>
                </a:ext>
              </a:extLst>
            </p:cNvPr>
            <p:cNvSpPr txBox="1"/>
            <p:nvPr/>
          </p:nvSpPr>
          <p:spPr>
            <a:xfrm>
              <a:off x="6598402" y="2327146"/>
              <a:ext cx="8105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ORAM</a:t>
              </a:r>
            </a:p>
          </p:txBody>
        </p:sp>
        <p:cxnSp>
          <p:nvCxnSpPr>
            <p:cNvPr id="105" name="Straight Arrow Connector 104">
              <a:extLst>
                <a:ext uri="{FF2B5EF4-FFF2-40B4-BE49-F238E27FC236}">
                  <a16:creationId xmlns:a16="http://schemas.microsoft.com/office/drawing/2014/main" id="{FD0CDD8F-01E4-CBAF-B9D4-D7D905966FF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80755" y="2994178"/>
              <a:ext cx="237403" cy="303395"/>
            </a:xfrm>
            <a:prstGeom prst="straightConnector1">
              <a:avLst/>
            </a:prstGeom>
            <a:ln w="38100" cap="flat">
              <a:solidFill>
                <a:schemeClr val="tx1"/>
              </a:solidFill>
              <a:miter lim="800000"/>
              <a:headEnd type="triangl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105">
              <a:extLst>
                <a:ext uri="{FF2B5EF4-FFF2-40B4-BE49-F238E27FC236}">
                  <a16:creationId xmlns:a16="http://schemas.microsoft.com/office/drawing/2014/main" id="{546DA7D9-3183-E00A-E632-9719DE457D0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744181" y="2998803"/>
              <a:ext cx="323042" cy="393373"/>
            </a:xfrm>
            <a:prstGeom prst="straightConnector1">
              <a:avLst/>
            </a:prstGeom>
            <a:ln w="38100" cap="flat">
              <a:solidFill>
                <a:schemeClr val="tx1"/>
              </a:solidFill>
              <a:miter lim="800000"/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5FF57BF1-D1AD-8064-2835-E32E739771EB}"/>
              </a:ext>
            </a:extLst>
          </p:cNvPr>
          <p:cNvGrpSpPr/>
          <p:nvPr/>
        </p:nvGrpSpPr>
        <p:grpSpPr>
          <a:xfrm>
            <a:off x="422564" y="2485292"/>
            <a:ext cx="3321465" cy="2596034"/>
            <a:chOff x="422564" y="2485292"/>
            <a:chExt cx="3321465" cy="2596034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A98E72D6-E7F1-2DAB-7C37-CD6FE5AC06A4}"/>
                </a:ext>
              </a:extLst>
            </p:cNvPr>
            <p:cNvGrpSpPr/>
            <p:nvPr/>
          </p:nvGrpSpPr>
          <p:grpSpPr>
            <a:xfrm>
              <a:off x="422564" y="2485292"/>
              <a:ext cx="3321465" cy="2596034"/>
              <a:chOff x="1278244" y="1972284"/>
              <a:chExt cx="5367874" cy="3560914"/>
            </a:xfrm>
          </p:grpSpPr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19268660-62B1-78B0-BC82-A8125A9B015A}"/>
                  </a:ext>
                </a:extLst>
              </p:cNvPr>
              <p:cNvGrpSpPr/>
              <p:nvPr/>
            </p:nvGrpSpPr>
            <p:grpSpPr>
              <a:xfrm>
                <a:off x="1278244" y="2480469"/>
                <a:ext cx="851428" cy="1729767"/>
                <a:chOff x="2024448" y="2949729"/>
                <a:chExt cx="851428" cy="1729767"/>
              </a:xfrm>
            </p:grpSpPr>
            <p:sp>
              <p:nvSpPr>
                <p:cNvPr id="4" name="Rectangle 3">
                  <a:extLst>
                    <a:ext uri="{FF2B5EF4-FFF2-40B4-BE49-F238E27FC236}">
                      <a16:creationId xmlns:a16="http://schemas.microsoft.com/office/drawing/2014/main" id="{363B00B3-DDD0-2E83-BD11-688A9F34CEBB}"/>
                    </a:ext>
                  </a:extLst>
                </p:cNvPr>
                <p:cNvSpPr/>
                <p:nvPr/>
              </p:nvSpPr>
              <p:spPr>
                <a:xfrm>
                  <a:off x="2024448" y="2949729"/>
                  <a:ext cx="739098" cy="1729767"/>
                </a:xfrm>
                <a:prstGeom prst="rect">
                  <a:avLst/>
                </a:prstGeom>
                <a:solidFill>
                  <a:schemeClr val="tx2">
                    <a:lumMod val="10000"/>
                    <a:lumOff val="90000"/>
                  </a:schemeClr>
                </a:solidFill>
                <a:ln w="28575">
                  <a:solidFill>
                    <a:schemeClr val="tx1"/>
                  </a:solidFill>
                  <a:prstDash val="sysDot"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5" name="Rectangle 4">
                      <a:extLst>
                        <a:ext uri="{FF2B5EF4-FFF2-40B4-BE49-F238E27FC236}">
                          <a16:creationId xmlns:a16="http://schemas.microsoft.com/office/drawing/2014/main" id="{3EF14F4E-58A6-EE9A-82B5-80DEEC758D3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198119" y="3185631"/>
                      <a:ext cx="224662" cy="125796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>
                      <a:scene3d>
                        <a:camera prst="orthographicFront">
                          <a:rot lat="0" lon="0" rev="0"/>
                        </a:camera>
                        <a:lightRig rig="threePt" dir="t"/>
                      </a:scene3d>
                    </a:bodyPr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1050" dirty="0">
                        <a:solidFill>
                          <a:sysClr val="windowText" lastClr="000000"/>
                        </a:solidFill>
                      </a:endParaRPr>
                    </a:p>
                  </p:txBody>
                </p:sp>
              </mc:Choice>
              <mc:Fallback>
                <p:sp>
                  <p:nvSpPr>
                    <p:cNvPr id="5" name="Rectangle 4">
                      <a:extLst>
                        <a:ext uri="{FF2B5EF4-FFF2-40B4-BE49-F238E27FC236}">
                          <a16:creationId xmlns:a16="http://schemas.microsoft.com/office/drawing/2014/main" id="{3EF14F4E-58A6-EE9A-82B5-80DEEC758D36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198119" y="3185631"/>
                      <a:ext cx="224662" cy="1257960"/>
                    </a:xfrm>
                    <a:prstGeom prst="rect">
                      <a:avLst/>
                    </a:prstGeom>
                    <a:blipFill>
                      <a:blip r:embed="rId4"/>
                      <a:stretch>
                        <a:fillRect l="-53333" r="-13333"/>
                      </a:stretch>
                    </a:blipFill>
                    <a:ln w="28575">
                      <a:solidFill>
                        <a:schemeClr val="tx1"/>
                      </a:solidFill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6" name="Rectangle 5">
                      <a:extLst>
                        <a:ext uri="{FF2B5EF4-FFF2-40B4-BE49-F238E27FC236}">
                          <a16:creationId xmlns:a16="http://schemas.microsoft.com/office/drawing/2014/main" id="{304284E0-1215-72B5-9E33-80DE2907188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51215" y="3087436"/>
                      <a:ext cx="224661" cy="1454351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acc>
                              <m:accPr>
                                <m:chr m:val="̃"/>
                                <m:ctrlP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sz="1200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b>
                                </m:sSub>
                              </m:e>
                            </m:acc>
                          </m:oMath>
                        </m:oMathPara>
                      </a14:m>
                      <a:endParaRPr lang="en-US" sz="1050" dirty="0">
                        <a:solidFill>
                          <a:sysClr val="windowText" lastClr="000000"/>
                        </a:solidFill>
                      </a:endParaRPr>
                    </a:p>
                  </p:txBody>
                </p:sp>
              </mc:Choice>
              <mc:Fallback>
                <p:sp>
                  <p:nvSpPr>
                    <p:cNvPr id="6" name="Rectangle 5">
                      <a:extLst>
                        <a:ext uri="{FF2B5EF4-FFF2-40B4-BE49-F238E27FC236}">
                          <a16:creationId xmlns:a16="http://schemas.microsoft.com/office/drawing/2014/main" id="{304284E0-1215-72B5-9E33-80DE2907188C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651215" y="3087436"/>
                      <a:ext cx="224661" cy="1454351"/>
                    </a:xfrm>
                    <a:prstGeom prst="rect">
                      <a:avLst/>
                    </a:prstGeom>
                    <a:blipFill>
                      <a:blip r:embed="rId15"/>
                      <a:stretch>
                        <a:fillRect l="-53333" r="-13333"/>
                      </a:stretch>
                    </a:blipFill>
                    <a:ln w="28575">
                      <a:solidFill>
                        <a:schemeClr val="tx1"/>
                      </a:solidFill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7" name="Straight Arrow Connector 6">
                  <a:extLst>
                    <a:ext uri="{FF2B5EF4-FFF2-40B4-BE49-F238E27FC236}">
                      <a16:creationId xmlns:a16="http://schemas.microsoft.com/office/drawing/2014/main" id="{FD18E3F0-A5FE-5C08-DAFB-E966772F443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475978" y="3851621"/>
                  <a:ext cx="122040" cy="0"/>
                </a:xfrm>
                <a:prstGeom prst="straightConnector1">
                  <a:avLst/>
                </a:prstGeom>
                <a:ln w="22225">
                  <a:solidFill>
                    <a:schemeClr val="tx1"/>
                  </a:solidFill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2C3FB700-7080-2A5A-C718-D15F3E934709}"/>
                  </a:ext>
                </a:extLst>
              </p:cNvPr>
              <p:cNvSpPr/>
              <p:nvPr/>
            </p:nvSpPr>
            <p:spPr>
              <a:xfrm rot="16793467">
                <a:off x="2533886" y="4298765"/>
                <a:ext cx="739098" cy="1729767"/>
              </a:xfrm>
              <a:prstGeom prst="rect">
                <a:avLst/>
              </a:prstGeom>
              <a:solidFill>
                <a:srgbClr val="F7C8D0"/>
              </a:solidFill>
              <a:ln w="28575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9" name="Rectangle 8">
                    <a:extLst>
                      <a:ext uri="{FF2B5EF4-FFF2-40B4-BE49-F238E27FC236}">
                        <a16:creationId xmlns:a16="http://schemas.microsoft.com/office/drawing/2014/main" id="{2D1E0575-826A-6D26-ACE2-7C7CAE5C4A9D}"/>
                      </a:ext>
                    </a:extLst>
                  </p:cNvPr>
                  <p:cNvSpPr/>
                  <p:nvPr/>
                </p:nvSpPr>
                <p:spPr>
                  <a:xfrm rot="16793467">
                    <a:off x="2776751" y="4616974"/>
                    <a:ext cx="224662" cy="1257960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scene3d>
                      <a:camera prst="orthographicFront">
                        <a:rot lat="0" lon="0" rev="16800000"/>
                      </a:camera>
                      <a:lightRig rig="threePt" dir="t"/>
                    </a:scene3d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oMath>
                      </m:oMathPara>
                    </a14:m>
                    <a:endParaRPr lang="en-US" sz="1050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9" name="Rectangle 8">
                    <a:extLst>
                      <a:ext uri="{FF2B5EF4-FFF2-40B4-BE49-F238E27FC236}">
                        <a16:creationId xmlns:a16="http://schemas.microsoft.com/office/drawing/2014/main" id="{2D1E0575-826A-6D26-ACE2-7C7CAE5C4A9D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16793467">
                    <a:off x="2776751" y="4616974"/>
                    <a:ext cx="224662" cy="1257960"/>
                  </a:xfrm>
                  <a:prstGeom prst="rect">
                    <a:avLst/>
                  </a:prstGeom>
                  <a:blipFill>
                    <a:blip r:embed="rId16"/>
                    <a:stretch>
                      <a:fillRect/>
                    </a:stretch>
                  </a:blipFill>
                  <a:ln w="28575"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0" name="Rectangle 9">
                    <a:extLst>
                      <a:ext uri="{FF2B5EF4-FFF2-40B4-BE49-F238E27FC236}">
                        <a16:creationId xmlns:a16="http://schemas.microsoft.com/office/drawing/2014/main" id="{3E4E591F-D488-5E1C-0423-8C6C386E60D9}"/>
                      </a:ext>
                    </a:extLst>
                  </p:cNvPr>
                  <p:cNvSpPr/>
                  <p:nvPr/>
                </p:nvSpPr>
                <p:spPr>
                  <a:xfrm rot="16793467">
                    <a:off x="2854583" y="4072417"/>
                    <a:ext cx="224661" cy="1454351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scene3d>
                      <a:camera prst="orthographicFront">
                        <a:rot lat="0" lon="0" rev="16800000"/>
                      </a:camera>
                      <a:lightRig rig="threePt" dir="t"/>
                    </a:scene3d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acc>
                            <m:accPr>
                              <m:chr m:val="̃"/>
                              <m:ctrlP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e>
                          </m:acc>
                        </m:oMath>
                      </m:oMathPara>
                    </a14:m>
                    <a:endParaRPr lang="en-US" sz="1050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10" name="Rectangle 9">
                    <a:extLst>
                      <a:ext uri="{FF2B5EF4-FFF2-40B4-BE49-F238E27FC236}">
                        <a16:creationId xmlns:a16="http://schemas.microsoft.com/office/drawing/2014/main" id="{3E4E591F-D488-5E1C-0423-8C6C386E60D9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16793467">
                    <a:off x="2854583" y="4072417"/>
                    <a:ext cx="224661" cy="1454351"/>
                  </a:xfrm>
                  <a:prstGeom prst="rect">
                    <a:avLst/>
                  </a:prstGeom>
                  <a:blipFill>
                    <a:blip r:embed="rId17"/>
                    <a:stretch>
                      <a:fillRect/>
                    </a:stretch>
                  </a:blipFill>
                  <a:ln w="28575"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ECF264A3-6B5D-C6B6-4B41-EC76AE9CA005}"/>
                  </a:ext>
                </a:extLst>
              </p:cNvPr>
              <p:cNvCxnSpPr>
                <a:cxnSpLocks/>
              </p:cNvCxnSpPr>
              <p:nvPr/>
            </p:nvCxnSpPr>
            <p:spPr>
              <a:xfrm rot="16793467">
                <a:off x="2903438" y="5029130"/>
                <a:ext cx="122040" cy="0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0965D53-2EC9-E9CC-7348-23D59C8529B0}"/>
                  </a:ext>
                </a:extLst>
              </p:cNvPr>
              <p:cNvSpPr/>
              <p:nvPr/>
            </p:nvSpPr>
            <p:spPr>
              <a:xfrm rot="15429135">
                <a:off x="4830810" y="4259138"/>
                <a:ext cx="739098" cy="1729767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3" name="Rectangle 12">
                    <a:extLst>
                      <a:ext uri="{FF2B5EF4-FFF2-40B4-BE49-F238E27FC236}">
                        <a16:creationId xmlns:a16="http://schemas.microsoft.com/office/drawing/2014/main" id="{FD27D6A5-8555-238A-7E2E-B97929F45FE8}"/>
                      </a:ext>
                    </a:extLst>
                  </p:cNvPr>
                  <p:cNvSpPr/>
                  <p:nvPr/>
                </p:nvSpPr>
                <p:spPr>
                  <a:xfrm rot="15429135">
                    <a:off x="5106604" y="4576497"/>
                    <a:ext cx="224662" cy="1257960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scene3d>
                      <a:camera prst="orthographicFront">
                        <a:rot lat="0" lon="0" rev="15600000"/>
                      </a:camera>
                      <a:lightRig rig="threePt" dir="t"/>
                    </a:scene3d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oMath>
                      </m:oMathPara>
                    </a14:m>
                    <a:endParaRPr lang="en-US" sz="1050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13" name="Rectangle 12">
                    <a:extLst>
                      <a:ext uri="{FF2B5EF4-FFF2-40B4-BE49-F238E27FC236}">
                        <a16:creationId xmlns:a16="http://schemas.microsoft.com/office/drawing/2014/main" id="{FD27D6A5-8555-238A-7E2E-B97929F45FE8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15429135">
                    <a:off x="5106604" y="4576497"/>
                    <a:ext cx="224662" cy="1257960"/>
                  </a:xfrm>
                  <a:prstGeom prst="rect">
                    <a:avLst/>
                  </a:prstGeom>
                  <a:blipFill>
                    <a:blip r:embed="rId18"/>
                    <a:stretch>
                      <a:fillRect/>
                    </a:stretch>
                  </a:blipFill>
                  <a:ln w="28575"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4" name="Rectangle 13">
                    <a:extLst>
                      <a:ext uri="{FF2B5EF4-FFF2-40B4-BE49-F238E27FC236}">
                        <a16:creationId xmlns:a16="http://schemas.microsoft.com/office/drawing/2014/main" id="{55DB613F-3090-68F1-F9C7-E33AAF55CA2B}"/>
                      </a:ext>
                    </a:extLst>
                  </p:cNvPr>
                  <p:cNvSpPr/>
                  <p:nvPr/>
                </p:nvSpPr>
                <p:spPr>
                  <a:xfrm rot="15429135">
                    <a:off x="5005854" y="4036549"/>
                    <a:ext cx="224661" cy="1454351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scene3d>
                      <a:camera prst="orthographicFront">
                        <a:rot lat="0" lon="0" rev="15600000"/>
                      </a:camera>
                      <a:lightRig rig="threePt" dir="t"/>
                    </a:scene3d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acc>
                            <m:accPr>
                              <m:chr m:val="̃"/>
                              <m:ctrlP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acc>
                        </m:oMath>
                      </m:oMathPara>
                    </a14:m>
                    <a:endParaRPr lang="en-US" sz="1050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14" name="Rectangle 13">
                    <a:extLst>
                      <a:ext uri="{FF2B5EF4-FFF2-40B4-BE49-F238E27FC236}">
                        <a16:creationId xmlns:a16="http://schemas.microsoft.com/office/drawing/2014/main" id="{55DB613F-3090-68F1-F9C7-E33AAF55CA2B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15429135">
                    <a:off x="5005854" y="4036549"/>
                    <a:ext cx="224661" cy="1454351"/>
                  </a:xfrm>
                  <a:prstGeom prst="rect">
                    <a:avLst/>
                  </a:prstGeom>
                  <a:blipFill>
                    <a:blip r:embed="rId19"/>
                    <a:stretch>
                      <a:fillRect/>
                    </a:stretch>
                  </a:blipFill>
                  <a:ln w="28575"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5" name="Straight Arrow Connector 14">
                <a:extLst>
                  <a:ext uri="{FF2B5EF4-FFF2-40B4-BE49-F238E27FC236}">
                    <a16:creationId xmlns:a16="http://schemas.microsoft.com/office/drawing/2014/main" id="{93B14BE0-417F-E21B-E0F5-25250EC8346D}"/>
                  </a:ext>
                </a:extLst>
              </p:cNvPr>
              <p:cNvCxnSpPr>
                <a:cxnSpLocks/>
              </p:cNvCxnSpPr>
              <p:nvPr/>
            </p:nvCxnSpPr>
            <p:spPr>
              <a:xfrm rot="15429135">
                <a:off x="5143623" y="4976371"/>
                <a:ext cx="122040" cy="0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625F6B61-63A9-5F63-F9B0-08F0619A15E7}"/>
                  </a:ext>
                </a:extLst>
              </p:cNvPr>
              <p:cNvSpPr/>
              <p:nvPr/>
            </p:nvSpPr>
            <p:spPr>
              <a:xfrm rot="10800000">
                <a:off x="5907020" y="2440751"/>
                <a:ext cx="739098" cy="1729767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7" name="Rectangle 16">
                    <a:extLst>
                      <a:ext uri="{FF2B5EF4-FFF2-40B4-BE49-F238E27FC236}">
                        <a16:creationId xmlns:a16="http://schemas.microsoft.com/office/drawing/2014/main" id="{5FD2331C-AADD-015B-8439-F4F7A5CD4752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6247785" y="2676656"/>
                    <a:ext cx="224662" cy="1257960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scene3d>
                      <a:camera prst="orthographicFront">
                        <a:rot lat="0" lon="0" rev="10800000"/>
                      </a:camera>
                      <a:lightRig rig="threePt" dir="t"/>
                    </a:scene3d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en-US" sz="1050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17" name="Rectangle 16">
                    <a:extLst>
                      <a:ext uri="{FF2B5EF4-FFF2-40B4-BE49-F238E27FC236}">
                        <a16:creationId xmlns:a16="http://schemas.microsoft.com/office/drawing/2014/main" id="{5FD2331C-AADD-015B-8439-F4F7A5CD4752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10800000">
                    <a:off x="6247785" y="2676656"/>
                    <a:ext cx="224662" cy="1257960"/>
                  </a:xfrm>
                  <a:prstGeom prst="rect">
                    <a:avLst/>
                  </a:prstGeom>
                  <a:blipFill>
                    <a:blip r:embed="rId20"/>
                    <a:stretch>
                      <a:fillRect/>
                    </a:stretch>
                  </a:blipFill>
                  <a:ln w="28575"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8" name="Rectangle 17">
                    <a:extLst>
                      <a:ext uri="{FF2B5EF4-FFF2-40B4-BE49-F238E27FC236}">
                        <a16:creationId xmlns:a16="http://schemas.microsoft.com/office/drawing/2014/main" id="{3F0C268E-C39E-21D4-D4EF-2449793C54C7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794690" y="2578460"/>
                    <a:ext cx="224661" cy="1454351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scene3d>
                      <a:camera prst="orthographicFront">
                        <a:rot lat="0" lon="0" rev="10800000"/>
                      </a:camera>
                      <a:lightRig rig="threePt" dir="t"/>
                    </a:scene3d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acc>
                            <m:accPr>
                              <m:chr m:val="̃"/>
                              <m:ctrlP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acc>
                        </m:oMath>
                      </m:oMathPara>
                    </a14:m>
                    <a:endParaRPr lang="en-US" sz="1050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18" name="Rectangle 17">
                    <a:extLst>
                      <a:ext uri="{FF2B5EF4-FFF2-40B4-BE49-F238E27FC236}">
                        <a16:creationId xmlns:a16="http://schemas.microsoft.com/office/drawing/2014/main" id="{3F0C268E-C39E-21D4-D4EF-2449793C54C7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10800000">
                    <a:off x="5794690" y="2578460"/>
                    <a:ext cx="224661" cy="1454351"/>
                  </a:xfrm>
                  <a:prstGeom prst="rect">
                    <a:avLst/>
                  </a:prstGeom>
                  <a:blipFill>
                    <a:blip r:embed="rId21"/>
                    <a:stretch>
                      <a:fillRect/>
                    </a:stretch>
                  </a:blipFill>
                  <a:ln w="28575"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3350EC5C-5EC5-C005-4FA7-20EB34A91EB6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6072548" y="3268626"/>
                <a:ext cx="122040" cy="0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40A191EE-EAA6-E06F-B5FD-2AA167CD2EAE}"/>
                  </a:ext>
                </a:extLst>
              </p:cNvPr>
              <p:cNvSpPr/>
              <p:nvPr/>
            </p:nvSpPr>
            <p:spPr>
              <a:xfrm rot="5400000">
                <a:off x="3558000" y="1476949"/>
                <a:ext cx="739098" cy="172976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1" name="Rectangle 20">
                    <a:extLst>
                      <a:ext uri="{FF2B5EF4-FFF2-40B4-BE49-F238E27FC236}">
                        <a16:creationId xmlns:a16="http://schemas.microsoft.com/office/drawing/2014/main" id="{1DE0F4DD-291F-F17D-8524-F4890B87B823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3815220" y="1629306"/>
                    <a:ext cx="224662" cy="1257960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scene3d>
                      <a:camera prst="orthographicFront">
                        <a:rot lat="0" lon="0" rev="5400000"/>
                      </a:camera>
                      <a:lightRig rig="threePt" dir="t"/>
                    </a:scene3d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en-US" sz="1050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21" name="Rectangle 20">
                    <a:extLst>
                      <a:ext uri="{FF2B5EF4-FFF2-40B4-BE49-F238E27FC236}">
                        <a16:creationId xmlns:a16="http://schemas.microsoft.com/office/drawing/2014/main" id="{1DE0F4DD-291F-F17D-8524-F4890B87B823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5400000">
                    <a:off x="3815220" y="1629306"/>
                    <a:ext cx="224662" cy="1257960"/>
                  </a:xfrm>
                  <a:prstGeom prst="rect">
                    <a:avLst/>
                  </a:prstGeom>
                  <a:blipFill>
                    <a:blip r:embed="rId22"/>
                    <a:stretch>
                      <a:fillRect/>
                    </a:stretch>
                  </a:blipFill>
                  <a:ln w="28575"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2" name="Rectangle 21">
                    <a:extLst>
                      <a:ext uri="{FF2B5EF4-FFF2-40B4-BE49-F238E27FC236}">
                        <a16:creationId xmlns:a16="http://schemas.microsoft.com/office/drawing/2014/main" id="{8916DE9F-B3F5-2F67-DF1F-E2A2AE85CA3A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3815220" y="1984206"/>
                    <a:ext cx="224661" cy="1454351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scene3d>
                      <a:camera prst="orthographicFront">
                        <a:rot lat="0" lon="0" rev="5400000"/>
                      </a:camera>
                      <a:lightRig rig="threePt" dir="t"/>
                    </a:scene3d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acc>
                            <m:accPr>
                              <m:chr m:val="̃"/>
                              <m:ctrlP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acc>
                        </m:oMath>
                      </m:oMathPara>
                    </a14:m>
                    <a:endParaRPr lang="en-US" sz="1050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22" name="Rectangle 21">
                    <a:extLst>
                      <a:ext uri="{FF2B5EF4-FFF2-40B4-BE49-F238E27FC236}">
                        <a16:creationId xmlns:a16="http://schemas.microsoft.com/office/drawing/2014/main" id="{8916DE9F-B3F5-2F67-DF1F-E2A2AE85CA3A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5400000">
                    <a:off x="3815220" y="1984206"/>
                    <a:ext cx="224661" cy="1454351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/>
                    </a:stretch>
                  </a:blipFill>
                  <a:ln w="28575"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D941C70C-E559-C8B1-EDC2-B280D7484398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829521" y="2484834"/>
                <a:ext cx="122040" cy="0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4" name="Rectangle 83">
                  <a:extLst>
                    <a:ext uri="{FF2B5EF4-FFF2-40B4-BE49-F238E27FC236}">
                      <a16:creationId xmlns:a16="http://schemas.microsoft.com/office/drawing/2014/main" id="{874E5F19-9925-9152-8A41-113FEB3AFBD2}"/>
                    </a:ext>
                  </a:extLst>
                </p:cNvPr>
                <p:cNvSpPr/>
                <p:nvPr/>
              </p:nvSpPr>
              <p:spPr>
                <a:xfrm>
                  <a:off x="1665997" y="3337314"/>
                  <a:ext cx="845749" cy="842863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oMath>
                    </m:oMathPara>
                  </a14:m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84" name="Rectangle 83">
                  <a:extLst>
                    <a:ext uri="{FF2B5EF4-FFF2-40B4-BE49-F238E27FC236}">
                      <a16:creationId xmlns:a16="http://schemas.microsoft.com/office/drawing/2014/main" id="{874E5F19-9925-9152-8A41-113FEB3AFBD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65997" y="3337314"/>
                  <a:ext cx="845749" cy="842863"/>
                </a:xfrm>
                <a:prstGeom prst="rect">
                  <a:avLst/>
                </a:prstGeom>
                <a:blipFill>
                  <a:blip r:embed="rId23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8" name="Straight Arrow Connector 87">
              <a:extLst>
                <a:ext uri="{FF2B5EF4-FFF2-40B4-BE49-F238E27FC236}">
                  <a16:creationId xmlns:a16="http://schemas.microsoft.com/office/drawing/2014/main" id="{1D52DA7C-68CD-AA5C-18B3-30AF4F0943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619208" y="3552631"/>
              <a:ext cx="456636" cy="121984"/>
            </a:xfrm>
            <a:prstGeom prst="straightConnector1">
              <a:avLst/>
            </a:prstGeom>
            <a:ln w="38100" cap="flat">
              <a:solidFill>
                <a:schemeClr val="tx1"/>
              </a:solidFill>
              <a:miter lim="800000"/>
              <a:headEnd type="triangl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0831D614-AEA8-6B5F-DAC6-2A7D7A253B5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570380" y="3749774"/>
              <a:ext cx="524981" cy="112836"/>
            </a:xfrm>
            <a:prstGeom prst="straightConnector1">
              <a:avLst/>
            </a:prstGeom>
            <a:ln w="38100" cap="flat">
              <a:solidFill>
                <a:schemeClr val="tx1"/>
              </a:solidFill>
              <a:miter lim="800000"/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Arrow Connector 112">
              <a:extLst>
                <a:ext uri="{FF2B5EF4-FFF2-40B4-BE49-F238E27FC236}">
                  <a16:creationId xmlns:a16="http://schemas.microsoft.com/office/drawing/2014/main" id="{2CAB7FD2-5ED8-8BD7-9961-99E869695E1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66742" y="3607584"/>
              <a:ext cx="459964" cy="100283"/>
            </a:xfrm>
            <a:prstGeom prst="straightConnector1">
              <a:avLst/>
            </a:prstGeom>
            <a:ln w="38100" cap="flat">
              <a:solidFill>
                <a:schemeClr val="tx1"/>
              </a:solidFill>
              <a:miter lim="800000"/>
              <a:headEnd type="triangl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Arrow Connector 115">
              <a:extLst>
                <a:ext uri="{FF2B5EF4-FFF2-40B4-BE49-F238E27FC236}">
                  <a16:creationId xmlns:a16="http://schemas.microsoft.com/office/drawing/2014/main" id="{88A1F824-C094-AB8D-17C3-877B7E31659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44582" y="3833655"/>
              <a:ext cx="383597" cy="66512"/>
            </a:xfrm>
            <a:prstGeom prst="straightConnector1">
              <a:avLst/>
            </a:prstGeom>
            <a:ln w="38100" cap="flat">
              <a:solidFill>
                <a:schemeClr val="tx1"/>
              </a:solidFill>
              <a:miter lim="800000"/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A3634E94-BE58-0511-BEDF-BD5C400B067C}"/>
              </a:ext>
            </a:extLst>
          </p:cNvPr>
          <p:cNvGrpSpPr/>
          <p:nvPr/>
        </p:nvGrpSpPr>
        <p:grpSpPr>
          <a:xfrm>
            <a:off x="8570702" y="2009528"/>
            <a:ext cx="3321465" cy="3071798"/>
            <a:chOff x="8570702" y="2009528"/>
            <a:chExt cx="3321465" cy="3071798"/>
          </a:xfrm>
        </p:grpSpPr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462E09AE-7D04-FF34-D863-E9DD09604275}"/>
                </a:ext>
              </a:extLst>
            </p:cNvPr>
            <p:cNvGrpSpPr/>
            <p:nvPr/>
          </p:nvGrpSpPr>
          <p:grpSpPr>
            <a:xfrm>
              <a:off x="8570702" y="2485292"/>
              <a:ext cx="3321465" cy="2596034"/>
              <a:chOff x="1278244" y="1972284"/>
              <a:chExt cx="5367874" cy="3560914"/>
            </a:xfrm>
          </p:grpSpPr>
          <p:grpSp>
            <p:nvGrpSpPr>
              <p:cNvPr id="62" name="Group 61">
                <a:extLst>
                  <a:ext uri="{FF2B5EF4-FFF2-40B4-BE49-F238E27FC236}">
                    <a16:creationId xmlns:a16="http://schemas.microsoft.com/office/drawing/2014/main" id="{D390EEFD-05EB-4952-C4A9-BCC41CA3D2CB}"/>
                  </a:ext>
                </a:extLst>
              </p:cNvPr>
              <p:cNvGrpSpPr/>
              <p:nvPr/>
            </p:nvGrpSpPr>
            <p:grpSpPr>
              <a:xfrm>
                <a:off x="1278244" y="2480469"/>
                <a:ext cx="851428" cy="1729767"/>
                <a:chOff x="2024448" y="2949729"/>
                <a:chExt cx="851428" cy="1729767"/>
              </a:xfrm>
            </p:grpSpPr>
            <p:sp>
              <p:nvSpPr>
                <p:cNvPr id="79" name="Rectangle 78">
                  <a:extLst>
                    <a:ext uri="{FF2B5EF4-FFF2-40B4-BE49-F238E27FC236}">
                      <a16:creationId xmlns:a16="http://schemas.microsoft.com/office/drawing/2014/main" id="{A325B006-03B8-8C01-A373-3756C6A244F8}"/>
                    </a:ext>
                  </a:extLst>
                </p:cNvPr>
                <p:cNvSpPr/>
                <p:nvPr/>
              </p:nvSpPr>
              <p:spPr>
                <a:xfrm>
                  <a:off x="2024448" y="2949729"/>
                  <a:ext cx="739098" cy="1729767"/>
                </a:xfrm>
                <a:prstGeom prst="rect">
                  <a:avLst/>
                </a:prstGeom>
                <a:solidFill>
                  <a:schemeClr val="tx2">
                    <a:lumMod val="10000"/>
                    <a:lumOff val="90000"/>
                  </a:schemeClr>
                </a:solidFill>
                <a:ln w="28575">
                  <a:solidFill>
                    <a:schemeClr val="tx1"/>
                  </a:solidFill>
                  <a:prstDash val="sysDot"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80" name="Rectangle 79">
                      <a:extLst>
                        <a:ext uri="{FF2B5EF4-FFF2-40B4-BE49-F238E27FC236}">
                          <a16:creationId xmlns:a16="http://schemas.microsoft.com/office/drawing/2014/main" id="{EC9A2B77-B734-9F23-2518-42876A95FD1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198119" y="3185631"/>
                      <a:ext cx="224662" cy="125796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>
                      <a:scene3d>
                        <a:camera prst="orthographicFront">
                          <a:rot lat="0" lon="0" rev="0"/>
                        </a:camera>
                        <a:lightRig rig="threePt" dir="t"/>
                      </a:scene3d>
                    </a:bodyPr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1050" dirty="0">
                        <a:solidFill>
                          <a:sysClr val="windowText" lastClr="000000"/>
                        </a:solidFill>
                      </a:endParaRPr>
                    </a:p>
                  </p:txBody>
                </p:sp>
              </mc:Choice>
              <mc:Fallback>
                <p:sp>
                  <p:nvSpPr>
                    <p:cNvPr id="80" name="Rectangle 79">
                      <a:extLst>
                        <a:ext uri="{FF2B5EF4-FFF2-40B4-BE49-F238E27FC236}">
                          <a16:creationId xmlns:a16="http://schemas.microsoft.com/office/drawing/2014/main" id="{EC9A2B77-B734-9F23-2518-42876A95FD11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198119" y="3185631"/>
                      <a:ext cx="224662" cy="1257960"/>
                    </a:xfrm>
                    <a:prstGeom prst="rect">
                      <a:avLst/>
                    </a:prstGeom>
                    <a:blipFill>
                      <a:blip r:embed="rId24"/>
                      <a:stretch>
                        <a:fillRect l="-64286" r="-14286"/>
                      </a:stretch>
                    </a:blipFill>
                    <a:ln w="28575">
                      <a:solidFill>
                        <a:schemeClr val="tx1"/>
                      </a:solidFill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81" name="Rectangle 80">
                      <a:extLst>
                        <a:ext uri="{FF2B5EF4-FFF2-40B4-BE49-F238E27FC236}">
                          <a16:creationId xmlns:a16="http://schemas.microsoft.com/office/drawing/2014/main" id="{4FE8EC4B-0B98-E8AF-39B5-871E04E44DC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51215" y="3087436"/>
                      <a:ext cx="224661" cy="1454351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acc>
                              <m:accPr>
                                <m:chr m:val="̃"/>
                                <m:ctrlP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sz="1200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b>
                                </m:sSub>
                              </m:e>
                            </m:acc>
                          </m:oMath>
                        </m:oMathPara>
                      </a14:m>
                      <a:endParaRPr lang="en-US" sz="1050" dirty="0">
                        <a:solidFill>
                          <a:sysClr val="windowText" lastClr="000000"/>
                        </a:solidFill>
                      </a:endParaRPr>
                    </a:p>
                  </p:txBody>
                </p:sp>
              </mc:Choice>
              <mc:Fallback>
                <p:sp>
                  <p:nvSpPr>
                    <p:cNvPr id="81" name="Rectangle 80">
                      <a:extLst>
                        <a:ext uri="{FF2B5EF4-FFF2-40B4-BE49-F238E27FC236}">
                          <a16:creationId xmlns:a16="http://schemas.microsoft.com/office/drawing/2014/main" id="{4FE8EC4B-0B98-E8AF-39B5-871E04E44DCE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651215" y="3087436"/>
                      <a:ext cx="224661" cy="1454351"/>
                    </a:xfrm>
                    <a:prstGeom prst="rect">
                      <a:avLst/>
                    </a:prstGeom>
                    <a:blipFill>
                      <a:blip r:embed="rId25"/>
                      <a:stretch>
                        <a:fillRect l="-57143" r="-14286"/>
                      </a:stretch>
                    </a:blipFill>
                    <a:ln w="28575">
                      <a:solidFill>
                        <a:schemeClr val="tx1"/>
                      </a:solidFill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82" name="Straight Arrow Connector 81">
                  <a:extLst>
                    <a:ext uri="{FF2B5EF4-FFF2-40B4-BE49-F238E27FC236}">
                      <a16:creationId xmlns:a16="http://schemas.microsoft.com/office/drawing/2014/main" id="{71F2A87C-1238-1DF9-EC69-4485348B8FE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475978" y="3851621"/>
                  <a:ext cx="122040" cy="0"/>
                </a:xfrm>
                <a:prstGeom prst="straightConnector1">
                  <a:avLst/>
                </a:prstGeom>
                <a:ln w="22225">
                  <a:solidFill>
                    <a:schemeClr val="tx1"/>
                  </a:solidFill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6EC4544C-989D-5056-6708-BA5C7219BFF6}"/>
                  </a:ext>
                </a:extLst>
              </p:cNvPr>
              <p:cNvSpPr/>
              <p:nvPr/>
            </p:nvSpPr>
            <p:spPr>
              <a:xfrm rot="16793467">
                <a:off x="2533886" y="4298765"/>
                <a:ext cx="739098" cy="1729767"/>
              </a:xfrm>
              <a:prstGeom prst="rect">
                <a:avLst/>
              </a:prstGeom>
              <a:solidFill>
                <a:srgbClr val="F7C8D0"/>
              </a:solidFill>
              <a:ln w="28575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64" name="Rectangle 63">
                    <a:extLst>
                      <a:ext uri="{FF2B5EF4-FFF2-40B4-BE49-F238E27FC236}">
                        <a16:creationId xmlns:a16="http://schemas.microsoft.com/office/drawing/2014/main" id="{84F70C3B-2ED0-2E54-83C3-FD1710D4B424}"/>
                      </a:ext>
                    </a:extLst>
                  </p:cNvPr>
                  <p:cNvSpPr/>
                  <p:nvPr/>
                </p:nvSpPr>
                <p:spPr>
                  <a:xfrm rot="16793467">
                    <a:off x="2776751" y="4616974"/>
                    <a:ext cx="224662" cy="1257960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scene3d>
                      <a:camera prst="orthographicFront">
                        <a:rot lat="0" lon="0" rev="16800000"/>
                      </a:camera>
                      <a:lightRig rig="threePt" dir="t"/>
                    </a:scene3d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oMath>
                      </m:oMathPara>
                    </a14:m>
                    <a:endParaRPr lang="en-US" sz="1050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64" name="Rectangle 63">
                    <a:extLst>
                      <a:ext uri="{FF2B5EF4-FFF2-40B4-BE49-F238E27FC236}">
                        <a16:creationId xmlns:a16="http://schemas.microsoft.com/office/drawing/2014/main" id="{84F70C3B-2ED0-2E54-83C3-FD1710D4B424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16793467">
                    <a:off x="2776751" y="4616974"/>
                    <a:ext cx="224662" cy="1257960"/>
                  </a:xfrm>
                  <a:prstGeom prst="rect">
                    <a:avLst/>
                  </a:prstGeom>
                  <a:blipFill>
                    <a:blip r:embed="rId26"/>
                    <a:stretch>
                      <a:fillRect/>
                    </a:stretch>
                  </a:blipFill>
                  <a:ln w="28575"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65" name="Rectangle 64">
                    <a:extLst>
                      <a:ext uri="{FF2B5EF4-FFF2-40B4-BE49-F238E27FC236}">
                        <a16:creationId xmlns:a16="http://schemas.microsoft.com/office/drawing/2014/main" id="{85F83AC5-97DB-0AEF-600B-E2F2066C1126}"/>
                      </a:ext>
                    </a:extLst>
                  </p:cNvPr>
                  <p:cNvSpPr/>
                  <p:nvPr/>
                </p:nvSpPr>
                <p:spPr>
                  <a:xfrm rot="16793467">
                    <a:off x="2854583" y="4072417"/>
                    <a:ext cx="224661" cy="1454351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scene3d>
                      <a:camera prst="orthographicFront">
                        <a:rot lat="0" lon="0" rev="16800000"/>
                      </a:camera>
                      <a:lightRig rig="threePt" dir="t"/>
                    </a:scene3d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acc>
                            <m:accPr>
                              <m:chr m:val="̃"/>
                              <m:ctrlP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e>
                          </m:acc>
                        </m:oMath>
                      </m:oMathPara>
                    </a14:m>
                    <a:endParaRPr lang="en-US" sz="1050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65" name="Rectangle 64">
                    <a:extLst>
                      <a:ext uri="{FF2B5EF4-FFF2-40B4-BE49-F238E27FC236}">
                        <a16:creationId xmlns:a16="http://schemas.microsoft.com/office/drawing/2014/main" id="{85F83AC5-97DB-0AEF-600B-E2F2066C1126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16793467">
                    <a:off x="2854583" y="4072417"/>
                    <a:ext cx="224661" cy="1454351"/>
                  </a:xfrm>
                  <a:prstGeom prst="rect">
                    <a:avLst/>
                  </a:prstGeom>
                  <a:blipFill>
                    <a:blip r:embed="rId27"/>
                    <a:stretch>
                      <a:fillRect/>
                    </a:stretch>
                  </a:blipFill>
                  <a:ln w="28575"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6" name="Straight Arrow Connector 65">
                <a:extLst>
                  <a:ext uri="{FF2B5EF4-FFF2-40B4-BE49-F238E27FC236}">
                    <a16:creationId xmlns:a16="http://schemas.microsoft.com/office/drawing/2014/main" id="{2D9E65DF-4AE6-66BB-FDC1-210FAB278201}"/>
                  </a:ext>
                </a:extLst>
              </p:cNvPr>
              <p:cNvCxnSpPr>
                <a:cxnSpLocks/>
              </p:cNvCxnSpPr>
              <p:nvPr/>
            </p:nvCxnSpPr>
            <p:spPr>
              <a:xfrm rot="16793467">
                <a:off x="2903438" y="5029130"/>
                <a:ext cx="122040" cy="0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3DF26E48-2812-4AEC-896A-545E2356D1D0}"/>
                  </a:ext>
                </a:extLst>
              </p:cNvPr>
              <p:cNvSpPr/>
              <p:nvPr/>
            </p:nvSpPr>
            <p:spPr>
              <a:xfrm rot="15429135">
                <a:off x="4830810" y="4259138"/>
                <a:ext cx="739098" cy="1729767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68" name="Rectangle 67">
                    <a:extLst>
                      <a:ext uri="{FF2B5EF4-FFF2-40B4-BE49-F238E27FC236}">
                        <a16:creationId xmlns:a16="http://schemas.microsoft.com/office/drawing/2014/main" id="{B80B520F-FA0D-3C2C-781D-0E511FD1F85E}"/>
                      </a:ext>
                    </a:extLst>
                  </p:cNvPr>
                  <p:cNvSpPr/>
                  <p:nvPr/>
                </p:nvSpPr>
                <p:spPr>
                  <a:xfrm rot="15429135">
                    <a:off x="5106604" y="4576497"/>
                    <a:ext cx="224662" cy="1257960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scene3d>
                      <a:camera prst="orthographicFront">
                        <a:rot lat="0" lon="0" rev="15600000"/>
                      </a:camera>
                      <a:lightRig rig="threePt" dir="t"/>
                    </a:scene3d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oMath>
                      </m:oMathPara>
                    </a14:m>
                    <a:endParaRPr lang="en-US" sz="1050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68" name="Rectangle 67">
                    <a:extLst>
                      <a:ext uri="{FF2B5EF4-FFF2-40B4-BE49-F238E27FC236}">
                        <a16:creationId xmlns:a16="http://schemas.microsoft.com/office/drawing/2014/main" id="{B80B520F-FA0D-3C2C-781D-0E511FD1F85E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15429135">
                    <a:off x="5106604" y="4576497"/>
                    <a:ext cx="224662" cy="1257960"/>
                  </a:xfrm>
                  <a:prstGeom prst="rect">
                    <a:avLst/>
                  </a:prstGeom>
                  <a:blipFill>
                    <a:blip r:embed="rId28"/>
                    <a:stretch>
                      <a:fillRect/>
                    </a:stretch>
                  </a:blipFill>
                  <a:ln w="28575"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69" name="Rectangle 68">
                    <a:extLst>
                      <a:ext uri="{FF2B5EF4-FFF2-40B4-BE49-F238E27FC236}">
                        <a16:creationId xmlns:a16="http://schemas.microsoft.com/office/drawing/2014/main" id="{B4A189DE-3FEA-F498-02C8-A45F20EBB416}"/>
                      </a:ext>
                    </a:extLst>
                  </p:cNvPr>
                  <p:cNvSpPr/>
                  <p:nvPr/>
                </p:nvSpPr>
                <p:spPr>
                  <a:xfrm rot="15429135">
                    <a:off x="5005854" y="4036549"/>
                    <a:ext cx="224661" cy="1454351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scene3d>
                      <a:camera prst="orthographicFront">
                        <a:rot lat="0" lon="0" rev="15600000"/>
                      </a:camera>
                      <a:lightRig rig="threePt" dir="t"/>
                    </a:scene3d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acc>
                            <m:accPr>
                              <m:chr m:val="̃"/>
                              <m:ctrlP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acc>
                        </m:oMath>
                      </m:oMathPara>
                    </a14:m>
                    <a:endParaRPr lang="en-US" sz="1050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69" name="Rectangle 68">
                    <a:extLst>
                      <a:ext uri="{FF2B5EF4-FFF2-40B4-BE49-F238E27FC236}">
                        <a16:creationId xmlns:a16="http://schemas.microsoft.com/office/drawing/2014/main" id="{B4A189DE-3FEA-F498-02C8-A45F20EBB416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15429135">
                    <a:off x="5005854" y="4036549"/>
                    <a:ext cx="224661" cy="1454351"/>
                  </a:xfrm>
                  <a:prstGeom prst="rect">
                    <a:avLst/>
                  </a:prstGeom>
                  <a:blipFill>
                    <a:blip r:embed="rId29"/>
                    <a:stretch>
                      <a:fillRect/>
                    </a:stretch>
                  </a:blipFill>
                  <a:ln w="28575"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70" name="Straight Arrow Connector 69">
                <a:extLst>
                  <a:ext uri="{FF2B5EF4-FFF2-40B4-BE49-F238E27FC236}">
                    <a16:creationId xmlns:a16="http://schemas.microsoft.com/office/drawing/2014/main" id="{442342B8-9FFD-55C1-D89A-84A5133237EC}"/>
                  </a:ext>
                </a:extLst>
              </p:cNvPr>
              <p:cNvCxnSpPr>
                <a:cxnSpLocks/>
              </p:cNvCxnSpPr>
              <p:nvPr/>
            </p:nvCxnSpPr>
            <p:spPr>
              <a:xfrm rot="15429135">
                <a:off x="5143623" y="4976371"/>
                <a:ext cx="122040" cy="0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EBD495BF-0522-0675-88B5-2457F833FC65}"/>
                  </a:ext>
                </a:extLst>
              </p:cNvPr>
              <p:cNvSpPr/>
              <p:nvPr/>
            </p:nvSpPr>
            <p:spPr>
              <a:xfrm rot="10800000">
                <a:off x="5907020" y="2440751"/>
                <a:ext cx="739098" cy="1729767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72" name="Rectangle 71">
                    <a:extLst>
                      <a:ext uri="{FF2B5EF4-FFF2-40B4-BE49-F238E27FC236}">
                        <a16:creationId xmlns:a16="http://schemas.microsoft.com/office/drawing/2014/main" id="{248E17C8-AFDE-CB59-E1F0-D3155A4D7332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6247785" y="2676656"/>
                    <a:ext cx="224662" cy="1257960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scene3d>
                      <a:camera prst="orthographicFront">
                        <a:rot lat="0" lon="0" rev="10800000"/>
                      </a:camera>
                      <a:lightRig rig="threePt" dir="t"/>
                    </a:scene3d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en-US" sz="1050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72" name="Rectangle 71">
                    <a:extLst>
                      <a:ext uri="{FF2B5EF4-FFF2-40B4-BE49-F238E27FC236}">
                        <a16:creationId xmlns:a16="http://schemas.microsoft.com/office/drawing/2014/main" id="{248E17C8-AFDE-CB59-E1F0-D3155A4D7332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10800000">
                    <a:off x="6247785" y="2676656"/>
                    <a:ext cx="224662" cy="1257960"/>
                  </a:xfrm>
                  <a:prstGeom prst="rect">
                    <a:avLst/>
                  </a:prstGeom>
                  <a:blipFill>
                    <a:blip r:embed="rId30"/>
                    <a:stretch>
                      <a:fillRect/>
                    </a:stretch>
                  </a:blipFill>
                  <a:ln w="28575"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73" name="Rectangle 72">
                    <a:extLst>
                      <a:ext uri="{FF2B5EF4-FFF2-40B4-BE49-F238E27FC236}">
                        <a16:creationId xmlns:a16="http://schemas.microsoft.com/office/drawing/2014/main" id="{5B3797CA-9E13-1764-23EC-F4ED934B84F2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794690" y="2578460"/>
                    <a:ext cx="224661" cy="1454351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scene3d>
                      <a:camera prst="orthographicFront">
                        <a:rot lat="0" lon="0" rev="10800000"/>
                      </a:camera>
                      <a:lightRig rig="threePt" dir="t"/>
                    </a:scene3d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acc>
                            <m:accPr>
                              <m:chr m:val="̃"/>
                              <m:ctrlP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acc>
                        </m:oMath>
                      </m:oMathPara>
                    </a14:m>
                    <a:endParaRPr lang="en-US" sz="1050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73" name="Rectangle 72">
                    <a:extLst>
                      <a:ext uri="{FF2B5EF4-FFF2-40B4-BE49-F238E27FC236}">
                        <a16:creationId xmlns:a16="http://schemas.microsoft.com/office/drawing/2014/main" id="{5B3797CA-9E13-1764-23EC-F4ED934B84F2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10800000">
                    <a:off x="5794690" y="2578460"/>
                    <a:ext cx="224661" cy="1454351"/>
                  </a:xfrm>
                  <a:prstGeom prst="rect">
                    <a:avLst/>
                  </a:prstGeom>
                  <a:blipFill>
                    <a:blip r:embed="rId31"/>
                    <a:stretch>
                      <a:fillRect/>
                    </a:stretch>
                  </a:blipFill>
                  <a:ln w="28575"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74" name="Straight Arrow Connector 73">
                <a:extLst>
                  <a:ext uri="{FF2B5EF4-FFF2-40B4-BE49-F238E27FC236}">
                    <a16:creationId xmlns:a16="http://schemas.microsoft.com/office/drawing/2014/main" id="{1511FFCA-0E36-321A-2E97-702095E77656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6072548" y="3268626"/>
                <a:ext cx="122040" cy="0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81FCCB73-DD04-8E70-1957-83474F739A19}"/>
                  </a:ext>
                </a:extLst>
              </p:cNvPr>
              <p:cNvSpPr/>
              <p:nvPr/>
            </p:nvSpPr>
            <p:spPr>
              <a:xfrm rot="5400000">
                <a:off x="3558000" y="1476949"/>
                <a:ext cx="739098" cy="172976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76" name="Rectangle 75">
                    <a:extLst>
                      <a:ext uri="{FF2B5EF4-FFF2-40B4-BE49-F238E27FC236}">
                        <a16:creationId xmlns:a16="http://schemas.microsoft.com/office/drawing/2014/main" id="{DC308749-2031-6619-DA42-41A0EB7DA9C7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3815220" y="1629306"/>
                    <a:ext cx="224662" cy="1257960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scene3d>
                      <a:camera prst="orthographicFront">
                        <a:rot lat="0" lon="0" rev="5400000"/>
                      </a:camera>
                      <a:lightRig rig="threePt" dir="t"/>
                    </a:scene3d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en-US" sz="1050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76" name="Rectangle 75">
                    <a:extLst>
                      <a:ext uri="{FF2B5EF4-FFF2-40B4-BE49-F238E27FC236}">
                        <a16:creationId xmlns:a16="http://schemas.microsoft.com/office/drawing/2014/main" id="{DC308749-2031-6619-DA42-41A0EB7DA9C7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5400000">
                    <a:off x="3815220" y="1629306"/>
                    <a:ext cx="224662" cy="1257960"/>
                  </a:xfrm>
                  <a:prstGeom prst="rect">
                    <a:avLst/>
                  </a:prstGeom>
                  <a:blipFill>
                    <a:blip r:embed="rId32"/>
                    <a:stretch>
                      <a:fillRect/>
                    </a:stretch>
                  </a:blipFill>
                  <a:ln w="28575"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77" name="Rectangle 76">
                    <a:extLst>
                      <a:ext uri="{FF2B5EF4-FFF2-40B4-BE49-F238E27FC236}">
                        <a16:creationId xmlns:a16="http://schemas.microsoft.com/office/drawing/2014/main" id="{7036F6C4-6688-F927-C835-1231836D82C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3815220" y="1984206"/>
                    <a:ext cx="224661" cy="1454351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scene3d>
                      <a:camera prst="orthographicFront">
                        <a:rot lat="0" lon="0" rev="5400000"/>
                      </a:camera>
                      <a:lightRig rig="threePt" dir="t"/>
                    </a:scene3d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acc>
                            <m:accPr>
                              <m:chr m:val="̃"/>
                              <m:ctrlP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acc>
                        </m:oMath>
                      </m:oMathPara>
                    </a14:m>
                    <a:endParaRPr lang="en-US" sz="1050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77" name="Rectangle 76">
                    <a:extLst>
                      <a:ext uri="{FF2B5EF4-FFF2-40B4-BE49-F238E27FC236}">
                        <a16:creationId xmlns:a16="http://schemas.microsoft.com/office/drawing/2014/main" id="{7036F6C4-6688-F927-C835-1231836D82C1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5400000">
                    <a:off x="3815220" y="1984206"/>
                    <a:ext cx="224661" cy="1454351"/>
                  </a:xfrm>
                  <a:prstGeom prst="rect">
                    <a:avLst/>
                  </a:prstGeom>
                  <a:blipFill>
                    <a:blip r:embed="rId33"/>
                    <a:stretch>
                      <a:fillRect/>
                    </a:stretch>
                  </a:blipFill>
                  <a:ln w="28575"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78" name="Straight Arrow Connector 77">
                <a:extLst>
                  <a:ext uri="{FF2B5EF4-FFF2-40B4-BE49-F238E27FC236}">
                    <a16:creationId xmlns:a16="http://schemas.microsoft.com/office/drawing/2014/main" id="{89FDB2F7-6B5F-9F18-DD80-688B3245E4E3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829521" y="2484834"/>
                <a:ext cx="122040" cy="0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7979B79C-DA1F-B23C-4C57-4182D0B9DACC}"/>
                </a:ext>
              </a:extLst>
            </p:cNvPr>
            <p:cNvSpPr/>
            <p:nvPr/>
          </p:nvSpPr>
          <p:spPr>
            <a:xfrm>
              <a:off x="10591112" y="2009528"/>
              <a:ext cx="762561" cy="762561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66DC46B2-C214-EF6A-3DF4-63FCFAFAA67A}"/>
                </a:ext>
              </a:extLst>
            </p:cNvPr>
            <p:cNvSpPr txBox="1"/>
            <p:nvPr/>
          </p:nvSpPr>
          <p:spPr>
            <a:xfrm>
              <a:off x="10591112" y="2202404"/>
              <a:ext cx="8105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ORAM</a:t>
              </a:r>
            </a:p>
          </p:txBody>
        </p:sp>
        <p:cxnSp>
          <p:nvCxnSpPr>
            <p:cNvPr id="118" name="Straight Arrow Connector 117">
              <a:extLst>
                <a:ext uri="{FF2B5EF4-FFF2-40B4-BE49-F238E27FC236}">
                  <a16:creationId xmlns:a16="http://schemas.microsoft.com/office/drawing/2014/main" id="{68BACA73-F786-219B-AB89-2293379FA56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415907" y="3223191"/>
              <a:ext cx="879918" cy="356610"/>
            </a:xfrm>
            <a:prstGeom prst="straightConnector1">
              <a:avLst/>
            </a:prstGeom>
            <a:ln w="38100" cap="flat">
              <a:solidFill>
                <a:schemeClr val="tx1"/>
              </a:solidFill>
              <a:miter lim="800000"/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Arrow Connector 119">
              <a:extLst>
                <a:ext uri="{FF2B5EF4-FFF2-40B4-BE49-F238E27FC236}">
                  <a16:creationId xmlns:a16="http://schemas.microsoft.com/office/drawing/2014/main" id="{F71777E8-5166-59DE-99BD-528632B2182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750601" y="3731412"/>
              <a:ext cx="1558672" cy="618549"/>
            </a:xfrm>
            <a:prstGeom prst="straightConnector1">
              <a:avLst/>
            </a:prstGeom>
            <a:ln w="38100" cap="flat">
              <a:solidFill>
                <a:schemeClr val="tx1"/>
              </a:solidFill>
              <a:miter lim="800000"/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Arrow Connector 122">
              <a:extLst>
                <a:ext uri="{FF2B5EF4-FFF2-40B4-BE49-F238E27FC236}">
                  <a16:creationId xmlns:a16="http://schemas.microsoft.com/office/drawing/2014/main" id="{E2577EAB-34D2-7003-B6CC-4CD9FAD761B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205001" y="3354547"/>
              <a:ext cx="1804071" cy="943116"/>
            </a:xfrm>
            <a:prstGeom prst="straightConnector1">
              <a:avLst/>
            </a:prstGeom>
            <a:ln w="38100" cap="flat">
              <a:solidFill>
                <a:schemeClr val="tx1"/>
              </a:solidFill>
              <a:miter lim="800000"/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Arrow Connector 125">
              <a:extLst>
                <a:ext uri="{FF2B5EF4-FFF2-40B4-BE49-F238E27FC236}">
                  <a16:creationId xmlns:a16="http://schemas.microsoft.com/office/drawing/2014/main" id="{29B62B9C-B8BA-FBF7-F85A-B8A75CA66E6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556411" y="3184891"/>
              <a:ext cx="604356" cy="1165070"/>
            </a:xfrm>
            <a:prstGeom prst="straightConnector1">
              <a:avLst/>
            </a:prstGeom>
            <a:ln w="38100" cap="flat">
              <a:solidFill>
                <a:schemeClr val="tx1"/>
              </a:solidFill>
              <a:miter lim="800000"/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Arrow Connector 128">
              <a:extLst>
                <a:ext uri="{FF2B5EF4-FFF2-40B4-BE49-F238E27FC236}">
                  <a16:creationId xmlns:a16="http://schemas.microsoft.com/office/drawing/2014/main" id="{6956FD54-D9EB-FD19-2DB8-FC4F70B079E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64198" y="3626800"/>
              <a:ext cx="1929203" cy="76371"/>
            </a:xfrm>
            <a:prstGeom prst="straightConnector1">
              <a:avLst/>
            </a:prstGeom>
            <a:ln w="38100" cap="flat">
              <a:solidFill>
                <a:schemeClr val="tx1"/>
              </a:solidFill>
              <a:miter lim="800000"/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Arrow Connector 131">
              <a:extLst>
                <a:ext uri="{FF2B5EF4-FFF2-40B4-BE49-F238E27FC236}">
                  <a16:creationId xmlns:a16="http://schemas.microsoft.com/office/drawing/2014/main" id="{5E8D2D11-D6D5-A13F-A682-69EC3663278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039167" y="3869243"/>
              <a:ext cx="293748" cy="450514"/>
            </a:xfrm>
            <a:prstGeom prst="straightConnector1">
              <a:avLst/>
            </a:prstGeom>
            <a:ln w="38100" cap="flat">
              <a:solidFill>
                <a:schemeClr val="tx1"/>
              </a:solidFill>
              <a:miter lim="800000"/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Arrow Connector 133">
              <a:extLst>
                <a:ext uri="{FF2B5EF4-FFF2-40B4-BE49-F238E27FC236}">
                  <a16:creationId xmlns:a16="http://schemas.microsoft.com/office/drawing/2014/main" id="{63678DBB-32DC-C257-D44B-3F99C5482CF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55459" y="4449274"/>
              <a:ext cx="470544" cy="11015"/>
            </a:xfrm>
            <a:prstGeom prst="straightConnector1">
              <a:avLst/>
            </a:prstGeom>
            <a:ln w="38100" cap="flat">
              <a:solidFill>
                <a:schemeClr val="tx1"/>
              </a:solidFill>
              <a:miter lim="800000"/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Arrow Connector 136">
              <a:extLst>
                <a:ext uri="{FF2B5EF4-FFF2-40B4-BE49-F238E27FC236}">
                  <a16:creationId xmlns:a16="http://schemas.microsoft.com/office/drawing/2014/main" id="{F112C56C-6133-480E-8B62-72EB858735DF}"/>
                </a:ext>
              </a:extLst>
            </p:cNvPr>
            <p:cNvCxnSpPr>
              <a:cxnSpLocks/>
            </p:cNvCxnSpPr>
            <p:nvPr/>
          </p:nvCxnSpPr>
          <p:spPr>
            <a:xfrm>
              <a:off x="9167044" y="3946759"/>
              <a:ext cx="212398" cy="371545"/>
            </a:xfrm>
            <a:prstGeom prst="straightConnector1">
              <a:avLst/>
            </a:prstGeom>
            <a:ln w="38100" cap="flat">
              <a:solidFill>
                <a:schemeClr val="tx1"/>
              </a:solidFill>
              <a:miter lim="800000"/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Arrow Connector 138">
              <a:extLst>
                <a:ext uri="{FF2B5EF4-FFF2-40B4-BE49-F238E27FC236}">
                  <a16:creationId xmlns:a16="http://schemas.microsoft.com/office/drawing/2014/main" id="{5D2C17FA-9D4E-9AAA-E923-5916FB156AD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225893" y="3106014"/>
              <a:ext cx="388183" cy="125186"/>
            </a:xfrm>
            <a:prstGeom prst="straightConnector1">
              <a:avLst/>
            </a:prstGeom>
            <a:ln w="38100" cap="flat">
              <a:solidFill>
                <a:schemeClr val="tx1"/>
              </a:solidFill>
              <a:miter lim="800000"/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44912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  <p:bldP spid="85" grpId="0"/>
      <p:bldP spid="86" grpId="0"/>
      <p:bldP spid="8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761E5-A325-A835-8B1D-D5CAE62D1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1112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Fully secure RAM MPC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A98E72D6-E7F1-2DAB-7C37-CD6FE5AC06A4}"/>
              </a:ext>
            </a:extLst>
          </p:cNvPr>
          <p:cNvGrpSpPr/>
          <p:nvPr/>
        </p:nvGrpSpPr>
        <p:grpSpPr>
          <a:xfrm>
            <a:off x="422564" y="2485292"/>
            <a:ext cx="3321465" cy="2596034"/>
            <a:chOff x="1278244" y="1972284"/>
            <a:chExt cx="5367874" cy="3560914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19268660-62B1-78B0-BC82-A8125A9B015A}"/>
                </a:ext>
              </a:extLst>
            </p:cNvPr>
            <p:cNvGrpSpPr/>
            <p:nvPr/>
          </p:nvGrpSpPr>
          <p:grpSpPr>
            <a:xfrm>
              <a:off x="1278244" y="2480469"/>
              <a:ext cx="851428" cy="1729767"/>
              <a:chOff x="2024448" y="2949729"/>
              <a:chExt cx="851428" cy="1729767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363B00B3-DDD0-2E83-BD11-688A9F34CEBB}"/>
                  </a:ext>
                </a:extLst>
              </p:cNvPr>
              <p:cNvSpPr/>
              <p:nvPr/>
            </p:nvSpPr>
            <p:spPr>
              <a:xfrm>
                <a:off x="2024448" y="2949729"/>
                <a:ext cx="739098" cy="1729767"/>
              </a:xfrm>
              <a:prstGeom prst="rect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  <a:ln w="28575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5" name="Rectangle 4">
                    <a:extLst>
                      <a:ext uri="{FF2B5EF4-FFF2-40B4-BE49-F238E27FC236}">
                        <a16:creationId xmlns:a16="http://schemas.microsoft.com/office/drawing/2014/main" id="{3EF14F4E-58A6-EE9A-82B5-80DEEC758D36}"/>
                      </a:ext>
                    </a:extLst>
                  </p:cNvPr>
                  <p:cNvSpPr/>
                  <p:nvPr/>
                </p:nvSpPr>
                <p:spPr>
                  <a:xfrm>
                    <a:off x="2198119" y="3185631"/>
                    <a:ext cx="224662" cy="1257960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scene3d>
                      <a:camera prst="orthographicFront">
                        <a:rot lat="0" lon="0" rev="0"/>
                      </a:camera>
                      <a:lightRig rig="threePt" dir="t"/>
                    </a:scene3d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oMath>
                      </m:oMathPara>
                    </a14:m>
                    <a:endParaRPr lang="en-US" sz="1050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5" name="Rectangle 4">
                    <a:extLst>
                      <a:ext uri="{FF2B5EF4-FFF2-40B4-BE49-F238E27FC236}">
                        <a16:creationId xmlns:a16="http://schemas.microsoft.com/office/drawing/2014/main" id="{3EF14F4E-58A6-EE9A-82B5-80DEEC758D36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98119" y="3185631"/>
                    <a:ext cx="224662" cy="1257960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53333" r="-13333"/>
                    </a:stretch>
                  </a:blipFill>
                  <a:ln w="28575"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6" name="Rectangle 5">
                    <a:extLst>
                      <a:ext uri="{FF2B5EF4-FFF2-40B4-BE49-F238E27FC236}">
                        <a16:creationId xmlns:a16="http://schemas.microsoft.com/office/drawing/2014/main" id="{304284E0-1215-72B5-9E33-80DE2907188C}"/>
                      </a:ext>
                    </a:extLst>
                  </p:cNvPr>
                  <p:cNvSpPr/>
                  <p:nvPr/>
                </p:nvSpPr>
                <p:spPr>
                  <a:xfrm>
                    <a:off x="2651215" y="3087436"/>
                    <a:ext cx="224661" cy="1454351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acc>
                            <m:accPr>
                              <m:chr m:val="̃"/>
                              <m:ctrlP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</m:e>
                          </m:acc>
                        </m:oMath>
                      </m:oMathPara>
                    </a14:m>
                    <a:endParaRPr lang="en-US" sz="1050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6" name="Rectangle 5">
                    <a:extLst>
                      <a:ext uri="{FF2B5EF4-FFF2-40B4-BE49-F238E27FC236}">
                        <a16:creationId xmlns:a16="http://schemas.microsoft.com/office/drawing/2014/main" id="{304284E0-1215-72B5-9E33-80DE2907188C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651215" y="3087436"/>
                    <a:ext cx="224661" cy="1454351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l="-53333" r="-13333"/>
                    </a:stretch>
                  </a:blipFill>
                  <a:ln w="28575"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7" name="Straight Arrow Connector 6">
                <a:extLst>
                  <a:ext uri="{FF2B5EF4-FFF2-40B4-BE49-F238E27FC236}">
                    <a16:creationId xmlns:a16="http://schemas.microsoft.com/office/drawing/2014/main" id="{FD18E3F0-A5FE-5C08-DAFB-E966772F443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75978" y="3851621"/>
                <a:ext cx="122040" cy="0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C3FB700-7080-2A5A-C718-D15F3E934709}"/>
                </a:ext>
              </a:extLst>
            </p:cNvPr>
            <p:cNvSpPr/>
            <p:nvPr/>
          </p:nvSpPr>
          <p:spPr>
            <a:xfrm rot="16793467">
              <a:off x="2533886" y="4298765"/>
              <a:ext cx="739098" cy="1729767"/>
            </a:xfrm>
            <a:prstGeom prst="rect">
              <a:avLst/>
            </a:prstGeom>
            <a:solidFill>
              <a:srgbClr val="F7C8D0"/>
            </a:solidFill>
            <a:ln w="285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2D1E0575-826A-6D26-ACE2-7C7CAE5C4A9D}"/>
                    </a:ext>
                  </a:extLst>
                </p:cNvPr>
                <p:cNvSpPr/>
                <p:nvPr/>
              </p:nvSpPr>
              <p:spPr>
                <a:xfrm rot="16793467">
                  <a:off x="2776751" y="4616974"/>
                  <a:ext cx="224662" cy="125796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scene3d>
                    <a:camera prst="orthographicFront">
                      <a:rot lat="0" lon="0" rev="16800000"/>
                    </a:camera>
                    <a:lightRig rig="threePt" dir="t"/>
                  </a:scene3d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en-US" sz="1050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2D1E0575-826A-6D26-ACE2-7C7CAE5C4A9D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793467">
                  <a:off x="2776751" y="4616974"/>
                  <a:ext cx="224662" cy="1257960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 w="28575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3E4E591F-D488-5E1C-0423-8C6C386E60D9}"/>
                    </a:ext>
                  </a:extLst>
                </p:cNvPr>
                <p:cNvSpPr/>
                <p:nvPr/>
              </p:nvSpPr>
              <p:spPr>
                <a:xfrm rot="16793467">
                  <a:off x="2854583" y="4072417"/>
                  <a:ext cx="224661" cy="1454351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scene3d>
                    <a:camera prst="orthographicFront">
                      <a:rot lat="0" lon="0" rev="16800000"/>
                    </a:camera>
                    <a:lightRig rig="threePt" dir="t"/>
                  </a:scene3d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acc>
                          <m:accPr>
                            <m:chr m:val="̃"/>
                            <m:ctrlP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</m:sSub>
                          </m:e>
                        </m:acc>
                      </m:oMath>
                    </m:oMathPara>
                  </a14:m>
                  <a:endParaRPr lang="en-US" sz="1050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3E4E591F-D488-5E1C-0423-8C6C386E60D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793467">
                  <a:off x="2854583" y="4072417"/>
                  <a:ext cx="224661" cy="1454351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 w="28575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ECF264A3-6B5D-C6B6-4B41-EC76AE9CA005}"/>
                </a:ext>
              </a:extLst>
            </p:cNvPr>
            <p:cNvCxnSpPr>
              <a:cxnSpLocks/>
            </p:cNvCxnSpPr>
            <p:nvPr/>
          </p:nvCxnSpPr>
          <p:spPr>
            <a:xfrm rot="16793467">
              <a:off x="2903438" y="5029130"/>
              <a:ext cx="12204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0965D53-2EC9-E9CC-7348-23D59C8529B0}"/>
                </a:ext>
              </a:extLst>
            </p:cNvPr>
            <p:cNvSpPr/>
            <p:nvPr/>
          </p:nvSpPr>
          <p:spPr>
            <a:xfrm rot="15429135">
              <a:off x="4830810" y="4259138"/>
              <a:ext cx="739098" cy="1729767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FD27D6A5-8555-238A-7E2E-B97929F45FE8}"/>
                    </a:ext>
                  </a:extLst>
                </p:cNvPr>
                <p:cNvSpPr/>
                <p:nvPr/>
              </p:nvSpPr>
              <p:spPr>
                <a:xfrm rot="15429135">
                  <a:off x="5106604" y="4576497"/>
                  <a:ext cx="224662" cy="125796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scene3d>
                    <a:camera prst="orthographicFront">
                      <a:rot lat="0" lon="0" rev="15600000"/>
                    </a:camera>
                    <a:lightRig rig="threePt" dir="t"/>
                  </a:scene3d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sz="1050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FD27D6A5-8555-238A-7E2E-B97929F45FE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5429135">
                  <a:off x="5106604" y="4576497"/>
                  <a:ext cx="224662" cy="1257960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 w="28575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55DB613F-3090-68F1-F9C7-E33AAF55CA2B}"/>
                    </a:ext>
                  </a:extLst>
                </p:cNvPr>
                <p:cNvSpPr/>
                <p:nvPr/>
              </p:nvSpPr>
              <p:spPr>
                <a:xfrm rot="15429135">
                  <a:off x="5005854" y="4036549"/>
                  <a:ext cx="224661" cy="1454351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scene3d>
                    <a:camera prst="orthographicFront">
                      <a:rot lat="0" lon="0" rev="15600000"/>
                    </a:camera>
                    <a:lightRig rig="threePt" dir="t"/>
                  </a:scene3d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acc>
                          <m:accPr>
                            <m:chr m:val="̃"/>
                            <m:ctrlP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e>
                        </m:acc>
                      </m:oMath>
                    </m:oMathPara>
                  </a14:m>
                  <a:endParaRPr lang="en-US" sz="1050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55DB613F-3090-68F1-F9C7-E33AAF55CA2B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5429135">
                  <a:off x="5005854" y="4036549"/>
                  <a:ext cx="224661" cy="1454351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  <a:ln w="28575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93B14BE0-417F-E21B-E0F5-25250EC8346D}"/>
                </a:ext>
              </a:extLst>
            </p:cNvPr>
            <p:cNvCxnSpPr>
              <a:cxnSpLocks/>
            </p:cNvCxnSpPr>
            <p:nvPr/>
          </p:nvCxnSpPr>
          <p:spPr>
            <a:xfrm rot="15429135">
              <a:off x="5143623" y="4976371"/>
              <a:ext cx="12204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625F6B61-63A9-5F63-F9B0-08F0619A15E7}"/>
                </a:ext>
              </a:extLst>
            </p:cNvPr>
            <p:cNvSpPr/>
            <p:nvPr/>
          </p:nvSpPr>
          <p:spPr>
            <a:xfrm rot="10800000">
              <a:off x="5907020" y="2440751"/>
              <a:ext cx="739098" cy="172976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" name="Rectangle 16">
                  <a:extLst>
                    <a:ext uri="{FF2B5EF4-FFF2-40B4-BE49-F238E27FC236}">
                      <a16:creationId xmlns:a16="http://schemas.microsoft.com/office/drawing/2014/main" id="{5FD2331C-AADD-015B-8439-F4F7A5CD4752}"/>
                    </a:ext>
                  </a:extLst>
                </p:cNvPr>
                <p:cNvSpPr/>
                <p:nvPr/>
              </p:nvSpPr>
              <p:spPr>
                <a:xfrm rot="10800000">
                  <a:off x="6247785" y="2676656"/>
                  <a:ext cx="224662" cy="125796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scene3d>
                    <a:camera prst="orthographicFront">
                      <a:rot lat="0" lon="0" rev="10800000"/>
                    </a:camera>
                    <a:lightRig rig="threePt" dir="t"/>
                  </a:scene3d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1050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>
            <p:sp>
              <p:nvSpPr>
                <p:cNvPr id="17" name="Rectangle 16">
                  <a:extLst>
                    <a:ext uri="{FF2B5EF4-FFF2-40B4-BE49-F238E27FC236}">
                      <a16:creationId xmlns:a16="http://schemas.microsoft.com/office/drawing/2014/main" id="{5FD2331C-AADD-015B-8439-F4F7A5CD475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0800000">
                  <a:off x="6247785" y="2676656"/>
                  <a:ext cx="224662" cy="1257960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  <a:ln w="28575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" name="Rectangle 17">
                  <a:extLst>
                    <a:ext uri="{FF2B5EF4-FFF2-40B4-BE49-F238E27FC236}">
                      <a16:creationId xmlns:a16="http://schemas.microsoft.com/office/drawing/2014/main" id="{3F0C268E-C39E-21D4-D4EF-2449793C54C7}"/>
                    </a:ext>
                  </a:extLst>
                </p:cNvPr>
                <p:cNvSpPr/>
                <p:nvPr/>
              </p:nvSpPr>
              <p:spPr>
                <a:xfrm rot="10800000">
                  <a:off x="5794690" y="2578460"/>
                  <a:ext cx="224661" cy="1454351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scene3d>
                    <a:camera prst="orthographicFront">
                      <a:rot lat="0" lon="0" rev="10800000"/>
                    </a:camera>
                    <a:lightRig rig="threePt" dir="t"/>
                  </a:scene3d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acc>
                          <m:accPr>
                            <m:chr m:val="̃"/>
                            <m:ctrlP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acc>
                      </m:oMath>
                    </m:oMathPara>
                  </a14:m>
                  <a:endParaRPr lang="en-US" sz="1050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>
            <p:sp>
              <p:nvSpPr>
                <p:cNvPr id="18" name="Rectangle 17">
                  <a:extLst>
                    <a:ext uri="{FF2B5EF4-FFF2-40B4-BE49-F238E27FC236}">
                      <a16:creationId xmlns:a16="http://schemas.microsoft.com/office/drawing/2014/main" id="{3F0C268E-C39E-21D4-D4EF-2449793C54C7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0800000">
                  <a:off x="5794690" y="2578460"/>
                  <a:ext cx="224661" cy="1454351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  <a:ln w="28575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3350EC5C-5EC5-C005-4FA7-20EB34A91EB6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6072548" y="3268626"/>
              <a:ext cx="12204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40A191EE-EAA6-E06F-B5FD-2AA167CD2EAE}"/>
                </a:ext>
              </a:extLst>
            </p:cNvPr>
            <p:cNvSpPr/>
            <p:nvPr/>
          </p:nvSpPr>
          <p:spPr>
            <a:xfrm rot="5400000">
              <a:off x="3558000" y="1476949"/>
              <a:ext cx="739098" cy="17297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1DE0F4DD-291F-F17D-8524-F4890B87B823}"/>
                    </a:ext>
                  </a:extLst>
                </p:cNvPr>
                <p:cNvSpPr/>
                <p:nvPr/>
              </p:nvSpPr>
              <p:spPr>
                <a:xfrm rot="5400000">
                  <a:off x="3815220" y="1629306"/>
                  <a:ext cx="224662" cy="125796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scene3d>
                    <a:camera prst="orthographicFront">
                      <a:rot lat="0" lon="0" rev="5400000"/>
                    </a:camera>
                    <a:lightRig rig="threePt" dir="t"/>
                  </a:scene3d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1050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1DE0F4DD-291F-F17D-8524-F4890B87B82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5400000">
                  <a:off x="3815220" y="1629306"/>
                  <a:ext cx="224662" cy="1257960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  <a:ln w="28575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" name="Rectangle 21">
                  <a:extLst>
                    <a:ext uri="{FF2B5EF4-FFF2-40B4-BE49-F238E27FC236}">
                      <a16:creationId xmlns:a16="http://schemas.microsoft.com/office/drawing/2014/main" id="{8916DE9F-B3F5-2F67-DF1F-E2A2AE85CA3A}"/>
                    </a:ext>
                  </a:extLst>
                </p:cNvPr>
                <p:cNvSpPr/>
                <p:nvPr/>
              </p:nvSpPr>
              <p:spPr>
                <a:xfrm rot="5400000">
                  <a:off x="3815220" y="1984206"/>
                  <a:ext cx="224661" cy="1454351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scene3d>
                    <a:camera prst="orthographicFront">
                      <a:rot lat="0" lon="0" rev="5400000"/>
                    </a:camera>
                    <a:lightRig rig="threePt" dir="t"/>
                  </a:scene3d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acc>
                          <m:accPr>
                            <m:chr m:val="̃"/>
                            <m:ctrlP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acc>
                      </m:oMath>
                    </m:oMathPara>
                  </a14:m>
                  <a:endParaRPr lang="en-US" sz="1050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>
            <p:sp>
              <p:nvSpPr>
                <p:cNvPr id="22" name="Rectangle 21">
                  <a:extLst>
                    <a:ext uri="{FF2B5EF4-FFF2-40B4-BE49-F238E27FC236}">
                      <a16:creationId xmlns:a16="http://schemas.microsoft.com/office/drawing/2014/main" id="{8916DE9F-B3F5-2F67-DF1F-E2A2AE85CA3A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5400000">
                  <a:off x="3815220" y="1984206"/>
                  <a:ext cx="224661" cy="1454351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  <a:ln w="28575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D941C70C-E559-C8B1-EDC2-B280D748439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829521" y="2484834"/>
              <a:ext cx="12204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C9F0CE93-AA51-515C-BC1E-BAAC020F67CF}"/>
                  </a:ext>
                </a:extLst>
              </p:cNvPr>
              <p:cNvSpPr txBox="1"/>
              <p:nvPr/>
            </p:nvSpPr>
            <p:spPr>
              <a:xfrm>
                <a:off x="4393578" y="1376565"/>
                <a:ext cx="3404843" cy="400110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Goal: 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Compute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𝑃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,…,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US" sz="2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C9F0CE93-AA51-515C-BC1E-BAAC020F67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3578" y="1376565"/>
                <a:ext cx="3404843" cy="400110"/>
              </a:xfrm>
              <a:prstGeom prst="rect">
                <a:avLst/>
              </a:prstGeom>
              <a:blipFill>
                <a:blip r:embed="rId13"/>
                <a:stretch>
                  <a:fillRect l="-2239" t="-9375" b="-28125"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9" name="Group 38">
            <a:extLst>
              <a:ext uri="{FF2B5EF4-FFF2-40B4-BE49-F238E27FC236}">
                <a16:creationId xmlns:a16="http://schemas.microsoft.com/office/drawing/2014/main" id="{C8AFF1B3-5F39-F361-3D6F-F24A1F9C0371}"/>
              </a:ext>
            </a:extLst>
          </p:cNvPr>
          <p:cNvGrpSpPr/>
          <p:nvPr/>
        </p:nvGrpSpPr>
        <p:grpSpPr>
          <a:xfrm>
            <a:off x="4549166" y="2485292"/>
            <a:ext cx="3321465" cy="2596034"/>
            <a:chOff x="1278244" y="1972284"/>
            <a:chExt cx="5367874" cy="3560914"/>
          </a:xfrm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7CFCC971-4FBE-03BA-634E-9A38108D3EB1}"/>
                </a:ext>
              </a:extLst>
            </p:cNvPr>
            <p:cNvGrpSpPr/>
            <p:nvPr/>
          </p:nvGrpSpPr>
          <p:grpSpPr>
            <a:xfrm>
              <a:off x="1278244" y="2480469"/>
              <a:ext cx="851428" cy="1729767"/>
              <a:chOff x="2024448" y="2949729"/>
              <a:chExt cx="851428" cy="1729767"/>
            </a:xfrm>
          </p:grpSpPr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C3F9A7BD-E565-B581-5687-93C05944E33D}"/>
                  </a:ext>
                </a:extLst>
              </p:cNvPr>
              <p:cNvSpPr/>
              <p:nvPr/>
            </p:nvSpPr>
            <p:spPr>
              <a:xfrm>
                <a:off x="2024448" y="2949729"/>
                <a:ext cx="739098" cy="1729767"/>
              </a:xfrm>
              <a:prstGeom prst="rect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  <a:ln w="28575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58" name="Rectangle 57">
                    <a:extLst>
                      <a:ext uri="{FF2B5EF4-FFF2-40B4-BE49-F238E27FC236}">
                        <a16:creationId xmlns:a16="http://schemas.microsoft.com/office/drawing/2014/main" id="{C747257E-5ACC-4A83-B187-E6A7623B20C0}"/>
                      </a:ext>
                    </a:extLst>
                  </p:cNvPr>
                  <p:cNvSpPr/>
                  <p:nvPr/>
                </p:nvSpPr>
                <p:spPr>
                  <a:xfrm>
                    <a:off x="2198119" y="3185631"/>
                    <a:ext cx="224662" cy="1257960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scene3d>
                      <a:camera prst="orthographicFront">
                        <a:rot lat="0" lon="0" rev="0"/>
                      </a:camera>
                      <a:lightRig rig="threePt" dir="t"/>
                    </a:scene3d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oMath>
                      </m:oMathPara>
                    </a14:m>
                    <a:endParaRPr lang="en-US" sz="1050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58" name="Rectangle 57">
                    <a:extLst>
                      <a:ext uri="{FF2B5EF4-FFF2-40B4-BE49-F238E27FC236}">
                        <a16:creationId xmlns:a16="http://schemas.microsoft.com/office/drawing/2014/main" id="{C747257E-5ACC-4A83-B187-E6A7623B20C0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98119" y="3185631"/>
                    <a:ext cx="224662" cy="1257960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53333" r="-13333"/>
                    </a:stretch>
                  </a:blipFill>
                  <a:ln w="28575"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59" name="Rectangle 58">
                    <a:extLst>
                      <a:ext uri="{FF2B5EF4-FFF2-40B4-BE49-F238E27FC236}">
                        <a16:creationId xmlns:a16="http://schemas.microsoft.com/office/drawing/2014/main" id="{6ECE0429-ED3B-B7D1-2A51-58DE4C775AEF}"/>
                      </a:ext>
                    </a:extLst>
                  </p:cNvPr>
                  <p:cNvSpPr/>
                  <p:nvPr/>
                </p:nvSpPr>
                <p:spPr>
                  <a:xfrm>
                    <a:off x="2651215" y="3087436"/>
                    <a:ext cx="224661" cy="1454351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acc>
                            <m:accPr>
                              <m:chr m:val="̃"/>
                              <m:ctrlP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</m:e>
                          </m:acc>
                        </m:oMath>
                      </m:oMathPara>
                    </a14:m>
                    <a:endParaRPr lang="en-US" sz="1050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59" name="Rectangle 58">
                    <a:extLst>
                      <a:ext uri="{FF2B5EF4-FFF2-40B4-BE49-F238E27FC236}">
                        <a16:creationId xmlns:a16="http://schemas.microsoft.com/office/drawing/2014/main" id="{6ECE0429-ED3B-B7D1-2A51-58DE4C775AEF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651215" y="3087436"/>
                    <a:ext cx="224661" cy="1454351"/>
                  </a:xfrm>
                  <a:prstGeom prst="rect">
                    <a:avLst/>
                  </a:prstGeom>
                  <a:blipFill>
                    <a:blip r:embed="rId14"/>
                    <a:stretch>
                      <a:fillRect l="-53333" r="-6667"/>
                    </a:stretch>
                  </a:blipFill>
                  <a:ln w="28575"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0" name="Straight Arrow Connector 59">
                <a:extLst>
                  <a:ext uri="{FF2B5EF4-FFF2-40B4-BE49-F238E27FC236}">
                    <a16:creationId xmlns:a16="http://schemas.microsoft.com/office/drawing/2014/main" id="{A7EE6300-1772-5C11-0D21-FA6929345E4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75978" y="3851621"/>
                <a:ext cx="122040" cy="0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7E8F092B-2C76-DB41-4FDA-A3ACF26D57E3}"/>
                </a:ext>
              </a:extLst>
            </p:cNvPr>
            <p:cNvSpPr/>
            <p:nvPr/>
          </p:nvSpPr>
          <p:spPr>
            <a:xfrm rot="16793467">
              <a:off x="2533886" y="4298765"/>
              <a:ext cx="739098" cy="1729767"/>
            </a:xfrm>
            <a:prstGeom prst="rect">
              <a:avLst/>
            </a:prstGeom>
            <a:solidFill>
              <a:srgbClr val="F7C8D0"/>
            </a:solidFill>
            <a:ln w="285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2" name="Rectangle 41">
                  <a:extLst>
                    <a:ext uri="{FF2B5EF4-FFF2-40B4-BE49-F238E27FC236}">
                      <a16:creationId xmlns:a16="http://schemas.microsoft.com/office/drawing/2014/main" id="{E50D8AEC-5ED6-A074-8E42-C2A16836455C}"/>
                    </a:ext>
                  </a:extLst>
                </p:cNvPr>
                <p:cNvSpPr/>
                <p:nvPr/>
              </p:nvSpPr>
              <p:spPr>
                <a:xfrm rot="16793467">
                  <a:off x="2776751" y="4616974"/>
                  <a:ext cx="224662" cy="125796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scene3d>
                    <a:camera prst="orthographicFront">
                      <a:rot lat="0" lon="0" rev="16800000"/>
                    </a:camera>
                    <a:lightRig rig="threePt" dir="t"/>
                  </a:scene3d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en-US" sz="1050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>
            <p:sp>
              <p:nvSpPr>
                <p:cNvPr id="42" name="Rectangle 41">
                  <a:extLst>
                    <a:ext uri="{FF2B5EF4-FFF2-40B4-BE49-F238E27FC236}">
                      <a16:creationId xmlns:a16="http://schemas.microsoft.com/office/drawing/2014/main" id="{E50D8AEC-5ED6-A074-8E42-C2A16836455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793467">
                  <a:off x="2776751" y="4616974"/>
                  <a:ext cx="224662" cy="1257960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  <a:ln w="28575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3" name="Rectangle 42">
                  <a:extLst>
                    <a:ext uri="{FF2B5EF4-FFF2-40B4-BE49-F238E27FC236}">
                      <a16:creationId xmlns:a16="http://schemas.microsoft.com/office/drawing/2014/main" id="{83360085-12AF-FFCB-668D-C9156DB275C9}"/>
                    </a:ext>
                  </a:extLst>
                </p:cNvPr>
                <p:cNvSpPr/>
                <p:nvPr/>
              </p:nvSpPr>
              <p:spPr>
                <a:xfrm rot="16793467">
                  <a:off x="2854583" y="4072417"/>
                  <a:ext cx="224661" cy="1454351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scene3d>
                    <a:camera prst="orthographicFront">
                      <a:rot lat="0" lon="0" rev="16800000"/>
                    </a:camera>
                    <a:lightRig rig="threePt" dir="t"/>
                  </a:scene3d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acc>
                          <m:accPr>
                            <m:chr m:val="̃"/>
                            <m:ctrlP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</m:sSub>
                          </m:e>
                        </m:acc>
                      </m:oMath>
                    </m:oMathPara>
                  </a14:m>
                  <a:endParaRPr lang="en-US" sz="1050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>
            <p:sp>
              <p:nvSpPr>
                <p:cNvPr id="43" name="Rectangle 42">
                  <a:extLst>
                    <a:ext uri="{FF2B5EF4-FFF2-40B4-BE49-F238E27FC236}">
                      <a16:creationId xmlns:a16="http://schemas.microsoft.com/office/drawing/2014/main" id="{83360085-12AF-FFCB-668D-C9156DB275C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793467">
                  <a:off x="2854583" y="4072417"/>
                  <a:ext cx="224661" cy="1454351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  <a:ln w="28575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AA71A302-24AF-0597-2423-81C30A204D50}"/>
                </a:ext>
              </a:extLst>
            </p:cNvPr>
            <p:cNvCxnSpPr>
              <a:cxnSpLocks/>
            </p:cNvCxnSpPr>
            <p:nvPr/>
          </p:nvCxnSpPr>
          <p:spPr>
            <a:xfrm rot="16793467">
              <a:off x="2903438" y="5029130"/>
              <a:ext cx="12204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CC8F4176-4A85-2CC2-BE1C-E3A88B179C80}"/>
                </a:ext>
              </a:extLst>
            </p:cNvPr>
            <p:cNvSpPr/>
            <p:nvPr/>
          </p:nvSpPr>
          <p:spPr>
            <a:xfrm rot="15429135">
              <a:off x="4830810" y="4259138"/>
              <a:ext cx="739098" cy="1729767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6" name="Rectangle 45">
                  <a:extLst>
                    <a:ext uri="{FF2B5EF4-FFF2-40B4-BE49-F238E27FC236}">
                      <a16:creationId xmlns:a16="http://schemas.microsoft.com/office/drawing/2014/main" id="{C7CC8B7D-0C83-FE0A-5489-03F40450F061}"/>
                    </a:ext>
                  </a:extLst>
                </p:cNvPr>
                <p:cNvSpPr/>
                <p:nvPr/>
              </p:nvSpPr>
              <p:spPr>
                <a:xfrm rot="15429135">
                  <a:off x="5106604" y="4576497"/>
                  <a:ext cx="224662" cy="125796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scene3d>
                    <a:camera prst="orthographicFront">
                      <a:rot lat="0" lon="0" rev="15600000"/>
                    </a:camera>
                    <a:lightRig rig="threePt" dir="t"/>
                  </a:scene3d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sz="1050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>
            <p:sp>
              <p:nvSpPr>
                <p:cNvPr id="46" name="Rectangle 45">
                  <a:extLst>
                    <a:ext uri="{FF2B5EF4-FFF2-40B4-BE49-F238E27FC236}">
                      <a16:creationId xmlns:a16="http://schemas.microsoft.com/office/drawing/2014/main" id="{C7CC8B7D-0C83-FE0A-5489-03F40450F06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5429135">
                  <a:off x="5106604" y="4576497"/>
                  <a:ext cx="224662" cy="1257960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  <a:ln w="28575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7" name="Rectangle 46">
                  <a:extLst>
                    <a:ext uri="{FF2B5EF4-FFF2-40B4-BE49-F238E27FC236}">
                      <a16:creationId xmlns:a16="http://schemas.microsoft.com/office/drawing/2014/main" id="{21322C02-D61F-3CDE-67EF-535F71A2D57A}"/>
                    </a:ext>
                  </a:extLst>
                </p:cNvPr>
                <p:cNvSpPr/>
                <p:nvPr/>
              </p:nvSpPr>
              <p:spPr>
                <a:xfrm rot="15429135">
                  <a:off x="5005854" y="4036549"/>
                  <a:ext cx="224661" cy="1454351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scene3d>
                    <a:camera prst="orthographicFront">
                      <a:rot lat="0" lon="0" rev="15600000"/>
                    </a:camera>
                    <a:lightRig rig="threePt" dir="t"/>
                  </a:scene3d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acc>
                          <m:accPr>
                            <m:chr m:val="̃"/>
                            <m:ctrlP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e>
                        </m:acc>
                      </m:oMath>
                    </m:oMathPara>
                  </a14:m>
                  <a:endParaRPr lang="en-US" sz="1050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>
            <p:sp>
              <p:nvSpPr>
                <p:cNvPr id="47" name="Rectangle 46">
                  <a:extLst>
                    <a:ext uri="{FF2B5EF4-FFF2-40B4-BE49-F238E27FC236}">
                      <a16:creationId xmlns:a16="http://schemas.microsoft.com/office/drawing/2014/main" id="{21322C02-D61F-3CDE-67EF-535F71A2D57A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5429135">
                  <a:off x="5005854" y="4036549"/>
                  <a:ext cx="224661" cy="1454351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  <a:ln w="28575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2B354483-65A7-855C-8B12-E054F7FA0725}"/>
                </a:ext>
              </a:extLst>
            </p:cNvPr>
            <p:cNvCxnSpPr>
              <a:cxnSpLocks/>
            </p:cNvCxnSpPr>
            <p:nvPr/>
          </p:nvCxnSpPr>
          <p:spPr>
            <a:xfrm rot="15429135">
              <a:off x="5143623" y="4976371"/>
              <a:ext cx="12204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C5A4D1BB-E1F0-43D6-EDAA-3734ACF8D213}"/>
                </a:ext>
              </a:extLst>
            </p:cNvPr>
            <p:cNvSpPr/>
            <p:nvPr/>
          </p:nvSpPr>
          <p:spPr>
            <a:xfrm rot="10800000">
              <a:off x="5907020" y="2440751"/>
              <a:ext cx="739098" cy="172976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0" name="Rectangle 49">
                  <a:extLst>
                    <a:ext uri="{FF2B5EF4-FFF2-40B4-BE49-F238E27FC236}">
                      <a16:creationId xmlns:a16="http://schemas.microsoft.com/office/drawing/2014/main" id="{6353AFD0-A755-82B2-16AA-4C80653698CA}"/>
                    </a:ext>
                  </a:extLst>
                </p:cNvPr>
                <p:cNvSpPr/>
                <p:nvPr/>
              </p:nvSpPr>
              <p:spPr>
                <a:xfrm rot="10800000">
                  <a:off x="6247785" y="2676656"/>
                  <a:ext cx="224662" cy="125796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scene3d>
                    <a:camera prst="orthographicFront">
                      <a:rot lat="0" lon="0" rev="10800000"/>
                    </a:camera>
                    <a:lightRig rig="threePt" dir="t"/>
                  </a:scene3d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1050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>
            <p:sp>
              <p:nvSpPr>
                <p:cNvPr id="50" name="Rectangle 49">
                  <a:extLst>
                    <a:ext uri="{FF2B5EF4-FFF2-40B4-BE49-F238E27FC236}">
                      <a16:creationId xmlns:a16="http://schemas.microsoft.com/office/drawing/2014/main" id="{6353AFD0-A755-82B2-16AA-4C80653698CA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0800000">
                  <a:off x="6247785" y="2676656"/>
                  <a:ext cx="224662" cy="1257960"/>
                </a:xfrm>
                <a:prstGeom prst="rect">
                  <a:avLst/>
                </a:prstGeom>
                <a:blipFill>
                  <a:blip r:embed="rId19"/>
                  <a:stretch>
                    <a:fillRect/>
                  </a:stretch>
                </a:blipFill>
                <a:ln w="28575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1" name="Rectangle 50">
                  <a:extLst>
                    <a:ext uri="{FF2B5EF4-FFF2-40B4-BE49-F238E27FC236}">
                      <a16:creationId xmlns:a16="http://schemas.microsoft.com/office/drawing/2014/main" id="{952BC6F6-24BD-EDCA-5BBF-94878CC0CF23}"/>
                    </a:ext>
                  </a:extLst>
                </p:cNvPr>
                <p:cNvSpPr/>
                <p:nvPr/>
              </p:nvSpPr>
              <p:spPr>
                <a:xfrm rot="10800000">
                  <a:off x="5794690" y="2578460"/>
                  <a:ext cx="224661" cy="1454351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scene3d>
                    <a:camera prst="orthographicFront">
                      <a:rot lat="0" lon="0" rev="10800000"/>
                    </a:camera>
                    <a:lightRig rig="threePt" dir="t"/>
                  </a:scene3d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acc>
                          <m:accPr>
                            <m:chr m:val="̃"/>
                            <m:ctrlP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acc>
                      </m:oMath>
                    </m:oMathPara>
                  </a14:m>
                  <a:endParaRPr lang="en-US" sz="1050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>
            <p:sp>
              <p:nvSpPr>
                <p:cNvPr id="51" name="Rectangle 50">
                  <a:extLst>
                    <a:ext uri="{FF2B5EF4-FFF2-40B4-BE49-F238E27FC236}">
                      <a16:creationId xmlns:a16="http://schemas.microsoft.com/office/drawing/2014/main" id="{952BC6F6-24BD-EDCA-5BBF-94878CC0CF2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0800000">
                  <a:off x="5794690" y="2578460"/>
                  <a:ext cx="224661" cy="1454351"/>
                </a:xfrm>
                <a:prstGeom prst="rect">
                  <a:avLst/>
                </a:prstGeom>
                <a:blipFill>
                  <a:blip r:embed="rId20"/>
                  <a:stretch>
                    <a:fillRect l="-7143"/>
                  </a:stretch>
                </a:blipFill>
                <a:ln w="28575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88A0CC64-77C5-280D-3B2B-9267A7FE5035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6072548" y="3268626"/>
              <a:ext cx="12204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7B69B897-7A20-0498-ED77-DC24C16DBBAF}"/>
                </a:ext>
              </a:extLst>
            </p:cNvPr>
            <p:cNvSpPr/>
            <p:nvPr/>
          </p:nvSpPr>
          <p:spPr>
            <a:xfrm rot="5400000">
              <a:off x="3558000" y="1476949"/>
              <a:ext cx="739098" cy="17297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4" name="Rectangle 53">
                  <a:extLst>
                    <a:ext uri="{FF2B5EF4-FFF2-40B4-BE49-F238E27FC236}">
                      <a16:creationId xmlns:a16="http://schemas.microsoft.com/office/drawing/2014/main" id="{2BE2CB61-0DA1-A075-4439-8C74B09D1347}"/>
                    </a:ext>
                  </a:extLst>
                </p:cNvPr>
                <p:cNvSpPr/>
                <p:nvPr/>
              </p:nvSpPr>
              <p:spPr>
                <a:xfrm rot="5400000">
                  <a:off x="3815220" y="1629306"/>
                  <a:ext cx="224662" cy="125796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scene3d>
                    <a:camera prst="orthographicFront">
                      <a:rot lat="0" lon="0" rev="5400000"/>
                    </a:camera>
                    <a:lightRig rig="threePt" dir="t"/>
                  </a:scene3d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1050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>
            <p:sp>
              <p:nvSpPr>
                <p:cNvPr id="54" name="Rectangle 53">
                  <a:extLst>
                    <a:ext uri="{FF2B5EF4-FFF2-40B4-BE49-F238E27FC236}">
                      <a16:creationId xmlns:a16="http://schemas.microsoft.com/office/drawing/2014/main" id="{2BE2CB61-0DA1-A075-4439-8C74B09D1347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5400000">
                  <a:off x="3815220" y="1629306"/>
                  <a:ext cx="224662" cy="1257960"/>
                </a:xfrm>
                <a:prstGeom prst="rect">
                  <a:avLst/>
                </a:prstGeom>
                <a:blipFill>
                  <a:blip r:embed="rId21"/>
                  <a:stretch>
                    <a:fillRect/>
                  </a:stretch>
                </a:blipFill>
                <a:ln w="28575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5" name="Rectangle 54">
                  <a:extLst>
                    <a:ext uri="{FF2B5EF4-FFF2-40B4-BE49-F238E27FC236}">
                      <a16:creationId xmlns:a16="http://schemas.microsoft.com/office/drawing/2014/main" id="{FCD9C063-1257-8C25-68EA-D6D3C2782F69}"/>
                    </a:ext>
                  </a:extLst>
                </p:cNvPr>
                <p:cNvSpPr/>
                <p:nvPr/>
              </p:nvSpPr>
              <p:spPr>
                <a:xfrm rot="5400000">
                  <a:off x="3815220" y="1984206"/>
                  <a:ext cx="224661" cy="1454351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scene3d>
                    <a:camera prst="orthographicFront">
                      <a:rot lat="0" lon="0" rev="5400000"/>
                    </a:camera>
                    <a:lightRig rig="threePt" dir="t"/>
                  </a:scene3d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acc>
                          <m:accPr>
                            <m:chr m:val="̃"/>
                            <m:ctrlP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acc>
                      </m:oMath>
                    </m:oMathPara>
                  </a14:m>
                  <a:endParaRPr lang="en-US" sz="1050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>
            <p:sp>
              <p:nvSpPr>
                <p:cNvPr id="55" name="Rectangle 54">
                  <a:extLst>
                    <a:ext uri="{FF2B5EF4-FFF2-40B4-BE49-F238E27FC236}">
                      <a16:creationId xmlns:a16="http://schemas.microsoft.com/office/drawing/2014/main" id="{FCD9C063-1257-8C25-68EA-D6D3C2782F6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5400000">
                  <a:off x="3815220" y="1984206"/>
                  <a:ext cx="224661" cy="1454351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  <a:ln w="28575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F6FD01CB-2317-27E1-3E99-AA67F98359F5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829521" y="2484834"/>
              <a:ext cx="12204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462E09AE-7D04-FF34-D863-E9DD09604275}"/>
              </a:ext>
            </a:extLst>
          </p:cNvPr>
          <p:cNvGrpSpPr/>
          <p:nvPr/>
        </p:nvGrpSpPr>
        <p:grpSpPr>
          <a:xfrm>
            <a:off x="8570702" y="2485292"/>
            <a:ext cx="3321465" cy="2596034"/>
            <a:chOff x="1278244" y="1972284"/>
            <a:chExt cx="5367874" cy="3560914"/>
          </a:xfrm>
        </p:grpSpPr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D390EEFD-05EB-4952-C4A9-BCC41CA3D2CB}"/>
                </a:ext>
              </a:extLst>
            </p:cNvPr>
            <p:cNvGrpSpPr/>
            <p:nvPr/>
          </p:nvGrpSpPr>
          <p:grpSpPr>
            <a:xfrm>
              <a:off x="1278244" y="2480469"/>
              <a:ext cx="851428" cy="1729767"/>
              <a:chOff x="2024448" y="2949729"/>
              <a:chExt cx="851428" cy="1729767"/>
            </a:xfrm>
          </p:grpSpPr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A325B006-03B8-8C01-A373-3756C6A244F8}"/>
                  </a:ext>
                </a:extLst>
              </p:cNvPr>
              <p:cNvSpPr/>
              <p:nvPr/>
            </p:nvSpPr>
            <p:spPr>
              <a:xfrm>
                <a:off x="2024448" y="2949729"/>
                <a:ext cx="739098" cy="1729767"/>
              </a:xfrm>
              <a:prstGeom prst="rect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  <a:ln w="28575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80" name="Rectangle 79">
                    <a:extLst>
                      <a:ext uri="{FF2B5EF4-FFF2-40B4-BE49-F238E27FC236}">
                        <a16:creationId xmlns:a16="http://schemas.microsoft.com/office/drawing/2014/main" id="{EC9A2B77-B734-9F23-2518-42876A95FD11}"/>
                      </a:ext>
                    </a:extLst>
                  </p:cNvPr>
                  <p:cNvSpPr/>
                  <p:nvPr/>
                </p:nvSpPr>
                <p:spPr>
                  <a:xfrm>
                    <a:off x="2198119" y="3185631"/>
                    <a:ext cx="224662" cy="1257960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scene3d>
                      <a:camera prst="orthographicFront">
                        <a:rot lat="0" lon="0" rev="0"/>
                      </a:camera>
                      <a:lightRig rig="threePt" dir="t"/>
                    </a:scene3d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oMath>
                      </m:oMathPara>
                    </a14:m>
                    <a:endParaRPr lang="en-US" sz="1050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80" name="Rectangle 79">
                    <a:extLst>
                      <a:ext uri="{FF2B5EF4-FFF2-40B4-BE49-F238E27FC236}">
                        <a16:creationId xmlns:a16="http://schemas.microsoft.com/office/drawing/2014/main" id="{EC9A2B77-B734-9F23-2518-42876A95FD11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98119" y="3185631"/>
                    <a:ext cx="224662" cy="1257960"/>
                  </a:xfrm>
                  <a:prstGeom prst="rect">
                    <a:avLst/>
                  </a:prstGeom>
                  <a:blipFill>
                    <a:blip r:embed="rId22"/>
                    <a:stretch>
                      <a:fillRect l="-64286" r="-14286"/>
                    </a:stretch>
                  </a:blipFill>
                  <a:ln w="28575"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81" name="Rectangle 80">
                    <a:extLst>
                      <a:ext uri="{FF2B5EF4-FFF2-40B4-BE49-F238E27FC236}">
                        <a16:creationId xmlns:a16="http://schemas.microsoft.com/office/drawing/2014/main" id="{4FE8EC4B-0B98-E8AF-39B5-871E04E44DCE}"/>
                      </a:ext>
                    </a:extLst>
                  </p:cNvPr>
                  <p:cNvSpPr/>
                  <p:nvPr/>
                </p:nvSpPr>
                <p:spPr>
                  <a:xfrm>
                    <a:off x="2651215" y="3087436"/>
                    <a:ext cx="224661" cy="1454351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acc>
                            <m:accPr>
                              <m:chr m:val="̃"/>
                              <m:ctrlP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</m:e>
                          </m:acc>
                        </m:oMath>
                      </m:oMathPara>
                    </a14:m>
                    <a:endParaRPr lang="en-US" sz="1050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81" name="Rectangle 80">
                    <a:extLst>
                      <a:ext uri="{FF2B5EF4-FFF2-40B4-BE49-F238E27FC236}">
                        <a16:creationId xmlns:a16="http://schemas.microsoft.com/office/drawing/2014/main" id="{4FE8EC4B-0B98-E8AF-39B5-871E04E44DCE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651215" y="3087436"/>
                    <a:ext cx="224661" cy="1454351"/>
                  </a:xfrm>
                  <a:prstGeom prst="rect">
                    <a:avLst/>
                  </a:prstGeom>
                  <a:blipFill>
                    <a:blip r:embed="rId23"/>
                    <a:stretch>
                      <a:fillRect l="-57143" r="-14286"/>
                    </a:stretch>
                  </a:blipFill>
                  <a:ln w="28575"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82" name="Straight Arrow Connector 81">
                <a:extLst>
                  <a:ext uri="{FF2B5EF4-FFF2-40B4-BE49-F238E27FC236}">
                    <a16:creationId xmlns:a16="http://schemas.microsoft.com/office/drawing/2014/main" id="{71F2A87C-1238-1DF9-EC69-4485348B8FE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75978" y="3851621"/>
                <a:ext cx="122040" cy="0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6EC4544C-989D-5056-6708-BA5C7219BFF6}"/>
                </a:ext>
              </a:extLst>
            </p:cNvPr>
            <p:cNvSpPr/>
            <p:nvPr/>
          </p:nvSpPr>
          <p:spPr>
            <a:xfrm rot="16793467">
              <a:off x="2533886" y="4298765"/>
              <a:ext cx="739098" cy="1729767"/>
            </a:xfrm>
            <a:prstGeom prst="rect">
              <a:avLst/>
            </a:prstGeom>
            <a:solidFill>
              <a:srgbClr val="F7C8D0"/>
            </a:solidFill>
            <a:ln w="285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4" name="Rectangle 63">
                  <a:extLst>
                    <a:ext uri="{FF2B5EF4-FFF2-40B4-BE49-F238E27FC236}">
                      <a16:creationId xmlns:a16="http://schemas.microsoft.com/office/drawing/2014/main" id="{84F70C3B-2ED0-2E54-83C3-FD1710D4B424}"/>
                    </a:ext>
                  </a:extLst>
                </p:cNvPr>
                <p:cNvSpPr/>
                <p:nvPr/>
              </p:nvSpPr>
              <p:spPr>
                <a:xfrm rot="16793467">
                  <a:off x="2776751" y="4616974"/>
                  <a:ext cx="224662" cy="125796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scene3d>
                    <a:camera prst="orthographicFront">
                      <a:rot lat="0" lon="0" rev="16800000"/>
                    </a:camera>
                    <a:lightRig rig="threePt" dir="t"/>
                  </a:scene3d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en-US" sz="1050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>
            <p:sp>
              <p:nvSpPr>
                <p:cNvPr id="64" name="Rectangle 63">
                  <a:extLst>
                    <a:ext uri="{FF2B5EF4-FFF2-40B4-BE49-F238E27FC236}">
                      <a16:creationId xmlns:a16="http://schemas.microsoft.com/office/drawing/2014/main" id="{84F70C3B-2ED0-2E54-83C3-FD1710D4B424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793467">
                  <a:off x="2776751" y="4616974"/>
                  <a:ext cx="224662" cy="1257960"/>
                </a:xfrm>
                <a:prstGeom prst="rect">
                  <a:avLst/>
                </a:prstGeom>
                <a:blipFill>
                  <a:blip r:embed="rId24"/>
                  <a:stretch>
                    <a:fillRect/>
                  </a:stretch>
                </a:blipFill>
                <a:ln w="28575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5" name="Rectangle 64">
                  <a:extLst>
                    <a:ext uri="{FF2B5EF4-FFF2-40B4-BE49-F238E27FC236}">
                      <a16:creationId xmlns:a16="http://schemas.microsoft.com/office/drawing/2014/main" id="{85F83AC5-97DB-0AEF-600B-E2F2066C1126}"/>
                    </a:ext>
                  </a:extLst>
                </p:cNvPr>
                <p:cNvSpPr/>
                <p:nvPr/>
              </p:nvSpPr>
              <p:spPr>
                <a:xfrm rot="16793467">
                  <a:off x="2854583" y="4072417"/>
                  <a:ext cx="224661" cy="1454351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scene3d>
                    <a:camera prst="orthographicFront">
                      <a:rot lat="0" lon="0" rev="16800000"/>
                    </a:camera>
                    <a:lightRig rig="threePt" dir="t"/>
                  </a:scene3d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acc>
                          <m:accPr>
                            <m:chr m:val="̃"/>
                            <m:ctrlP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</m:sSub>
                          </m:e>
                        </m:acc>
                      </m:oMath>
                    </m:oMathPara>
                  </a14:m>
                  <a:endParaRPr lang="en-US" sz="1050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>
            <p:sp>
              <p:nvSpPr>
                <p:cNvPr id="65" name="Rectangle 64">
                  <a:extLst>
                    <a:ext uri="{FF2B5EF4-FFF2-40B4-BE49-F238E27FC236}">
                      <a16:creationId xmlns:a16="http://schemas.microsoft.com/office/drawing/2014/main" id="{85F83AC5-97DB-0AEF-600B-E2F2066C1126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793467">
                  <a:off x="2854583" y="4072417"/>
                  <a:ext cx="224661" cy="1454351"/>
                </a:xfrm>
                <a:prstGeom prst="rect">
                  <a:avLst/>
                </a:prstGeom>
                <a:blipFill>
                  <a:blip r:embed="rId25"/>
                  <a:stretch>
                    <a:fillRect/>
                  </a:stretch>
                </a:blipFill>
                <a:ln w="28575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6" name="Straight Arrow Connector 65">
              <a:extLst>
                <a:ext uri="{FF2B5EF4-FFF2-40B4-BE49-F238E27FC236}">
                  <a16:creationId xmlns:a16="http://schemas.microsoft.com/office/drawing/2014/main" id="{2D9E65DF-4AE6-66BB-FDC1-210FAB278201}"/>
                </a:ext>
              </a:extLst>
            </p:cNvPr>
            <p:cNvCxnSpPr>
              <a:cxnSpLocks/>
            </p:cNvCxnSpPr>
            <p:nvPr/>
          </p:nvCxnSpPr>
          <p:spPr>
            <a:xfrm rot="16793467">
              <a:off x="2903438" y="5029130"/>
              <a:ext cx="12204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3DF26E48-2812-4AEC-896A-545E2356D1D0}"/>
                </a:ext>
              </a:extLst>
            </p:cNvPr>
            <p:cNvSpPr/>
            <p:nvPr/>
          </p:nvSpPr>
          <p:spPr>
            <a:xfrm rot="15429135">
              <a:off x="4830810" y="4259138"/>
              <a:ext cx="739098" cy="1729767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8" name="Rectangle 67">
                  <a:extLst>
                    <a:ext uri="{FF2B5EF4-FFF2-40B4-BE49-F238E27FC236}">
                      <a16:creationId xmlns:a16="http://schemas.microsoft.com/office/drawing/2014/main" id="{B80B520F-FA0D-3C2C-781D-0E511FD1F85E}"/>
                    </a:ext>
                  </a:extLst>
                </p:cNvPr>
                <p:cNvSpPr/>
                <p:nvPr/>
              </p:nvSpPr>
              <p:spPr>
                <a:xfrm rot="15429135">
                  <a:off x="5106604" y="4576497"/>
                  <a:ext cx="224662" cy="125796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scene3d>
                    <a:camera prst="orthographicFront">
                      <a:rot lat="0" lon="0" rev="15600000"/>
                    </a:camera>
                    <a:lightRig rig="threePt" dir="t"/>
                  </a:scene3d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sz="1050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>
            <p:sp>
              <p:nvSpPr>
                <p:cNvPr id="68" name="Rectangle 67">
                  <a:extLst>
                    <a:ext uri="{FF2B5EF4-FFF2-40B4-BE49-F238E27FC236}">
                      <a16:creationId xmlns:a16="http://schemas.microsoft.com/office/drawing/2014/main" id="{B80B520F-FA0D-3C2C-781D-0E511FD1F85E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5429135">
                  <a:off x="5106604" y="4576497"/>
                  <a:ext cx="224662" cy="1257960"/>
                </a:xfrm>
                <a:prstGeom prst="rect">
                  <a:avLst/>
                </a:prstGeom>
                <a:blipFill>
                  <a:blip r:embed="rId26"/>
                  <a:stretch>
                    <a:fillRect/>
                  </a:stretch>
                </a:blipFill>
                <a:ln w="28575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9" name="Rectangle 68">
                  <a:extLst>
                    <a:ext uri="{FF2B5EF4-FFF2-40B4-BE49-F238E27FC236}">
                      <a16:creationId xmlns:a16="http://schemas.microsoft.com/office/drawing/2014/main" id="{B4A189DE-3FEA-F498-02C8-A45F20EBB416}"/>
                    </a:ext>
                  </a:extLst>
                </p:cNvPr>
                <p:cNvSpPr/>
                <p:nvPr/>
              </p:nvSpPr>
              <p:spPr>
                <a:xfrm rot="15429135">
                  <a:off x="5005854" y="4036549"/>
                  <a:ext cx="224661" cy="1454351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scene3d>
                    <a:camera prst="orthographicFront">
                      <a:rot lat="0" lon="0" rev="15600000"/>
                    </a:camera>
                    <a:lightRig rig="threePt" dir="t"/>
                  </a:scene3d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acc>
                          <m:accPr>
                            <m:chr m:val="̃"/>
                            <m:ctrlP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e>
                        </m:acc>
                      </m:oMath>
                    </m:oMathPara>
                  </a14:m>
                  <a:endParaRPr lang="en-US" sz="1050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>
            <p:sp>
              <p:nvSpPr>
                <p:cNvPr id="69" name="Rectangle 68">
                  <a:extLst>
                    <a:ext uri="{FF2B5EF4-FFF2-40B4-BE49-F238E27FC236}">
                      <a16:creationId xmlns:a16="http://schemas.microsoft.com/office/drawing/2014/main" id="{B4A189DE-3FEA-F498-02C8-A45F20EBB416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5429135">
                  <a:off x="5005854" y="4036549"/>
                  <a:ext cx="224661" cy="1454351"/>
                </a:xfrm>
                <a:prstGeom prst="rect">
                  <a:avLst/>
                </a:prstGeom>
                <a:blipFill>
                  <a:blip r:embed="rId27"/>
                  <a:stretch>
                    <a:fillRect/>
                  </a:stretch>
                </a:blipFill>
                <a:ln w="28575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442342B8-9FFD-55C1-D89A-84A5133237EC}"/>
                </a:ext>
              </a:extLst>
            </p:cNvPr>
            <p:cNvCxnSpPr>
              <a:cxnSpLocks/>
            </p:cNvCxnSpPr>
            <p:nvPr/>
          </p:nvCxnSpPr>
          <p:spPr>
            <a:xfrm rot="15429135">
              <a:off x="5143623" y="4976371"/>
              <a:ext cx="12204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EBD495BF-0522-0675-88B5-2457F833FC65}"/>
                </a:ext>
              </a:extLst>
            </p:cNvPr>
            <p:cNvSpPr/>
            <p:nvPr/>
          </p:nvSpPr>
          <p:spPr>
            <a:xfrm rot="10800000">
              <a:off x="5907020" y="2440751"/>
              <a:ext cx="739098" cy="172976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2" name="Rectangle 71">
                  <a:extLst>
                    <a:ext uri="{FF2B5EF4-FFF2-40B4-BE49-F238E27FC236}">
                      <a16:creationId xmlns:a16="http://schemas.microsoft.com/office/drawing/2014/main" id="{248E17C8-AFDE-CB59-E1F0-D3155A4D7332}"/>
                    </a:ext>
                  </a:extLst>
                </p:cNvPr>
                <p:cNvSpPr/>
                <p:nvPr/>
              </p:nvSpPr>
              <p:spPr>
                <a:xfrm rot="10800000">
                  <a:off x="6247785" y="2676656"/>
                  <a:ext cx="224662" cy="125796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scene3d>
                    <a:camera prst="orthographicFront">
                      <a:rot lat="0" lon="0" rev="10800000"/>
                    </a:camera>
                    <a:lightRig rig="threePt" dir="t"/>
                  </a:scene3d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1050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>
            <p:sp>
              <p:nvSpPr>
                <p:cNvPr id="72" name="Rectangle 71">
                  <a:extLst>
                    <a:ext uri="{FF2B5EF4-FFF2-40B4-BE49-F238E27FC236}">
                      <a16:creationId xmlns:a16="http://schemas.microsoft.com/office/drawing/2014/main" id="{248E17C8-AFDE-CB59-E1F0-D3155A4D733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0800000">
                  <a:off x="6247785" y="2676656"/>
                  <a:ext cx="224662" cy="1257960"/>
                </a:xfrm>
                <a:prstGeom prst="rect">
                  <a:avLst/>
                </a:prstGeom>
                <a:blipFill>
                  <a:blip r:embed="rId28"/>
                  <a:stretch>
                    <a:fillRect/>
                  </a:stretch>
                </a:blipFill>
                <a:ln w="28575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3" name="Rectangle 72">
                  <a:extLst>
                    <a:ext uri="{FF2B5EF4-FFF2-40B4-BE49-F238E27FC236}">
                      <a16:creationId xmlns:a16="http://schemas.microsoft.com/office/drawing/2014/main" id="{5B3797CA-9E13-1764-23EC-F4ED934B84F2}"/>
                    </a:ext>
                  </a:extLst>
                </p:cNvPr>
                <p:cNvSpPr/>
                <p:nvPr/>
              </p:nvSpPr>
              <p:spPr>
                <a:xfrm rot="10800000">
                  <a:off x="5794690" y="2578460"/>
                  <a:ext cx="224661" cy="1454351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scene3d>
                    <a:camera prst="orthographicFront">
                      <a:rot lat="0" lon="0" rev="10800000"/>
                    </a:camera>
                    <a:lightRig rig="threePt" dir="t"/>
                  </a:scene3d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acc>
                          <m:accPr>
                            <m:chr m:val="̃"/>
                            <m:ctrlP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acc>
                      </m:oMath>
                    </m:oMathPara>
                  </a14:m>
                  <a:endParaRPr lang="en-US" sz="1050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>
            <p:sp>
              <p:nvSpPr>
                <p:cNvPr id="73" name="Rectangle 72">
                  <a:extLst>
                    <a:ext uri="{FF2B5EF4-FFF2-40B4-BE49-F238E27FC236}">
                      <a16:creationId xmlns:a16="http://schemas.microsoft.com/office/drawing/2014/main" id="{5B3797CA-9E13-1764-23EC-F4ED934B84F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0800000">
                  <a:off x="5794690" y="2578460"/>
                  <a:ext cx="224661" cy="1454351"/>
                </a:xfrm>
                <a:prstGeom prst="rect">
                  <a:avLst/>
                </a:prstGeom>
                <a:blipFill>
                  <a:blip r:embed="rId29"/>
                  <a:stretch>
                    <a:fillRect/>
                  </a:stretch>
                </a:blipFill>
                <a:ln w="28575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1511FFCA-0E36-321A-2E97-702095E77656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6072548" y="3268626"/>
              <a:ext cx="12204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81FCCB73-DD04-8E70-1957-83474F739A19}"/>
                </a:ext>
              </a:extLst>
            </p:cNvPr>
            <p:cNvSpPr/>
            <p:nvPr/>
          </p:nvSpPr>
          <p:spPr>
            <a:xfrm rot="5400000">
              <a:off x="3558000" y="1476949"/>
              <a:ext cx="739098" cy="17297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6" name="Rectangle 75">
                  <a:extLst>
                    <a:ext uri="{FF2B5EF4-FFF2-40B4-BE49-F238E27FC236}">
                      <a16:creationId xmlns:a16="http://schemas.microsoft.com/office/drawing/2014/main" id="{DC308749-2031-6619-DA42-41A0EB7DA9C7}"/>
                    </a:ext>
                  </a:extLst>
                </p:cNvPr>
                <p:cNvSpPr/>
                <p:nvPr/>
              </p:nvSpPr>
              <p:spPr>
                <a:xfrm rot="5400000">
                  <a:off x="3815220" y="1629306"/>
                  <a:ext cx="224662" cy="125796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scene3d>
                    <a:camera prst="orthographicFront">
                      <a:rot lat="0" lon="0" rev="5400000"/>
                    </a:camera>
                    <a:lightRig rig="threePt" dir="t"/>
                  </a:scene3d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1050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>
            <p:sp>
              <p:nvSpPr>
                <p:cNvPr id="76" name="Rectangle 75">
                  <a:extLst>
                    <a:ext uri="{FF2B5EF4-FFF2-40B4-BE49-F238E27FC236}">
                      <a16:creationId xmlns:a16="http://schemas.microsoft.com/office/drawing/2014/main" id="{DC308749-2031-6619-DA42-41A0EB7DA9C7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5400000">
                  <a:off x="3815220" y="1629306"/>
                  <a:ext cx="224662" cy="1257960"/>
                </a:xfrm>
                <a:prstGeom prst="rect">
                  <a:avLst/>
                </a:prstGeom>
                <a:blipFill>
                  <a:blip r:embed="rId30"/>
                  <a:stretch>
                    <a:fillRect/>
                  </a:stretch>
                </a:blipFill>
                <a:ln w="28575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7" name="Rectangle 76">
                  <a:extLst>
                    <a:ext uri="{FF2B5EF4-FFF2-40B4-BE49-F238E27FC236}">
                      <a16:creationId xmlns:a16="http://schemas.microsoft.com/office/drawing/2014/main" id="{7036F6C4-6688-F927-C835-1231836D82C1}"/>
                    </a:ext>
                  </a:extLst>
                </p:cNvPr>
                <p:cNvSpPr/>
                <p:nvPr/>
              </p:nvSpPr>
              <p:spPr>
                <a:xfrm rot="5400000">
                  <a:off x="3815220" y="1984206"/>
                  <a:ext cx="224661" cy="1454351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scene3d>
                    <a:camera prst="orthographicFront">
                      <a:rot lat="0" lon="0" rev="5400000"/>
                    </a:camera>
                    <a:lightRig rig="threePt" dir="t"/>
                  </a:scene3d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acc>
                          <m:accPr>
                            <m:chr m:val="̃"/>
                            <m:ctrlP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acc>
                      </m:oMath>
                    </m:oMathPara>
                  </a14:m>
                  <a:endParaRPr lang="en-US" sz="1050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>
            <p:sp>
              <p:nvSpPr>
                <p:cNvPr id="77" name="Rectangle 76">
                  <a:extLst>
                    <a:ext uri="{FF2B5EF4-FFF2-40B4-BE49-F238E27FC236}">
                      <a16:creationId xmlns:a16="http://schemas.microsoft.com/office/drawing/2014/main" id="{7036F6C4-6688-F927-C835-1231836D82C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5400000">
                  <a:off x="3815220" y="1984206"/>
                  <a:ext cx="224661" cy="1454351"/>
                </a:xfrm>
                <a:prstGeom prst="rect">
                  <a:avLst/>
                </a:prstGeom>
                <a:blipFill>
                  <a:blip r:embed="rId31"/>
                  <a:stretch>
                    <a:fillRect/>
                  </a:stretch>
                </a:blipFill>
                <a:ln w="28575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id="{89FDB2F7-6B5F-9F18-DD80-688B3245E4E3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829521" y="2484834"/>
              <a:ext cx="12204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874E5F19-9925-9152-8A41-113FEB3AFBD2}"/>
                  </a:ext>
                </a:extLst>
              </p:cNvPr>
              <p:cNvSpPr/>
              <p:nvPr/>
            </p:nvSpPr>
            <p:spPr>
              <a:xfrm>
                <a:off x="1665997" y="3337314"/>
                <a:ext cx="845749" cy="842863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874E5F19-9925-9152-8A41-113FEB3AFB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5997" y="3337314"/>
                <a:ext cx="845749" cy="842863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1D52DA7C-68CD-AA5C-18B3-30AF4F094306}"/>
              </a:ext>
            </a:extLst>
          </p:cNvPr>
          <p:cNvCxnSpPr>
            <a:cxnSpLocks/>
          </p:cNvCxnSpPr>
          <p:nvPr/>
        </p:nvCxnSpPr>
        <p:spPr>
          <a:xfrm flipH="1">
            <a:off x="2619208" y="3552631"/>
            <a:ext cx="456636" cy="121984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0831D614-AEA8-6B5F-DAC6-2A7D7A253B5A}"/>
              </a:ext>
            </a:extLst>
          </p:cNvPr>
          <p:cNvCxnSpPr>
            <a:cxnSpLocks/>
          </p:cNvCxnSpPr>
          <p:nvPr/>
        </p:nvCxnSpPr>
        <p:spPr>
          <a:xfrm flipH="1">
            <a:off x="2570380" y="3749774"/>
            <a:ext cx="524981" cy="112836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id="{A83947BF-B924-1207-FCD4-01EBE313C3C0}"/>
                  </a:ext>
                </a:extLst>
              </p:cNvPr>
              <p:cNvSpPr/>
              <p:nvPr/>
            </p:nvSpPr>
            <p:spPr>
              <a:xfrm>
                <a:off x="5784251" y="3308395"/>
                <a:ext cx="845749" cy="842863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id="{A83947BF-B924-1207-FCD4-01EBE313C3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4251" y="3308395"/>
                <a:ext cx="845749" cy="842863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Oval 98">
            <a:extLst>
              <a:ext uri="{FF2B5EF4-FFF2-40B4-BE49-F238E27FC236}">
                <a16:creationId xmlns:a16="http://schemas.microsoft.com/office/drawing/2014/main" id="{8B4DB4F3-2DCB-3DE4-B159-C0D94EA630AD}"/>
              </a:ext>
            </a:extLst>
          </p:cNvPr>
          <p:cNvSpPr/>
          <p:nvPr/>
        </p:nvSpPr>
        <p:spPr>
          <a:xfrm>
            <a:off x="6598402" y="2134270"/>
            <a:ext cx="762561" cy="762561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F9958FF3-4D4F-1B35-A801-F2AEEEA70656}"/>
              </a:ext>
            </a:extLst>
          </p:cNvPr>
          <p:cNvSpPr txBox="1"/>
          <p:nvPr/>
        </p:nvSpPr>
        <p:spPr>
          <a:xfrm>
            <a:off x="6598402" y="2327146"/>
            <a:ext cx="810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ORAM</a:t>
            </a:r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7979B79C-DA1F-B23C-4C57-4182D0B9DACC}"/>
              </a:ext>
            </a:extLst>
          </p:cNvPr>
          <p:cNvSpPr/>
          <p:nvPr/>
        </p:nvSpPr>
        <p:spPr>
          <a:xfrm>
            <a:off x="10591112" y="2009528"/>
            <a:ext cx="762561" cy="762561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66DC46B2-C214-EF6A-3DF4-63FCFAFAA67A}"/>
              </a:ext>
            </a:extLst>
          </p:cNvPr>
          <p:cNvSpPr txBox="1"/>
          <p:nvPr/>
        </p:nvSpPr>
        <p:spPr>
          <a:xfrm>
            <a:off x="10591112" y="2202404"/>
            <a:ext cx="810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ORAM</a:t>
            </a:r>
          </a:p>
        </p:txBody>
      </p: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74E47332-861C-39F5-0BE1-523076DEDA24}"/>
              </a:ext>
            </a:extLst>
          </p:cNvPr>
          <p:cNvCxnSpPr>
            <a:cxnSpLocks/>
          </p:cNvCxnSpPr>
          <p:nvPr/>
        </p:nvCxnSpPr>
        <p:spPr>
          <a:xfrm>
            <a:off x="3973393" y="3552631"/>
            <a:ext cx="356629" cy="0"/>
          </a:xfrm>
          <a:prstGeom prst="straightConnector1">
            <a:avLst/>
          </a:prstGeom>
          <a:ln w="57150"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D7C771CF-A25B-96B3-8FB4-518478CE73F6}"/>
              </a:ext>
            </a:extLst>
          </p:cNvPr>
          <p:cNvCxnSpPr>
            <a:cxnSpLocks/>
          </p:cNvCxnSpPr>
          <p:nvPr/>
        </p:nvCxnSpPr>
        <p:spPr>
          <a:xfrm>
            <a:off x="8032775" y="3533011"/>
            <a:ext cx="356629" cy="0"/>
          </a:xfrm>
          <a:prstGeom prst="straightConnector1">
            <a:avLst/>
          </a:prstGeom>
          <a:ln w="57150"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FD0CDD8F-01E4-CBAF-B9D4-D7D905966FF5}"/>
              </a:ext>
            </a:extLst>
          </p:cNvPr>
          <p:cNvCxnSpPr>
            <a:cxnSpLocks/>
          </p:cNvCxnSpPr>
          <p:nvPr/>
        </p:nvCxnSpPr>
        <p:spPr>
          <a:xfrm flipH="1">
            <a:off x="6680755" y="2994178"/>
            <a:ext cx="237403" cy="303395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546DA7D9-3183-E00A-E632-9719DE457D0D}"/>
              </a:ext>
            </a:extLst>
          </p:cNvPr>
          <p:cNvCxnSpPr>
            <a:cxnSpLocks/>
          </p:cNvCxnSpPr>
          <p:nvPr/>
        </p:nvCxnSpPr>
        <p:spPr>
          <a:xfrm flipH="1">
            <a:off x="6744181" y="2998803"/>
            <a:ext cx="323042" cy="393373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2CAB7FD2-5ED8-8BD7-9961-99E869695E17}"/>
              </a:ext>
            </a:extLst>
          </p:cNvPr>
          <p:cNvCxnSpPr>
            <a:cxnSpLocks/>
          </p:cNvCxnSpPr>
          <p:nvPr/>
        </p:nvCxnSpPr>
        <p:spPr>
          <a:xfrm flipH="1" flipV="1">
            <a:off x="1066742" y="3607584"/>
            <a:ext cx="459964" cy="100283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88A1F824-C094-AB8D-17C3-877B7E316593}"/>
              </a:ext>
            </a:extLst>
          </p:cNvPr>
          <p:cNvCxnSpPr>
            <a:cxnSpLocks/>
          </p:cNvCxnSpPr>
          <p:nvPr/>
        </p:nvCxnSpPr>
        <p:spPr>
          <a:xfrm flipH="1" flipV="1">
            <a:off x="1044582" y="3833655"/>
            <a:ext cx="383597" cy="66512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68BACA73-F786-219B-AB89-2293379FA56C}"/>
              </a:ext>
            </a:extLst>
          </p:cNvPr>
          <p:cNvCxnSpPr>
            <a:cxnSpLocks/>
          </p:cNvCxnSpPr>
          <p:nvPr/>
        </p:nvCxnSpPr>
        <p:spPr>
          <a:xfrm flipH="1" flipV="1">
            <a:off x="10415907" y="3223191"/>
            <a:ext cx="879918" cy="356610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F71777E8-5166-59DE-99BD-528632B21829}"/>
              </a:ext>
            </a:extLst>
          </p:cNvPr>
          <p:cNvCxnSpPr>
            <a:cxnSpLocks/>
          </p:cNvCxnSpPr>
          <p:nvPr/>
        </p:nvCxnSpPr>
        <p:spPr>
          <a:xfrm flipH="1">
            <a:off x="9750601" y="3731412"/>
            <a:ext cx="1558672" cy="618549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E2577EAB-34D2-7003-B6CC-4CD9FAD761B7}"/>
              </a:ext>
            </a:extLst>
          </p:cNvPr>
          <p:cNvCxnSpPr>
            <a:cxnSpLocks/>
          </p:cNvCxnSpPr>
          <p:nvPr/>
        </p:nvCxnSpPr>
        <p:spPr>
          <a:xfrm flipH="1" flipV="1">
            <a:off x="9205001" y="3354547"/>
            <a:ext cx="1804071" cy="943116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29B62B9C-B8BA-FBF7-F85A-B8A75CA66E61}"/>
              </a:ext>
            </a:extLst>
          </p:cNvPr>
          <p:cNvCxnSpPr>
            <a:cxnSpLocks/>
          </p:cNvCxnSpPr>
          <p:nvPr/>
        </p:nvCxnSpPr>
        <p:spPr>
          <a:xfrm flipV="1">
            <a:off x="9556411" y="3184891"/>
            <a:ext cx="604356" cy="1165070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6956FD54-D9EB-FD19-2DB8-FC4F70B079E6}"/>
              </a:ext>
            </a:extLst>
          </p:cNvPr>
          <p:cNvCxnSpPr>
            <a:cxnSpLocks/>
          </p:cNvCxnSpPr>
          <p:nvPr/>
        </p:nvCxnSpPr>
        <p:spPr>
          <a:xfrm flipV="1">
            <a:off x="9264198" y="3626800"/>
            <a:ext cx="1929203" cy="76371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>
            <a:extLst>
              <a:ext uri="{FF2B5EF4-FFF2-40B4-BE49-F238E27FC236}">
                <a16:creationId xmlns:a16="http://schemas.microsoft.com/office/drawing/2014/main" id="{5E8D2D11-D6D5-A13F-A682-69EC36632780}"/>
              </a:ext>
            </a:extLst>
          </p:cNvPr>
          <p:cNvCxnSpPr>
            <a:cxnSpLocks/>
          </p:cNvCxnSpPr>
          <p:nvPr/>
        </p:nvCxnSpPr>
        <p:spPr>
          <a:xfrm flipV="1">
            <a:off x="11039167" y="3869243"/>
            <a:ext cx="293748" cy="450514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>
            <a:extLst>
              <a:ext uri="{FF2B5EF4-FFF2-40B4-BE49-F238E27FC236}">
                <a16:creationId xmlns:a16="http://schemas.microsoft.com/office/drawing/2014/main" id="{63678DBB-32DC-C257-D44B-3F99C5482CFF}"/>
              </a:ext>
            </a:extLst>
          </p:cNvPr>
          <p:cNvCxnSpPr>
            <a:cxnSpLocks/>
          </p:cNvCxnSpPr>
          <p:nvPr/>
        </p:nvCxnSpPr>
        <p:spPr>
          <a:xfrm flipV="1">
            <a:off x="10055459" y="4449274"/>
            <a:ext cx="470544" cy="11015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F112C56C-6133-480E-8B62-72EB858735DF}"/>
              </a:ext>
            </a:extLst>
          </p:cNvPr>
          <p:cNvCxnSpPr>
            <a:cxnSpLocks/>
          </p:cNvCxnSpPr>
          <p:nvPr/>
        </p:nvCxnSpPr>
        <p:spPr>
          <a:xfrm>
            <a:off x="9167044" y="3946759"/>
            <a:ext cx="212398" cy="371545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>
            <a:extLst>
              <a:ext uri="{FF2B5EF4-FFF2-40B4-BE49-F238E27FC236}">
                <a16:creationId xmlns:a16="http://schemas.microsoft.com/office/drawing/2014/main" id="{5D2C17FA-9D4E-9AAA-E923-5916FB156AD6}"/>
              </a:ext>
            </a:extLst>
          </p:cNvPr>
          <p:cNvCxnSpPr>
            <a:cxnSpLocks/>
          </p:cNvCxnSpPr>
          <p:nvPr/>
        </p:nvCxnSpPr>
        <p:spPr>
          <a:xfrm flipH="1">
            <a:off x="9225893" y="3106014"/>
            <a:ext cx="388183" cy="125186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B31031AB-2FAF-32DB-2575-678C97FC94A3}"/>
              </a:ext>
            </a:extLst>
          </p:cNvPr>
          <p:cNvSpPr txBox="1"/>
          <p:nvPr/>
        </p:nvSpPr>
        <p:spPr>
          <a:xfrm>
            <a:off x="196397" y="5483193"/>
            <a:ext cx="11604772" cy="830997"/>
          </a:xfrm>
          <a:prstGeom prst="rect">
            <a:avLst/>
          </a:prstGeom>
          <a:solidFill>
            <a:srgbClr val="DCE5F4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Result: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Can upgrade to malicious security by committing to each input and proving each step is correct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0B91090-BE18-732E-4531-C841929D4595}"/>
              </a:ext>
            </a:extLst>
          </p:cNvPr>
          <p:cNvSpPr txBox="1"/>
          <p:nvPr/>
        </p:nvSpPr>
        <p:spPr>
          <a:xfrm>
            <a:off x="3426879" y="5966625"/>
            <a:ext cx="8005495" cy="830997"/>
          </a:xfrm>
          <a:prstGeom prst="rect">
            <a:avLst/>
          </a:prstGeom>
          <a:solidFill>
            <a:srgbClr val="F3A3A9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Technical Challenge: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Need to enforce consistency between committed value and statement for proofs</a:t>
            </a:r>
          </a:p>
        </p:txBody>
      </p:sp>
    </p:spTree>
    <p:extLst>
      <p:ext uri="{BB962C8B-B14F-4D97-AF65-F5344CB8AC3E}">
        <p14:creationId xmlns:p14="http://schemas.microsoft.com/office/powerpoint/2010/main" val="3970839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761E5-A325-A835-8B1D-D5CAE62D1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Crypto over large inputs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700EFCDA-8868-FA77-1538-9FBBD7783122}"/>
                  </a:ext>
                </a:extLst>
              </p:cNvPr>
              <p:cNvSpPr/>
              <p:nvPr/>
            </p:nvSpPr>
            <p:spPr>
              <a:xfrm>
                <a:off x="6730505" y="2896481"/>
                <a:ext cx="224662" cy="125796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>
                    <a:rot lat="0" lon="0" rev="0"/>
                  </a:camera>
                  <a:lightRig rig="threePt" dir="t"/>
                </a:scene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105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700EFCDA-8868-FA77-1538-9FBBD77831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0505" y="2896481"/>
                <a:ext cx="224662" cy="1257960"/>
              </a:xfrm>
              <a:prstGeom prst="rect">
                <a:avLst/>
              </a:prstGeom>
              <a:blipFill>
                <a:blip r:embed="rId3"/>
                <a:stretch>
                  <a:fillRect l="-18182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C562C1F-A92E-2273-D0BD-99F945B3402B}"/>
                  </a:ext>
                </a:extLst>
              </p:cNvPr>
              <p:cNvSpPr/>
              <p:nvPr/>
            </p:nvSpPr>
            <p:spPr>
              <a:xfrm rot="16793467">
                <a:off x="7910963" y="4765000"/>
                <a:ext cx="224662" cy="125796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>
                    <a:rot lat="0" lon="0" rev="16800000"/>
                  </a:camera>
                  <a:lightRig rig="threePt" dir="t"/>
                </a:scene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105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C562C1F-A92E-2273-D0BD-99F945B3402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793467">
                <a:off x="7910963" y="4765000"/>
                <a:ext cx="224662" cy="12579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9664756-D0DB-5CB9-E1E7-46B9F379E099}"/>
                  </a:ext>
                </a:extLst>
              </p:cNvPr>
              <p:cNvSpPr/>
              <p:nvPr/>
            </p:nvSpPr>
            <p:spPr>
              <a:xfrm rot="15429135">
                <a:off x="10240816" y="4724523"/>
                <a:ext cx="224662" cy="125796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>
                    <a:rot lat="0" lon="0" rev="15600000"/>
                  </a:camera>
                  <a:lightRig rig="threePt" dir="t"/>
                </a:scene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105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9664756-D0DB-5CB9-E1E7-46B9F379E0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5429135">
                <a:off x="10240816" y="4724523"/>
                <a:ext cx="224662" cy="12579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0A70849-153A-2682-2C55-3ADB3D42C79C}"/>
                  </a:ext>
                </a:extLst>
              </p:cNvPr>
              <p:cNvSpPr/>
              <p:nvPr/>
            </p:nvSpPr>
            <p:spPr>
              <a:xfrm rot="10800000">
                <a:off x="11446165" y="2856766"/>
                <a:ext cx="224662" cy="125796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>
                    <a:rot lat="0" lon="0" rev="10800000"/>
                  </a:camera>
                  <a:lightRig rig="threePt" dir="t"/>
                </a:scene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05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0A70849-153A-2682-2C55-3ADB3D42C7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11446165" y="2856766"/>
                <a:ext cx="224662" cy="125796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B81965D3-85D9-C8EC-414B-BA923AAEE264}"/>
                  </a:ext>
                </a:extLst>
              </p:cNvPr>
              <p:cNvSpPr/>
              <p:nvPr/>
            </p:nvSpPr>
            <p:spPr>
              <a:xfrm rot="5400000">
                <a:off x="8997558" y="1344198"/>
                <a:ext cx="224662" cy="125796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>
                    <a:rot lat="0" lon="0" rev="5400000"/>
                  </a:camera>
                  <a:lightRig rig="threePt" dir="t"/>
                </a:scene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05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B81965D3-85D9-C8EC-414B-BA923AAEE26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8997558" y="1344198"/>
                <a:ext cx="224662" cy="125796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>
            <a:extLst>
              <a:ext uri="{FF2B5EF4-FFF2-40B4-BE49-F238E27FC236}">
                <a16:creationId xmlns:a16="http://schemas.microsoft.com/office/drawing/2014/main" id="{73D6B8E3-ABEE-F68C-AE48-ED89691A52C5}"/>
              </a:ext>
            </a:extLst>
          </p:cNvPr>
          <p:cNvSpPr txBox="1"/>
          <p:nvPr/>
        </p:nvSpPr>
        <p:spPr>
          <a:xfrm>
            <a:off x="345549" y="1777693"/>
            <a:ext cx="5731249" cy="1200329"/>
          </a:xfrm>
          <a:prstGeom prst="rect">
            <a:avLst/>
          </a:prstGeom>
          <a:solidFill>
            <a:srgbClr val="DCE5F4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Goal: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Execute crypto protocols over large data </a:t>
            </a:r>
            <a:r>
              <a:rPr lang="en-US" sz="2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without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paying linear time in input size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E64E9CA-2FD7-0C50-5652-1425491B9108}"/>
              </a:ext>
            </a:extLst>
          </p:cNvPr>
          <p:cNvSpPr txBox="1"/>
          <p:nvPr/>
        </p:nvSpPr>
        <p:spPr>
          <a:xfrm>
            <a:off x="345549" y="2957313"/>
            <a:ext cx="5613691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- e.g. MPC for RAM functionalities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A52161A-6255-FFE3-D1D3-8E9CE2653285}"/>
              </a:ext>
            </a:extLst>
          </p:cNvPr>
          <p:cNvCxnSpPr>
            <a:cxnSpLocks/>
          </p:cNvCxnSpPr>
          <p:nvPr/>
        </p:nvCxnSpPr>
        <p:spPr>
          <a:xfrm flipH="1">
            <a:off x="7106653" y="2255668"/>
            <a:ext cx="1555568" cy="986163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330FAD13-E119-5A71-5A4B-D21C15363793}"/>
              </a:ext>
            </a:extLst>
          </p:cNvPr>
          <p:cNvCxnSpPr>
            <a:cxnSpLocks/>
          </p:cNvCxnSpPr>
          <p:nvPr/>
        </p:nvCxnSpPr>
        <p:spPr>
          <a:xfrm flipH="1" flipV="1">
            <a:off x="7106653" y="4018952"/>
            <a:ext cx="502220" cy="1072666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18F5E65A-FE8B-7483-EB73-2A4E92D8CDDE}"/>
              </a:ext>
            </a:extLst>
          </p:cNvPr>
          <p:cNvCxnSpPr>
            <a:cxnSpLocks/>
          </p:cNvCxnSpPr>
          <p:nvPr/>
        </p:nvCxnSpPr>
        <p:spPr>
          <a:xfrm flipH="1" flipV="1">
            <a:off x="7106652" y="3806811"/>
            <a:ext cx="3031959" cy="1368463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E4C5407D-2821-6F71-53FA-320CEA668A6E}"/>
              </a:ext>
            </a:extLst>
          </p:cNvPr>
          <p:cNvCxnSpPr>
            <a:cxnSpLocks/>
          </p:cNvCxnSpPr>
          <p:nvPr/>
        </p:nvCxnSpPr>
        <p:spPr>
          <a:xfrm flipH="1">
            <a:off x="7106651" y="3316302"/>
            <a:ext cx="4247149" cy="137670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ACC74F69-50E1-93EC-3F6C-BA9C7018D4A1}"/>
              </a:ext>
            </a:extLst>
          </p:cNvPr>
          <p:cNvCxnSpPr>
            <a:cxnSpLocks/>
          </p:cNvCxnSpPr>
          <p:nvPr/>
        </p:nvCxnSpPr>
        <p:spPr>
          <a:xfrm flipH="1" flipV="1">
            <a:off x="9714935" y="2193093"/>
            <a:ext cx="1638865" cy="858096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572F0C64-5CEF-97C9-66F3-4F880D2C841F}"/>
              </a:ext>
            </a:extLst>
          </p:cNvPr>
          <p:cNvCxnSpPr>
            <a:cxnSpLocks/>
          </p:cNvCxnSpPr>
          <p:nvPr/>
        </p:nvCxnSpPr>
        <p:spPr>
          <a:xfrm flipH="1">
            <a:off x="8317926" y="3551188"/>
            <a:ext cx="3035874" cy="1624086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FBE6E6CD-807B-18DB-F9E5-D745DA5FFFC4}"/>
              </a:ext>
            </a:extLst>
          </p:cNvPr>
          <p:cNvCxnSpPr>
            <a:cxnSpLocks/>
          </p:cNvCxnSpPr>
          <p:nvPr/>
        </p:nvCxnSpPr>
        <p:spPr>
          <a:xfrm flipH="1">
            <a:off x="10847664" y="3966686"/>
            <a:ext cx="502221" cy="1077551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33C33CC0-4BC2-F9BF-C51B-ADEEAE91652C}"/>
              </a:ext>
            </a:extLst>
          </p:cNvPr>
          <p:cNvCxnSpPr>
            <a:cxnSpLocks/>
          </p:cNvCxnSpPr>
          <p:nvPr/>
        </p:nvCxnSpPr>
        <p:spPr>
          <a:xfrm>
            <a:off x="9352547" y="2187396"/>
            <a:ext cx="1142548" cy="2892190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8EC0FF48-DCF6-E34E-56D1-8BE1E09A60B9}"/>
              </a:ext>
            </a:extLst>
          </p:cNvPr>
          <p:cNvCxnSpPr>
            <a:cxnSpLocks/>
          </p:cNvCxnSpPr>
          <p:nvPr/>
        </p:nvCxnSpPr>
        <p:spPr>
          <a:xfrm>
            <a:off x="8680390" y="5348943"/>
            <a:ext cx="984283" cy="0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EDCB5243-1886-6BF9-EADB-7E25212006AD}"/>
              </a:ext>
            </a:extLst>
          </p:cNvPr>
          <p:cNvCxnSpPr>
            <a:cxnSpLocks/>
          </p:cNvCxnSpPr>
          <p:nvPr/>
        </p:nvCxnSpPr>
        <p:spPr>
          <a:xfrm flipV="1">
            <a:off x="7884437" y="2236779"/>
            <a:ext cx="1130353" cy="2807458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2730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8" grpId="0" animBg="1"/>
      <p:bldP spid="12" grpId="0" animBg="1"/>
      <p:bldP spid="16" grpId="0" animBg="1"/>
      <p:bldP spid="20" grpId="0" animBg="1"/>
      <p:bldP spid="4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761E5-A325-A835-8B1D-D5CAE62D1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Crypto over large inputs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700EFCDA-8868-FA77-1538-9FBBD7783122}"/>
                  </a:ext>
                </a:extLst>
              </p:cNvPr>
              <p:cNvSpPr/>
              <p:nvPr/>
            </p:nvSpPr>
            <p:spPr>
              <a:xfrm>
                <a:off x="6730505" y="2896481"/>
                <a:ext cx="224662" cy="1257960"/>
              </a:xfrm>
              <a:prstGeom prst="rect">
                <a:avLst/>
              </a:prstGeom>
              <a:solidFill>
                <a:schemeClr val="tx2">
                  <a:lumMod val="25000"/>
                  <a:lumOff val="75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>
                    <a:rot lat="0" lon="0" rev="0"/>
                  </a:camera>
                  <a:lightRig rig="threePt" dir="t"/>
                </a:scene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105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700EFCDA-8868-FA77-1538-9FBBD77831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0505" y="2896481"/>
                <a:ext cx="224662" cy="1257960"/>
              </a:xfrm>
              <a:prstGeom prst="rect">
                <a:avLst/>
              </a:prstGeom>
              <a:blipFill>
                <a:blip r:embed="rId3"/>
                <a:stretch>
                  <a:fillRect l="-18182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C562C1F-A92E-2273-D0BD-99F945B3402B}"/>
                  </a:ext>
                </a:extLst>
              </p:cNvPr>
              <p:cNvSpPr/>
              <p:nvPr/>
            </p:nvSpPr>
            <p:spPr>
              <a:xfrm rot="16793467">
                <a:off x="7910963" y="4765000"/>
                <a:ext cx="224662" cy="1257960"/>
              </a:xfrm>
              <a:prstGeom prst="rect">
                <a:avLst/>
              </a:prstGeom>
              <a:solidFill>
                <a:schemeClr val="tx2">
                  <a:lumMod val="25000"/>
                  <a:lumOff val="75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>
                    <a:rot lat="0" lon="0" rev="16800000"/>
                  </a:camera>
                  <a:lightRig rig="threePt" dir="t"/>
                </a:scene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105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C562C1F-A92E-2273-D0BD-99F945B3402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793467">
                <a:off x="7910963" y="4765000"/>
                <a:ext cx="224662" cy="12579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9664756-D0DB-5CB9-E1E7-46B9F379E099}"/>
                  </a:ext>
                </a:extLst>
              </p:cNvPr>
              <p:cNvSpPr/>
              <p:nvPr/>
            </p:nvSpPr>
            <p:spPr>
              <a:xfrm rot="15429135">
                <a:off x="10240816" y="4724523"/>
                <a:ext cx="224662" cy="1257960"/>
              </a:xfrm>
              <a:prstGeom prst="rect">
                <a:avLst/>
              </a:prstGeom>
              <a:solidFill>
                <a:schemeClr val="tx2">
                  <a:lumMod val="25000"/>
                  <a:lumOff val="75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>
                    <a:rot lat="0" lon="0" rev="15600000"/>
                  </a:camera>
                  <a:lightRig rig="threePt" dir="t"/>
                </a:scene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105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9664756-D0DB-5CB9-E1E7-46B9F379E0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5429135">
                <a:off x="10240816" y="4724523"/>
                <a:ext cx="224662" cy="12579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0A70849-153A-2682-2C55-3ADB3D42C79C}"/>
                  </a:ext>
                </a:extLst>
              </p:cNvPr>
              <p:cNvSpPr/>
              <p:nvPr/>
            </p:nvSpPr>
            <p:spPr>
              <a:xfrm rot="10800000">
                <a:off x="11446165" y="2856766"/>
                <a:ext cx="224662" cy="1257960"/>
              </a:xfrm>
              <a:prstGeom prst="rect">
                <a:avLst/>
              </a:prstGeom>
              <a:solidFill>
                <a:schemeClr val="tx2">
                  <a:lumMod val="25000"/>
                  <a:lumOff val="75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>
                    <a:rot lat="0" lon="0" rev="10800000"/>
                  </a:camera>
                  <a:lightRig rig="threePt" dir="t"/>
                </a:scene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05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0A70849-153A-2682-2C55-3ADB3D42C7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11446165" y="2856766"/>
                <a:ext cx="224662" cy="125796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B81965D3-85D9-C8EC-414B-BA923AAEE264}"/>
                  </a:ext>
                </a:extLst>
              </p:cNvPr>
              <p:cNvSpPr/>
              <p:nvPr/>
            </p:nvSpPr>
            <p:spPr>
              <a:xfrm rot="5400000">
                <a:off x="8997558" y="1344198"/>
                <a:ext cx="224662" cy="1257960"/>
              </a:xfrm>
              <a:prstGeom prst="rect">
                <a:avLst/>
              </a:prstGeom>
              <a:solidFill>
                <a:schemeClr val="tx2">
                  <a:lumMod val="25000"/>
                  <a:lumOff val="75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>
                    <a:rot lat="0" lon="0" rev="5400000"/>
                  </a:camera>
                  <a:lightRig rig="threePt" dir="t"/>
                </a:scene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05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B81965D3-85D9-C8EC-414B-BA923AAEE26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8997558" y="1344198"/>
                <a:ext cx="224662" cy="125796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>
            <a:extLst>
              <a:ext uri="{FF2B5EF4-FFF2-40B4-BE49-F238E27FC236}">
                <a16:creationId xmlns:a16="http://schemas.microsoft.com/office/drawing/2014/main" id="{73D6B8E3-ABEE-F68C-AE48-ED89691A52C5}"/>
              </a:ext>
            </a:extLst>
          </p:cNvPr>
          <p:cNvSpPr txBox="1"/>
          <p:nvPr/>
        </p:nvSpPr>
        <p:spPr>
          <a:xfrm>
            <a:off x="345549" y="1777693"/>
            <a:ext cx="5731249" cy="1200329"/>
          </a:xfrm>
          <a:prstGeom prst="rect">
            <a:avLst/>
          </a:prstGeom>
          <a:solidFill>
            <a:srgbClr val="DCE5F4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Goal: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Execute crypto protocols over large data </a:t>
            </a:r>
            <a:r>
              <a:rPr lang="en-US" sz="2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without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paying linear time in input size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D98E919-3366-9BBA-0E68-373C27D7DB57}"/>
              </a:ext>
            </a:extLst>
          </p:cNvPr>
          <p:cNvSpPr txBox="1"/>
          <p:nvPr/>
        </p:nvSpPr>
        <p:spPr>
          <a:xfrm>
            <a:off x="345549" y="3551188"/>
            <a:ext cx="5731250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Many crypto protocols can achieve small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communication,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but what about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runtime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E64E9CA-2FD7-0C50-5652-1425491B9108}"/>
              </a:ext>
            </a:extLst>
          </p:cNvPr>
          <p:cNvSpPr txBox="1"/>
          <p:nvPr/>
        </p:nvSpPr>
        <p:spPr>
          <a:xfrm>
            <a:off x="345549" y="2957313"/>
            <a:ext cx="5613691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- e.g. MPC for RAM functionalities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A52161A-6255-FFE3-D1D3-8E9CE2653285}"/>
              </a:ext>
            </a:extLst>
          </p:cNvPr>
          <p:cNvCxnSpPr>
            <a:cxnSpLocks/>
          </p:cNvCxnSpPr>
          <p:nvPr/>
        </p:nvCxnSpPr>
        <p:spPr>
          <a:xfrm flipH="1">
            <a:off x="7106653" y="2255668"/>
            <a:ext cx="1555568" cy="986163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330FAD13-E119-5A71-5A4B-D21C15363793}"/>
              </a:ext>
            </a:extLst>
          </p:cNvPr>
          <p:cNvCxnSpPr>
            <a:cxnSpLocks/>
          </p:cNvCxnSpPr>
          <p:nvPr/>
        </p:nvCxnSpPr>
        <p:spPr>
          <a:xfrm flipH="1" flipV="1">
            <a:off x="7106653" y="4018952"/>
            <a:ext cx="502220" cy="1072666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18F5E65A-FE8B-7483-EB73-2A4E92D8CDDE}"/>
              </a:ext>
            </a:extLst>
          </p:cNvPr>
          <p:cNvCxnSpPr>
            <a:cxnSpLocks/>
          </p:cNvCxnSpPr>
          <p:nvPr/>
        </p:nvCxnSpPr>
        <p:spPr>
          <a:xfrm flipH="1" flipV="1">
            <a:off x="7106652" y="3806811"/>
            <a:ext cx="3031959" cy="1368463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E4C5407D-2821-6F71-53FA-320CEA668A6E}"/>
              </a:ext>
            </a:extLst>
          </p:cNvPr>
          <p:cNvCxnSpPr>
            <a:cxnSpLocks/>
          </p:cNvCxnSpPr>
          <p:nvPr/>
        </p:nvCxnSpPr>
        <p:spPr>
          <a:xfrm flipH="1">
            <a:off x="7106651" y="3316302"/>
            <a:ext cx="4247149" cy="137670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ACC74F69-50E1-93EC-3F6C-BA9C7018D4A1}"/>
              </a:ext>
            </a:extLst>
          </p:cNvPr>
          <p:cNvCxnSpPr>
            <a:cxnSpLocks/>
          </p:cNvCxnSpPr>
          <p:nvPr/>
        </p:nvCxnSpPr>
        <p:spPr>
          <a:xfrm flipH="1" flipV="1">
            <a:off x="9714935" y="2193093"/>
            <a:ext cx="1638865" cy="858096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572F0C64-5CEF-97C9-66F3-4F880D2C841F}"/>
              </a:ext>
            </a:extLst>
          </p:cNvPr>
          <p:cNvCxnSpPr>
            <a:cxnSpLocks/>
          </p:cNvCxnSpPr>
          <p:nvPr/>
        </p:nvCxnSpPr>
        <p:spPr>
          <a:xfrm flipH="1">
            <a:off x="8317926" y="3551188"/>
            <a:ext cx="3035874" cy="1624086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FBE6E6CD-807B-18DB-F9E5-D745DA5FFFC4}"/>
              </a:ext>
            </a:extLst>
          </p:cNvPr>
          <p:cNvCxnSpPr>
            <a:cxnSpLocks/>
          </p:cNvCxnSpPr>
          <p:nvPr/>
        </p:nvCxnSpPr>
        <p:spPr>
          <a:xfrm flipH="1">
            <a:off x="10847664" y="3966686"/>
            <a:ext cx="502221" cy="1077551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33C33CC0-4BC2-F9BF-C51B-ADEEAE91652C}"/>
              </a:ext>
            </a:extLst>
          </p:cNvPr>
          <p:cNvCxnSpPr>
            <a:cxnSpLocks/>
          </p:cNvCxnSpPr>
          <p:nvPr/>
        </p:nvCxnSpPr>
        <p:spPr>
          <a:xfrm>
            <a:off x="9352547" y="2187396"/>
            <a:ext cx="1142548" cy="2892190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8EC0FF48-DCF6-E34E-56D1-8BE1E09A60B9}"/>
              </a:ext>
            </a:extLst>
          </p:cNvPr>
          <p:cNvCxnSpPr>
            <a:cxnSpLocks/>
          </p:cNvCxnSpPr>
          <p:nvPr/>
        </p:nvCxnSpPr>
        <p:spPr>
          <a:xfrm>
            <a:off x="8680390" y="5348943"/>
            <a:ext cx="984283" cy="0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EDCB5243-1886-6BF9-EADB-7E25212006AD}"/>
              </a:ext>
            </a:extLst>
          </p:cNvPr>
          <p:cNvCxnSpPr>
            <a:cxnSpLocks/>
          </p:cNvCxnSpPr>
          <p:nvPr/>
        </p:nvCxnSpPr>
        <p:spPr>
          <a:xfrm flipV="1">
            <a:off x="7884437" y="2236779"/>
            <a:ext cx="1130353" cy="2807458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1884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761E5-A325-A835-8B1D-D5CAE62D1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Crypto over large inputs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700EFCDA-8868-FA77-1538-9FBBD7783122}"/>
                  </a:ext>
                </a:extLst>
              </p:cNvPr>
              <p:cNvSpPr/>
              <p:nvPr/>
            </p:nvSpPr>
            <p:spPr>
              <a:xfrm>
                <a:off x="6730505" y="2896481"/>
                <a:ext cx="224662" cy="1257960"/>
              </a:xfrm>
              <a:prstGeom prst="rect">
                <a:avLst/>
              </a:prstGeom>
              <a:solidFill>
                <a:schemeClr val="tx2">
                  <a:lumMod val="25000"/>
                  <a:lumOff val="75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>
                    <a:rot lat="0" lon="0" rev="0"/>
                  </a:camera>
                  <a:lightRig rig="threePt" dir="t"/>
                </a:scene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105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700EFCDA-8868-FA77-1538-9FBBD77831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0505" y="2896481"/>
                <a:ext cx="224662" cy="1257960"/>
              </a:xfrm>
              <a:prstGeom prst="rect">
                <a:avLst/>
              </a:prstGeom>
              <a:blipFill>
                <a:blip r:embed="rId3"/>
                <a:stretch>
                  <a:fillRect l="-18182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C562C1F-A92E-2273-D0BD-99F945B3402B}"/>
                  </a:ext>
                </a:extLst>
              </p:cNvPr>
              <p:cNvSpPr/>
              <p:nvPr/>
            </p:nvSpPr>
            <p:spPr>
              <a:xfrm rot="16793467">
                <a:off x="7910963" y="4765000"/>
                <a:ext cx="224662" cy="1257960"/>
              </a:xfrm>
              <a:prstGeom prst="rect">
                <a:avLst/>
              </a:prstGeom>
              <a:solidFill>
                <a:schemeClr val="tx2">
                  <a:lumMod val="25000"/>
                  <a:lumOff val="75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>
                    <a:rot lat="0" lon="0" rev="16800000"/>
                  </a:camera>
                  <a:lightRig rig="threePt" dir="t"/>
                </a:scene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105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C562C1F-A92E-2273-D0BD-99F945B3402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793467">
                <a:off x="7910963" y="4765000"/>
                <a:ext cx="224662" cy="12579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9664756-D0DB-5CB9-E1E7-46B9F379E099}"/>
                  </a:ext>
                </a:extLst>
              </p:cNvPr>
              <p:cNvSpPr/>
              <p:nvPr/>
            </p:nvSpPr>
            <p:spPr>
              <a:xfrm rot="15429135">
                <a:off x="10240816" y="4724523"/>
                <a:ext cx="224662" cy="1257960"/>
              </a:xfrm>
              <a:prstGeom prst="rect">
                <a:avLst/>
              </a:prstGeom>
              <a:solidFill>
                <a:schemeClr val="tx2">
                  <a:lumMod val="25000"/>
                  <a:lumOff val="75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>
                    <a:rot lat="0" lon="0" rev="15600000"/>
                  </a:camera>
                  <a:lightRig rig="threePt" dir="t"/>
                </a:scene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105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9664756-D0DB-5CB9-E1E7-46B9F379E0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5429135">
                <a:off x="10240816" y="4724523"/>
                <a:ext cx="224662" cy="12579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0A70849-153A-2682-2C55-3ADB3D42C79C}"/>
                  </a:ext>
                </a:extLst>
              </p:cNvPr>
              <p:cNvSpPr/>
              <p:nvPr/>
            </p:nvSpPr>
            <p:spPr>
              <a:xfrm rot="10800000">
                <a:off x="11446165" y="2856766"/>
                <a:ext cx="224662" cy="1257960"/>
              </a:xfrm>
              <a:prstGeom prst="rect">
                <a:avLst/>
              </a:prstGeom>
              <a:solidFill>
                <a:schemeClr val="tx2">
                  <a:lumMod val="25000"/>
                  <a:lumOff val="75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>
                    <a:rot lat="0" lon="0" rev="10800000"/>
                  </a:camera>
                  <a:lightRig rig="threePt" dir="t"/>
                </a:scene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05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0A70849-153A-2682-2C55-3ADB3D42C7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11446165" y="2856766"/>
                <a:ext cx="224662" cy="125796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B81965D3-85D9-C8EC-414B-BA923AAEE264}"/>
                  </a:ext>
                </a:extLst>
              </p:cNvPr>
              <p:cNvSpPr/>
              <p:nvPr/>
            </p:nvSpPr>
            <p:spPr>
              <a:xfrm rot="5400000">
                <a:off x="8997558" y="1344198"/>
                <a:ext cx="224662" cy="1257960"/>
              </a:xfrm>
              <a:prstGeom prst="rect">
                <a:avLst/>
              </a:prstGeom>
              <a:solidFill>
                <a:schemeClr val="tx2">
                  <a:lumMod val="25000"/>
                  <a:lumOff val="75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>
                    <a:rot lat="0" lon="0" rev="5400000"/>
                  </a:camera>
                  <a:lightRig rig="threePt" dir="t"/>
                </a:scene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05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B81965D3-85D9-C8EC-414B-BA923AAEE26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8997558" y="1344198"/>
                <a:ext cx="224662" cy="125796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>
            <a:extLst>
              <a:ext uri="{FF2B5EF4-FFF2-40B4-BE49-F238E27FC236}">
                <a16:creationId xmlns:a16="http://schemas.microsoft.com/office/drawing/2014/main" id="{73D6B8E3-ABEE-F68C-AE48-ED89691A52C5}"/>
              </a:ext>
            </a:extLst>
          </p:cNvPr>
          <p:cNvSpPr txBox="1"/>
          <p:nvPr/>
        </p:nvSpPr>
        <p:spPr>
          <a:xfrm>
            <a:off x="345549" y="1777693"/>
            <a:ext cx="5731249" cy="1200329"/>
          </a:xfrm>
          <a:prstGeom prst="rect">
            <a:avLst/>
          </a:prstGeom>
          <a:solidFill>
            <a:srgbClr val="DCE5F4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Goal: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Execute crypto protocols over large data </a:t>
            </a:r>
            <a:r>
              <a:rPr lang="en-US" sz="2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without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paying linear time in input size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D98E919-3366-9BBA-0E68-373C27D7DB57}"/>
              </a:ext>
            </a:extLst>
          </p:cNvPr>
          <p:cNvSpPr txBox="1"/>
          <p:nvPr/>
        </p:nvSpPr>
        <p:spPr>
          <a:xfrm>
            <a:off x="345549" y="3551188"/>
            <a:ext cx="5731250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Many crypto protocols can achieve small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communication,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but what about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runtime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E64E9CA-2FD7-0C50-5652-1425491B9108}"/>
              </a:ext>
            </a:extLst>
          </p:cNvPr>
          <p:cNvSpPr txBox="1"/>
          <p:nvPr/>
        </p:nvSpPr>
        <p:spPr>
          <a:xfrm>
            <a:off x="345549" y="2957313"/>
            <a:ext cx="5613691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- e.g. MPC for RAM functionalities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C67746F-7A91-ABBC-2CA5-CD802E04331A}"/>
              </a:ext>
            </a:extLst>
          </p:cNvPr>
          <p:cNvSpPr txBox="1"/>
          <p:nvPr/>
        </p:nvSpPr>
        <p:spPr>
          <a:xfrm>
            <a:off x="345549" y="4676120"/>
            <a:ext cx="5731249" cy="830997"/>
          </a:xfrm>
          <a:prstGeom prst="rect">
            <a:avLst/>
          </a:prstGeom>
          <a:solidFill>
            <a:srgbClr val="F3A3A9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Problem: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Linear runtime is often </a:t>
            </a:r>
            <a:r>
              <a:rPr lang="en-US" sz="2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inherent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for security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A52161A-6255-FFE3-D1D3-8E9CE2653285}"/>
              </a:ext>
            </a:extLst>
          </p:cNvPr>
          <p:cNvCxnSpPr>
            <a:cxnSpLocks/>
          </p:cNvCxnSpPr>
          <p:nvPr/>
        </p:nvCxnSpPr>
        <p:spPr>
          <a:xfrm flipH="1">
            <a:off x="7106653" y="2255668"/>
            <a:ext cx="1555568" cy="986163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330FAD13-E119-5A71-5A4B-D21C15363793}"/>
              </a:ext>
            </a:extLst>
          </p:cNvPr>
          <p:cNvCxnSpPr>
            <a:cxnSpLocks/>
          </p:cNvCxnSpPr>
          <p:nvPr/>
        </p:nvCxnSpPr>
        <p:spPr>
          <a:xfrm flipH="1" flipV="1">
            <a:off x="7106653" y="4018952"/>
            <a:ext cx="502220" cy="1072666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18F5E65A-FE8B-7483-EB73-2A4E92D8CDDE}"/>
              </a:ext>
            </a:extLst>
          </p:cNvPr>
          <p:cNvCxnSpPr>
            <a:cxnSpLocks/>
          </p:cNvCxnSpPr>
          <p:nvPr/>
        </p:nvCxnSpPr>
        <p:spPr>
          <a:xfrm flipH="1" flipV="1">
            <a:off x="7106652" y="3806811"/>
            <a:ext cx="3031959" cy="1368463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E4C5407D-2821-6F71-53FA-320CEA668A6E}"/>
              </a:ext>
            </a:extLst>
          </p:cNvPr>
          <p:cNvCxnSpPr>
            <a:cxnSpLocks/>
          </p:cNvCxnSpPr>
          <p:nvPr/>
        </p:nvCxnSpPr>
        <p:spPr>
          <a:xfrm flipH="1">
            <a:off x="7106651" y="3316302"/>
            <a:ext cx="4247149" cy="137670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ACC74F69-50E1-93EC-3F6C-BA9C7018D4A1}"/>
              </a:ext>
            </a:extLst>
          </p:cNvPr>
          <p:cNvCxnSpPr>
            <a:cxnSpLocks/>
          </p:cNvCxnSpPr>
          <p:nvPr/>
        </p:nvCxnSpPr>
        <p:spPr>
          <a:xfrm flipH="1" flipV="1">
            <a:off x="9714935" y="2193093"/>
            <a:ext cx="1638865" cy="858096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572F0C64-5CEF-97C9-66F3-4F880D2C841F}"/>
              </a:ext>
            </a:extLst>
          </p:cNvPr>
          <p:cNvCxnSpPr>
            <a:cxnSpLocks/>
          </p:cNvCxnSpPr>
          <p:nvPr/>
        </p:nvCxnSpPr>
        <p:spPr>
          <a:xfrm flipH="1">
            <a:off x="8317926" y="3551188"/>
            <a:ext cx="3035874" cy="1624086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FBE6E6CD-807B-18DB-F9E5-D745DA5FFFC4}"/>
              </a:ext>
            </a:extLst>
          </p:cNvPr>
          <p:cNvCxnSpPr>
            <a:cxnSpLocks/>
          </p:cNvCxnSpPr>
          <p:nvPr/>
        </p:nvCxnSpPr>
        <p:spPr>
          <a:xfrm flipH="1">
            <a:off x="10847664" y="3966686"/>
            <a:ext cx="502221" cy="1077551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33C33CC0-4BC2-F9BF-C51B-ADEEAE91652C}"/>
              </a:ext>
            </a:extLst>
          </p:cNvPr>
          <p:cNvCxnSpPr>
            <a:cxnSpLocks/>
          </p:cNvCxnSpPr>
          <p:nvPr/>
        </p:nvCxnSpPr>
        <p:spPr>
          <a:xfrm>
            <a:off x="9352547" y="2187396"/>
            <a:ext cx="1142548" cy="2892190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8EC0FF48-DCF6-E34E-56D1-8BE1E09A60B9}"/>
              </a:ext>
            </a:extLst>
          </p:cNvPr>
          <p:cNvCxnSpPr>
            <a:cxnSpLocks/>
          </p:cNvCxnSpPr>
          <p:nvPr/>
        </p:nvCxnSpPr>
        <p:spPr>
          <a:xfrm>
            <a:off x="8680390" y="5348943"/>
            <a:ext cx="984283" cy="0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EDCB5243-1886-6BF9-EADB-7E25212006AD}"/>
              </a:ext>
            </a:extLst>
          </p:cNvPr>
          <p:cNvCxnSpPr>
            <a:cxnSpLocks/>
          </p:cNvCxnSpPr>
          <p:nvPr/>
        </p:nvCxnSpPr>
        <p:spPr>
          <a:xfrm flipV="1">
            <a:off x="7884437" y="2236779"/>
            <a:ext cx="1130353" cy="2807458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180199D4-BC3B-3EF4-2130-08D569E142B7}"/>
              </a:ext>
            </a:extLst>
          </p:cNvPr>
          <p:cNvSpPr/>
          <p:nvPr/>
        </p:nvSpPr>
        <p:spPr>
          <a:xfrm rot="20751023">
            <a:off x="9860869" y="5306032"/>
            <a:ext cx="277742" cy="24973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771DAF-4271-B204-0751-9ADD0216C7DC}"/>
              </a:ext>
            </a:extLst>
          </p:cNvPr>
          <p:cNvSpPr txBox="1"/>
          <p:nvPr/>
        </p:nvSpPr>
        <p:spPr>
          <a:xfrm>
            <a:off x="7204080" y="5997201"/>
            <a:ext cx="4296933" cy="83099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any location not touched must not have been used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3890278-037E-906B-A216-CFE675839ABA}"/>
              </a:ext>
            </a:extLst>
          </p:cNvPr>
          <p:cNvCxnSpPr>
            <a:cxnSpLocks/>
          </p:cNvCxnSpPr>
          <p:nvPr/>
        </p:nvCxnSpPr>
        <p:spPr>
          <a:xfrm flipV="1">
            <a:off x="9834558" y="5435343"/>
            <a:ext cx="165182" cy="561858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9137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761E5-A325-A835-8B1D-D5CAE62D1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Crypto over large inputs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8D93B2D-7048-C029-6EA7-DCD95FE442EB}"/>
              </a:ext>
            </a:extLst>
          </p:cNvPr>
          <p:cNvSpPr/>
          <p:nvPr/>
        </p:nvSpPr>
        <p:spPr>
          <a:xfrm>
            <a:off x="6556834" y="2660579"/>
            <a:ext cx="739098" cy="1729767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700EFCDA-8868-FA77-1538-9FBBD7783122}"/>
                  </a:ext>
                </a:extLst>
              </p:cNvPr>
              <p:cNvSpPr/>
              <p:nvPr/>
            </p:nvSpPr>
            <p:spPr>
              <a:xfrm>
                <a:off x="6730505" y="2896481"/>
                <a:ext cx="224662" cy="125796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>
                    <a:rot lat="0" lon="0" rev="0"/>
                  </a:camera>
                  <a:lightRig rig="threePt" dir="t"/>
                </a:scene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105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700EFCDA-8868-FA77-1538-9FBBD77831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0505" y="2896481"/>
                <a:ext cx="224662" cy="1257960"/>
              </a:xfrm>
              <a:prstGeom prst="rect">
                <a:avLst/>
              </a:prstGeom>
              <a:blipFill>
                <a:blip r:embed="rId3"/>
                <a:stretch>
                  <a:fillRect l="-18182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5FE459AC-318E-7F18-8A8A-C39D8BC6CF2C}"/>
                  </a:ext>
                </a:extLst>
              </p:cNvPr>
              <p:cNvSpPr/>
              <p:nvPr/>
            </p:nvSpPr>
            <p:spPr>
              <a:xfrm>
                <a:off x="7183601" y="2798286"/>
                <a:ext cx="224661" cy="1454351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̃"/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sz="105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5FE459AC-318E-7F18-8A8A-C39D8BC6CF2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3601" y="2798286"/>
                <a:ext cx="224661" cy="1454351"/>
              </a:xfrm>
              <a:prstGeom prst="rect">
                <a:avLst/>
              </a:prstGeom>
              <a:blipFill>
                <a:blip r:embed="rId4"/>
                <a:stretch>
                  <a:fillRect l="-23810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C2616507-6B5B-84D6-E5A0-8AFF99C327B4}"/>
              </a:ext>
            </a:extLst>
          </p:cNvPr>
          <p:cNvCxnSpPr>
            <a:cxnSpLocks/>
          </p:cNvCxnSpPr>
          <p:nvPr/>
        </p:nvCxnSpPr>
        <p:spPr>
          <a:xfrm>
            <a:off x="7008364" y="3562471"/>
            <a:ext cx="122040" cy="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506309DF-265A-662E-11A8-E902DBE7C949}"/>
              </a:ext>
            </a:extLst>
          </p:cNvPr>
          <p:cNvSpPr/>
          <p:nvPr/>
        </p:nvSpPr>
        <p:spPr>
          <a:xfrm rot="16793467">
            <a:off x="7668098" y="4446791"/>
            <a:ext cx="739098" cy="1729767"/>
          </a:xfrm>
          <a:prstGeom prst="rect">
            <a:avLst/>
          </a:prstGeom>
          <a:solidFill>
            <a:srgbClr val="F7C8D0"/>
          </a:solidFill>
          <a:ln w="285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C562C1F-A92E-2273-D0BD-99F945B3402B}"/>
                  </a:ext>
                </a:extLst>
              </p:cNvPr>
              <p:cNvSpPr/>
              <p:nvPr/>
            </p:nvSpPr>
            <p:spPr>
              <a:xfrm rot="16793467">
                <a:off x="7910963" y="4765000"/>
                <a:ext cx="224662" cy="125796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>
                    <a:rot lat="0" lon="0" rev="16800000"/>
                  </a:camera>
                  <a:lightRig rig="threePt" dir="t"/>
                </a:scene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105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C562C1F-A92E-2273-D0BD-99F945B3402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793467">
                <a:off x="7910963" y="4765000"/>
                <a:ext cx="224662" cy="12579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925E7DAB-95BB-3D26-D37E-1A7A007D4135}"/>
                  </a:ext>
                </a:extLst>
              </p:cNvPr>
              <p:cNvSpPr/>
              <p:nvPr/>
            </p:nvSpPr>
            <p:spPr>
              <a:xfrm rot="16793467">
                <a:off x="7988795" y="4220443"/>
                <a:ext cx="224661" cy="1454351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>
                    <a:rot lat="0" lon="0" rev="16800000"/>
                  </a:camera>
                  <a:lightRig rig="threePt" dir="t"/>
                </a:scene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̃"/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sz="105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925E7DAB-95BB-3D26-D37E-1A7A007D41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793467">
                <a:off x="7988795" y="4220443"/>
                <a:ext cx="224661" cy="145435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2307EF2-9ECD-F9DD-9762-87CFBF4082CE}"/>
              </a:ext>
            </a:extLst>
          </p:cNvPr>
          <p:cNvCxnSpPr>
            <a:cxnSpLocks/>
          </p:cNvCxnSpPr>
          <p:nvPr/>
        </p:nvCxnSpPr>
        <p:spPr>
          <a:xfrm rot="16793467">
            <a:off x="8037650" y="5177156"/>
            <a:ext cx="122040" cy="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ECF0FF1E-29C1-E27B-4C98-41CF88C37498}"/>
              </a:ext>
            </a:extLst>
          </p:cNvPr>
          <p:cNvSpPr/>
          <p:nvPr/>
        </p:nvSpPr>
        <p:spPr>
          <a:xfrm rot="15429135">
            <a:off x="9965022" y="4407164"/>
            <a:ext cx="739098" cy="172976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9664756-D0DB-5CB9-E1E7-46B9F379E099}"/>
                  </a:ext>
                </a:extLst>
              </p:cNvPr>
              <p:cNvSpPr/>
              <p:nvPr/>
            </p:nvSpPr>
            <p:spPr>
              <a:xfrm rot="15429135">
                <a:off x="10240816" y="4724523"/>
                <a:ext cx="224662" cy="125796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>
                    <a:rot lat="0" lon="0" rev="15600000"/>
                  </a:camera>
                  <a:lightRig rig="threePt" dir="t"/>
                </a:scene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105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9664756-D0DB-5CB9-E1E7-46B9F379E0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5429135">
                <a:off x="10240816" y="4724523"/>
                <a:ext cx="224662" cy="125796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156ECD8-3925-5A73-5A24-302BCAB9BE77}"/>
                  </a:ext>
                </a:extLst>
              </p:cNvPr>
              <p:cNvSpPr/>
              <p:nvPr/>
            </p:nvSpPr>
            <p:spPr>
              <a:xfrm rot="15429135">
                <a:off x="10140066" y="4184575"/>
                <a:ext cx="224661" cy="1454351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>
                    <a:rot lat="0" lon="0" rev="15600000"/>
                  </a:camera>
                  <a:lightRig rig="threePt" dir="t"/>
                </a:scene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̃"/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sz="105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156ECD8-3925-5A73-5A24-302BCAB9BE7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5429135">
                <a:off x="10140066" y="4184575"/>
                <a:ext cx="224661" cy="145435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0FF7A0E-6168-6CA1-1AFF-93A15F4C315A}"/>
              </a:ext>
            </a:extLst>
          </p:cNvPr>
          <p:cNvCxnSpPr>
            <a:cxnSpLocks/>
          </p:cNvCxnSpPr>
          <p:nvPr/>
        </p:nvCxnSpPr>
        <p:spPr>
          <a:xfrm rot="15429135">
            <a:off x="10277835" y="5124397"/>
            <a:ext cx="122040" cy="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E2D73898-23D3-959B-C45E-21594C9F811D}"/>
              </a:ext>
            </a:extLst>
          </p:cNvPr>
          <p:cNvSpPr/>
          <p:nvPr/>
        </p:nvSpPr>
        <p:spPr>
          <a:xfrm rot="10800000">
            <a:off x="11105400" y="2620861"/>
            <a:ext cx="739098" cy="172976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0A70849-153A-2682-2C55-3ADB3D42C79C}"/>
                  </a:ext>
                </a:extLst>
              </p:cNvPr>
              <p:cNvSpPr/>
              <p:nvPr/>
            </p:nvSpPr>
            <p:spPr>
              <a:xfrm rot="10800000">
                <a:off x="11446165" y="2856766"/>
                <a:ext cx="224662" cy="125796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>
                    <a:rot lat="0" lon="0" rev="10800000"/>
                  </a:camera>
                  <a:lightRig rig="threePt" dir="t"/>
                </a:scene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05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0A70849-153A-2682-2C55-3ADB3D42C7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11446165" y="2856766"/>
                <a:ext cx="224662" cy="125796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6E40BC8E-2F6D-DACD-006A-3EC3E0E940D9}"/>
                  </a:ext>
                </a:extLst>
              </p:cNvPr>
              <p:cNvSpPr/>
              <p:nvPr/>
            </p:nvSpPr>
            <p:spPr>
              <a:xfrm rot="10800000">
                <a:off x="10993070" y="2758570"/>
                <a:ext cx="224661" cy="1454351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>
                    <a:rot lat="0" lon="0" rev="10800000"/>
                  </a:camera>
                  <a:lightRig rig="threePt" dir="t"/>
                </a:scene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̃"/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sz="105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6E40BC8E-2F6D-DACD-006A-3EC3E0E940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10993070" y="2758570"/>
                <a:ext cx="224661" cy="145435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4196182-63C6-7219-4973-B1E8D95584E8}"/>
              </a:ext>
            </a:extLst>
          </p:cNvPr>
          <p:cNvCxnSpPr>
            <a:cxnSpLocks/>
          </p:cNvCxnSpPr>
          <p:nvPr/>
        </p:nvCxnSpPr>
        <p:spPr>
          <a:xfrm rot="10800000">
            <a:off x="11270928" y="3448736"/>
            <a:ext cx="122040" cy="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F5750047-4563-E759-3016-4FE87E9DA48C}"/>
              </a:ext>
            </a:extLst>
          </p:cNvPr>
          <p:cNvSpPr/>
          <p:nvPr/>
        </p:nvSpPr>
        <p:spPr>
          <a:xfrm rot="5400000">
            <a:off x="8740338" y="1191841"/>
            <a:ext cx="739098" cy="172976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B81965D3-85D9-C8EC-414B-BA923AAEE264}"/>
                  </a:ext>
                </a:extLst>
              </p:cNvPr>
              <p:cNvSpPr/>
              <p:nvPr/>
            </p:nvSpPr>
            <p:spPr>
              <a:xfrm rot="5400000">
                <a:off x="8997558" y="1344198"/>
                <a:ext cx="224662" cy="125796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>
                    <a:rot lat="0" lon="0" rev="5400000"/>
                  </a:camera>
                  <a:lightRig rig="threePt" dir="t"/>
                </a:scene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05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B81965D3-85D9-C8EC-414B-BA923AAEE26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8997558" y="1344198"/>
                <a:ext cx="224662" cy="125796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8CA07D19-8676-620B-FD24-2831D85AC322}"/>
                  </a:ext>
                </a:extLst>
              </p:cNvPr>
              <p:cNvSpPr/>
              <p:nvPr/>
            </p:nvSpPr>
            <p:spPr>
              <a:xfrm rot="5400000">
                <a:off x="8997558" y="1699098"/>
                <a:ext cx="224661" cy="1454351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>
                    <a:rot lat="0" lon="0" rev="5400000"/>
                  </a:camera>
                  <a:lightRig rig="threePt" dir="t"/>
                </a:scene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̃"/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sz="105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8CA07D19-8676-620B-FD24-2831D85AC3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8997558" y="1699098"/>
                <a:ext cx="224661" cy="145435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5424343-C1A5-59F6-76F3-4CA09B8969B0}"/>
              </a:ext>
            </a:extLst>
          </p:cNvPr>
          <p:cNvCxnSpPr>
            <a:cxnSpLocks/>
          </p:cNvCxnSpPr>
          <p:nvPr/>
        </p:nvCxnSpPr>
        <p:spPr>
          <a:xfrm rot="5400000">
            <a:off x="9011859" y="2199726"/>
            <a:ext cx="122040" cy="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73D6B8E3-ABEE-F68C-AE48-ED89691A52C5}"/>
              </a:ext>
            </a:extLst>
          </p:cNvPr>
          <p:cNvSpPr txBox="1"/>
          <p:nvPr/>
        </p:nvSpPr>
        <p:spPr>
          <a:xfrm>
            <a:off x="345549" y="1777693"/>
            <a:ext cx="5731249" cy="1200329"/>
          </a:xfrm>
          <a:prstGeom prst="rect">
            <a:avLst/>
          </a:prstGeom>
          <a:solidFill>
            <a:srgbClr val="DCE5F4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Goal: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Execute crypto protocols over large data </a:t>
            </a:r>
            <a:r>
              <a:rPr lang="en-US" sz="2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without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paying linear time in input size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D98E919-3366-9BBA-0E68-373C27D7DB57}"/>
              </a:ext>
            </a:extLst>
          </p:cNvPr>
          <p:cNvSpPr txBox="1"/>
          <p:nvPr/>
        </p:nvSpPr>
        <p:spPr>
          <a:xfrm>
            <a:off x="345549" y="3551188"/>
            <a:ext cx="5731250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Many crypto protocols can achieve small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communication,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but what about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runtime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E64E9CA-2FD7-0C50-5652-1425491B9108}"/>
              </a:ext>
            </a:extLst>
          </p:cNvPr>
          <p:cNvSpPr txBox="1"/>
          <p:nvPr/>
        </p:nvSpPr>
        <p:spPr>
          <a:xfrm>
            <a:off x="345549" y="2957313"/>
            <a:ext cx="5613691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- e.g. MPC for RAM functionalities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C67746F-7A91-ABBC-2CA5-CD802E04331A}"/>
              </a:ext>
            </a:extLst>
          </p:cNvPr>
          <p:cNvSpPr txBox="1"/>
          <p:nvPr/>
        </p:nvSpPr>
        <p:spPr>
          <a:xfrm>
            <a:off x="345549" y="4676120"/>
            <a:ext cx="5731249" cy="830997"/>
          </a:xfrm>
          <a:prstGeom prst="rect">
            <a:avLst/>
          </a:prstGeom>
          <a:solidFill>
            <a:srgbClr val="F3A3A9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Problem: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Linear runtime is often </a:t>
            </a:r>
            <a:r>
              <a:rPr lang="en-US" sz="2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inherent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for security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50A5164-945F-A872-70A9-A533AC2686E8}"/>
              </a:ext>
            </a:extLst>
          </p:cNvPr>
          <p:cNvSpPr txBox="1"/>
          <p:nvPr/>
        </p:nvSpPr>
        <p:spPr>
          <a:xfrm>
            <a:off x="345549" y="5856382"/>
            <a:ext cx="7666486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Core Question: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Can we push all linear time overheads into an offline preprocessing phase?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EDD8D702-A4B3-890F-619F-723F4DBB829E}"/>
              </a:ext>
            </a:extLst>
          </p:cNvPr>
          <p:cNvCxnSpPr>
            <a:cxnSpLocks/>
          </p:cNvCxnSpPr>
          <p:nvPr/>
        </p:nvCxnSpPr>
        <p:spPr>
          <a:xfrm flipH="1">
            <a:off x="7543800" y="2620860"/>
            <a:ext cx="937109" cy="275621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DDA04320-DACA-30D7-FB75-F749856B0AA1}"/>
              </a:ext>
            </a:extLst>
          </p:cNvPr>
          <p:cNvCxnSpPr>
            <a:cxnSpLocks/>
          </p:cNvCxnSpPr>
          <p:nvPr/>
        </p:nvCxnSpPr>
        <p:spPr>
          <a:xfrm flipH="1" flipV="1">
            <a:off x="7543800" y="4114726"/>
            <a:ext cx="106680" cy="525810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0D53A26-21D0-EA98-2B7F-D7EF4DA0C334}"/>
              </a:ext>
            </a:extLst>
          </p:cNvPr>
          <p:cNvCxnSpPr>
            <a:cxnSpLocks/>
          </p:cNvCxnSpPr>
          <p:nvPr/>
        </p:nvCxnSpPr>
        <p:spPr>
          <a:xfrm flipH="1" flipV="1">
            <a:off x="7543800" y="3672840"/>
            <a:ext cx="2293264" cy="1126211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24C58D1-124A-F3A5-E431-8CD57A4592E9}"/>
              </a:ext>
            </a:extLst>
          </p:cNvPr>
          <p:cNvCxnSpPr>
            <a:cxnSpLocks/>
          </p:cNvCxnSpPr>
          <p:nvPr/>
        </p:nvCxnSpPr>
        <p:spPr>
          <a:xfrm flipH="1" flipV="1">
            <a:off x="7543800" y="3185160"/>
            <a:ext cx="3307080" cy="110369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28AC717-4608-A18A-5B07-BC9E1D49A78F}"/>
              </a:ext>
            </a:extLst>
          </p:cNvPr>
          <p:cNvCxnSpPr>
            <a:cxnSpLocks/>
          </p:cNvCxnSpPr>
          <p:nvPr/>
        </p:nvCxnSpPr>
        <p:spPr>
          <a:xfrm flipH="1" flipV="1">
            <a:off x="9738869" y="2660579"/>
            <a:ext cx="1127251" cy="317443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6E44FD9-094D-50D5-8301-557252C7C15E}"/>
              </a:ext>
            </a:extLst>
          </p:cNvPr>
          <p:cNvCxnSpPr>
            <a:cxnSpLocks/>
          </p:cNvCxnSpPr>
          <p:nvPr/>
        </p:nvCxnSpPr>
        <p:spPr>
          <a:xfrm flipH="1">
            <a:off x="8480909" y="3779520"/>
            <a:ext cx="2354731" cy="1019531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B0F4D9E5-C877-DBDE-F051-ABEB7089361D}"/>
              </a:ext>
            </a:extLst>
          </p:cNvPr>
          <p:cNvCxnSpPr>
            <a:cxnSpLocks/>
          </p:cNvCxnSpPr>
          <p:nvPr/>
        </p:nvCxnSpPr>
        <p:spPr>
          <a:xfrm flipH="1">
            <a:off x="10576560" y="4154441"/>
            <a:ext cx="289560" cy="486095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9F95D7D-5A2F-5998-5251-858C5834E713}"/>
              </a:ext>
            </a:extLst>
          </p:cNvPr>
          <p:cNvCxnSpPr>
            <a:cxnSpLocks/>
          </p:cNvCxnSpPr>
          <p:nvPr/>
        </p:nvCxnSpPr>
        <p:spPr>
          <a:xfrm>
            <a:off x="9409167" y="2660579"/>
            <a:ext cx="740673" cy="2051467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310C165-344A-BDB8-160E-AAF123FACBF1}"/>
              </a:ext>
            </a:extLst>
          </p:cNvPr>
          <p:cNvCxnSpPr>
            <a:cxnSpLocks/>
          </p:cNvCxnSpPr>
          <p:nvPr/>
        </p:nvCxnSpPr>
        <p:spPr>
          <a:xfrm>
            <a:off x="8836788" y="4799051"/>
            <a:ext cx="681660" cy="0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6476AE83-A7E7-83D4-ACCD-3AB8C3F7F43E}"/>
              </a:ext>
            </a:extLst>
          </p:cNvPr>
          <p:cNvCxnSpPr>
            <a:cxnSpLocks/>
          </p:cNvCxnSpPr>
          <p:nvPr/>
        </p:nvCxnSpPr>
        <p:spPr>
          <a:xfrm flipV="1">
            <a:off x="8012035" y="2660579"/>
            <a:ext cx="824753" cy="2058854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9636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7" grpId="0" animBg="1"/>
      <p:bldP spid="7" grpId="0" animBg="1"/>
      <p:bldP spid="9" grpId="0" animBg="1"/>
      <p:bldP spid="11" grpId="0" animBg="1"/>
      <p:bldP spid="13" grpId="0" animBg="1"/>
      <p:bldP spid="15" grpId="0" animBg="1"/>
      <p:bldP spid="17" grpId="0" animBg="1"/>
      <p:bldP spid="19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439054B-AA23-2DC8-93BE-E636737C59D2}"/>
              </a:ext>
            </a:extLst>
          </p:cNvPr>
          <p:cNvSpPr/>
          <p:nvPr/>
        </p:nvSpPr>
        <p:spPr>
          <a:xfrm>
            <a:off x="1506066" y="1699232"/>
            <a:ext cx="1478197" cy="3459535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2761E5-A325-A835-8B1D-D5CAE62D1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Doubly Efficient Primary Information Retrieval (DEPIR)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4B1AC852-E3E2-4FCA-2640-BC482B4CC50D}"/>
                  </a:ext>
                </a:extLst>
              </p:cNvPr>
              <p:cNvSpPr/>
              <p:nvPr/>
            </p:nvSpPr>
            <p:spPr>
              <a:xfrm>
                <a:off x="1979448" y="2218104"/>
                <a:ext cx="333654" cy="251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>
                    <a:rot lat="0" lon="0" rev="0"/>
                  </a:camera>
                  <a:lightRig rig="threePt" dir="t"/>
                </a:scene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4B1AC852-E3E2-4FCA-2640-BC482B4CC50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448" y="2218104"/>
                <a:ext cx="333654" cy="2515920"/>
              </a:xfrm>
              <a:prstGeom prst="rect">
                <a:avLst/>
              </a:prstGeom>
              <a:blipFill>
                <a:blip r:embed="rId2"/>
                <a:stretch>
                  <a:fillRect l="-37931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14E370DB-6DD8-FAC2-FD1A-6BF7675AB96E}"/>
                  </a:ext>
                </a:extLst>
              </p:cNvPr>
              <p:cNvSpPr/>
              <p:nvPr/>
            </p:nvSpPr>
            <p:spPr>
              <a:xfrm>
                <a:off x="2803777" y="2021712"/>
                <a:ext cx="333654" cy="290870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̃"/>
                          <m:ctrlPr>
                            <a:rPr lang="en-US" sz="24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14E370DB-6DD8-FAC2-FD1A-6BF7675AB96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3777" y="2021712"/>
                <a:ext cx="333654" cy="2908704"/>
              </a:xfrm>
              <a:prstGeom prst="rect">
                <a:avLst/>
              </a:prstGeom>
              <a:blipFill>
                <a:blip r:embed="rId3"/>
                <a:stretch>
                  <a:fillRect l="-33333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3A09E13-9D78-3767-9B41-807A6A23869A}"/>
              </a:ext>
            </a:extLst>
          </p:cNvPr>
          <p:cNvCxnSpPr>
            <a:cxnSpLocks/>
          </p:cNvCxnSpPr>
          <p:nvPr/>
        </p:nvCxnSpPr>
        <p:spPr>
          <a:xfrm>
            <a:off x="2380125" y="3504779"/>
            <a:ext cx="356629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34A76FA-E53C-88A9-26CE-A3DACB2643C2}"/>
              </a:ext>
            </a:extLst>
          </p:cNvPr>
          <p:cNvCxnSpPr/>
          <p:nvPr/>
        </p:nvCxnSpPr>
        <p:spPr>
          <a:xfrm>
            <a:off x="4007224" y="2877671"/>
            <a:ext cx="3065929" cy="0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4499DF3-C41D-3645-D13B-52C6AB7746AF}"/>
              </a:ext>
            </a:extLst>
          </p:cNvPr>
          <p:cNvCxnSpPr/>
          <p:nvPr/>
        </p:nvCxnSpPr>
        <p:spPr>
          <a:xfrm>
            <a:off x="4007224" y="3917577"/>
            <a:ext cx="3065929" cy="0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518A765-BBE8-60BA-44B9-117E6FED34D7}"/>
                  </a:ext>
                </a:extLst>
              </p:cNvPr>
              <p:cNvSpPr txBox="1"/>
              <p:nvPr/>
            </p:nvSpPr>
            <p:spPr>
              <a:xfrm>
                <a:off x="5307881" y="2423149"/>
                <a:ext cx="46461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518A765-BBE8-60BA-44B9-117E6FED34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7881" y="2423149"/>
                <a:ext cx="464614" cy="461665"/>
              </a:xfrm>
              <a:prstGeom prst="rect">
                <a:avLst/>
              </a:prstGeom>
              <a:blipFill>
                <a:blip r:embed="rId4"/>
                <a:stretch>
                  <a:fillRect l="-2703" b="-78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81B7024-F959-9CC3-528E-2BEE38C71217}"/>
                  </a:ext>
                </a:extLst>
              </p:cNvPr>
              <p:cNvSpPr txBox="1"/>
              <p:nvPr/>
            </p:nvSpPr>
            <p:spPr>
              <a:xfrm>
                <a:off x="4397375" y="3449607"/>
                <a:ext cx="228562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≔</m:t>
                      </m:r>
                      <m:r>
                        <m:rPr>
                          <m:nor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Resp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acc>
                        <m:accPr>
                          <m:chr m:val="̃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81B7024-F959-9CC3-528E-2BEE38C712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7375" y="3449607"/>
                <a:ext cx="2285626" cy="461665"/>
              </a:xfrm>
              <a:prstGeom prst="rect">
                <a:avLst/>
              </a:prstGeom>
              <a:blipFill>
                <a:blip r:embed="rId5"/>
                <a:stretch>
                  <a:fillRect b="-131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E289D34-DBC0-5272-F4D9-C8B640EA3F21}"/>
                  </a:ext>
                </a:extLst>
              </p:cNvPr>
              <p:cNvSpPr txBox="1"/>
              <p:nvPr/>
            </p:nvSpPr>
            <p:spPr>
              <a:xfrm>
                <a:off x="7555601" y="2529318"/>
                <a:ext cx="260898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←</m:t>
                      </m:r>
                      <m:r>
                        <m:rPr>
                          <m:nor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Query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E289D34-DBC0-5272-F4D9-C8B640EA3F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601" y="2529318"/>
                <a:ext cx="2608984" cy="461665"/>
              </a:xfrm>
              <a:prstGeom prst="rect">
                <a:avLst/>
              </a:prstGeom>
              <a:blipFill>
                <a:blip r:embed="rId6"/>
                <a:stretch>
                  <a:fillRect r="-483" b="-13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6F515D6-7BC3-8748-55F3-5014A09A78D5}"/>
                  </a:ext>
                </a:extLst>
              </p:cNvPr>
              <p:cNvSpPr txBox="1"/>
              <p:nvPr/>
            </p:nvSpPr>
            <p:spPr>
              <a:xfrm>
                <a:off x="8311613" y="2082077"/>
                <a:ext cx="130119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∈[|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|]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6F515D6-7BC3-8748-55F3-5014A09A78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1613" y="2082077"/>
                <a:ext cx="1301190" cy="461665"/>
              </a:xfrm>
              <a:prstGeom prst="rect">
                <a:avLst/>
              </a:prstGeom>
              <a:blipFill>
                <a:blip r:embed="rId7"/>
                <a:stretch>
                  <a:fillRect r="-971" b="-13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D9C7A09-FBEF-2CB1-8C1A-0BEAF0F56172}"/>
                  </a:ext>
                </a:extLst>
              </p:cNvPr>
              <p:cNvSpPr txBox="1"/>
              <p:nvPr/>
            </p:nvSpPr>
            <p:spPr>
              <a:xfrm>
                <a:off x="7729980" y="5070676"/>
                <a:ext cx="23596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Dec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D9C7A09-FBEF-2CB1-8C1A-0BEAF0F561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9980" y="5070676"/>
                <a:ext cx="2359620" cy="461665"/>
              </a:xfrm>
              <a:prstGeom prst="rect">
                <a:avLst/>
              </a:prstGeom>
              <a:blipFill>
                <a:blip r:embed="rId8"/>
                <a:stretch>
                  <a:fillRect b="-162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E6E4DA0-AE89-03E5-5131-EEDC89A94BF6}"/>
              </a:ext>
            </a:extLst>
          </p:cNvPr>
          <p:cNvCxnSpPr>
            <a:cxnSpLocks/>
          </p:cNvCxnSpPr>
          <p:nvPr/>
        </p:nvCxnSpPr>
        <p:spPr>
          <a:xfrm>
            <a:off x="8894786" y="4574703"/>
            <a:ext cx="0" cy="360101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0AA17268-915B-7188-1E47-F553F6CBAA30}"/>
              </a:ext>
            </a:extLst>
          </p:cNvPr>
          <p:cNvSpPr txBox="1"/>
          <p:nvPr/>
        </p:nvSpPr>
        <p:spPr>
          <a:xfrm>
            <a:off x="2262757" y="5982262"/>
            <a:ext cx="7666486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Prior work: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[L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W’23] construct DEPIR from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RingLWE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EDBBF527-6A71-6AFB-0C8A-B75668027BD0}"/>
                  </a:ext>
                </a:extLst>
              </p:cNvPr>
              <p:cNvSpPr/>
              <p:nvPr/>
            </p:nvSpPr>
            <p:spPr>
              <a:xfrm>
                <a:off x="1021541" y="1144468"/>
                <a:ext cx="2482432" cy="417434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Prep runtime: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1+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𝜖</m:t>
                        </m:r>
                      </m:sup>
                    </m:sSup>
                  </m:oMath>
                </a14:m>
                <a:endParaRPr lang="en-US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EDBBF527-6A71-6AFB-0C8A-B75668027B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1541" y="1144468"/>
                <a:ext cx="2482432" cy="417434"/>
              </a:xfrm>
              <a:prstGeom prst="rect">
                <a:avLst/>
              </a:prstGeom>
              <a:blipFill>
                <a:blip r:embed="rId9"/>
                <a:stretch>
                  <a:fillRect l="-2538" t="-5714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95D6E226-8C74-8369-03F2-414C81C71B0E}"/>
                  </a:ext>
                </a:extLst>
              </p:cNvPr>
              <p:cNvSpPr/>
              <p:nvPr/>
            </p:nvSpPr>
            <p:spPr>
              <a:xfrm>
                <a:off x="3892768" y="4365986"/>
                <a:ext cx="3294839" cy="417434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Online runtime: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polylog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d>
                      <m:dPr>
                        <m:begChr m:val="|"/>
                        <m:endChr m:val="|"/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95D6E226-8C74-8369-03F2-414C81C71B0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2768" y="4365986"/>
                <a:ext cx="3294839" cy="417434"/>
              </a:xfrm>
              <a:prstGeom prst="rect">
                <a:avLst/>
              </a:prstGeom>
              <a:blipFill>
                <a:blip r:embed="rId10"/>
                <a:stretch>
                  <a:fillRect l="-1916" t="-5714" b="-1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67CFCDE-23CF-D16A-BA1A-71F2DC8DFD6C}"/>
                  </a:ext>
                </a:extLst>
              </p:cNvPr>
              <p:cNvSpPr txBox="1"/>
              <p:nvPr/>
            </p:nvSpPr>
            <p:spPr>
              <a:xfrm>
                <a:off x="2245164" y="5476093"/>
                <a:ext cx="7666486" cy="461665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Goal: 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Retrieve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[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𝑖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]</m:t>
                    </m:r>
                  </m:oMath>
                </a14:m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without revealing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𝑖</m:t>
                    </m:r>
                  </m:oMath>
                </a14:m>
                <a:endParaRPr lang="en-US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67CFCDE-23CF-D16A-BA1A-71F2DC8DFD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5164" y="5476093"/>
                <a:ext cx="7666486" cy="461665"/>
              </a:xfrm>
              <a:prstGeom prst="rect">
                <a:avLst/>
              </a:prstGeom>
              <a:blipFill>
                <a:blip r:embed="rId11"/>
                <a:stretch>
                  <a:fillRect l="-1157" t="-10811" b="-27027"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6" name="Picture 25">
            <a:extLst>
              <a:ext uri="{FF2B5EF4-FFF2-40B4-BE49-F238E27FC236}">
                <a16:creationId xmlns:a16="http://schemas.microsoft.com/office/drawing/2014/main" id="{BE4F6B26-4E4D-588C-CDBB-B5C03FC1B5E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081750" y="2958257"/>
            <a:ext cx="1656080" cy="1656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845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  <p:bldP spid="14" grpId="0"/>
      <p:bldP spid="15" grpId="0"/>
      <p:bldP spid="16" grpId="0"/>
      <p:bldP spid="18" grpId="0"/>
      <p:bldP spid="21" grpId="0" animBg="1"/>
      <p:bldP spid="23" grpId="0" animBg="1"/>
      <p:bldP spid="24" grpId="0" animBg="1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439054B-AA23-2DC8-93BE-E636737C59D2}"/>
              </a:ext>
            </a:extLst>
          </p:cNvPr>
          <p:cNvSpPr/>
          <p:nvPr/>
        </p:nvSpPr>
        <p:spPr>
          <a:xfrm>
            <a:off x="1506066" y="1699232"/>
            <a:ext cx="1478197" cy="3459535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2761E5-A325-A835-8B1D-D5CAE62D1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Doubly Efficient CRHF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4B1AC852-E3E2-4FCA-2640-BC482B4CC50D}"/>
                  </a:ext>
                </a:extLst>
              </p:cNvPr>
              <p:cNvSpPr/>
              <p:nvPr/>
            </p:nvSpPr>
            <p:spPr>
              <a:xfrm>
                <a:off x="1979448" y="2218104"/>
                <a:ext cx="333654" cy="251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4B1AC852-E3E2-4FCA-2640-BC482B4CC50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448" y="2218104"/>
                <a:ext cx="333654" cy="2515920"/>
              </a:xfrm>
              <a:prstGeom prst="rect">
                <a:avLst/>
              </a:prstGeom>
              <a:blipFill>
                <a:blip r:embed="rId2"/>
                <a:stretch>
                  <a:fillRect l="-37931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14E370DB-6DD8-FAC2-FD1A-6BF7675AB96E}"/>
                  </a:ext>
                </a:extLst>
              </p:cNvPr>
              <p:cNvSpPr/>
              <p:nvPr/>
            </p:nvSpPr>
            <p:spPr>
              <a:xfrm>
                <a:off x="2803777" y="2021712"/>
                <a:ext cx="333654" cy="290870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̃"/>
                          <m:ctrlPr>
                            <a:rPr lang="en-US" sz="24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14E370DB-6DD8-FAC2-FD1A-6BF7675AB96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3777" y="2021712"/>
                <a:ext cx="333654" cy="2908704"/>
              </a:xfrm>
              <a:prstGeom prst="rect">
                <a:avLst/>
              </a:prstGeom>
              <a:blipFill>
                <a:blip r:embed="rId3"/>
                <a:stretch>
                  <a:fillRect l="-33333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3A09E13-9D78-3767-9B41-807A6A23869A}"/>
              </a:ext>
            </a:extLst>
          </p:cNvPr>
          <p:cNvCxnSpPr>
            <a:cxnSpLocks/>
          </p:cNvCxnSpPr>
          <p:nvPr/>
        </p:nvCxnSpPr>
        <p:spPr>
          <a:xfrm>
            <a:off x="2380125" y="3504779"/>
            <a:ext cx="356629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34A76FA-E53C-88A9-26CE-A3DACB2643C2}"/>
              </a:ext>
            </a:extLst>
          </p:cNvPr>
          <p:cNvCxnSpPr/>
          <p:nvPr/>
        </p:nvCxnSpPr>
        <p:spPr>
          <a:xfrm>
            <a:off x="4007224" y="2877671"/>
            <a:ext cx="3065929" cy="0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4499DF3-C41D-3645-D13B-52C6AB7746AF}"/>
              </a:ext>
            </a:extLst>
          </p:cNvPr>
          <p:cNvCxnSpPr/>
          <p:nvPr/>
        </p:nvCxnSpPr>
        <p:spPr>
          <a:xfrm>
            <a:off x="4007224" y="3917577"/>
            <a:ext cx="3065929" cy="0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518A765-BBE8-60BA-44B9-117E6FED34D7}"/>
                  </a:ext>
                </a:extLst>
              </p:cNvPr>
              <p:cNvSpPr txBox="1"/>
              <p:nvPr/>
            </p:nvSpPr>
            <p:spPr>
              <a:xfrm>
                <a:off x="5307881" y="2423149"/>
                <a:ext cx="39613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518A765-BBE8-60BA-44B9-117E6FED34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7881" y="2423149"/>
                <a:ext cx="396134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81B7024-F959-9CC3-528E-2BEE38C71217}"/>
                  </a:ext>
                </a:extLst>
              </p:cNvPr>
              <p:cNvSpPr txBox="1"/>
              <p:nvPr/>
            </p:nvSpPr>
            <p:spPr>
              <a:xfrm>
                <a:off x="5018763" y="3442446"/>
                <a:ext cx="97436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81B7024-F959-9CC3-528E-2BEE38C712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8763" y="3442446"/>
                <a:ext cx="974369" cy="461665"/>
              </a:xfrm>
              <a:prstGeom prst="rect">
                <a:avLst/>
              </a:prstGeom>
              <a:blipFill>
                <a:blip r:embed="rId5"/>
                <a:stretch>
                  <a:fillRect r="-2597" b="-13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E289D34-DBC0-5272-F4D9-C8B640EA3F21}"/>
                  </a:ext>
                </a:extLst>
              </p:cNvPr>
              <p:cNvSpPr txBox="1"/>
              <p:nvPr/>
            </p:nvSpPr>
            <p:spPr>
              <a:xfrm>
                <a:off x="8096327" y="2374386"/>
                <a:ext cx="1916486" cy="4789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←</m:t>
                      </m:r>
                      <m:r>
                        <m:rPr>
                          <m:nor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Gen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E289D34-DBC0-5272-F4D9-C8B640EA3F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6327" y="2374386"/>
                <a:ext cx="1916486" cy="478977"/>
              </a:xfrm>
              <a:prstGeom prst="rect">
                <a:avLst/>
              </a:prstGeom>
              <a:blipFill>
                <a:blip r:embed="rId6"/>
                <a:stretch>
                  <a:fillRect r="-658" b="-15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0AA17268-915B-7188-1E47-F553F6CBAA30}"/>
                  </a:ext>
                </a:extLst>
              </p:cNvPr>
              <p:cNvSpPr txBox="1"/>
              <p:nvPr/>
            </p:nvSpPr>
            <p:spPr>
              <a:xfrm>
                <a:off x="3474938" y="4461743"/>
                <a:ext cx="8351302" cy="830997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Security: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Standard CRHF binding</a:t>
                </a:r>
              </a:p>
              <a:p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Efficiency: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can be computed from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in sublinear time</a:t>
                </a:r>
                <a:endParaRPr lang="en-US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0AA17268-915B-7188-1E47-F553F6CBAA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4938" y="4461743"/>
                <a:ext cx="8351302" cy="830997"/>
              </a:xfrm>
              <a:prstGeom prst="rect">
                <a:avLst/>
              </a:prstGeom>
              <a:blipFill>
                <a:blip r:embed="rId7"/>
                <a:stretch>
                  <a:fillRect l="-1214" t="-6061" b="-15152"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EBAA8D8D-D866-8337-C33C-96A2885BFC44}"/>
              </a:ext>
            </a:extLst>
          </p:cNvPr>
          <p:cNvSpPr txBox="1"/>
          <p:nvPr/>
        </p:nvSpPr>
        <p:spPr>
          <a:xfrm>
            <a:off x="4525514" y="1253194"/>
            <a:ext cx="5106166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 interactive commitment protocol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79661C5-4538-0BA2-6AD2-840BE10B8F3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081750" y="2958257"/>
            <a:ext cx="1656080" cy="1656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64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  <p:bldP spid="14" grpId="0"/>
      <p:bldP spid="15" grpId="0"/>
      <p:bldP spid="16" grpId="0"/>
      <p:bldP spid="21" grpId="0" build="p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>
            <a:extLst>
              <a:ext uri="{FF2B5EF4-FFF2-40B4-BE49-F238E27FC236}">
                <a16:creationId xmlns:a16="http://schemas.microsoft.com/office/drawing/2014/main" id="{EA067AD6-5B64-12AF-9445-ADB1A853FEF2}"/>
              </a:ext>
            </a:extLst>
          </p:cNvPr>
          <p:cNvSpPr/>
          <p:nvPr/>
        </p:nvSpPr>
        <p:spPr>
          <a:xfrm>
            <a:off x="365760" y="1249680"/>
            <a:ext cx="10866120" cy="5212080"/>
          </a:xfrm>
          <a:custGeom>
            <a:avLst/>
            <a:gdLst>
              <a:gd name="connsiteX0" fmla="*/ 243840 w 10866120"/>
              <a:gd name="connsiteY0" fmla="*/ 2956560 h 5212080"/>
              <a:gd name="connsiteX1" fmla="*/ 417424 w 10866120"/>
              <a:gd name="connsiteY1" fmla="*/ 3339998 h 5212080"/>
              <a:gd name="connsiteX2" fmla="*/ 601218 w 10866120"/>
              <a:gd name="connsiteY2" fmla="*/ 3745992 h 5212080"/>
              <a:gd name="connsiteX3" fmla="*/ 795223 w 10866120"/>
              <a:gd name="connsiteY3" fmla="*/ 4174541 h 5212080"/>
              <a:gd name="connsiteX4" fmla="*/ 968807 w 10866120"/>
              <a:gd name="connsiteY4" fmla="*/ 4557979 h 5212080"/>
              <a:gd name="connsiteX5" fmla="*/ 1264920 w 10866120"/>
              <a:gd name="connsiteY5" fmla="*/ 5212080 h 5212080"/>
              <a:gd name="connsiteX6" fmla="*/ 1663065 w 10866120"/>
              <a:gd name="connsiteY6" fmla="*/ 5159959 h 5212080"/>
              <a:gd name="connsiteX7" fmla="*/ 2228850 w 10866120"/>
              <a:gd name="connsiteY7" fmla="*/ 5085893 h 5212080"/>
              <a:gd name="connsiteX8" fmla="*/ 2710815 w 10866120"/>
              <a:gd name="connsiteY8" fmla="*/ 5022799 h 5212080"/>
              <a:gd name="connsiteX9" fmla="*/ 3192780 w 10866120"/>
              <a:gd name="connsiteY9" fmla="*/ 4959706 h 5212080"/>
              <a:gd name="connsiteX10" fmla="*/ 3674745 w 10866120"/>
              <a:gd name="connsiteY10" fmla="*/ 4896612 h 5212080"/>
              <a:gd name="connsiteX11" fmla="*/ 4240530 w 10866120"/>
              <a:gd name="connsiteY11" fmla="*/ 4822546 h 5212080"/>
              <a:gd name="connsiteX12" fmla="*/ 4722495 w 10866120"/>
              <a:gd name="connsiteY12" fmla="*/ 4759452 h 5212080"/>
              <a:gd name="connsiteX13" fmla="*/ 5455920 w 10866120"/>
              <a:gd name="connsiteY13" fmla="*/ 4663440 h 5212080"/>
              <a:gd name="connsiteX14" fmla="*/ 6019190 w 10866120"/>
              <a:gd name="connsiteY14" fmla="*/ 4734560 h 5212080"/>
              <a:gd name="connsiteX15" fmla="*/ 6461760 w 10866120"/>
              <a:gd name="connsiteY15" fmla="*/ 4790440 h 5212080"/>
              <a:gd name="connsiteX16" fmla="*/ 6904330 w 10866120"/>
              <a:gd name="connsiteY16" fmla="*/ 4846320 h 5212080"/>
              <a:gd name="connsiteX17" fmla="*/ 7346899 w 10866120"/>
              <a:gd name="connsiteY17" fmla="*/ 4902200 h 5212080"/>
              <a:gd name="connsiteX18" fmla="*/ 7819644 w 10866120"/>
              <a:gd name="connsiteY18" fmla="*/ 4961890 h 5212080"/>
              <a:gd name="connsiteX19" fmla="*/ 8473440 w 10866120"/>
              <a:gd name="connsiteY19" fmla="*/ 5044440 h 5212080"/>
              <a:gd name="connsiteX20" fmla="*/ 8964778 w 10866120"/>
              <a:gd name="connsiteY20" fmla="*/ 4782922 h 5212080"/>
              <a:gd name="connsiteX21" fmla="*/ 9475013 w 10866120"/>
              <a:gd name="connsiteY21" fmla="*/ 4511345 h 5212080"/>
              <a:gd name="connsiteX22" fmla="*/ 10363200 w 10866120"/>
              <a:gd name="connsiteY22" fmla="*/ 4038600 h 5212080"/>
              <a:gd name="connsiteX23" fmla="*/ 10458755 w 10866120"/>
              <a:gd name="connsiteY23" fmla="*/ 3572408 h 5212080"/>
              <a:gd name="connsiteX24" fmla="*/ 10569397 w 10866120"/>
              <a:gd name="connsiteY24" fmla="*/ 3032608 h 5212080"/>
              <a:gd name="connsiteX25" fmla="*/ 10654894 w 10866120"/>
              <a:gd name="connsiteY25" fmla="*/ 2615489 h 5212080"/>
              <a:gd name="connsiteX26" fmla="*/ 10745419 w 10866120"/>
              <a:gd name="connsiteY26" fmla="*/ 2173834 h 5212080"/>
              <a:gd name="connsiteX27" fmla="*/ 10866120 w 10866120"/>
              <a:gd name="connsiteY27" fmla="*/ 1584960 h 5212080"/>
              <a:gd name="connsiteX28" fmla="*/ 10369601 w 10866120"/>
              <a:gd name="connsiteY28" fmla="*/ 1392936 h 5212080"/>
              <a:gd name="connsiteX29" fmla="*/ 9762744 w 10866120"/>
              <a:gd name="connsiteY29" fmla="*/ 1158240 h 5212080"/>
              <a:gd name="connsiteX30" fmla="*/ 9266225 w 10866120"/>
              <a:gd name="connsiteY30" fmla="*/ 966216 h 5212080"/>
              <a:gd name="connsiteX31" fmla="*/ 8742121 w 10866120"/>
              <a:gd name="connsiteY31" fmla="*/ 763524 h 5212080"/>
              <a:gd name="connsiteX32" fmla="*/ 8107680 w 10866120"/>
              <a:gd name="connsiteY32" fmla="*/ 518160 h 5212080"/>
              <a:gd name="connsiteX33" fmla="*/ 7515352 w 10866120"/>
              <a:gd name="connsiteY33" fmla="*/ 598932 h 5212080"/>
              <a:gd name="connsiteX34" fmla="*/ 6990080 w 10866120"/>
              <a:gd name="connsiteY34" fmla="*/ 670560 h 5212080"/>
              <a:gd name="connsiteX35" fmla="*/ 6464808 w 10866120"/>
              <a:gd name="connsiteY35" fmla="*/ 742188 h 5212080"/>
              <a:gd name="connsiteX36" fmla="*/ 5939536 w 10866120"/>
              <a:gd name="connsiteY36" fmla="*/ 813816 h 5212080"/>
              <a:gd name="connsiteX37" fmla="*/ 5447792 w 10866120"/>
              <a:gd name="connsiteY37" fmla="*/ 880872 h 5212080"/>
              <a:gd name="connsiteX38" fmla="*/ 4754880 w 10866120"/>
              <a:gd name="connsiteY38" fmla="*/ 975360 h 5212080"/>
              <a:gd name="connsiteX39" fmla="*/ 4311244 w 10866120"/>
              <a:gd name="connsiteY39" fmla="*/ 842061 h 5212080"/>
              <a:gd name="connsiteX40" fmla="*/ 3835146 w 10866120"/>
              <a:gd name="connsiteY40" fmla="*/ 699008 h 5212080"/>
              <a:gd name="connsiteX41" fmla="*/ 3391510 w 10866120"/>
              <a:gd name="connsiteY41" fmla="*/ 565709 h 5212080"/>
              <a:gd name="connsiteX42" fmla="*/ 2947873 w 10866120"/>
              <a:gd name="connsiteY42" fmla="*/ 432410 h 5212080"/>
              <a:gd name="connsiteX43" fmla="*/ 2374392 w 10866120"/>
              <a:gd name="connsiteY43" fmla="*/ 260096 h 5212080"/>
              <a:gd name="connsiteX44" fmla="*/ 1508760 w 10866120"/>
              <a:gd name="connsiteY44" fmla="*/ 0 h 5212080"/>
              <a:gd name="connsiteX45" fmla="*/ 1176833 w 10866120"/>
              <a:gd name="connsiteY45" fmla="*/ 271577 h 5212080"/>
              <a:gd name="connsiteX46" fmla="*/ 844906 w 10866120"/>
              <a:gd name="connsiteY46" fmla="*/ 543154 h 5212080"/>
              <a:gd name="connsiteX47" fmla="*/ 437540 w 10866120"/>
              <a:gd name="connsiteY47" fmla="*/ 876452 h 5212080"/>
              <a:gd name="connsiteX48" fmla="*/ 0 w 10866120"/>
              <a:gd name="connsiteY48" fmla="*/ 1234440 h 5212080"/>
              <a:gd name="connsiteX49" fmla="*/ 78842 w 10866120"/>
              <a:gd name="connsiteY49" fmla="*/ 1791259 h 5212080"/>
              <a:gd name="connsiteX50" fmla="*/ 162560 w 10866120"/>
              <a:gd name="connsiteY50" fmla="*/ 2382520 h 5212080"/>
              <a:gd name="connsiteX51" fmla="*/ 243840 w 10866120"/>
              <a:gd name="connsiteY51" fmla="*/ 2956560 h 5212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0866120" h="5212080" fill="none" extrusionOk="0">
                <a:moveTo>
                  <a:pt x="243840" y="2956560"/>
                </a:moveTo>
                <a:cubicBezTo>
                  <a:pt x="320930" y="3079209"/>
                  <a:pt x="360352" y="3247083"/>
                  <a:pt x="417424" y="3339998"/>
                </a:cubicBezTo>
                <a:cubicBezTo>
                  <a:pt x="474496" y="3432913"/>
                  <a:pt x="504652" y="3562896"/>
                  <a:pt x="601218" y="3745992"/>
                </a:cubicBezTo>
                <a:cubicBezTo>
                  <a:pt x="697785" y="3929088"/>
                  <a:pt x="703353" y="4040663"/>
                  <a:pt x="795223" y="4174541"/>
                </a:cubicBezTo>
                <a:cubicBezTo>
                  <a:pt x="887093" y="4308418"/>
                  <a:pt x="920500" y="4478392"/>
                  <a:pt x="968807" y="4557979"/>
                </a:cubicBezTo>
                <a:cubicBezTo>
                  <a:pt x="1017114" y="4637567"/>
                  <a:pt x="1087790" y="4995992"/>
                  <a:pt x="1264920" y="5212080"/>
                </a:cubicBezTo>
                <a:cubicBezTo>
                  <a:pt x="1407450" y="5163792"/>
                  <a:pt x="1494925" y="5229696"/>
                  <a:pt x="1663065" y="5159959"/>
                </a:cubicBezTo>
                <a:cubicBezTo>
                  <a:pt x="1831205" y="5090222"/>
                  <a:pt x="2036020" y="5150778"/>
                  <a:pt x="2228850" y="5085893"/>
                </a:cubicBezTo>
                <a:cubicBezTo>
                  <a:pt x="2421680" y="5021007"/>
                  <a:pt x="2603623" y="5041042"/>
                  <a:pt x="2710815" y="5022799"/>
                </a:cubicBezTo>
                <a:cubicBezTo>
                  <a:pt x="2818007" y="5004556"/>
                  <a:pt x="3068176" y="4999438"/>
                  <a:pt x="3192780" y="4959706"/>
                </a:cubicBezTo>
                <a:cubicBezTo>
                  <a:pt x="3317384" y="4919974"/>
                  <a:pt x="3515650" y="4951102"/>
                  <a:pt x="3674745" y="4896612"/>
                </a:cubicBezTo>
                <a:cubicBezTo>
                  <a:pt x="3833840" y="4842122"/>
                  <a:pt x="4046263" y="4904451"/>
                  <a:pt x="4240530" y="4822546"/>
                </a:cubicBezTo>
                <a:cubicBezTo>
                  <a:pt x="4434797" y="4740641"/>
                  <a:pt x="4505052" y="4828701"/>
                  <a:pt x="4722495" y="4759452"/>
                </a:cubicBezTo>
                <a:cubicBezTo>
                  <a:pt x="4939938" y="4690203"/>
                  <a:pt x="5257605" y="4718981"/>
                  <a:pt x="5455920" y="4663440"/>
                </a:cubicBezTo>
                <a:cubicBezTo>
                  <a:pt x="5661563" y="4646147"/>
                  <a:pt x="5836199" y="4728269"/>
                  <a:pt x="6019190" y="4734560"/>
                </a:cubicBezTo>
                <a:cubicBezTo>
                  <a:pt x="6202181" y="4740851"/>
                  <a:pt x="6270182" y="4806761"/>
                  <a:pt x="6461760" y="4790440"/>
                </a:cubicBezTo>
                <a:cubicBezTo>
                  <a:pt x="6653338" y="4774119"/>
                  <a:pt x="6708852" y="4839272"/>
                  <a:pt x="6904330" y="4846320"/>
                </a:cubicBezTo>
                <a:cubicBezTo>
                  <a:pt x="7099808" y="4853368"/>
                  <a:pt x="7217083" y="4916020"/>
                  <a:pt x="7346899" y="4902200"/>
                </a:cubicBezTo>
                <a:cubicBezTo>
                  <a:pt x="7476715" y="4888380"/>
                  <a:pt x="7680561" y="4963809"/>
                  <a:pt x="7819644" y="4961890"/>
                </a:cubicBezTo>
                <a:cubicBezTo>
                  <a:pt x="7958727" y="4959971"/>
                  <a:pt x="8166103" y="5065842"/>
                  <a:pt x="8473440" y="5044440"/>
                </a:cubicBezTo>
                <a:cubicBezTo>
                  <a:pt x="8614272" y="4965829"/>
                  <a:pt x="8757200" y="4912499"/>
                  <a:pt x="8964778" y="4782922"/>
                </a:cubicBezTo>
                <a:cubicBezTo>
                  <a:pt x="9172356" y="4653344"/>
                  <a:pt x="9275786" y="4618853"/>
                  <a:pt x="9475013" y="4511345"/>
                </a:cubicBezTo>
                <a:cubicBezTo>
                  <a:pt x="9674241" y="4403837"/>
                  <a:pt x="10210500" y="4250612"/>
                  <a:pt x="10363200" y="4038600"/>
                </a:cubicBezTo>
                <a:cubicBezTo>
                  <a:pt x="10384491" y="3893073"/>
                  <a:pt x="10444385" y="3788053"/>
                  <a:pt x="10458755" y="3572408"/>
                </a:cubicBezTo>
                <a:cubicBezTo>
                  <a:pt x="10473125" y="3356763"/>
                  <a:pt x="10596109" y="3209001"/>
                  <a:pt x="10569397" y="3032608"/>
                </a:cubicBezTo>
                <a:cubicBezTo>
                  <a:pt x="10542685" y="2856215"/>
                  <a:pt x="10651056" y="2829715"/>
                  <a:pt x="10654894" y="2615489"/>
                </a:cubicBezTo>
                <a:cubicBezTo>
                  <a:pt x="10658732" y="2401263"/>
                  <a:pt x="10715874" y="2365672"/>
                  <a:pt x="10745419" y="2173834"/>
                </a:cubicBezTo>
                <a:cubicBezTo>
                  <a:pt x="10774965" y="1981996"/>
                  <a:pt x="10875509" y="1730855"/>
                  <a:pt x="10866120" y="1584960"/>
                </a:cubicBezTo>
                <a:cubicBezTo>
                  <a:pt x="10631768" y="1536105"/>
                  <a:pt x="10550848" y="1436957"/>
                  <a:pt x="10369601" y="1392936"/>
                </a:cubicBezTo>
                <a:cubicBezTo>
                  <a:pt x="10188354" y="1348915"/>
                  <a:pt x="9939896" y="1222650"/>
                  <a:pt x="9762744" y="1158240"/>
                </a:cubicBezTo>
                <a:cubicBezTo>
                  <a:pt x="9585592" y="1093830"/>
                  <a:pt x="9527974" y="1027032"/>
                  <a:pt x="9266225" y="966216"/>
                </a:cubicBezTo>
                <a:cubicBezTo>
                  <a:pt x="9004476" y="905400"/>
                  <a:pt x="8877900" y="769105"/>
                  <a:pt x="8742121" y="763524"/>
                </a:cubicBezTo>
                <a:cubicBezTo>
                  <a:pt x="8606342" y="757943"/>
                  <a:pt x="8327407" y="579944"/>
                  <a:pt x="8107680" y="518160"/>
                </a:cubicBezTo>
                <a:cubicBezTo>
                  <a:pt x="7912678" y="602984"/>
                  <a:pt x="7765402" y="499971"/>
                  <a:pt x="7515352" y="598932"/>
                </a:cubicBezTo>
                <a:cubicBezTo>
                  <a:pt x="7265302" y="697893"/>
                  <a:pt x="7230782" y="609193"/>
                  <a:pt x="6990080" y="670560"/>
                </a:cubicBezTo>
                <a:cubicBezTo>
                  <a:pt x="6749378" y="731927"/>
                  <a:pt x="6607746" y="668807"/>
                  <a:pt x="6464808" y="742188"/>
                </a:cubicBezTo>
                <a:cubicBezTo>
                  <a:pt x="6321870" y="815569"/>
                  <a:pt x="6133917" y="733783"/>
                  <a:pt x="5939536" y="813816"/>
                </a:cubicBezTo>
                <a:cubicBezTo>
                  <a:pt x="5745155" y="893849"/>
                  <a:pt x="5612597" y="841321"/>
                  <a:pt x="5447792" y="880872"/>
                </a:cubicBezTo>
                <a:cubicBezTo>
                  <a:pt x="5282987" y="920423"/>
                  <a:pt x="5006678" y="865935"/>
                  <a:pt x="4754880" y="975360"/>
                </a:cubicBezTo>
                <a:cubicBezTo>
                  <a:pt x="4560497" y="917933"/>
                  <a:pt x="4445421" y="869506"/>
                  <a:pt x="4311244" y="842061"/>
                </a:cubicBezTo>
                <a:cubicBezTo>
                  <a:pt x="4177067" y="814615"/>
                  <a:pt x="4005118" y="708306"/>
                  <a:pt x="3835146" y="699008"/>
                </a:cubicBezTo>
                <a:cubicBezTo>
                  <a:pt x="3665174" y="689710"/>
                  <a:pt x="3582054" y="616809"/>
                  <a:pt x="3391510" y="565709"/>
                </a:cubicBezTo>
                <a:cubicBezTo>
                  <a:pt x="3200966" y="514610"/>
                  <a:pt x="3125713" y="453791"/>
                  <a:pt x="2947873" y="432410"/>
                </a:cubicBezTo>
                <a:cubicBezTo>
                  <a:pt x="2770034" y="411029"/>
                  <a:pt x="2633218" y="310819"/>
                  <a:pt x="2374392" y="260096"/>
                </a:cubicBezTo>
                <a:cubicBezTo>
                  <a:pt x="2115566" y="209374"/>
                  <a:pt x="1921927" y="18041"/>
                  <a:pt x="1508760" y="0"/>
                </a:cubicBezTo>
                <a:cubicBezTo>
                  <a:pt x="1421055" y="128872"/>
                  <a:pt x="1239704" y="209246"/>
                  <a:pt x="1176833" y="271577"/>
                </a:cubicBezTo>
                <a:cubicBezTo>
                  <a:pt x="1113962" y="333908"/>
                  <a:pt x="977040" y="411163"/>
                  <a:pt x="844906" y="543154"/>
                </a:cubicBezTo>
                <a:cubicBezTo>
                  <a:pt x="712772" y="675144"/>
                  <a:pt x="561418" y="754577"/>
                  <a:pt x="437540" y="876452"/>
                </a:cubicBezTo>
                <a:cubicBezTo>
                  <a:pt x="313662" y="998327"/>
                  <a:pt x="108310" y="1078412"/>
                  <a:pt x="0" y="1234440"/>
                </a:cubicBezTo>
                <a:cubicBezTo>
                  <a:pt x="64294" y="1369924"/>
                  <a:pt x="14817" y="1635160"/>
                  <a:pt x="78842" y="1791259"/>
                </a:cubicBezTo>
                <a:cubicBezTo>
                  <a:pt x="142866" y="1947358"/>
                  <a:pt x="92059" y="2181403"/>
                  <a:pt x="162560" y="2382520"/>
                </a:cubicBezTo>
                <a:cubicBezTo>
                  <a:pt x="233061" y="2583637"/>
                  <a:pt x="206147" y="2783704"/>
                  <a:pt x="243840" y="2956560"/>
                </a:cubicBezTo>
                <a:close/>
              </a:path>
              <a:path w="10866120" h="5212080" stroke="0" extrusionOk="0">
                <a:moveTo>
                  <a:pt x="243840" y="2956560"/>
                </a:moveTo>
                <a:cubicBezTo>
                  <a:pt x="328495" y="3140272"/>
                  <a:pt x="368475" y="3250646"/>
                  <a:pt x="427634" y="3362554"/>
                </a:cubicBezTo>
                <a:cubicBezTo>
                  <a:pt x="486793" y="3474461"/>
                  <a:pt x="565085" y="3675249"/>
                  <a:pt x="642061" y="3836213"/>
                </a:cubicBezTo>
                <a:cubicBezTo>
                  <a:pt x="719037" y="3997177"/>
                  <a:pt x="703618" y="4110220"/>
                  <a:pt x="856488" y="4309872"/>
                </a:cubicBezTo>
                <a:cubicBezTo>
                  <a:pt x="1009358" y="4509524"/>
                  <a:pt x="956776" y="4592417"/>
                  <a:pt x="1081126" y="4806086"/>
                </a:cubicBezTo>
                <a:cubicBezTo>
                  <a:pt x="1205476" y="5019756"/>
                  <a:pt x="1210880" y="5096873"/>
                  <a:pt x="1264920" y="5212080"/>
                </a:cubicBezTo>
                <a:cubicBezTo>
                  <a:pt x="1421637" y="5151321"/>
                  <a:pt x="1522118" y="5228991"/>
                  <a:pt x="1704975" y="5154473"/>
                </a:cubicBezTo>
                <a:cubicBezTo>
                  <a:pt x="1887832" y="5079955"/>
                  <a:pt x="1933066" y="5174285"/>
                  <a:pt x="2145030" y="5096866"/>
                </a:cubicBezTo>
                <a:cubicBezTo>
                  <a:pt x="2356994" y="5019447"/>
                  <a:pt x="2478877" y="5063275"/>
                  <a:pt x="2710815" y="5022799"/>
                </a:cubicBezTo>
                <a:cubicBezTo>
                  <a:pt x="2942753" y="4982323"/>
                  <a:pt x="3062853" y="4995213"/>
                  <a:pt x="3192780" y="4959706"/>
                </a:cubicBezTo>
                <a:cubicBezTo>
                  <a:pt x="3322707" y="4924199"/>
                  <a:pt x="3561545" y="4975596"/>
                  <a:pt x="3758565" y="4885639"/>
                </a:cubicBezTo>
                <a:cubicBezTo>
                  <a:pt x="3955585" y="4795683"/>
                  <a:pt x="4020773" y="4855533"/>
                  <a:pt x="4156710" y="4833518"/>
                </a:cubicBezTo>
                <a:cubicBezTo>
                  <a:pt x="4292647" y="4811503"/>
                  <a:pt x="4507602" y="4800125"/>
                  <a:pt x="4680585" y="4764938"/>
                </a:cubicBezTo>
                <a:cubicBezTo>
                  <a:pt x="4853568" y="4729751"/>
                  <a:pt x="5120391" y="4770041"/>
                  <a:pt x="5455920" y="4663440"/>
                </a:cubicBezTo>
                <a:cubicBezTo>
                  <a:pt x="5638019" y="4638515"/>
                  <a:pt x="5790619" y="4707266"/>
                  <a:pt x="5898490" y="4719320"/>
                </a:cubicBezTo>
                <a:cubicBezTo>
                  <a:pt x="6006361" y="4731374"/>
                  <a:pt x="6254669" y="4815477"/>
                  <a:pt x="6401410" y="4782820"/>
                </a:cubicBezTo>
                <a:cubicBezTo>
                  <a:pt x="6548151" y="4750163"/>
                  <a:pt x="6694350" y="4870784"/>
                  <a:pt x="6904330" y="4846320"/>
                </a:cubicBezTo>
                <a:cubicBezTo>
                  <a:pt x="7114310" y="4821856"/>
                  <a:pt x="7215832" y="4936589"/>
                  <a:pt x="7437425" y="4913630"/>
                </a:cubicBezTo>
                <a:cubicBezTo>
                  <a:pt x="7659018" y="4890671"/>
                  <a:pt x="7814010" y="5010641"/>
                  <a:pt x="7940345" y="4977130"/>
                </a:cubicBezTo>
                <a:cubicBezTo>
                  <a:pt x="8066680" y="4943619"/>
                  <a:pt x="8283192" y="5027654"/>
                  <a:pt x="8473440" y="5044440"/>
                </a:cubicBezTo>
                <a:cubicBezTo>
                  <a:pt x="8632711" y="4930833"/>
                  <a:pt x="8736071" y="4937712"/>
                  <a:pt x="8889187" y="4823155"/>
                </a:cubicBezTo>
                <a:cubicBezTo>
                  <a:pt x="9042303" y="4708598"/>
                  <a:pt x="9251531" y="4639355"/>
                  <a:pt x="9399422" y="4551578"/>
                </a:cubicBezTo>
                <a:cubicBezTo>
                  <a:pt x="9547313" y="4463802"/>
                  <a:pt x="9798771" y="4405720"/>
                  <a:pt x="9890760" y="4290060"/>
                </a:cubicBezTo>
                <a:cubicBezTo>
                  <a:pt x="9982749" y="4174400"/>
                  <a:pt x="10259122" y="4153958"/>
                  <a:pt x="10363200" y="4038600"/>
                </a:cubicBezTo>
                <a:cubicBezTo>
                  <a:pt x="10382021" y="3845502"/>
                  <a:pt x="10474115" y="3761399"/>
                  <a:pt x="10463784" y="3547872"/>
                </a:cubicBezTo>
                <a:cubicBezTo>
                  <a:pt x="10453453" y="3334345"/>
                  <a:pt x="10538915" y="3318120"/>
                  <a:pt x="10554310" y="3106217"/>
                </a:cubicBezTo>
                <a:cubicBezTo>
                  <a:pt x="10569705" y="2894314"/>
                  <a:pt x="10637733" y="2858905"/>
                  <a:pt x="10649864" y="2640025"/>
                </a:cubicBezTo>
                <a:cubicBezTo>
                  <a:pt x="10661995" y="2421145"/>
                  <a:pt x="10737989" y="2395807"/>
                  <a:pt x="10735361" y="2222906"/>
                </a:cubicBezTo>
                <a:cubicBezTo>
                  <a:pt x="10732733" y="2050005"/>
                  <a:pt x="10826476" y="1897165"/>
                  <a:pt x="10866120" y="1584960"/>
                </a:cubicBezTo>
                <a:cubicBezTo>
                  <a:pt x="10654707" y="1516996"/>
                  <a:pt x="10546683" y="1382770"/>
                  <a:pt x="10286848" y="1360932"/>
                </a:cubicBezTo>
                <a:cubicBezTo>
                  <a:pt x="10027013" y="1339094"/>
                  <a:pt x="10001027" y="1200188"/>
                  <a:pt x="9735160" y="1147572"/>
                </a:cubicBezTo>
                <a:cubicBezTo>
                  <a:pt x="9469293" y="1094956"/>
                  <a:pt x="9276006" y="952432"/>
                  <a:pt x="9128303" y="912876"/>
                </a:cubicBezTo>
                <a:cubicBezTo>
                  <a:pt x="8980600" y="873320"/>
                  <a:pt x="8402625" y="559897"/>
                  <a:pt x="8107680" y="518160"/>
                </a:cubicBezTo>
                <a:cubicBezTo>
                  <a:pt x="8007455" y="564867"/>
                  <a:pt x="7767669" y="527749"/>
                  <a:pt x="7649464" y="580644"/>
                </a:cubicBezTo>
                <a:cubicBezTo>
                  <a:pt x="7531259" y="633539"/>
                  <a:pt x="7347352" y="585916"/>
                  <a:pt x="7057136" y="661416"/>
                </a:cubicBezTo>
                <a:cubicBezTo>
                  <a:pt x="6766920" y="736916"/>
                  <a:pt x="6786811" y="688324"/>
                  <a:pt x="6598920" y="723900"/>
                </a:cubicBezTo>
                <a:cubicBezTo>
                  <a:pt x="6411029" y="759476"/>
                  <a:pt x="6292200" y="727800"/>
                  <a:pt x="6140704" y="786384"/>
                </a:cubicBezTo>
                <a:cubicBezTo>
                  <a:pt x="5989208" y="844968"/>
                  <a:pt x="5777505" y="832971"/>
                  <a:pt x="5581904" y="862584"/>
                </a:cubicBezTo>
                <a:cubicBezTo>
                  <a:pt x="5386303" y="892197"/>
                  <a:pt x="5111314" y="850147"/>
                  <a:pt x="4754880" y="975360"/>
                </a:cubicBezTo>
                <a:cubicBezTo>
                  <a:pt x="4504537" y="966163"/>
                  <a:pt x="4322450" y="844221"/>
                  <a:pt x="4181399" y="803046"/>
                </a:cubicBezTo>
                <a:cubicBezTo>
                  <a:pt x="4040348" y="761871"/>
                  <a:pt x="3882949" y="697060"/>
                  <a:pt x="3607918" y="630733"/>
                </a:cubicBezTo>
                <a:cubicBezTo>
                  <a:pt x="3332887" y="564405"/>
                  <a:pt x="3208396" y="455732"/>
                  <a:pt x="3034436" y="458419"/>
                </a:cubicBezTo>
                <a:cubicBezTo>
                  <a:pt x="2860476" y="461106"/>
                  <a:pt x="2770274" y="316760"/>
                  <a:pt x="2493416" y="295859"/>
                </a:cubicBezTo>
                <a:cubicBezTo>
                  <a:pt x="2216558" y="274958"/>
                  <a:pt x="1969246" y="51393"/>
                  <a:pt x="1508760" y="0"/>
                </a:cubicBezTo>
                <a:cubicBezTo>
                  <a:pt x="1420992" y="91868"/>
                  <a:pt x="1247826" y="150919"/>
                  <a:pt x="1176833" y="271577"/>
                </a:cubicBezTo>
                <a:cubicBezTo>
                  <a:pt x="1105840" y="392235"/>
                  <a:pt x="915513" y="441977"/>
                  <a:pt x="829818" y="555498"/>
                </a:cubicBezTo>
                <a:cubicBezTo>
                  <a:pt x="744123" y="669019"/>
                  <a:pt x="541840" y="771094"/>
                  <a:pt x="467716" y="851764"/>
                </a:cubicBezTo>
                <a:cubicBezTo>
                  <a:pt x="393592" y="932434"/>
                  <a:pt x="223352" y="1040006"/>
                  <a:pt x="0" y="1234440"/>
                </a:cubicBezTo>
                <a:cubicBezTo>
                  <a:pt x="47080" y="1444876"/>
                  <a:pt x="10979" y="1632503"/>
                  <a:pt x="78842" y="1791259"/>
                </a:cubicBezTo>
                <a:cubicBezTo>
                  <a:pt x="146704" y="1950015"/>
                  <a:pt x="90863" y="2203898"/>
                  <a:pt x="162560" y="2382520"/>
                </a:cubicBezTo>
                <a:cubicBezTo>
                  <a:pt x="234258" y="2561142"/>
                  <a:pt x="155159" y="2732999"/>
                  <a:pt x="243840" y="295656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852854689">
                  <a:custGeom>
                    <a:avLst/>
                    <a:gdLst>
                      <a:gd name="connsiteX0" fmla="*/ 243840 w 10866120"/>
                      <a:gd name="connsiteY0" fmla="*/ 2956560 h 5212080"/>
                      <a:gd name="connsiteX1" fmla="*/ 1264920 w 10866120"/>
                      <a:gd name="connsiteY1" fmla="*/ 5212080 h 5212080"/>
                      <a:gd name="connsiteX2" fmla="*/ 5455920 w 10866120"/>
                      <a:gd name="connsiteY2" fmla="*/ 4663440 h 5212080"/>
                      <a:gd name="connsiteX3" fmla="*/ 8473440 w 10866120"/>
                      <a:gd name="connsiteY3" fmla="*/ 5044440 h 5212080"/>
                      <a:gd name="connsiteX4" fmla="*/ 10363200 w 10866120"/>
                      <a:gd name="connsiteY4" fmla="*/ 4038600 h 5212080"/>
                      <a:gd name="connsiteX5" fmla="*/ 10866120 w 10866120"/>
                      <a:gd name="connsiteY5" fmla="*/ 1584960 h 5212080"/>
                      <a:gd name="connsiteX6" fmla="*/ 8107680 w 10866120"/>
                      <a:gd name="connsiteY6" fmla="*/ 518160 h 5212080"/>
                      <a:gd name="connsiteX7" fmla="*/ 4754880 w 10866120"/>
                      <a:gd name="connsiteY7" fmla="*/ 975360 h 5212080"/>
                      <a:gd name="connsiteX8" fmla="*/ 1508760 w 10866120"/>
                      <a:gd name="connsiteY8" fmla="*/ 0 h 5212080"/>
                      <a:gd name="connsiteX9" fmla="*/ 0 w 10866120"/>
                      <a:gd name="connsiteY9" fmla="*/ 1234440 h 5212080"/>
                      <a:gd name="connsiteX10" fmla="*/ 243840 w 10866120"/>
                      <a:gd name="connsiteY10" fmla="*/ 2956560 h 521208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0866120" h="5212080">
                        <a:moveTo>
                          <a:pt x="243840" y="2956560"/>
                        </a:moveTo>
                        <a:lnTo>
                          <a:pt x="1264920" y="5212080"/>
                        </a:lnTo>
                        <a:lnTo>
                          <a:pt x="5455920" y="4663440"/>
                        </a:lnTo>
                        <a:lnTo>
                          <a:pt x="8473440" y="5044440"/>
                        </a:lnTo>
                        <a:lnTo>
                          <a:pt x="10363200" y="4038600"/>
                        </a:lnTo>
                        <a:lnTo>
                          <a:pt x="10866120" y="1584960"/>
                        </a:lnTo>
                        <a:lnTo>
                          <a:pt x="8107680" y="518160"/>
                        </a:lnTo>
                        <a:lnTo>
                          <a:pt x="4754880" y="975360"/>
                        </a:lnTo>
                        <a:lnTo>
                          <a:pt x="1508760" y="0"/>
                        </a:lnTo>
                        <a:lnTo>
                          <a:pt x="0" y="1234440"/>
                        </a:lnTo>
                        <a:lnTo>
                          <a:pt x="243840" y="2956560"/>
                        </a:ln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39054B-AA23-2DC8-93BE-E636737C59D2}"/>
              </a:ext>
            </a:extLst>
          </p:cNvPr>
          <p:cNvSpPr/>
          <p:nvPr/>
        </p:nvSpPr>
        <p:spPr>
          <a:xfrm>
            <a:off x="1506066" y="1699232"/>
            <a:ext cx="1478197" cy="3459535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2761E5-A325-A835-8B1D-D5CAE62D1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Trivial Solution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4B1AC852-E3E2-4FCA-2640-BC482B4CC50D}"/>
                  </a:ext>
                </a:extLst>
              </p:cNvPr>
              <p:cNvSpPr/>
              <p:nvPr/>
            </p:nvSpPr>
            <p:spPr>
              <a:xfrm>
                <a:off x="1979448" y="2218104"/>
                <a:ext cx="333654" cy="251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4B1AC852-E3E2-4FCA-2640-BC482B4CC50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448" y="2218104"/>
                <a:ext cx="333654" cy="2515920"/>
              </a:xfrm>
              <a:prstGeom prst="rect">
                <a:avLst/>
              </a:prstGeom>
              <a:blipFill>
                <a:blip r:embed="rId2"/>
                <a:stretch>
                  <a:fillRect l="-37931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14E370DB-6DD8-FAC2-FD1A-6BF7675AB96E}"/>
              </a:ext>
            </a:extLst>
          </p:cNvPr>
          <p:cNvSpPr/>
          <p:nvPr/>
        </p:nvSpPr>
        <p:spPr>
          <a:xfrm>
            <a:off x="2803777" y="2994078"/>
            <a:ext cx="356629" cy="102140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ysClr val="windowText" lastClr="000000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3A09E13-9D78-3767-9B41-807A6A23869A}"/>
              </a:ext>
            </a:extLst>
          </p:cNvPr>
          <p:cNvCxnSpPr>
            <a:cxnSpLocks/>
          </p:cNvCxnSpPr>
          <p:nvPr/>
        </p:nvCxnSpPr>
        <p:spPr>
          <a:xfrm>
            <a:off x="2380125" y="3504779"/>
            <a:ext cx="356629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4499DF3-C41D-3645-D13B-52C6AB7746AF}"/>
              </a:ext>
            </a:extLst>
          </p:cNvPr>
          <p:cNvCxnSpPr/>
          <p:nvPr/>
        </p:nvCxnSpPr>
        <p:spPr>
          <a:xfrm>
            <a:off x="4034465" y="3518245"/>
            <a:ext cx="3065929" cy="0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81B7024-F959-9CC3-528E-2BEE38C71217}"/>
                  </a:ext>
                </a:extLst>
              </p:cNvPr>
              <p:cNvSpPr txBox="1"/>
              <p:nvPr/>
            </p:nvSpPr>
            <p:spPr>
              <a:xfrm>
                <a:off x="5046004" y="3043114"/>
                <a:ext cx="97436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81B7024-F959-9CC3-528E-2BEE38C712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6004" y="3043114"/>
                <a:ext cx="974369" cy="461665"/>
              </a:xfrm>
              <a:prstGeom prst="rect">
                <a:avLst/>
              </a:prstGeom>
              <a:blipFill>
                <a:blip r:embed="rId3"/>
                <a:stretch>
                  <a:fillRect r="-1282" b="-162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E289D34-DBC0-5272-F4D9-C8B640EA3F21}"/>
                  </a:ext>
                </a:extLst>
              </p:cNvPr>
              <p:cNvSpPr txBox="1"/>
              <p:nvPr/>
            </p:nvSpPr>
            <p:spPr>
              <a:xfrm>
                <a:off x="4034465" y="1508864"/>
                <a:ext cx="2933432" cy="4789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CRS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←</m:t>
                      </m:r>
                      <m:r>
                        <m:rPr>
                          <m:nor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Gen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E289D34-DBC0-5272-F4D9-C8B640EA3F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4465" y="1508864"/>
                <a:ext cx="2933432" cy="478977"/>
              </a:xfrm>
              <a:prstGeom prst="rect">
                <a:avLst/>
              </a:prstGeom>
              <a:blipFill>
                <a:blip r:embed="rId4"/>
                <a:stretch>
                  <a:fillRect b="-210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7DEE945-3B1F-4E0A-2F94-0366FC041137}"/>
                  </a:ext>
                </a:extLst>
              </p:cNvPr>
              <p:cNvSpPr txBox="1"/>
              <p:nvPr/>
            </p:nvSpPr>
            <p:spPr>
              <a:xfrm>
                <a:off x="2530590" y="4015480"/>
                <a:ext cx="97436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7DEE945-3B1F-4E0A-2F94-0366FC0411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0590" y="4015480"/>
                <a:ext cx="974369" cy="461665"/>
              </a:xfrm>
              <a:prstGeom prst="rect">
                <a:avLst/>
              </a:prstGeom>
              <a:blipFill>
                <a:blip r:embed="rId5"/>
                <a:stretch>
                  <a:fillRect r="-1299" b="-162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436B6B0F-9D7B-817C-4D56-F5362ADD1062}"/>
              </a:ext>
            </a:extLst>
          </p:cNvPr>
          <p:cNvSpPr txBox="1"/>
          <p:nvPr/>
        </p:nvSpPr>
        <p:spPr>
          <a:xfrm>
            <a:off x="3412073" y="4689730"/>
            <a:ext cx="8062537" cy="1200329"/>
          </a:xfrm>
          <a:prstGeom prst="rect">
            <a:avLst/>
          </a:prstGeom>
          <a:solidFill>
            <a:srgbClr val="F3A3A9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CRS model trivializes the problem! But unsatisfying: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You have to preprocess again for anyone who doesn’t trust the CRS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71F80D81-E71E-BC1D-4010-1C0E9FF54B2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81750" y="2958257"/>
            <a:ext cx="1656080" cy="165608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736F61CC-16B3-6D76-D2AA-446FEA66E5F5}"/>
              </a:ext>
            </a:extLst>
          </p:cNvPr>
          <p:cNvSpPr txBox="1"/>
          <p:nvPr/>
        </p:nvSpPr>
        <p:spPr>
          <a:xfrm>
            <a:off x="5798820" y="5554988"/>
            <a:ext cx="4700455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Can we do it in the plain model?</a:t>
            </a:r>
          </a:p>
        </p:txBody>
      </p:sp>
    </p:spTree>
    <p:extLst>
      <p:ext uri="{BB962C8B-B14F-4D97-AF65-F5344CB8AC3E}">
        <p14:creationId xmlns:p14="http://schemas.microsoft.com/office/powerpoint/2010/main" val="1685564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6" grpId="0" animBg="1"/>
      <p:bldP spid="5" grpId="0" animBg="1"/>
      <p:bldP spid="15" grpId="0"/>
      <p:bldP spid="16" grpId="0"/>
      <p:bldP spid="4" grpId="0"/>
      <p:bldP spid="12" grpId="0" uiExpand="1" build="p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439054B-AA23-2DC8-93BE-E636737C59D2}"/>
              </a:ext>
            </a:extLst>
          </p:cNvPr>
          <p:cNvSpPr/>
          <p:nvPr/>
        </p:nvSpPr>
        <p:spPr>
          <a:xfrm>
            <a:off x="1506066" y="1699232"/>
            <a:ext cx="1478197" cy="3459535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2761E5-A325-A835-8B1D-D5CAE62D1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Doubly Efficient CRHF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4B1AC852-E3E2-4FCA-2640-BC482B4CC50D}"/>
                  </a:ext>
                </a:extLst>
              </p:cNvPr>
              <p:cNvSpPr/>
              <p:nvPr/>
            </p:nvSpPr>
            <p:spPr>
              <a:xfrm>
                <a:off x="1979448" y="2218104"/>
                <a:ext cx="333654" cy="251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4B1AC852-E3E2-4FCA-2640-BC482B4CC50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448" y="2218104"/>
                <a:ext cx="333654" cy="2515920"/>
              </a:xfrm>
              <a:prstGeom prst="rect">
                <a:avLst/>
              </a:prstGeom>
              <a:blipFill>
                <a:blip r:embed="rId2"/>
                <a:stretch>
                  <a:fillRect l="-37931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14E370DB-6DD8-FAC2-FD1A-6BF7675AB96E}"/>
                  </a:ext>
                </a:extLst>
              </p:cNvPr>
              <p:cNvSpPr/>
              <p:nvPr/>
            </p:nvSpPr>
            <p:spPr>
              <a:xfrm>
                <a:off x="2803777" y="2021712"/>
                <a:ext cx="333654" cy="290870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̃"/>
                          <m:ctrlPr>
                            <a:rPr lang="en-US" sz="24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14E370DB-6DD8-FAC2-FD1A-6BF7675AB96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3777" y="2021712"/>
                <a:ext cx="333654" cy="2908704"/>
              </a:xfrm>
              <a:prstGeom prst="rect">
                <a:avLst/>
              </a:prstGeom>
              <a:blipFill>
                <a:blip r:embed="rId3"/>
                <a:stretch>
                  <a:fillRect l="-33333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3A09E13-9D78-3767-9B41-807A6A23869A}"/>
              </a:ext>
            </a:extLst>
          </p:cNvPr>
          <p:cNvCxnSpPr>
            <a:cxnSpLocks/>
          </p:cNvCxnSpPr>
          <p:nvPr/>
        </p:nvCxnSpPr>
        <p:spPr>
          <a:xfrm>
            <a:off x="2380125" y="3504779"/>
            <a:ext cx="356629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34A76FA-E53C-88A9-26CE-A3DACB2643C2}"/>
              </a:ext>
            </a:extLst>
          </p:cNvPr>
          <p:cNvCxnSpPr/>
          <p:nvPr/>
        </p:nvCxnSpPr>
        <p:spPr>
          <a:xfrm>
            <a:off x="4007224" y="2877671"/>
            <a:ext cx="3065929" cy="0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4499DF3-C41D-3645-D13B-52C6AB7746AF}"/>
              </a:ext>
            </a:extLst>
          </p:cNvPr>
          <p:cNvCxnSpPr/>
          <p:nvPr/>
        </p:nvCxnSpPr>
        <p:spPr>
          <a:xfrm>
            <a:off x="4007224" y="3917577"/>
            <a:ext cx="3065929" cy="0"/>
          </a:xfrm>
          <a:prstGeom prst="straightConnector1">
            <a:avLst/>
          </a:prstGeom>
          <a:ln w="38100" cap="flat">
            <a:solidFill>
              <a:schemeClr val="tx1"/>
            </a:solidFill>
            <a:miter lim="800000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518A765-BBE8-60BA-44B9-117E6FED34D7}"/>
                  </a:ext>
                </a:extLst>
              </p:cNvPr>
              <p:cNvSpPr txBox="1"/>
              <p:nvPr/>
            </p:nvSpPr>
            <p:spPr>
              <a:xfrm>
                <a:off x="5307881" y="2423149"/>
                <a:ext cx="101373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518A765-BBE8-60BA-44B9-117E6FED34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7881" y="2423149"/>
                <a:ext cx="1013739" cy="461665"/>
              </a:xfrm>
              <a:prstGeom prst="rect">
                <a:avLst/>
              </a:prstGeom>
              <a:blipFill>
                <a:blip r:embed="rId4"/>
                <a:stretch>
                  <a:fillRect b="-78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81B7024-F959-9CC3-528E-2BEE38C71217}"/>
                  </a:ext>
                </a:extLst>
              </p:cNvPr>
              <p:cNvSpPr txBox="1"/>
              <p:nvPr/>
            </p:nvSpPr>
            <p:spPr>
              <a:xfrm>
                <a:off x="4153366" y="3453674"/>
                <a:ext cx="27736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Resp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acc>
                        <m:accPr>
                          <m:chr m:val="̃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81B7024-F959-9CC3-528E-2BEE38C712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3366" y="3453674"/>
                <a:ext cx="2773643" cy="461665"/>
              </a:xfrm>
              <a:prstGeom prst="rect">
                <a:avLst/>
              </a:prstGeom>
              <a:blipFill>
                <a:blip r:embed="rId5"/>
                <a:stretch>
                  <a:fillRect b="-13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E289D34-DBC0-5272-F4D9-C8B640EA3F21}"/>
                  </a:ext>
                </a:extLst>
              </p:cNvPr>
              <p:cNvSpPr txBox="1"/>
              <p:nvPr/>
            </p:nvSpPr>
            <p:spPr>
              <a:xfrm>
                <a:off x="7640525" y="2611454"/>
                <a:ext cx="261001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)←</m:t>
                      </m:r>
                      <m:r>
                        <m:rPr>
                          <m:nor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Query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E289D34-DBC0-5272-F4D9-C8B640EA3F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0525" y="2611454"/>
                <a:ext cx="2610010" cy="461665"/>
              </a:xfrm>
              <a:prstGeom prst="rect">
                <a:avLst/>
              </a:prstGeom>
              <a:blipFill>
                <a:blip r:embed="rId6"/>
                <a:stretch>
                  <a:fillRect l="-483" b="-162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3CCB201C-B876-3C8F-7F70-46025C7C3DFE}"/>
              </a:ext>
            </a:extLst>
          </p:cNvPr>
          <p:cNvSpPr txBox="1"/>
          <p:nvPr/>
        </p:nvSpPr>
        <p:spPr>
          <a:xfrm>
            <a:off x="4525514" y="1286221"/>
            <a:ext cx="7666486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Adapting the construction of [IKO’05]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8537979-8AB7-BDCC-C00E-5D40E6184255}"/>
                  </a:ext>
                </a:extLst>
              </p:cNvPr>
              <p:cNvSpPr txBox="1"/>
              <p:nvPr/>
            </p:nvSpPr>
            <p:spPr>
              <a:xfrm>
                <a:off x="4169022" y="4516402"/>
                <a:ext cx="7008097" cy="1200329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Any collision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′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sub>
                    </m:sSub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′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must have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′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[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𝑖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]</m:t>
                    </m:r>
                  </m:oMath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But this violates DEPIR security!</a:t>
                </a: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8537979-8AB7-BDCC-C00E-5D40E61842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9022" y="4516402"/>
                <a:ext cx="7008097" cy="1200329"/>
              </a:xfrm>
              <a:prstGeom prst="rect">
                <a:avLst/>
              </a:prstGeom>
              <a:blipFill>
                <a:blip r:embed="rId7"/>
                <a:stretch>
                  <a:fillRect l="-1447" t="-4167" r="-1085" b="-9375"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93F101D-17B2-E61E-8A47-116F1633BDB7}"/>
                  </a:ext>
                </a:extLst>
              </p:cNvPr>
              <p:cNvSpPr txBox="1"/>
              <p:nvPr/>
            </p:nvSpPr>
            <p:spPr>
              <a:xfrm>
                <a:off x="8081750" y="2183881"/>
                <a:ext cx="136691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←[|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|]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93F101D-17B2-E61E-8A47-116F1633BD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1750" y="2183881"/>
                <a:ext cx="1366913" cy="461665"/>
              </a:xfrm>
              <a:prstGeom prst="rect">
                <a:avLst/>
              </a:prstGeom>
              <a:blipFill>
                <a:blip r:embed="rId8"/>
                <a:stretch>
                  <a:fillRect r="-926" b="-131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Picture 16">
            <a:extLst>
              <a:ext uri="{FF2B5EF4-FFF2-40B4-BE49-F238E27FC236}">
                <a16:creationId xmlns:a16="http://schemas.microsoft.com/office/drawing/2014/main" id="{482FCEB3-1ED9-5F9E-90F5-BA633622B86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081750" y="2958257"/>
            <a:ext cx="1656080" cy="165608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D7058BD-B0CD-D488-6912-82A9FBBD6926}"/>
              </a:ext>
            </a:extLst>
          </p:cNvPr>
          <p:cNvSpPr txBox="1"/>
          <p:nvPr/>
        </p:nvSpPr>
        <p:spPr>
          <a:xfrm>
            <a:off x="609726" y="5118353"/>
            <a:ext cx="3270876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DEPIR preprocessing</a:t>
            </a:r>
          </a:p>
        </p:txBody>
      </p:sp>
    </p:spTree>
    <p:extLst>
      <p:ext uri="{BB962C8B-B14F-4D97-AF65-F5344CB8AC3E}">
        <p14:creationId xmlns:p14="http://schemas.microsoft.com/office/powerpoint/2010/main" val="3599079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  <p:bldP spid="14" grpId="0"/>
      <p:bldP spid="15" grpId="0"/>
      <p:bldP spid="16" grpId="0"/>
      <p:bldP spid="7" grpId="0" build="p"/>
      <p:bldP spid="10" grpId="0"/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18145</TotalTime>
  <Words>1225</Words>
  <Application>Microsoft Macintosh PowerPoint</Application>
  <PresentationFormat>Widescreen</PresentationFormat>
  <Paragraphs>298</Paragraphs>
  <Slides>19</Slides>
  <Notes>11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Aptos</vt:lpstr>
      <vt:lpstr>Aptos Display</vt:lpstr>
      <vt:lpstr>Arial</vt:lpstr>
      <vt:lpstr>Cambria Math</vt:lpstr>
      <vt:lpstr>Office Theme</vt:lpstr>
      <vt:lpstr>Doubly Efficient Cryptography: Commitments, Arguments and RAM MPC</vt:lpstr>
      <vt:lpstr>Crypto over large inputs</vt:lpstr>
      <vt:lpstr>Crypto over large inputs</vt:lpstr>
      <vt:lpstr>Crypto over large inputs</vt:lpstr>
      <vt:lpstr>Crypto over large inputs</vt:lpstr>
      <vt:lpstr>Doubly Efficient Primary Information Retrieval (DEPIR)</vt:lpstr>
      <vt:lpstr>Doubly Efficient CRHF</vt:lpstr>
      <vt:lpstr>A Trivial Solution</vt:lpstr>
      <vt:lpstr>Doubly Efficient CRHF</vt:lpstr>
      <vt:lpstr>Doubly Efficient CRHF</vt:lpstr>
      <vt:lpstr>Doubly Efficient Cryptography</vt:lpstr>
      <vt:lpstr>Doubly Efficient Commitments</vt:lpstr>
      <vt:lpstr>Doubly Succinct Arguments</vt:lpstr>
      <vt:lpstr>Doubly Succinct Arguments</vt:lpstr>
      <vt:lpstr>RAM-MPC</vt:lpstr>
      <vt:lpstr>RAM-MPC</vt:lpstr>
      <vt:lpstr>RAM-MPC</vt:lpstr>
      <vt:lpstr>Semi-Honest RAM MPC</vt:lpstr>
      <vt:lpstr>Fully secure RAM MPC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Ethan Mook</dc:creator>
  <cp:lastModifiedBy>Ethan Mook</cp:lastModifiedBy>
  <cp:revision>4</cp:revision>
  <dcterms:created xsi:type="dcterms:W3CDTF">2024-08-07T14:52:10Z</dcterms:created>
  <dcterms:modified xsi:type="dcterms:W3CDTF">2024-08-20T05:17:51Z</dcterms:modified>
</cp:coreProperties>
</file>