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57" r:id="rId4"/>
    <p:sldId id="266" r:id="rId5"/>
    <p:sldId id="269" r:id="rId6"/>
    <p:sldId id="264" r:id="rId7"/>
    <p:sldId id="267" r:id="rId8"/>
    <p:sldId id="273" r:id="rId9"/>
    <p:sldId id="271" r:id="rId10"/>
    <p:sldId id="274" r:id="rId11"/>
    <p:sldId id="275" r:id="rId12"/>
    <p:sldId id="276" r:id="rId13"/>
    <p:sldId id="277" r:id="rId14"/>
    <p:sldId id="265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8" autoAdjust="0"/>
    <p:restoredTop sz="94011" autoAdjust="0"/>
  </p:normalViewPr>
  <p:slideViewPr>
    <p:cSldViewPr snapToGrid="0">
      <p:cViewPr varScale="1">
        <p:scale>
          <a:sx n="90" d="100"/>
          <a:sy n="90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A07F0-229C-46F4-9F76-2EBC4CACA495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80CBA-7853-4FB0-BFC1-A1284DCFC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80CBA-7853-4FB0-BFC1-A1284DCFC1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5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Zhou Park Shi Zheng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80CBA-7853-4FB0-BFC1-A1284DCFC1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3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80CBA-7853-4FB0-BFC1-A1284DCFC1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5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80CBA-7853-4FB0-BFC1-A1284DCFC1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7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80CBA-7853-4FB0-BFC1-A1284DCFC1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2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80CBA-7853-4FB0-BFC1-A1284DCFC1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80CBA-7853-4FB0-BFC1-A1284DCFC1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41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80CBA-7853-4FB0-BFC1-A1284DCFC1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0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A85F-562B-E042-D2D0-2DE0BA833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0E1123-B037-1B4F-00EF-EA56FB756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073CF-819C-15CD-4F8A-6C7441EF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F36D-B944-4B8F-B33B-534AD21AE10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06246-2DBC-A4ED-A8FB-56E27A3B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BA522-7343-1DAA-DC51-26BC7A7E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0353-0370-4497-9F35-DB35694A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0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C432-535D-A0A2-EBBF-515B5FFD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B3F9F-46F1-6D08-7196-E950DD343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BA3AB-CF5D-AFE2-7020-E180BB74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F36D-B944-4B8F-B33B-534AD21AE10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F5CD3-60C6-8A5D-7FD8-8AD2E16B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F5A08-E506-BA83-2D64-5EC864E5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0353-0370-4497-9F35-DB35694A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80A55-B519-2A50-0484-63A5A8E23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86CD1-D595-E65B-36FB-C1C38ACC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88FE9-F5CD-7442-FE18-C0680D9C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F36D-B944-4B8F-B33B-534AD21AE10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47B06-0189-4EC5-BE97-850DA951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29FF3-D084-453A-CFBB-361E77CA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0353-0370-4497-9F35-DB35694A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0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6DF7-4F4D-4DED-E10C-67E97F9E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7A063-2C4F-F499-5592-06208086A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20D98-CEAD-8560-13FA-7188D0AE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F36D-B944-4B8F-B33B-534AD21AE10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63B3E-8134-45C8-C0F7-B79CC258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2B30A-6AAB-42E2-D3C9-BB034DD4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0353-0370-4497-9F35-DB35694A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7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72C2-2F61-4A7A-36B0-39F86ECB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61D61-62AE-7D1B-276D-0F1623939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EE64A-2AF8-D9CD-7A08-276CCF76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F36D-B944-4B8F-B33B-534AD21AE10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2AEF-51D0-8874-FF7A-FFEE2DB7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F03AA-B7DA-7538-1DC2-5D02060D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0353-0370-4497-9F35-DB35694A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0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89B1-CA69-EED4-C136-92152775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95DBE-1FD1-E502-6646-1A6ECEF8F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36C20-72B5-E651-96C7-F8A41A39A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0D4AB-4F65-E484-6532-C7D17D68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F36D-B944-4B8F-B33B-534AD21AE10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6A379-16E4-F8A6-2D86-4B746235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A0D84-F5C8-C284-9C38-5CE8ECB7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0353-0370-4497-9F35-DB35694A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7DD99-7434-CEBA-FFDE-D5ED7640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AFC13-7B93-DDDD-EE7D-8078D956B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A6ED4-7B49-AE65-D943-4C626AA4B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47D1E-4157-52E9-4081-CAD488268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A4CA5-C5AD-605F-9F6F-EE3D3A273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3D0DF-DB19-BE7D-EFAC-2AB799C6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F36D-B944-4B8F-B33B-534AD21AE10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D7D9A-65A6-7A7C-1779-0AA1CA3F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8C29C-41F5-303F-FB80-773227B9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0353-0370-4497-9F35-DB35694A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5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A67E-E1A8-F4AA-D8E7-0761BD28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B9771-06D8-BF4F-392B-D7EE9261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F36D-B944-4B8F-B33B-534AD21AE10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787F6-38C4-DCAC-7E90-3CBF074F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792C9-07B4-4D5C-527C-7234C025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0353-0370-4497-9F35-DB35694A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8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6E306A-FF8C-B91D-BFDC-BDF5DEDA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F36D-B944-4B8F-B33B-534AD21AE10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3EDFE-F985-2599-A142-576AE197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B6CDB-3CAB-6332-B9CF-8BE7FE80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0353-0370-4497-9F35-DB35694A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9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6BB5-CA43-8413-EA1F-F0E0BF2F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D986F-66AC-57E3-2132-12F35BC97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D9BB8-9921-44B2-A5E2-C3AC4E10D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6E58C-6018-F02F-FCAC-30BD870D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F36D-B944-4B8F-B33B-534AD21AE10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22C6F-FCE6-0E8C-A9A4-5D4563C1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9F3FC-037A-DC82-EDB6-81FC5642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0353-0370-4497-9F35-DB35694A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E031-224E-AEB4-C320-E52A23D7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25FC4B-2962-C901-CF9C-448DD6E38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D1550-0324-0040-9C83-D0BE185C6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9C33A-9057-E2E4-9949-47879A4D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F36D-B944-4B8F-B33B-534AD21AE10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0F088-E36A-16F2-2CF2-F28F2615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73957-A1A0-4449-C892-AB484F78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0353-0370-4497-9F35-DB35694A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2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673B0D-F8A5-1112-85C0-2A632406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F2C33-8C18-2312-986B-01EBB6C61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F849C-110C-5D87-5F7C-B367D1F7D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F36D-B944-4B8F-B33B-534AD21AE10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C04DD-0C7A-E349-C48F-5AEF0E272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11082-76F5-1A3B-22EE-3BE2DA543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310353-0370-4497-9F35-DB35694A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hyperlink" Target="https://www.jvzoohost.com/dedicated_servers.html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jvzoohost.com/dedicated_servers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s://www.jvzoohost.com/dedicated_servers.html" TargetMode="External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www.jvzoohost.com/dedicated_servers.html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hyperlink" Target="https://www.jvzoohost.com/dedicated_servers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jvzoohost.com/dedicated_servers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hyperlink" Target="https://www.jvzoohost.com/dedicated_servers.html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hyperlink" Target="https://www.jvzoohost.com/dedicated_servers.html" TargetMode="Externa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8A71-8CD6-C2E1-BC15-B0A5DCFE4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894" y="1122363"/>
            <a:ext cx="11505500" cy="2387600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highlight>
                  <a:srgbClr val="FEFEFE"/>
                </a:highlight>
                <a:latin typeface="system-ui"/>
              </a:rPr>
              <a:t>PIR with Client-Side Preprocessing: Information-Theoretic </a:t>
            </a:r>
            <a:br>
              <a:rPr lang="en-US" b="0" i="0" dirty="0">
                <a:solidFill>
                  <a:srgbClr val="212529"/>
                </a:solidFill>
                <a:effectLst/>
                <a:highlight>
                  <a:srgbClr val="FEFEFE"/>
                </a:highlight>
                <a:latin typeface="system-ui"/>
              </a:rPr>
            </a:br>
            <a:r>
              <a:rPr lang="en-US" b="0" i="0" dirty="0">
                <a:solidFill>
                  <a:srgbClr val="212529"/>
                </a:solidFill>
                <a:effectLst/>
                <a:highlight>
                  <a:srgbClr val="FEFEFE"/>
                </a:highlight>
                <a:latin typeface="system-ui"/>
              </a:rPr>
              <a:t>Constructions and Lower Bounds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83F6A-4F10-9A1B-B969-4223B3254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0664"/>
            <a:ext cx="9144000" cy="887136"/>
          </a:xfrm>
        </p:spPr>
        <p:txBody>
          <a:bodyPr>
            <a:normAutofit/>
          </a:bodyPr>
          <a:lstStyle/>
          <a:p>
            <a:r>
              <a:rPr lang="en-US" sz="3600" dirty="0"/>
              <a:t>Yuval </a:t>
            </a:r>
            <a:r>
              <a:rPr lang="en-US" sz="3600" dirty="0" err="1"/>
              <a:t>Ishai</a:t>
            </a:r>
            <a:r>
              <a:rPr lang="en-US" sz="3600" dirty="0"/>
              <a:t>, Elaine Shi, </a:t>
            </a:r>
            <a:r>
              <a:rPr lang="en-US" sz="3600" dirty="0">
                <a:solidFill>
                  <a:srgbClr val="C00000"/>
                </a:solidFill>
              </a:rPr>
              <a:t>Daniel Wichs</a:t>
            </a:r>
          </a:p>
        </p:txBody>
      </p:sp>
    </p:spTree>
    <p:extLst>
      <p:ext uri="{BB962C8B-B14F-4D97-AF65-F5344CB8AC3E}">
        <p14:creationId xmlns:p14="http://schemas.microsoft.com/office/powerpoint/2010/main" val="38464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"/>
    </mc:Choice>
    <mc:Fallback xmlns="">
      <p:transition spd="slow" advTm="4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BB958-E22D-58FE-6005-329D443F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18" y="0"/>
            <a:ext cx="10515600" cy="1325563"/>
          </a:xfrm>
        </p:spPr>
        <p:txBody>
          <a:bodyPr/>
          <a:lstStyle/>
          <a:p>
            <a:r>
              <a:rPr lang="en-US" dirty="0"/>
              <a:t>Scheme 2:  Sublinear server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8E83EE-DADD-24F9-33CD-526C6C5E0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955" y="1226263"/>
                <a:ext cx="12247926" cy="549796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Rebalancing trick:  </a:t>
                </a:r>
                <a:r>
                  <a:rPr lang="en-US" dirty="0"/>
                  <a:t>Convert IT-PIANO to scheme with small overall hint.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Parse DB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2400" dirty="0"/>
                  <a:t>  sub-databases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,..,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each.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Run IT-PIANO on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in parallel with same R.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8E83EE-DADD-24F9-33CD-526C6C5E0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55" y="1226263"/>
                <a:ext cx="12247926" cy="5497964"/>
              </a:xfrm>
              <a:blipFill>
                <a:blip r:embed="rId3"/>
                <a:stretch>
                  <a:fillRect l="-896" t="-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close up of a computer&#10;&#10;Description automatically generated">
            <a:extLst>
              <a:ext uri="{FF2B5EF4-FFF2-40B4-BE49-F238E27FC236}">
                <a16:creationId xmlns:a16="http://schemas.microsoft.com/office/drawing/2014/main" id="{A78C79DD-1F5A-B8AE-63FE-A04D7E389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8415" y="3938693"/>
            <a:ext cx="1805865" cy="1532467"/>
          </a:xfrm>
          <a:prstGeom prst="rect">
            <a:avLst/>
          </a:prstGeom>
        </p:spPr>
      </p:pic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580E7441-F406-6C01-DD3C-C802DF3A2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50147"/>
              </p:ext>
            </p:extLst>
          </p:nvPr>
        </p:nvGraphicFramePr>
        <p:xfrm>
          <a:off x="2289325" y="3463632"/>
          <a:ext cx="406742" cy="294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742">
                  <a:extLst>
                    <a:ext uri="{9D8B030D-6E8A-4147-A177-3AD203B41FA5}">
                      <a16:colId xmlns:a16="http://schemas.microsoft.com/office/drawing/2014/main" val="1751094971"/>
                    </a:ext>
                  </a:extLst>
                </a:gridCol>
              </a:tblGrid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69596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10477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4252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21809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798038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75315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82464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4221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7D25302-B8C8-A1CC-DBA0-AB8E957E96FC}"/>
              </a:ext>
            </a:extLst>
          </p:cNvPr>
          <p:cNvSpPr txBox="1"/>
          <p:nvPr/>
        </p:nvSpPr>
        <p:spPr>
          <a:xfrm>
            <a:off x="2199386" y="3001967"/>
            <a:ext cx="78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DB</a:t>
            </a:r>
          </a:p>
        </p:txBody>
      </p:sp>
      <p:graphicFrame>
        <p:nvGraphicFramePr>
          <p:cNvPr id="32" name="Table 10">
            <a:extLst>
              <a:ext uri="{FF2B5EF4-FFF2-40B4-BE49-F238E27FC236}">
                <a16:creationId xmlns:a16="http://schemas.microsoft.com/office/drawing/2014/main" id="{AFAA318E-16BA-66D5-4EB0-FD21AE893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367291"/>
              </p:ext>
            </p:extLst>
          </p:nvPr>
        </p:nvGraphicFramePr>
        <p:xfrm>
          <a:off x="2884116" y="3459167"/>
          <a:ext cx="40674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742">
                  <a:extLst>
                    <a:ext uri="{9D8B030D-6E8A-4147-A177-3AD203B41FA5}">
                      <a16:colId xmlns:a16="http://schemas.microsoft.com/office/drawing/2014/main" val="1751094971"/>
                    </a:ext>
                  </a:extLst>
                </a:gridCol>
              </a:tblGrid>
              <a:tr h="218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69596"/>
                  </a:ext>
                </a:extLst>
              </a:tr>
              <a:tr h="218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10477"/>
                  </a:ext>
                </a:extLst>
              </a:tr>
              <a:tr h="218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4252"/>
                  </a:ext>
                </a:extLst>
              </a:tr>
              <a:tr h="218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21809"/>
                  </a:ext>
                </a:extLst>
              </a:tr>
              <a:tr h="218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798038"/>
                  </a:ext>
                </a:extLst>
              </a:tr>
            </a:tbl>
          </a:graphicData>
        </a:graphic>
      </p:graphicFrame>
      <p:graphicFrame>
        <p:nvGraphicFramePr>
          <p:cNvPr id="33" name="Table 10">
            <a:extLst>
              <a:ext uri="{FF2B5EF4-FFF2-40B4-BE49-F238E27FC236}">
                <a16:creationId xmlns:a16="http://schemas.microsoft.com/office/drawing/2014/main" id="{66EA9F69-F639-A489-CE85-F25334A1D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90737"/>
              </p:ext>
            </p:extLst>
          </p:nvPr>
        </p:nvGraphicFramePr>
        <p:xfrm>
          <a:off x="3290858" y="3459167"/>
          <a:ext cx="40674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742">
                  <a:extLst>
                    <a:ext uri="{9D8B030D-6E8A-4147-A177-3AD203B41FA5}">
                      <a16:colId xmlns:a16="http://schemas.microsoft.com/office/drawing/2014/main" val="1751094971"/>
                    </a:ext>
                  </a:extLst>
                </a:gridCol>
              </a:tblGrid>
              <a:tr h="218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69596"/>
                  </a:ext>
                </a:extLst>
              </a:tr>
              <a:tr h="218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10477"/>
                  </a:ext>
                </a:extLst>
              </a:tr>
              <a:tr h="218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4252"/>
                  </a:ext>
                </a:extLst>
              </a:tr>
              <a:tr h="218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21809"/>
                  </a:ext>
                </a:extLst>
              </a:tr>
              <a:tr h="218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798038"/>
                  </a:ext>
                </a:extLst>
              </a:tr>
            </a:tbl>
          </a:graphicData>
        </a:graphic>
      </p:graphicFrame>
      <p:graphicFrame>
        <p:nvGraphicFramePr>
          <p:cNvPr id="34" name="Table 10">
            <a:extLst>
              <a:ext uri="{FF2B5EF4-FFF2-40B4-BE49-F238E27FC236}">
                <a16:creationId xmlns:a16="http://schemas.microsoft.com/office/drawing/2014/main" id="{D43FA85B-6FAB-A828-0F93-73FA86FA1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074474"/>
              </p:ext>
            </p:extLst>
          </p:nvPr>
        </p:nvGraphicFramePr>
        <p:xfrm>
          <a:off x="3706171" y="3459167"/>
          <a:ext cx="40674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742">
                  <a:extLst>
                    <a:ext uri="{9D8B030D-6E8A-4147-A177-3AD203B41FA5}">
                      <a16:colId xmlns:a16="http://schemas.microsoft.com/office/drawing/2014/main" val="1751094971"/>
                    </a:ext>
                  </a:extLst>
                </a:gridCol>
              </a:tblGrid>
              <a:tr h="218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69596"/>
                  </a:ext>
                </a:extLst>
              </a:tr>
              <a:tr h="218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10477"/>
                  </a:ext>
                </a:extLst>
              </a:tr>
              <a:tr h="218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4252"/>
                  </a:ext>
                </a:extLst>
              </a:tr>
              <a:tr h="218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21809"/>
                  </a:ext>
                </a:extLst>
              </a:tr>
              <a:tr h="218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79803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CA1D0541-BCC2-8C30-2005-52A867F84B75}"/>
              </a:ext>
            </a:extLst>
          </p:cNvPr>
          <p:cNvSpPr txBox="1"/>
          <p:nvPr/>
        </p:nvSpPr>
        <p:spPr>
          <a:xfrm>
            <a:off x="2828755" y="3003749"/>
            <a:ext cx="78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DB</a:t>
            </a:r>
            <a:r>
              <a:rPr lang="en-US" sz="2000" baseline="-25000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C394A8-904A-8BE6-2FE2-656F4AF9B506}"/>
              </a:ext>
            </a:extLst>
          </p:cNvPr>
          <p:cNvSpPr txBox="1"/>
          <p:nvPr/>
        </p:nvSpPr>
        <p:spPr>
          <a:xfrm>
            <a:off x="3290858" y="2996217"/>
            <a:ext cx="78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DB</a:t>
            </a:r>
            <a:r>
              <a:rPr lang="en-US" sz="2000" baseline="-25000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D33EA3-EC58-3AB6-642B-998D915A6169}"/>
              </a:ext>
            </a:extLst>
          </p:cNvPr>
          <p:cNvSpPr txBox="1"/>
          <p:nvPr/>
        </p:nvSpPr>
        <p:spPr>
          <a:xfrm>
            <a:off x="3791673" y="2991255"/>
            <a:ext cx="78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DB</a:t>
            </a:r>
            <a:r>
              <a:rPr lang="en-US" sz="2000" baseline="-25000" dirty="0"/>
              <a:t>3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8EE5CF9-BF37-0F97-10B7-D6DCAA06C984}"/>
              </a:ext>
            </a:extLst>
          </p:cNvPr>
          <p:cNvSpPr/>
          <p:nvPr/>
        </p:nvSpPr>
        <p:spPr>
          <a:xfrm>
            <a:off x="4502280" y="3414003"/>
            <a:ext cx="3117572" cy="453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4511C7-CE69-C9B0-7E86-C0C94D971358}"/>
              </a:ext>
            </a:extLst>
          </p:cNvPr>
          <p:cNvSpPr txBox="1"/>
          <p:nvPr/>
        </p:nvSpPr>
        <p:spPr>
          <a:xfrm>
            <a:off x="5633538" y="2996217"/>
            <a:ext cx="170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3D95F7F-0947-D0B1-6C5F-A20E3EA8C8DB}"/>
                  </a:ext>
                </a:extLst>
              </p:cNvPr>
              <p:cNvSpPr/>
              <p:nvPr/>
            </p:nvSpPr>
            <p:spPr>
              <a:xfrm>
                <a:off x="8045498" y="3391365"/>
                <a:ext cx="3776782" cy="48932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hint=(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3D95F7F-0947-D0B1-6C5F-A20E3EA8C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498" y="3391365"/>
                <a:ext cx="3776782" cy="489322"/>
              </a:xfrm>
              <a:prstGeom prst="rect">
                <a:avLst/>
              </a:prstGeom>
              <a:blipFill>
                <a:blip r:embed="rId6"/>
                <a:stretch>
                  <a:fillRect t="-476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8EDC4011-7930-599A-937C-FEB4BCB3D9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51" y="4346105"/>
            <a:ext cx="1063044" cy="978129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D4F902-39E1-E6E3-DFAB-A49E9C85F7EB}"/>
              </a:ext>
            </a:extLst>
          </p:cNvPr>
          <p:cNvCxnSpPr>
            <a:cxnSpLocks/>
          </p:cNvCxnSpPr>
          <p:nvPr/>
        </p:nvCxnSpPr>
        <p:spPr>
          <a:xfrm flipH="1">
            <a:off x="5103652" y="4808144"/>
            <a:ext cx="1737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528F3A0-D2B4-8287-21E8-78560BBBB889}"/>
              </a:ext>
            </a:extLst>
          </p:cNvPr>
          <p:cNvCxnSpPr>
            <a:cxnSpLocks/>
          </p:cNvCxnSpPr>
          <p:nvPr/>
        </p:nvCxnSpPr>
        <p:spPr>
          <a:xfrm>
            <a:off x="5158521" y="5621381"/>
            <a:ext cx="1695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57A72659-5B10-F864-B164-17328AB40E92}"/>
              </a:ext>
            </a:extLst>
          </p:cNvPr>
          <p:cNvSpPr/>
          <p:nvPr/>
        </p:nvSpPr>
        <p:spPr>
          <a:xfrm>
            <a:off x="3290858" y="4215863"/>
            <a:ext cx="434334" cy="319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06C398-148C-48F4-E89A-AAB52510FB02}"/>
              </a:ext>
            </a:extLst>
          </p:cNvPr>
          <p:cNvSpPr txBox="1"/>
          <p:nvPr/>
        </p:nvSpPr>
        <p:spPr>
          <a:xfrm>
            <a:off x="4194020" y="4161439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B224767-AB6F-7814-BD51-22EE75489ED6}"/>
                  </a:ext>
                </a:extLst>
              </p:cNvPr>
              <p:cNvSpPr txBox="1"/>
              <p:nvPr/>
            </p:nvSpPr>
            <p:spPr>
              <a:xfrm>
                <a:off x="5281054" y="4347668"/>
                <a:ext cx="17210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000" dirty="0"/>
                  <a:t>query(</a:t>
                </a:r>
                <a:r>
                  <a:rPr lang="en-US" sz="2000" dirty="0" err="1"/>
                  <a:t>j,R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B224767-AB6F-7814-BD51-22EE75489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054" y="4347668"/>
                <a:ext cx="1721049" cy="400110"/>
              </a:xfrm>
              <a:prstGeom prst="rect">
                <a:avLst/>
              </a:prstGeom>
              <a:blipFill>
                <a:blip r:embed="rId8"/>
                <a:stretch>
                  <a:fillRect l="-3534" t="-6061" r="-282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833331A-661B-026F-DB60-C694214953E7}"/>
                  </a:ext>
                </a:extLst>
              </p:cNvPr>
              <p:cNvSpPr txBox="1"/>
              <p:nvPr/>
            </p:nvSpPr>
            <p:spPr>
              <a:xfrm>
                <a:off x="5414246" y="5227398"/>
                <a:ext cx="20481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𝑅𝑒𝑠𝑝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833331A-661B-026F-DB60-C69421495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246" y="5227398"/>
                <a:ext cx="2048189" cy="307777"/>
              </a:xfrm>
              <a:prstGeom prst="rect">
                <a:avLst/>
              </a:prstGeom>
              <a:blipFill>
                <a:blip r:embed="rId9"/>
                <a:stretch>
                  <a:fillRect l="-1190" t="-4000" r="-4464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433B91E-150D-6DB4-F521-B0A370D965C1}"/>
                  </a:ext>
                </a:extLst>
              </p:cNvPr>
              <p:cNvSpPr txBox="1"/>
              <p:nvPr/>
            </p:nvSpPr>
            <p:spPr>
              <a:xfrm>
                <a:off x="5085306" y="4953855"/>
                <a:ext cx="14271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433B91E-150D-6DB4-F521-B0A370D96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306" y="4953855"/>
                <a:ext cx="1427186" cy="400110"/>
              </a:xfrm>
              <a:prstGeom prst="rect">
                <a:avLst/>
              </a:prstGeom>
              <a:blipFill>
                <a:blip r:embed="rId10"/>
                <a:stretch>
                  <a:fillRect l="-4274" t="-7692" r="-3846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A779410-CA70-D912-8CF8-7AC5CDE629B7}"/>
                  </a:ext>
                </a:extLst>
              </p:cNvPr>
              <p:cNvSpPr txBox="1"/>
              <p:nvPr/>
            </p:nvSpPr>
            <p:spPr>
              <a:xfrm>
                <a:off x="7002103" y="2067165"/>
                <a:ext cx="6263640" cy="548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Hint size and comm/comp =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A779410-CA70-D912-8CF8-7AC5CDE62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03" y="2067165"/>
                <a:ext cx="6263640" cy="548676"/>
              </a:xfrm>
              <a:prstGeom prst="rect">
                <a:avLst/>
              </a:prstGeom>
              <a:blipFill>
                <a:blip r:embed="rId11"/>
                <a:stretch>
                  <a:fillRect l="-1558"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0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 animBg="1"/>
      <p:bldP spid="40" grpId="0"/>
      <p:bldP spid="41" grpId="0" animBg="1"/>
      <p:bldP spid="45" grpId="0" animBg="1"/>
      <p:bldP spid="46" grpId="0"/>
      <p:bldP spid="47" grpId="0"/>
      <p:bldP spid="49" grpId="0"/>
      <p:bldP spid="50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C36E-F949-426D-0C2A-313149C8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45" y="18255"/>
            <a:ext cx="11228109" cy="1325563"/>
          </a:xfrm>
        </p:spPr>
        <p:txBody>
          <a:bodyPr>
            <a:normAutofit/>
          </a:bodyPr>
          <a:lstStyle/>
          <a:p>
            <a:r>
              <a:rPr lang="en-US" dirty="0"/>
              <a:t>Negative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53755-5F29-EFC4-93C3-B645372BD2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084" y="1343818"/>
                <a:ext cx="11880915" cy="48331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Max(hint size, communication)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600" dirty="0"/>
                  <a:t>  for i.t. constructions.</a:t>
                </a:r>
              </a:p>
              <a:p>
                <a:pPr marL="0" indent="0">
                  <a:buNone/>
                </a:pPr>
                <a:r>
                  <a:rPr lang="en-US" sz="2600" dirty="0"/>
                  <a:t>Doing better gives </a:t>
                </a:r>
                <a:r>
                  <a:rPr lang="en-US" sz="2600" i="1" dirty="0"/>
                  <a:t>mutual information amplification (MIA):  </a:t>
                </a:r>
                <a:r>
                  <a:rPr lang="en-US" sz="2600" dirty="0"/>
                  <a:t>Alice and Bob start with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>
                    <a:solidFill>
                      <a:srgbClr val="C00000"/>
                    </a:solidFill>
                  </a:rPr>
                  <a:t> bits of mutual information</a:t>
                </a:r>
                <a:r>
                  <a:rPr lang="en-US" sz="2600" dirty="0"/>
                  <a:t>, talk over public channel, agree on </a:t>
                </a:r>
                <a:r>
                  <a:rPr lang="en-US" sz="2600" dirty="0">
                    <a:solidFill>
                      <a:srgbClr val="0070C0"/>
                    </a:solidFill>
                  </a:rPr>
                  <a:t>a shared key with Shannon </a:t>
                </a:r>
                <a:r>
                  <a:rPr lang="en-US" sz="2600" dirty="0" err="1">
                    <a:solidFill>
                      <a:srgbClr val="0070C0"/>
                    </a:solidFill>
                  </a:rPr>
                  <a:t>pseudoentropy</a:t>
                </a:r>
                <a:r>
                  <a:rPr lang="en-US" sz="2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ℓ&gt;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53755-5F29-EFC4-93C3-B645372BD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084" y="1343818"/>
                <a:ext cx="11880915" cy="4833145"/>
              </a:xfrm>
              <a:blipFill>
                <a:blip r:embed="rId3"/>
                <a:stretch>
                  <a:fillRect l="-924" t="-883" r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id="{140B8406-8863-A9D1-47FC-F3759B625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05628" y="4254170"/>
            <a:ext cx="1805865" cy="1532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1444D7-EEF2-5257-8AA2-424148F1A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11" y="4454175"/>
            <a:ext cx="1063044" cy="978129"/>
          </a:xfrm>
          <a:prstGeom prst="rect">
            <a:avLst/>
          </a:prstGeom>
        </p:spPr>
      </p:pic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E74C38DB-79CA-4D95-829F-B64C36F2D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612025"/>
              </p:ext>
            </p:extLst>
          </p:nvPr>
        </p:nvGraphicFramePr>
        <p:xfrm>
          <a:off x="619008" y="3662065"/>
          <a:ext cx="406742" cy="294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742">
                  <a:extLst>
                    <a:ext uri="{9D8B030D-6E8A-4147-A177-3AD203B41FA5}">
                      <a16:colId xmlns:a16="http://schemas.microsoft.com/office/drawing/2014/main" val="1751094971"/>
                    </a:ext>
                  </a:extLst>
                </a:gridCol>
              </a:tblGrid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69596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10477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4252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21809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798038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75315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82464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422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B32B811-28BC-79FB-5856-D0E63862C07E}"/>
              </a:ext>
            </a:extLst>
          </p:cNvPr>
          <p:cNvSpPr txBox="1"/>
          <p:nvPr/>
        </p:nvSpPr>
        <p:spPr>
          <a:xfrm>
            <a:off x="523664" y="3125627"/>
            <a:ext cx="78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BCAC4D-6440-8AAE-B7A3-3D075FF41B93}"/>
              </a:ext>
            </a:extLst>
          </p:cNvPr>
          <p:cNvSpPr/>
          <p:nvPr/>
        </p:nvSpPr>
        <p:spPr>
          <a:xfrm>
            <a:off x="5281295" y="3932346"/>
            <a:ext cx="970246" cy="4893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26EBB-C52B-486B-91EB-7DE442CD937A}"/>
              </a:ext>
            </a:extLst>
          </p:cNvPr>
          <p:cNvSpPr txBox="1"/>
          <p:nvPr/>
        </p:nvSpPr>
        <p:spPr>
          <a:xfrm>
            <a:off x="1665742" y="5696178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4BEB7-138B-7AA8-209A-E334E24271C4}"/>
              </a:ext>
            </a:extLst>
          </p:cNvPr>
          <p:cNvSpPr txBox="1"/>
          <p:nvPr/>
        </p:nvSpPr>
        <p:spPr>
          <a:xfrm>
            <a:off x="5445353" y="5659734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Alice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861009-F233-CA04-03C3-AC20EA0361DA}"/>
              </a:ext>
            </a:extLst>
          </p:cNvPr>
          <p:cNvCxnSpPr/>
          <p:nvPr/>
        </p:nvCxnSpPr>
        <p:spPr>
          <a:xfrm>
            <a:off x="6977815" y="3125129"/>
            <a:ext cx="0" cy="3483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5A205B-E162-DF31-7DD4-6FD6772E7310}"/>
                  </a:ext>
                </a:extLst>
              </p:cNvPr>
              <p:cNvSpPr txBox="1"/>
              <p:nvPr/>
            </p:nvSpPr>
            <p:spPr>
              <a:xfrm>
                <a:off x="7042449" y="3067893"/>
                <a:ext cx="5148525" cy="872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, hint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Preprocess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d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𝐷𝐵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h𝑖𝑛𝑡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h𝑖𝑛𝑡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5A205B-E162-DF31-7DD4-6FD6772E7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449" y="3067893"/>
                <a:ext cx="5148525" cy="872098"/>
              </a:xfrm>
              <a:prstGeom prst="rect">
                <a:avLst/>
              </a:prstGeom>
              <a:blipFill>
                <a:blip r:embed="rId7"/>
                <a:stretch>
                  <a:fillRect l="-237" t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B094F02-C44D-7A69-5668-8A91713F90B2}"/>
              </a:ext>
            </a:extLst>
          </p:cNvPr>
          <p:cNvSpPr txBox="1"/>
          <p:nvPr/>
        </p:nvSpPr>
        <p:spPr>
          <a:xfrm>
            <a:off x="5031555" y="2552772"/>
            <a:ext cx="29176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Implies OWFs.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2E60E4-8EE4-94CA-2FDB-DDD2B6E3B8E5}"/>
              </a:ext>
            </a:extLst>
          </p:cNvPr>
          <p:cNvCxnSpPr>
            <a:cxnSpLocks/>
          </p:cNvCxnSpPr>
          <p:nvPr/>
        </p:nvCxnSpPr>
        <p:spPr>
          <a:xfrm flipH="1">
            <a:off x="3175178" y="5020403"/>
            <a:ext cx="1737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607771-BC52-341F-91AC-A679D02B9321}"/>
              </a:ext>
            </a:extLst>
          </p:cNvPr>
          <p:cNvCxnSpPr>
            <a:cxnSpLocks/>
          </p:cNvCxnSpPr>
          <p:nvPr/>
        </p:nvCxnSpPr>
        <p:spPr>
          <a:xfrm>
            <a:off x="3216536" y="5240171"/>
            <a:ext cx="1695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AB0F44-FB59-8FD2-509C-3D27F77141B2}"/>
                  </a:ext>
                </a:extLst>
              </p:cNvPr>
              <p:cNvSpPr txBox="1"/>
              <p:nvPr/>
            </p:nvSpPr>
            <p:spPr>
              <a:xfrm>
                <a:off x="7015671" y="4171111"/>
                <a:ext cx="4974503" cy="1235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Alice chooses a random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2400" dirty="0"/>
                  <a:t> chunk </a:t>
                </a:r>
                <a:r>
                  <a:rPr lang="en-US" sz="2400" dirty="0" err="1"/>
                  <a:t>i</a:t>
                </a:r>
                <a:endParaRPr lang="en-US" sz="2400" dirty="0"/>
              </a:p>
              <a:p>
                <a:r>
                  <a:rPr lang="en-US" sz="2400" dirty="0"/>
                  <a:t>uses PIR to get all the bits</a:t>
                </a:r>
              </a:p>
              <a:p>
                <a:r>
                  <a:rPr lang="en-US" sz="2400" dirty="0"/>
                  <a:t>DB[chunk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] = shared key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AB0F44-FB59-8FD2-509C-3D27F7714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671" y="4171111"/>
                <a:ext cx="4974503" cy="1235082"/>
              </a:xfrm>
              <a:prstGeom prst="rect">
                <a:avLst/>
              </a:prstGeom>
              <a:blipFill>
                <a:blip r:embed="rId8"/>
                <a:stretch>
                  <a:fillRect l="-1961" t="-985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9DDC580-AB02-7ABA-89EB-E3B661B209A1}"/>
              </a:ext>
            </a:extLst>
          </p:cNvPr>
          <p:cNvSpPr/>
          <p:nvPr/>
        </p:nvSpPr>
        <p:spPr>
          <a:xfrm>
            <a:off x="619008" y="4754207"/>
            <a:ext cx="406742" cy="10925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A80051-2CEB-9843-6C4F-BF6033507702}"/>
              </a:ext>
            </a:extLst>
          </p:cNvPr>
          <p:cNvCxnSpPr>
            <a:cxnSpLocks/>
          </p:cNvCxnSpPr>
          <p:nvPr/>
        </p:nvCxnSpPr>
        <p:spPr>
          <a:xfrm flipH="1">
            <a:off x="3173933" y="4446304"/>
            <a:ext cx="1737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AF3BBF7-CA1E-2511-28E0-C92D8737EEFF}"/>
              </a:ext>
            </a:extLst>
          </p:cNvPr>
          <p:cNvSpPr txBox="1"/>
          <p:nvPr/>
        </p:nvSpPr>
        <p:spPr>
          <a:xfrm>
            <a:off x="4009146" y="4025548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F0363C-C29D-A6ED-7092-DB6A8430AD97}"/>
                  </a:ext>
                </a:extLst>
              </p:cNvPr>
              <p:cNvSpPr txBox="1"/>
              <p:nvPr/>
            </p:nvSpPr>
            <p:spPr>
              <a:xfrm>
                <a:off x="7019893" y="5514182"/>
                <a:ext cx="5148523" cy="1235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Transcript(chunk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sz="2400" dirty="0"/>
                  <a:t>Transcript($). </a:t>
                </a:r>
              </a:p>
              <a:p>
                <a:r>
                  <a:rPr lang="en-US" sz="2400" dirty="0"/>
                  <a:t>|Transcript|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H(DB[chunk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] | Transcript($))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F0363C-C29D-A6ED-7092-DB6A8430A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893" y="5514182"/>
                <a:ext cx="5148523" cy="1235082"/>
              </a:xfrm>
              <a:prstGeom prst="rect">
                <a:avLst/>
              </a:prstGeom>
              <a:blipFill>
                <a:blip r:embed="rId9"/>
                <a:stretch>
                  <a:fillRect l="-1896" t="-3960"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C05C772-5EA1-7831-FF93-E8CA3A330A05}"/>
              </a:ext>
            </a:extLst>
          </p:cNvPr>
          <p:cNvSpPr txBox="1"/>
          <p:nvPr/>
        </p:nvSpPr>
        <p:spPr>
          <a:xfrm>
            <a:off x="3305807" y="4599646"/>
            <a:ext cx="159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PIR for chunk </a:t>
            </a:r>
            <a:r>
              <a:rPr lang="en-US" dirty="0" err="1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1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4" grpId="0"/>
      <p:bldP spid="16" grpId="0"/>
      <p:bldP spid="19" grpId="0"/>
      <p:bldP spid="20" grpId="0" animBg="1"/>
      <p:bldP spid="22" grpId="0"/>
      <p:bldP spid="2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C36E-F949-426D-0C2A-313149C8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45" y="18255"/>
            <a:ext cx="11228109" cy="1325563"/>
          </a:xfrm>
        </p:spPr>
        <p:txBody>
          <a:bodyPr>
            <a:normAutofit/>
          </a:bodyPr>
          <a:lstStyle/>
          <a:p>
            <a:r>
              <a:rPr lang="en-US" dirty="0"/>
              <a:t>Negative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53755-5F29-EFC4-93C3-B645372BD2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084" y="1343818"/>
                <a:ext cx="11880915" cy="48331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Max(hint size, communication)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600" dirty="0"/>
                  <a:t>  for i.t. constructions.</a:t>
                </a:r>
              </a:p>
              <a:p>
                <a:pPr marL="0" indent="0">
                  <a:buNone/>
                </a:pPr>
                <a:r>
                  <a:rPr lang="en-US" sz="2600" dirty="0"/>
                  <a:t>Doing better gives </a:t>
                </a:r>
                <a:r>
                  <a:rPr lang="en-US" sz="2600" i="1" dirty="0"/>
                  <a:t>mutual information amplification (MIA):  </a:t>
                </a:r>
                <a:r>
                  <a:rPr lang="en-US" sz="2600" dirty="0"/>
                  <a:t>Alice and Bob start with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>
                    <a:solidFill>
                      <a:srgbClr val="C00000"/>
                    </a:solidFill>
                  </a:rPr>
                  <a:t> bits of mutual information</a:t>
                </a:r>
                <a:r>
                  <a:rPr lang="en-US" sz="2600" dirty="0"/>
                  <a:t>, talk over public channel, agree on </a:t>
                </a:r>
                <a:r>
                  <a:rPr lang="en-US" sz="2600" dirty="0">
                    <a:solidFill>
                      <a:srgbClr val="0070C0"/>
                    </a:solidFill>
                  </a:rPr>
                  <a:t>a shared key with Shannon </a:t>
                </a:r>
                <a:r>
                  <a:rPr lang="en-US" sz="2600" dirty="0" err="1">
                    <a:solidFill>
                      <a:srgbClr val="0070C0"/>
                    </a:solidFill>
                  </a:rPr>
                  <a:t>pseudoentropy</a:t>
                </a:r>
                <a:r>
                  <a:rPr lang="en-US" sz="2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ℓ&gt;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Above result is more general, allows server preprocessing  / state. Rules out truly information-theoretic read-only ORAM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efficiency.   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For </a:t>
                </a:r>
                <a:r>
                  <a:rPr lang="en-US" sz="2600" i="1" dirty="0"/>
                  <a:t>1-round / data-oblivious </a:t>
                </a:r>
                <a:r>
                  <a:rPr lang="en-US" sz="2600" dirty="0"/>
                  <a:t>schemes</a:t>
                </a:r>
                <a:r>
                  <a:rPr lang="en-US" sz="2600" i="1" dirty="0"/>
                  <a:t>, </a:t>
                </a:r>
                <a:r>
                  <a:rPr lang="en-US" sz="2600" dirty="0"/>
                  <a:t>doing better gives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</a:rPr>
                  <a:t>hard-on-avg problems in SZK</a:t>
                </a:r>
                <a:r>
                  <a:rPr lang="en-US" sz="26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53755-5F29-EFC4-93C3-B645372BD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084" y="1343818"/>
                <a:ext cx="11880915" cy="4833145"/>
              </a:xfrm>
              <a:blipFill>
                <a:blip r:embed="rId3"/>
                <a:stretch>
                  <a:fillRect l="-924" t="-883" r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B094F02-C44D-7A69-5668-8A91713F90B2}"/>
              </a:ext>
            </a:extLst>
          </p:cNvPr>
          <p:cNvSpPr txBox="1"/>
          <p:nvPr/>
        </p:nvSpPr>
        <p:spPr>
          <a:xfrm>
            <a:off x="5031555" y="2552772"/>
            <a:ext cx="29176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Implies OWFs.</a:t>
            </a:r>
          </a:p>
        </p:txBody>
      </p:sp>
    </p:spTree>
    <p:extLst>
      <p:ext uri="{BB962C8B-B14F-4D97-AF65-F5344CB8AC3E}">
        <p14:creationId xmlns:p14="http://schemas.microsoft.com/office/powerpoint/2010/main" val="21658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0D5B-EDF4-362A-E93D-236F2576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18255"/>
            <a:ext cx="11198352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DC03AD-C0AD-0D85-FD16-4E07DCAB2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695" y="1343818"/>
                <a:ext cx="12112305" cy="540093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Can we get </a:t>
                </a:r>
                <a:r>
                  <a:rPr lang="en-US" i="1" dirty="0"/>
                  <a:t>PIR with client preprocessing</a:t>
                </a:r>
                <a:r>
                  <a:rPr lang="en-US" dirty="0"/>
                  <a:t> information-theoretically? 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Negative Results</a:t>
                </a:r>
                <a:r>
                  <a:rPr lang="en-US" dirty="0"/>
                  <a:t>:  Max(hint size, communication)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Overcoming the above implies OWFs.   </a:t>
                </a:r>
              </a:p>
              <a:p>
                <a:endParaRPr lang="en-US" sz="16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Positive Results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Scheme 1: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hint,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comm,   </a:t>
                </a:r>
                <a:r>
                  <a:rPr lang="en-US" b="0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server/client comp.</a:t>
                </a:r>
              </a:p>
              <a:p>
                <a:r>
                  <a:rPr lang="en-US" dirty="0"/>
                  <a:t>Scheme  2: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hint,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comm/client comp,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server comp.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Open Questions:</a:t>
                </a:r>
              </a:p>
              <a:p>
                <a:r>
                  <a:rPr lang="en-US" dirty="0"/>
                  <a:t>Optimal i.t. scheme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hint,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comm,   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server/client comp?</a:t>
                </a:r>
              </a:p>
              <a:p>
                <a:r>
                  <a:rPr lang="en-US" dirty="0"/>
                  <a:t>Better computational scheme under weaker assumptions than PIR/PKE?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DC03AD-C0AD-0D85-FD16-4E07DCAB2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695" y="1343818"/>
                <a:ext cx="12112305" cy="5400931"/>
              </a:xfrm>
              <a:blipFill>
                <a:blip r:embed="rId2"/>
                <a:stretch>
                  <a:fillRect l="-906" t="-2257" b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1B7C3D9-FF23-033B-09BD-6788F6480B51}"/>
              </a:ext>
            </a:extLst>
          </p:cNvPr>
          <p:cNvSpPr txBox="1"/>
          <p:nvPr/>
        </p:nvSpPr>
        <p:spPr>
          <a:xfrm>
            <a:off x="5613788" y="2485037"/>
            <a:ext cx="65782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(*</a:t>
            </a:r>
            <a:r>
              <a:rPr lang="en-US" sz="2600" dirty="0">
                <a:solidFill>
                  <a:prstClr val="black"/>
                </a:solidFill>
                <a:latin typeface="Aptos" panose="02110004020202020204"/>
              </a:rPr>
              <a:t>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 even hard-on-average problems in SZK)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5283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BAFEABE-8A11-7AF3-ADC9-DB245B732BD9}"/>
              </a:ext>
            </a:extLst>
          </p:cNvPr>
          <p:cNvSpPr/>
          <p:nvPr/>
        </p:nvSpPr>
        <p:spPr>
          <a:xfrm>
            <a:off x="450415" y="1343818"/>
            <a:ext cx="6378555" cy="47213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EAF85-CAE3-E999-7430-07FF6D1F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1244943" cy="1325563"/>
          </a:xfrm>
        </p:spPr>
        <p:txBody>
          <a:bodyPr/>
          <a:lstStyle/>
          <a:p>
            <a:r>
              <a:rPr lang="en-US" dirty="0"/>
              <a:t>DEPIR with Server Preprocessing </a:t>
            </a:r>
            <a:r>
              <a:rPr lang="en-US" sz="3600" dirty="0">
                <a:solidFill>
                  <a:srgbClr val="C00000"/>
                </a:solidFill>
              </a:rPr>
              <a:t>[BIM00,…,LM</a:t>
            </a:r>
            <a:r>
              <a:rPr lang="en-US" sz="3600" dirty="0">
                <a:solidFill>
                  <a:srgbClr val="00B050"/>
                </a:solidFill>
              </a:rPr>
              <a:t>W</a:t>
            </a:r>
            <a:r>
              <a:rPr lang="en-US" sz="3600" dirty="0">
                <a:solidFill>
                  <a:srgbClr val="C00000"/>
                </a:solidFill>
              </a:rPr>
              <a:t>04]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75C4778-716B-D9B1-F7AE-E08E7942AD41}"/>
              </a:ext>
            </a:extLst>
          </p:cNvPr>
          <p:cNvSpPr/>
          <p:nvPr/>
        </p:nvSpPr>
        <p:spPr>
          <a:xfrm>
            <a:off x="3894990" y="3751915"/>
            <a:ext cx="773655" cy="453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B53CA07B-E55B-15DC-CCAB-DDE53277F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682848"/>
              </p:ext>
            </p:extLst>
          </p:nvPr>
        </p:nvGraphicFramePr>
        <p:xfrm>
          <a:off x="5261479" y="1967023"/>
          <a:ext cx="598071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071">
                  <a:extLst>
                    <a:ext uri="{9D8B030D-6E8A-4147-A177-3AD203B41FA5}">
                      <a16:colId xmlns:a16="http://schemas.microsoft.com/office/drawing/2014/main" val="1751094971"/>
                    </a:ext>
                  </a:extLst>
                </a:gridCol>
              </a:tblGrid>
              <a:tr h="26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69596"/>
                  </a:ext>
                </a:extLst>
              </a:tr>
              <a:tr h="26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10477"/>
                  </a:ext>
                </a:extLst>
              </a:tr>
              <a:tr h="26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4252"/>
                  </a:ext>
                </a:extLst>
              </a:tr>
              <a:tr h="26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86637"/>
                  </a:ext>
                </a:extLst>
              </a:tr>
              <a:tr h="26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12152"/>
                  </a:ext>
                </a:extLst>
              </a:tr>
              <a:tr h="26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495"/>
                  </a:ext>
                </a:extLst>
              </a:tr>
              <a:tr h="26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21809"/>
                  </a:ext>
                </a:extLst>
              </a:tr>
              <a:tr h="26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798038"/>
                  </a:ext>
                </a:extLst>
              </a:tr>
              <a:tr h="26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75315"/>
                  </a:ext>
                </a:extLst>
              </a:tr>
              <a:tr h="26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82464"/>
                  </a:ext>
                </a:extLst>
              </a:tr>
              <a:tr h="26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42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E7F8C0-B143-F22E-DC4C-7ABD405EECB7}"/>
                  </a:ext>
                </a:extLst>
              </p:cNvPr>
              <p:cNvSpPr txBox="1"/>
              <p:nvPr/>
            </p:nvSpPr>
            <p:spPr>
              <a:xfrm>
                <a:off x="5108539" y="1463534"/>
                <a:ext cx="903949" cy="472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DB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E7F8C0-B143-F22E-DC4C-7ABD405EE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39" y="1463534"/>
                <a:ext cx="903949" cy="472758"/>
              </a:xfrm>
              <a:prstGeom prst="rect">
                <a:avLst/>
              </a:prstGeom>
              <a:blipFill>
                <a:blip r:embed="rId2"/>
                <a:stretch>
                  <a:fillRect t="-7692" r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CDB401D-7164-A1A9-F503-F990F4927B7F}"/>
              </a:ext>
            </a:extLst>
          </p:cNvPr>
          <p:cNvSpPr txBox="1"/>
          <p:nvPr/>
        </p:nvSpPr>
        <p:spPr>
          <a:xfrm>
            <a:off x="3427837" y="4253104"/>
            <a:ext cx="170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Preprocess</a:t>
            </a:r>
          </a:p>
        </p:txBody>
      </p:sp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:a16="http://schemas.microsoft.com/office/drawing/2014/main" id="{8FE93713-D115-9791-BFEF-59B7D0E5D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8601" y="3018164"/>
            <a:ext cx="1805865" cy="15324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8D6108-5133-8491-A8D0-538205488E6B}"/>
                  </a:ext>
                </a:extLst>
              </p:cNvPr>
              <p:cNvSpPr txBox="1"/>
              <p:nvPr/>
            </p:nvSpPr>
            <p:spPr>
              <a:xfrm>
                <a:off x="6987904" y="4359230"/>
                <a:ext cx="5204096" cy="2699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Server preprocesses DB into a data structure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DB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 answer subsequent PIR queries in sublinear (polylog) time.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Implies standard PIR. Requires public-key crypto.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8D6108-5133-8491-A8D0-538205488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904" y="4359230"/>
                <a:ext cx="5204096" cy="2699842"/>
              </a:xfrm>
              <a:prstGeom prst="rect">
                <a:avLst/>
              </a:prstGeom>
              <a:blipFill>
                <a:blip r:embed="rId5"/>
                <a:stretch>
                  <a:fillRect l="-1522" t="-1806" r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827F6432-4CA6-203F-6E79-912C860C8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11156"/>
              </p:ext>
            </p:extLst>
          </p:nvPr>
        </p:nvGraphicFramePr>
        <p:xfrm>
          <a:off x="2630883" y="2392492"/>
          <a:ext cx="645905" cy="294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5905">
                  <a:extLst>
                    <a:ext uri="{9D8B030D-6E8A-4147-A177-3AD203B41FA5}">
                      <a16:colId xmlns:a16="http://schemas.microsoft.com/office/drawing/2014/main" val="1751094971"/>
                    </a:ext>
                  </a:extLst>
                </a:gridCol>
              </a:tblGrid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69596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10477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4252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21809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798038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75315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82464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42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7E72BF-06FD-08AE-22EB-719F0B08EBC0}"/>
                  </a:ext>
                </a:extLst>
              </p:cNvPr>
              <p:cNvSpPr txBox="1"/>
              <p:nvPr/>
            </p:nvSpPr>
            <p:spPr>
              <a:xfrm>
                <a:off x="2232225" y="1469080"/>
                <a:ext cx="2089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DB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7E72BF-06FD-08AE-22EB-719F0B08E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225" y="1469080"/>
                <a:ext cx="2089126" cy="461665"/>
              </a:xfrm>
              <a:prstGeom prst="rect">
                <a:avLst/>
              </a:prstGeom>
              <a:blipFill>
                <a:blip r:embed="rId6"/>
                <a:stretch>
                  <a:fillRect l="-437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34513E9-7077-64B4-9B0B-1D55C170BD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61" y="2578827"/>
            <a:ext cx="1063044" cy="978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69E7E-6F2F-B442-4FE3-E14F8B4F45A9}"/>
                  </a:ext>
                </a:extLst>
              </p:cNvPr>
              <p:cNvSpPr txBox="1"/>
              <p:nvPr/>
            </p:nvSpPr>
            <p:spPr>
              <a:xfrm>
                <a:off x="9413061" y="1819282"/>
                <a:ext cx="11663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69E7E-6F2F-B442-4FE3-E14F8B4F4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061" y="1819282"/>
                <a:ext cx="1166345" cy="461665"/>
              </a:xfrm>
              <a:prstGeom prst="rect">
                <a:avLst/>
              </a:prstGeom>
              <a:blipFill>
                <a:blip r:embed="rId8"/>
                <a:stretch>
                  <a:fillRect r="-209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06CF3C-8B19-29B1-ED46-21A81EF8E2A5}"/>
                  </a:ext>
                </a:extLst>
              </p:cNvPr>
              <p:cNvSpPr txBox="1"/>
              <p:nvPr/>
            </p:nvSpPr>
            <p:spPr>
              <a:xfrm>
                <a:off x="9025915" y="3642468"/>
                <a:ext cx="20505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Retrieve DB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06CF3C-8B19-29B1-ED46-21A81EF8E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915" y="3642468"/>
                <a:ext cx="2050561" cy="461665"/>
              </a:xfrm>
              <a:prstGeom prst="rect">
                <a:avLst/>
              </a:prstGeom>
              <a:blipFill>
                <a:blip r:embed="rId9"/>
                <a:stretch>
                  <a:fillRect l="-4762" t="-10667" r="-148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74249D-9B3A-0B83-81CB-680CD5AD1881}"/>
              </a:ext>
            </a:extLst>
          </p:cNvPr>
          <p:cNvCxnSpPr>
            <a:cxnSpLocks/>
          </p:cNvCxnSpPr>
          <p:nvPr/>
        </p:nvCxnSpPr>
        <p:spPr>
          <a:xfrm flipH="1">
            <a:off x="7285839" y="2808499"/>
            <a:ext cx="1481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E8E64D-6C5B-6153-3F87-4B1194FFD00F}"/>
              </a:ext>
            </a:extLst>
          </p:cNvPr>
          <p:cNvCxnSpPr>
            <a:cxnSpLocks/>
          </p:cNvCxnSpPr>
          <p:nvPr/>
        </p:nvCxnSpPr>
        <p:spPr>
          <a:xfrm flipV="1">
            <a:off x="7323589" y="3454231"/>
            <a:ext cx="1396767" cy="10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F1A1-4549-9C61-9A9E-D290B448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4991"/>
            <a:ext cx="11192934" cy="1325563"/>
          </a:xfrm>
        </p:spPr>
        <p:txBody>
          <a:bodyPr>
            <a:normAutofit/>
          </a:bodyPr>
          <a:lstStyle/>
          <a:p>
            <a:r>
              <a:rPr lang="en-US" dirty="0"/>
              <a:t>Private Information Retrieval (PIR) </a:t>
            </a:r>
            <a:r>
              <a:rPr lang="en-US" sz="2800" dirty="0">
                <a:solidFill>
                  <a:srgbClr val="C00000"/>
                </a:solidFill>
              </a:rPr>
              <a:t>[CGKS95,KO00]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181D5-0EA6-90BD-F7C0-C6FB3BA62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445" y="2818366"/>
            <a:ext cx="1324603" cy="1218795"/>
          </a:xfrm>
          <a:prstGeom prst="rect">
            <a:avLst/>
          </a:prstGeom>
        </p:spPr>
      </p:pic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EC2EEA85-536F-EDD2-3104-9727AF0EE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1976" y="2737195"/>
            <a:ext cx="1964994" cy="1667505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49A5533-CB2E-EEA3-58E4-B5C4654C0507}"/>
              </a:ext>
            </a:extLst>
          </p:cNvPr>
          <p:cNvGraphicFramePr>
            <a:graphicFrameLocks noGrp="1"/>
          </p:cNvGraphicFramePr>
          <p:nvPr/>
        </p:nvGraphicFramePr>
        <p:xfrm>
          <a:off x="2794000" y="2058607"/>
          <a:ext cx="841828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28">
                  <a:extLst>
                    <a:ext uri="{9D8B030D-6E8A-4147-A177-3AD203B41FA5}">
                      <a16:colId xmlns:a16="http://schemas.microsoft.com/office/drawing/2014/main" val="1751094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9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432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6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10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21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798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75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82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42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755A68-839A-98C0-1D91-C211FE6F94E7}"/>
                  </a:ext>
                </a:extLst>
              </p:cNvPr>
              <p:cNvSpPr txBox="1"/>
              <p:nvPr/>
            </p:nvSpPr>
            <p:spPr>
              <a:xfrm>
                <a:off x="2441398" y="1320572"/>
                <a:ext cx="1894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DB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755A68-839A-98C0-1D91-C211FE6F9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398" y="1320572"/>
                <a:ext cx="1894749" cy="523220"/>
              </a:xfrm>
              <a:prstGeom prst="rect">
                <a:avLst/>
              </a:prstGeom>
              <a:blipFill>
                <a:blip r:embed="rId7"/>
                <a:stretch>
                  <a:fillRect l="-6431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D593B9-B507-985C-CE6B-1D99B56FD12B}"/>
                  </a:ext>
                </a:extLst>
              </p:cNvPr>
              <p:cNvSpPr txBox="1"/>
              <p:nvPr/>
            </p:nvSpPr>
            <p:spPr>
              <a:xfrm>
                <a:off x="9238671" y="2213975"/>
                <a:ext cx="13373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D593B9-B507-985C-CE6B-1D99B56FD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671" y="2213975"/>
                <a:ext cx="13373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660DB1-61FB-25BB-FE04-A8EA37DBD788}"/>
                  </a:ext>
                </a:extLst>
              </p:cNvPr>
              <p:cNvSpPr txBox="1"/>
              <p:nvPr/>
            </p:nvSpPr>
            <p:spPr>
              <a:xfrm>
                <a:off x="8741797" y="4037161"/>
                <a:ext cx="311155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Retrieve DB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without revealing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660DB1-61FB-25BB-FE04-A8EA37DBD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797" y="4037161"/>
                <a:ext cx="3111557" cy="954107"/>
              </a:xfrm>
              <a:prstGeom prst="rect">
                <a:avLst/>
              </a:prstGeom>
              <a:blipFill>
                <a:blip r:embed="rId9"/>
                <a:stretch>
                  <a:fillRect l="-3922" t="-6369" r="-352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20668D-E2AC-0066-55E1-A268887BC3A2}"/>
              </a:ext>
            </a:extLst>
          </p:cNvPr>
          <p:cNvCxnSpPr>
            <a:cxnSpLocks/>
          </p:cNvCxnSpPr>
          <p:nvPr/>
        </p:nvCxnSpPr>
        <p:spPr>
          <a:xfrm flipH="1">
            <a:off x="4336147" y="3137354"/>
            <a:ext cx="4006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A09349-A09C-F770-6E09-BFBC562CCE63}"/>
              </a:ext>
            </a:extLst>
          </p:cNvPr>
          <p:cNvCxnSpPr>
            <a:cxnSpLocks/>
          </p:cNvCxnSpPr>
          <p:nvPr/>
        </p:nvCxnSpPr>
        <p:spPr>
          <a:xfrm>
            <a:off x="4357213" y="3773423"/>
            <a:ext cx="4115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D4C8CA-9981-80B7-2647-2A9EDE608E5F}"/>
              </a:ext>
            </a:extLst>
          </p:cNvPr>
          <p:cNvSpPr txBox="1"/>
          <p:nvPr/>
        </p:nvSpPr>
        <p:spPr>
          <a:xfrm>
            <a:off x="4002293" y="5370176"/>
            <a:ext cx="466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Trivial: server sends entire DB.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177D6A-616D-EC8B-F64F-2B932884A1DF}"/>
                  </a:ext>
                </a:extLst>
              </p:cNvPr>
              <p:cNvSpPr txBox="1"/>
              <p:nvPr/>
            </p:nvSpPr>
            <p:spPr>
              <a:xfrm>
                <a:off x="4163160" y="5888912"/>
                <a:ext cx="8028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Goal: communication </a:t>
                </a:r>
                <a:r>
                  <a:rPr lang="en-US" sz="2800" i="1" dirty="0"/>
                  <a:t>&lt;&lt;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177D6A-616D-EC8B-F64F-2B932884A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160" y="5888912"/>
                <a:ext cx="8028840" cy="523220"/>
              </a:xfrm>
              <a:prstGeom prst="rect">
                <a:avLst/>
              </a:prstGeom>
              <a:blipFill>
                <a:blip r:embed="rId10"/>
                <a:stretch>
                  <a:fillRect l="-159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412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"/>
    </mc:Choice>
    <mc:Fallback xmlns="">
      <p:transition spd="slow" advTm="1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4A274-947A-0848-247D-6542FF81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16" y="1523620"/>
            <a:ext cx="12110984" cy="4968619"/>
          </a:xfrm>
        </p:spPr>
        <p:txBody>
          <a:bodyPr>
            <a:normAutofit/>
          </a:bodyPr>
          <a:lstStyle/>
          <a:p>
            <a:r>
              <a:rPr lang="en-US" dirty="0"/>
              <a:t>Constructions under many assumptions (DDH, LWE, QR, ...).</a:t>
            </a:r>
          </a:p>
          <a:p>
            <a:pPr marL="0" indent="0">
              <a:buNone/>
            </a:pPr>
            <a:r>
              <a:rPr lang="en-US" dirty="0"/>
              <a:t>   Much recent interest from theory and practice. </a:t>
            </a:r>
          </a:p>
          <a:p>
            <a:endParaRPr lang="en-US" dirty="0"/>
          </a:p>
          <a:p>
            <a:r>
              <a:rPr lang="en-US" dirty="0"/>
              <a:t>Two downsides to PIR:</a:t>
            </a:r>
          </a:p>
          <a:p>
            <a:pPr marL="914400" lvl="1" indent="-457200">
              <a:buAutoNum type="arabicPeriod"/>
            </a:pPr>
            <a:r>
              <a:rPr lang="en-US" dirty="0"/>
              <a:t>Server needs to read entire DB during each protocol execution</a:t>
            </a:r>
          </a:p>
          <a:p>
            <a:pPr marL="914400" lvl="1" indent="-457200">
              <a:buAutoNum type="arabicPeriod"/>
            </a:pPr>
            <a:r>
              <a:rPr lang="en-US" dirty="0"/>
              <a:t>Requires public-key crypto.</a:t>
            </a:r>
          </a:p>
          <a:p>
            <a:pPr lvl="1"/>
            <a:endParaRPr lang="en-US" dirty="0"/>
          </a:p>
          <a:p>
            <a:r>
              <a:rPr lang="en-US" dirty="0"/>
              <a:t>Relax the model by allowing </a:t>
            </a:r>
            <a:r>
              <a:rPr lang="en-US" b="1" i="1" dirty="0"/>
              <a:t>preprocessing</a:t>
            </a:r>
            <a:r>
              <a:rPr lang="en-US" dirty="0"/>
              <a:t>!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F52C63-A1BF-2916-4727-01DB0E91C6D9}"/>
              </a:ext>
            </a:extLst>
          </p:cNvPr>
          <p:cNvSpPr txBox="1">
            <a:spLocks/>
          </p:cNvSpPr>
          <p:nvPr/>
        </p:nvSpPr>
        <p:spPr>
          <a:xfrm>
            <a:off x="838199" y="-4991"/>
            <a:ext cx="111929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Private Information Retrieval (PIR) </a:t>
            </a:r>
            <a:r>
              <a:rPr lang="en-US" sz="2800" dirty="0">
                <a:solidFill>
                  <a:srgbClr val="C00000"/>
                </a:solidFill>
              </a:rPr>
              <a:t>[CGKS95,KO00]</a:t>
            </a:r>
          </a:p>
        </p:txBody>
      </p:sp>
    </p:spTree>
    <p:extLst>
      <p:ext uri="{BB962C8B-B14F-4D97-AF65-F5344CB8AC3E}">
        <p14:creationId xmlns:p14="http://schemas.microsoft.com/office/powerpoint/2010/main" val="9972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BAFEABE-8A11-7AF3-ADC9-DB245B732BD9}"/>
              </a:ext>
            </a:extLst>
          </p:cNvPr>
          <p:cNvSpPr/>
          <p:nvPr/>
        </p:nvSpPr>
        <p:spPr>
          <a:xfrm>
            <a:off x="6290844" y="1426127"/>
            <a:ext cx="4891682" cy="24411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EAF85-CAE3-E999-7430-07FF6D1F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1244943" cy="1325563"/>
          </a:xfrm>
        </p:spPr>
        <p:txBody>
          <a:bodyPr/>
          <a:lstStyle/>
          <a:p>
            <a:r>
              <a:rPr lang="en-US" dirty="0"/>
              <a:t>PIR with Client Preprocessing </a:t>
            </a:r>
            <a:r>
              <a:rPr lang="en-US" sz="2800" dirty="0">
                <a:solidFill>
                  <a:srgbClr val="C00000"/>
                </a:solidFill>
              </a:rPr>
              <a:t>[CK20,CHK22,…,ZPSZ24,…]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75C4778-716B-D9B1-F7AE-E08E7942AD41}"/>
              </a:ext>
            </a:extLst>
          </p:cNvPr>
          <p:cNvSpPr/>
          <p:nvPr/>
        </p:nvSpPr>
        <p:spPr>
          <a:xfrm>
            <a:off x="4282665" y="1691298"/>
            <a:ext cx="2915089" cy="453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B401D-7164-A1A9-F503-F990F4927B7F}"/>
              </a:ext>
            </a:extLst>
          </p:cNvPr>
          <p:cNvSpPr txBox="1"/>
          <p:nvPr/>
        </p:nvSpPr>
        <p:spPr>
          <a:xfrm>
            <a:off x="4474356" y="1166701"/>
            <a:ext cx="170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Preprocess</a:t>
            </a:r>
          </a:p>
        </p:txBody>
      </p:sp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:a16="http://schemas.microsoft.com/office/drawing/2014/main" id="{8FE93713-D115-9791-BFEF-59B7D0E5D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2929" y="2142074"/>
            <a:ext cx="1805865" cy="1532467"/>
          </a:xfrm>
          <a:prstGeom prst="rect">
            <a:avLst/>
          </a:prstGeom>
        </p:spPr>
      </p:pic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827F6432-4CA6-203F-6E79-912C860C8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090711"/>
              </p:ext>
            </p:extLst>
          </p:nvPr>
        </p:nvGraphicFramePr>
        <p:xfrm>
          <a:off x="2864359" y="1667011"/>
          <a:ext cx="645905" cy="294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5905">
                  <a:extLst>
                    <a:ext uri="{9D8B030D-6E8A-4147-A177-3AD203B41FA5}">
                      <a16:colId xmlns:a16="http://schemas.microsoft.com/office/drawing/2014/main" val="1751094971"/>
                    </a:ext>
                  </a:extLst>
                </a:gridCol>
              </a:tblGrid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69596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10477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4252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21809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798038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75315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82464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42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7E72BF-06FD-08AE-22EB-719F0B08EBC0}"/>
                  </a:ext>
                </a:extLst>
              </p:cNvPr>
              <p:cNvSpPr txBox="1"/>
              <p:nvPr/>
            </p:nvSpPr>
            <p:spPr>
              <a:xfrm>
                <a:off x="2408079" y="1205346"/>
                <a:ext cx="2089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DB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7E72BF-06FD-08AE-22EB-719F0B08E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079" y="1205346"/>
                <a:ext cx="2089126" cy="461665"/>
              </a:xfrm>
              <a:prstGeom prst="rect">
                <a:avLst/>
              </a:prstGeom>
              <a:blipFill>
                <a:blip r:embed="rId5"/>
                <a:stretch>
                  <a:fillRect l="-437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34513E9-7077-64B4-9B0B-1D55C170BD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72" y="2275062"/>
            <a:ext cx="1063044" cy="978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69E7E-6F2F-B442-4FE3-E14F8B4F45A9}"/>
                  </a:ext>
                </a:extLst>
              </p:cNvPr>
              <p:cNvSpPr txBox="1"/>
              <p:nvPr/>
            </p:nvSpPr>
            <p:spPr>
              <a:xfrm>
                <a:off x="8867572" y="1813670"/>
                <a:ext cx="11663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69E7E-6F2F-B442-4FE3-E14F8B4F4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572" y="1813670"/>
                <a:ext cx="1166345" cy="461665"/>
              </a:xfrm>
              <a:prstGeom prst="rect">
                <a:avLst/>
              </a:prstGeom>
              <a:blipFill>
                <a:blip r:embed="rId7"/>
                <a:stretch>
                  <a:fillRect r="-1571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06CF3C-8B19-29B1-ED46-21A81EF8E2A5}"/>
                  </a:ext>
                </a:extLst>
              </p:cNvPr>
              <p:cNvSpPr txBox="1"/>
              <p:nvPr/>
            </p:nvSpPr>
            <p:spPr>
              <a:xfrm>
                <a:off x="8480426" y="3338703"/>
                <a:ext cx="20505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Retrieve DB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06CF3C-8B19-29B1-ED46-21A81EF8E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426" y="3338703"/>
                <a:ext cx="2050561" cy="461665"/>
              </a:xfrm>
              <a:prstGeom prst="rect">
                <a:avLst/>
              </a:prstGeom>
              <a:blipFill>
                <a:blip r:embed="rId8"/>
                <a:stretch>
                  <a:fillRect l="-4451" t="-10667" r="-148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74249D-9B3A-0B83-81CB-680CD5AD1881}"/>
              </a:ext>
            </a:extLst>
          </p:cNvPr>
          <p:cNvCxnSpPr>
            <a:cxnSpLocks/>
          </p:cNvCxnSpPr>
          <p:nvPr/>
        </p:nvCxnSpPr>
        <p:spPr>
          <a:xfrm flipH="1">
            <a:off x="4358080" y="3072753"/>
            <a:ext cx="1737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E8E64D-6C5B-6153-3F87-4B1194FFD00F}"/>
              </a:ext>
            </a:extLst>
          </p:cNvPr>
          <p:cNvCxnSpPr>
            <a:cxnSpLocks/>
          </p:cNvCxnSpPr>
          <p:nvPr/>
        </p:nvCxnSpPr>
        <p:spPr>
          <a:xfrm>
            <a:off x="4400683" y="3403391"/>
            <a:ext cx="1695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419D3F5-50D3-83FD-C768-AB682BC8726B}"/>
              </a:ext>
            </a:extLst>
          </p:cNvPr>
          <p:cNvSpPr/>
          <p:nvPr/>
        </p:nvSpPr>
        <p:spPr>
          <a:xfrm>
            <a:off x="7389792" y="1629989"/>
            <a:ext cx="970246" cy="4893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F00ED1-ACB2-E71C-790C-65C95454C4F9}"/>
              </a:ext>
            </a:extLst>
          </p:cNvPr>
          <p:cNvSpPr txBox="1"/>
          <p:nvPr/>
        </p:nvSpPr>
        <p:spPr>
          <a:xfrm>
            <a:off x="155448" y="4737909"/>
            <a:ext cx="119834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Client gets a </a:t>
            </a:r>
            <a:r>
              <a:rPr lang="en-US" sz="2800" i="1" dirty="0">
                <a:solidFill>
                  <a:srgbClr val="0070C0"/>
                </a:solidFill>
              </a:rPr>
              <a:t>small hint </a:t>
            </a:r>
            <a:r>
              <a:rPr lang="en-US" sz="2800" dirty="0"/>
              <a:t>about DB in offline preprocessing.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Streaming algorithm.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Can run arbitrarily many PIR protocols (stateful).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Client efficiency: </a:t>
            </a:r>
            <a:r>
              <a:rPr lang="en-US" sz="2400" dirty="0">
                <a:solidFill>
                  <a:srgbClr val="0070C0"/>
                </a:solidFill>
              </a:rPr>
              <a:t>sublinear hint size, communication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Server efficiency: </a:t>
            </a:r>
            <a:r>
              <a:rPr lang="en-US" sz="2400" dirty="0">
                <a:solidFill>
                  <a:srgbClr val="0070C0"/>
                </a:solidFill>
              </a:rPr>
              <a:t>sublinear server computation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A05441-B658-BA12-C83F-BA15B84C74BC}"/>
              </a:ext>
            </a:extLst>
          </p:cNvPr>
          <p:cNvCxnSpPr/>
          <p:nvPr/>
        </p:nvCxnSpPr>
        <p:spPr>
          <a:xfrm>
            <a:off x="4068289" y="2446440"/>
            <a:ext cx="2114026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17FC86D-7467-CA31-2C8E-7FDDF549EA26}"/>
              </a:ext>
            </a:extLst>
          </p:cNvPr>
          <p:cNvSpPr txBox="1"/>
          <p:nvPr/>
        </p:nvSpPr>
        <p:spPr>
          <a:xfrm>
            <a:off x="4346645" y="2449940"/>
            <a:ext cx="211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PIR Protocols</a:t>
            </a:r>
          </a:p>
        </p:txBody>
      </p:sp>
    </p:spTree>
    <p:extLst>
      <p:ext uri="{BB962C8B-B14F-4D97-AF65-F5344CB8AC3E}">
        <p14:creationId xmlns:p14="http://schemas.microsoft.com/office/powerpoint/2010/main" val="34162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4" grpId="0"/>
      <p:bldP spid="5" grpId="0"/>
      <p:bldP spid="11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E75119-47C9-E113-2AF9-78D3A998B558}"/>
                  </a:ext>
                </a:extLst>
              </p:cNvPr>
              <p:cNvSpPr txBox="1"/>
              <p:nvPr/>
            </p:nvSpPr>
            <p:spPr>
              <a:xfrm>
                <a:off x="288124" y="4584229"/>
                <a:ext cx="11788381" cy="1880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Known results: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</a:rPr>
                  <a:t>Negative</a:t>
                </a:r>
                <a:r>
                  <a:rPr lang="en-US" sz="2800" dirty="0"/>
                  <a:t>: Max(hint size, server comp)=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/>
                  <a:t>    // client vs. server tradeoff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B050"/>
                    </a:solidFill>
                  </a:rPr>
                  <a:t>Positive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 hint size, communication, and computation from OWFs.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Can reduce communication to polylog(N) under stronger assumptions (LWE).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E75119-47C9-E113-2AF9-78D3A998B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24" y="4584229"/>
                <a:ext cx="11788381" cy="1880708"/>
              </a:xfrm>
              <a:prstGeom prst="rect">
                <a:avLst/>
              </a:prstGeom>
              <a:blipFill>
                <a:blip r:embed="rId3"/>
                <a:stretch>
                  <a:fillRect l="-1034" t="-3236" b="-6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BAFEABE-8A11-7AF3-ADC9-DB245B732BD9}"/>
              </a:ext>
            </a:extLst>
          </p:cNvPr>
          <p:cNvSpPr/>
          <p:nvPr/>
        </p:nvSpPr>
        <p:spPr>
          <a:xfrm>
            <a:off x="6290844" y="1426127"/>
            <a:ext cx="4891682" cy="24411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EAF85-CAE3-E999-7430-07FF6D1F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1244943" cy="1325563"/>
          </a:xfrm>
        </p:spPr>
        <p:txBody>
          <a:bodyPr/>
          <a:lstStyle/>
          <a:p>
            <a:r>
              <a:rPr lang="en-US" dirty="0"/>
              <a:t>PIR with Client Preprocessing </a:t>
            </a:r>
            <a:r>
              <a:rPr lang="en-US" sz="2800" dirty="0">
                <a:solidFill>
                  <a:srgbClr val="C00000"/>
                </a:solidFill>
              </a:rPr>
              <a:t>[CK20,CHK22,…,ZPSZ24,…]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:a16="http://schemas.microsoft.com/office/drawing/2014/main" id="{8FE93713-D115-9791-BFEF-59B7D0E5D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2929" y="2142074"/>
            <a:ext cx="1805865" cy="1532467"/>
          </a:xfrm>
          <a:prstGeom prst="rect">
            <a:avLst/>
          </a:prstGeom>
        </p:spPr>
      </p:pic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827F6432-4CA6-203F-6E79-912C860C846E}"/>
              </a:ext>
            </a:extLst>
          </p:cNvPr>
          <p:cNvGraphicFramePr>
            <a:graphicFrameLocks noGrp="1"/>
          </p:cNvGraphicFramePr>
          <p:nvPr/>
        </p:nvGraphicFramePr>
        <p:xfrm>
          <a:off x="2864359" y="1667011"/>
          <a:ext cx="645905" cy="294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5905">
                  <a:extLst>
                    <a:ext uri="{9D8B030D-6E8A-4147-A177-3AD203B41FA5}">
                      <a16:colId xmlns:a16="http://schemas.microsoft.com/office/drawing/2014/main" val="1751094971"/>
                    </a:ext>
                  </a:extLst>
                </a:gridCol>
              </a:tblGrid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69596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10477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4252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21809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798038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75315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82464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42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7E72BF-06FD-08AE-22EB-719F0B08EBC0}"/>
                  </a:ext>
                </a:extLst>
              </p:cNvPr>
              <p:cNvSpPr txBox="1"/>
              <p:nvPr/>
            </p:nvSpPr>
            <p:spPr>
              <a:xfrm>
                <a:off x="2408079" y="1205346"/>
                <a:ext cx="2089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DB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7E72BF-06FD-08AE-22EB-719F0B08E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079" y="1205346"/>
                <a:ext cx="2089126" cy="461665"/>
              </a:xfrm>
              <a:prstGeom prst="rect">
                <a:avLst/>
              </a:prstGeom>
              <a:blipFill>
                <a:blip r:embed="rId6"/>
                <a:stretch>
                  <a:fillRect l="-437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34513E9-7077-64B4-9B0B-1D55C170BD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72" y="2275062"/>
            <a:ext cx="1063044" cy="978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69E7E-6F2F-B442-4FE3-E14F8B4F45A9}"/>
                  </a:ext>
                </a:extLst>
              </p:cNvPr>
              <p:cNvSpPr txBox="1"/>
              <p:nvPr/>
            </p:nvSpPr>
            <p:spPr>
              <a:xfrm>
                <a:off x="8867572" y="1813670"/>
                <a:ext cx="11663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69E7E-6F2F-B442-4FE3-E14F8B4F4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572" y="1813670"/>
                <a:ext cx="1166345" cy="461665"/>
              </a:xfrm>
              <a:prstGeom prst="rect">
                <a:avLst/>
              </a:prstGeom>
              <a:blipFill>
                <a:blip r:embed="rId8"/>
                <a:stretch>
                  <a:fillRect r="-1571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06CF3C-8B19-29B1-ED46-21A81EF8E2A5}"/>
                  </a:ext>
                </a:extLst>
              </p:cNvPr>
              <p:cNvSpPr txBox="1"/>
              <p:nvPr/>
            </p:nvSpPr>
            <p:spPr>
              <a:xfrm>
                <a:off x="8480426" y="3338703"/>
                <a:ext cx="20505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Retrieve DB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06CF3C-8B19-29B1-ED46-21A81EF8E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426" y="3338703"/>
                <a:ext cx="2050561" cy="461665"/>
              </a:xfrm>
              <a:prstGeom prst="rect">
                <a:avLst/>
              </a:prstGeom>
              <a:blipFill>
                <a:blip r:embed="rId9"/>
                <a:stretch>
                  <a:fillRect l="-4451" t="-10667" r="-148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419D3F5-50D3-83FD-C768-AB682BC8726B}"/>
              </a:ext>
            </a:extLst>
          </p:cNvPr>
          <p:cNvSpPr/>
          <p:nvPr/>
        </p:nvSpPr>
        <p:spPr>
          <a:xfrm>
            <a:off x="7389792" y="1629989"/>
            <a:ext cx="970246" cy="4893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hint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8A21276-5ABA-509A-0CB5-D1D30AAF6974}"/>
              </a:ext>
            </a:extLst>
          </p:cNvPr>
          <p:cNvSpPr/>
          <p:nvPr/>
        </p:nvSpPr>
        <p:spPr>
          <a:xfrm>
            <a:off x="4282665" y="1691298"/>
            <a:ext cx="2915089" cy="453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964CC6-DFC7-918B-E798-18D554931FDB}"/>
              </a:ext>
            </a:extLst>
          </p:cNvPr>
          <p:cNvSpPr txBox="1"/>
          <p:nvPr/>
        </p:nvSpPr>
        <p:spPr>
          <a:xfrm>
            <a:off x="4474356" y="1166701"/>
            <a:ext cx="170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Preprocess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52D48D-EBF7-C510-1FD6-034BC8FA6D44}"/>
              </a:ext>
            </a:extLst>
          </p:cNvPr>
          <p:cNvCxnSpPr>
            <a:cxnSpLocks/>
          </p:cNvCxnSpPr>
          <p:nvPr/>
        </p:nvCxnSpPr>
        <p:spPr>
          <a:xfrm flipH="1">
            <a:off x="4358080" y="3072753"/>
            <a:ext cx="1737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D8E3E9-DF7E-A45F-149D-9C06EC238CFA}"/>
              </a:ext>
            </a:extLst>
          </p:cNvPr>
          <p:cNvCxnSpPr>
            <a:cxnSpLocks/>
          </p:cNvCxnSpPr>
          <p:nvPr/>
        </p:nvCxnSpPr>
        <p:spPr>
          <a:xfrm>
            <a:off x="4400683" y="3403391"/>
            <a:ext cx="1695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480D5C-9F65-9DD9-0D9F-A09B93816B9E}"/>
              </a:ext>
            </a:extLst>
          </p:cNvPr>
          <p:cNvCxnSpPr/>
          <p:nvPr/>
        </p:nvCxnSpPr>
        <p:spPr>
          <a:xfrm>
            <a:off x="4068289" y="2446440"/>
            <a:ext cx="2114026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9871156-4E7F-73F9-6029-2A27EE8AFEFC}"/>
              </a:ext>
            </a:extLst>
          </p:cNvPr>
          <p:cNvSpPr txBox="1"/>
          <p:nvPr/>
        </p:nvSpPr>
        <p:spPr>
          <a:xfrm>
            <a:off x="4346645" y="2449940"/>
            <a:ext cx="211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PIR Protocols</a:t>
            </a:r>
          </a:p>
        </p:txBody>
      </p:sp>
    </p:spTree>
    <p:extLst>
      <p:ext uri="{BB962C8B-B14F-4D97-AF65-F5344CB8AC3E}">
        <p14:creationId xmlns:p14="http://schemas.microsoft.com/office/powerpoint/2010/main" val="190655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0D5B-EDF4-362A-E93D-236F2576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Our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DC03AD-C0AD-0D85-FD16-4E07DCAB2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695" y="1343818"/>
                <a:ext cx="12112305" cy="540093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Can we get </a:t>
                </a:r>
                <a:r>
                  <a:rPr lang="en-US" i="1" dirty="0"/>
                  <a:t>PIR with client preprocessing</a:t>
                </a:r>
                <a:r>
                  <a:rPr lang="en-US" dirty="0"/>
                  <a:t> information-theoretically? 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Negative Results</a:t>
                </a:r>
                <a:r>
                  <a:rPr lang="en-US" dirty="0"/>
                  <a:t>:  Max(hint size, communication)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  // client efficiency</a:t>
                </a:r>
              </a:p>
              <a:p>
                <a:pPr marL="0" indent="0">
                  <a:buNone/>
                </a:pPr>
                <a:r>
                  <a:rPr lang="en-US" dirty="0"/>
                  <a:t>Overcoming this implies OWFs   </a:t>
                </a:r>
              </a:p>
              <a:p>
                <a:endParaRPr lang="en-US" sz="16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Positive Results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Scheme 1: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hint,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comm,   </a:t>
                </a:r>
                <a:r>
                  <a:rPr lang="en-US" b="0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server/client comp.</a:t>
                </a:r>
              </a:p>
              <a:p>
                <a:r>
                  <a:rPr lang="en-US" dirty="0"/>
                  <a:t>Scheme  2: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hint,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comm/client comp,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server comp.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Open Questions:</a:t>
                </a:r>
              </a:p>
              <a:p>
                <a:r>
                  <a:rPr lang="en-US" dirty="0"/>
                  <a:t>Optimal i.t. scheme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hint,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comm,   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server/client comp?</a:t>
                </a:r>
              </a:p>
              <a:p>
                <a:r>
                  <a:rPr lang="en-US" dirty="0"/>
                  <a:t>Better computational schemes under weaker assumptions than PIR/PKE?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DC03AD-C0AD-0D85-FD16-4E07DCAB2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695" y="1343818"/>
                <a:ext cx="12112305" cy="5400931"/>
              </a:xfrm>
              <a:blipFill>
                <a:blip r:embed="rId2"/>
                <a:stretch>
                  <a:fillRect l="-906" t="-2257" b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1B7C3D9-FF23-033B-09BD-6788F6480B51}"/>
              </a:ext>
            </a:extLst>
          </p:cNvPr>
          <p:cNvSpPr txBox="1"/>
          <p:nvPr/>
        </p:nvSpPr>
        <p:spPr>
          <a:xfrm>
            <a:off x="4764024" y="2496311"/>
            <a:ext cx="6589776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(or even hard-on-average problems in SZK</a:t>
            </a:r>
            <a:r>
              <a:rPr lang="en-US" sz="2600" dirty="0">
                <a:solidFill>
                  <a:prstClr val="black"/>
                </a:solidFill>
                <a:latin typeface="Aptos" panose="02110004020202020204"/>
              </a:rPr>
              <a:t>)*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256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1E0B-BC8F-EB79-8193-53837DFB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60" y="35033"/>
            <a:ext cx="11214420" cy="1325563"/>
          </a:xfrm>
        </p:spPr>
        <p:txBody>
          <a:bodyPr/>
          <a:lstStyle/>
          <a:p>
            <a:r>
              <a:rPr lang="en-US" dirty="0"/>
              <a:t>Scheme 1: optimal hint vs. communication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5DD90-79F7-4698-A56D-FB895F134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069" y="1360596"/>
            <a:ext cx="11353801" cy="4351338"/>
          </a:xfrm>
        </p:spPr>
        <p:txBody>
          <a:bodyPr/>
          <a:lstStyle/>
          <a:p>
            <a:r>
              <a:rPr lang="en-US" dirty="0"/>
              <a:t>Starting point:  2-server i.t. PIR scheme.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</a:p>
        </p:txBody>
      </p:sp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id="{86916ABB-B536-24D3-06FC-3B57F83BD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22661" y="3066185"/>
            <a:ext cx="1176581" cy="998453"/>
          </a:xfrm>
          <a:prstGeom prst="rect">
            <a:avLst/>
          </a:prstGeom>
        </p:spPr>
      </p:pic>
      <p:pic>
        <p:nvPicPr>
          <p:cNvPr id="5" name="Picture 4" descr="A close up of a computer&#10;&#10;Description automatically generated">
            <a:extLst>
              <a:ext uri="{FF2B5EF4-FFF2-40B4-BE49-F238E27FC236}">
                <a16:creationId xmlns:a16="http://schemas.microsoft.com/office/drawing/2014/main" id="{FE37B841-5136-BB2A-CEE5-927EB9764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76923" y="3022584"/>
            <a:ext cx="1176581" cy="998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654F36-FEBB-E811-1214-666AC1F02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00" y="5205691"/>
            <a:ext cx="745728" cy="68616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4B86ED-A3AE-BFDF-3E16-19E88A273E74}"/>
              </a:ext>
            </a:extLst>
          </p:cNvPr>
          <p:cNvCxnSpPr>
            <a:cxnSpLocks/>
            <a:endCxn id="4" idx="2"/>
          </p:cNvCxnSpPr>
          <p:nvPr/>
        </p:nvCxnSpPr>
        <p:spPr>
          <a:xfrm flipH="1" flipV="1">
            <a:off x="4510952" y="4064638"/>
            <a:ext cx="1239701" cy="1174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8B5F27-A9FF-4A7E-D6D3-DC88C91E89DA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6460128" y="4021037"/>
            <a:ext cx="1505086" cy="118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0D36B-1453-F03E-D080-7168F7ED92F7}"/>
                  </a:ext>
                </a:extLst>
              </p:cNvPr>
              <p:cNvSpPr txBox="1"/>
              <p:nvPr/>
            </p:nvSpPr>
            <p:spPr>
              <a:xfrm>
                <a:off x="5750653" y="5891851"/>
                <a:ext cx="9971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query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0D36B-1453-F03E-D080-7168F7ED9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653" y="5891851"/>
                <a:ext cx="997196" cy="307777"/>
              </a:xfrm>
              <a:prstGeom prst="rect">
                <a:avLst/>
              </a:prstGeom>
              <a:blipFill>
                <a:blip r:embed="rId6"/>
                <a:stretch>
                  <a:fillRect l="-6098" t="-4000" r="-8537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EE8AC5-2A41-377A-2A72-A4987E9C2485}"/>
                  </a:ext>
                </a:extLst>
              </p:cNvPr>
              <p:cNvSpPr txBox="1"/>
              <p:nvPr/>
            </p:nvSpPr>
            <p:spPr>
              <a:xfrm>
                <a:off x="5130802" y="4424107"/>
                <a:ext cx="5295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EE8AC5-2A41-377A-2A72-A4987E9C2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802" y="4424107"/>
                <a:ext cx="529555" cy="400110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58BFC7-54FC-4A59-2FEC-382012EF53C2}"/>
                  </a:ext>
                </a:extLst>
              </p:cNvPr>
              <p:cNvSpPr txBox="1"/>
              <p:nvPr/>
            </p:nvSpPr>
            <p:spPr>
              <a:xfrm>
                <a:off x="6632907" y="4428698"/>
                <a:ext cx="5295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58BFC7-54FC-4A59-2FEC-382012EF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907" y="4428698"/>
                <a:ext cx="529555" cy="400110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8EA31B-0873-CC87-04F0-DE0FAFDE34D8}"/>
              </a:ext>
            </a:extLst>
          </p:cNvPr>
          <p:cNvCxnSpPr>
            <a:cxnSpLocks/>
          </p:cNvCxnSpPr>
          <p:nvPr/>
        </p:nvCxnSpPr>
        <p:spPr>
          <a:xfrm flipH="1" flipV="1">
            <a:off x="4381212" y="4210778"/>
            <a:ext cx="1239701" cy="117450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509DEC-44D5-23AF-8288-ECFF4314D409}"/>
              </a:ext>
            </a:extLst>
          </p:cNvPr>
          <p:cNvCxnSpPr>
            <a:cxnSpLocks/>
          </p:cNvCxnSpPr>
          <p:nvPr/>
        </p:nvCxnSpPr>
        <p:spPr>
          <a:xfrm flipV="1">
            <a:off x="6647102" y="4196037"/>
            <a:ext cx="1505086" cy="118465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73CEE1-B3B6-65C0-C915-D8B2496F9CFF}"/>
                  </a:ext>
                </a:extLst>
              </p:cNvPr>
              <p:cNvSpPr txBox="1"/>
              <p:nvPr/>
            </p:nvSpPr>
            <p:spPr>
              <a:xfrm>
                <a:off x="4899228" y="4937069"/>
                <a:ext cx="5295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73CEE1-B3B6-65C0-C915-D8B2496F9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228" y="4937069"/>
                <a:ext cx="52955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B18C65-223F-C6C2-560A-6768B9F240DD}"/>
                  </a:ext>
                </a:extLst>
              </p:cNvPr>
              <p:cNvSpPr txBox="1"/>
              <p:nvPr/>
            </p:nvSpPr>
            <p:spPr>
              <a:xfrm>
                <a:off x="7111539" y="4949940"/>
                <a:ext cx="5295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B18C65-223F-C6C2-560A-6768B9F24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539" y="4949940"/>
                <a:ext cx="52955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E5C2A4-3F3C-ADB2-E2DE-F5F43F39140C}"/>
                  </a:ext>
                </a:extLst>
              </p:cNvPr>
              <p:cNvSpPr txBox="1"/>
              <p:nvPr/>
            </p:nvSpPr>
            <p:spPr>
              <a:xfrm>
                <a:off x="2258143" y="3383310"/>
                <a:ext cx="16220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E5C2A4-3F3C-ADB2-E2DE-F5F43F391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143" y="3383310"/>
                <a:ext cx="1622047" cy="307777"/>
              </a:xfrm>
              <a:prstGeom prst="rect">
                <a:avLst/>
              </a:prstGeom>
              <a:blipFill>
                <a:blip r:embed="rId11"/>
                <a:stretch>
                  <a:fillRect l="-3371" t="-2000" r="-4869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8C66971-E01C-2CC9-C45D-942258142F3D}"/>
              </a:ext>
            </a:extLst>
          </p:cNvPr>
          <p:cNvSpPr txBox="1"/>
          <p:nvPr/>
        </p:nvSpPr>
        <p:spPr>
          <a:xfrm>
            <a:off x="4216132" y="2558255"/>
            <a:ext cx="617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BFA776-C185-D176-829C-8D9CAB2F5CAB}"/>
              </a:ext>
            </a:extLst>
          </p:cNvPr>
          <p:cNvSpPr txBox="1"/>
          <p:nvPr/>
        </p:nvSpPr>
        <p:spPr>
          <a:xfrm>
            <a:off x="7642395" y="2485515"/>
            <a:ext cx="71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1BD7C7-114B-D028-79E0-C079FFB3223E}"/>
                  </a:ext>
                </a:extLst>
              </p:cNvPr>
              <p:cNvSpPr txBox="1"/>
              <p:nvPr/>
            </p:nvSpPr>
            <p:spPr>
              <a:xfrm>
                <a:off x="8882650" y="3377540"/>
                <a:ext cx="163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1BD7C7-114B-D028-79E0-C079FFB32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650" y="3377540"/>
                <a:ext cx="1633973" cy="307777"/>
              </a:xfrm>
              <a:prstGeom prst="rect">
                <a:avLst/>
              </a:prstGeom>
              <a:blipFill>
                <a:blip r:embed="rId12"/>
                <a:stretch>
                  <a:fillRect l="-2985" t="-1961" r="-52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845DDE-EFF5-5FCE-0A37-931C23170591}"/>
                  </a:ext>
                </a:extLst>
              </p:cNvPr>
              <p:cNvSpPr txBox="1"/>
              <p:nvPr/>
            </p:nvSpPr>
            <p:spPr>
              <a:xfrm>
                <a:off x="408421" y="4458707"/>
                <a:ext cx="39124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/>
                  <a:t>  individually hides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845DDE-EFF5-5FCE-0A37-931C231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21" y="4458707"/>
                <a:ext cx="3912481" cy="461665"/>
              </a:xfrm>
              <a:prstGeom prst="rect">
                <a:avLst/>
              </a:prstGeom>
              <a:blipFill>
                <a:blip r:embed="rId13"/>
                <a:stretch>
                  <a:fillRect l="-2492" t="-10526" r="-124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F41B31-AB3C-8C6D-C038-6559182C288A}"/>
                  </a:ext>
                </a:extLst>
              </p:cNvPr>
              <p:cNvSpPr txBox="1"/>
              <p:nvPr/>
            </p:nvSpPr>
            <p:spPr>
              <a:xfrm>
                <a:off x="5853487" y="6245326"/>
                <a:ext cx="675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F41B31-AB3C-8C6D-C038-6559182C2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487" y="6245326"/>
                <a:ext cx="675441" cy="307777"/>
              </a:xfrm>
              <a:prstGeom prst="rect">
                <a:avLst/>
              </a:prstGeom>
              <a:blipFill>
                <a:blip r:embed="rId14"/>
                <a:stretch>
                  <a:fillRect l="-8108" t="-1961" r="-1351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2F9B17-A0B9-5141-92A9-ACB9A1924541}"/>
                  </a:ext>
                </a:extLst>
              </p:cNvPr>
              <p:cNvSpPr txBox="1"/>
              <p:nvPr/>
            </p:nvSpPr>
            <p:spPr>
              <a:xfrm>
                <a:off x="400245" y="5023370"/>
                <a:ext cx="41163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 Can efficiently sample: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←$,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𝑞𝑢𝑒𝑟𝑦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2F9B17-A0B9-5141-92A9-ACB9A1924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5" y="5023370"/>
                <a:ext cx="4116383" cy="830997"/>
              </a:xfrm>
              <a:prstGeom prst="rect">
                <a:avLst/>
              </a:prstGeom>
              <a:blipFill>
                <a:blip r:embed="rId15"/>
                <a:stretch>
                  <a:fillRect l="-889" t="-588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84F470-7EFA-B36B-6995-1B7EFB943AB5}"/>
                  </a:ext>
                </a:extLst>
              </p:cNvPr>
              <p:cNvSpPr txBox="1"/>
              <p:nvPr/>
            </p:nvSpPr>
            <p:spPr>
              <a:xfrm>
                <a:off x="467688" y="1799524"/>
                <a:ext cx="6280161" cy="476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Dvir</a:t>
                </a:r>
                <a:r>
                  <a:rPr lang="en-US" sz="2400" dirty="0">
                    <a:solidFill>
                      <a:srgbClr val="C00000"/>
                    </a:solidFill>
                  </a:rPr>
                  <a:t>-Gopi ‘16]:   communication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84F470-7EFA-B36B-6995-1B7EFB943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88" y="1799524"/>
                <a:ext cx="6280161" cy="476990"/>
              </a:xfrm>
              <a:prstGeom prst="rect">
                <a:avLst/>
              </a:prstGeom>
              <a:blipFill>
                <a:blip r:embed="rId16"/>
                <a:stretch>
                  <a:fillRect l="-583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A60077-581E-D205-44D8-0C2BCDEEB7E6}"/>
                  </a:ext>
                </a:extLst>
              </p:cNvPr>
              <p:cNvSpPr txBox="1"/>
              <p:nvPr/>
            </p:nvSpPr>
            <p:spPr>
              <a:xfrm>
                <a:off x="400245" y="5962843"/>
                <a:ext cx="3607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linear in DB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A60077-581E-D205-44D8-0C2BCDEEB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5" y="5962843"/>
                <a:ext cx="3607270" cy="461665"/>
              </a:xfrm>
              <a:prstGeom prst="rect">
                <a:avLst/>
              </a:prstGeom>
              <a:blipFill>
                <a:blip r:embed="rId17"/>
                <a:stretch>
                  <a:fillRect t="-10526" r="-169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1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1" grpId="0"/>
      <p:bldP spid="22" grpId="0"/>
      <p:bldP spid="24" grpId="0"/>
      <p:bldP spid="25" grpId="0"/>
      <p:bldP spid="27" grpId="0"/>
      <p:bldP spid="28" grpId="0"/>
      <p:bldP spid="29" grpId="0"/>
      <p:bldP spid="30" grpId="0"/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1E0B-BC8F-EB79-8193-53837DFB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60" y="35033"/>
            <a:ext cx="10515600" cy="1325563"/>
          </a:xfrm>
        </p:spPr>
        <p:txBody>
          <a:bodyPr/>
          <a:lstStyle/>
          <a:p>
            <a:r>
              <a:rPr lang="en-US" dirty="0"/>
              <a:t>Scheme 1: optimal hint vs. communication 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5DD90-79F7-4698-A56D-FB895F1340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22" y="4464072"/>
                <a:ext cx="11954497" cy="186960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hint:=  {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} </a:t>
                </a:r>
                <a:r>
                  <a:rPr lang="en-US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←$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𝑅𝑒𝑠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            |hint|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   can be computed via a streaming algorithm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PIR protocol for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sz="2400" b="0" dirty="0">
                    <a:solidFill>
                      <a:srgbClr val="002060"/>
                    </a:solidFill>
                  </a:rPr>
                  <a:t>Send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←(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𝑞𝑢𝑒𝑟𝑦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</a:rPr>
                  <a:t>Receive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. Recover DB[</a:t>
                </a:r>
                <a:r>
                  <a:rPr lang="en-US" dirty="0" err="1">
                    <a:solidFill>
                      <a:srgbClr val="002060"/>
                    </a:solidFill>
                  </a:rPr>
                  <a:t>i</a:t>
                </a:r>
                <a:r>
                  <a:rPr lang="en-US" dirty="0">
                    <a:solidFill>
                      <a:srgbClr val="002060"/>
                    </a:solidFill>
                  </a:rPr>
                  <a:t>].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5DD90-79F7-4698-A56D-FB895F1340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22" y="4464072"/>
                <a:ext cx="11954497" cy="1869606"/>
              </a:xfrm>
              <a:blipFill>
                <a:blip r:embed="rId3"/>
                <a:stretch>
                  <a:fillRect l="-765" t="-6515" b="-4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424D5D1B-4E9D-6588-EA23-E3909F66168A}"/>
              </a:ext>
            </a:extLst>
          </p:cNvPr>
          <p:cNvGrpSpPr/>
          <p:nvPr/>
        </p:nvGrpSpPr>
        <p:grpSpPr>
          <a:xfrm>
            <a:off x="177922" y="1283772"/>
            <a:ext cx="5139667" cy="2776164"/>
            <a:chOff x="7923274" y="1269112"/>
            <a:chExt cx="4226653" cy="24789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DBCF2-4090-58A2-BEA6-7BA01CCDFCB8}"/>
                </a:ext>
              </a:extLst>
            </p:cNvPr>
            <p:cNvSpPr/>
            <p:nvPr/>
          </p:nvSpPr>
          <p:spPr>
            <a:xfrm>
              <a:off x="7923274" y="1269112"/>
              <a:ext cx="4226653" cy="247894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5D23FAB-F9EC-B5A3-2DBE-771F02AA31F5}"/>
                </a:ext>
              </a:extLst>
            </p:cNvPr>
            <p:cNvGrpSpPr/>
            <p:nvPr/>
          </p:nvGrpSpPr>
          <p:grpSpPr>
            <a:xfrm>
              <a:off x="8003097" y="1269112"/>
              <a:ext cx="4134905" cy="2443010"/>
              <a:chOff x="2258143" y="2485515"/>
              <a:chExt cx="8356380" cy="4026101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BFA776-C185-D176-829C-8D9CAB2F5CAB}"/>
                  </a:ext>
                </a:extLst>
              </p:cNvPr>
              <p:cNvSpPr txBox="1"/>
              <p:nvPr/>
            </p:nvSpPr>
            <p:spPr>
              <a:xfrm>
                <a:off x="7642394" y="2485515"/>
                <a:ext cx="911109" cy="43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dirty="0"/>
                  <a:t>DB</a:t>
                </a:r>
              </a:p>
            </p:txBody>
          </p:sp>
          <p:pic>
            <p:nvPicPr>
              <p:cNvPr id="4" name="Picture 3" descr="A close up of a computer&#10;&#10;Description automatically generated">
                <a:extLst>
                  <a:ext uri="{FF2B5EF4-FFF2-40B4-BE49-F238E27FC236}">
                    <a16:creationId xmlns:a16="http://schemas.microsoft.com/office/drawing/2014/main" id="{86916ABB-B536-24D3-06FC-3B57F83BD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3922661" y="3066185"/>
                <a:ext cx="1176581" cy="998453"/>
              </a:xfrm>
              <a:prstGeom prst="rect">
                <a:avLst/>
              </a:prstGeom>
            </p:spPr>
          </p:pic>
          <p:pic>
            <p:nvPicPr>
              <p:cNvPr id="5" name="Picture 4" descr="A close up of a computer&#10;&#10;Description automatically generated">
                <a:extLst>
                  <a:ext uri="{FF2B5EF4-FFF2-40B4-BE49-F238E27FC236}">
                    <a16:creationId xmlns:a16="http://schemas.microsoft.com/office/drawing/2014/main" id="{FE37B841-5136-BB2A-CEE5-927EB9764B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7376923" y="3022584"/>
                <a:ext cx="1176581" cy="998453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B654F36-FEBB-E811-1214-666AC1F02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4400" y="5205691"/>
                <a:ext cx="745728" cy="686160"/>
              </a:xfrm>
              <a:prstGeom prst="rect">
                <a:avLst/>
              </a:prstGeom>
            </p:spPr>
          </p:pic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7D4B86ED-A3AE-BFDF-3E16-19E88A273E74}"/>
                  </a:ext>
                </a:extLst>
              </p:cNvPr>
              <p:cNvCxnSpPr>
                <a:cxnSpLocks/>
                <a:endCxn id="4" idx="2"/>
              </p:cNvCxnSpPr>
              <p:nvPr/>
            </p:nvCxnSpPr>
            <p:spPr>
              <a:xfrm flipH="1" flipV="1">
                <a:off x="4510952" y="4064638"/>
                <a:ext cx="1239701" cy="11745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48B5F27-A9FF-4A7E-D6D3-DC88C91E89DA}"/>
                  </a:ext>
                </a:extLst>
              </p:cNvPr>
              <p:cNvCxnSpPr>
                <a:cxnSpLocks/>
                <a:endCxn id="5" idx="2"/>
              </p:cNvCxnSpPr>
              <p:nvPr/>
            </p:nvCxnSpPr>
            <p:spPr>
              <a:xfrm flipV="1">
                <a:off x="6460128" y="4021037"/>
                <a:ext cx="1505086" cy="11846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C20D36B-1453-F03E-D080-7168F7ED92F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0652" y="5891853"/>
                    <a:ext cx="1058300" cy="2662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query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C20D36B-1453-F03E-D080-7168F7ED92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0652" y="5891853"/>
                    <a:ext cx="1058300" cy="2662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3333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9EE8AC5-2A41-377A-2A72-A4987E9C2485}"/>
                      </a:ext>
                    </a:extLst>
                  </p:cNvPr>
                  <p:cNvSpPr txBox="1"/>
                  <p:nvPr/>
                </p:nvSpPr>
                <p:spPr>
                  <a:xfrm>
                    <a:off x="5130801" y="4424107"/>
                    <a:ext cx="529554" cy="41845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9EE8AC5-2A41-377A-2A72-A4987E9C24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0801" y="4424107"/>
                    <a:ext cx="529554" cy="41845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0058BFC7-54FC-4A59-2FEC-382012EF53C2}"/>
                      </a:ext>
                    </a:extLst>
                  </p:cNvPr>
                  <p:cNvSpPr txBox="1"/>
                  <p:nvPr/>
                </p:nvSpPr>
                <p:spPr>
                  <a:xfrm>
                    <a:off x="6632906" y="4428698"/>
                    <a:ext cx="529554" cy="41845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0058BFC7-54FC-4A59-2FEC-382012EF53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2906" y="4428698"/>
                    <a:ext cx="529554" cy="41845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B8EA31B-0873-CC87-04F0-DE0FAFDE3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81212" y="4210778"/>
                <a:ext cx="1239701" cy="1174504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E509DEC-44D5-23AF-8288-ECFF4314D4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47102" y="4196037"/>
                <a:ext cx="1505086" cy="1184654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D73CEE1-B3B6-65C0-C915-D8B2496F9CFF}"/>
                      </a:ext>
                    </a:extLst>
                  </p:cNvPr>
                  <p:cNvSpPr txBox="1"/>
                  <p:nvPr/>
                </p:nvSpPr>
                <p:spPr>
                  <a:xfrm>
                    <a:off x="4899228" y="4937069"/>
                    <a:ext cx="529554" cy="41845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D73CEE1-B3B6-65C0-C915-D8B2496F9C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9228" y="4937069"/>
                    <a:ext cx="529554" cy="41845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4B18C65-223F-C6C2-560A-6768B9F240DD}"/>
                      </a:ext>
                    </a:extLst>
                  </p:cNvPr>
                  <p:cNvSpPr txBox="1"/>
                  <p:nvPr/>
                </p:nvSpPr>
                <p:spPr>
                  <a:xfrm>
                    <a:off x="7111539" y="4949940"/>
                    <a:ext cx="529554" cy="41845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4B18C65-223F-C6C2-560A-6768B9F240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1539" y="4949940"/>
                    <a:ext cx="529554" cy="41845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2CE5C2A4-3F3C-ADB2-E2DE-F5F43F39140C}"/>
                      </a:ext>
                    </a:extLst>
                  </p:cNvPr>
                  <p:cNvSpPr txBox="1"/>
                  <p:nvPr/>
                </p:nvSpPr>
                <p:spPr>
                  <a:xfrm>
                    <a:off x="2258143" y="3383311"/>
                    <a:ext cx="1719174" cy="2662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𝐷𝐵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2CE5C2A4-3F3C-ADB2-E2DE-F5F43F3914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8143" y="3383311"/>
                    <a:ext cx="1719174" cy="26629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6897" b="-241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C66971-E01C-2CC9-C45D-942258142F3D}"/>
                  </a:ext>
                </a:extLst>
              </p:cNvPr>
              <p:cNvSpPr txBox="1"/>
              <p:nvPr/>
            </p:nvSpPr>
            <p:spPr>
              <a:xfrm>
                <a:off x="4216129" y="2558255"/>
                <a:ext cx="883111" cy="43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dirty="0"/>
                  <a:t>DB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31BD7C7-114B-D028-79E0-C079FFB3223E}"/>
                      </a:ext>
                    </a:extLst>
                  </p:cNvPr>
                  <p:cNvSpPr txBox="1"/>
                  <p:nvPr/>
                </p:nvSpPr>
                <p:spPr>
                  <a:xfrm>
                    <a:off x="8882649" y="3377541"/>
                    <a:ext cx="1731874" cy="2662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𝐷𝐵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31BD7C7-114B-D028-79E0-C079FFB322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82649" y="3377541"/>
                    <a:ext cx="1731874" cy="26629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667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5F41B31-AB3C-8C6D-C038-6559182C288A}"/>
                      </a:ext>
                    </a:extLst>
                  </p:cNvPr>
                  <p:cNvSpPr txBox="1"/>
                  <p:nvPr/>
                </p:nvSpPr>
                <p:spPr>
                  <a:xfrm>
                    <a:off x="5853488" y="6245326"/>
                    <a:ext cx="712445" cy="2662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𝐷𝐵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5F41B31-AB3C-8C6D-C038-6559182C28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3488" y="6245326"/>
                    <a:ext cx="712445" cy="26629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6897" r="-4286" b="-241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3" name="Picture 12" descr="A close up of a computer&#10;&#10;Description automatically generated">
            <a:extLst>
              <a:ext uri="{FF2B5EF4-FFF2-40B4-BE49-F238E27FC236}">
                <a16:creationId xmlns:a16="http://schemas.microsoft.com/office/drawing/2014/main" id="{7C86BBAB-8538-BF43-09B1-B08EE0837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70415" y="2432576"/>
            <a:ext cx="964041" cy="818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CD730C-596A-44B0-128E-C2710FF0D31D}"/>
                  </a:ext>
                </a:extLst>
              </p:cNvPr>
              <p:cNvSpPr txBox="1"/>
              <p:nvPr/>
            </p:nvSpPr>
            <p:spPr>
              <a:xfrm>
                <a:off x="6262827" y="1283252"/>
                <a:ext cx="2089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DB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CD730C-596A-44B0-128E-C2710FF0D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827" y="1283252"/>
                <a:ext cx="2089126" cy="461665"/>
              </a:xfrm>
              <a:prstGeom prst="rect">
                <a:avLst/>
              </a:prstGeom>
              <a:blipFill>
                <a:blip r:embed="rId15"/>
                <a:stretch>
                  <a:fillRect l="-437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0E529308-C063-AD45-84A5-2C20BBA9A1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12" y="2945323"/>
            <a:ext cx="698585" cy="642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4E11EC-B116-9441-4E1A-AA055091D2D8}"/>
                  </a:ext>
                </a:extLst>
              </p:cNvPr>
              <p:cNvSpPr txBox="1"/>
              <p:nvPr/>
            </p:nvSpPr>
            <p:spPr>
              <a:xfrm>
                <a:off x="10866661" y="2615682"/>
                <a:ext cx="10036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4E11EC-B116-9441-4E1A-AA055091D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661" y="2615682"/>
                <a:ext cx="1003608" cy="400110"/>
              </a:xfrm>
              <a:prstGeom prst="rect">
                <a:avLst/>
              </a:prstGeom>
              <a:blipFill>
                <a:blip r:embed="rId16"/>
                <a:stretch>
                  <a:fillRect r="-61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BCDD9B6-5E8A-DF95-D818-02C322E5FB9B}"/>
                  </a:ext>
                </a:extLst>
              </p:cNvPr>
              <p:cNvSpPr txBox="1"/>
              <p:nvPr/>
            </p:nvSpPr>
            <p:spPr>
              <a:xfrm>
                <a:off x="10975504" y="3569771"/>
                <a:ext cx="7859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DB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BCDD9B6-5E8A-DF95-D818-02C322E5F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5504" y="3569771"/>
                <a:ext cx="785921" cy="400110"/>
              </a:xfrm>
              <a:prstGeom prst="rect">
                <a:avLst/>
              </a:prstGeom>
              <a:blipFill>
                <a:blip r:embed="rId17"/>
                <a:stretch>
                  <a:fillRect l="-7752" t="-7692" r="-310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D0301AC3-601E-9093-703A-B2A513932668}"/>
              </a:ext>
            </a:extLst>
          </p:cNvPr>
          <p:cNvSpPr/>
          <p:nvPr/>
        </p:nvSpPr>
        <p:spPr>
          <a:xfrm>
            <a:off x="10903232" y="1899082"/>
            <a:ext cx="970246" cy="4893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hint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11498B02-437A-4372-25A9-8004AD45C56D}"/>
              </a:ext>
            </a:extLst>
          </p:cNvPr>
          <p:cNvSpPr/>
          <p:nvPr/>
        </p:nvSpPr>
        <p:spPr>
          <a:xfrm>
            <a:off x="7692485" y="1963789"/>
            <a:ext cx="3117572" cy="453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1AA0DB-ACBC-9813-84E5-AAA34DA0C4E3}"/>
              </a:ext>
            </a:extLst>
          </p:cNvPr>
          <p:cNvSpPr txBox="1"/>
          <p:nvPr/>
        </p:nvSpPr>
        <p:spPr>
          <a:xfrm>
            <a:off x="8823743" y="1546003"/>
            <a:ext cx="170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Preprocess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C6B9C6B-937D-CEEF-ACD5-D0C56DDB92B7}"/>
              </a:ext>
            </a:extLst>
          </p:cNvPr>
          <p:cNvCxnSpPr>
            <a:cxnSpLocks/>
          </p:cNvCxnSpPr>
          <p:nvPr/>
        </p:nvCxnSpPr>
        <p:spPr>
          <a:xfrm flipH="1">
            <a:off x="8707467" y="3452055"/>
            <a:ext cx="1737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460CF3B-DC6B-76D2-FAC1-7DC5DDF8C843}"/>
              </a:ext>
            </a:extLst>
          </p:cNvPr>
          <p:cNvCxnSpPr>
            <a:cxnSpLocks/>
          </p:cNvCxnSpPr>
          <p:nvPr/>
        </p:nvCxnSpPr>
        <p:spPr>
          <a:xfrm>
            <a:off x="8750070" y="3782693"/>
            <a:ext cx="1695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F85AAB-E432-422D-0D5A-663491C42C95}"/>
              </a:ext>
            </a:extLst>
          </p:cNvPr>
          <p:cNvCxnSpPr>
            <a:cxnSpLocks/>
          </p:cNvCxnSpPr>
          <p:nvPr/>
        </p:nvCxnSpPr>
        <p:spPr>
          <a:xfrm>
            <a:off x="8750070" y="2825742"/>
            <a:ext cx="178163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99F80C0-8829-2064-D723-72EFE74E62FE}"/>
              </a:ext>
            </a:extLst>
          </p:cNvPr>
          <p:cNvCxnSpPr>
            <a:cxnSpLocks/>
          </p:cNvCxnSpPr>
          <p:nvPr/>
        </p:nvCxnSpPr>
        <p:spPr>
          <a:xfrm>
            <a:off x="5652551" y="1208015"/>
            <a:ext cx="0" cy="291592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64361A62-A20A-C41F-2439-96FA133B7760}"/>
              </a:ext>
            </a:extLst>
          </p:cNvPr>
          <p:cNvSpPr/>
          <p:nvPr/>
        </p:nvSpPr>
        <p:spPr>
          <a:xfrm>
            <a:off x="5652551" y="2357188"/>
            <a:ext cx="431971" cy="96886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3EA847-FB24-5CCE-7F3B-02386380DA44}"/>
              </a:ext>
            </a:extLst>
          </p:cNvPr>
          <p:cNvSpPr/>
          <p:nvPr/>
        </p:nvSpPr>
        <p:spPr>
          <a:xfrm>
            <a:off x="5442990" y="5252896"/>
            <a:ext cx="6614160" cy="1153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During any epoch of L queries, server streams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Client computes updated hint for next L queries.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AAA5752-3787-24B3-5CCC-545B2AE48E6B}"/>
              </a:ext>
            </a:extLst>
          </p:cNvPr>
          <p:cNvGrpSpPr/>
          <p:nvPr/>
        </p:nvGrpSpPr>
        <p:grpSpPr>
          <a:xfrm>
            <a:off x="222980" y="6191717"/>
            <a:ext cx="4833652" cy="564289"/>
            <a:chOff x="222980" y="6319733"/>
            <a:chExt cx="4833652" cy="564289"/>
          </a:xfrm>
        </p:grpSpPr>
        <p:sp>
          <p:nvSpPr>
            <p:cNvPr id="51" name="Right Brace 50">
              <a:extLst>
                <a:ext uri="{FF2B5EF4-FFF2-40B4-BE49-F238E27FC236}">
                  <a16:creationId xmlns:a16="http://schemas.microsoft.com/office/drawing/2014/main" id="{483D5E53-8BE3-C73F-9CBB-6DA79191B7D0}"/>
                </a:ext>
              </a:extLst>
            </p:cNvPr>
            <p:cNvSpPr/>
            <p:nvPr/>
          </p:nvSpPr>
          <p:spPr>
            <a:xfrm rot="5400000">
              <a:off x="2522199" y="4020514"/>
              <a:ext cx="235213" cy="483365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C011D54-E34E-F59F-6D6A-0A7DE2878226}"/>
                    </a:ext>
                  </a:extLst>
                </p:cNvPr>
                <p:cNvSpPr txBox="1"/>
                <p:nvPr/>
              </p:nvSpPr>
              <p:spPr>
                <a:xfrm>
                  <a:off x="1498608" y="6471088"/>
                  <a:ext cx="2630272" cy="4129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a14:m>
                  <a:r>
                    <a:rPr lang="en-US" sz="2000" dirty="0"/>
                    <a:t>  communication</a:t>
                  </a: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C011D54-E34E-F59F-6D6A-0A7DE28782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8608" y="6471088"/>
                  <a:ext cx="2630272" cy="412934"/>
                </a:xfrm>
                <a:prstGeom prst="rect">
                  <a:avLst/>
                </a:prstGeom>
                <a:blipFill>
                  <a:blip r:embed="rId18"/>
                  <a:stretch>
                    <a:fillRect t="-4478" r="-2088" b="-283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C147C8D-D40A-622E-4A57-67445B0A6F16}"/>
              </a:ext>
            </a:extLst>
          </p:cNvPr>
          <p:cNvGrpSpPr/>
          <p:nvPr/>
        </p:nvGrpSpPr>
        <p:grpSpPr>
          <a:xfrm>
            <a:off x="5404509" y="6201512"/>
            <a:ext cx="6259099" cy="587377"/>
            <a:chOff x="5404509" y="6329528"/>
            <a:chExt cx="6259099" cy="587377"/>
          </a:xfrm>
        </p:grpSpPr>
        <p:sp>
          <p:nvSpPr>
            <p:cNvPr id="53" name="Right Brace 52">
              <a:extLst>
                <a:ext uri="{FF2B5EF4-FFF2-40B4-BE49-F238E27FC236}">
                  <a16:creationId xmlns:a16="http://schemas.microsoft.com/office/drawing/2014/main" id="{0FC9D06D-1B72-8104-9C88-F07B2F435A09}"/>
                </a:ext>
              </a:extLst>
            </p:cNvPr>
            <p:cNvSpPr/>
            <p:nvPr/>
          </p:nvSpPr>
          <p:spPr>
            <a:xfrm rot="5400000">
              <a:off x="8406590" y="3327447"/>
              <a:ext cx="254937" cy="625909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F4AD101-66AA-885C-333F-2EB926B90747}"/>
                    </a:ext>
                  </a:extLst>
                </p:cNvPr>
                <p:cNvSpPr txBox="1"/>
                <p:nvPr/>
              </p:nvSpPr>
              <p:spPr>
                <a:xfrm>
                  <a:off x="7276750" y="6403816"/>
                  <a:ext cx="2344040" cy="513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sz="2000" dirty="0"/>
                    <a:t>  communication</a:t>
                  </a: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F4AD101-66AA-885C-333F-2EB926B907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6750" y="6403816"/>
                  <a:ext cx="2344040" cy="513089"/>
                </a:xfrm>
                <a:prstGeom prst="rect">
                  <a:avLst/>
                </a:prstGeom>
                <a:blipFill>
                  <a:blip r:embed="rId19"/>
                  <a:stretch>
                    <a:fillRect r="-2344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857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BB958-E22D-58FE-6005-329D443F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18" y="0"/>
            <a:ext cx="10515600" cy="1325563"/>
          </a:xfrm>
        </p:spPr>
        <p:txBody>
          <a:bodyPr/>
          <a:lstStyle/>
          <a:p>
            <a:r>
              <a:rPr lang="en-US" dirty="0"/>
              <a:t>Scheme 2:  Sublinear server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8E83EE-DADD-24F9-33CD-526C6C5E0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360036"/>
                <a:ext cx="12247926" cy="549796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Paper: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hint,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comm/client comp,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server comp.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Talk</a:t>
                </a:r>
                <a:r>
                  <a:rPr lang="en-US" dirty="0"/>
                  <a:t>: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hint,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comm/client comp,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server comp.</a:t>
                </a:r>
              </a:p>
              <a:p>
                <a:endParaRPr lang="en-US" dirty="0"/>
              </a:p>
              <a:p>
                <a:r>
                  <a:rPr lang="en-US" dirty="0"/>
                  <a:t>Starting point: PIANO scheme from OWFs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sz="2800" dirty="0">
                    <a:solidFill>
                      <a:srgbClr val="C00000"/>
                    </a:solidFill>
                  </a:rPr>
                  <a:t>ZPSZ24]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    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hint,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comm/client comp,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server comp.</a:t>
                </a:r>
              </a:p>
              <a:p>
                <a:endParaRPr lang="en-US" dirty="0"/>
              </a:p>
              <a:p>
                <a:r>
                  <a:rPr lang="en-US" dirty="0"/>
                  <a:t>Component: IT-PIANO. Has hint = (R,P) with large random R of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and small data-dependent P of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Client queries only depend on R.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8E83EE-DADD-24F9-33CD-526C6C5E0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360036"/>
                <a:ext cx="12247926" cy="5497964"/>
              </a:xfrm>
              <a:blipFill>
                <a:blip r:embed="rId2"/>
                <a:stretch>
                  <a:fillRect l="-896" r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5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12177</TotalTime>
  <Words>1274</Words>
  <Application>Microsoft Office PowerPoint</Application>
  <PresentationFormat>Widescreen</PresentationFormat>
  <Paragraphs>181</Paragraphs>
  <Slides>14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system-ui</vt:lpstr>
      <vt:lpstr>Wingdings</vt:lpstr>
      <vt:lpstr>Cambria Math</vt:lpstr>
      <vt:lpstr>Arial</vt:lpstr>
      <vt:lpstr>Aptos Display</vt:lpstr>
      <vt:lpstr>Aptos</vt:lpstr>
      <vt:lpstr>Office Theme</vt:lpstr>
      <vt:lpstr>PIR with Client-Side Preprocessing: Information-Theoretic  Constructions and Lower Bounds</vt:lpstr>
      <vt:lpstr>Private Information Retrieval (PIR) [CGKS95,KO00]</vt:lpstr>
      <vt:lpstr>PowerPoint Presentation</vt:lpstr>
      <vt:lpstr>PIR with Client Preprocessing [CK20,CHK22,…,ZPSZ24,…]</vt:lpstr>
      <vt:lpstr>PIR with Client Preprocessing [CK20,CHK22,…,ZPSZ24,…]</vt:lpstr>
      <vt:lpstr>Our Work</vt:lpstr>
      <vt:lpstr>Scheme 1: optimal hint vs. communication </vt:lpstr>
      <vt:lpstr>Scheme 1: optimal hint vs. communication  </vt:lpstr>
      <vt:lpstr>Scheme 2:  Sublinear server computation</vt:lpstr>
      <vt:lpstr>Scheme 2:  Sublinear server computation</vt:lpstr>
      <vt:lpstr>Negative Result</vt:lpstr>
      <vt:lpstr>Negative Result</vt:lpstr>
      <vt:lpstr>Conclusion</vt:lpstr>
      <vt:lpstr>DEPIR with Server Preprocessing [BIM00,…,LMW04]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Wichs</dc:creator>
  <cp:lastModifiedBy>Daniel Wichs</cp:lastModifiedBy>
  <cp:revision>51</cp:revision>
  <dcterms:created xsi:type="dcterms:W3CDTF">2024-08-08T18:09:20Z</dcterms:created>
  <dcterms:modified xsi:type="dcterms:W3CDTF">2024-08-18T22:31:14Z</dcterms:modified>
</cp:coreProperties>
</file>