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7" r:id="rId2"/>
    <p:sldId id="274" r:id="rId3"/>
    <p:sldId id="304" r:id="rId4"/>
    <p:sldId id="297" r:id="rId5"/>
    <p:sldId id="324" r:id="rId6"/>
    <p:sldId id="306" r:id="rId7"/>
    <p:sldId id="339" r:id="rId8"/>
    <p:sldId id="334" r:id="rId9"/>
    <p:sldId id="333" r:id="rId10"/>
    <p:sldId id="338" r:id="rId11"/>
    <p:sldId id="341" r:id="rId12"/>
    <p:sldId id="34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80000" autoAdjust="0"/>
  </p:normalViewPr>
  <p:slideViewPr>
    <p:cSldViewPr snapToGrid="0">
      <p:cViewPr varScale="1">
        <p:scale>
          <a:sx n="66" d="100"/>
          <a:sy n="66" d="100"/>
        </p:scale>
        <p:origin x="125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7C175-90AA-447E-B257-5684372B8A3E}"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45326-D650-4444-9D91-FB96BF634EEB}" type="slidenum">
              <a:rPr lang="en-US" smtClean="0"/>
              <a:t>‹#›</a:t>
            </a:fld>
            <a:endParaRPr lang="en-US"/>
          </a:p>
        </p:txBody>
      </p:sp>
    </p:spTree>
    <p:extLst>
      <p:ext uri="{BB962C8B-B14F-4D97-AF65-F5344CB8AC3E}">
        <p14:creationId xmlns:p14="http://schemas.microsoft.com/office/powerpoint/2010/main" val="128532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George Lu and this talk will be about </a:t>
            </a:r>
          </a:p>
          <a:p>
            <a:endParaRPr lang="en-US" dirty="0"/>
          </a:p>
          <a:p>
            <a:r>
              <a:rPr lang="en-US" dirty="0"/>
              <a:t>This is joint work with …</a:t>
            </a:r>
          </a:p>
          <a:p>
            <a:endParaRPr lang="en-US" dirty="0"/>
          </a:p>
          <a:p>
            <a:r>
              <a:rPr lang="en-US" dirty="0"/>
              <a:t>Acknowledge joint session with </a:t>
            </a:r>
          </a:p>
          <a:p>
            <a:r>
              <a:rPr lang="en-US" dirty="0"/>
              <a:t>“A Modular Approach to Registered ABE for Unbounded Predicates”</a:t>
            </a:r>
          </a:p>
          <a:p>
            <a:endParaRPr lang="en-US" dirty="0"/>
          </a:p>
          <a:p>
            <a:r>
              <a:rPr lang="en-US" dirty="0"/>
              <a:t>I’ll be introducing some shared background on registered </a:t>
            </a:r>
            <a:r>
              <a:rPr lang="en-US" dirty="0" err="1"/>
              <a:t>abe</a:t>
            </a:r>
            <a:r>
              <a:rPr lang="en-US" dirty="0"/>
              <a:t> and our results and Junichi will cover the results in their paper</a:t>
            </a:r>
          </a:p>
        </p:txBody>
      </p:sp>
      <p:sp>
        <p:nvSpPr>
          <p:cNvPr id="4" name="Slide Number Placeholder 3"/>
          <p:cNvSpPr>
            <a:spLocks noGrp="1"/>
          </p:cNvSpPr>
          <p:nvPr>
            <p:ph type="sldNum" sz="quarter" idx="5"/>
          </p:nvPr>
        </p:nvSpPr>
        <p:spPr/>
        <p:txBody>
          <a:bodyPr/>
          <a:lstStyle/>
          <a:p>
            <a:fld id="{37644022-357A-4F27-987D-7CEC02D8562D}" type="slidenum">
              <a:rPr lang="en-US" smtClean="0"/>
              <a:t>1</a:t>
            </a:fld>
            <a:endParaRPr lang="en-US"/>
          </a:p>
        </p:txBody>
      </p:sp>
    </p:spTree>
    <p:extLst>
      <p:ext uri="{BB962C8B-B14F-4D97-AF65-F5344CB8AC3E}">
        <p14:creationId xmlns:p14="http://schemas.microsoft.com/office/powerpoint/2010/main" val="382709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I’d like to mention that this technique of using progression-free sets to reduce CRS size is actually more broadly applicable than just to the setting of registered ABE. Since cross-term cancellation is a technique that appears in many contexts</a:t>
            </a:r>
          </a:p>
          <a:p>
            <a:endParaRPr lang="en-US" dirty="0"/>
          </a:p>
          <a:p>
            <a:r>
              <a:rPr lang="en-US" dirty="0"/>
              <a:t>In our paper, we also construct a modification of the Waters-Wu BARG with a nearly linear CRS as well down from quadratic. </a:t>
            </a:r>
          </a:p>
        </p:txBody>
      </p:sp>
      <p:sp>
        <p:nvSpPr>
          <p:cNvPr id="4" name="Slide Number Placeholder 3"/>
          <p:cNvSpPr>
            <a:spLocks noGrp="1"/>
          </p:cNvSpPr>
          <p:nvPr>
            <p:ph type="sldNum" sz="quarter" idx="5"/>
          </p:nvPr>
        </p:nvSpPr>
        <p:spPr/>
        <p:txBody>
          <a:bodyPr/>
          <a:lstStyle/>
          <a:p>
            <a:fld id="{5CB45326-D650-4444-9D91-FB96BF634EEB}" type="slidenum">
              <a:rPr lang="en-US" smtClean="0"/>
              <a:t>10</a:t>
            </a:fld>
            <a:endParaRPr lang="en-US"/>
          </a:p>
        </p:txBody>
      </p:sp>
    </p:spTree>
    <p:extLst>
      <p:ext uri="{BB962C8B-B14F-4D97-AF65-F5344CB8AC3E}">
        <p14:creationId xmlns:p14="http://schemas.microsoft.com/office/powerpoint/2010/main" val="166634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in less time]</a:t>
            </a:r>
          </a:p>
          <a:p>
            <a:endParaRPr lang="en-US" dirty="0"/>
          </a:p>
          <a:p>
            <a:r>
              <a:rPr lang="en-US" dirty="0"/>
              <a:t>We begin with a notion of attribute-based encryption, which is a more expressive generalization of public key encryption where you have a single master public key, but instead of only having a single secret key, there’s the ability to generate attribute secret keys, which allows encryptors to specify what function on attributes should be allowed to decrypt. In this small example, we can imagine a system where users are given attributes based on their department and position, and an encryptor, without knowing exactly who this applies to, can say something like I only want cs faculty to read this. And so here user 1 will be able to read the message, but users 2 &amp; 3 won’t, even if colluding.</a:t>
            </a:r>
          </a:p>
        </p:txBody>
      </p:sp>
      <p:sp>
        <p:nvSpPr>
          <p:cNvPr id="4" name="Slide Number Placeholder 3"/>
          <p:cNvSpPr>
            <a:spLocks noGrp="1"/>
          </p:cNvSpPr>
          <p:nvPr>
            <p:ph type="sldNum" sz="quarter" idx="5"/>
          </p:nvPr>
        </p:nvSpPr>
        <p:spPr/>
        <p:txBody>
          <a:bodyPr/>
          <a:lstStyle/>
          <a:p>
            <a:fld id="{41D31BE1-5EF7-41D2-A5E0-AD9A6CFD03A2}" type="slidenum">
              <a:rPr lang="en-US" smtClean="0"/>
              <a:t>2</a:t>
            </a:fld>
            <a:endParaRPr lang="en-US"/>
          </a:p>
        </p:txBody>
      </p:sp>
    </p:spTree>
    <p:extLst>
      <p:ext uri="{BB962C8B-B14F-4D97-AF65-F5344CB8AC3E}">
        <p14:creationId xmlns:p14="http://schemas.microsoft.com/office/powerpoint/2010/main" val="405067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ability to define policies over ciphertexts is powerful, in a lot of practical use cases ABE runs into this issue of trust. That’s because if you want to use ABE, the person who is in charge of generating the secret keys is in possession of a master secret, which allows them to decrypt *any* ciphertext. And in practice, this single point of failure is pretty undesirable, since you now have to worry about both your central authority potentially being corrupt, or maybe even accidentally leaking their master secret.</a:t>
            </a:r>
          </a:p>
        </p:txBody>
      </p:sp>
      <p:sp>
        <p:nvSpPr>
          <p:cNvPr id="4" name="Slide Number Placeholder 3"/>
          <p:cNvSpPr>
            <a:spLocks noGrp="1"/>
          </p:cNvSpPr>
          <p:nvPr>
            <p:ph type="sldNum" sz="quarter" idx="5"/>
          </p:nvPr>
        </p:nvSpPr>
        <p:spPr/>
        <p:txBody>
          <a:bodyPr/>
          <a:lstStyle/>
          <a:p>
            <a:fld id="{41D31BE1-5EF7-41D2-A5E0-AD9A6CFD03A2}" type="slidenum">
              <a:rPr lang="en-US" smtClean="0"/>
              <a:t>3</a:t>
            </a:fld>
            <a:endParaRPr lang="en-US"/>
          </a:p>
        </p:txBody>
      </p:sp>
    </p:spTree>
    <p:extLst>
      <p:ext uri="{BB962C8B-B14F-4D97-AF65-F5344CB8AC3E}">
        <p14:creationId xmlns:p14="http://schemas.microsoft.com/office/powerpoint/2010/main" val="36431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kind of get the best of both worlds – keeping the expressivity of </a:t>
            </a:r>
            <a:r>
              <a:rPr lang="en-US" dirty="0" err="1"/>
              <a:t>abe</a:t>
            </a:r>
            <a:r>
              <a:rPr lang="en-US" dirty="0"/>
              <a:t> while maintaining the trust model of public key encryption, the registration model was proposed, first in the context of </a:t>
            </a:r>
            <a:r>
              <a:rPr lang="en-US" dirty="0" err="1"/>
              <a:t>ibe</a:t>
            </a:r>
            <a:r>
              <a:rPr lang="en-US" dirty="0"/>
              <a:t> and then later generalized to </a:t>
            </a:r>
            <a:r>
              <a:rPr lang="en-US" dirty="0" err="1"/>
              <a:t>abe</a:t>
            </a:r>
            <a:r>
              <a:rPr lang="en-US" dirty="0"/>
              <a:t>. In a registered </a:t>
            </a:r>
            <a:r>
              <a:rPr lang="en-US" dirty="0" err="1"/>
              <a:t>abe</a:t>
            </a:r>
            <a:r>
              <a:rPr lang="en-US" dirty="0"/>
              <a:t> scheme, instead of being issued a secret key, users generate their own public/secret keypairs. By sending only their public key to this key curator, the curator is able to maintain and update a *short* master public key which function essentially exactly like an ABE key. However, the key differences between the key curator and the central authority in </a:t>
            </a:r>
            <a:r>
              <a:rPr lang="en-US" dirty="0" err="1"/>
              <a:t>abe</a:t>
            </a:r>
            <a:r>
              <a:rPr lang="en-US" dirty="0"/>
              <a:t> is 1) as mentioned before, the curator only needs to use the public key to generate their master public key, and 2) the curator is actually a deterministic algorithm, and doesn’t need to maintain any private state or randomness to register keys. These constructions of registration based encryption and registered </a:t>
            </a:r>
            <a:r>
              <a:rPr lang="en-US" dirty="0" err="1"/>
              <a:t>abe</a:t>
            </a:r>
            <a:r>
              <a:rPr lang="en-US" dirty="0"/>
              <a:t> have all been in the common reference string model.</a:t>
            </a:r>
          </a:p>
        </p:txBody>
      </p:sp>
      <p:sp>
        <p:nvSpPr>
          <p:cNvPr id="4" name="Slide Number Placeholder 3"/>
          <p:cNvSpPr>
            <a:spLocks noGrp="1"/>
          </p:cNvSpPr>
          <p:nvPr>
            <p:ph type="sldNum" sz="quarter" idx="5"/>
          </p:nvPr>
        </p:nvSpPr>
        <p:spPr/>
        <p:txBody>
          <a:bodyPr/>
          <a:lstStyle/>
          <a:p>
            <a:fld id="{41D31BE1-5EF7-41D2-A5E0-AD9A6CFD03A2}" type="slidenum">
              <a:rPr lang="en-US" smtClean="0"/>
              <a:t>4</a:t>
            </a:fld>
            <a:endParaRPr lang="en-US"/>
          </a:p>
        </p:txBody>
      </p:sp>
    </p:spTree>
    <p:extLst>
      <p:ext uri="{BB962C8B-B14F-4D97-AF65-F5344CB8AC3E}">
        <p14:creationId xmlns:p14="http://schemas.microsoft.com/office/powerpoint/2010/main" val="347615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registered </a:t>
            </a:r>
            <a:r>
              <a:rPr lang="en-US" dirty="0" err="1"/>
              <a:t>abe</a:t>
            </a:r>
            <a:r>
              <a:rPr lang="en-US" dirty="0"/>
              <a:t> was introduced, there’s actually been a lot of work done in the area of constructing registered ABE. These constructions generally fall into 2 groups – constructions from pairing groups and constructions from stronger primitives like obfuscation or witness encryption. </a:t>
            </a:r>
          </a:p>
          <a:p>
            <a:endParaRPr lang="en-US" dirty="0"/>
          </a:p>
          <a:p>
            <a:r>
              <a:rPr lang="en-US" dirty="0"/>
              <a:t>[talk differences]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Quadratic </a:t>
            </a:r>
            <a:r>
              <a:rPr lang="en-US" dirty="0" err="1"/>
              <a:t>w.r.t.</a:t>
            </a:r>
            <a:r>
              <a:rPr lang="en-US" dirty="0"/>
              <a:t> number of users</a:t>
            </a:r>
          </a:p>
          <a:p>
            <a:endParaRPr lang="en-US" dirty="0"/>
          </a:p>
          <a:p>
            <a:r>
              <a:rPr lang="en-US" dirty="0"/>
              <a:t>For our talk, we will primarily be focusing on pairing-based registered ABE, and improving the functionality and efficiency </a:t>
            </a:r>
          </a:p>
          <a:p>
            <a:endParaRPr lang="en-US" dirty="0"/>
          </a:p>
        </p:txBody>
      </p:sp>
      <p:sp>
        <p:nvSpPr>
          <p:cNvPr id="4" name="Slide Number Placeholder 3"/>
          <p:cNvSpPr>
            <a:spLocks noGrp="1"/>
          </p:cNvSpPr>
          <p:nvPr>
            <p:ph type="sldNum" sz="quarter" idx="5"/>
          </p:nvPr>
        </p:nvSpPr>
        <p:spPr/>
        <p:txBody>
          <a:bodyPr/>
          <a:lstStyle/>
          <a:p>
            <a:fld id="{5CB45326-D650-4444-9D91-FB96BF634EEB}" type="slidenum">
              <a:rPr lang="en-US" smtClean="0"/>
              <a:t>5</a:t>
            </a:fld>
            <a:endParaRPr lang="en-US"/>
          </a:p>
        </p:txBody>
      </p:sp>
    </p:spTree>
    <p:extLst>
      <p:ext uri="{BB962C8B-B14F-4D97-AF65-F5344CB8AC3E}">
        <p14:creationId xmlns:p14="http://schemas.microsoft.com/office/powerpoint/2010/main" val="262422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work, we gain two major improvements over prior work. The first is that by using a partitioning style proof, we can get a large-universe registered ABE scheme, where the </a:t>
            </a:r>
            <a:r>
              <a:rPr lang="en-US" dirty="0" err="1"/>
              <a:t>crs</a:t>
            </a:r>
            <a:r>
              <a:rPr lang="en-US" dirty="0"/>
              <a:t> does not a-priori limit the number of attributes both per user or per ciphertext. Next, we’re also able to shrink the asymptotic size of the CRS of our registered ABE scheme from quadratic to almost linear *in the number of users*.</a:t>
            </a:r>
          </a:p>
          <a:p>
            <a:endParaRPr lang="en-US" dirty="0"/>
          </a:p>
          <a:p>
            <a:r>
              <a:rPr lang="en-US" dirty="0"/>
              <a:t>For the purpose of this talks, we’ll be primarily focusing on how to get this second improvement.</a:t>
            </a:r>
          </a:p>
        </p:txBody>
      </p:sp>
      <p:sp>
        <p:nvSpPr>
          <p:cNvPr id="4" name="Slide Number Placeholder 3"/>
          <p:cNvSpPr>
            <a:spLocks noGrp="1"/>
          </p:cNvSpPr>
          <p:nvPr>
            <p:ph type="sldNum" sz="quarter" idx="5"/>
          </p:nvPr>
        </p:nvSpPr>
        <p:spPr/>
        <p:txBody>
          <a:bodyPr/>
          <a:lstStyle/>
          <a:p>
            <a:fld id="{5CB45326-D650-4444-9D91-FB96BF634EEB}" type="slidenum">
              <a:rPr lang="en-US" smtClean="0"/>
              <a:t>6</a:t>
            </a:fld>
            <a:endParaRPr lang="en-US"/>
          </a:p>
        </p:txBody>
      </p:sp>
    </p:spTree>
    <p:extLst>
      <p:ext uri="{BB962C8B-B14F-4D97-AF65-F5344CB8AC3E}">
        <p14:creationId xmlns:p14="http://schemas.microsoft.com/office/powerpoint/2010/main" val="356842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talk about our improvement, first we’re going to need to understand why prior registered </a:t>
            </a:r>
            <a:r>
              <a:rPr lang="en-US" dirty="0" err="1"/>
              <a:t>abe</a:t>
            </a:r>
            <a:r>
              <a:rPr lang="en-US" dirty="0"/>
              <a:t> schemes needed this quadratic </a:t>
            </a:r>
            <a:r>
              <a:rPr lang="en-US" dirty="0" err="1"/>
              <a:t>crs</a:t>
            </a:r>
            <a:r>
              <a:rPr lang="en-US" dirty="0"/>
              <a:t>. So for registered </a:t>
            </a:r>
            <a:r>
              <a:rPr lang="en-US" dirty="0" err="1"/>
              <a:t>abe</a:t>
            </a:r>
            <a:r>
              <a:rPr lang="en-US" dirty="0"/>
              <a:t> schemes to control based on policy, there’s going to be a bunch of user terms needed for decryption, as well as some attribute-specific exponents. What our scheme is going to do is include these attribute terms to blind the ciphertext only when a user doesn’t have an attribute. Now for the curator to succinctly compress these into a master public key, they’re just </a:t>
            </a:r>
            <a:r>
              <a:rPr lang="en-US" dirty="0" err="1"/>
              <a:t>gonna</a:t>
            </a:r>
            <a:r>
              <a:rPr lang="en-US" dirty="0"/>
              <a:t> multiply them together. Now, say if an encryptor wants a ciphertext that can only be read by faculty, they’re going to include this faculty-only key term in the ciphertext. </a:t>
            </a:r>
          </a:p>
          <a:p>
            <a:endParaRPr lang="en-US" dirty="0"/>
          </a:p>
          <a:p>
            <a:r>
              <a:rPr lang="en-US" dirty="0"/>
              <a:t>But when say user 3 wants to decrypt, they’re going to need to pair their user term with the ciphertext, which is going to produce all these </a:t>
            </a:r>
          </a:p>
          <a:p>
            <a:endParaRPr lang="en-US" dirty="0"/>
          </a:p>
          <a:p>
            <a:r>
              <a:rPr lang="en-US" dirty="0"/>
              <a:t>Insight for compression is</a:t>
            </a:r>
          </a:p>
        </p:txBody>
      </p:sp>
      <p:sp>
        <p:nvSpPr>
          <p:cNvPr id="4" name="Slide Number Placeholder 3"/>
          <p:cNvSpPr>
            <a:spLocks noGrp="1"/>
          </p:cNvSpPr>
          <p:nvPr>
            <p:ph type="sldNum" sz="quarter" idx="5"/>
          </p:nvPr>
        </p:nvSpPr>
        <p:spPr/>
        <p:txBody>
          <a:bodyPr/>
          <a:lstStyle/>
          <a:p>
            <a:fld id="{5CB45326-D650-4444-9D91-FB96BF634EEB}" type="slidenum">
              <a:rPr lang="en-US" smtClean="0"/>
              <a:t>7</a:t>
            </a:fld>
            <a:endParaRPr lang="en-US"/>
          </a:p>
        </p:txBody>
      </p:sp>
    </p:spTree>
    <p:extLst>
      <p:ext uri="{BB962C8B-B14F-4D97-AF65-F5344CB8AC3E}">
        <p14:creationId xmlns:p14="http://schemas.microsoft.com/office/powerpoint/2010/main" val="346417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want to hope to compress our CRS, we need to compress these cross terms, sampling them from some structured distribution where some subsets of them are equal.</a:t>
            </a:r>
          </a:p>
        </p:txBody>
      </p:sp>
      <p:sp>
        <p:nvSpPr>
          <p:cNvPr id="4" name="Slide Number Placeholder 3"/>
          <p:cNvSpPr>
            <a:spLocks noGrp="1"/>
          </p:cNvSpPr>
          <p:nvPr>
            <p:ph type="sldNum" sz="quarter" idx="5"/>
          </p:nvPr>
        </p:nvSpPr>
        <p:spPr/>
        <p:txBody>
          <a:bodyPr/>
          <a:lstStyle/>
          <a:p>
            <a:fld id="{5CB45326-D650-4444-9D91-FB96BF634EEB}" type="slidenum">
              <a:rPr lang="en-US" smtClean="0"/>
              <a:t>8</a:t>
            </a:fld>
            <a:endParaRPr lang="en-US"/>
          </a:p>
        </p:txBody>
      </p:sp>
    </p:spTree>
    <p:extLst>
      <p:ext uri="{BB962C8B-B14F-4D97-AF65-F5344CB8AC3E}">
        <p14:creationId xmlns:p14="http://schemas.microsoft.com/office/powerpoint/2010/main" val="410249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we’re going to do this is just sample u, t as powers of a common exponent a. Now remember we do have a couple requirements on a for correctness and security, in that we have to give out all powers of a which are the sum of two different users, but at the same time it’s important for security we don’t give out powers of a equal to double the power of any particular user. This particular requirement is actually a well studied combinatorial problem in progression or 3-arithmetic progression free sets. And it turns out if you want a progression-free set of n elements, we can construct it with positive integers of size at most n^{1+o(1)}, which in turn bounds the powers of a we need to give out. </a:t>
            </a:r>
          </a:p>
          <a:p>
            <a:endParaRPr lang="en-US" dirty="0"/>
          </a:p>
          <a:p>
            <a:r>
              <a:rPr lang="en-US" dirty="0"/>
              <a:t>This change of sampling the </a:t>
            </a:r>
            <a:r>
              <a:rPr lang="en-US" dirty="0" err="1"/>
              <a:t>crs</a:t>
            </a:r>
            <a:r>
              <a:rPr lang="en-US" dirty="0"/>
              <a:t> is both an asymptotic *and* a concrete improvement in </a:t>
            </a:r>
            <a:r>
              <a:rPr lang="en-US" dirty="0" err="1"/>
              <a:t>crs</a:t>
            </a:r>
            <a:r>
              <a:rPr lang="en-US" dirty="0"/>
              <a:t> size. Just as an example, with 10k users, our </a:t>
            </a:r>
            <a:r>
              <a:rPr lang="en-US" dirty="0" err="1"/>
              <a:t>crs</a:t>
            </a:r>
            <a:r>
              <a:rPr lang="en-US" dirty="0"/>
              <a:t> is 45x smaller than without using progression free sets</a:t>
            </a:r>
          </a:p>
        </p:txBody>
      </p:sp>
      <p:sp>
        <p:nvSpPr>
          <p:cNvPr id="4" name="Slide Number Placeholder 3"/>
          <p:cNvSpPr>
            <a:spLocks noGrp="1"/>
          </p:cNvSpPr>
          <p:nvPr>
            <p:ph type="sldNum" sz="quarter" idx="5"/>
          </p:nvPr>
        </p:nvSpPr>
        <p:spPr/>
        <p:txBody>
          <a:bodyPr/>
          <a:lstStyle/>
          <a:p>
            <a:fld id="{5CB45326-D650-4444-9D91-FB96BF634EEB}" type="slidenum">
              <a:rPr lang="en-US" smtClean="0"/>
              <a:t>9</a:t>
            </a:fld>
            <a:endParaRPr lang="en-US"/>
          </a:p>
        </p:txBody>
      </p:sp>
    </p:spTree>
    <p:extLst>
      <p:ext uri="{BB962C8B-B14F-4D97-AF65-F5344CB8AC3E}">
        <p14:creationId xmlns:p14="http://schemas.microsoft.com/office/powerpoint/2010/main" val="25977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B73F-87FA-4DAE-3F5D-BD76A643A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840C65-6578-2587-9AEA-F9A4D2A1C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23EBA-6B8D-0FC7-8708-F777EC3D5910}"/>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0E380267-054F-F5AE-936F-A88A0EC9E6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D611B-20C2-E851-6109-D47831C826B8}"/>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400731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8032-29E7-DF28-CA9A-A0855A982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F7805B-7861-2812-1B40-D2DB3AE60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36D59-6A1B-6206-98EE-495FED2706D4}"/>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CDB6B231-F51A-C3C5-59D7-2E053F19F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68FEF-0B7F-C8DE-C8CD-36D92A501D45}"/>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420582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9267D-15F2-0E57-D4B2-444D58A50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8BAB85-2399-5BBF-5265-07FDC89383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42B38-D633-5088-433F-A22C695D4F28}"/>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23D0E32D-2FA4-B347-C903-9A481BE92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61CF-7534-447F-934B-3F1DC4488311}"/>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245806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9359-8189-456A-EE71-2A2E7EAC6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0B6AF-90B6-083A-EDE9-715F723DF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67C3D-C55A-8E60-D2BA-E392E717E960}"/>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B74CB12D-5584-A249-8A57-E51A16BF7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059AF-E860-F0B1-8240-44631C3924C0}"/>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398181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488F-8CCF-8210-1CCC-859BA28F50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21D967-B3C9-5AD6-15ED-2891DBD35F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3DD08A-4D34-DD9F-E428-FA78925025EE}"/>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B039B945-D8AC-B105-65EF-D72854331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D38B4-4751-9B7D-1379-ADCD4411D41E}"/>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69024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3FA8-6150-C99C-11F0-9B1E4C1A9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B26A56-697E-ADF4-A18E-6178D600B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FBC53C-32E6-20C8-DF17-806270169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16835B-ED6F-6B24-F13C-1119872BDDD3}"/>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6" name="Footer Placeholder 5">
            <a:extLst>
              <a:ext uri="{FF2B5EF4-FFF2-40B4-BE49-F238E27FC236}">
                <a16:creationId xmlns:a16="http://schemas.microsoft.com/office/drawing/2014/main" id="{7E39780C-3AB6-38E3-35BD-477A9A82E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65326-834D-634D-7ABD-3660F2126C2B}"/>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371015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53158-368F-87D4-CE78-C16D87A870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D443FD-5150-34F3-F583-30596D947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902E0-B3D8-D1E1-71FA-C6E5C50E4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EFE5D-C176-76D1-6C8E-51594121C3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F58D96-50FE-424B-8BB5-EF2C52A621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DE74B-1787-9D02-2732-5FBCD1D54FAF}"/>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8" name="Footer Placeholder 7">
            <a:extLst>
              <a:ext uri="{FF2B5EF4-FFF2-40B4-BE49-F238E27FC236}">
                <a16:creationId xmlns:a16="http://schemas.microsoft.com/office/drawing/2014/main" id="{EE067899-8B9A-8A02-BA4A-8AF0C96640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BCB064-4D97-498E-DE3F-D12F234CF186}"/>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369333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C5AD-FAE5-BADF-9CCD-F66719D7EE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4C507B-4990-6663-6604-319DF88ED7E9}"/>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4" name="Footer Placeholder 3">
            <a:extLst>
              <a:ext uri="{FF2B5EF4-FFF2-40B4-BE49-F238E27FC236}">
                <a16:creationId xmlns:a16="http://schemas.microsoft.com/office/drawing/2014/main" id="{92763095-D973-F54E-9843-02E1D29B51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531CA-87A6-9436-CECA-758E590B80FD}"/>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117277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75CDF-5B20-FE19-3BD5-5A4988FEBDC6}"/>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3" name="Footer Placeholder 2">
            <a:extLst>
              <a:ext uri="{FF2B5EF4-FFF2-40B4-BE49-F238E27FC236}">
                <a16:creationId xmlns:a16="http://schemas.microsoft.com/office/drawing/2014/main" id="{BE1680ED-96B2-C605-D413-DC869C65B7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0792F4-85C3-CAD7-AA03-27B2ABAFDA23}"/>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337834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CAB7-E543-F7D7-950B-AF4E08CEC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E60FAD-7F76-1A1B-0252-07C1E4542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D1C0EB-BA44-3476-B6CC-B110F2BE6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10C27-C79F-A4B1-6A09-0EE317892C31}"/>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6" name="Footer Placeholder 5">
            <a:extLst>
              <a:ext uri="{FF2B5EF4-FFF2-40B4-BE49-F238E27FC236}">
                <a16:creationId xmlns:a16="http://schemas.microsoft.com/office/drawing/2014/main" id="{2B978F08-0E22-C6F9-FB7C-A0A749C3C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E322E-9E0E-D809-2309-D79928AB17C7}"/>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134206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5008-35E8-C2F6-86F1-F5FAEE82D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A76872-383E-A925-D2D1-71376B88E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21A55-7850-C60E-8BD7-4EE208EC3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3EA10-2275-D5D9-FFB3-62F59A750C5A}"/>
              </a:ext>
            </a:extLst>
          </p:cNvPr>
          <p:cNvSpPr>
            <a:spLocks noGrp="1"/>
          </p:cNvSpPr>
          <p:nvPr>
            <p:ph type="dt" sz="half" idx="10"/>
          </p:nvPr>
        </p:nvSpPr>
        <p:spPr/>
        <p:txBody>
          <a:bodyPr/>
          <a:lstStyle/>
          <a:p>
            <a:fld id="{996A3EA2-3034-4CB6-A096-9C4D23A3CC4F}" type="datetimeFigureOut">
              <a:rPr lang="en-US" smtClean="0"/>
              <a:t>8/18/2024</a:t>
            </a:fld>
            <a:endParaRPr lang="en-US"/>
          </a:p>
        </p:txBody>
      </p:sp>
      <p:sp>
        <p:nvSpPr>
          <p:cNvPr id="6" name="Footer Placeholder 5">
            <a:extLst>
              <a:ext uri="{FF2B5EF4-FFF2-40B4-BE49-F238E27FC236}">
                <a16:creationId xmlns:a16="http://schemas.microsoft.com/office/drawing/2014/main" id="{CBB1E68A-F117-EE25-4A51-C7B2BBC52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4C877-6408-8F29-190A-8883876D74E7}"/>
              </a:ext>
            </a:extLst>
          </p:cNvPr>
          <p:cNvSpPr>
            <a:spLocks noGrp="1"/>
          </p:cNvSpPr>
          <p:nvPr>
            <p:ph type="sldNum" sz="quarter" idx="12"/>
          </p:nvPr>
        </p:nvSpPr>
        <p:spPr/>
        <p:txBody>
          <a:bodyPr/>
          <a:lstStyle/>
          <a:p>
            <a:fld id="{3945C64D-313D-46DF-A8CB-408D8545CCC5}" type="slidenum">
              <a:rPr lang="en-US" smtClean="0"/>
              <a:t>‹#›</a:t>
            </a:fld>
            <a:endParaRPr lang="en-US"/>
          </a:p>
        </p:txBody>
      </p:sp>
    </p:spTree>
    <p:extLst>
      <p:ext uri="{BB962C8B-B14F-4D97-AF65-F5344CB8AC3E}">
        <p14:creationId xmlns:p14="http://schemas.microsoft.com/office/powerpoint/2010/main" val="126220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BEA134-1E9E-78FD-37C7-6B024DA4E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ADFF4-48B7-BAFE-5D4D-66591F827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BF186-9F3B-08E9-52E3-B818DC726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6A3EA2-3034-4CB6-A096-9C4D23A3CC4F}" type="datetimeFigureOut">
              <a:rPr lang="en-US" smtClean="0"/>
              <a:t>8/18/2024</a:t>
            </a:fld>
            <a:endParaRPr lang="en-US"/>
          </a:p>
        </p:txBody>
      </p:sp>
      <p:sp>
        <p:nvSpPr>
          <p:cNvPr id="5" name="Footer Placeholder 4">
            <a:extLst>
              <a:ext uri="{FF2B5EF4-FFF2-40B4-BE49-F238E27FC236}">
                <a16:creationId xmlns:a16="http://schemas.microsoft.com/office/drawing/2014/main" id="{8C1EB354-9E96-0721-38CE-E817F12BA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0A463A-AFCF-C8E6-8A00-3F7579FC1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45C64D-313D-46DF-A8CB-408D8545CCC5}" type="slidenum">
              <a:rPr lang="en-US" smtClean="0"/>
              <a:t>‹#›</a:t>
            </a:fld>
            <a:endParaRPr lang="en-US"/>
          </a:p>
        </p:txBody>
      </p:sp>
    </p:spTree>
    <p:extLst>
      <p:ext uri="{BB962C8B-B14F-4D97-AF65-F5344CB8AC3E}">
        <p14:creationId xmlns:p14="http://schemas.microsoft.com/office/powerpoint/2010/main" val="349823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hyperlink" Target="https://eprint.iacr.org/2024/74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3.svg"/><Relationship Id="rId2" Type="http://schemas.openxmlformats.org/officeDocument/2006/relationships/notesSlide" Target="../notesSlides/notesSlide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5.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18" Type="http://schemas.openxmlformats.org/officeDocument/2006/relationships/image" Target="../media/image27.png"/><Relationship Id="rId26" Type="http://schemas.openxmlformats.org/officeDocument/2006/relationships/image" Target="../media/image35.svg"/><Relationship Id="rId3" Type="http://schemas.openxmlformats.org/officeDocument/2006/relationships/image" Target="../media/image7.png"/><Relationship Id="rId21" Type="http://schemas.openxmlformats.org/officeDocument/2006/relationships/image" Target="../media/image30.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6.svg"/><Relationship Id="rId20" Type="http://schemas.openxmlformats.org/officeDocument/2006/relationships/image" Target="../media/image29.png"/><Relationship Id="rId29"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33.svg"/><Relationship Id="rId5" Type="http://schemas.openxmlformats.org/officeDocument/2006/relationships/image" Target="../media/image9.png"/><Relationship Id="rId15" Type="http://schemas.openxmlformats.org/officeDocument/2006/relationships/image" Target="../media/image5.png"/><Relationship Id="rId23" Type="http://schemas.openxmlformats.org/officeDocument/2006/relationships/image" Target="../media/image32.svg"/><Relationship Id="rId28" Type="http://schemas.openxmlformats.org/officeDocument/2006/relationships/image" Target="../media/image37.svg"/><Relationship Id="rId10" Type="http://schemas.openxmlformats.org/officeDocument/2006/relationships/image" Target="../media/image14.svg"/><Relationship Id="rId19" Type="http://schemas.openxmlformats.org/officeDocument/2006/relationships/image" Target="../media/image28.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9.sv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4.png"/><Relationship Id="rId18" Type="http://schemas.openxmlformats.org/officeDocument/2006/relationships/image" Target="../media/image47.svg"/><Relationship Id="rId26" Type="http://schemas.openxmlformats.org/officeDocument/2006/relationships/image" Target="../media/image51.sv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image" Target="../media/image18.png"/><Relationship Id="rId12" Type="http://schemas.openxmlformats.org/officeDocument/2006/relationships/image" Target="../media/image43.svg"/><Relationship Id="rId17" Type="http://schemas.openxmlformats.org/officeDocument/2006/relationships/image" Target="../media/image46.png"/><Relationship Id="rId25"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16.svg"/><Relationship Id="rId20" Type="http://schemas.openxmlformats.org/officeDocument/2006/relationships/image" Target="../media/image49.sv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42.png"/><Relationship Id="rId24" Type="http://schemas.openxmlformats.org/officeDocument/2006/relationships/image" Target="../media/image50.svg"/><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31.png"/><Relationship Id="rId28" Type="http://schemas.openxmlformats.org/officeDocument/2006/relationships/image" Target="../media/image37.svg"/><Relationship Id="rId10" Type="http://schemas.openxmlformats.org/officeDocument/2006/relationships/image" Target="../media/image6.svg"/><Relationship Id="rId19"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5.png"/><Relationship Id="rId14" Type="http://schemas.openxmlformats.org/officeDocument/2006/relationships/image" Target="../media/image45.svg"/><Relationship Id="rId22" Type="http://schemas.openxmlformats.org/officeDocument/2006/relationships/image" Target="../media/image28.svg"/><Relationship Id="rId27"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3.svg"/><Relationship Id="rId3" Type="http://schemas.openxmlformats.org/officeDocument/2006/relationships/image" Target="../media/image11.png"/><Relationship Id="rId7" Type="http://schemas.openxmlformats.org/officeDocument/2006/relationships/image" Target="../media/image51.svg"/><Relationship Id="rId12"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45.svg"/><Relationship Id="rId5" Type="http://schemas.openxmlformats.org/officeDocument/2006/relationships/image" Target="../media/image10.png"/><Relationship Id="rId10" Type="http://schemas.openxmlformats.org/officeDocument/2006/relationships/image" Target="../media/image44.png"/><Relationship Id="rId4" Type="http://schemas.openxmlformats.org/officeDocument/2006/relationships/image" Target="../media/image9.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6.sv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490-F5C7-4539-817C-B58101411EFF}"/>
              </a:ext>
            </a:extLst>
          </p:cNvPr>
          <p:cNvSpPr>
            <a:spLocks noGrp="1"/>
          </p:cNvSpPr>
          <p:nvPr>
            <p:ph type="ctrTitle"/>
          </p:nvPr>
        </p:nvSpPr>
        <p:spPr>
          <a:xfrm>
            <a:off x="1524000" y="1428750"/>
            <a:ext cx="9144000" cy="1714500"/>
          </a:xfrm>
        </p:spPr>
        <p:txBody>
          <a:bodyPr>
            <a:normAutofit/>
          </a:bodyPr>
          <a:lstStyle/>
          <a:p>
            <a:r>
              <a:rPr lang="en-US" sz="5300" b="0" i="0" dirty="0">
                <a:solidFill>
                  <a:srgbClr val="212529"/>
                </a:solidFill>
                <a:effectLst/>
                <a:highlight>
                  <a:srgbClr val="FEFEFE"/>
                </a:highlight>
                <a:latin typeface="system-ui"/>
              </a:rPr>
              <a:t>Reducing the CRS Size in Registered ABE Systems</a:t>
            </a:r>
            <a:endParaRPr lang="en-US" dirty="0"/>
          </a:p>
        </p:txBody>
      </p:sp>
      <p:sp>
        <p:nvSpPr>
          <p:cNvPr id="3" name="Subtitle 2">
            <a:extLst>
              <a:ext uri="{FF2B5EF4-FFF2-40B4-BE49-F238E27FC236}">
                <a16:creationId xmlns:a16="http://schemas.microsoft.com/office/drawing/2014/main" id="{92E34944-F417-448D-A451-0A080B048C44}"/>
              </a:ext>
            </a:extLst>
          </p:cNvPr>
          <p:cNvSpPr>
            <a:spLocks noGrp="1"/>
          </p:cNvSpPr>
          <p:nvPr>
            <p:ph type="subTitle" idx="1"/>
          </p:nvPr>
        </p:nvSpPr>
        <p:spPr>
          <a:xfrm>
            <a:off x="1524000" y="4130789"/>
            <a:ext cx="9144000" cy="1257300"/>
          </a:xfrm>
        </p:spPr>
        <p:txBody>
          <a:bodyPr/>
          <a:lstStyle/>
          <a:p>
            <a:r>
              <a:rPr lang="en-US" dirty="0"/>
              <a:t>Rachit Garg          </a:t>
            </a:r>
            <a:r>
              <a:rPr lang="en-US" u="sng" dirty="0"/>
              <a:t>George Lu</a:t>
            </a:r>
            <a:r>
              <a:rPr lang="en-US" dirty="0"/>
              <a:t>          Brent Waters          David Wu</a:t>
            </a:r>
          </a:p>
        </p:txBody>
      </p:sp>
      <p:pic>
        <p:nvPicPr>
          <p:cNvPr id="1026" name="Picture 2">
            <a:extLst>
              <a:ext uri="{FF2B5EF4-FFF2-40B4-BE49-F238E27FC236}">
                <a16:creationId xmlns:a16="http://schemas.microsoft.com/office/drawing/2014/main" id="{8563C7A4-D772-45BD-96F8-A6F2C44C4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277" y="4846320"/>
            <a:ext cx="1285240" cy="1285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FE9360-FB2A-482E-9890-609F4A4B1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954" y="4759439"/>
            <a:ext cx="2804160" cy="1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07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E7FA7E-2AD5-AC71-1412-01CF3E65D115}"/>
              </a:ext>
            </a:extLst>
          </p:cNvPr>
          <p:cNvGrpSpPr/>
          <p:nvPr/>
        </p:nvGrpSpPr>
        <p:grpSpPr>
          <a:xfrm>
            <a:off x="1739138" y="2114967"/>
            <a:ext cx="6263567" cy="2068776"/>
            <a:chOff x="2013334" y="4343286"/>
            <a:chExt cx="7465946" cy="2514714"/>
          </a:xfrm>
        </p:grpSpPr>
        <p:pic>
          <p:nvPicPr>
            <p:cNvPr id="7172" name="Picture 4" descr="Galaxy Matter Clipart - Space Exploration">
              <a:extLst>
                <a:ext uri="{FF2B5EF4-FFF2-40B4-BE49-F238E27FC236}">
                  <a16:creationId xmlns:a16="http://schemas.microsoft.com/office/drawing/2014/main" id="{8A5DFAE5-A1B8-02E9-69FA-A4A8C9134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720" y="4343286"/>
              <a:ext cx="4480560" cy="2514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planets and sun&#10;&#10;Description automatically generated">
              <a:extLst>
                <a:ext uri="{FF2B5EF4-FFF2-40B4-BE49-F238E27FC236}">
                  <a16:creationId xmlns:a16="http://schemas.microsoft.com/office/drawing/2014/main" id="{AAD03560-7361-D3B7-5CEC-0C31CE3BA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334" y="4840923"/>
              <a:ext cx="1398772" cy="1336040"/>
            </a:xfrm>
            <a:prstGeom prst="rect">
              <a:avLst/>
            </a:prstGeom>
          </p:spPr>
        </p:pic>
        <p:sp>
          <p:nvSpPr>
            <p:cNvPr id="7" name="Arrow: Right 6">
              <a:extLst>
                <a:ext uri="{FF2B5EF4-FFF2-40B4-BE49-F238E27FC236}">
                  <a16:creationId xmlns:a16="http://schemas.microsoft.com/office/drawing/2014/main" id="{B18A8067-4384-559C-4466-0746B754F1ED}"/>
                </a:ext>
              </a:extLst>
            </p:cNvPr>
            <p:cNvSpPr/>
            <p:nvPr/>
          </p:nvSpPr>
          <p:spPr>
            <a:xfrm>
              <a:off x="4064443" y="5211763"/>
              <a:ext cx="934277" cy="594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C6D31E3-2A58-1F3A-83FD-D6D95F995289}"/>
              </a:ext>
            </a:extLst>
          </p:cNvPr>
          <p:cNvSpPr>
            <a:spLocks noGrp="1"/>
          </p:cNvSpPr>
          <p:nvPr>
            <p:ph idx="1"/>
          </p:nvPr>
        </p:nvSpPr>
        <p:spPr>
          <a:xfrm>
            <a:off x="717997" y="1777499"/>
            <a:ext cx="10515600" cy="4351338"/>
          </a:xfrm>
        </p:spPr>
        <p:txBody>
          <a:bodyPr/>
          <a:lstStyle/>
          <a:p>
            <a:r>
              <a:rPr lang="en-US" dirty="0"/>
              <a:t>Unbounded Attribute Space (Large Universe) R-ABE</a:t>
            </a:r>
          </a:p>
          <a:p>
            <a:endParaRPr lang="en-US" dirty="0"/>
          </a:p>
          <a:p>
            <a:endParaRPr lang="en-US" dirty="0"/>
          </a:p>
          <a:p>
            <a:endParaRPr lang="en-US" dirty="0"/>
          </a:p>
          <a:p>
            <a:endParaRPr lang="en-US" dirty="0"/>
          </a:p>
          <a:p>
            <a:r>
              <a:rPr lang="en-US" dirty="0"/>
              <a:t>Nearly Linear </a:t>
            </a:r>
            <a:r>
              <a:rPr lang="en-US" i="1" dirty="0">
                <a:latin typeface="Times New Roman" panose="02020603050405020304" pitchFamily="18" charset="0"/>
                <a:cs typeface="Times New Roman" panose="02020603050405020304" pitchFamily="18" charset="0"/>
              </a:rPr>
              <a:t>n</a:t>
            </a:r>
            <a:r>
              <a:rPr lang="en-US" i="1" baseline="30000" dirty="0">
                <a:latin typeface="Times New Roman" panose="02020603050405020304" pitchFamily="18" charset="0"/>
                <a:cs typeface="Times New Roman" panose="02020603050405020304" pitchFamily="18" charset="0"/>
              </a:rPr>
              <a:t>1+o(1)</a:t>
            </a:r>
            <a:r>
              <a:rPr lang="en-US" dirty="0"/>
              <a:t> CRS R-ABE (and BARGs!)</a:t>
            </a:r>
          </a:p>
          <a:p>
            <a:pPr marL="0" indent="0">
              <a:buNone/>
            </a:pPr>
            <a:endParaRPr lang="en-US" dirty="0"/>
          </a:p>
        </p:txBody>
      </p:sp>
      <p:sp>
        <p:nvSpPr>
          <p:cNvPr id="2" name="Title 1">
            <a:extLst>
              <a:ext uri="{FF2B5EF4-FFF2-40B4-BE49-F238E27FC236}">
                <a16:creationId xmlns:a16="http://schemas.microsoft.com/office/drawing/2014/main" id="{B0BB2FB3-FDA2-F52E-9AC0-E8D5472C783E}"/>
              </a:ext>
            </a:extLst>
          </p:cNvPr>
          <p:cNvSpPr>
            <a:spLocks noGrp="1"/>
          </p:cNvSpPr>
          <p:nvPr>
            <p:ph type="title"/>
          </p:nvPr>
        </p:nvSpPr>
        <p:spPr/>
        <p:txBody>
          <a:bodyPr/>
          <a:lstStyle/>
          <a:p>
            <a:r>
              <a:rPr lang="en-US" dirty="0"/>
              <a:t>Our Results</a:t>
            </a:r>
          </a:p>
        </p:txBody>
      </p:sp>
      <p:grpSp>
        <p:nvGrpSpPr>
          <p:cNvPr id="4" name="Group 3">
            <a:extLst>
              <a:ext uri="{FF2B5EF4-FFF2-40B4-BE49-F238E27FC236}">
                <a16:creationId xmlns:a16="http://schemas.microsoft.com/office/drawing/2014/main" id="{E41B86BD-6466-DAB5-B4E1-14DA28BAAFF2}"/>
              </a:ext>
            </a:extLst>
          </p:cNvPr>
          <p:cNvGrpSpPr/>
          <p:nvPr/>
        </p:nvGrpSpPr>
        <p:grpSpPr>
          <a:xfrm>
            <a:off x="1703044" y="4881276"/>
            <a:ext cx="6184928" cy="1163672"/>
            <a:chOff x="1835394" y="2571212"/>
            <a:chExt cx="6184928" cy="1163672"/>
          </a:xfrm>
        </p:grpSpPr>
        <p:sp>
          <p:nvSpPr>
            <p:cNvPr id="8" name="Cloud 7">
              <a:extLst>
                <a:ext uri="{FF2B5EF4-FFF2-40B4-BE49-F238E27FC236}">
                  <a16:creationId xmlns:a16="http://schemas.microsoft.com/office/drawing/2014/main" id="{A3CD06D3-F766-7270-961E-0BA0BC646F20}"/>
                </a:ext>
              </a:extLst>
            </p:cNvPr>
            <p:cNvSpPr/>
            <p:nvPr/>
          </p:nvSpPr>
          <p:spPr>
            <a:xfrm>
              <a:off x="1835394"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9" name="Arrow: Right 8">
              <a:extLst>
                <a:ext uri="{FF2B5EF4-FFF2-40B4-BE49-F238E27FC236}">
                  <a16:creationId xmlns:a16="http://schemas.microsoft.com/office/drawing/2014/main" id="{0BA72430-261F-C9E3-BC78-5B59D75F54AB}"/>
                </a:ext>
              </a:extLst>
            </p:cNvPr>
            <p:cNvSpPr/>
            <p:nvPr/>
          </p:nvSpPr>
          <p:spPr>
            <a:xfrm>
              <a:off x="4064443" y="2814332"/>
              <a:ext cx="934277" cy="594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51AAF42C-F7C7-796D-23CE-ABCFA6FA495D}"/>
                </a:ext>
              </a:extLst>
            </p:cNvPr>
            <p:cNvSpPr/>
            <p:nvPr/>
          </p:nvSpPr>
          <p:spPr>
            <a:xfrm>
              <a:off x="2425767"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5" name="Cloud 14">
              <a:extLst>
                <a:ext uri="{FF2B5EF4-FFF2-40B4-BE49-F238E27FC236}">
                  <a16:creationId xmlns:a16="http://schemas.microsoft.com/office/drawing/2014/main" id="{E3090E1B-0903-86A1-4EA8-DBE5B6D0E5C2}"/>
                </a:ext>
              </a:extLst>
            </p:cNvPr>
            <p:cNvSpPr/>
            <p:nvPr/>
          </p:nvSpPr>
          <p:spPr>
            <a:xfrm>
              <a:off x="3044567"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6" name="Cloud 15">
              <a:extLst>
                <a:ext uri="{FF2B5EF4-FFF2-40B4-BE49-F238E27FC236}">
                  <a16:creationId xmlns:a16="http://schemas.microsoft.com/office/drawing/2014/main" id="{81295EF6-361D-6DBB-B768-6533A323AE6A}"/>
                </a:ext>
              </a:extLst>
            </p:cNvPr>
            <p:cNvSpPr/>
            <p:nvPr/>
          </p:nvSpPr>
          <p:spPr>
            <a:xfrm>
              <a:off x="1835394"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7" name="Cloud 16">
              <a:extLst>
                <a:ext uri="{FF2B5EF4-FFF2-40B4-BE49-F238E27FC236}">
                  <a16:creationId xmlns:a16="http://schemas.microsoft.com/office/drawing/2014/main" id="{4C239076-7CF2-8595-C4A0-63534FF6E87D}"/>
                </a:ext>
              </a:extLst>
            </p:cNvPr>
            <p:cNvSpPr/>
            <p:nvPr/>
          </p:nvSpPr>
          <p:spPr>
            <a:xfrm>
              <a:off x="2425767"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8" name="Cloud 17">
              <a:extLst>
                <a:ext uri="{FF2B5EF4-FFF2-40B4-BE49-F238E27FC236}">
                  <a16:creationId xmlns:a16="http://schemas.microsoft.com/office/drawing/2014/main" id="{CEB26766-E37C-2C54-0399-73797362DFA5}"/>
                </a:ext>
              </a:extLst>
            </p:cNvPr>
            <p:cNvSpPr/>
            <p:nvPr/>
          </p:nvSpPr>
          <p:spPr>
            <a:xfrm>
              <a:off x="3044567"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9" name="Cloud 18">
              <a:extLst>
                <a:ext uri="{FF2B5EF4-FFF2-40B4-BE49-F238E27FC236}">
                  <a16:creationId xmlns:a16="http://schemas.microsoft.com/office/drawing/2014/main" id="{76D3DFCE-553B-10A0-813C-7A35E099CB28}"/>
                </a:ext>
              </a:extLst>
            </p:cNvPr>
            <p:cNvSpPr/>
            <p:nvPr/>
          </p:nvSpPr>
          <p:spPr>
            <a:xfrm>
              <a:off x="1835394"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0" name="Cloud 19">
              <a:extLst>
                <a:ext uri="{FF2B5EF4-FFF2-40B4-BE49-F238E27FC236}">
                  <a16:creationId xmlns:a16="http://schemas.microsoft.com/office/drawing/2014/main" id="{9E16FEC9-4C24-599E-23C9-85828C06DE90}"/>
                </a:ext>
              </a:extLst>
            </p:cNvPr>
            <p:cNvSpPr/>
            <p:nvPr/>
          </p:nvSpPr>
          <p:spPr>
            <a:xfrm>
              <a:off x="2425767"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1" name="Cloud 20">
              <a:extLst>
                <a:ext uri="{FF2B5EF4-FFF2-40B4-BE49-F238E27FC236}">
                  <a16:creationId xmlns:a16="http://schemas.microsoft.com/office/drawing/2014/main" id="{4ADEBBEB-8F96-E4DE-18B3-50D1D66914D5}"/>
                </a:ext>
              </a:extLst>
            </p:cNvPr>
            <p:cNvSpPr/>
            <p:nvPr/>
          </p:nvSpPr>
          <p:spPr>
            <a:xfrm>
              <a:off x="3044567"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2" name="Cloud 21">
              <a:extLst>
                <a:ext uri="{FF2B5EF4-FFF2-40B4-BE49-F238E27FC236}">
                  <a16:creationId xmlns:a16="http://schemas.microsoft.com/office/drawing/2014/main" id="{24CBEF05-F609-F112-CE86-12AF5B9F6FA8}"/>
                </a:ext>
              </a:extLst>
            </p:cNvPr>
            <p:cNvSpPr/>
            <p:nvPr/>
          </p:nvSpPr>
          <p:spPr>
            <a:xfrm>
              <a:off x="5436431"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3" name="Cloud 22">
              <a:extLst>
                <a:ext uri="{FF2B5EF4-FFF2-40B4-BE49-F238E27FC236}">
                  <a16:creationId xmlns:a16="http://schemas.microsoft.com/office/drawing/2014/main" id="{4DA1892A-4147-7177-FD14-7837D76634AC}"/>
                </a:ext>
              </a:extLst>
            </p:cNvPr>
            <p:cNvSpPr/>
            <p:nvPr/>
          </p:nvSpPr>
          <p:spPr>
            <a:xfrm>
              <a:off x="6026804"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4" name="Cloud 23">
              <a:extLst>
                <a:ext uri="{FF2B5EF4-FFF2-40B4-BE49-F238E27FC236}">
                  <a16:creationId xmlns:a16="http://schemas.microsoft.com/office/drawing/2014/main" id="{83BF39BD-9018-B99D-736A-66840BD7A732}"/>
                </a:ext>
              </a:extLst>
            </p:cNvPr>
            <p:cNvSpPr/>
            <p:nvPr/>
          </p:nvSpPr>
          <p:spPr>
            <a:xfrm>
              <a:off x="6645604"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5" name="Cloud 24">
              <a:extLst>
                <a:ext uri="{FF2B5EF4-FFF2-40B4-BE49-F238E27FC236}">
                  <a16:creationId xmlns:a16="http://schemas.microsoft.com/office/drawing/2014/main" id="{E103487D-3B1A-68AE-366B-B4C534A1BAD8}"/>
                </a:ext>
              </a:extLst>
            </p:cNvPr>
            <p:cNvSpPr/>
            <p:nvPr/>
          </p:nvSpPr>
          <p:spPr>
            <a:xfrm>
              <a:off x="7264749"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6" name="Rectangle 25">
              <a:extLst>
                <a:ext uri="{FF2B5EF4-FFF2-40B4-BE49-F238E27FC236}">
                  <a16:creationId xmlns:a16="http://schemas.microsoft.com/office/drawing/2014/main" id="{DA79253F-A870-42DE-3032-A28CA962702E}"/>
                </a:ext>
              </a:extLst>
            </p:cNvPr>
            <p:cNvSpPr/>
            <p:nvPr/>
          </p:nvSpPr>
          <p:spPr>
            <a:xfrm>
              <a:off x="7408838" y="2762361"/>
              <a:ext cx="611484" cy="686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3B2AF2C1-7797-8E10-D6C7-D429019CAF23}"/>
              </a:ext>
            </a:extLst>
          </p:cNvPr>
          <p:cNvSpPr/>
          <p:nvPr/>
        </p:nvSpPr>
        <p:spPr>
          <a:xfrm>
            <a:off x="5843447" y="4295274"/>
            <a:ext cx="2044525" cy="4692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4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97D5CB-2963-FFBE-11BF-DBB32BEDA390}"/>
              </a:ext>
            </a:extLst>
          </p:cNvPr>
          <p:cNvSpPr txBox="1">
            <a:spLocks/>
          </p:cNvSpPr>
          <p:nvPr/>
        </p:nvSpPr>
        <p:spPr>
          <a:xfrm>
            <a:off x="8382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Thank you!</a:t>
            </a:r>
          </a:p>
        </p:txBody>
      </p:sp>
      <p:sp>
        <p:nvSpPr>
          <p:cNvPr id="7" name="Title 1">
            <a:extLst>
              <a:ext uri="{FF2B5EF4-FFF2-40B4-BE49-F238E27FC236}">
                <a16:creationId xmlns:a16="http://schemas.microsoft.com/office/drawing/2014/main" id="{3EFDBCFC-23D0-FA15-2601-2A98B29230A7}"/>
              </a:ext>
            </a:extLst>
          </p:cNvPr>
          <p:cNvSpPr txBox="1">
            <a:spLocks/>
          </p:cNvSpPr>
          <p:nvPr/>
        </p:nvSpPr>
        <p:spPr>
          <a:xfrm>
            <a:off x="838200" y="6248400"/>
            <a:ext cx="10515600" cy="424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t>Read our paper </a:t>
            </a:r>
            <a:r>
              <a:rPr lang="en-US" sz="2000"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2024/749</a:t>
            </a:r>
            <a:endParaRPr lang="en-US" sz="2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54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3AA4-1A7F-4C15-1E82-E4EB30AD4B5F}"/>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79F54AFC-0B6A-45A1-7DF0-DCAC4FBE1B58}"/>
              </a:ext>
            </a:extLst>
          </p:cNvPr>
          <p:cNvSpPr>
            <a:spLocks noGrp="1"/>
          </p:cNvSpPr>
          <p:nvPr>
            <p:ph idx="1"/>
          </p:nvPr>
        </p:nvSpPr>
        <p:spPr>
          <a:xfrm>
            <a:off x="838200" y="1690688"/>
            <a:ext cx="10515600" cy="4538662"/>
          </a:xfrm>
        </p:spPr>
        <p:txBody>
          <a:bodyPr/>
          <a:lstStyle/>
          <a:p>
            <a:r>
              <a:rPr lang="en-US" dirty="0"/>
              <a:t>Linear (or sublinear) CRS registered ABE from Pairings?</a:t>
            </a:r>
          </a:p>
          <a:p>
            <a:r>
              <a:rPr lang="en-US" dirty="0" err="1"/>
              <a:t>Subquadratic</a:t>
            </a:r>
            <a:r>
              <a:rPr lang="en-US" dirty="0"/>
              <a:t> CRS registered ABE under fixed-size assumptions?</a:t>
            </a:r>
          </a:p>
        </p:txBody>
      </p:sp>
    </p:spTree>
    <p:extLst>
      <p:ext uri="{BB962C8B-B14F-4D97-AF65-F5344CB8AC3E}">
        <p14:creationId xmlns:p14="http://schemas.microsoft.com/office/powerpoint/2010/main" val="386546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Logo&#10;&#10;Description automatically generated">
            <a:extLst>
              <a:ext uri="{FF2B5EF4-FFF2-40B4-BE49-F238E27FC236}">
                <a16:creationId xmlns:a16="http://schemas.microsoft.com/office/drawing/2014/main" id="{AF1C20CB-C445-0A53-4AF0-306C9B03A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233" y="2982505"/>
            <a:ext cx="472942" cy="472942"/>
          </a:xfrm>
          <a:prstGeom prst="rect">
            <a:avLst/>
          </a:prstGeom>
        </p:spPr>
      </p:pic>
      <p:pic>
        <p:nvPicPr>
          <p:cNvPr id="19" name="Picture 18" descr="Shape, icon&#10;&#10;Description automatically generated">
            <a:extLst>
              <a:ext uri="{FF2B5EF4-FFF2-40B4-BE49-F238E27FC236}">
                <a16:creationId xmlns:a16="http://schemas.microsoft.com/office/drawing/2014/main" id="{C4FC883E-C305-54B0-6AC2-0FCCF9100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68357">
            <a:off x="1078395" y="3331457"/>
            <a:ext cx="765158" cy="608847"/>
          </a:xfrm>
          <a:prstGeom prst="rect">
            <a:avLst/>
          </a:prstGeom>
        </p:spPr>
      </p:pic>
      <p:pic>
        <p:nvPicPr>
          <p:cNvPr id="21" name="Picture 20" descr="Logo&#10;&#10;Description automatically generated">
            <a:extLst>
              <a:ext uri="{FF2B5EF4-FFF2-40B4-BE49-F238E27FC236}">
                <a16:creationId xmlns:a16="http://schemas.microsoft.com/office/drawing/2014/main" id="{8285C83A-79DC-0DF7-B412-BA24DE41D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073" y="4328943"/>
            <a:ext cx="472942" cy="472942"/>
          </a:xfrm>
          <a:prstGeom prst="rect">
            <a:avLst/>
          </a:prstGeom>
        </p:spPr>
      </p:pic>
      <p:pic>
        <p:nvPicPr>
          <p:cNvPr id="22" name="Picture 21" descr="Shape, icon&#10;&#10;Description automatically generated">
            <a:extLst>
              <a:ext uri="{FF2B5EF4-FFF2-40B4-BE49-F238E27FC236}">
                <a16:creationId xmlns:a16="http://schemas.microsoft.com/office/drawing/2014/main" id="{F9C61FCC-F78C-C25E-1859-6AC36A517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468357">
            <a:off x="1068235" y="4677895"/>
            <a:ext cx="765158" cy="608847"/>
          </a:xfrm>
          <a:prstGeom prst="rect">
            <a:avLst/>
          </a:prstGeom>
        </p:spPr>
      </p:pic>
      <p:sp>
        <p:nvSpPr>
          <p:cNvPr id="2" name="Title 1">
            <a:extLst>
              <a:ext uri="{FF2B5EF4-FFF2-40B4-BE49-F238E27FC236}">
                <a16:creationId xmlns:a16="http://schemas.microsoft.com/office/drawing/2014/main" id="{9683DBDC-829C-0E1B-4622-2A54D5EB7497}"/>
              </a:ext>
            </a:extLst>
          </p:cNvPr>
          <p:cNvSpPr>
            <a:spLocks noGrp="1"/>
          </p:cNvSpPr>
          <p:nvPr>
            <p:ph type="title"/>
          </p:nvPr>
        </p:nvSpPr>
        <p:spPr/>
        <p:txBody>
          <a:bodyPr/>
          <a:lstStyle/>
          <a:p>
            <a:r>
              <a:rPr lang="en-US" dirty="0"/>
              <a:t>Attribute Based Encryption [SW05, GPSW06]</a:t>
            </a:r>
          </a:p>
        </p:txBody>
      </p:sp>
      <p:pic>
        <p:nvPicPr>
          <p:cNvPr id="5" name="Content Placeholder 4" descr="Lock outline">
            <a:extLst>
              <a:ext uri="{FF2B5EF4-FFF2-40B4-BE49-F238E27FC236}">
                <a16:creationId xmlns:a16="http://schemas.microsoft.com/office/drawing/2014/main" id="{512ECC75-D51C-FE7B-10A1-E545F91E36C9}"/>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8119" y="3062513"/>
            <a:ext cx="755703" cy="755703"/>
          </a:xfrm>
        </p:spPr>
      </p:pic>
      <p:pic>
        <p:nvPicPr>
          <p:cNvPr id="7" name="Graphic 6" descr="Key outline">
            <a:extLst>
              <a:ext uri="{FF2B5EF4-FFF2-40B4-BE49-F238E27FC236}">
                <a16:creationId xmlns:a16="http://schemas.microsoft.com/office/drawing/2014/main" id="{B9C0A051-B8F5-D369-5D52-6F0CF90553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00816" y="1770037"/>
            <a:ext cx="755703" cy="755703"/>
          </a:xfrm>
          <a:prstGeom prst="rect">
            <a:avLst/>
          </a:prstGeom>
        </p:spPr>
      </p:pic>
      <p:pic>
        <p:nvPicPr>
          <p:cNvPr id="8" name="Picture 7" descr="Icon&#10;&#10;Description automatically generated">
            <a:extLst>
              <a:ext uri="{FF2B5EF4-FFF2-40B4-BE49-F238E27FC236}">
                <a16:creationId xmlns:a16="http://schemas.microsoft.com/office/drawing/2014/main" id="{CD5ECA4B-23EB-B438-D64B-D1AAF726DA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724" y="3185771"/>
            <a:ext cx="663753" cy="716645"/>
          </a:xfrm>
          <a:prstGeom prst="rect">
            <a:avLst/>
          </a:prstGeom>
        </p:spPr>
      </p:pic>
      <p:pic>
        <p:nvPicPr>
          <p:cNvPr id="9" name="Picture 8" descr="Icon&#10;&#10;Description automatically generated">
            <a:extLst>
              <a:ext uri="{FF2B5EF4-FFF2-40B4-BE49-F238E27FC236}">
                <a16:creationId xmlns:a16="http://schemas.microsoft.com/office/drawing/2014/main" id="{B7AC042A-F5DF-1360-A566-D11F72C2B0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3601" y="1804194"/>
            <a:ext cx="762000" cy="762000"/>
          </a:xfrm>
          <a:prstGeom prst="rect">
            <a:avLst/>
          </a:prstGeom>
        </p:spPr>
      </p:pic>
      <p:pic>
        <p:nvPicPr>
          <p:cNvPr id="4" name="Picture 3" descr="A picture containing toiletry, cosmetic&#10;&#10;Description automatically generated">
            <a:extLst>
              <a:ext uri="{FF2B5EF4-FFF2-40B4-BE49-F238E27FC236}">
                <a16:creationId xmlns:a16="http://schemas.microsoft.com/office/drawing/2014/main" id="{06D17637-B545-8A41-7ABE-D3E6A56990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3600" y="4521993"/>
            <a:ext cx="762000" cy="762000"/>
          </a:xfrm>
          <a:prstGeom prst="rect">
            <a:avLst/>
          </a:prstGeom>
        </p:spPr>
      </p:pic>
      <p:pic>
        <p:nvPicPr>
          <p:cNvPr id="10" name="Picture 9">
            <a:extLst>
              <a:ext uri="{FF2B5EF4-FFF2-40B4-BE49-F238E27FC236}">
                <a16:creationId xmlns:a16="http://schemas.microsoft.com/office/drawing/2014/main" id="{490C67B5-BA02-A8AC-E3C3-5A26C4165017}"/>
              </a:ext>
            </a:extLst>
          </p:cNvPr>
          <p:cNvPicPr>
            <a:picLocks noChangeAspect="1"/>
          </p:cNvPicPr>
          <p:nvPr/>
        </p:nvPicPr>
        <p:blipFill>
          <a:blip r:embed="rId12"/>
          <a:stretch>
            <a:fillRect/>
          </a:stretch>
        </p:blipFill>
        <p:spPr>
          <a:xfrm>
            <a:off x="9288639" y="2839849"/>
            <a:ext cx="952500" cy="952500"/>
          </a:xfrm>
          <a:prstGeom prst="rect">
            <a:avLst/>
          </a:prstGeom>
        </p:spPr>
      </p:pic>
      <p:pic>
        <p:nvPicPr>
          <p:cNvPr id="12" name="Graphic 11" descr="Key outline">
            <a:extLst>
              <a:ext uri="{FF2B5EF4-FFF2-40B4-BE49-F238E27FC236}">
                <a16:creationId xmlns:a16="http://schemas.microsoft.com/office/drawing/2014/main" id="{07A19BB4-125F-C09C-E58A-73E947CE32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00816" y="3189046"/>
            <a:ext cx="755703" cy="755703"/>
          </a:xfrm>
          <a:prstGeom prst="rect">
            <a:avLst/>
          </a:prstGeom>
        </p:spPr>
      </p:pic>
      <p:pic>
        <p:nvPicPr>
          <p:cNvPr id="14" name="Graphic 13" descr="Key outline">
            <a:extLst>
              <a:ext uri="{FF2B5EF4-FFF2-40B4-BE49-F238E27FC236}">
                <a16:creationId xmlns:a16="http://schemas.microsoft.com/office/drawing/2014/main" id="{4FF9B608-4375-1CC0-E5BC-8BF7CEA13C0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00816" y="4608055"/>
            <a:ext cx="755703" cy="755703"/>
          </a:xfrm>
          <a:prstGeom prst="rect">
            <a:avLst/>
          </a:prstGeom>
        </p:spPr>
      </p:pic>
      <p:pic>
        <p:nvPicPr>
          <p:cNvPr id="3" name="Picture 2">
            <a:extLst>
              <a:ext uri="{FF2B5EF4-FFF2-40B4-BE49-F238E27FC236}">
                <a16:creationId xmlns:a16="http://schemas.microsoft.com/office/drawing/2014/main" id="{1C299FCA-D786-A34B-3A88-8EDABB2FD2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13022" y="2746022"/>
            <a:ext cx="1365956" cy="136595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9C8D8C1D-1CF5-6664-93D4-036C28F4CF62}"/>
              </a:ext>
            </a:extLst>
          </p:cNvPr>
          <p:cNvCxnSpPr>
            <a:cxnSpLocks/>
          </p:cNvCxnSpPr>
          <p:nvPr/>
        </p:nvCxnSpPr>
        <p:spPr>
          <a:xfrm>
            <a:off x="6863644" y="3544711"/>
            <a:ext cx="12982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835DD574-7A6E-1A1A-6125-3CDD84E814D1}"/>
              </a:ext>
            </a:extLst>
          </p:cNvPr>
          <p:cNvSpPr/>
          <p:nvPr/>
        </p:nvSpPr>
        <p:spPr>
          <a:xfrm>
            <a:off x="8572955" y="3748527"/>
            <a:ext cx="48603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pk</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76CB6E55-8754-2333-FD55-EBDB04464DDA}"/>
              </a:ext>
            </a:extLst>
          </p:cNvPr>
          <p:cNvSpPr/>
          <p:nvPr/>
        </p:nvSpPr>
        <p:spPr>
          <a:xfrm>
            <a:off x="1833379" y="1425451"/>
            <a:ext cx="1970773" cy="461665"/>
          </a:xfrm>
          <a:prstGeom prst="rect">
            <a:avLst/>
          </a:prstGeom>
          <a:noFill/>
        </p:spPr>
        <p:txBody>
          <a:bodyPr wrap="squar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faculty</a:t>
            </a:r>
            <a:r>
              <a:rPr lang="en-US" sz="2400" baseline="-25000" dirty="0">
                <a:ln w="0"/>
                <a:effectLst>
                  <a:outerShdw blurRad="38100" dist="19050" dir="2700000" algn="tl" rotWithShape="0">
                    <a:schemeClr val="dk1">
                      <a:alpha val="40000"/>
                    </a:schemeClr>
                  </a:outerShdw>
                </a:effectLst>
              </a:rPr>
              <a:t>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D7A1ED6F-12FE-71DC-BBCB-4798D39CEB90}"/>
              </a:ext>
            </a:extLst>
          </p:cNvPr>
          <p:cNvSpPr/>
          <p:nvPr/>
        </p:nvSpPr>
        <p:spPr>
          <a:xfrm>
            <a:off x="2132109" y="2753468"/>
            <a:ext cx="1634230"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faculty</a:t>
            </a:r>
            <a:r>
              <a:rPr lang="en-US" sz="2400" baseline="-25000" dirty="0">
                <a:ln w="0"/>
                <a:effectLst>
                  <a:outerShdw blurRad="38100" dist="19050" dir="2700000" algn="tl" rotWithShape="0">
                    <a:schemeClr val="dk1">
                      <a:alpha val="40000"/>
                    </a:schemeClr>
                  </a:outerShdw>
                </a:effectLst>
              </a:rPr>
              <a:t> + math</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A4CAAC46-EE2B-3FF7-490E-8B51043D6C3D}"/>
              </a:ext>
            </a:extLst>
          </p:cNvPr>
          <p:cNvSpPr/>
          <p:nvPr/>
        </p:nvSpPr>
        <p:spPr>
          <a:xfrm>
            <a:off x="2186477" y="4256756"/>
            <a:ext cx="1479187"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student</a:t>
            </a:r>
            <a:r>
              <a:rPr lang="en-US" sz="2400" baseline="-25000" dirty="0">
                <a:ln w="0"/>
                <a:effectLst>
                  <a:outerShdw blurRad="38100" dist="19050" dir="2700000" algn="tl" rotWithShape="0">
                    <a:schemeClr val="dk1">
                      <a:alpha val="40000"/>
                    </a:schemeClr>
                  </a:outerShdw>
                </a:effectLst>
              </a:rPr>
              <a:t>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pic>
        <p:nvPicPr>
          <p:cNvPr id="11" name="Graphic 10" descr="Paper with solid fill">
            <a:extLst>
              <a:ext uri="{FF2B5EF4-FFF2-40B4-BE49-F238E27FC236}">
                <a16:creationId xmlns:a16="http://schemas.microsoft.com/office/drawing/2014/main" id="{655BFAE1-61A4-8EC3-B880-19CC243CB60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26739" y="4582122"/>
            <a:ext cx="914400" cy="914400"/>
          </a:xfrm>
          <a:prstGeom prst="rect">
            <a:avLst/>
          </a:prstGeom>
        </p:spPr>
      </p:pic>
      <p:sp>
        <p:nvSpPr>
          <p:cNvPr id="13" name="Rectangle 12">
            <a:extLst>
              <a:ext uri="{FF2B5EF4-FFF2-40B4-BE49-F238E27FC236}">
                <a16:creationId xmlns:a16="http://schemas.microsoft.com/office/drawing/2014/main" id="{A01178C2-FD05-7813-CDCB-D1F5E6ABCCFE}"/>
              </a:ext>
            </a:extLst>
          </p:cNvPr>
          <p:cNvSpPr/>
          <p:nvPr/>
        </p:nvSpPr>
        <p:spPr>
          <a:xfrm>
            <a:off x="8958650" y="5399260"/>
            <a:ext cx="1650581"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ct</a:t>
            </a:r>
            <a:r>
              <a:rPr lang="en-US" sz="2400" baseline="-25000" dirty="0" err="1">
                <a:ln w="0"/>
                <a:effectLst>
                  <a:outerShdw blurRad="38100" dist="19050" dir="2700000" algn="tl" rotWithShape="0">
                    <a:schemeClr val="dk1">
                      <a:alpha val="40000"/>
                    </a:schemeClr>
                  </a:outerShdw>
                </a:effectLst>
              </a:rPr>
              <a:t>CS</a:t>
            </a:r>
            <a:r>
              <a:rPr lang="en-US" sz="2400" baseline="-25000" dirty="0">
                <a:ln w="0"/>
                <a:effectLst>
                  <a:outerShdw blurRad="38100" dist="19050" dir="2700000" algn="tl" rotWithShape="0">
                    <a:schemeClr val="dk1">
                      <a:alpha val="40000"/>
                    </a:schemeClr>
                  </a:outerShdw>
                </a:effectLst>
              </a:rPr>
              <a:t> AND faculty</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cxnSp>
        <p:nvCxnSpPr>
          <p:cNvPr id="15" name="Straight Arrow Connector 14">
            <a:extLst>
              <a:ext uri="{FF2B5EF4-FFF2-40B4-BE49-F238E27FC236}">
                <a16:creationId xmlns:a16="http://schemas.microsoft.com/office/drawing/2014/main" id="{35436B2B-0F70-1E75-1851-CDDA0C3AA30B}"/>
              </a:ext>
            </a:extLst>
          </p:cNvPr>
          <p:cNvCxnSpPr>
            <a:cxnSpLocks/>
          </p:cNvCxnSpPr>
          <p:nvPr/>
        </p:nvCxnSpPr>
        <p:spPr>
          <a:xfrm>
            <a:off x="9764889" y="4056647"/>
            <a:ext cx="0" cy="465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Content Placeholder 4" descr="Lock outline">
            <a:extLst>
              <a:ext uri="{FF2B5EF4-FFF2-40B4-BE49-F238E27FC236}">
                <a16:creationId xmlns:a16="http://schemas.microsoft.com/office/drawing/2014/main" id="{CF338CBC-00EE-128C-3D50-28B60D463F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8703" y="4836274"/>
            <a:ext cx="412369" cy="412369"/>
          </a:xfrm>
          <a:prstGeom prst="rect">
            <a:avLst/>
          </a:prstGeom>
        </p:spPr>
      </p:pic>
      <p:cxnSp>
        <p:nvCxnSpPr>
          <p:cNvPr id="27" name="Straight Connector 26">
            <a:extLst>
              <a:ext uri="{FF2B5EF4-FFF2-40B4-BE49-F238E27FC236}">
                <a16:creationId xmlns:a16="http://schemas.microsoft.com/office/drawing/2014/main" id="{F1719C9E-A592-81F0-F181-7BD519AE1E44}"/>
              </a:ext>
            </a:extLst>
          </p:cNvPr>
          <p:cNvCxnSpPr/>
          <p:nvPr/>
        </p:nvCxnSpPr>
        <p:spPr>
          <a:xfrm>
            <a:off x="2500816" y="3214913"/>
            <a:ext cx="552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0EAF0B-E089-3C19-9EEC-0E80F1EDD9B0}"/>
              </a:ext>
            </a:extLst>
          </p:cNvPr>
          <p:cNvCxnSpPr>
            <a:cxnSpLocks/>
          </p:cNvCxnSpPr>
          <p:nvPr/>
        </p:nvCxnSpPr>
        <p:spPr>
          <a:xfrm>
            <a:off x="3354700" y="4718421"/>
            <a:ext cx="2267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quot;Not Allowed&quot; Symbol 33">
            <a:extLst>
              <a:ext uri="{FF2B5EF4-FFF2-40B4-BE49-F238E27FC236}">
                <a16:creationId xmlns:a16="http://schemas.microsoft.com/office/drawing/2014/main" id="{1979949B-B46C-31AB-8BA6-3D461D081F1F}"/>
              </a:ext>
            </a:extLst>
          </p:cNvPr>
          <p:cNvSpPr/>
          <p:nvPr/>
        </p:nvSpPr>
        <p:spPr>
          <a:xfrm>
            <a:off x="9326739" y="4568716"/>
            <a:ext cx="914400" cy="914400"/>
          </a:xfrm>
          <a:prstGeom prst="noSmoking">
            <a:avLst>
              <a:gd name="adj" fmla="val 110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Arrow Connector 34">
            <a:extLst>
              <a:ext uri="{FF2B5EF4-FFF2-40B4-BE49-F238E27FC236}">
                <a16:creationId xmlns:a16="http://schemas.microsoft.com/office/drawing/2014/main" id="{26868EF6-EA97-BA6F-D998-0326B925B1FD}"/>
              </a:ext>
            </a:extLst>
          </p:cNvPr>
          <p:cNvCxnSpPr>
            <a:cxnSpLocks/>
          </p:cNvCxnSpPr>
          <p:nvPr/>
        </p:nvCxnSpPr>
        <p:spPr>
          <a:xfrm flipH="1" flipV="1">
            <a:off x="3510844" y="2178756"/>
            <a:ext cx="1772356" cy="1036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343E409-6613-D6BA-C5E3-6F0DE02DF247}"/>
              </a:ext>
            </a:extLst>
          </p:cNvPr>
          <p:cNvCxnSpPr>
            <a:cxnSpLocks/>
          </p:cNvCxnSpPr>
          <p:nvPr/>
        </p:nvCxnSpPr>
        <p:spPr>
          <a:xfrm flipH="1">
            <a:off x="3510844" y="3544711"/>
            <a:ext cx="17723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DD195B4-E46B-DAEE-B4C9-D8C491F36944}"/>
              </a:ext>
            </a:extLst>
          </p:cNvPr>
          <p:cNvCxnSpPr>
            <a:cxnSpLocks/>
          </p:cNvCxnSpPr>
          <p:nvPr/>
        </p:nvCxnSpPr>
        <p:spPr>
          <a:xfrm flipH="1">
            <a:off x="3510844" y="3944749"/>
            <a:ext cx="1772356" cy="1044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48EFEA58-4893-AD9A-6F8F-19B696704F51}"/>
              </a:ext>
            </a:extLst>
          </p:cNvPr>
          <p:cNvSpPr/>
          <p:nvPr/>
        </p:nvSpPr>
        <p:spPr>
          <a:xfrm>
            <a:off x="2093175" y="1425451"/>
            <a:ext cx="1417669" cy="4929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9A98598-C3B3-18A7-B6CC-8AB5229126A1}"/>
              </a:ext>
            </a:extLst>
          </p:cNvPr>
          <p:cNvGrpSpPr/>
          <p:nvPr/>
        </p:nvGrpSpPr>
        <p:grpSpPr>
          <a:xfrm>
            <a:off x="4282821" y="1563066"/>
            <a:ext cx="914400" cy="914400"/>
            <a:chOff x="5340612" y="1521539"/>
            <a:chExt cx="914400" cy="914400"/>
          </a:xfrm>
        </p:grpSpPr>
        <p:pic>
          <p:nvPicPr>
            <p:cNvPr id="24" name="Graphic 23" descr="Paper with solid fill">
              <a:extLst>
                <a:ext uri="{FF2B5EF4-FFF2-40B4-BE49-F238E27FC236}">
                  <a16:creationId xmlns:a16="http://schemas.microsoft.com/office/drawing/2014/main" id="{BED81418-76F0-2729-92C6-5F2BB1E744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340612" y="1521539"/>
              <a:ext cx="914400" cy="914400"/>
            </a:xfrm>
            <a:prstGeom prst="rect">
              <a:avLst/>
            </a:prstGeom>
          </p:spPr>
        </p:pic>
        <p:grpSp>
          <p:nvGrpSpPr>
            <p:cNvPr id="23" name="Group 22">
              <a:extLst>
                <a:ext uri="{FF2B5EF4-FFF2-40B4-BE49-F238E27FC236}">
                  <a16:creationId xmlns:a16="http://schemas.microsoft.com/office/drawing/2014/main" id="{3E89782E-BEC6-3CF6-F70B-C49DF0FB4D7D}"/>
                </a:ext>
              </a:extLst>
            </p:cNvPr>
            <p:cNvGrpSpPr/>
            <p:nvPr/>
          </p:nvGrpSpPr>
          <p:grpSpPr>
            <a:xfrm>
              <a:off x="5537525" y="1804194"/>
              <a:ext cx="558475" cy="439136"/>
              <a:chOff x="4163930" y="1673768"/>
              <a:chExt cx="1031955" cy="751568"/>
            </a:xfrm>
          </p:grpSpPr>
          <p:pic>
            <p:nvPicPr>
              <p:cNvPr id="17" name="Content Placeholder 4" descr="Lock outline">
                <a:extLst>
                  <a:ext uri="{FF2B5EF4-FFF2-40B4-BE49-F238E27FC236}">
                    <a16:creationId xmlns:a16="http://schemas.microsoft.com/office/drawing/2014/main" id="{6BDD4CEE-4AE3-BECA-2326-89CF7E198A00}"/>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t="43791"/>
              <a:stretch/>
            </p:blipFill>
            <p:spPr>
              <a:xfrm>
                <a:off x="4163930" y="2000561"/>
                <a:ext cx="755703" cy="424775"/>
              </a:xfrm>
              <a:prstGeom prst="rect">
                <a:avLst/>
              </a:prstGeom>
            </p:spPr>
          </p:pic>
          <p:pic>
            <p:nvPicPr>
              <p:cNvPr id="20" name="Content Placeholder 4" descr="Lock outline">
                <a:extLst>
                  <a:ext uri="{FF2B5EF4-FFF2-40B4-BE49-F238E27FC236}">
                    <a16:creationId xmlns:a16="http://schemas.microsoft.com/office/drawing/2014/main" id="{27DD513E-8BEB-D34F-8B2A-6417AFEAC441}"/>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b="56756"/>
              <a:stretch/>
            </p:blipFill>
            <p:spPr>
              <a:xfrm>
                <a:off x="4440182" y="1673768"/>
                <a:ext cx="755703" cy="326793"/>
              </a:xfrm>
              <a:prstGeom prst="rect">
                <a:avLst/>
              </a:prstGeom>
            </p:spPr>
          </p:pic>
        </p:grpSp>
      </p:grpSp>
      <p:sp>
        <p:nvSpPr>
          <p:cNvPr id="26" name="Arrow: Right 25">
            <a:extLst>
              <a:ext uri="{FF2B5EF4-FFF2-40B4-BE49-F238E27FC236}">
                <a16:creationId xmlns:a16="http://schemas.microsoft.com/office/drawing/2014/main" id="{A7114638-D421-07F1-3F23-FF4DBF216344}"/>
              </a:ext>
            </a:extLst>
          </p:cNvPr>
          <p:cNvSpPr/>
          <p:nvPr/>
        </p:nvSpPr>
        <p:spPr>
          <a:xfrm>
            <a:off x="3797054" y="1891070"/>
            <a:ext cx="399788" cy="28746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89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animBg="1"/>
      <p:bldP spid="6"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DBDC-829C-0E1B-4622-2A54D5EB7497}"/>
              </a:ext>
            </a:extLst>
          </p:cNvPr>
          <p:cNvSpPr>
            <a:spLocks noGrp="1"/>
          </p:cNvSpPr>
          <p:nvPr>
            <p:ph type="title"/>
          </p:nvPr>
        </p:nvSpPr>
        <p:spPr/>
        <p:txBody>
          <a:bodyPr/>
          <a:lstStyle/>
          <a:p>
            <a:r>
              <a:rPr lang="en-US" dirty="0"/>
              <a:t>Key Exfiltration Problem</a:t>
            </a:r>
          </a:p>
        </p:txBody>
      </p:sp>
      <p:pic>
        <p:nvPicPr>
          <p:cNvPr id="5" name="Content Placeholder 4" descr="Lock outline">
            <a:extLst>
              <a:ext uri="{FF2B5EF4-FFF2-40B4-BE49-F238E27FC236}">
                <a16:creationId xmlns:a16="http://schemas.microsoft.com/office/drawing/2014/main" id="{512ECC75-D51C-FE7B-10A1-E545F91E36C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791"/>
          <a:stretch/>
        </p:blipFill>
        <p:spPr>
          <a:xfrm>
            <a:off x="8438119" y="3393441"/>
            <a:ext cx="755703" cy="424775"/>
          </a:xfrm>
        </p:spPr>
      </p:pic>
      <p:pic>
        <p:nvPicPr>
          <p:cNvPr id="7" name="Graphic 6" descr="Key outline">
            <a:extLst>
              <a:ext uri="{FF2B5EF4-FFF2-40B4-BE49-F238E27FC236}">
                <a16:creationId xmlns:a16="http://schemas.microsoft.com/office/drawing/2014/main" id="{B9C0A051-B8F5-D369-5D52-6F0CF90553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00816" y="1770037"/>
            <a:ext cx="755703" cy="755703"/>
          </a:xfrm>
          <a:prstGeom prst="rect">
            <a:avLst/>
          </a:prstGeom>
        </p:spPr>
      </p:pic>
      <p:pic>
        <p:nvPicPr>
          <p:cNvPr id="8" name="Picture 7" descr="Icon&#10;&#10;Description automatically generated">
            <a:extLst>
              <a:ext uri="{FF2B5EF4-FFF2-40B4-BE49-F238E27FC236}">
                <a16:creationId xmlns:a16="http://schemas.microsoft.com/office/drawing/2014/main" id="{CD5ECA4B-23EB-B438-D64B-D1AAF726DA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2724" y="3185771"/>
            <a:ext cx="663753" cy="716645"/>
          </a:xfrm>
          <a:prstGeom prst="rect">
            <a:avLst/>
          </a:prstGeom>
        </p:spPr>
      </p:pic>
      <p:pic>
        <p:nvPicPr>
          <p:cNvPr id="9" name="Picture 8" descr="Icon&#10;&#10;Description automatically generated">
            <a:extLst>
              <a:ext uri="{FF2B5EF4-FFF2-40B4-BE49-F238E27FC236}">
                <a16:creationId xmlns:a16="http://schemas.microsoft.com/office/drawing/2014/main" id="{B7AC042A-F5DF-1360-A566-D11F72C2B0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3601" y="1804194"/>
            <a:ext cx="762000" cy="762000"/>
          </a:xfrm>
          <a:prstGeom prst="rect">
            <a:avLst/>
          </a:prstGeom>
        </p:spPr>
      </p:pic>
      <p:pic>
        <p:nvPicPr>
          <p:cNvPr id="4" name="Picture 3" descr="A picture containing toiletry, cosmetic&#10;&#10;Description automatically generated">
            <a:extLst>
              <a:ext uri="{FF2B5EF4-FFF2-40B4-BE49-F238E27FC236}">
                <a16:creationId xmlns:a16="http://schemas.microsoft.com/office/drawing/2014/main" id="{06D17637-B545-8A41-7ABE-D3E6A56990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3600" y="4521993"/>
            <a:ext cx="762000" cy="762000"/>
          </a:xfrm>
          <a:prstGeom prst="rect">
            <a:avLst/>
          </a:prstGeom>
        </p:spPr>
      </p:pic>
      <p:pic>
        <p:nvPicPr>
          <p:cNvPr id="10" name="Picture 9">
            <a:extLst>
              <a:ext uri="{FF2B5EF4-FFF2-40B4-BE49-F238E27FC236}">
                <a16:creationId xmlns:a16="http://schemas.microsoft.com/office/drawing/2014/main" id="{490C67B5-BA02-A8AC-E3C3-5A26C4165017}"/>
              </a:ext>
            </a:extLst>
          </p:cNvPr>
          <p:cNvPicPr>
            <a:picLocks noChangeAspect="1"/>
          </p:cNvPicPr>
          <p:nvPr/>
        </p:nvPicPr>
        <p:blipFill>
          <a:blip r:embed="rId10"/>
          <a:stretch>
            <a:fillRect/>
          </a:stretch>
        </p:blipFill>
        <p:spPr>
          <a:xfrm>
            <a:off x="9288639" y="2839849"/>
            <a:ext cx="952500" cy="952500"/>
          </a:xfrm>
          <a:prstGeom prst="rect">
            <a:avLst/>
          </a:prstGeom>
        </p:spPr>
      </p:pic>
      <p:pic>
        <p:nvPicPr>
          <p:cNvPr id="12" name="Graphic 11" descr="Key outline">
            <a:extLst>
              <a:ext uri="{FF2B5EF4-FFF2-40B4-BE49-F238E27FC236}">
                <a16:creationId xmlns:a16="http://schemas.microsoft.com/office/drawing/2014/main" id="{07A19BB4-125F-C09C-E58A-73E947CE32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00816" y="3189046"/>
            <a:ext cx="755703" cy="755703"/>
          </a:xfrm>
          <a:prstGeom prst="rect">
            <a:avLst/>
          </a:prstGeom>
        </p:spPr>
      </p:pic>
      <p:pic>
        <p:nvPicPr>
          <p:cNvPr id="14" name="Graphic 13" descr="Key outline">
            <a:extLst>
              <a:ext uri="{FF2B5EF4-FFF2-40B4-BE49-F238E27FC236}">
                <a16:creationId xmlns:a16="http://schemas.microsoft.com/office/drawing/2014/main" id="{4FF9B608-4375-1CC0-E5BC-8BF7CEA13C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00816" y="4608055"/>
            <a:ext cx="755703" cy="755703"/>
          </a:xfrm>
          <a:prstGeom prst="rect">
            <a:avLst/>
          </a:prstGeom>
        </p:spPr>
      </p:pic>
      <p:pic>
        <p:nvPicPr>
          <p:cNvPr id="3" name="Picture 2">
            <a:extLst>
              <a:ext uri="{FF2B5EF4-FFF2-40B4-BE49-F238E27FC236}">
                <a16:creationId xmlns:a16="http://schemas.microsoft.com/office/drawing/2014/main" id="{1C299FCA-D786-A34B-3A88-8EDABB2FD2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13022" y="2746022"/>
            <a:ext cx="1365956" cy="136595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9C8D8C1D-1CF5-6664-93D4-036C28F4CF62}"/>
              </a:ext>
            </a:extLst>
          </p:cNvPr>
          <p:cNvCxnSpPr>
            <a:cxnSpLocks/>
          </p:cNvCxnSpPr>
          <p:nvPr/>
        </p:nvCxnSpPr>
        <p:spPr>
          <a:xfrm>
            <a:off x="6863644" y="3544711"/>
            <a:ext cx="12982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835DD574-7A6E-1A1A-6125-3CDD84E814D1}"/>
              </a:ext>
            </a:extLst>
          </p:cNvPr>
          <p:cNvSpPr/>
          <p:nvPr/>
        </p:nvSpPr>
        <p:spPr>
          <a:xfrm>
            <a:off x="8572955" y="3748527"/>
            <a:ext cx="48603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pk</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76CB6E55-8754-2333-FD55-EBDB04464DDA}"/>
              </a:ext>
            </a:extLst>
          </p:cNvPr>
          <p:cNvSpPr/>
          <p:nvPr/>
        </p:nvSpPr>
        <p:spPr>
          <a:xfrm>
            <a:off x="1833379" y="1425451"/>
            <a:ext cx="1970773" cy="461665"/>
          </a:xfrm>
          <a:prstGeom prst="rect">
            <a:avLst/>
          </a:prstGeom>
          <a:noFill/>
        </p:spPr>
        <p:txBody>
          <a:bodyPr wrap="squar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faculty</a:t>
            </a:r>
            <a:r>
              <a:rPr lang="en-US" sz="2400" baseline="-25000" dirty="0">
                <a:ln w="0"/>
                <a:effectLst>
                  <a:outerShdw blurRad="38100" dist="19050" dir="2700000" algn="tl" rotWithShape="0">
                    <a:schemeClr val="dk1">
                      <a:alpha val="40000"/>
                    </a:schemeClr>
                  </a:outerShdw>
                </a:effectLst>
              </a:rPr>
              <a:t>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D7A1ED6F-12FE-71DC-BBCB-4798D39CEB90}"/>
              </a:ext>
            </a:extLst>
          </p:cNvPr>
          <p:cNvSpPr/>
          <p:nvPr/>
        </p:nvSpPr>
        <p:spPr>
          <a:xfrm>
            <a:off x="2132109" y="2753468"/>
            <a:ext cx="1634230"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faculty</a:t>
            </a:r>
            <a:r>
              <a:rPr lang="en-US" sz="2400" baseline="-25000" dirty="0">
                <a:ln w="0"/>
                <a:effectLst>
                  <a:outerShdw blurRad="38100" dist="19050" dir="2700000" algn="tl" rotWithShape="0">
                    <a:schemeClr val="dk1">
                      <a:alpha val="40000"/>
                    </a:schemeClr>
                  </a:outerShdw>
                </a:effectLst>
              </a:rPr>
              <a:t> + math</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A4CAAC46-EE2B-3FF7-490E-8B51043D6C3D}"/>
              </a:ext>
            </a:extLst>
          </p:cNvPr>
          <p:cNvSpPr/>
          <p:nvPr/>
        </p:nvSpPr>
        <p:spPr>
          <a:xfrm>
            <a:off x="2186477" y="4256756"/>
            <a:ext cx="1479187"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sk</a:t>
            </a:r>
            <a:r>
              <a:rPr lang="en-US" sz="2400" baseline="-25000" dirty="0" err="1">
                <a:ln w="0"/>
                <a:effectLst>
                  <a:outerShdw blurRad="38100" dist="19050" dir="2700000" algn="tl" rotWithShape="0">
                    <a:schemeClr val="dk1">
                      <a:alpha val="40000"/>
                    </a:schemeClr>
                  </a:outerShdw>
                </a:effectLst>
              </a:rPr>
              <a:t>student</a:t>
            </a:r>
            <a:r>
              <a:rPr lang="en-US" sz="2400" baseline="-25000" dirty="0">
                <a:ln w="0"/>
                <a:effectLst>
                  <a:outerShdw blurRad="38100" dist="19050" dir="2700000" algn="tl" rotWithShape="0">
                    <a:schemeClr val="dk1">
                      <a:alpha val="40000"/>
                    </a:schemeClr>
                  </a:outerShdw>
                </a:effectLst>
              </a:rPr>
              <a:t>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cxnSp>
        <p:nvCxnSpPr>
          <p:cNvPr id="35" name="Straight Arrow Connector 34">
            <a:extLst>
              <a:ext uri="{FF2B5EF4-FFF2-40B4-BE49-F238E27FC236}">
                <a16:creationId xmlns:a16="http://schemas.microsoft.com/office/drawing/2014/main" id="{26868EF6-EA97-BA6F-D998-0326B925B1FD}"/>
              </a:ext>
            </a:extLst>
          </p:cNvPr>
          <p:cNvCxnSpPr>
            <a:cxnSpLocks/>
          </p:cNvCxnSpPr>
          <p:nvPr/>
        </p:nvCxnSpPr>
        <p:spPr>
          <a:xfrm flipH="1" flipV="1">
            <a:off x="3510844" y="2178756"/>
            <a:ext cx="1772356" cy="1036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343E409-6613-D6BA-C5E3-6F0DE02DF247}"/>
              </a:ext>
            </a:extLst>
          </p:cNvPr>
          <p:cNvCxnSpPr>
            <a:cxnSpLocks/>
          </p:cNvCxnSpPr>
          <p:nvPr/>
        </p:nvCxnSpPr>
        <p:spPr>
          <a:xfrm flipH="1">
            <a:off x="3510844" y="3544711"/>
            <a:ext cx="17723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FDD195B4-E46B-DAEE-B4C9-D8C491F36944}"/>
              </a:ext>
            </a:extLst>
          </p:cNvPr>
          <p:cNvCxnSpPr>
            <a:cxnSpLocks/>
          </p:cNvCxnSpPr>
          <p:nvPr/>
        </p:nvCxnSpPr>
        <p:spPr>
          <a:xfrm flipH="1">
            <a:off x="3510844" y="3944749"/>
            <a:ext cx="1772356" cy="1044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3CBE2B7F-1790-B416-AFF5-30D8580820B9}"/>
              </a:ext>
            </a:extLst>
          </p:cNvPr>
          <p:cNvSpPr/>
          <p:nvPr/>
        </p:nvSpPr>
        <p:spPr>
          <a:xfrm>
            <a:off x="5101621" y="4210723"/>
            <a:ext cx="1077201" cy="461665"/>
          </a:xfrm>
          <a:prstGeom prst="rect">
            <a:avLst/>
          </a:prstGeom>
          <a:noFill/>
        </p:spPr>
        <p:txBody>
          <a:bodyPr wrap="squar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msk</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pic>
        <p:nvPicPr>
          <p:cNvPr id="23" name="Content Placeholder 4" descr="Lock outline">
            <a:extLst>
              <a:ext uri="{FF2B5EF4-FFF2-40B4-BE49-F238E27FC236}">
                <a16:creationId xmlns:a16="http://schemas.microsoft.com/office/drawing/2014/main" id="{F47C11D3-32AE-2576-914C-67A4315D633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56756"/>
          <a:stretch/>
        </p:blipFill>
        <p:spPr>
          <a:xfrm>
            <a:off x="8714371" y="3066648"/>
            <a:ext cx="755703" cy="326793"/>
          </a:xfrm>
          <a:prstGeom prst="rect">
            <a:avLst/>
          </a:prstGeom>
        </p:spPr>
      </p:pic>
      <p:pic>
        <p:nvPicPr>
          <p:cNvPr id="24" name="Content Placeholder 4" descr="Lock outline">
            <a:extLst>
              <a:ext uri="{FF2B5EF4-FFF2-40B4-BE49-F238E27FC236}">
                <a16:creationId xmlns:a16="http://schemas.microsoft.com/office/drawing/2014/main" id="{8E973131-A21E-C9A4-FFED-86A36F8220C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061" b="-1"/>
          <a:stretch/>
        </p:blipFill>
        <p:spPr>
          <a:xfrm>
            <a:off x="8435042" y="2984300"/>
            <a:ext cx="755703" cy="824187"/>
          </a:xfrm>
          <a:prstGeom prst="rect">
            <a:avLst/>
          </a:prstGeom>
        </p:spPr>
      </p:pic>
      <p:pic>
        <p:nvPicPr>
          <p:cNvPr id="13" name="Graphic 12" descr="Robber outline">
            <a:extLst>
              <a:ext uri="{FF2B5EF4-FFF2-40B4-BE49-F238E27FC236}">
                <a16:creationId xmlns:a16="http://schemas.microsoft.com/office/drawing/2014/main" id="{E67C0C60-48EB-17BB-BE26-B9F0D9B09C3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15600" y="4941535"/>
            <a:ext cx="914400" cy="914400"/>
          </a:xfrm>
          <a:prstGeom prst="rect">
            <a:avLst/>
          </a:prstGeom>
        </p:spPr>
      </p:pic>
      <p:pic>
        <p:nvPicPr>
          <p:cNvPr id="16" name="Graphic 15" descr="Old Key outline">
            <a:extLst>
              <a:ext uri="{FF2B5EF4-FFF2-40B4-BE49-F238E27FC236}">
                <a16:creationId xmlns:a16="http://schemas.microsoft.com/office/drawing/2014/main" id="{F509A865-4630-BBB6-193E-C8403330132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77202" y="4157223"/>
            <a:ext cx="660729" cy="660729"/>
          </a:xfrm>
          <a:prstGeom prst="rect">
            <a:avLst/>
          </a:prstGeom>
        </p:spPr>
      </p:pic>
      <p:sp>
        <p:nvSpPr>
          <p:cNvPr id="18" name="Arrow: Bent 17">
            <a:extLst>
              <a:ext uri="{FF2B5EF4-FFF2-40B4-BE49-F238E27FC236}">
                <a16:creationId xmlns:a16="http://schemas.microsoft.com/office/drawing/2014/main" id="{CC2626A9-1198-C870-234C-67C35BEDDD56}"/>
              </a:ext>
            </a:extLst>
          </p:cNvPr>
          <p:cNvSpPr/>
          <p:nvPr/>
        </p:nvSpPr>
        <p:spPr>
          <a:xfrm flipV="1">
            <a:off x="6593240" y="4906539"/>
            <a:ext cx="371475" cy="553243"/>
          </a:xfrm>
          <a:prstGeom prst="ben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15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DBDC-829C-0E1B-4622-2A54D5EB7497}"/>
              </a:ext>
            </a:extLst>
          </p:cNvPr>
          <p:cNvSpPr>
            <a:spLocks noGrp="1"/>
          </p:cNvSpPr>
          <p:nvPr>
            <p:ph type="title"/>
          </p:nvPr>
        </p:nvSpPr>
        <p:spPr>
          <a:xfrm>
            <a:off x="838200" y="365125"/>
            <a:ext cx="10482072" cy="1325563"/>
          </a:xfrm>
        </p:spPr>
        <p:txBody>
          <a:bodyPr>
            <a:normAutofit/>
          </a:bodyPr>
          <a:lstStyle/>
          <a:p>
            <a:r>
              <a:rPr lang="en-US" sz="4000" i="1" dirty="0"/>
              <a:t>Registration </a:t>
            </a:r>
            <a:r>
              <a:rPr lang="en-US" sz="4000" dirty="0"/>
              <a:t>Model</a:t>
            </a:r>
            <a:r>
              <a:rPr lang="en-US" sz="4000" i="1" dirty="0"/>
              <a:t> </a:t>
            </a:r>
            <a:r>
              <a:rPr lang="en-US" sz="4000" dirty="0"/>
              <a:t>[GHMR18,HLWW23]</a:t>
            </a:r>
          </a:p>
        </p:txBody>
      </p:sp>
      <p:pic>
        <p:nvPicPr>
          <p:cNvPr id="7" name="Graphic 6" descr="Key outline">
            <a:extLst>
              <a:ext uri="{FF2B5EF4-FFF2-40B4-BE49-F238E27FC236}">
                <a16:creationId xmlns:a16="http://schemas.microsoft.com/office/drawing/2014/main" id="{B9C0A051-B8F5-D369-5D52-6F0CF90553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0816" y="1770037"/>
            <a:ext cx="755703" cy="755703"/>
          </a:xfrm>
          <a:prstGeom prst="rect">
            <a:avLst/>
          </a:prstGeom>
        </p:spPr>
      </p:pic>
      <p:pic>
        <p:nvPicPr>
          <p:cNvPr id="8" name="Picture 7" descr="Icon&#10;&#10;Description automatically generated">
            <a:extLst>
              <a:ext uri="{FF2B5EF4-FFF2-40B4-BE49-F238E27FC236}">
                <a16:creationId xmlns:a16="http://schemas.microsoft.com/office/drawing/2014/main" id="{CD5ECA4B-23EB-B438-D64B-D1AAF726D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724" y="3185771"/>
            <a:ext cx="663753" cy="716645"/>
          </a:xfrm>
          <a:prstGeom prst="rect">
            <a:avLst/>
          </a:prstGeom>
        </p:spPr>
      </p:pic>
      <p:pic>
        <p:nvPicPr>
          <p:cNvPr id="9" name="Picture 8" descr="Icon&#10;&#10;Description automatically generated">
            <a:extLst>
              <a:ext uri="{FF2B5EF4-FFF2-40B4-BE49-F238E27FC236}">
                <a16:creationId xmlns:a16="http://schemas.microsoft.com/office/drawing/2014/main" id="{B7AC042A-F5DF-1360-A566-D11F72C2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601" y="1804194"/>
            <a:ext cx="762000" cy="762000"/>
          </a:xfrm>
          <a:prstGeom prst="rect">
            <a:avLst/>
          </a:prstGeom>
        </p:spPr>
      </p:pic>
      <p:pic>
        <p:nvPicPr>
          <p:cNvPr id="4" name="Picture 3" descr="A picture containing toiletry, cosmetic&#10;&#10;Description automatically generated">
            <a:extLst>
              <a:ext uri="{FF2B5EF4-FFF2-40B4-BE49-F238E27FC236}">
                <a16:creationId xmlns:a16="http://schemas.microsoft.com/office/drawing/2014/main" id="{06D17637-B545-8A41-7ABE-D3E6A56990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600" y="4521993"/>
            <a:ext cx="762000" cy="762000"/>
          </a:xfrm>
          <a:prstGeom prst="rect">
            <a:avLst/>
          </a:prstGeom>
        </p:spPr>
      </p:pic>
      <p:pic>
        <p:nvPicPr>
          <p:cNvPr id="10" name="Picture 9">
            <a:extLst>
              <a:ext uri="{FF2B5EF4-FFF2-40B4-BE49-F238E27FC236}">
                <a16:creationId xmlns:a16="http://schemas.microsoft.com/office/drawing/2014/main" id="{490C67B5-BA02-A8AC-E3C3-5A26C4165017}"/>
              </a:ext>
            </a:extLst>
          </p:cNvPr>
          <p:cNvPicPr>
            <a:picLocks noChangeAspect="1"/>
          </p:cNvPicPr>
          <p:nvPr/>
        </p:nvPicPr>
        <p:blipFill>
          <a:blip r:embed="rId8"/>
          <a:stretch>
            <a:fillRect/>
          </a:stretch>
        </p:blipFill>
        <p:spPr>
          <a:xfrm>
            <a:off x="9280878" y="4733155"/>
            <a:ext cx="952500" cy="952500"/>
          </a:xfrm>
          <a:prstGeom prst="rect">
            <a:avLst/>
          </a:prstGeom>
        </p:spPr>
      </p:pic>
      <p:pic>
        <p:nvPicPr>
          <p:cNvPr id="12" name="Graphic 11" descr="Key outline">
            <a:extLst>
              <a:ext uri="{FF2B5EF4-FFF2-40B4-BE49-F238E27FC236}">
                <a16:creationId xmlns:a16="http://schemas.microsoft.com/office/drawing/2014/main" id="{07A19BB4-125F-C09C-E58A-73E947CE32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00816" y="3189046"/>
            <a:ext cx="755703" cy="755703"/>
          </a:xfrm>
          <a:prstGeom prst="rect">
            <a:avLst/>
          </a:prstGeom>
        </p:spPr>
      </p:pic>
      <p:pic>
        <p:nvPicPr>
          <p:cNvPr id="14" name="Graphic 13" descr="Key outline">
            <a:extLst>
              <a:ext uri="{FF2B5EF4-FFF2-40B4-BE49-F238E27FC236}">
                <a16:creationId xmlns:a16="http://schemas.microsoft.com/office/drawing/2014/main" id="{4FF9B608-4375-1CC0-E5BC-8BF7CEA13C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00816" y="4608055"/>
            <a:ext cx="755703" cy="755703"/>
          </a:xfrm>
          <a:prstGeom prst="rect">
            <a:avLst/>
          </a:prstGeom>
        </p:spPr>
      </p:pic>
      <p:cxnSp>
        <p:nvCxnSpPr>
          <p:cNvPr id="6" name="Straight Arrow Connector 5">
            <a:extLst>
              <a:ext uri="{FF2B5EF4-FFF2-40B4-BE49-F238E27FC236}">
                <a16:creationId xmlns:a16="http://schemas.microsoft.com/office/drawing/2014/main" id="{AB7E52F2-F598-52A8-97D5-517BBD19F8B2}"/>
              </a:ext>
            </a:extLst>
          </p:cNvPr>
          <p:cNvCxnSpPr>
            <a:cxnSpLocks/>
          </p:cNvCxnSpPr>
          <p:nvPr/>
        </p:nvCxnSpPr>
        <p:spPr>
          <a:xfrm rot="10800000" flipH="1" flipV="1">
            <a:off x="3510844" y="2178756"/>
            <a:ext cx="1772356" cy="1036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8763B8A2-6B0D-7921-4677-DA6E3A29F583}"/>
              </a:ext>
            </a:extLst>
          </p:cNvPr>
          <p:cNvCxnSpPr>
            <a:cxnSpLocks/>
          </p:cNvCxnSpPr>
          <p:nvPr/>
        </p:nvCxnSpPr>
        <p:spPr>
          <a:xfrm rot="10800000" flipH="1">
            <a:off x="3510844" y="3544711"/>
            <a:ext cx="17723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697409C-2996-D2C4-6C92-9448050BFB63}"/>
              </a:ext>
            </a:extLst>
          </p:cNvPr>
          <p:cNvCxnSpPr>
            <a:cxnSpLocks/>
          </p:cNvCxnSpPr>
          <p:nvPr/>
        </p:nvCxnSpPr>
        <p:spPr>
          <a:xfrm rot="10800000" flipH="1">
            <a:off x="3510844" y="3944749"/>
            <a:ext cx="1772356" cy="1044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76CB6E55-8754-2333-FD55-EBDB04464DDA}"/>
              </a:ext>
            </a:extLst>
          </p:cNvPr>
          <p:cNvSpPr/>
          <p:nvPr/>
        </p:nvSpPr>
        <p:spPr>
          <a:xfrm rot="1801939">
            <a:off x="3574388" y="2268361"/>
            <a:ext cx="1970773" cy="338554"/>
          </a:xfrm>
          <a:prstGeom prst="rect">
            <a:avLst/>
          </a:prstGeom>
          <a:noFill/>
        </p:spPr>
        <p:txBody>
          <a:bodyPr wrap="square" lIns="91440" tIns="45720" rIns="91440" bIns="45720">
            <a:spAutoFit/>
          </a:bodyPr>
          <a:lstStyle/>
          <a:p>
            <a:pPr algn="ctr"/>
            <a:r>
              <a:rPr lang="en-US" sz="2400" baseline="-25000" dirty="0">
                <a:ln w="0"/>
                <a:effectLst>
                  <a:outerShdw blurRad="38100" dist="19050" dir="2700000" algn="tl" rotWithShape="0">
                    <a:schemeClr val="dk1">
                      <a:alpha val="40000"/>
                    </a:schemeClr>
                  </a:outerShdw>
                </a:effectLst>
              </a:rPr>
              <a:t>faculty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D7A1ED6F-12FE-71DC-BBCB-4798D39CEB90}"/>
              </a:ext>
            </a:extLst>
          </p:cNvPr>
          <p:cNvSpPr/>
          <p:nvPr/>
        </p:nvSpPr>
        <p:spPr>
          <a:xfrm>
            <a:off x="3860926" y="3138846"/>
            <a:ext cx="1374542" cy="338554"/>
          </a:xfrm>
          <a:prstGeom prst="rect">
            <a:avLst/>
          </a:prstGeom>
          <a:noFill/>
        </p:spPr>
        <p:txBody>
          <a:bodyPr wrap="none" lIns="91440" tIns="45720" rIns="91440" bIns="45720">
            <a:spAutoFit/>
          </a:bodyPr>
          <a:lstStyle/>
          <a:p>
            <a:pPr algn="ctr"/>
            <a:r>
              <a:rPr lang="en-US" sz="2400" baseline="-25000" dirty="0">
                <a:ln w="0"/>
                <a:effectLst>
                  <a:outerShdw blurRad="38100" dist="19050" dir="2700000" algn="tl" rotWithShape="0">
                    <a:schemeClr val="dk1">
                      <a:alpha val="40000"/>
                    </a:schemeClr>
                  </a:outerShdw>
                </a:effectLst>
              </a:rPr>
              <a:t>faculty + math</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A4CAAC46-EE2B-3FF7-490E-8B51043D6C3D}"/>
              </a:ext>
            </a:extLst>
          </p:cNvPr>
          <p:cNvSpPr/>
          <p:nvPr/>
        </p:nvSpPr>
        <p:spPr>
          <a:xfrm rot="19888654">
            <a:off x="3846442" y="3955902"/>
            <a:ext cx="1222386" cy="338554"/>
          </a:xfrm>
          <a:prstGeom prst="rect">
            <a:avLst/>
          </a:prstGeom>
          <a:noFill/>
        </p:spPr>
        <p:txBody>
          <a:bodyPr wrap="none" lIns="91440" tIns="45720" rIns="91440" bIns="45720">
            <a:spAutoFit/>
          </a:bodyPr>
          <a:lstStyle/>
          <a:p>
            <a:pPr algn="ctr"/>
            <a:r>
              <a:rPr lang="en-US" sz="2400" baseline="-25000" dirty="0">
                <a:ln w="0"/>
                <a:effectLst>
                  <a:outerShdw blurRad="38100" dist="19050" dir="2700000" algn="tl" rotWithShape="0">
                    <a:schemeClr val="dk1">
                      <a:alpha val="40000"/>
                    </a:schemeClr>
                  </a:outerShdw>
                </a:effectLst>
              </a:rPr>
              <a:t>student + CS</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pic>
        <p:nvPicPr>
          <p:cNvPr id="11" name="Graphic 10" descr="Paper with solid fill">
            <a:extLst>
              <a:ext uri="{FF2B5EF4-FFF2-40B4-BE49-F238E27FC236}">
                <a16:creationId xmlns:a16="http://schemas.microsoft.com/office/drawing/2014/main" id="{655BFAE1-61A4-8EC3-B880-19CC243CB60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33984" y="2663267"/>
            <a:ext cx="914400" cy="914400"/>
          </a:xfrm>
          <a:prstGeom prst="rect">
            <a:avLst/>
          </a:prstGeom>
        </p:spPr>
      </p:pic>
      <p:sp>
        <p:nvSpPr>
          <p:cNvPr id="13" name="Rectangle 12">
            <a:extLst>
              <a:ext uri="{FF2B5EF4-FFF2-40B4-BE49-F238E27FC236}">
                <a16:creationId xmlns:a16="http://schemas.microsoft.com/office/drawing/2014/main" id="{A01178C2-FD05-7813-CDCB-D1F5E6ABCCFE}"/>
              </a:ext>
            </a:extLst>
          </p:cNvPr>
          <p:cNvSpPr/>
          <p:nvPr/>
        </p:nvSpPr>
        <p:spPr>
          <a:xfrm>
            <a:off x="8865895" y="3480405"/>
            <a:ext cx="1650581"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ct</a:t>
            </a:r>
            <a:r>
              <a:rPr lang="en-US" sz="2400" baseline="-25000" dirty="0" err="1">
                <a:ln w="0"/>
                <a:effectLst>
                  <a:outerShdw blurRad="38100" dist="19050" dir="2700000" algn="tl" rotWithShape="0">
                    <a:schemeClr val="dk1">
                      <a:alpha val="40000"/>
                    </a:schemeClr>
                  </a:outerShdw>
                </a:effectLst>
              </a:rPr>
              <a:t>CS</a:t>
            </a:r>
            <a:r>
              <a:rPr lang="en-US" sz="2400" baseline="-25000" dirty="0">
                <a:ln w="0"/>
                <a:effectLst>
                  <a:outerShdw blurRad="38100" dist="19050" dir="2700000" algn="tl" rotWithShape="0">
                    <a:schemeClr val="dk1">
                      <a:alpha val="40000"/>
                    </a:schemeClr>
                  </a:outerShdw>
                </a:effectLst>
              </a:rPr>
              <a:t> AND faculty</a:t>
            </a:r>
            <a:endParaRPr lang="en-US" sz="2400" b="0" cap="none" spc="0" baseline="-25000" dirty="0">
              <a:ln w="0"/>
              <a:solidFill>
                <a:schemeClr val="tx1"/>
              </a:solidFill>
              <a:effectLst>
                <a:outerShdw blurRad="38100" dist="19050" dir="2700000" algn="tl" rotWithShape="0">
                  <a:schemeClr val="dk1">
                    <a:alpha val="40000"/>
                  </a:schemeClr>
                </a:outerShdw>
              </a:effectLst>
            </a:endParaRPr>
          </a:p>
        </p:txBody>
      </p:sp>
      <p:cxnSp>
        <p:nvCxnSpPr>
          <p:cNvPr id="15" name="Straight Arrow Connector 14">
            <a:extLst>
              <a:ext uri="{FF2B5EF4-FFF2-40B4-BE49-F238E27FC236}">
                <a16:creationId xmlns:a16="http://schemas.microsoft.com/office/drawing/2014/main" id="{35436B2B-0F70-1E75-1851-CDDA0C3AA30B}"/>
              </a:ext>
            </a:extLst>
          </p:cNvPr>
          <p:cNvCxnSpPr>
            <a:cxnSpLocks/>
          </p:cNvCxnSpPr>
          <p:nvPr/>
        </p:nvCxnSpPr>
        <p:spPr>
          <a:xfrm flipV="1">
            <a:off x="9780441" y="4179806"/>
            <a:ext cx="0" cy="465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6" name="Content Placeholder 4" descr="Lock outline">
            <a:extLst>
              <a:ext uri="{FF2B5EF4-FFF2-40B4-BE49-F238E27FC236}">
                <a16:creationId xmlns:a16="http://schemas.microsoft.com/office/drawing/2014/main" id="{CF338CBC-00EE-128C-3D50-28B60D463F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65948" y="2917419"/>
            <a:ext cx="412369" cy="412369"/>
          </a:xfrm>
          <a:prstGeom prst="rect">
            <a:avLst/>
          </a:prstGeom>
        </p:spPr>
      </p:pic>
      <p:pic>
        <p:nvPicPr>
          <p:cNvPr id="23" name="Picture 22">
            <a:extLst>
              <a:ext uri="{FF2B5EF4-FFF2-40B4-BE49-F238E27FC236}">
                <a16:creationId xmlns:a16="http://schemas.microsoft.com/office/drawing/2014/main" id="{A4075F4D-6C0D-4B44-A41C-1828D13D2F7D}"/>
              </a:ext>
            </a:extLst>
          </p:cNvPr>
          <p:cNvPicPr>
            <a:picLocks noChangeAspect="1"/>
          </p:cNvPicPr>
          <p:nvPr/>
        </p:nvPicPr>
        <p:blipFill>
          <a:blip r:embed="rId17"/>
          <a:stretch>
            <a:fillRect/>
          </a:stretch>
        </p:blipFill>
        <p:spPr>
          <a:xfrm>
            <a:off x="5351450" y="2880789"/>
            <a:ext cx="1186406" cy="1186406"/>
          </a:xfrm>
          <a:prstGeom prst="rect">
            <a:avLst/>
          </a:prstGeom>
        </p:spPr>
      </p:pic>
      <p:pic>
        <p:nvPicPr>
          <p:cNvPr id="24" name="Content Placeholder 4" descr="Lock outline">
            <a:extLst>
              <a:ext uri="{FF2B5EF4-FFF2-40B4-BE49-F238E27FC236}">
                <a16:creationId xmlns:a16="http://schemas.microsoft.com/office/drawing/2014/main" id="{CB8D6216-BE35-5B8B-CF50-8F91265A6B8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9918377">
            <a:off x="3531199" y="4282506"/>
            <a:ext cx="470279" cy="470279"/>
          </a:xfrm>
          <a:prstGeom prst="rect">
            <a:avLst/>
          </a:prstGeom>
        </p:spPr>
      </p:pic>
      <p:cxnSp>
        <p:nvCxnSpPr>
          <p:cNvPr id="38" name="Straight Arrow Connector 37">
            <a:extLst>
              <a:ext uri="{FF2B5EF4-FFF2-40B4-BE49-F238E27FC236}">
                <a16:creationId xmlns:a16="http://schemas.microsoft.com/office/drawing/2014/main" id="{95987917-E480-37F9-329C-46EA0E622C04}"/>
              </a:ext>
            </a:extLst>
          </p:cNvPr>
          <p:cNvCxnSpPr>
            <a:cxnSpLocks/>
          </p:cNvCxnSpPr>
          <p:nvPr/>
        </p:nvCxnSpPr>
        <p:spPr>
          <a:xfrm flipH="1" flipV="1">
            <a:off x="3463112" y="2277132"/>
            <a:ext cx="1772356" cy="1036157"/>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460DF31-6327-2916-181F-33610ADC10B8}"/>
              </a:ext>
            </a:extLst>
          </p:cNvPr>
          <p:cNvCxnSpPr>
            <a:cxnSpLocks/>
          </p:cNvCxnSpPr>
          <p:nvPr/>
        </p:nvCxnSpPr>
        <p:spPr>
          <a:xfrm flipH="1">
            <a:off x="3463112" y="3643087"/>
            <a:ext cx="1772356" cy="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0E32D731-776F-427B-48F2-AAFB2715C40B}"/>
              </a:ext>
            </a:extLst>
          </p:cNvPr>
          <p:cNvCxnSpPr>
            <a:cxnSpLocks/>
          </p:cNvCxnSpPr>
          <p:nvPr/>
        </p:nvCxnSpPr>
        <p:spPr>
          <a:xfrm flipH="1">
            <a:off x="3564712" y="4073605"/>
            <a:ext cx="1772356" cy="104494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pic>
        <p:nvPicPr>
          <p:cNvPr id="41" name="Content Placeholder 4" descr="Lock outline">
            <a:extLst>
              <a:ext uri="{FF2B5EF4-FFF2-40B4-BE49-F238E27FC236}">
                <a16:creationId xmlns:a16="http://schemas.microsoft.com/office/drawing/2014/main" id="{7CE81EFB-B0A0-D374-9A8F-7CF6C62B483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903318">
            <a:off x="3629303" y="1804398"/>
            <a:ext cx="470279" cy="470279"/>
          </a:xfrm>
          <a:prstGeom prst="rect">
            <a:avLst/>
          </a:prstGeom>
        </p:spPr>
      </p:pic>
      <p:pic>
        <p:nvPicPr>
          <p:cNvPr id="42" name="Content Placeholder 4" descr="Lock outline">
            <a:extLst>
              <a:ext uri="{FF2B5EF4-FFF2-40B4-BE49-F238E27FC236}">
                <a16:creationId xmlns:a16="http://schemas.microsoft.com/office/drawing/2014/main" id="{A4733516-A7B0-63B2-1586-D83864357BE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69605" y="3072254"/>
            <a:ext cx="470279" cy="470279"/>
          </a:xfrm>
          <a:prstGeom prst="rect">
            <a:avLst/>
          </a:prstGeom>
        </p:spPr>
      </p:pic>
      <p:pic>
        <p:nvPicPr>
          <p:cNvPr id="3" name="Content Placeholder 4" descr="Lock outline">
            <a:extLst>
              <a:ext uri="{FF2B5EF4-FFF2-40B4-BE49-F238E27FC236}">
                <a16:creationId xmlns:a16="http://schemas.microsoft.com/office/drawing/2014/main" id="{58983F9B-CE77-E262-77D5-CC8F00A4534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31743" y="4560945"/>
            <a:ext cx="755703" cy="755703"/>
          </a:xfrm>
          <a:prstGeom prst="rect">
            <a:avLst/>
          </a:prstGeom>
        </p:spPr>
      </p:pic>
      <p:sp>
        <p:nvSpPr>
          <p:cNvPr id="19" name="Rectangle 18">
            <a:extLst>
              <a:ext uri="{FF2B5EF4-FFF2-40B4-BE49-F238E27FC236}">
                <a16:creationId xmlns:a16="http://schemas.microsoft.com/office/drawing/2014/main" id="{261A908E-AAFA-A5E2-112C-6B4169ACBDD6}"/>
              </a:ext>
            </a:extLst>
          </p:cNvPr>
          <p:cNvSpPr/>
          <p:nvPr/>
        </p:nvSpPr>
        <p:spPr>
          <a:xfrm>
            <a:off x="6467006" y="5245633"/>
            <a:ext cx="885179"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mpk</a:t>
            </a:r>
            <a:r>
              <a:rPr lang="en-US" sz="2400" dirty="0">
                <a:ln w="0"/>
                <a:effectLst>
                  <a:outerShdw blurRad="38100" dist="19050" dir="2700000" algn="tl" rotWithShape="0">
                    <a:schemeClr val="dk1">
                      <a:alpha val="40000"/>
                    </a:schemeClr>
                  </a:outerShdw>
                </a:effectLst>
              </a:rPr>
              <a:t>’’</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21" name="Content Placeholder 4" descr="Lock outline">
            <a:extLst>
              <a:ext uri="{FF2B5EF4-FFF2-40B4-BE49-F238E27FC236}">
                <a16:creationId xmlns:a16="http://schemas.microsoft.com/office/drawing/2014/main" id="{93BFD1AE-DB28-DE0A-785D-6C05D8AC42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784802" y="4542275"/>
            <a:ext cx="755703" cy="755703"/>
          </a:xfrm>
          <a:prstGeom prst="rect">
            <a:avLst/>
          </a:prstGeom>
        </p:spPr>
      </p:pic>
      <p:sp>
        <p:nvSpPr>
          <p:cNvPr id="22" name="Rectangle 21">
            <a:extLst>
              <a:ext uri="{FF2B5EF4-FFF2-40B4-BE49-F238E27FC236}">
                <a16:creationId xmlns:a16="http://schemas.microsoft.com/office/drawing/2014/main" id="{B13C77C6-8A8A-05B9-2CF0-3BF38E32EC82}"/>
              </a:ext>
            </a:extLst>
          </p:cNvPr>
          <p:cNvSpPr/>
          <p:nvPr/>
        </p:nvSpPr>
        <p:spPr>
          <a:xfrm>
            <a:off x="4797008" y="5228289"/>
            <a:ext cx="731290"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mpk</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26" name="Content Placeholder 4" descr="Lock outline">
            <a:extLst>
              <a:ext uri="{FF2B5EF4-FFF2-40B4-BE49-F238E27FC236}">
                <a16:creationId xmlns:a16="http://schemas.microsoft.com/office/drawing/2014/main" id="{27681BDF-1937-8278-4D3E-061A40EA564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669216" y="4542275"/>
            <a:ext cx="755703" cy="755703"/>
          </a:xfrm>
          <a:prstGeom prst="rect">
            <a:avLst/>
          </a:prstGeom>
        </p:spPr>
      </p:pic>
      <p:sp>
        <p:nvSpPr>
          <p:cNvPr id="27" name="Rectangle 26">
            <a:extLst>
              <a:ext uri="{FF2B5EF4-FFF2-40B4-BE49-F238E27FC236}">
                <a16:creationId xmlns:a16="http://schemas.microsoft.com/office/drawing/2014/main" id="{21E255C6-CF97-8F76-3578-751D96AE8FFA}"/>
              </a:ext>
            </a:extLst>
          </p:cNvPr>
          <p:cNvSpPr/>
          <p:nvPr/>
        </p:nvSpPr>
        <p:spPr>
          <a:xfrm>
            <a:off x="5647759" y="5228289"/>
            <a:ext cx="798617" cy="461665"/>
          </a:xfrm>
          <a:prstGeom prst="rect">
            <a:avLst/>
          </a:prstGeom>
          <a:noFill/>
        </p:spPr>
        <p:txBody>
          <a:bodyPr wrap="none" lIns="91440" tIns="45720" rIns="91440" bIns="45720">
            <a:spAutoFit/>
          </a:bodyPr>
          <a:lstStyle/>
          <a:p>
            <a:pPr algn="ctr"/>
            <a:r>
              <a:rPr lang="en-US" sz="2400" dirty="0" err="1">
                <a:ln w="0"/>
                <a:effectLst>
                  <a:outerShdw blurRad="38100" dist="19050" dir="2700000" algn="tl" rotWithShape="0">
                    <a:schemeClr val="dk1">
                      <a:alpha val="40000"/>
                    </a:schemeClr>
                  </a:outerShdw>
                </a:effectLst>
              </a:rPr>
              <a:t>mpk</a:t>
            </a:r>
            <a:r>
              <a:rPr lang="en-US" sz="2400" dirty="0">
                <a:ln w="0"/>
                <a:effectLst>
                  <a:outerShdw blurRad="38100" dist="19050" dir="2700000" algn="tl" rotWithShape="0">
                    <a:schemeClr val="dk1">
                      <a:alpha val="40000"/>
                    </a:schemeClr>
                  </a:outerShdw>
                </a:effectLst>
              </a:rPr>
              <a:t>'</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32" name="Graphic 31" descr="Magnifying glass with solid fill">
            <a:extLst>
              <a:ext uri="{FF2B5EF4-FFF2-40B4-BE49-F238E27FC236}">
                <a16:creationId xmlns:a16="http://schemas.microsoft.com/office/drawing/2014/main" id="{07FFBC60-89A2-252B-DBA6-75CBBF8F04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999290" y="4822222"/>
            <a:ext cx="636899" cy="636899"/>
          </a:xfrm>
          <a:prstGeom prst="rect">
            <a:avLst/>
          </a:prstGeom>
        </p:spPr>
      </p:pic>
      <p:sp>
        <p:nvSpPr>
          <p:cNvPr id="33" name="Arrow: Right 32">
            <a:extLst>
              <a:ext uri="{FF2B5EF4-FFF2-40B4-BE49-F238E27FC236}">
                <a16:creationId xmlns:a16="http://schemas.microsoft.com/office/drawing/2014/main" id="{9C7EFAD9-7E2C-13BB-6278-642021BC943C}"/>
              </a:ext>
            </a:extLst>
          </p:cNvPr>
          <p:cNvSpPr/>
          <p:nvPr/>
        </p:nvSpPr>
        <p:spPr>
          <a:xfrm>
            <a:off x="5450340" y="4778245"/>
            <a:ext cx="322129" cy="399695"/>
          </a:xfrm>
          <a:prstGeom prs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Arrow: Right 33">
            <a:extLst>
              <a:ext uri="{FF2B5EF4-FFF2-40B4-BE49-F238E27FC236}">
                <a16:creationId xmlns:a16="http://schemas.microsoft.com/office/drawing/2014/main" id="{AEFD5D56-B3CB-3F2C-E521-163E537BEAE0}"/>
              </a:ext>
            </a:extLst>
          </p:cNvPr>
          <p:cNvSpPr/>
          <p:nvPr/>
        </p:nvSpPr>
        <p:spPr>
          <a:xfrm>
            <a:off x="6317267" y="4778245"/>
            <a:ext cx="322129" cy="399695"/>
          </a:xfrm>
          <a:prstGeom prst="rightArrow">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7" name="Graphic 36" descr="Old Key outline">
            <a:extLst>
              <a:ext uri="{FF2B5EF4-FFF2-40B4-BE49-F238E27FC236}">
                <a16:creationId xmlns:a16="http://schemas.microsoft.com/office/drawing/2014/main" id="{67EDF0E8-B328-32C3-89CD-A93C8E5110D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664981" y="5802417"/>
            <a:ext cx="660729" cy="660729"/>
          </a:xfrm>
          <a:prstGeom prst="rect">
            <a:avLst/>
          </a:prstGeom>
        </p:spPr>
      </p:pic>
      <p:sp>
        <p:nvSpPr>
          <p:cNvPr id="43" name="Rectangle 42">
            <a:extLst>
              <a:ext uri="{FF2B5EF4-FFF2-40B4-BE49-F238E27FC236}">
                <a16:creationId xmlns:a16="http://schemas.microsoft.com/office/drawing/2014/main" id="{75C69938-56F7-93CF-8AF0-38E95BC1F1A2}"/>
              </a:ext>
            </a:extLst>
          </p:cNvPr>
          <p:cNvSpPr/>
          <p:nvPr/>
        </p:nvSpPr>
        <p:spPr>
          <a:xfrm>
            <a:off x="3905099" y="5965486"/>
            <a:ext cx="245483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No Master Secret!</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44" name="&quot;Not Allowed&quot; Symbol 43">
            <a:extLst>
              <a:ext uri="{FF2B5EF4-FFF2-40B4-BE49-F238E27FC236}">
                <a16:creationId xmlns:a16="http://schemas.microsoft.com/office/drawing/2014/main" id="{26F22798-9793-A742-FB84-AC1B34E74501}"/>
              </a:ext>
            </a:extLst>
          </p:cNvPr>
          <p:cNvSpPr/>
          <p:nvPr/>
        </p:nvSpPr>
        <p:spPr>
          <a:xfrm>
            <a:off x="6529910" y="5682379"/>
            <a:ext cx="914400" cy="914400"/>
          </a:xfrm>
          <a:prstGeom prst="noSmoking">
            <a:avLst>
              <a:gd name="adj" fmla="val 1158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4">
            <a:extLst>
              <a:ext uri="{FF2B5EF4-FFF2-40B4-BE49-F238E27FC236}">
                <a16:creationId xmlns:a16="http://schemas.microsoft.com/office/drawing/2014/main" id="{A36D06DB-710F-FCE7-A8C8-228065254E3B}"/>
              </a:ext>
            </a:extLst>
          </p:cNvPr>
          <p:cNvSpPr/>
          <p:nvPr/>
        </p:nvSpPr>
        <p:spPr>
          <a:xfrm>
            <a:off x="5412683" y="1472363"/>
            <a:ext cx="1141719" cy="74158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7200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3" grpId="0"/>
      <p:bldP spid="19" grpId="0"/>
      <p:bldP spid="22" grpId="0"/>
      <p:bldP spid="27" grpId="0"/>
      <p:bldP spid="33" grpId="0" animBg="1"/>
      <p:bldP spid="34" grpId="0" animBg="1"/>
      <p:bldP spid="43" grpId="0"/>
      <p:bldP spid="4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E0A7-4C25-EB4A-3859-B1A8E37469D7}"/>
              </a:ext>
            </a:extLst>
          </p:cNvPr>
          <p:cNvSpPr>
            <a:spLocks noGrp="1"/>
          </p:cNvSpPr>
          <p:nvPr>
            <p:ph type="title"/>
          </p:nvPr>
        </p:nvSpPr>
        <p:spPr/>
        <p:txBody>
          <a:bodyPr/>
          <a:lstStyle/>
          <a:p>
            <a:r>
              <a:rPr lang="en-US" dirty="0"/>
              <a:t>Prior Constructions</a:t>
            </a:r>
          </a:p>
        </p:txBody>
      </p:sp>
      <p:sp>
        <p:nvSpPr>
          <p:cNvPr id="3" name="Text Placeholder 2">
            <a:extLst>
              <a:ext uri="{FF2B5EF4-FFF2-40B4-BE49-F238E27FC236}">
                <a16:creationId xmlns:a16="http://schemas.microsoft.com/office/drawing/2014/main" id="{533AF39E-1244-6B28-D75D-8713B707B15F}"/>
              </a:ext>
            </a:extLst>
          </p:cNvPr>
          <p:cNvSpPr>
            <a:spLocks noGrp="1"/>
          </p:cNvSpPr>
          <p:nvPr>
            <p:ph type="body" idx="1"/>
          </p:nvPr>
        </p:nvSpPr>
        <p:spPr/>
        <p:txBody>
          <a:bodyPr>
            <a:normAutofit/>
          </a:bodyPr>
          <a:lstStyle/>
          <a:p>
            <a:r>
              <a:rPr lang="en-US" sz="2800" dirty="0"/>
              <a:t>Pairings</a:t>
            </a:r>
            <a:r>
              <a:rPr lang="en-US" sz="1800" dirty="0"/>
              <a:t> </a:t>
            </a:r>
            <a:r>
              <a:rPr lang="en-US" sz="1200" dirty="0"/>
              <a:t>[HLWW23, ZZGQ23, FFMMRV23 (RIPE)</a:t>
            </a:r>
          </a:p>
          <a:p>
            <a:r>
              <a:rPr lang="en-US" sz="1200" dirty="0"/>
              <a:t>ZLZGQ24 (R-IPFE)]</a:t>
            </a:r>
            <a:endParaRPr lang="en-US" sz="1800" dirty="0"/>
          </a:p>
        </p:txBody>
      </p:sp>
      <p:sp>
        <p:nvSpPr>
          <p:cNvPr id="4" name="Content Placeholder 3">
            <a:extLst>
              <a:ext uri="{FF2B5EF4-FFF2-40B4-BE49-F238E27FC236}">
                <a16:creationId xmlns:a16="http://schemas.microsoft.com/office/drawing/2014/main" id="{77DF2A24-C70D-65A3-CC35-FF4F6CD2EC3A}"/>
              </a:ext>
            </a:extLst>
          </p:cNvPr>
          <p:cNvSpPr>
            <a:spLocks noGrp="1"/>
          </p:cNvSpPr>
          <p:nvPr>
            <p:ph sz="half" idx="2"/>
          </p:nvPr>
        </p:nvSpPr>
        <p:spPr/>
        <p:txBody>
          <a:bodyPr/>
          <a:lstStyle/>
          <a:p>
            <a:r>
              <a:rPr lang="en-US" dirty="0"/>
              <a:t>Bounded User</a:t>
            </a:r>
          </a:p>
          <a:p>
            <a:r>
              <a:rPr lang="en-US" dirty="0"/>
              <a:t>Quadratic (structured) CRS</a:t>
            </a:r>
          </a:p>
          <a:p>
            <a:r>
              <a:rPr lang="en-US" dirty="0"/>
              <a:t>Boolean Formulas</a:t>
            </a:r>
          </a:p>
          <a:p>
            <a:r>
              <a:rPr lang="en-US" dirty="0"/>
              <a:t>Black Box/Concrete Efficiency</a:t>
            </a:r>
          </a:p>
          <a:p>
            <a:endParaRPr lang="en-US" dirty="0"/>
          </a:p>
        </p:txBody>
      </p:sp>
      <p:sp>
        <p:nvSpPr>
          <p:cNvPr id="5" name="Text Placeholder 4">
            <a:extLst>
              <a:ext uri="{FF2B5EF4-FFF2-40B4-BE49-F238E27FC236}">
                <a16:creationId xmlns:a16="http://schemas.microsoft.com/office/drawing/2014/main" id="{E38E8438-BD5B-08AF-1ACC-A6E0EC424F18}"/>
              </a:ext>
            </a:extLst>
          </p:cNvPr>
          <p:cNvSpPr>
            <a:spLocks noGrp="1"/>
          </p:cNvSpPr>
          <p:nvPr>
            <p:ph type="body" sz="quarter" idx="3"/>
          </p:nvPr>
        </p:nvSpPr>
        <p:spPr/>
        <p:txBody>
          <a:bodyPr>
            <a:normAutofit/>
          </a:bodyPr>
          <a:lstStyle/>
          <a:p>
            <a:r>
              <a:rPr lang="en-US" sz="2800" dirty="0"/>
              <a:t>Obfuscation/WE</a:t>
            </a:r>
            <a:r>
              <a:rPr lang="en-US" sz="1800" dirty="0"/>
              <a:t> </a:t>
            </a:r>
            <a:r>
              <a:rPr lang="en-US" sz="1200" dirty="0"/>
              <a:t>[HLWW23, FWW23, FFMMRV23 (RFE), DPY23 (RFE)]</a:t>
            </a:r>
            <a:endParaRPr lang="en-US" sz="1800" dirty="0"/>
          </a:p>
        </p:txBody>
      </p:sp>
      <p:sp>
        <p:nvSpPr>
          <p:cNvPr id="6" name="Content Placeholder 5">
            <a:extLst>
              <a:ext uri="{FF2B5EF4-FFF2-40B4-BE49-F238E27FC236}">
                <a16:creationId xmlns:a16="http://schemas.microsoft.com/office/drawing/2014/main" id="{51E77415-57FB-7EAB-5072-21F5B3BA4A64}"/>
              </a:ext>
            </a:extLst>
          </p:cNvPr>
          <p:cNvSpPr>
            <a:spLocks noGrp="1"/>
          </p:cNvSpPr>
          <p:nvPr>
            <p:ph sz="quarter" idx="4"/>
          </p:nvPr>
        </p:nvSpPr>
        <p:spPr/>
        <p:txBody>
          <a:bodyPr/>
          <a:lstStyle/>
          <a:p>
            <a:r>
              <a:rPr lang="en-US" dirty="0"/>
              <a:t>Unbounded User</a:t>
            </a:r>
          </a:p>
          <a:p>
            <a:r>
              <a:rPr lang="en-US" dirty="0"/>
              <a:t>Unstructured CRS</a:t>
            </a:r>
          </a:p>
          <a:p>
            <a:r>
              <a:rPr lang="en-US" dirty="0"/>
              <a:t>Circuits</a:t>
            </a:r>
          </a:p>
          <a:p>
            <a:r>
              <a:rPr lang="en-US" dirty="0"/>
              <a:t>Non-black box</a:t>
            </a:r>
          </a:p>
        </p:txBody>
      </p:sp>
    </p:spTree>
    <p:extLst>
      <p:ext uri="{BB962C8B-B14F-4D97-AF65-F5344CB8AC3E}">
        <p14:creationId xmlns:p14="http://schemas.microsoft.com/office/powerpoint/2010/main" val="11785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D31E3-2A58-1F3A-83FD-D6D95F995289}"/>
              </a:ext>
            </a:extLst>
          </p:cNvPr>
          <p:cNvSpPr>
            <a:spLocks noGrp="1"/>
          </p:cNvSpPr>
          <p:nvPr>
            <p:ph idx="1"/>
          </p:nvPr>
        </p:nvSpPr>
        <p:spPr>
          <a:xfrm>
            <a:off x="717997" y="2141537"/>
            <a:ext cx="10515600" cy="4351338"/>
          </a:xfrm>
        </p:spPr>
        <p:txBody>
          <a:bodyPr/>
          <a:lstStyle/>
          <a:p>
            <a:r>
              <a:rPr lang="en-US" dirty="0"/>
              <a:t>Unbounded Attribute Space (Large Universe) R-ABE</a:t>
            </a:r>
          </a:p>
          <a:p>
            <a:endParaRPr lang="en-US" dirty="0"/>
          </a:p>
          <a:p>
            <a:endParaRPr lang="en-US" dirty="0"/>
          </a:p>
          <a:p>
            <a:endParaRPr lang="en-US" dirty="0"/>
          </a:p>
          <a:p>
            <a:endParaRPr lang="en-US" dirty="0"/>
          </a:p>
          <a:p>
            <a:r>
              <a:rPr lang="en-US" dirty="0"/>
              <a:t>Nearly Linear </a:t>
            </a:r>
            <a:r>
              <a:rPr lang="en-US" i="1" dirty="0">
                <a:latin typeface="Times New Roman" panose="02020603050405020304" pitchFamily="18" charset="0"/>
                <a:cs typeface="Times New Roman" panose="02020603050405020304" pitchFamily="18" charset="0"/>
              </a:rPr>
              <a:t>n</a:t>
            </a:r>
            <a:r>
              <a:rPr lang="en-US" i="1" baseline="30000" dirty="0">
                <a:latin typeface="Times New Roman" panose="02020603050405020304" pitchFamily="18" charset="0"/>
                <a:cs typeface="Times New Roman" panose="02020603050405020304" pitchFamily="18" charset="0"/>
              </a:rPr>
              <a:t>1+o(1)</a:t>
            </a:r>
            <a:r>
              <a:rPr lang="en-US" dirty="0"/>
              <a:t> CRS R-ABE</a:t>
            </a:r>
          </a:p>
          <a:p>
            <a:pPr marL="0" indent="0">
              <a:buNone/>
            </a:pPr>
            <a:endParaRPr lang="en-US" dirty="0"/>
          </a:p>
        </p:txBody>
      </p:sp>
      <p:sp>
        <p:nvSpPr>
          <p:cNvPr id="2" name="Title 1">
            <a:extLst>
              <a:ext uri="{FF2B5EF4-FFF2-40B4-BE49-F238E27FC236}">
                <a16:creationId xmlns:a16="http://schemas.microsoft.com/office/drawing/2014/main" id="{B0BB2FB3-FDA2-F52E-9AC0-E8D5472C783E}"/>
              </a:ext>
            </a:extLst>
          </p:cNvPr>
          <p:cNvSpPr>
            <a:spLocks noGrp="1"/>
          </p:cNvSpPr>
          <p:nvPr>
            <p:ph type="title"/>
          </p:nvPr>
        </p:nvSpPr>
        <p:spPr/>
        <p:txBody>
          <a:bodyPr/>
          <a:lstStyle/>
          <a:p>
            <a:r>
              <a:rPr lang="en-US" dirty="0"/>
              <a:t>Our Results</a:t>
            </a:r>
          </a:p>
        </p:txBody>
      </p:sp>
      <p:grpSp>
        <p:nvGrpSpPr>
          <p:cNvPr id="4" name="Group 3">
            <a:extLst>
              <a:ext uri="{FF2B5EF4-FFF2-40B4-BE49-F238E27FC236}">
                <a16:creationId xmlns:a16="http://schemas.microsoft.com/office/drawing/2014/main" id="{E41B86BD-6466-DAB5-B4E1-14DA28BAAFF2}"/>
              </a:ext>
            </a:extLst>
          </p:cNvPr>
          <p:cNvGrpSpPr/>
          <p:nvPr/>
        </p:nvGrpSpPr>
        <p:grpSpPr>
          <a:xfrm>
            <a:off x="1703044" y="5317506"/>
            <a:ext cx="6184928" cy="1163672"/>
            <a:chOff x="1835394" y="2571212"/>
            <a:chExt cx="6184928" cy="1163672"/>
          </a:xfrm>
        </p:grpSpPr>
        <p:sp>
          <p:nvSpPr>
            <p:cNvPr id="8" name="Cloud 7">
              <a:extLst>
                <a:ext uri="{FF2B5EF4-FFF2-40B4-BE49-F238E27FC236}">
                  <a16:creationId xmlns:a16="http://schemas.microsoft.com/office/drawing/2014/main" id="{A3CD06D3-F766-7270-961E-0BA0BC646F20}"/>
                </a:ext>
              </a:extLst>
            </p:cNvPr>
            <p:cNvSpPr/>
            <p:nvPr/>
          </p:nvSpPr>
          <p:spPr>
            <a:xfrm>
              <a:off x="1835394"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9" name="Arrow: Right 8">
              <a:extLst>
                <a:ext uri="{FF2B5EF4-FFF2-40B4-BE49-F238E27FC236}">
                  <a16:creationId xmlns:a16="http://schemas.microsoft.com/office/drawing/2014/main" id="{0BA72430-261F-C9E3-BC78-5B59D75F54AB}"/>
                </a:ext>
              </a:extLst>
            </p:cNvPr>
            <p:cNvSpPr/>
            <p:nvPr/>
          </p:nvSpPr>
          <p:spPr>
            <a:xfrm>
              <a:off x="4064443" y="2814332"/>
              <a:ext cx="934277" cy="594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51AAF42C-F7C7-796D-23CE-ABCFA6FA495D}"/>
                </a:ext>
              </a:extLst>
            </p:cNvPr>
            <p:cNvSpPr/>
            <p:nvPr/>
          </p:nvSpPr>
          <p:spPr>
            <a:xfrm>
              <a:off x="2425767"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5" name="Cloud 14">
              <a:extLst>
                <a:ext uri="{FF2B5EF4-FFF2-40B4-BE49-F238E27FC236}">
                  <a16:creationId xmlns:a16="http://schemas.microsoft.com/office/drawing/2014/main" id="{E3090E1B-0903-86A1-4EA8-DBE5B6D0E5C2}"/>
                </a:ext>
              </a:extLst>
            </p:cNvPr>
            <p:cNvSpPr/>
            <p:nvPr/>
          </p:nvSpPr>
          <p:spPr>
            <a:xfrm>
              <a:off x="3044567" y="339197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6" name="Cloud 15">
              <a:extLst>
                <a:ext uri="{FF2B5EF4-FFF2-40B4-BE49-F238E27FC236}">
                  <a16:creationId xmlns:a16="http://schemas.microsoft.com/office/drawing/2014/main" id="{81295EF6-361D-6DBB-B768-6533A323AE6A}"/>
                </a:ext>
              </a:extLst>
            </p:cNvPr>
            <p:cNvSpPr/>
            <p:nvPr/>
          </p:nvSpPr>
          <p:spPr>
            <a:xfrm>
              <a:off x="1835394"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7" name="Cloud 16">
              <a:extLst>
                <a:ext uri="{FF2B5EF4-FFF2-40B4-BE49-F238E27FC236}">
                  <a16:creationId xmlns:a16="http://schemas.microsoft.com/office/drawing/2014/main" id="{4C239076-7CF2-8595-C4A0-63534FF6E87D}"/>
                </a:ext>
              </a:extLst>
            </p:cNvPr>
            <p:cNvSpPr/>
            <p:nvPr/>
          </p:nvSpPr>
          <p:spPr>
            <a:xfrm>
              <a:off x="2425767"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8" name="Cloud 17">
              <a:extLst>
                <a:ext uri="{FF2B5EF4-FFF2-40B4-BE49-F238E27FC236}">
                  <a16:creationId xmlns:a16="http://schemas.microsoft.com/office/drawing/2014/main" id="{CEB26766-E37C-2C54-0399-73797362DFA5}"/>
                </a:ext>
              </a:extLst>
            </p:cNvPr>
            <p:cNvSpPr/>
            <p:nvPr/>
          </p:nvSpPr>
          <p:spPr>
            <a:xfrm>
              <a:off x="3044567" y="298159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19" name="Cloud 18">
              <a:extLst>
                <a:ext uri="{FF2B5EF4-FFF2-40B4-BE49-F238E27FC236}">
                  <a16:creationId xmlns:a16="http://schemas.microsoft.com/office/drawing/2014/main" id="{76D3DFCE-553B-10A0-813C-7A35E099CB28}"/>
                </a:ext>
              </a:extLst>
            </p:cNvPr>
            <p:cNvSpPr/>
            <p:nvPr/>
          </p:nvSpPr>
          <p:spPr>
            <a:xfrm>
              <a:off x="1835394"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0" name="Cloud 19">
              <a:extLst>
                <a:ext uri="{FF2B5EF4-FFF2-40B4-BE49-F238E27FC236}">
                  <a16:creationId xmlns:a16="http://schemas.microsoft.com/office/drawing/2014/main" id="{9E16FEC9-4C24-599E-23C9-85828C06DE90}"/>
                </a:ext>
              </a:extLst>
            </p:cNvPr>
            <p:cNvSpPr/>
            <p:nvPr/>
          </p:nvSpPr>
          <p:spPr>
            <a:xfrm>
              <a:off x="2425767"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1" name="Cloud 20">
              <a:extLst>
                <a:ext uri="{FF2B5EF4-FFF2-40B4-BE49-F238E27FC236}">
                  <a16:creationId xmlns:a16="http://schemas.microsoft.com/office/drawing/2014/main" id="{4ADEBBEB-8F96-E4DE-18B3-50D1D66914D5}"/>
                </a:ext>
              </a:extLst>
            </p:cNvPr>
            <p:cNvSpPr/>
            <p:nvPr/>
          </p:nvSpPr>
          <p:spPr>
            <a:xfrm>
              <a:off x="3044567" y="2571212"/>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2" name="Cloud 21">
              <a:extLst>
                <a:ext uri="{FF2B5EF4-FFF2-40B4-BE49-F238E27FC236}">
                  <a16:creationId xmlns:a16="http://schemas.microsoft.com/office/drawing/2014/main" id="{24CBEF05-F609-F112-CE86-12AF5B9F6FA8}"/>
                </a:ext>
              </a:extLst>
            </p:cNvPr>
            <p:cNvSpPr/>
            <p:nvPr/>
          </p:nvSpPr>
          <p:spPr>
            <a:xfrm>
              <a:off x="5436431"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3" name="Cloud 22">
              <a:extLst>
                <a:ext uri="{FF2B5EF4-FFF2-40B4-BE49-F238E27FC236}">
                  <a16:creationId xmlns:a16="http://schemas.microsoft.com/office/drawing/2014/main" id="{4DA1892A-4147-7177-FD14-7837D76634AC}"/>
                </a:ext>
              </a:extLst>
            </p:cNvPr>
            <p:cNvSpPr/>
            <p:nvPr/>
          </p:nvSpPr>
          <p:spPr>
            <a:xfrm>
              <a:off x="6026804"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4" name="Cloud 23">
              <a:extLst>
                <a:ext uri="{FF2B5EF4-FFF2-40B4-BE49-F238E27FC236}">
                  <a16:creationId xmlns:a16="http://schemas.microsoft.com/office/drawing/2014/main" id="{83BF39BD-9018-B99D-736A-66840BD7A732}"/>
                </a:ext>
              </a:extLst>
            </p:cNvPr>
            <p:cNvSpPr/>
            <p:nvPr/>
          </p:nvSpPr>
          <p:spPr>
            <a:xfrm>
              <a:off x="6645604"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5" name="Cloud 24">
              <a:extLst>
                <a:ext uri="{FF2B5EF4-FFF2-40B4-BE49-F238E27FC236}">
                  <a16:creationId xmlns:a16="http://schemas.microsoft.com/office/drawing/2014/main" id="{E103487D-3B1A-68AE-366B-B4C534A1BAD8}"/>
                </a:ext>
              </a:extLst>
            </p:cNvPr>
            <p:cNvSpPr/>
            <p:nvPr/>
          </p:nvSpPr>
          <p:spPr>
            <a:xfrm>
              <a:off x="7264749" y="2903197"/>
              <a:ext cx="539366" cy="342912"/>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6" name="Rectangle 25">
              <a:extLst>
                <a:ext uri="{FF2B5EF4-FFF2-40B4-BE49-F238E27FC236}">
                  <a16:creationId xmlns:a16="http://schemas.microsoft.com/office/drawing/2014/main" id="{DA79253F-A870-42DE-3032-A28CA962702E}"/>
                </a:ext>
              </a:extLst>
            </p:cNvPr>
            <p:cNvSpPr/>
            <p:nvPr/>
          </p:nvSpPr>
          <p:spPr>
            <a:xfrm>
              <a:off x="7408838" y="2762361"/>
              <a:ext cx="611484" cy="6863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FE7FA7E-2AD5-AC71-1412-01CF3E65D115}"/>
              </a:ext>
            </a:extLst>
          </p:cNvPr>
          <p:cNvGrpSpPr/>
          <p:nvPr/>
        </p:nvGrpSpPr>
        <p:grpSpPr>
          <a:xfrm>
            <a:off x="1703044" y="2905480"/>
            <a:ext cx="4632158" cy="1501494"/>
            <a:chOff x="2013334" y="4343286"/>
            <a:chExt cx="7465946" cy="2514714"/>
          </a:xfrm>
        </p:grpSpPr>
        <p:pic>
          <p:nvPicPr>
            <p:cNvPr id="7172" name="Picture 4" descr="Galaxy Matter Clipart - Space Exploration">
              <a:extLst>
                <a:ext uri="{FF2B5EF4-FFF2-40B4-BE49-F238E27FC236}">
                  <a16:creationId xmlns:a16="http://schemas.microsoft.com/office/drawing/2014/main" id="{8A5DFAE5-A1B8-02E9-69FA-A4A8C9134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720" y="4343286"/>
              <a:ext cx="4480560" cy="2514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artoon of planets and sun&#10;&#10;Description automatically generated">
              <a:extLst>
                <a:ext uri="{FF2B5EF4-FFF2-40B4-BE49-F238E27FC236}">
                  <a16:creationId xmlns:a16="http://schemas.microsoft.com/office/drawing/2014/main" id="{AAD03560-7361-D3B7-5CEC-0C31CE3BA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334" y="4840923"/>
              <a:ext cx="1398772" cy="1336040"/>
            </a:xfrm>
            <a:prstGeom prst="rect">
              <a:avLst/>
            </a:prstGeom>
          </p:spPr>
        </p:pic>
        <p:sp>
          <p:nvSpPr>
            <p:cNvPr id="7" name="Arrow: Right 6">
              <a:extLst>
                <a:ext uri="{FF2B5EF4-FFF2-40B4-BE49-F238E27FC236}">
                  <a16:creationId xmlns:a16="http://schemas.microsoft.com/office/drawing/2014/main" id="{B18A8067-4384-559C-4466-0746B754F1ED}"/>
                </a:ext>
              </a:extLst>
            </p:cNvPr>
            <p:cNvSpPr/>
            <p:nvPr/>
          </p:nvSpPr>
          <p:spPr>
            <a:xfrm>
              <a:off x="4064443" y="5211763"/>
              <a:ext cx="934277" cy="594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FD79F8EF-D1AC-B6A6-A374-71D3AC9451ED}"/>
              </a:ext>
            </a:extLst>
          </p:cNvPr>
          <p:cNvCxnSpPr/>
          <p:nvPr/>
        </p:nvCxnSpPr>
        <p:spPr>
          <a:xfrm>
            <a:off x="1070811" y="5092449"/>
            <a:ext cx="46321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050" name="Picture 2">
            <a:extLst>
              <a:ext uri="{FF2B5EF4-FFF2-40B4-BE49-F238E27FC236}">
                <a16:creationId xmlns:a16="http://schemas.microsoft.com/office/drawing/2014/main" id="{E03B0367-E307-070F-946B-C82EFDB27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312" y="1565043"/>
            <a:ext cx="2092542" cy="5287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7E34E40-7BE4-B55A-A0E8-BABDF6F82A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0185" y="1570788"/>
            <a:ext cx="1351629" cy="4376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0DB7D0C-5C03-A7C7-A61A-E4937AD30DED}"/>
              </a:ext>
            </a:extLst>
          </p:cNvPr>
          <p:cNvSpPr txBox="1"/>
          <p:nvPr/>
        </p:nvSpPr>
        <p:spPr>
          <a:xfrm>
            <a:off x="1116793" y="1510464"/>
            <a:ext cx="1481916" cy="646331"/>
          </a:xfrm>
          <a:prstGeom prst="rect">
            <a:avLst/>
          </a:prstGeom>
          <a:noFill/>
        </p:spPr>
        <p:txBody>
          <a:bodyPr wrap="square">
            <a:spAutoFit/>
          </a:bodyPr>
          <a:lstStyle/>
          <a:p>
            <a:r>
              <a:rPr lang="en-US" sz="3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CRS</a:t>
            </a:r>
            <a:endParaRPr lang="en-US" sz="3600" dirty="0"/>
          </a:p>
        </p:txBody>
      </p:sp>
      <p:sp>
        <p:nvSpPr>
          <p:cNvPr id="27" name="Arrow: Right 26">
            <a:extLst>
              <a:ext uri="{FF2B5EF4-FFF2-40B4-BE49-F238E27FC236}">
                <a16:creationId xmlns:a16="http://schemas.microsoft.com/office/drawing/2014/main" id="{14731A8C-4FBB-5EFF-5FB6-237880F289E3}"/>
              </a:ext>
            </a:extLst>
          </p:cNvPr>
          <p:cNvSpPr/>
          <p:nvPr/>
        </p:nvSpPr>
        <p:spPr>
          <a:xfrm>
            <a:off x="4721925" y="1705798"/>
            <a:ext cx="329744" cy="243777"/>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3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35D2-8914-970D-10AD-9B1A3A15304A}"/>
              </a:ext>
            </a:extLst>
          </p:cNvPr>
          <p:cNvSpPr>
            <a:spLocks noGrp="1"/>
          </p:cNvSpPr>
          <p:nvPr>
            <p:ph type="title"/>
          </p:nvPr>
        </p:nvSpPr>
        <p:spPr/>
        <p:txBody>
          <a:bodyPr/>
          <a:lstStyle/>
          <a:p>
            <a:r>
              <a:rPr lang="en-US" dirty="0"/>
              <a:t>Why Quadratic?</a:t>
            </a:r>
          </a:p>
        </p:txBody>
      </p:sp>
      <p:pic>
        <p:nvPicPr>
          <p:cNvPr id="4" name="Picture 3" descr="A picture containing toiletry, cosmetic&#10;&#10;Description automatically generated">
            <a:extLst>
              <a:ext uri="{FF2B5EF4-FFF2-40B4-BE49-F238E27FC236}">
                <a16:creationId xmlns:a16="http://schemas.microsoft.com/office/drawing/2014/main" id="{D47E1C06-7FE2-3DA5-F496-26A776D3D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093" y="4660638"/>
            <a:ext cx="762000" cy="762000"/>
          </a:xfrm>
          <a:prstGeom prst="rect">
            <a:avLst/>
          </a:prstGeom>
        </p:spPr>
      </p:pic>
      <p:pic>
        <p:nvPicPr>
          <p:cNvPr id="5" name="Picture 4" descr="Icon&#10;&#10;Description automatically generated">
            <a:extLst>
              <a:ext uri="{FF2B5EF4-FFF2-40B4-BE49-F238E27FC236}">
                <a16:creationId xmlns:a16="http://schemas.microsoft.com/office/drawing/2014/main" id="{E9C22F98-FBC0-BB53-A912-B24A1413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093" y="3378811"/>
            <a:ext cx="702937" cy="758952"/>
          </a:xfrm>
          <a:prstGeom prst="rect">
            <a:avLst/>
          </a:prstGeom>
        </p:spPr>
      </p:pic>
      <p:pic>
        <p:nvPicPr>
          <p:cNvPr id="6" name="Picture 5" descr="Icon&#10;&#10;Description automatically generated">
            <a:extLst>
              <a:ext uri="{FF2B5EF4-FFF2-40B4-BE49-F238E27FC236}">
                <a16:creationId xmlns:a16="http://schemas.microsoft.com/office/drawing/2014/main" id="{F49AD7CC-BFEB-3ECA-B65A-4BB14F643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716" y="2065683"/>
            <a:ext cx="758952" cy="758952"/>
          </a:xfrm>
          <a:prstGeom prst="rect">
            <a:avLst/>
          </a:prstGeom>
        </p:spPr>
      </p:pic>
      <p:sp>
        <p:nvSpPr>
          <p:cNvPr id="10" name="TextBox 9">
            <a:extLst>
              <a:ext uri="{FF2B5EF4-FFF2-40B4-BE49-F238E27FC236}">
                <a16:creationId xmlns:a16="http://schemas.microsoft.com/office/drawing/2014/main" id="{E38F253A-F4FF-3342-2EA5-F3DA2F8D9075}"/>
              </a:ext>
            </a:extLst>
          </p:cNvPr>
          <p:cNvSpPr txBox="1"/>
          <p:nvPr/>
        </p:nvSpPr>
        <p:spPr>
          <a:xfrm>
            <a:off x="2171542" y="1354966"/>
            <a:ext cx="1959586" cy="523220"/>
          </a:xfrm>
          <a:prstGeom prst="rect">
            <a:avLst/>
          </a:prstGeom>
          <a:noFill/>
        </p:spPr>
        <p:txBody>
          <a:bodyPr wrap="square">
            <a:spAutoFit/>
          </a:bodyPr>
          <a:lstStyle/>
          <a:p>
            <a:pPr algn="ct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User terms</a:t>
            </a:r>
            <a:endParaRPr lang="en-US" sz="2000" dirty="0"/>
          </a:p>
        </p:txBody>
      </p:sp>
      <p:sp>
        <p:nvSpPr>
          <p:cNvPr id="11" name="TextBox 10">
            <a:extLst>
              <a:ext uri="{FF2B5EF4-FFF2-40B4-BE49-F238E27FC236}">
                <a16:creationId xmlns:a16="http://schemas.microsoft.com/office/drawing/2014/main" id="{5A3F3C67-F9DD-C8B9-C723-899E27EF5459}"/>
              </a:ext>
            </a:extLst>
          </p:cNvPr>
          <p:cNvSpPr txBox="1"/>
          <p:nvPr/>
        </p:nvSpPr>
        <p:spPr>
          <a:xfrm>
            <a:off x="4044185" y="1371998"/>
            <a:ext cx="1959586" cy="523220"/>
          </a:xfrm>
          <a:prstGeom prst="rect">
            <a:avLst/>
          </a:prstGeom>
          <a:noFill/>
        </p:spPr>
        <p:txBody>
          <a:bodyPr wrap="square">
            <a:spAutoFit/>
          </a:bodyPr>
          <a:lstStyle/>
          <a:p>
            <a:pPr algn="ct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Faculty</a:t>
            </a:r>
            <a:endParaRPr lang="en-US" sz="2000" dirty="0"/>
          </a:p>
        </p:txBody>
      </p:sp>
      <p:sp>
        <p:nvSpPr>
          <p:cNvPr id="12" name="TextBox 11">
            <a:extLst>
              <a:ext uri="{FF2B5EF4-FFF2-40B4-BE49-F238E27FC236}">
                <a16:creationId xmlns:a16="http://schemas.microsoft.com/office/drawing/2014/main" id="{6C739E86-CF64-2E36-EB02-98047A1BBD2B}"/>
              </a:ext>
            </a:extLst>
          </p:cNvPr>
          <p:cNvSpPr txBox="1"/>
          <p:nvPr/>
        </p:nvSpPr>
        <p:spPr>
          <a:xfrm>
            <a:off x="5787989" y="1373526"/>
            <a:ext cx="1959586" cy="523220"/>
          </a:xfrm>
          <a:prstGeom prst="rect">
            <a:avLst/>
          </a:prstGeom>
          <a:noFill/>
        </p:spPr>
        <p:txBody>
          <a:bodyPr wrap="square">
            <a:spAutoFit/>
          </a:bodyPr>
          <a:lstStyle/>
          <a:p>
            <a:pPr algn="ct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CS</a:t>
            </a:r>
            <a:endParaRPr lang="en-US" sz="2000" dirty="0"/>
          </a:p>
        </p:txBody>
      </p:sp>
      <p:sp>
        <p:nvSpPr>
          <p:cNvPr id="13" name="TextBox 12">
            <a:extLst>
              <a:ext uri="{FF2B5EF4-FFF2-40B4-BE49-F238E27FC236}">
                <a16:creationId xmlns:a16="http://schemas.microsoft.com/office/drawing/2014/main" id="{EF41ACEC-60B6-5555-6582-2AA582C03E9D}"/>
              </a:ext>
            </a:extLst>
          </p:cNvPr>
          <p:cNvSpPr txBox="1"/>
          <p:nvPr/>
        </p:nvSpPr>
        <p:spPr>
          <a:xfrm>
            <a:off x="4262577" y="850306"/>
            <a:ext cx="2939379" cy="523220"/>
          </a:xfrm>
          <a:prstGeom prst="rect">
            <a:avLst/>
          </a:prstGeom>
          <a:noFill/>
        </p:spPr>
        <p:txBody>
          <a:bodyPr wrap="square">
            <a:spAutoFit/>
          </a:bodyPr>
          <a:lstStyle/>
          <a:p>
            <a:pPr algn="ct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Attribute terms</a:t>
            </a:r>
            <a:endParaRPr lang="en-US" sz="2000" dirty="0"/>
          </a:p>
        </p:txBody>
      </p:sp>
      <p:sp>
        <p:nvSpPr>
          <p:cNvPr id="14" name="TextBox 13">
            <a:extLst>
              <a:ext uri="{FF2B5EF4-FFF2-40B4-BE49-F238E27FC236}">
                <a16:creationId xmlns:a16="http://schemas.microsoft.com/office/drawing/2014/main" id="{E79CC2F8-2615-FCFA-82EA-26D60C77EFDE}"/>
              </a:ext>
            </a:extLst>
          </p:cNvPr>
          <p:cNvSpPr txBox="1"/>
          <p:nvPr/>
        </p:nvSpPr>
        <p:spPr>
          <a:xfrm>
            <a:off x="4890165" y="1878935"/>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4000" dirty="0"/>
          </a:p>
        </p:txBody>
      </p:sp>
      <p:sp>
        <p:nvSpPr>
          <p:cNvPr id="15" name="TextBox 14">
            <a:extLst>
              <a:ext uri="{FF2B5EF4-FFF2-40B4-BE49-F238E27FC236}">
                <a16:creationId xmlns:a16="http://schemas.microsoft.com/office/drawing/2014/main" id="{6E848425-41B1-9B06-7FDA-C2F49C6FD148}"/>
              </a:ext>
            </a:extLst>
          </p:cNvPr>
          <p:cNvSpPr txBox="1"/>
          <p:nvPr/>
        </p:nvSpPr>
        <p:spPr>
          <a:xfrm>
            <a:off x="4890274" y="3055706"/>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16" name="TextBox 15">
            <a:extLst>
              <a:ext uri="{FF2B5EF4-FFF2-40B4-BE49-F238E27FC236}">
                <a16:creationId xmlns:a16="http://schemas.microsoft.com/office/drawing/2014/main" id="{8A368D34-6A71-936C-FF71-2324C0759D4E}"/>
              </a:ext>
            </a:extLst>
          </p:cNvPr>
          <p:cNvSpPr txBox="1"/>
          <p:nvPr/>
        </p:nvSpPr>
        <p:spPr>
          <a:xfrm>
            <a:off x="6717952" y="3055706"/>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17" name="TextBox 16">
            <a:extLst>
              <a:ext uri="{FF2B5EF4-FFF2-40B4-BE49-F238E27FC236}">
                <a16:creationId xmlns:a16="http://schemas.microsoft.com/office/drawing/2014/main" id="{8B3D2A54-81AB-B75B-DE11-CB535FEECA2A}"/>
              </a:ext>
            </a:extLst>
          </p:cNvPr>
          <p:cNvSpPr txBox="1"/>
          <p:nvPr/>
        </p:nvSpPr>
        <p:spPr>
          <a:xfrm>
            <a:off x="4936947" y="4426262"/>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4000" dirty="0"/>
          </a:p>
        </p:txBody>
      </p:sp>
      <p:sp>
        <p:nvSpPr>
          <p:cNvPr id="19" name="TextBox 18">
            <a:extLst>
              <a:ext uri="{FF2B5EF4-FFF2-40B4-BE49-F238E27FC236}">
                <a16:creationId xmlns:a16="http://schemas.microsoft.com/office/drawing/2014/main" id="{D86AF567-A3F7-C7BD-E21F-ADDED881A019}"/>
              </a:ext>
            </a:extLst>
          </p:cNvPr>
          <p:cNvSpPr txBox="1"/>
          <p:nvPr/>
        </p:nvSpPr>
        <p:spPr>
          <a:xfrm>
            <a:off x="6717951" y="1878935"/>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4000" dirty="0"/>
          </a:p>
        </p:txBody>
      </p:sp>
      <p:sp>
        <p:nvSpPr>
          <p:cNvPr id="20" name="TextBox 19">
            <a:extLst>
              <a:ext uri="{FF2B5EF4-FFF2-40B4-BE49-F238E27FC236}">
                <a16:creationId xmlns:a16="http://schemas.microsoft.com/office/drawing/2014/main" id="{23F71481-67EC-8760-095C-2B07A3707F3D}"/>
              </a:ext>
            </a:extLst>
          </p:cNvPr>
          <p:cNvSpPr txBox="1"/>
          <p:nvPr/>
        </p:nvSpPr>
        <p:spPr>
          <a:xfrm>
            <a:off x="2818376" y="3210433"/>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21" name="TextBox 20">
            <a:extLst>
              <a:ext uri="{FF2B5EF4-FFF2-40B4-BE49-F238E27FC236}">
                <a16:creationId xmlns:a16="http://schemas.microsoft.com/office/drawing/2014/main" id="{6500B4E9-603E-2D47-52A9-4ED6B0996F77}"/>
              </a:ext>
            </a:extLst>
          </p:cNvPr>
          <p:cNvSpPr txBox="1"/>
          <p:nvPr/>
        </p:nvSpPr>
        <p:spPr>
          <a:xfrm>
            <a:off x="2818376" y="1868124"/>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4000" dirty="0"/>
          </a:p>
        </p:txBody>
      </p:sp>
      <p:sp>
        <p:nvSpPr>
          <p:cNvPr id="22" name="TextBox 21">
            <a:extLst>
              <a:ext uri="{FF2B5EF4-FFF2-40B4-BE49-F238E27FC236}">
                <a16:creationId xmlns:a16="http://schemas.microsoft.com/office/drawing/2014/main" id="{47D4C7C5-CC03-9F16-C1A9-E5F9D06CA773}"/>
              </a:ext>
            </a:extLst>
          </p:cNvPr>
          <p:cNvSpPr txBox="1"/>
          <p:nvPr/>
        </p:nvSpPr>
        <p:spPr>
          <a:xfrm>
            <a:off x="2818376" y="4449698"/>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sp>
        <p:nvSpPr>
          <p:cNvPr id="23" name="TextBox 22">
            <a:extLst>
              <a:ext uri="{FF2B5EF4-FFF2-40B4-BE49-F238E27FC236}">
                <a16:creationId xmlns:a16="http://schemas.microsoft.com/office/drawing/2014/main" id="{D206DA26-4DE4-4004-F0FB-1B38BED2D185}"/>
              </a:ext>
            </a:extLst>
          </p:cNvPr>
          <p:cNvSpPr txBox="1"/>
          <p:nvPr/>
        </p:nvSpPr>
        <p:spPr>
          <a:xfrm>
            <a:off x="4283020" y="1878935"/>
            <a:ext cx="874663" cy="707886"/>
          </a:xfrm>
          <a:prstGeom prst="rect">
            <a:avLst/>
          </a:prstGeom>
          <a:noFill/>
        </p:spPr>
        <p:txBody>
          <a:bodyPr wrap="square">
            <a:spAutoFit/>
          </a:bodyPr>
          <a:lstStyle/>
          <a:p>
            <a:r>
              <a:rPr lang="en-US" sz="4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sp>
        <p:nvSpPr>
          <p:cNvPr id="24" name="TextBox 23">
            <a:extLst>
              <a:ext uri="{FF2B5EF4-FFF2-40B4-BE49-F238E27FC236}">
                <a16:creationId xmlns:a16="http://schemas.microsoft.com/office/drawing/2014/main" id="{1915BF64-C0E9-DBA0-149D-E28454D4E7DA}"/>
              </a:ext>
            </a:extLst>
          </p:cNvPr>
          <p:cNvSpPr txBox="1"/>
          <p:nvPr/>
        </p:nvSpPr>
        <p:spPr>
          <a:xfrm>
            <a:off x="4283020" y="3128596"/>
            <a:ext cx="874663" cy="707886"/>
          </a:xfrm>
          <a:prstGeom prst="rect">
            <a:avLst/>
          </a:prstGeom>
          <a:noFill/>
        </p:spPr>
        <p:txBody>
          <a:bodyPr wrap="square">
            <a:spAutoFit/>
          </a:bodyPr>
          <a:lstStyle/>
          <a:p>
            <a:r>
              <a:rPr lang="en-US" sz="4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sp>
        <p:nvSpPr>
          <p:cNvPr id="25" name="TextBox 24">
            <a:extLst>
              <a:ext uri="{FF2B5EF4-FFF2-40B4-BE49-F238E27FC236}">
                <a16:creationId xmlns:a16="http://schemas.microsoft.com/office/drawing/2014/main" id="{B938379B-581D-A57E-9FBD-9DE07A14EFF9}"/>
              </a:ext>
            </a:extLst>
          </p:cNvPr>
          <p:cNvSpPr txBox="1"/>
          <p:nvPr/>
        </p:nvSpPr>
        <p:spPr>
          <a:xfrm>
            <a:off x="6178793" y="3128596"/>
            <a:ext cx="874663" cy="707886"/>
          </a:xfrm>
          <a:prstGeom prst="rect">
            <a:avLst/>
          </a:prstGeom>
          <a:noFill/>
        </p:spPr>
        <p:txBody>
          <a:bodyPr wrap="square">
            <a:spAutoFit/>
          </a:bodyPr>
          <a:lstStyle/>
          <a:p>
            <a:r>
              <a:rPr lang="en-US" sz="4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sp>
        <p:nvSpPr>
          <p:cNvPr id="26" name="TextBox 25">
            <a:extLst>
              <a:ext uri="{FF2B5EF4-FFF2-40B4-BE49-F238E27FC236}">
                <a16:creationId xmlns:a16="http://schemas.microsoft.com/office/drawing/2014/main" id="{D4E4F4B1-7441-CD70-4584-92FD2D7BAC5E}"/>
              </a:ext>
            </a:extLst>
          </p:cNvPr>
          <p:cNvSpPr txBox="1"/>
          <p:nvPr/>
        </p:nvSpPr>
        <p:spPr>
          <a:xfrm>
            <a:off x="6178793" y="1891160"/>
            <a:ext cx="874663" cy="707886"/>
          </a:xfrm>
          <a:prstGeom prst="rect">
            <a:avLst/>
          </a:prstGeom>
          <a:noFill/>
        </p:spPr>
        <p:txBody>
          <a:bodyPr wrap="square">
            <a:spAutoFit/>
          </a:bodyPr>
          <a:lstStyle/>
          <a:p>
            <a:r>
              <a:rPr lang="en-US" sz="4000" b="1" dirty="0">
                <a:solidFill>
                  <a:srgbClr val="00B050"/>
                </a:solidFill>
              </a:rPr>
              <a:t>✓</a:t>
            </a:r>
          </a:p>
        </p:txBody>
      </p:sp>
      <p:sp>
        <p:nvSpPr>
          <p:cNvPr id="29" name="TextBox 28">
            <a:extLst>
              <a:ext uri="{FF2B5EF4-FFF2-40B4-BE49-F238E27FC236}">
                <a16:creationId xmlns:a16="http://schemas.microsoft.com/office/drawing/2014/main" id="{25941719-1604-D3C5-FBC0-52551EA10ED6}"/>
              </a:ext>
            </a:extLst>
          </p:cNvPr>
          <p:cNvSpPr txBox="1"/>
          <p:nvPr/>
        </p:nvSpPr>
        <p:spPr>
          <a:xfrm>
            <a:off x="4283020" y="4437971"/>
            <a:ext cx="874663" cy="707886"/>
          </a:xfrm>
          <a:prstGeom prst="rect">
            <a:avLst/>
          </a:prstGeom>
          <a:noFill/>
        </p:spPr>
        <p:txBody>
          <a:bodyPr wrap="square">
            <a:spAutoFit/>
          </a:bodyPr>
          <a:lstStyle/>
          <a:p>
            <a:r>
              <a:rPr lang="en-US" sz="4000" b="1" dirty="0">
                <a:solidFill>
                  <a:srgbClr val="00B050"/>
                </a:solidFill>
              </a:rPr>
              <a:t>✓</a:t>
            </a:r>
          </a:p>
        </p:txBody>
      </p:sp>
      <p:sp>
        <p:nvSpPr>
          <p:cNvPr id="30" name="TextBox 29">
            <a:extLst>
              <a:ext uri="{FF2B5EF4-FFF2-40B4-BE49-F238E27FC236}">
                <a16:creationId xmlns:a16="http://schemas.microsoft.com/office/drawing/2014/main" id="{6371C3D4-F040-F12C-08E9-2322F2DB4B64}"/>
              </a:ext>
            </a:extLst>
          </p:cNvPr>
          <p:cNvSpPr txBox="1"/>
          <p:nvPr/>
        </p:nvSpPr>
        <p:spPr>
          <a:xfrm>
            <a:off x="4329694" y="5870663"/>
            <a:ext cx="1481916"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31" name="TextBox 30">
            <a:extLst>
              <a:ext uri="{FF2B5EF4-FFF2-40B4-BE49-F238E27FC236}">
                <a16:creationId xmlns:a16="http://schemas.microsoft.com/office/drawing/2014/main" id="{93ED1CDC-81BE-8865-5E46-B24D5B18BD5F}"/>
              </a:ext>
            </a:extLst>
          </p:cNvPr>
          <p:cNvSpPr txBox="1"/>
          <p:nvPr/>
        </p:nvSpPr>
        <p:spPr>
          <a:xfrm>
            <a:off x="6178793" y="5870663"/>
            <a:ext cx="2440924"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sp>
        <p:nvSpPr>
          <p:cNvPr id="32" name="TextBox 31">
            <a:extLst>
              <a:ext uri="{FF2B5EF4-FFF2-40B4-BE49-F238E27FC236}">
                <a16:creationId xmlns:a16="http://schemas.microsoft.com/office/drawing/2014/main" id="{46D19FF0-05BF-DB47-281A-343EAE110BB5}"/>
              </a:ext>
            </a:extLst>
          </p:cNvPr>
          <p:cNvSpPr txBox="1"/>
          <p:nvPr/>
        </p:nvSpPr>
        <p:spPr>
          <a:xfrm>
            <a:off x="6767782" y="4267740"/>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sp>
        <p:nvSpPr>
          <p:cNvPr id="33" name="TextBox 32">
            <a:extLst>
              <a:ext uri="{FF2B5EF4-FFF2-40B4-BE49-F238E27FC236}">
                <a16:creationId xmlns:a16="http://schemas.microsoft.com/office/drawing/2014/main" id="{3E05542C-AD98-D870-DD34-A6993011DEE3}"/>
              </a:ext>
            </a:extLst>
          </p:cNvPr>
          <p:cNvSpPr txBox="1"/>
          <p:nvPr/>
        </p:nvSpPr>
        <p:spPr>
          <a:xfrm>
            <a:off x="6178793" y="4437971"/>
            <a:ext cx="874663" cy="707886"/>
          </a:xfrm>
          <a:prstGeom prst="rect">
            <a:avLst/>
          </a:prstGeom>
          <a:noFill/>
        </p:spPr>
        <p:txBody>
          <a:bodyPr wrap="square">
            <a:spAutoFit/>
          </a:bodyPr>
          <a:lstStyle/>
          <a:p>
            <a:r>
              <a:rPr lang="en-US" sz="4000" b="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lang="en-US" sz="4000" b="1" dirty="0">
              <a:solidFill>
                <a:srgbClr val="FF0000"/>
              </a:solidFill>
            </a:endParaRPr>
          </a:p>
        </p:txBody>
      </p:sp>
      <p:pic>
        <p:nvPicPr>
          <p:cNvPr id="34" name="Picture 33">
            <a:extLst>
              <a:ext uri="{FF2B5EF4-FFF2-40B4-BE49-F238E27FC236}">
                <a16:creationId xmlns:a16="http://schemas.microsoft.com/office/drawing/2014/main" id="{827C64A1-648F-D990-E69D-8F49B185325A}"/>
              </a:ext>
            </a:extLst>
          </p:cNvPr>
          <p:cNvPicPr>
            <a:picLocks noChangeAspect="1"/>
          </p:cNvPicPr>
          <p:nvPr/>
        </p:nvPicPr>
        <p:blipFill>
          <a:blip r:embed="rId6"/>
          <a:stretch>
            <a:fillRect/>
          </a:stretch>
        </p:blipFill>
        <p:spPr>
          <a:xfrm>
            <a:off x="1620830" y="5723263"/>
            <a:ext cx="855286" cy="855286"/>
          </a:xfrm>
          <a:prstGeom prst="rect">
            <a:avLst/>
          </a:prstGeom>
        </p:spPr>
      </p:pic>
      <p:pic>
        <p:nvPicPr>
          <p:cNvPr id="35" name="Graphic 34" descr="Paper with solid fill">
            <a:extLst>
              <a:ext uri="{FF2B5EF4-FFF2-40B4-BE49-F238E27FC236}">
                <a16:creationId xmlns:a16="http://schemas.microsoft.com/office/drawing/2014/main" id="{1CC3608E-064E-F29F-A713-444CAB4D11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08971" y="5800426"/>
            <a:ext cx="848359" cy="848359"/>
          </a:xfrm>
          <a:prstGeom prst="rect">
            <a:avLst/>
          </a:prstGeom>
        </p:spPr>
      </p:pic>
      <p:pic>
        <p:nvPicPr>
          <p:cNvPr id="36" name="Content Placeholder 4" descr="Lock outline">
            <a:extLst>
              <a:ext uri="{FF2B5EF4-FFF2-40B4-BE49-F238E27FC236}">
                <a16:creationId xmlns:a16="http://schemas.microsoft.com/office/drawing/2014/main" id="{5C2CD3B4-913A-C078-F328-521E2807741B}"/>
              </a:ext>
            </a:extLst>
          </p:cNvPr>
          <p:cNvPicPr>
            <a:picLocks noGrp="1" noChangeAspect="1"/>
          </p:cNvPicPr>
          <p:nvPr>
            <p:ph idx="1"/>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3226" y="6047339"/>
            <a:ext cx="398076" cy="398076"/>
          </a:xfrm>
        </p:spPr>
      </p:pic>
      <p:sp>
        <p:nvSpPr>
          <p:cNvPr id="37" name="TextBox 36">
            <a:extLst>
              <a:ext uri="{FF2B5EF4-FFF2-40B4-BE49-F238E27FC236}">
                <a16:creationId xmlns:a16="http://schemas.microsoft.com/office/drawing/2014/main" id="{B44A44AC-C704-6FAD-6474-E644EF499F2C}"/>
              </a:ext>
            </a:extLst>
          </p:cNvPr>
          <p:cNvSpPr txBox="1"/>
          <p:nvPr/>
        </p:nvSpPr>
        <p:spPr>
          <a:xfrm>
            <a:off x="9979289" y="6088750"/>
            <a:ext cx="1959586" cy="400110"/>
          </a:xfrm>
          <a:prstGeom prst="rect">
            <a:avLst/>
          </a:prstGeom>
          <a:noFill/>
        </p:spPr>
        <p:txBody>
          <a:bodyPr wrap="square">
            <a:spAutoFit/>
          </a:bodyPr>
          <a:lstStyle/>
          <a:p>
            <a:pPr algn="ctr"/>
            <a:r>
              <a:rPr 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Faculty only</a:t>
            </a:r>
            <a:endParaRPr lang="en-US" sz="1600" dirty="0"/>
          </a:p>
        </p:txBody>
      </p:sp>
      <p:sp>
        <p:nvSpPr>
          <p:cNvPr id="38" name="TextBox 37">
            <a:extLst>
              <a:ext uri="{FF2B5EF4-FFF2-40B4-BE49-F238E27FC236}">
                <a16:creationId xmlns:a16="http://schemas.microsoft.com/office/drawing/2014/main" id="{E1E15E31-AA4C-9A84-0A2A-CF1CEE5BDF63}"/>
              </a:ext>
            </a:extLst>
          </p:cNvPr>
          <p:cNvSpPr txBox="1"/>
          <p:nvPr/>
        </p:nvSpPr>
        <p:spPr>
          <a:xfrm>
            <a:off x="9702646" y="4800196"/>
            <a:ext cx="1481916"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39" name="TextBox 38">
            <a:extLst>
              <a:ext uri="{FF2B5EF4-FFF2-40B4-BE49-F238E27FC236}">
                <a16:creationId xmlns:a16="http://schemas.microsoft.com/office/drawing/2014/main" id="{7B64BB3F-C84A-7BDB-997D-3153F0330076}"/>
              </a:ext>
            </a:extLst>
          </p:cNvPr>
          <p:cNvSpPr txBox="1"/>
          <p:nvPr/>
        </p:nvSpPr>
        <p:spPr>
          <a:xfrm>
            <a:off x="8807866" y="4800196"/>
            <a:ext cx="874663"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sp>
        <p:nvSpPr>
          <p:cNvPr id="40" name="TextBox 39">
            <a:extLst>
              <a:ext uri="{FF2B5EF4-FFF2-40B4-BE49-F238E27FC236}">
                <a16:creationId xmlns:a16="http://schemas.microsoft.com/office/drawing/2014/main" id="{D8DA5D9F-65E0-8896-BE7F-54D197CBDA1C}"/>
              </a:ext>
            </a:extLst>
          </p:cNvPr>
          <p:cNvSpPr txBox="1"/>
          <p:nvPr/>
        </p:nvSpPr>
        <p:spPr>
          <a:xfrm>
            <a:off x="8619717" y="2991741"/>
            <a:ext cx="1481916"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4000" dirty="0"/>
          </a:p>
        </p:txBody>
      </p:sp>
      <p:sp>
        <p:nvSpPr>
          <p:cNvPr id="42" name="TextBox 41">
            <a:extLst>
              <a:ext uri="{FF2B5EF4-FFF2-40B4-BE49-F238E27FC236}">
                <a16:creationId xmlns:a16="http://schemas.microsoft.com/office/drawing/2014/main" id="{0970E19E-B574-2A88-79D1-C01C16C5D779}"/>
              </a:ext>
            </a:extLst>
          </p:cNvPr>
          <p:cNvSpPr txBox="1"/>
          <p:nvPr/>
        </p:nvSpPr>
        <p:spPr>
          <a:xfrm>
            <a:off x="9477166" y="3012571"/>
            <a:ext cx="1481916"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4000" dirty="0"/>
          </a:p>
        </p:txBody>
      </p:sp>
      <p:sp>
        <p:nvSpPr>
          <p:cNvPr id="43" name="Cloud 42">
            <a:extLst>
              <a:ext uri="{FF2B5EF4-FFF2-40B4-BE49-F238E27FC236}">
                <a16:creationId xmlns:a16="http://schemas.microsoft.com/office/drawing/2014/main" id="{CF9ECC46-4CF3-4083-3759-EDCB851CF1E8}"/>
              </a:ext>
            </a:extLst>
          </p:cNvPr>
          <p:cNvSpPr/>
          <p:nvPr/>
        </p:nvSpPr>
        <p:spPr>
          <a:xfrm>
            <a:off x="8527969" y="1059584"/>
            <a:ext cx="2740990" cy="126220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pic>
        <p:nvPicPr>
          <p:cNvPr id="46" name="Graphic 45" descr="Label with solid fill">
            <a:extLst>
              <a:ext uri="{FF2B5EF4-FFF2-40B4-BE49-F238E27FC236}">
                <a16:creationId xmlns:a16="http://schemas.microsoft.com/office/drawing/2014/main" id="{B3F1A85B-05A3-475E-DC5D-C2D4BA2184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11346" y="1392682"/>
            <a:ext cx="613557" cy="613557"/>
          </a:xfrm>
          <a:prstGeom prst="rect">
            <a:avLst/>
          </a:prstGeom>
        </p:spPr>
      </p:pic>
      <p:pic>
        <p:nvPicPr>
          <p:cNvPr id="47" name="Graphic 46" descr="Label with solid fill">
            <a:extLst>
              <a:ext uri="{FF2B5EF4-FFF2-40B4-BE49-F238E27FC236}">
                <a16:creationId xmlns:a16="http://schemas.microsoft.com/office/drawing/2014/main" id="{33BBCB38-B705-5DD0-BA1F-F0E799636D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95144" y="1382717"/>
            <a:ext cx="613557" cy="613557"/>
          </a:xfrm>
          <a:prstGeom prst="rect">
            <a:avLst/>
          </a:prstGeom>
        </p:spPr>
      </p:pic>
      <p:sp>
        <p:nvSpPr>
          <p:cNvPr id="48" name="TextBox 47">
            <a:extLst>
              <a:ext uri="{FF2B5EF4-FFF2-40B4-BE49-F238E27FC236}">
                <a16:creationId xmlns:a16="http://schemas.microsoft.com/office/drawing/2014/main" id="{ED012556-0C60-918D-3325-F8A8E4393F5D}"/>
              </a:ext>
            </a:extLst>
          </p:cNvPr>
          <p:cNvSpPr txBox="1"/>
          <p:nvPr/>
        </p:nvSpPr>
        <p:spPr>
          <a:xfrm>
            <a:off x="8899887" y="674285"/>
            <a:ext cx="1959586" cy="338554"/>
          </a:xfrm>
          <a:prstGeom prst="rect">
            <a:avLst/>
          </a:prstGeom>
          <a:noFill/>
        </p:spPr>
        <p:txBody>
          <a:bodyPr wrap="square">
            <a:spAutoFit/>
          </a:bodyPr>
          <a:lstStyle/>
          <a:p>
            <a:pPr algn="ctr"/>
            <a:r>
              <a:rPr lang="en-US" sz="1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Cross terms</a:t>
            </a:r>
            <a:endParaRPr lang="en-US" sz="1200" dirty="0"/>
          </a:p>
        </p:txBody>
      </p:sp>
      <p:pic>
        <p:nvPicPr>
          <p:cNvPr id="49" name="Graphic 48" descr="Key outline">
            <a:extLst>
              <a:ext uri="{FF2B5EF4-FFF2-40B4-BE49-F238E27FC236}">
                <a16:creationId xmlns:a16="http://schemas.microsoft.com/office/drawing/2014/main" id="{1CE2B01A-40AD-8B5F-F523-C2E446404C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00401" y="5073591"/>
            <a:ext cx="451349" cy="451349"/>
          </a:xfrm>
          <a:prstGeom prst="rect">
            <a:avLst/>
          </a:prstGeom>
        </p:spPr>
      </p:pic>
      <p:pic>
        <p:nvPicPr>
          <p:cNvPr id="50" name="Graphic 49" descr="Key outline">
            <a:extLst>
              <a:ext uri="{FF2B5EF4-FFF2-40B4-BE49-F238E27FC236}">
                <a16:creationId xmlns:a16="http://schemas.microsoft.com/office/drawing/2014/main" id="{E897C5E3-4670-4FA6-CB42-0287B32C056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62402" y="3852935"/>
            <a:ext cx="451349" cy="451349"/>
          </a:xfrm>
          <a:prstGeom prst="rect">
            <a:avLst/>
          </a:prstGeom>
        </p:spPr>
      </p:pic>
      <p:pic>
        <p:nvPicPr>
          <p:cNvPr id="51" name="Graphic 50" descr="Key outline">
            <a:extLst>
              <a:ext uri="{FF2B5EF4-FFF2-40B4-BE49-F238E27FC236}">
                <a16:creationId xmlns:a16="http://schemas.microsoft.com/office/drawing/2014/main" id="{DC3D5029-BCD5-59CA-070D-0503BDAFD23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68820" y="2484380"/>
            <a:ext cx="451349" cy="451349"/>
          </a:xfrm>
          <a:prstGeom prst="rect">
            <a:avLst/>
          </a:prstGeom>
        </p:spPr>
      </p:pic>
      <p:pic>
        <p:nvPicPr>
          <p:cNvPr id="52" name="Content Placeholder 4" descr="Lock outline">
            <a:extLst>
              <a:ext uri="{FF2B5EF4-FFF2-40B4-BE49-F238E27FC236}">
                <a16:creationId xmlns:a16="http://schemas.microsoft.com/office/drawing/2014/main" id="{9F796429-D891-A9D9-0255-1DE7F7627E9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14566" y="5093922"/>
            <a:ext cx="394226" cy="394226"/>
          </a:xfrm>
          <a:prstGeom prst="rect">
            <a:avLst/>
          </a:prstGeom>
        </p:spPr>
      </p:pic>
      <p:pic>
        <p:nvPicPr>
          <p:cNvPr id="53" name="Content Placeholder 4" descr="Lock outline">
            <a:extLst>
              <a:ext uri="{FF2B5EF4-FFF2-40B4-BE49-F238E27FC236}">
                <a16:creationId xmlns:a16="http://schemas.microsoft.com/office/drawing/2014/main" id="{315048F9-5E76-0323-531F-7D9B2EB5122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64198" y="3804659"/>
            <a:ext cx="394226" cy="394226"/>
          </a:xfrm>
          <a:prstGeom prst="rect">
            <a:avLst/>
          </a:prstGeom>
        </p:spPr>
      </p:pic>
      <p:pic>
        <p:nvPicPr>
          <p:cNvPr id="54" name="Content Placeholder 4" descr="Lock outline">
            <a:extLst>
              <a:ext uri="{FF2B5EF4-FFF2-40B4-BE49-F238E27FC236}">
                <a16:creationId xmlns:a16="http://schemas.microsoft.com/office/drawing/2014/main" id="{3191D3C0-050B-86EC-68AC-86414904B0E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951715" y="2531403"/>
            <a:ext cx="394226" cy="394226"/>
          </a:xfrm>
          <a:prstGeom prst="rect">
            <a:avLst/>
          </a:prstGeom>
        </p:spPr>
      </p:pic>
      <p:pic>
        <p:nvPicPr>
          <p:cNvPr id="55" name="Content Placeholder 4" descr="Lock outline">
            <a:extLst>
              <a:ext uri="{FF2B5EF4-FFF2-40B4-BE49-F238E27FC236}">
                <a16:creationId xmlns:a16="http://schemas.microsoft.com/office/drawing/2014/main" id="{974A5C8C-6A88-5B54-4ED8-9CB21401B49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14566" y="3804659"/>
            <a:ext cx="394226" cy="394226"/>
          </a:xfrm>
          <a:prstGeom prst="rect">
            <a:avLst/>
          </a:prstGeom>
        </p:spPr>
      </p:pic>
      <p:sp>
        <p:nvSpPr>
          <p:cNvPr id="56" name="TextBox 55">
            <a:extLst>
              <a:ext uri="{FF2B5EF4-FFF2-40B4-BE49-F238E27FC236}">
                <a16:creationId xmlns:a16="http://schemas.microsoft.com/office/drawing/2014/main" id="{E7D52C1F-5454-29D5-276E-7BC01F49F08D}"/>
              </a:ext>
            </a:extLst>
          </p:cNvPr>
          <p:cNvSpPr txBox="1"/>
          <p:nvPr/>
        </p:nvSpPr>
        <p:spPr>
          <a:xfrm>
            <a:off x="10504268" y="3012571"/>
            <a:ext cx="1481916" cy="707886"/>
          </a:xfrm>
          <a:prstGeom prst="rect">
            <a:avLst/>
          </a:prstGeom>
          <a:no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pic>
        <p:nvPicPr>
          <p:cNvPr id="61" name="Picture 60" descr="A picture containing toiletry, cosmetic&#10;&#10;Description automatically generated">
            <a:extLst>
              <a:ext uri="{FF2B5EF4-FFF2-40B4-BE49-F238E27FC236}">
                <a16:creationId xmlns:a16="http://schemas.microsoft.com/office/drawing/2014/main" id="{BE20D6C6-778E-D5D4-A1E2-82D7DA0FF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865" y="5798416"/>
            <a:ext cx="762000" cy="762000"/>
          </a:xfrm>
          <a:prstGeom prst="rect">
            <a:avLst/>
          </a:prstGeom>
        </p:spPr>
      </p:pic>
      <p:pic>
        <p:nvPicPr>
          <p:cNvPr id="62" name="Graphic 61" descr="Magnifying glass with solid fill">
            <a:extLst>
              <a:ext uri="{FF2B5EF4-FFF2-40B4-BE49-F238E27FC236}">
                <a16:creationId xmlns:a16="http://schemas.microsoft.com/office/drawing/2014/main" id="{74598607-0638-7721-7E3F-4EB9E6739C1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989719" y="5984345"/>
            <a:ext cx="466399" cy="466399"/>
          </a:xfrm>
          <a:prstGeom prst="rect">
            <a:avLst/>
          </a:prstGeom>
        </p:spPr>
      </p:pic>
      <p:sp>
        <p:nvSpPr>
          <p:cNvPr id="63" name="TextBox 62">
            <a:extLst>
              <a:ext uri="{FF2B5EF4-FFF2-40B4-BE49-F238E27FC236}">
                <a16:creationId xmlns:a16="http://schemas.microsoft.com/office/drawing/2014/main" id="{9CCD6686-1AE0-BD7B-D61A-20B95729B031}"/>
              </a:ext>
            </a:extLst>
          </p:cNvPr>
          <p:cNvSpPr txBox="1"/>
          <p:nvPr/>
        </p:nvSpPr>
        <p:spPr>
          <a:xfrm>
            <a:off x="10248749" y="6103481"/>
            <a:ext cx="1438426" cy="400110"/>
          </a:xfrm>
          <a:prstGeom prst="rect">
            <a:avLst/>
          </a:prstGeom>
          <a:solidFill>
            <a:schemeClr val="bg1"/>
          </a:solidFill>
        </p:spPr>
        <p:txBody>
          <a:bodyPr wrap="square">
            <a:spAutoFit/>
          </a:bodyPr>
          <a:lstStyle/>
          <a:p>
            <a:pPr algn="ctr"/>
            <a:r>
              <a:rPr lang="en-US" sz="2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CS only</a:t>
            </a:r>
            <a:endParaRPr lang="en-US" sz="1600" dirty="0"/>
          </a:p>
        </p:txBody>
      </p:sp>
      <p:sp>
        <p:nvSpPr>
          <p:cNvPr id="64" name="TextBox 63">
            <a:extLst>
              <a:ext uri="{FF2B5EF4-FFF2-40B4-BE49-F238E27FC236}">
                <a16:creationId xmlns:a16="http://schemas.microsoft.com/office/drawing/2014/main" id="{587AC660-59FC-062A-A7C7-4C2053CFE4AD}"/>
              </a:ext>
            </a:extLst>
          </p:cNvPr>
          <p:cNvSpPr txBox="1"/>
          <p:nvPr/>
        </p:nvSpPr>
        <p:spPr>
          <a:xfrm>
            <a:off x="9722763" y="4807218"/>
            <a:ext cx="1481916" cy="707886"/>
          </a:xfrm>
          <a:prstGeom prst="rect">
            <a:avLst/>
          </a:prstGeom>
          <a:solidFill>
            <a:schemeClr val="bg1"/>
          </a:solidFill>
        </p:spPr>
        <p:txBody>
          <a:bodyPr wrap="square">
            <a:spAutoFit/>
          </a:bodyPr>
          <a:lstStyle/>
          <a:p>
            <a:r>
              <a:rPr lang="en-US" sz="40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40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8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4000" dirty="0"/>
          </a:p>
        </p:txBody>
      </p:sp>
      <p:sp>
        <p:nvSpPr>
          <p:cNvPr id="65" name="TextBox 64">
            <a:extLst>
              <a:ext uri="{FF2B5EF4-FFF2-40B4-BE49-F238E27FC236}">
                <a16:creationId xmlns:a16="http://schemas.microsoft.com/office/drawing/2014/main" id="{BFF156D8-D202-9F4A-62C5-3038C24C1C87}"/>
              </a:ext>
            </a:extLst>
          </p:cNvPr>
          <p:cNvSpPr txBox="1"/>
          <p:nvPr/>
        </p:nvSpPr>
        <p:spPr>
          <a:xfrm>
            <a:off x="8497373" y="4288662"/>
            <a:ext cx="1959586" cy="338554"/>
          </a:xfrm>
          <a:prstGeom prst="rect">
            <a:avLst/>
          </a:prstGeom>
          <a:noFill/>
        </p:spPr>
        <p:txBody>
          <a:bodyPr wrap="square">
            <a:spAutoFit/>
          </a:bodyPr>
          <a:lstStyle/>
          <a:p>
            <a:pPr algn="ctr"/>
            <a:r>
              <a:rPr lang="en-US" sz="1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Correctness</a:t>
            </a:r>
            <a:endParaRPr lang="en-US" sz="1200" dirty="0"/>
          </a:p>
        </p:txBody>
      </p:sp>
      <p:sp>
        <p:nvSpPr>
          <p:cNvPr id="66" name="TextBox 65">
            <a:extLst>
              <a:ext uri="{FF2B5EF4-FFF2-40B4-BE49-F238E27FC236}">
                <a16:creationId xmlns:a16="http://schemas.microsoft.com/office/drawing/2014/main" id="{A46F3527-CFE5-D7C1-DBC0-512EC838F332}"/>
              </a:ext>
            </a:extLst>
          </p:cNvPr>
          <p:cNvSpPr txBox="1"/>
          <p:nvPr/>
        </p:nvSpPr>
        <p:spPr>
          <a:xfrm>
            <a:off x="9911346" y="4288662"/>
            <a:ext cx="1959586" cy="338554"/>
          </a:xfrm>
          <a:prstGeom prst="rect">
            <a:avLst/>
          </a:prstGeom>
          <a:noFill/>
        </p:spPr>
        <p:txBody>
          <a:bodyPr wrap="square">
            <a:spAutoFit/>
          </a:bodyPr>
          <a:lstStyle/>
          <a:p>
            <a:pPr algn="ctr"/>
            <a:r>
              <a:rPr lang="en-US" sz="1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Security</a:t>
            </a:r>
            <a:endParaRPr lang="en-US" sz="1200" dirty="0"/>
          </a:p>
        </p:txBody>
      </p:sp>
      <p:pic>
        <p:nvPicPr>
          <p:cNvPr id="71" name="Graphic 70" descr="Label with solid fill">
            <a:extLst>
              <a:ext uri="{FF2B5EF4-FFF2-40B4-BE49-F238E27FC236}">
                <a16:creationId xmlns:a16="http://schemas.microsoft.com/office/drawing/2014/main" id="{FBBDDB67-9100-5302-C60F-BFD31AEB26B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23293" y="3657136"/>
            <a:ext cx="613557" cy="613557"/>
          </a:xfrm>
          <a:prstGeom prst="rect">
            <a:avLst/>
          </a:prstGeom>
        </p:spPr>
      </p:pic>
      <p:pic>
        <p:nvPicPr>
          <p:cNvPr id="72" name="Graphic 71" descr="Label with solid fill">
            <a:extLst>
              <a:ext uri="{FF2B5EF4-FFF2-40B4-BE49-F238E27FC236}">
                <a16:creationId xmlns:a16="http://schemas.microsoft.com/office/drawing/2014/main" id="{416D11FA-25D4-7037-5864-47E8F3ADA01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85460" y="3658831"/>
            <a:ext cx="613557" cy="613557"/>
          </a:xfrm>
          <a:prstGeom prst="rect">
            <a:avLst/>
          </a:prstGeom>
        </p:spPr>
      </p:pic>
      <p:sp>
        <p:nvSpPr>
          <p:cNvPr id="73" name="&quot;Not Allowed&quot; Symbol 72">
            <a:extLst>
              <a:ext uri="{FF2B5EF4-FFF2-40B4-BE49-F238E27FC236}">
                <a16:creationId xmlns:a16="http://schemas.microsoft.com/office/drawing/2014/main" id="{D9E325FD-FFC6-CC94-763D-06A0DF4BFA72}"/>
              </a:ext>
            </a:extLst>
          </p:cNvPr>
          <p:cNvSpPr/>
          <p:nvPr/>
        </p:nvSpPr>
        <p:spPr>
          <a:xfrm>
            <a:off x="10625639" y="3750878"/>
            <a:ext cx="400050" cy="390525"/>
          </a:xfrm>
          <a:prstGeom prst="noSmoking">
            <a:avLst>
              <a:gd name="adj" fmla="val 122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1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7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9" grpId="0"/>
      <p:bldP spid="30" grpId="0"/>
      <p:bldP spid="31" grpId="0"/>
      <p:bldP spid="32" grpId="0"/>
      <p:bldP spid="33" grpId="0"/>
      <p:bldP spid="37" grpId="0"/>
      <p:bldP spid="38" grpId="0"/>
      <p:bldP spid="39" grpId="0"/>
      <p:bldP spid="40" grpId="0"/>
      <p:bldP spid="42" grpId="0"/>
      <p:bldP spid="43" grpId="0" animBg="1"/>
      <p:bldP spid="48" grpId="0"/>
      <p:bldP spid="56" grpId="0"/>
      <p:bldP spid="63" grpId="0" animBg="1"/>
      <p:bldP spid="64" grpId="0" animBg="1"/>
      <p:bldP spid="65" grpId="0"/>
      <p:bldP spid="66"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325EE-A0AC-69F1-BE20-29517E2C2E3C}"/>
              </a:ext>
            </a:extLst>
          </p:cNvPr>
          <p:cNvSpPr>
            <a:spLocks noGrp="1"/>
          </p:cNvSpPr>
          <p:nvPr>
            <p:ph type="title"/>
          </p:nvPr>
        </p:nvSpPr>
        <p:spPr/>
        <p:txBody>
          <a:bodyPr/>
          <a:lstStyle/>
          <a:p>
            <a:r>
              <a:rPr lang="en-US" dirty="0"/>
              <a:t>Compressing Cross-Terms</a:t>
            </a:r>
          </a:p>
        </p:txBody>
      </p:sp>
      <p:sp>
        <p:nvSpPr>
          <p:cNvPr id="42" name="TextBox 41">
            <a:extLst>
              <a:ext uri="{FF2B5EF4-FFF2-40B4-BE49-F238E27FC236}">
                <a16:creationId xmlns:a16="http://schemas.microsoft.com/office/drawing/2014/main" id="{5DBF7AF7-1680-4D80-ECCC-5FA60D6AFED6}"/>
              </a:ext>
            </a:extLst>
          </p:cNvPr>
          <p:cNvSpPr txBox="1"/>
          <p:nvPr/>
        </p:nvSpPr>
        <p:spPr>
          <a:xfrm>
            <a:off x="3329576" y="5678743"/>
            <a:ext cx="1167081"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User 3</a:t>
            </a:r>
            <a:endParaRPr lang="en-US" dirty="0"/>
          </a:p>
        </p:txBody>
      </p:sp>
      <p:pic>
        <p:nvPicPr>
          <p:cNvPr id="18" name="Picture 17" descr="A picture containing toiletry, cosmetic&#10;&#10;Description automatically generated">
            <a:extLst>
              <a:ext uri="{FF2B5EF4-FFF2-40B4-BE49-F238E27FC236}">
                <a16:creationId xmlns:a16="http://schemas.microsoft.com/office/drawing/2014/main" id="{FC2B5A77-B64E-0F6B-171F-C1AF48E06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25" y="4932830"/>
            <a:ext cx="762000" cy="762000"/>
          </a:xfrm>
          <a:prstGeom prst="rect">
            <a:avLst/>
          </a:prstGeom>
        </p:spPr>
      </p:pic>
      <p:sp>
        <p:nvSpPr>
          <p:cNvPr id="15" name="TextBox 14">
            <a:extLst>
              <a:ext uri="{FF2B5EF4-FFF2-40B4-BE49-F238E27FC236}">
                <a16:creationId xmlns:a16="http://schemas.microsoft.com/office/drawing/2014/main" id="{7C790F9D-56D8-224C-8283-86E763609A27}"/>
              </a:ext>
            </a:extLst>
          </p:cNvPr>
          <p:cNvSpPr txBox="1"/>
          <p:nvPr/>
        </p:nvSpPr>
        <p:spPr>
          <a:xfrm>
            <a:off x="3329576" y="4085973"/>
            <a:ext cx="1167081"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User 2</a:t>
            </a:r>
            <a:endParaRPr lang="en-US" dirty="0"/>
          </a:p>
        </p:txBody>
      </p:sp>
      <p:sp>
        <p:nvSpPr>
          <p:cNvPr id="30" name="TextBox 29">
            <a:extLst>
              <a:ext uri="{FF2B5EF4-FFF2-40B4-BE49-F238E27FC236}">
                <a16:creationId xmlns:a16="http://schemas.microsoft.com/office/drawing/2014/main" id="{C2375916-5277-A320-DCCD-98E07D31474D}"/>
              </a:ext>
            </a:extLst>
          </p:cNvPr>
          <p:cNvSpPr txBox="1"/>
          <p:nvPr/>
        </p:nvSpPr>
        <p:spPr>
          <a:xfrm>
            <a:off x="3329576" y="2592321"/>
            <a:ext cx="1167081"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User 1</a:t>
            </a:r>
            <a:endParaRPr lang="en-US" dirty="0"/>
          </a:p>
        </p:txBody>
      </p:sp>
      <p:pic>
        <p:nvPicPr>
          <p:cNvPr id="39" name="Picture 38" descr="Icon&#10;&#10;Description automatically generated">
            <a:extLst>
              <a:ext uri="{FF2B5EF4-FFF2-40B4-BE49-F238E27FC236}">
                <a16:creationId xmlns:a16="http://schemas.microsoft.com/office/drawing/2014/main" id="{1A7D13F5-6227-EBC8-95E1-C545FABF0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536" y="3274860"/>
            <a:ext cx="702937" cy="758952"/>
          </a:xfrm>
          <a:prstGeom prst="rect">
            <a:avLst/>
          </a:prstGeom>
        </p:spPr>
      </p:pic>
      <p:pic>
        <p:nvPicPr>
          <p:cNvPr id="43" name="Picture 42" descr="Icon&#10;&#10;Description automatically generated">
            <a:extLst>
              <a:ext uri="{FF2B5EF4-FFF2-40B4-BE49-F238E27FC236}">
                <a16:creationId xmlns:a16="http://schemas.microsoft.com/office/drawing/2014/main" id="{CF0A13AD-98FD-81BA-A562-E49B7011B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0159" y="1731590"/>
            <a:ext cx="758952" cy="758952"/>
          </a:xfrm>
          <a:prstGeom prst="rect">
            <a:avLst/>
          </a:prstGeom>
        </p:spPr>
      </p:pic>
      <p:grpSp>
        <p:nvGrpSpPr>
          <p:cNvPr id="46" name="Group 45">
            <a:extLst>
              <a:ext uri="{FF2B5EF4-FFF2-40B4-BE49-F238E27FC236}">
                <a16:creationId xmlns:a16="http://schemas.microsoft.com/office/drawing/2014/main" id="{B3AC5C4E-88AB-94BF-746D-3C1B16C7F081}"/>
              </a:ext>
            </a:extLst>
          </p:cNvPr>
          <p:cNvGrpSpPr/>
          <p:nvPr/>
        </p:nvGrpSpPr>
        <p:grpSpPr>
          <a:xfrm>
            <a:off x="4704618" y="1333579"/>
            <a:ext cx="3515458" cy="5006065"/>
            <a:chOff x="4890536" y="1486810"/>
            <a:chExt cx="2740990" cy="3928297"/>
          </a:xfrm>
        </p:grpSpPr>
        <p:pic>
          <p:nvPicPr>
            <p:cNvPr id="4" name="Content Placeholder 4" descr="Lock outline">
              <a:extLst>
                <a:ext uri="{FF2B5EF4-FFF2-40B4-BE49-F238E27FC236}">
                  <a16:creationId xmlns:a16="http://schemas.microsoft.com/office/drawing/2014/main" id="{653ABAE5-CDF3-1D43-B1E8-B5EBEA1BF0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7171" y="4643626"/>
              <a:ext cx="629275" cy="629275"/>
            </a:xfrm>
            <a:prstGeom prst="rect">
              <a:avLst/>
            </a:prstGeom>
          </p:spPr>
        </p:pic>
        <p:sp>
          <p:nvSpPr>
            <p:cNvPr id="5" name="Cloud 4">
              <a:extLst>
                <a:ext uri="{FF2B5EF4-FFF2-40B4-BE49-F238E27FC236}">
                  <a16:creationId xmlns:a16="http://schemas.microsoft.com/office/drawing/2014/main" id="{9C9E329C-4869-529C-3486-D8167FF12F69}"/>
                </a:ext>
              </a:extLst>
            </p:cNvPr>
            <p:cNvSpPr/>
            <p:nvPr/>
          </p:nvSpPr>
          <p:spPr>
            <a:xfrm>
              <a:off x="4890536" y="4152900"/>
              <a:ext cx="2740990" cy="126220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EBAB1E95-1B3C-0EDA-E58A-E6FBE308697A}"/>
                </a:ext>
              </a:extLst>
            </p:cNvPr>
            <p:cNvSpPr txBox="1"/>
            <p:nvPr/>
          </p:nvSpPr>
          <p:spPr>
            <a:xfrm>
              <a:off x="5337282" y="4324533"/>
              <a:ext cx="725270"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2400" dirty="0"/>
            </a:p>
          </p:txBody>
        </p:sp>
        <p:sp>
          <p:nvSpPr>
            <p:cNvPr id="7" name="TextBox 6">
              <a:extLst>
                <a:ext uri="{FF2B5EF4-FFF2-40B4-BE49-F238E27FC236}">
                  <a16:creationId xmlns:a16="http://schemas.microsoft.com/office/drawing/2014/main" id="{114989D9-7E60-C7A3-4E93-62BAC0539ED2}"/>
                </a:ext>
              </a:extLst>
            </p:cNvPr>
            <p:cNvSpPr txBox="1"/>
            <p:nvPr/>
          </p:nvSpPr>
          <p:spPr>
            <a:xfrm>
              <a:off x="5941866" y="4333246"/>
              <a:ext cx="913098"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2400" dirty="0"/>
            </a:p>
          </p:txBody>
        </p:sp>
        <p:pic>
          <p:nvPicPr>
            <p:cNvPr id="11" name="Graphic 10" descr="Label with solid fill">
              <a:extLst>
                <a:ext uri="{FF2B5EF4-FFF2-40B4-BE49-F238E27FC236}">
                  <a16:creationId xmlns:a16="http://schemas.microsoft.com/office/drawing/2014/main" id="{16952917-48B4-D954-31C7-4ADECD7C938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1707" y="4628925"/>
              <a:ext cx="613557" cy="613557"/>
            </a:xfrm>
            <a:prstGeom prst="rect">
              <a:avLst/>
            </a:prstGeom>
          </p:spPr>
        </p:pic>
        <p:pic>
          <p:nvPicPr>
            <p:cNvPr id="12" name="Graphic 11" descr="Label with solid fill">
              <a:extLst>
                <a:ext uri="{FF2B5EF4-FFF2-40B4-BE49-F238E27FC236}">
                  <a16:creationId xmlns:a16="http://schemas.microsoft.com/office/drawing/2014/main" id="{777A079B-CBB6-7E77-2463-154258D1BC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9859" y="4638994"/>
              <a:ext cx="613557" cy="613557"/>
            </a:xfrm>
            <a:prstGeom prst="rect">
              <a:avLst/>
            </a:prstGeom>
          </p:spPr>
        </p:pic>
        <p:pic>
          <p:nvPicPr>
            <p:cNvPr id="17" name="Content Placeholder 4" descr="Lock outline">
              <a:extLst>
                <a:ext uri="{FF2B5EF4-FFF2-40B4-BE49-F238E27FC236}">
                  <a16:creationId xmlns:a16="http://schemas.microsoft.com/office/drawing/2014/main" id="{CC196156-8139-FB35-F021-51C684986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7171" y="3241046"/>
              <a:ext cx="629275" cy="629275"/>
            </a:xfrm>
            <a:prstGeom prst="rect">
              <a:avLst/>
            </a:prstGeom>
          </p:spPr>
        </p:pic>
        <p:sp>
          <p:nvSpPr>
            <p:cNvPr id="21" name="Cloud 20">
              <a:extLst>
                <a:ext uri="{FF2B5EF4-FFF2-40B4-BE49-F238E27FC236}">
                  <a16:creationId xmlns:a16="http://schemas.microsoft.com/office/drawing/2014/main" id="{53A35391-265C-0AAA-383C-F225C5EB4B04}"/>
                </a:ext>
              </a:extLst>
            </p:cNvPr>
            <p:cNvSpPr/>
            <p:nvPr/>
          </p:nvSpPr>
          <p:spPr>
            <a:xfrm>
              <a:off x="4890536" y="2750320"/>
              <a:ext cx="2740990" cy="126220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22" name="TextBox 21">
              <a:extLst>
                <a:ext uri="{FF2B5EF4-FFF2-40B4-BE49-F238E27FC236}">
                  <a16:creationId xmlns:a16="http://schemas.microsoft.com/office/drawing/2014/main" id="{B9229E42-32D1-6BB6-A7B6-9B3560D2696D}"/>
                </a:ext>
              </a:extLst>
            </p:cNvPr>
            <p:cNvSpPr txBox="1"/>
            <p:nvPr/>
          </p:nvSpPr>
          <p:spPr>
            <a:xfrm>
              <a:off x="5337282" y="2921953"/>
              <a:ext cx="725270"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2400" dirty="0"/>
            </a:p>
          </p:txBody>
        </p:sp>
        <p:sp>
          <p:nvSpPr>
            <p:cNvPr id="26" name="TextBox 25">
              <a:extLst>
                <a:ext uri="{FF2B5EF4-FFF2-40B4-BE49-F238E27FC236}">
                  <a16:creationId xmlns:a16="http://schemas.microsoft.com/office/drawing/2014/main" id="{1B2631C1-9DD0-C2DF-4DA2-626EAF52B23F}"/>
                </a:ext>
              </a:extLst>
            </p:cNvPr>
            <p:cNvSpPr txBox="1"/>
            <p:nvPr/>
          </p:nvSpPr>
          <p:spPr>
            <a:xfrm>
              <a:off x="6546450" y="2905314"/>
              <a:ext cx="814470"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2400" dirty="0"/>
            </a:p>
          </p:txBody>
        </p:sp>
        <p:pic>
          <p:nvPicPr>
            <p:cNvPr id="27" name="Graphic 26" descr="Label with solid fill">
              <a:extLst>
                <a:ext uri="{FF2B5EF4-FFF2-40B4-BE49-F238E27FC236}">
                  <a16:creationId xmlns:a16="http://schemas.microsoft.com/office/drawing/2014/main" id="{C2CA4A84-2734-397A-3A05-6E7D0B47008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30173" y="3226345"/>
              <a:ext cx="613557" cy="613557"/>
            </a:xfrm>
            <a:prstGeom prst="rect">
              <a:avLst/>
            </a:prstGeom>
          </p:spPr>
        </p:pic>
        <p:pic>
          <p:nvPicPr>
            <p:cNvPr id="28" name="Graphic 27" descr="Label with solid fill">
              <a:extLst>
                <a:ext uri="{FF2B5EF4-FFF2-40B4-BE49-F238E27FC236}">
                  <a16:creationId xmlns:a16="http://schemas.microsoft.com/office/drawing/2014/main" id="{9FF7F581-7902-DAE7-CD02-142FBD9F2C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69859" y="3236414"/>
              <a:ext cx="613557" cy="613557"/>
            </a:xfrm>
            <a:prstGeom prst="rect">
              <a:avLst/>
            </a:prstGeom>
          </p:spPr>
        </p:pic>
        <p:pic>
          <p:nvPicPr>
            <p:cNvPr id="32" name="Content Placeholder 4" descr="Lock outline">
              <a:extLst>
                <a:ext uri="{FF2B5EF4-FFF2-40B4-BE49-F238E27FC236}">
                  <a16:creationId xmlns:a16="http://schemas.microsoft.com/office/drawing/2014/main" id="{3A98B917-BFAB-26BB-F96B-0288BB7C36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7171" y="1977536"/>
              <a:ext cx="629275" cy="629275"/>
            </a:xfrm>
            <a:prstGeom prst="rect">
              <a:avLst/>
            </a:prstGeom>
          </p:spPr>
        </p:pic>
        <p:sp>
          <p:nvSpPr>
            <p:cNvPr id="33" name="Cloud 32">
              <a:extLst>
                <a:ext uri="{FF2B5EF4-FFF2-40B4-BE49-F238E27FC236}">
                  <a16:creationId xmlns:a16="http://schemas.microsoft.com/office/drawing/2014/main" id="{DB9E3DED-A206-83B1-C3E9-153B09A8831E}"/>
                </a:ext>
              </a:extLst>
            </p:cNvPr>
            <p:cNvSpPr/>
            <p:nvPr/>
          </p:nvSpPr>
          <p:spPr>
            <a:xfrm>
              <a:off x="4890536" y="1486810"/>
              <a:ext cx="2740990" cy="126220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n w="0"/>
                <a:solidFill>
                  <a:schemeClr val="tx1"/>
                </a:solidFill>
                <a:effectLst>
                  <a:outerShdw blurRad="50800" dist="38100" dir="2700000" algn="tl" rotWithShape="0">
                    <a:prstClr val="black">
                      <a:alpha val="40000"/>
                    </a:prstClr>
                  </a:outerShdw>
                </a:effectLst>
              </a:endParaRPr>
            </a:p>
          </p:txBody>
        </p:sp>
        <p:sp>
          <p:nvSpPr>
            <p:cNvPr id="35" name="TextBox 34">
              <a:extLst>
                <a:ext uri="{FF2B5EF4-FFF2-40B4-BE49-F238E27FC236}">
                  <a16:creationId xmlns:a16="http://schemas.microsoft.com/office/drawing/2014/main" id="{24C9EDF8-D7B5-0C0A-74DB-D87E805415D8}"/>
                </a:ext>
              </a:extLst>
            </p:cNvPr>
            <p:cNvSpPr txBox="1"/>
            <p:nvPr/>
          </p:nvSpPr>
          <p:spPr>
            <a:xfrm>
              <a:off x="5941866" y="1667156"/>
              <a:ext cx="913098"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2400" dirty="0"/>
            </a:p>
          </p:txBody>
        </p:sp>
        <p:sp>
          <p:nvSpPr>
            <p:cNvPr id="36" name="TextBox 35">
              <a:extLst>
                <a:ext uri="{FF2B5EF4-FFF2-40B4-BE49-F238E27FC236}">
                  <a16:creationId xmlns:a16="http://schemas.microsoft.com/office/drawing/2014/main" id="{F4B30E8A-9077-0DF8-739F-1F16F2D8E0D4}"/>
                </a:ext>
              </a:extLst>
            </p:cNvPr>
            <p:cNvSpPr txBox="1"/>
            <p:nvPr/>
          </p:nvSpPr>
          <p:spPr>
            <a:xfrm>
              <a:off x="6546450" y="1641804"/>
              <a:ext cx="814470"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2400" dirty="0"/>
            </a:p>
          </p:txBody>
        </p:sp>
        <p:pic>
          <p:nvPicPr>
            <p:cNvPr id="37" name="Graphic 36" descr="Label with solid fill">
              <a:extLst>
                <a:ext uri="{FF2B5EF4-FFF2-40B4-BE49-F238E27FC236}">
                  <a16:creationId xmlns:a16="http://schemas.microsoft.com/office/drawing/2014/main" id="{83C3B4FE-783A-C2A0-E52F-6B71420E14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1707" y="1962835"/>
              <a:ext cx="613557" cy="613557"/>
            </a:xfrm>
            <a:prstGeom prst="rect">
              <a:avLst/>
            </a:prstGeom>
          </p:spPr>
        </p:pic>
        <p:pic>
          <p:nvPicPr>
            <p:cNvPr id="38" name="Graphic 37" descr="Label with solid fill">
              <a:extLst>
                <a:ext uri="{FF2B5EF4-FFF2-40B4-BE49-F238E27FC236}">
                  <a16:creationId xmlns:a16="http://schemas.microsoft.com/office/drawing/2014/main" id="{AE1EC383-724A-BA04-4BC0-02EA050150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89782" y="1972904"/>
              <a:ext cx="613557" cy="613557"/>
            </a:xfrm>
            <a:prstGeom prst="rect">
              <a:avLst/>
            </a:prstGeom>
          </p:spPr>
        </p:pic>
        <p:sp>
          <p:nvSpPr>
            <p:cNvPr id="3" name="&quot;Not Allowed&quot; Symbol 2">
              <a:extLst>
                <a:ext uri="{FF2B5EF4-FFF2-40B4-BE49-F238E27FC236}">
                  <a16:creationId xmlns:a16="http://schemas.microsoft.com/office/drawing/2014/main" id="{CF1DF46B-18E8-7B9D-7C3E-660F363E7493}"/>
                </a:ext>
              </a:extLst>
            </p:cNvPr>
            <p:cNvSpPr/>
            <p:nvPr/>
          </p:nvSpPr>
          <p:spPr>
            <a:xfrm>
              <a:off x="5406602" y="2096910"/>
              <a:ext cx="400050" cy="390525"/>
            </a:xfrm>
            <a:prstGeom prst="noSmoking">
              <a:avLst>
                <a:gd name="adj" fmla="val 122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t Allowed&quot; Symbol 7">
              <a:extLst>
                <a:ext uri="{FF2B5EF4-FFF2-40B4-BE49-F238E27FC236}">
                  <a16:creationId xmlns:a16="http://schemas.microsoft.com/office/drawing/2014/main" id="{4A8961C4-E3C9-63DB-C9E1-1A795C22173E}"/>
                </a:ext>
              </a:extLst>
            </p:cNvPr>
            <p:cNvSpPr/>
            <p:nvPr/>
          </p:nvSpPr>
          <p:spPr>
            <a:xfrm>
              <a:off x="6034733" y="3344238"/>
              <a:ext cx="400050" cy="390525"/>
            </a:xfrm>
            <a:prstGeom prst="noSmoking">
              <a:avLst>
                <a:gd name="adj" fmla="val 122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t Allowed&quot; Symbol 8">
              <a:extLst>
                <a:ext uri="{FF2B5EF4-FFF2-40B4-BE49-F238E27FC236}">
                  <a16:creationId xmlns:a16="http://schemas.microsoft.com/office/drawing/2014/main" id="{50D8F710-7232-982B-F7E1-3540EFEEE3BE}"/>
                </a:ext>
              </a:extLst>
            </p:cNvPr>
            <p:cNvSpPr/>
            <p:nvPr/>
          </p:nvSpPr>
          <p:spPr>
            <a:xfrm>
              <a:off x="6694539" y="4762108"/>
              <a:ext cx="400050" cy="390525"/>
            </a:xfrm>
            <a:prstGeom prst="noSmoking">
              <a:avLst>
                <a:gd name="adj" fmla="val 12215"/>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0F5CF866-80DD-6ECE-7918-90C300F7FCE7}"/>
                </a:ext>
              </a:extLst>
            </p:cNvPr>
            <p:cNvSpPr txBox="1"/>
            <p:nvPr/>
          </p:nvSpPr>
          <p:spPr>
            <a:xfrm>
              <a:off x="6546450" y="4333246"/>
              <a:ext cx="814470"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3</a:t>
              </a:r>
              <a:endParaRPr lang="en-US" sz="2400" dirty="0"/>
            </a:p>
          </p:txBody>
        </p:sp>
        <p:sp>
          <p:nvSpPr>
            <p:cNvPr id="13" name="TextBox 12">
              <a:extLst>
                <a:ext uri="{FF2B5EF4-FFF2-40B4-BE49-F238E27FC236}">
                  <a16:creationId xmlns:a16="http://schemas.microsoft.com/office/drawing/2014/main" id="{D358F31F-568C-D147-363B-ADDFEE6CAEC0}"/>
                </a:ext>
              </a:extLst>
            </p:cNvPr>
            <p:cNvSpPr txBox="1"/>
            <p:nvPr/>
          </p:nvSpPr>
          <p:spPr>
            <a:xfrm>
              <a:off x="5941866" y="2896601"/>
              <a:ext cx="913098"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a:t>
              </a:r>
              <a:endParaRPr lang="en-US" sz="2400" dirty="0"/>
            </a:p>
          </p:txBody>
        </p:sp>
        <p:sp>
          <p:nvSpPr>
            <p:cNvPr id="14" name="TextBox 13">
              <a:extLst>
                <a:ext uri="{FF2B5EF4-FFF2-40B4-BE49-F238E27FC236}">
                  <a16:creationId xmlns:a16="http://schemas.microsoft.com/office/drawing/2014/main" id="{469F257D-F6ED-0EC2-D666-6844D518B2F5}"/>
                </a:ext>
              </a:extLst>
            </p:cNvPr>
            <p:cNvSpPr txBox="1"/>
            <p:nvPr/>
          </p:nvSpPr>
          <p:spPr>
            <a:xfrm>
              <a:off x="5331060" y="1667156"/>
              <a:ext cx="913098" cy="461665"/>
            </a:xfrm>
            <a:prstGeom prst="rect">
              <a:avLst/>
            </a:prstGeom>
            <a:noFill/>
          </p:spPr>
          <p:txBody>
            <a:bodyPr wrap="square">
              <a:spAutoFit/>
            </a:bodyPr>
            <a:lstStyle/>
            <a:p>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a:t>
              </a:r>
              <a:endParaRPr lang="en-US" sz="2400" dirty="0"/>
            </a:p>
          </p:txBody>
        </p:sp>
      </p:grpSp>
      <p:sp>
        <p:nvSpPr>
          <p:cNvPr id="45" name="Rectangle: Rounded Corners 44">
            <a:extLst>
              <a:ext uri="{FF2B5EF4-FFF2-40B4-BE49-F238E27FC236}">
                <a16:creationId xmlns:a16="http://schemas.microsoft.com/office/drawing/2014/main" id="{71DA336F-9345-2A8C-9E26-7DC35CE3DCEB}"/>
              </a:ext>
            </a:extLst>
          </p:cNvPr>
          <p:cNvSpPr/>
          <p:nvPr/>
        </p:nvSpPr>
        <p:spPr>
          <a:xfrm rot="18216826">
            <a:off x="4426455" y="2690062"/>
            <a:ext cx="3145713" cy="744024"/>
          </a:xfrm>
          <a:prstGeom prst="roundRect">
            <a:avLst>
              <a:gd name="adj" fmla="val 50000"/>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7692362C-F5A4-83EA-DDDB-8ED190032E5B}"/>
              </a:ext>
            </a:extLst>
          </p:cNvPr>
          <p:cNvSpPr/>
          <p:nvPr/>
        </p:nvSpPr>
        <p:spPr>
          <a:xfrm rot="17922075">
            <a:off x="5362934" y="4348720"/>
            <a:ext cx="3145713" cy="744024"/>
          </a:xfrm>
          <a:prstGeom prst="roundRect">
            <a:avLst>
              <a:gd name="adj" fmla="val 50000"/>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Equals 56">
            <a:extLst>
              <a:ext uri="{FF2B5EF4-FFF2-40B4-BE49-F238E27FC236}">
                <a16:creationId xmlns:a16="http://schemas.microsoft.com/office/drawing/2014/main" id="{7B7780E1-C7FE-B7C0-C36D-6747FDCBFD80}"/>
              </a:ext>
            </a:extLst>
          </p:cNvPr>
          <p:cNvSpPr/>
          <p:nvPr/>
        </p:nvSpPr>
        <p:spPr>
          <a:xfrm>
            <a:off x="6699378" y="4455723"/>
            <a:ext cx="555027" cy="497481"/>
          </a:xfrm>
          <a:prstGeom prst="mathEqual">
            <a:avLst>
              <a:gd name="adj1" fmla="val 12032"/>
              <a:gd name="adj2" fmla="val 3090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Equals 57">
            <a:extLst>
              <a:ext uri="{FF2B5EF4-FFF2-40B4-BE49-F238E27FC236}">
                <a16:creationId xmlns:a16="http://schemas.microsoft.com/office/drawing/2014/main" id="{662BBC2E-95D8-15C9-766B-9EF3B792C99A}"/>
              </a:ext>
            </a:extLst>
          </p:cNvPr>
          <p:cNvSpPr/>
          <p:nvPr/>
        </p:nvSpPr>
        <p:spPr>
          <a:xfrm>
            <a:off x="5754073" y="2778791"/>
            <a:ext cx="555027" cy="497481"/>
          </a:xfrm>
          <a:prstGeom prst="mathEqual">
            <a:avLst>
              <a:gd name="adj1" fmla="val 12032"/>
              <a:gd name="adj2" fmla="val 30906"/>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83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D13BC-3072-3717-B133-3E8D85943E6F}"/>
              </a:ext>
            </a:extLst>
          </p:cNvPr>
          <p:cNvSpPr>
            <a:spLocks noGrp="1"/>
          </p:cNvSpPr>
          <p:nvPr>
            <p:ph idx="1"/>
          </p:nvPr>
        </p:nvSpPr>
        <p:spPr>
          <a:xfrm>
            <a:off x="838200" y="1791461"/>
            <a:ext cx="10515600" cy="4351338"/>
          </a:xfrm>
        </p:spPr>
        <p:txBody>
          <a:bodyPr/>
          <a:lstStyle/>
          <a:p>
            <a:r>
              <a:rPr lang="en-US" dirty="0"/>
              <a:t>Sample </a:t>
            </a:r>
            <a:r>
              <a:rPr lang="en-US"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i="1" baseline="-25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i="1" baseline="-25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i="1"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dirty="0"/>
              <a:t>as powers of </a:t>
            </a:r>
            <a:r>
              <a:rPr lang="en-US" i="1" dirty="0">
                <a:latin typeface="Times New Roman" panose="02020603050405020304" pitchFamily="18" charset="0"/>
                <a:cs typeface="Times New Roman" panose="02020603050405020304" pitchFamily="18" charset="0"/>
              </a:rPr>
              <a:t>a</a:t>
            </a:r>
            <a:r>
              <a:rPr lang="en-US" dirty="0">
                <a:cs typeface="Times New Roman" panose="02020603050405020304" pitchFamily="18" charset="0"/>
              </a:rPr>
              <a:t>?</a:t>
            </a:r>
            <a:r>
              <a:rPr lang="en-US" dirty="0"/>
              <a:t> </a:t>
            </a:r>
          </a:p>
          <a:p>
            <a:r>
              <a:rPr lang="en-US" dirty="0"/>
              <a:t>Correctness:</a:t>
            </a:r>
          </a:p>
          <a:p>
            <a:pPr marL="0" indent="0">
              <a:buNone/>
            </a:pPr>
            <a:endParaRPr lang="en-US" dirty="0"/>
          </a:p>
          <a:p>
            <a:r>
              <a:rPr lang="en-US" dirty="0"/>
              <a:t>Security:</a:t>
            </a:r>
          </a:p>
        </p:txBody>
      </p:sp>
      <p:sp>
        <p:nvSpPr>
          <p:cNvPr id="2" name="Title 1">
            <a:extLst>
              <a:ext uri="{FF2B5EF4-FFF2-40B4-BE49-F238E27FC236}">
                <a16:creationId xmlns:a16="http://schemas.microsoft.com/office/drawing/2014/main" id="{41D7549D-2880-7C76-A6B6-99F8E7E04D1A}"/>
              </a:ext>
            </a:extLst>
          </p:cNvPr>
          <p:cNvSpPr>
            <a:spLocks noGrp="1"/>
          </p:cNvSpPr>
          <p:nvPr>
            <p:ph type="title"/>
          </p:nvPr>
        </p:nvSpPr>
        <p:spPr/>
        <p:txBody>
          <a:bodyPr/>
          <a:lstStyle/>
          <a:p>
            <a:r>
              <a:rPr lang="en-US" dirty="0"/>
              <a:t>Ensuring Security</a:t>
            </a:r>
          </a:p>
        </p:txBody>
      </p:sp>
      <p:pic>
        <p:nvPicPr>
          <p:cNvPr id="4" name="Graphic 3" descr="Key outline">
            <a:extLst>
              <a:ext uri="{FF2B5EF4-FFF2-40B4-BE49-F238E27FC236}">
                <a16:creationId xmlns:a16="http://schemas.microsoft.com/office/drawing/2014/main" id="{70901C36-C9E3-D8FA-8C43-43C6C3AB0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0681" y="3925611"/>
            <a:ext cx="629276" cy="629276"/>
          </a:xfrm>
          <a:prstGeom prst="rect">
            <a:avLst/>
          </a:prstGeom>
        </p:spPr>
      </p:pic>
      <p:pic>
        <p:nvPicPr>
          <p:cNvPr id="5" name="Graphic 4" descr="Label with solid fill">
            <a:extLst>
              <a:ext uri="{FF2B5EF4-FFF2-40B4-BE49-F238E27FC236}">
                <a16:creationId xmlns:a16="http://schemas.microsoft.com/office/drawing/2014/main" id="{B3870EA5-B08A-4C4E-3E77-E45DBA6034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4052" y="2752000"/>
            <a:ext cx="613557" cy="613557"/>
          </a:xfrm>
          <a:prstGeom prst="rect">
            <a:avLst/>
          </a:prstGeom>
        </p:spPr>
      </p:pic>
      <p:sp>
        <p:nvSpPr>
          <p:cNvPr id="6" name="TextBox 5">
            <a:extLst>
              <a:ext uri="{FF2B5EF4-FFF2-40B4-BE49-F238E27FC236}">
                <a16:creationId xmlns:a16="http://schemas.microsoft.com/office/drawing/2014/main" id="{AF407DFC-D948-C5AA-02DC-2CC726DCEB54}"/>
              </a:ext>
            </a:extLst>
          </p:cNvPr>
          <p:cNvSpPr txBox="1"/>
          <p:nvPr/>
        </p:nvSpPr>
        <p:spPr>
          <a:xfrm>
            <a:off x="3280681" y="2320115"/>
            <a:ext cx="3070469" cy="738664"/>
          </a:xfrm>
          <a:prstGeom prst="rect">
            <a:avLst/>
          </a:prstGeom>
          <a:noFill/>
        </p:spPr>
        <p:txBody>
          <a:bodyPr wrap="square">
            <a:spAutoFit/>
          </a:bodyPr>
          <a:lstStyle/>
          <a:p>
            <a:pPr lvl="0"/>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j</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j ∈ [n]</a:t>
            </a:r>
            <a:endParaRPr lang="en-US" dirty="0">
              <a:solidFill>
                <a:prstClr val="black"/>
              </a:solidFill>
            </a:endParaRPr>
          </a:p>
          <a:p>
            <a:endParaRPr lang="en-US" dirty="0"/>
          </a:p>
        </p:txBody>
      </p:sp>
      <p:pic>
        <p:nvPicPr>
          <p:cNvPr id="7" name="Graphic 6" descr="Label with solid fill">
            <a:extLst>
              <a:ext uri="{FF2B5EF4-FFF2-40B4-BE49-F238E27FC236}">
                <a16:creationId xmlns:a16="http://schemas.microsoft.com/office/drawing/2014/main" id="{8C5049CF-4BF0-C031-8607-70FBE1756B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45967" y="2707568"/>
            <a:ext cx="613557" cy="613557"/>
          </a:xfrm>
          <a:prstGeom prst="rect">
            <a:avLst/>
          </a:prstGeom>
        </p:spPr>
      </p:pic>
      <p:sp>
        <p:nvSpPr>
          <p:cNvPr id="8" name="TextBox 7">
            <a:extLst>
              <a:ext uri="{FF2B5EF4-FFF2-40B4-BE49-F238E27FC236}">
                <a16:creationId xmlns:a16="http://schemas.microsoft.com/office/drawing/2014/main" id="{84B2BC60-DC6A-F4EF-E11A-6AC51A81D623}"/>
              </a:ext>
            </a:extLst>
          </p:cNvPr>
          <p:cNvSpPr txBox="1"/>
          <p:nvPr/>
        </p:nvSpPr>
        <p:spPr>
          <a:xfrm>
            <a:off x="3243673" y="3356486"/>
            <a:ext cx="2679944" cy="738664"/>
          </a:xfrm>
          <a:prstGeom prst="rect">
            <a:avLst/>
          </a:prstGeom>
          <a:noFill/>
        </p:spPr>
        <p:txBody>
          <a:bodyPr wrap="square">
            <a:spAutoFit/>
          </a:bodyPr>
          <a:lstStyle/>
          <a:p>
            <a:pPr lvl="0"/>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g</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16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1600" i="1" baseline="30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k ∈ [n]</a:t>
            </a:r>
            <a:endParaRPr lang="en-US" dirty="0">
              <a:solidFill>
                <a:prstClr val="black"/>
              </a:solidFill>
            </a:endParaRPr>
          </a:p>
          <a:p>
            <a:endParaRPr lang="en-US" dirty="0"/>
          </a:p>
        </p:txBody>
      </p:sp>
      <p:sp>
        <p:nvSpPr>
          <p:cNvPr id="9" name="TextBox 8">
            <a:extLst>
              <a:ext uri="{FF2B5EF4-FFF2-40B4-BE49-F238E27FC236}">
                <a16:creationId xmlns:a16="http://schemas.microsoft.com/office/drawing/2014/main" id="{2FD2687F-CA55-6F09-D1EF-FB4204DD5ADF}"/>
              </a:ext>
            </a:extLst>
          </p:cNvPr>
          <p:cNvSpPr txBox="1"/>
          <p:nvPr/>
        </p:nvSpPr>
        <p:spPr>
          <a:xfrm>
            <a:off x="5719158" y="1773353"/>
            <a:ext cx="1460745" cy="738664"/>
          </a:xfrm>
          <a:prstGeom prst="rect">
            <a:avLst/>
          </a:prstGeom>
          <a:noFill/>
        </p:spPr>
        <p:txBody>
          <a:bodyPr wrap="square">
            <a:spAutoFit/>
          </a:bodyPr>
          <a:lstStyle/>
          <a:p>
            <a:pPr lvl="0"/>
            <a:r>
              <a:rPr lang="en-US" sz="2400"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u</a:t>
            </a:r>
            <a:r>
              <a:rPr lang="en-US" sz="2400" i="1" baseline="-25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2400"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a:t>
            </a:r>
            <a:r>
              <a:rPr lang="en-US" sz="2400" i="1" baseline="-25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a</a:t>
            </a:r>
            <a:r>
              <a:rPr lang="en-US" sz="24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d</a:t>
            </a:r>
            <a:r>
              <a:rPr lang="en-US" sz="1600" i="1" baseline="30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endParaRPr lang="en-US" dirty="0">
              <a:solidFill>
                <a:prstClr val="black"/>
              </a:solidFill>
            </a:endParaRPr>
          </a:p>
          <a:p>
            <a:endParaRPr lang="en-US" dirty="0"/>
          </a:p>
        </p:txBody>
      </p:sp>
      <p:sp>
        <p:nvSpPr>
          <p:cNvPr id="10" name="TextBox 9">
            <a:extLst>
              <a:ext uri="{FF2B5EF4-FFF2-40B4-BE49-F238E27FC236}">
                <a16:creationId xmlns:a16="http://schemas.microsoft.com/office/drawing/2014/main" id="{B2237A1F-7780-6A0E-F9BA-C9EF36FC7A48}"/>
              </a:ext>
            </a:extLst>
          </p:cNvPr>
          <p:cNvSpPr txBox="1"/>
          <p:nvPr/>
        </p:nvSpPr>
        <p:spPr>
          <a:xfrm>
            <a:off x="5365628" y="2320999"/>
            <a:ext cx="1460744" cy="461665"/>
          </a:xfrm>
          <a:prstGeom prst="rect">
            <a:avLst/>
          </a:prstGeom>
          <a:noFill/>
        </p:spPr>
        <p:txBody>
          <a:bodyPr wrap="square">
            <a:spAutoFit/>
          </a:bodyPr>
          <a:lstStyle/>
          <a:p>
            <a:r>
              <a:rPr kumimoji="0" lang="en-US" sz="2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g</a:t>
            </a:r>
            <a:r>
              <a:rPr kumimoji="0" lang="en-US" sz="2400" b="0" i="1" u="none" strike="noStrike" kern="1200" cap="none" spc="0" normalizeH="0" baseline="3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3000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a:t>
            </a:r>
            <a:r>
              <a:rPr kumimoji="0" lang="en-US" sz="1600" b="0" i="1" u="none" strike="noStrike" kern="1200" cap="none" spc="0" normalizeH="0" baseline="10000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a:t>
            </a:r>
            <a:r>
              <a:rPr kumimoji="0" lang="en-US" sz="1600" b="0" i="1" u="none" strike="noStrike" kern="1200" cap="none" spc="0" normalizeH="0" baseline="8000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i</a:t>
            </a:r>
            <a:r>
              <a:rPr kumimoji="0" lang="en-US" sz="1600" b="0" i="1" u="none" strike="noStrike" kern="1200" cap="none" spc="0" normalizeH="0" baseline="10000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+d</a:t>
            </a:r>
            <a:r>
              <a:rPr kumimoji="0" lang="en-US" sz="1600" b="0" i="1" u="none" strike="noStrike" kern="1200" cap="none" spc="0" normalizeH="0" baseline="80000" noProof="0" dirty="0" err="1">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j</a:t>
            </a:r>
            <a:r>
              <a:rPr kumimoji="0" lang="en-US" sz="1600" b="0" i="1" u="none" strike="noStrike" kern="1200" cap="none" spc="0" normalizeH="0" baseline="8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1200" cap="none" spc="0" normalizeH="0" baseline="3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11" name="TextBox 10">
            <a:extLst>
              <a:ext uri="{FF2B5EF4-FFF2-40B4-BE49-F238E27FC236}">
                <a16:creationId xmlns:a16="http://schemas.microsoft.com/office/drawing/2014/main" id="{DDD397C7-350B-F1BE-58A0-FFCA64972438}"/>
              </a:ext>
            </a:extLst>
          </p:cNvPr>
          <p:cNvSpPr txBox="1"/>
          <p:nvPr/>
        </p:nvSpPr>
        <p:spPr>
          <a:xfrm>
            <a:off x="5457422" y="3298502"/>
            <a:ext cx="1716152" cy="461665"/>
          </a:xfrm>
          <a:prstGeom prst="rect">
            <a:avLst/>
          </a:prstGeom>
          <a:noFill/>
        </p:spPr>
        <p:txBody>
          <a:bodyPr wrap="square">
            <a:spAutoFit/>
          </a:bodyPr>
          <a:lstStyle/>
          <a:p>
            <a:r>
              <a:rPr kumimoji="0" lang="en-US" sz="24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g</a:t>
            </a:r>
            <a:r>
              <a:rPr kumimoji="0" lang="en-US" sz="2400" b="0" i="1" u="none" strike="noStrike" kern="1200" cap="none" spc="0" normalizeH="0" baseline="3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a:t>
            </a:r>
            <a:r>
              <a:rPr kumimoji="0" lang="en-US" sz="1600" b="0" i="1" u="none" strike="noStrike" kern="1200" cap="none" spc="0" normalizeH="0" baseline="10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2d</a:t>
            </a:r>
            <a:r>
              <a:rPr kumimoji="0" lang="en-US" sz="1600" b="0" i="1" u="none" strike="noStrike" kern="1200" cap="none" spc="0" normalizeH="0" baseline="8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k </a:t>
            </a:r>
            <a:r>
              <a:rPr kumimoji="0" lang="en-US" sz="1600" b="0" i="1" u="none" strike="noStrike" kern="1200" cap="none" spc="0" normalizeH="0" baseline="3000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id="{2E920FDB-8A14-A226-16B7-FF5CD644141E}"/>
              </a:ext>
            </a:extLst>
          </p:cNvPr>
          <p:cNvSpPr txBox="1"/>
          <p:nvPr/>
        </p:nvSpPr>
        <p:spPr>
          <a:xfrm>
            <a:off x="2278846" y="4999145"/>
            <a:ext cx="2003670" cy="738664"/>
          </a:xfrm>
          <a:prstGeom prst="rect">
            <a:avLst/>
          </a:prstGeom>
          <a:noFill/>
        </p:spPr>
        <p:txBody>
          <a:bodyPr wrap="square">
            <a:spAutoFit/>
          </a:bodyPr>
          <a:lstStyle/>
          <a:p>
            <a:pPr lvl="0"/>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a:t>
            </a:r>
            <a:r>
              <a:rPr lang="en-US" sz="2400" i="1"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i</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a:t>
            </a:r>
            <a:r>
              <a:rPr lang="en-US" sz="2400" i="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d</a:t>
            </a:r>
            <a:r>
              <a:rPr lang="en-US" sz="2400" i="1" baseline="-250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j</a:t>
            </a: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 2d</a:t>
            </a:r>
            <a:r>
              <a:rPr lang="en-US" sz="2400" i="1" baseline="-250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a:t>
            </a:r>
            <a:endParaRPr lang="en-US" dirty="0">
              <a:solidFill>
                <a:prstClr val="black"/>
              </a:solidFill>
            </a:endParaRPr>
          </a:p>
          <a:p>
            <a:endParaRPr lang="en-US" dirty="0"/>
          </a:p>
        </p:txBody>
      </p:sp>
      <p:pic>
        <p:nvPicPr>
          <p:cNvPr id="13" name="Picture 2" descr="undefined">
            <a:extLst>
              <a:ext uri="{FF2B5EF4-FFF2-40B4-BE49-F238E27FC236}">
                <a16:creationId xmlns:a16="http://schemas.microsoft.com/office/drawing/2014/main" id="{7579EBE4-257E-14E7-1CF7-0EFE0C028A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9953" y="3131178"/>
            <a:ext cx="2181604" cy="16719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BE6C2C3-D415-6C9A-6353-20522B2AB521}"/>
              </a:ext>
            </a:extLst>
          </p:cNvPr>
          <p:cNvSpPr txBox="1"/>
          <p:nvPr/>
        </p:nvSpPr>
        <p:spPr>
          <a:xfrm>
            <a:off x="7470620" y="2288355"/>
            <a:ext cx="3686420" cy="707886"/>
          </a:xfrm>
          <a:prstGeom prst="rect">
            <a:avLst/>
          </a:prstGeom>
          <a:noFill/>
        </p:spPr>
        <p:txBody>
          <a:bodyPr wrap="square">
            <a:spAutoFit/>
          </a:bodyPr>
          <a:lstStyle/>
          <a:p>
            <a:pPr lvl="0" algn="ctr"/>
            <a:r>
              <a:rPr lang="en-US" sz="2400" i="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Progression-Free Sets! </a:t>
            </a:r>
            <a:r>
              <a:rPr lang="en-US" sz="16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[ET36,SS42,Beh46,Elk10]</a:t>
            </a:r>
            <a:endParaRPr lang="en-US" dirty="0"/>
          </a:p>
        </p:txBody>
      </p:sp>
      <p:sp>
        <p:nvSpPr>
          <p:cNvPr id="14" name="Cloud 13">
            <a:extLst>
              <a:ext uri="{FF2B5EF4-FFF2-40B4-BE49-F238E27FC236}">
                <a16:creationId xmlns:a16="http://schemas.microsoft.com/office/drawing/2014/main" id="{A19FE4B4-3150-8E0D-A1E1-7D853F46D5F8}"/>
              </a:ext>
            </a:extLst>
          </p:cNvPr>
          <p:cNvSpPr/>
          <p:nvPr/>
        </p:nvSpPr>
        <p:spPr>
          <a:xfrm>
            <a:off x="8380070" y="332053"/>
            <a:ext cx="2627453" cy="126220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n w="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45x smaller CRS on 10</a:t>
            </a:r>
            <a:r>
              <a:rPr lang="en-US" baseline="30000" dirty="0">
                <a:ln w="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4</a:t>
            </a:r>
            <a:r>
              <a:rPr lang="en-US" dirty="0">
                <a:ln w="0"/>
                <a:solidFill>
                  <a:schemeClr val="tx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Users!</a:t>
            </a:r>
          </a:p>
        </p:txBody>
      </p:sp>
      <p:sp>
        <p:nvSpPr>
          <p:cNvPr id="17" name="TextBox 16">
            <a:extLst>
              <a:ext uri="{FF2B5EF4-FFF2-40B4-BE49-F238E27FC236}">
                <a16:creationId xmlns:a16="http://schemas.microsoft.com/office/drawing/2014/main" id="{B0F28F54-4DDD-1346-2C20-BDF305FA5B53}"/>
              </a:ext>
            </a:extLst>
          </p:cNvPr>
          <p:cNvSpPr txBox="1"/>
          <p:nvPr/>
        </p:nvSpPr>
        <p:spPr>
          <a:xfrm>
            <a:off x="8838191" y="4947319"/>
            <a:ext cx="1074963" cy="461665"/>
          </a:xfrm>
          <a:prstGeom prst="rect">
            <a:avLst/>
          </a:prstGeom>
          <a:noFill/>
        </p:spPr>
        <p:txBody>
          <a:bodyPr wrap="square">
            <a:spAutoFit/>
          </a:bodyPr>
          <a:lstStyle/>
          <a:p>
            <a:pPr lvl="0"/>
            <a:r>
              <a:rPr lang="en-US" sz="2400" i="1" dirty="0">
                <a:latin typeface="Times New Roman" panose="02020603050405020304" pitchFamily="18" charset="0"/>
                <a:cs typeface="Times New Roman" panose="02020603050405020304" pitchFamily="18" charset="0"/>
              </a:rPr>
              <a:t>n</a:t>
            </a:r>
            <a:r>
              <a:rPr lang="en-US" sz="2400" i="1" baseline="30000" dirty="0">
                <a:latin typeface="Times New Roman" panose="02020603050405020304" pitchFamily="18" charset="0"/>
                <a:cs typeface="Times New Roman" panose="02020603050405020304" pitchFamily="18" charset="0"/>
              </a:rPr>
              <a:t>1+o(1)</a:t>
            </a:r>
            <a:endParaRPr lang="en-US" dirty="0"/>
          </a:p>
        </p:txBody>
      </p:sp>
    </p:spTree>
    <p:extLst>
      <p:ext uri="{BB962C8B-B14F-4D97-AF65-F5344CB8AC3E}">
        <p14:creationId xmlns:p14="http://schemas.microsoft.com/office/powerpoint/2010/main" val="183615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P spid="9" grpId="0"/>
      <p:bldP spid="10" grpId="0"/>
      <p:bldP spid="11" grpId="0"/>
      <p:bldP spid="12" grpId="0"/>
      <p:bldP spid="16" grpId="0"/>
      <p:bldP spid="14"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25700</TotalTime>
  <Words>1466</Words>
  <Application>Microsoft Office PowerPoint</Application>
  <PresentationFormat>Widescreen</PresentationFormat>
  <Paragraphs>160</Paragraphs>
  <Slides>12</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system-ui</vt:lpstr>
      <vt:lpstr>Times New Roman</vt:lpstr>
      <vt:lpstr>Office Theme</vt:lpstr>
      <vt:lpstr>Reducing the CRS Size in Registered ABE Systems</vt:lpstr>
      <vt:lpstr>Attribute Based Encryption [SW05, GPSW06]</vt:lpstr>
      <vt:lpstr>Key Exfiltration Problem</vt:lpstr>
      <vt:lpstr>Registration Model [GHMR18,HLWW23]</vt:lpstr>
      <vt:lpstr>Prior Constructions</vt:lpstr>
      <vt:lpstr>Our Results</vt:lpstr>
      <vt:lpstr>Why Quadratic?</vt:lpstr>
      <vt:lpstr>Compressing Cross-Terms</vt:lpstr>
      <vt:lpstr>Ensuring Security</vt:lpstr>
      <vt:lpstr>Our Results</vt:lpstr>
      <vt:lpstr>PowerPoint Presentation</vt:lpstr>
      <vt:lpstr>Open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Registered Attribute-Based Encryption</dc:title>
  <dc:creator>Lu, George C</dc:creator>
  <cp:lastModifiedBy>Lu, George C</cp:lastModifiedBy>
  <cp:revision>48</cp:revision>
  <dcterms:created xsi:type="dcterms:W3CDTF">2024-07-16T20:03:45Z</dcterms:created>
  <dcterms:modified xsi:type="dcterms:W3CDTF">2024-08-19T04:13:06Z</dcterms:modified>
</cp:coreProperties>
</file>