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.xml" ContentType="application/vnd.openxmlformats-officedocument.presentationml.tags+xml"/>
  <Override PartName="/ppt/notesSlides/notesSlide19.xml" ContentType="application/vnd.openxmlformats-officedocument.presentationml.notesSlide+xml"/>
  <Override PartName="/ppt/tags/tag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3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4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5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6.xml" ContentType="application/vnd.openxmlformats-officedocument.presentationml.tags+xml"/>
  <Override PartName="/ppt/notesSlides/notesSlide39.xml" ContentType="application/vnd.openxmlformats-officedocument.presentationml.notesSlide+xml"/>
  <Override PartName="/ppt/tags/tag7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tags/tag8.xml" ContentType="application/vnd.openxmlformats-officedocument.presentationml.tags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tags/tag9.xml" ContentType="application/vnd.openxmlformats-officedocument.presentationml.tags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tags/tag10.xml" ContentType="application/vnd.openxmlformats-officedocument.presentationml.tags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tags/tag11.xml" ContentType="application/vnd.openxmlformats-officedocument.presentationml.tags+xml"/>
  <Override PartName="/ppt/notesSlides/notesSlide63.xml" ContentType="application/vnd.openxmlformats-officedocument.presentationml.notesSlide+xml"/>
  <Override PartName="/ppt/tags/tag12.xml" ContentType="application/vnd.openxmlformats-officedocument.presentationml.tags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tags/tag13.xml" ContentType="application/vnd.openxmlformats-officedocument.presentationml.tags+xml"/>
  <Override PartName="/ppt/notesSlides/notesSlide74.xml" ContentType="application/vnd.openxmlformats-officedocument.presentationml.notesSlide+xml"/>
  <Override PartName="/ppt/tags/tag14.xml" ContentType="application/vnd.openxmlformats-officedocument.presentationml.tags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tags/tag15.xml" ContentType="application/vnd.openxmlformats-officedocument.presentationml.tags+xml"/>
  <Override PartName="/ppt/notesSlides/notesSlide77.xml" ContentType="application/vnd.openxmlformats-officedocument.presentationml.notesSlide+xml"/>
  <Override PartName="/ppt/tags/tag16.xml" ContentType="application/vnd.openxmlformats-officedocument.presentationml.tags+xml"/>
  <Override PartName="/ppt/notesSlides/notesSlide78.xml" ContentType="application/vnd.openxmlformats-officedocument.presentationml.notesSlide+xml"/>
  <Override PartName="/ppt/tags/tag17.xml" ContentType="application/vnd.openxmlformats-officedocument.presentationml.tags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tags/tag18.xml" ContentType="application/vnd.openxmlformats-officedocument.presentationml.tags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tags/tag19.xml" ContentType="application/vnd.openxmlformats-officedocument.presentationml.tags+xml"/>
  <Override PartName="/ppt/notesSlides/notesSlide89.xml" ContentType="application/vnd.openxmlformats-officedocument.presentationml.notesSlide+xml"/>
  <Override PartName="/ppt/tags/tag20.xml" ContentType="application/vnd.openxmlformats-officedocument.presentationml.tags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tags/tag21.xml" ContentType="application/vnd.openxmlformats-officedocument.presentationml.tags+xml"/>
  <Override PartName="/ppt/notesSlides/notesSlide95.xml" ContentType="application/vnd.openxmlformats-officedocument.presentationml.notesSlide+xml"/>
  <Override PartName="/ppt/tags/tag22.xml" ContentType="application/vnd.openxmlformats-officedocument.presentationml.tags+xml"/>
  <Override PartName="/ppt/notesSlides/notesSlide96.xml" ContentType="application/vnd.openxmlformats-officedocument.presentationml.notesSlide+xml"/>
  <Override PartName="/ppt/tags/tag23.xml" ContentType="application/vnd.openxmlformats-officedocument.presentationml.tags+xml"/>
  <Override PartName="/ppt/notesSlides/notesSlide97.xml" ContentType="application/vnd.openxmlformats-officedocument.presentationml.notesSlide+xml"/>
  <Override PartName="/ppt/tags/tag24.xml" ContentType="application/vnd.openxmlformats-officedocument.presentationml.tags+xml"/>
  <Override PartName="/ppt/notesSlides/notesSlide98.xml" ContentType="application/vnd.openxmlformats-officedocument.presentationml.notesSlide+xml"/>
  <Override PartName="/ppt/tags/tag25.xml" ContentType="application/vnd.openxmlformats-officedocument.presentationml.tags+xml"/>
  <Override PartName="/ppt/notesSlides/notesSlide99.xml" ContentType="application/vnd.openxmlformats-officedocument.presentationml.notesSlide+xml"/>
  <Override PartName="/ppt/tags/tag26.xml" ContentType="application/vnd.openxmlformats-officedocument.presentationml.tags+xml"/>
  <Override PartName="/ppt/notesSlides/notesSlide100.xml" ContentType="application/vnd.openxmlformats-officedocument.presentationml.notesSlide+xml"/>
  <Override PartName="/ppt/tags/tag27.xml" ContentType="application/vnd.openxmlformats-officedocument.presentationml.tags+xml"/>
  <Override PartName="/ppt/notesSlides/notesSlide101.xml" ContentType="application/vnd.openxmlformats-officedocument.presentationml.notesSlide+xml"/>
  <Override PartName="/ppt/tags/tag28.xml" ContentType="application/vnd.openxmlformats-officedocument.presentationml.tags+xml"/>
  <Override PartName="/ppt/notesSlides/notesSlide102.xml" ContentType="application/vnd.openxmlformats-officedocument.presentationml.notesSlide+xml"/>
  <Override PartName="/ppt/tags/tag29.xml" ContentType="application/vnd.openxmlformats-officedocument.presentationml.tags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tags/tag30.xml" ContentType="application/vnd.openxmlformats-officedocument.presentationml.tags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tags/tag31.xml" ContentType="application/vnd.openxmlformats-officedocument.presentationml.tags+xml"/>
  <Override PartName="/ppt/notesSlides/notesSlide107.xml" ContentType="application/vnd.openxmlformats-officedocument.presentationml.notesSlide+xml"/>
  <Override PartName="/ppt/tags/tag32.xml" ContentType="application/vnd.openxmlformats-officedocument.presentationml.tags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tags/tag33.xml" ContentType="application/vnd.openxmlformats-officedocument.presentationml.tags+xml"/>
  <Override PartName="/ppt/notesSlides/notesSlide113.xml" ContentType="application/vnd.openxmlformats-officedocument.presentationml.notesSlide+xml"/>
  <Override PartName="/ppt/tags/tag34.xml" ContentType="application/vnd.openxmlformats-officedocument.presentationml.tags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tags/tag35.xml" ContentType="application/vnd.openxmlformats-officedocument.presentationml.tags+xml"/>
  <Override PartName="/ppt/notesSlides/notesSlide122.xml" ContentType="application/vnd.openxmlformats-officedocument.presentationml.notesSlide+xml"/>
  <Override PartName="/ppt/tags/tag36.xml" ContentType="application/vnd.openxmlformats-officedocument.presentationml.tags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tags/tag37.xml" ContentType="application/vnd.openxmlformats-officedocument.presentationml.tags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4" r:id="rId1"/>
  </p:sldMasterIdLst>
  <p:notesMasterIdLst>
    <p:notesMasterId r:id="rId130"/>
  </p:notesMasterIdLst>
  <p:sldIdLst>
    <p:sldId id="256" r:id="rId2"/>
    <p:sldId id="508" r:id="rId3"/>
    <p:sldId id="570" r:id="rId4"/>
    <p:sldId id="571" r:id="rId5"/>
    <p:sldId id="572" r:id="rId6"/>
    <p:sldId id="573" r:id="rId7"/>
    <p:sldId id="574" r:id="rId8"/>
    <p:sldId id="610" r:id="rId9"/>
    <p:sldId id="568" r:id="rId10"/>
    <p:sldId id="569" r:id="rId11"/>
    <p:sldId id="576" r:id="rId12"/>
    <p:sldId id="577" r:id="rId13"/>
    <p:sldId id="578" r:id="rId14"/>
    <p:sldId id="596" r:id="rId15"/>
    <p:sldId id="597" r:id="rId16"/>
    <p:sldId id="599" r:id="rId17"/>
    <p:sldId id="598" r:id="rId18"/>
    <p:sldId id="600" r:id="rId19"/>
    <p:sldId id="556" r:id="rId20"/>
    <p:sldId id="557" r:id="rId21"/>
    <p:sldId id="581" r:id="rId22"/>
    <p:sldId id="601" r:id="rId23"/>
    <p:sldId id="582" r:id="rId24"/>
    <p:sldId id="504" r:id="rId25"/>
    <p:sldId id="602" r:id="rId26"/>
    <p:sldId id="603" r:id="rId27"/>
    <p:sldId id="604" r:id="rId28"/>
    <p:sldId id="606" r:id="rId29"/>
    <p:sldId id="607" r:id="rId30"/>
    <p:sldId id="609" r:id="rId31"/>
    <p:sldId id="579" r:id="rId32"/>
    <p:sldId id="584" r:id="rId33"/>
    <p:sldId id="585" r:id="rId34"/>
    <p:sldId id="586" r:id="rId35"/>
    <p:sldId id="608" r:id="rId36"/>
    <p:sldId id="588" r:id="rId37"/>
    <p:sldId id="589" r:id="rId38"/>
    <p:sldId id="590" r:id="rId39"/>
    <p:sldId id="592" r:id="rId40"/>
    <p:sldId id="593" r:id="rId41"/>
    <p:sldId id="594" r:id="rId42"/>
    <p:sldId id="583" r:id="rId43"/>
    <p:sldId id="567" r:id="rId44"/>
    <p:sldId id="257" r:id="rId45"/>
    <p:sldId id="479" r:id="rId46"/>
    <p:sldId id="370" r:id="rId47"/>
    <p:sldId id="371" r:id="rId48"/>
    <p:sldId id="372" r:id="rId49"/>
    <p:sldId id="424" r:id="rId50"/>
    <p:sldId id="373" r:id="rId51"/>
    <p:sldId id="507" r:id="rId52"/>
    <p:sldId id="459" r:id="rId53"/>
    <p:sldId id="514" r:id="rId54"/>
    <p:sldId id="515" r:id="rId55"/>
    <p:sldId id="457" r:id="rId56"/>
    <p:sldId id="516" r:id="rId57"/>
    <p:sldId id="461" r:id="rId58"/>
    <p:sldId id="543" r:id="rId59"/>
    <p:sldId id="460" r:id="rId60"/>
    <p:sldId id="555" r:id="rId61"/>
    <p:sldId id="462" r:id="rId62"/>
    <p:sldId id="530" r:id="rId63"/>
    <p:sldId id="558" r:id="rId64"/>
    <p:sldId id="552" r:id="rId65"/>
    <p:sldId id="467" r:id="rId66"/>
    <p:sldId id="544" r:id="rId67"/>
    <p:sldId id="484" r:id="rId68"/>
    <p:sldId id="517" r:id="rId69"/>
    <p:sldId id="478" r:id="rId70"/>
    <p:sldId id="486" r:id="rId71"/>
    <p:sldId id="480" r:id="rId72"/>
    <p:sldId id="481" r:id="rId73"/>
    <p:sldId id="482" r:id="rId74"/>
    <p:sldId id="529" r:id="rId75"/>
    <p:sldId id="545" r:id="rId76"/>
    <p:sldId id="490" r:id="rId77"/>
    <p:sldId id="518" r:id="rId78"/>
    <p:sldId id="491" r:id="rId79"/>
    <p:sldId id="493" r:id="rId80"/>
    <p:sldId id="494" r:id="rId81"/>
    <p:sldId id="495" r:id="rId82"/>
    <p:sldId id="496" r:id="rId83"/>
    <p:sldId id="497" r:id="rId84"/>
    <p:sldId id="498" r:id="rId85"/>
    <p:sldId id="499" r:id="rId86"/>
    <p:sldId id="500" r:id="rId87"/>
    <p:sldId id="501" r:id="rId88"/>
    <p:sldId id="502" r:id="rId89"/>
    <p:sldId id="503" r:id="rId90"/>
    <p:sldId id="505" r:id="rId91"/>
    <p:sldId id="532" r:id="rId92"/>
    <p:sldId id="534" r:id="rId93"/>
    <p:sldId id="561" r:id="rId94"/>
    <p:sldId id="562" r:id="rId95"/>
    <p:sldId id="519" r:id="rId96"/>
    <p:sldId id="564" r:id="rId97"/>
    <p:sldId id="553" r:id="rId98"/>
    <p:sldId id="554" r:id="rId99"/>
    <p:sldId id="521" r:id="rId100"/>
    <p:sldId id="536" r:id="rId101"/>
    <p:sldId id="537" r:id="rId102"/>
    <p:sldId id="538" r:id="rId103"/>
    <p:sldId id="539" r:id="rId104"/>
    <p:sldId id="540" r:id="rId105"/>
    <p:sldId id="541" r:id="rId106"/>
    <p:sldId id="565" r:id="rId107"/>
    <p:sldId id="425" r:id="rId108"/>
    <p:sldId id="528" r:id="rId109"/>
    <p:sldId id="522" r:id="rId110"/>
    <p:sldId id="349" r:id="rId111"/>
    <p:sldId id="525" r:id="rId112"/>
    <p:sldId id="542" r:id="rId113"/>
    <p:sldId id="526" r:id="rId114"/>
    <p:sldId id="527" r:id="rId115"/>
    <p:sldId id="535" r:id="rId116"/>
    <p:sldId id="546" r:id="rId117"/>
    <p:sldId id="523" r:id="rId118"/>
    <p:sldId id="547" r:id="rId119"/>
    <p:sldId id="548" r:id="rId120"/>
    <p:sldId id="550" r:id="rId121"/>
    <p:sldId id="549" r:id="rId122"/>
    <p:sldId id="551" r:id="rId123"/>
    <p:sldId id="509" r:id="rId124"/>
    <p:sldId id="510" r:id="rId125"/>
    <p:sldId id="566" r:id="rId126"/>
    <p:sldId id="511" r:id="rId127"/>
    <p:sldId id="512" r:id="rId128"/>
    <p:sldId id="513" r:id="rId129"/>
  </p:sldIdLst>
  <p:sldSz cx="12192000" cy="6858000"/>
  <p:notesSz cx="6858000" cy="9144000"/>
  <p:embeddedFontLst>
    <p:embeddedFont>
      <p:font typeface="Cambria Math" panose="02040503050406030204" pitchFamily="18" charset="0"/>
      <p:regular r:id="rId1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E0"/>
    <a:srgbClr val="095226"/>
    <a:srgbClr val="07813B"/>
    <a:srgbClr val="FA8D93"/>
    <a:srgbClr val="FFAAB8"/>
    <a:srgbClr val="039443"/>
    <a:srgbClr val="FFB18D"/>
    <a:srgbClr val="EB9AA5"/>
    <a:srgbClr val="C214AE"/>
    <a:srgbClr val="AF4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9"/>
    <p:restoredTop sz="90650"/>
  </p:normalViewPr>
  <p:slideViewPr>
    <p:cSldViewPr snapToGrid="0">
      <p:cViewPr varScale="1">
        <p:scale>
          <a:sx n="98" d="100"/>
          <a:sy n="98" d="100"/>
        </p:scale>
        <p:origin x="12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notesMaster" Target="notesMasters/notesMaster1.xml"/><Relationship Id="rId135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font" Target="fonts/font1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EE41A-886E-A147-84E2-FE60BBA5131B}" type="datetimeFigureOut">
              <a:rPr lang="en-US" smtClean="0"/>
              <a:t>8/21/24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E7FE5-E7EE-3649-BADE-FA1F505EB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8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1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83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90062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40058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79811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11850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78205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AAFFB-0E6E-4B3B-B0B4-5A6729FAE6FE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49165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59880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23034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05534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18270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8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03700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80400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64241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69373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44162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13067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79283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AAFFB-0E6E-4B3B-B0B4-5A6729FAE6FE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8049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AAFFB-0E6E-4B3B-B0B4-5A6729FAE6FE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63114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AAFFB-0E6E-4B3B-B0B4-5A6729FAE6FE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46026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AAFFB-0E6E-4B3B-B0B4-5A6729FAE6FE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6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44834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AAFFB-0E6E-4B3B-B0B4-5A6729FAE6FE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81138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18915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20961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AAFFB-0E6E-4B3B-B0B4-5A6729FAE6FE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35762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13245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57545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88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AAFFB-0E6E-4B3B-B0B4-5A6729FAE6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9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AAFFB-0E6E-4B3B-B0B4-5A6729FAE6F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62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AAFFB-0E6E-4B3B-B0B4-5A6729FAE6F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59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AAFFB-0E6E-4B3B-B0B4-5A6729FAE6F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6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AAFFB-0E6E-4B3B-B0B4-5A6729FAE6F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233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AAFFB-0E6E-4B3B-B0B4-5A6729FAE6F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990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AAFFB-0E6E-4B3B-B0B4-5A6729FAE6F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61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387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AAFFB-0E6E-4B3B-B0B4-5A6729FAE6F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45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211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454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615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596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146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888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734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715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52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721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45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399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239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584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832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AAFFB-0E6E-4B3B-B0B4-5A6729FAE6F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973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AAFFB-0E6E-4B3B-B0B4-5A6729FAE6F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018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AAFFB-0E6E-4B3B-B0B4-5A6729FAE6F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205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AAFFB-0E6E-4B3B-B0B4-5A6729FAE6F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598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AAFFB-0E6E-4B3B-B0B4-5A6729FAE6F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28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134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615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341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AAFFB-0E6E-4B3B-B0B4-5A6729FAE6F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716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36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0628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3961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407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7006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4844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92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14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8343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8843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1400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8497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9520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4930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AAFFB-0E6E-4B3B-B0B4-5A6729FAE6F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8830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AAFFB-0E6E-4B3B-B0B4-5A6729FAE6F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9476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2667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AAFFB-0E6E-4B3B-B0B4-5A6729FAE6F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81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8662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AAFFB-0E6E-4B3B-B0B4-5A6729FAE6FE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3913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501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2101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AAFFB-0E6E-4B3B-B0B4-5A6729FAE6FE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7562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1087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3106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5476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69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4519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94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2490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297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359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4758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2793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3795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4536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8725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1760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8545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49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208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0061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1283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7402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5323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7089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2582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2104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3444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4807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50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3230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57540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66752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3872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AAFFB-0E6E-4B3B-B0B4-5A6729FAE6FE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36699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2561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49162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87652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69801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42481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E7FE5-E7EE-3649-BADE-FA1F505EBFD7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60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CA03-2D3A-BC4E-8DDC-8E4148A6F25F}" type="datetime1">
              <a:rPr lang="en-US" smtClean="0"/>
              <a:t>8/21/24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Fine-Grained Non-Interactive Key-Exchange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101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42A49-4655-DE41-8705-B384386128AE}" type="datetime1">
              <a:rPr lang="en-US" smtClean="0"/>
              <a:t>8/21/24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Fine-Grained Non-Interactive Key-Exchange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2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925B-5B82-044F-BE01-FCD13B821335}" type="datetime1">
              <a:rPr lang="en-US" smtClean="0"/>
              <a:t>8/21/24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Fine-Grained Non-Interactive Key-Exchange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86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8BF3-8BC1-3B4D-BA8D-DA31B7BF16A9}" type="datetime1">
              <a:rPr lang="en-US" smtClean="0"/>
              <a:t>8/21/24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Fine-Grained Non-Interactive Key-Exchange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97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2E02-348B-1F4B-A2F6-09A96309A53A}" type="datetime1">
              <a:rPr lang="en-US" smtClean="0"/>
              <a:t>8/21/24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Fine-Grained Non-Interactive Key-Exchange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471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5B5F-AC4C-F34B-B5E7-D1B0E06F3DD8}" type="datetime1">
              <a:rPr lang="en-US" smtClean="0"/>
              <a:t>8/21/24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Fine-Grained Non-Interactive Key-Exchange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19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ACC3-7BD4-6D46-B5EF-EFCE45F24F64}" type="datetime1">
              <a:rPr lang="en-US" smtClean="0"/>
              <a:t>8/21/24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Fine-Grained Non-Interactive Key-Exchange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00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3957-0E83-104A-BB56-7FA453BB2FF4}" type="datetime1">
              <a:rPr lang="en-US" smtClean="0"/>
              <a:t>8/21/24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Fine-Grained Non-Interactive Key-Exchange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5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4337-5CD2-B04F-87AC-939519219804}" type="datetime1">
              <a:rPr lang="en-US" smtClean="0"/>
              <a:t>8/21/24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Fine-Grained Non-Interactive Key-Exchange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8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0CDDD1B-C024-9D44-A0D4-4FCD03288774}" type="datetime1">
              <a:rPr lang="en-US" smtClean="0"/>
              <a:t>8/21/24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Fine-Grained Non-Interactive Key-Exchange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9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50C3-C0AB-8548-8AC2-005A002590AD}" type="datetime1">
              <a:rPr lang="en-US" smtClean="0"/>
              <a:t>8/21/24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Fine-Grained Non-Interactive Key-Exchange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84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E65ED79-6003-614B-A835-33836FC50F8D}" type="datetime1">
              <a:rPr lang="en-US" smtClean="0"/>
              <a:t>8/21/24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Fine-Grained Non-Interactive Key-Exchange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18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670.png"/><Relationship Id="rId5" Type="http://schemas.openxmlformats.org/officeDocument/2006/relationships/image" Target="../media/image660.png"/><Relationship Id="rId4" Type="http://schemas.openxmlformats.org/officeDocument/2006/relationships/image" Target="../media/image650.png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0.png"/><Relationship Id="rId3" Type="http://schemas.openxmlformats.org/officeDocument/2006/relationships/notesSlide" Target="../notesSlides/notesSlide101.xml"/><Relationship Id="rId7" Type="http://schemas.openxmlformats.org/officeDocument/2006/relationships/image" Target="../media/image6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660.png"/><Relationship Id="rId5" Type="http://schemas.openxmlformats.org/officeDocument/2006/relationships/image" Target="../media/image650.png"/><Relationship Id="rId4" Type="http://schemas.openxmlformats.org/officeDocument/2006/relationships/image" Target="../media/image680.png"/><Relationship Id="rId9" Type="http://schemas.openxmlformats.org/officeDocument/2006/relationships/image" Target="../media/image700.pn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0.png"/><Relationship Id="rId3" Type="http://schemas.openxmlformats.org/officeDocument/2006/relationships/notesSlide" Target="../notesSlides/notesSlide102.xml"/><Relationship Id="rId7" Type="http://schemas.openxmlformats.org/officeDocument/2006/relationships/image" Target="../media/image6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660.png"/><Relationship Id="rId5" Type="http://schemas.openxmlformats.org/officeDocument/2006/relationships/image" Target="../media/image650.png"/><Relationship Id="rId4" Type="http://schemas.openxmlformats.org/officeDocument/2006/relationships/image" Target="../media/image713.png"/><Relationship Id="rId9" Type="http://schemas.openxmlformats.org/officeDocument/2006/relationships/image" Target="../media/image700.pn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0.png"/><Relationship Id="rId3" Type="http://schemas.openxmlformats.org/officeDocument/2006/relationships/notesSlide" Target="../notesSlides/notesSlide103.xml"/><Relationship Id="rId7" Type="http://schemas.openxmlformats.org/officeDocument/2006/relationships/image" Target="../media/image6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660.png"/><Relationship Id="rId5" Type="http://schemas.openxmlformats.org/officeDocument/2006/relationships/image" Target="../media/image650.png"/><Relationship Id="rId4" Type="http://schemas.openxmlformats.org/officeDocument/2006/relationships/image" Target="../media/image730.png"/><Relationship Id="rId9" Type="http://schemas.openxmlformats.org/officeDocument/2006/relationships/image" Target="../media/image700.pn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1.png"/><Relationship Id="rId18" Type="http://schemas.openxmlformats.org/officeDocument/2006/relationships/image" Target="../media/image753.png"/><Relationship Id="rId3" Type="http://schemas.openxmlformats.org/officeDocument/2006/relationships/notesSlide" Target="../notesSlides/notesSlide107.xml"/><Relationship Id="rId12" Type="http://schemas.openxmlformats.org/officeDocument/2006/relationships/image" Target="../media/image701.png"/><Relationship Id="rId17" Type="http://schemas.openxmlformats.org/officeDocument/2006/relationships/image" Target="../media/image74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31.png"/><Relationship Id="rId20" Type="http://schemas.openxmlformats.org/officeDocument/2006/relationships/image" Target="../media/image771.png"/><Relationship Id="rId1" Type="http://schemas.openxmlformats.org/officeDocument/2006/relationships/tags" Target="../tags/tag31.xml"/><Relationship Id="rId6" Type="http://schemas.openxmlformats.org/officeDocument/2006/relationships/image" Target="../media/image82.png"/><Relationship Id="rId11" Type="http://schemas.openxmlformats.org/officeDocument/2006/relationships/image" Target="../media/image691.png"/><Relationship Id="rId5" Type="http://schemas.openxmlformats.org/officeDocument/2006/relationships/image" Target="../media/image81.png"/><Relationship Id="rId15" Type="http://schemas.openxmlformats.org/officeDocument/2006/relationships/image" Target="../media/image561.png"/><Relationship Id="rId10" Type="http://schemas.openxmlformats.org/officeDocument/2006/relationships/image" Target="../media/image681.png"/><Relationship Id="rId19" Type="http://schemas.openxmlformats.org/officeDocument/2006/relationships/image" Target="../media/image761.png"/><Relationship Id="rId4" Type="http://schemas.openxmlformats.org/officeDocument/2006/relationships/image" Target="../media/image80.png"/><Relationship Id="rId9" Type="http://schemas.openxmlformats.org/officeDocument/2006/relationships/image" Target="../media/image671.png"/><Relationship Id="rId14" Type="http://schemas.openxmlformats.org/officeDocument/2006/relationships/image" Target="../media/image7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3" Type="http://schemas.openxmlformats.org/officeDocument/2006/relationships/notesSlide" Target="../notesSlides/notesSlide10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11" Type="http://schemas.openxmlformats.org/officeDocument/2006/relationships/image" Target="../media/image227.png"/><Relationship Id="rId5" Type="http://schemas.openxmlformats.org/officeDocument/2006/relationships/image" Target="../media/image82.png"/><Relationship Id="rId10" Type="http://schemas.openxmlformats.org/officeDocument/2006/relationships/image" Target="../media/image226.png"/><Relationship Id="rId4" Type="http://schemas.openxmlformats.org/officeDocument/2006/relationships/image" Target="../media/image81.png"/><Relationship Id="rId9" Type="http://schemas.openxmlformats.org/officeDocument/2006/relationships/image" Target="../media/image225.png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png"/><Relationship Id="rId3" Type="http://schemas.openxmlformats.org/officeDocument/2006/relationships/image" Target="../media/image81.png"/><Relationship Id="rId7" Type="http://schemas.openxmlformats.org/officeDocument/2006/relationships/image" Target="../media/image224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00.png"/><Relationship Id="rId10" Type="http://schemas.openxmlformats.org/officeDocument/2006/relationships/image" Target="../media/image227.png"/><Relationship Id="rId4" Type="http://schemas.openxmlformats.org/officeDocument/2006/relationships/image" Target="../media/image82.png"/><Relationship Id="rId9" Type="http://schemas.openxmlformats.org/officeDocument/2006/relationships/image" Target="../media/image226.png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81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5.png"/><Relationship Id="rId4" Type="http://schemas.openxmlformats.org/officeDocument/2006/relationships/image" Target="../media/image82.png"/><Relationship Id="rId9" Type="http://schemas.openxmlformats.org/officeDocument/2006/relationships/image" Target="../media/image121.pn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png"/><Relationship Id="rId3" Type="http://schemas.openxmlformats.org/officeDocument/2006/relationships/image" Target="../media/image81.png"/><Relationship Id="rId7" Type="http://schemas.openxmlformats.org/officeDocument/2006/relationships/image" Target="../media/image224.png"/><Relationship Id="rId12" Type="http://schemas.openxmlformats.org/officeDocument/2006/relationships/image" Target="../media/image235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23.png"/><Relationship Id="rId10" Type="http://schemas.openxmlformats.org/officeDocument/2006/relationships/image" Target="../media/image227.png"/><Relationship Id="rId4" Type="http://schemas.openxmlformats.org/officeDocument/2006/relationships/image" Target="../media/image82.png"/><Relationship Id="rId9" Type="http://schemas.openxmlformats.org/officeDocument/2006/relationships/image" Target="../media/image226.png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png"/><Relationship Id="rId13" Type="http://schemas.openxmlformats.org/officeDocument/2006/relationships/image" Target="../media/image123.png"/><Relationship Id="rId3" Type="http://schemas.openxmlformats.org/officeDocument/2006/relationships/image" Target="../media/image81.png"/><Relationship Id="rId7" Type="http://schemas.openxmlformats.org/officeDocument/2006/relationships/image" Target="../media/image224.png"/><Relationship Id="rId12" Type="http://schemas.openxmlformats.org/officeDocument/2006/relationships/image" Target="../media/image238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227.png"/><Relationship Id="rId4" Type="http://schemas.openxmlformats.org/officeDocument/2006/relationships/image" Target="../media/image82.png"/><Relationship Id="rId9" Type="http://schemas.openxmlformats.org/officeDocument/2006/relationships/image" Target="../media/image226.png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13" Type="http://schemas.openxmlformats.org/officeDocument/2006/relationships/image" Target="../media/image144.png"/><Relationship Id="rId3" Type="http://schemas.openxmlformats.org/officeDocument/2006/relationships/notesSlide" Target="../notesSlides/notesSlide113.xml"/><Relationship Id="rId12" Type="http://schemas.openxmlformats.org/officeDocument/2006/relationships/image" Target="../media/image1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11" Type="http://schemas.openxmlformats.org/officeDocument/2006/relationships/image" Target="../media/image227.png"/><Relationship Id="rId5" Type="http://schemas.openxmlformats.org/officeDocument/2006/relationships/image" Target="../media/image82.png"/><Relationship Id="rId10" Type="http://schemas.openxmlformats.org/officeDocument/2006/relationships/image" Target="../media/image226.png"/><Relationship Id="rId4" Type="http://schemas.openxmlformats.org/officeDocument/2006/relationships/image" Target="../media/image81.png"/><Relationship Id="rId9" Type="http://schemas.openxmlformats.org/officeDocument/2006/relationships/image" Target="../media/image225.png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notesSlide" Target="../notesSlides/notesSlide114.xml"/><Relationship Id="rId7" Type="http://schemas.openxmlformats.org/officeDocument/2006/relationships/image" Target="../media/image12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6" Type="http://schemas.openxmlformats.org/officeDocument/2006/relationships/image" Target="../media/image1110.png"/><Relationship Id="rId11" Type="http://schemas.openxmlformats.org/officeDocument/2006/relationships/image" Target="../media/image590.png"/><Relationship Id="rId5" Type="http://schemas.openxmlformats.org/officeDocument/2006/relationships/image" Target="../media/image82.png"/><Relationship Id="rId10" Type="http://schemas.openxmlformats.org/officeDocument/2006/relationships/image" Target="../media/image560.png"/><Relationship Id="rId4" Type="http://schemas.openxmlformats.org/officeDocument/2006/relationships/image" Target="../media/image81.png"/><Relationship Id="rId9" Type="http://schemas.openxmlformats.org/officeDocument/2006/relationships/image" Target="../media/image550.png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3" Type="http://schemas.openxmlformats.org/officeDocument/2006/relationships/image" Target="../media/image450.png"/><Relationship Id="rId7" Type="http://schemas.openxmlformats.org/officeDocument/2006/relationships/image" Target="../media/image720.png"/><Relationship Id="rId12" Type="http://schemas.openxmlformats.org/officeDocument/2006/relationships/image" Target="../media/image780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11" Type="http://schemas.openxmlformats.org/officeDocument/2006/relationships/image" Target="../media/image770.png"/><Relationship Id="rId5" Type="http://schemas.openxmlformats.org/officeDocument/2006/relationships/image" Target="../media/image80.png"/><Relationship Id="rId10" Type="http://schemas.openxmlformats.org/officeDocument/2006/relationships/image" Target="../media/image760.png"/><Relationship Id="rId4" Type="http://schemas.openxmlformats.org/officeDocument/2006/relationships/image" Target="../media/image81.png"/><Relationship Id="rId9" Type="http://schemas.openxmlformats.org/officeDocument/2006/relationships/image" Target="../media/image75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13" Type="http://schemas.openxmlformats.org/officeDocument/2006/relationships/image" Target="../media/image811.png"/><Relationship Id="rId3" Type="http://schemas.openxmlformats.org/officeDocument/2006/relationships/image" Target="../media/image450.png"/><Relationship Id="rId7" Type="http://schemas.openxmlformats.org/officeDocument/2006/relationships/image" Target="../media/image720.png"/><Relationship Id="rId12" Type="http://schemas.openxmlformats.org/officeDocument/2006/relationships/image" Target="../media/image800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11" Type="http://schemas.openxmlformats.org/officeDocument/2006/relationships/image" Target="../media/image79.png"/><Relationship Id="rId5" Type="http://schemas.openxmlformats.org/officeDocument/2006/relationships/image" Target="../media/image80.png"/><Relationship Id="rId10" Type="http://schemas.openxmlformats.org/officeDocument/2006/relationships/image" Target="../media/image760.png"/><Relationship Id="rId4" Type="http://schemas.openxmlformats.org/officeDocument/2006/relationships/image" Target="../media/image81.png"/><Relationship Id="rId9" Type="http://schemas.openxmlformats.org/officeDocument/2006/relationships/image" Target="../media/image750.png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3.png"/><Relationship Id="rId3" Type="http://schemas.openxmlformats.org/officeDocument/2006/relationships/image" Target="../media/image820.png"/><Relationship Id="rId7" Type="http://schemas.openxmlformats.org/officeDocument/2006/relationships/image" Target="../media/image85.png"/><Relationship Id="rId12" Type="http://schemas.openxmlformats.org/officeDocument/2006/relationships/image" Target="../media/image91.png"/><Relationship Id="rId2" Type="http://schemas.openxmlformats.org/officeDocument/2006/relationships/notesSlide" Target="../notesSlides/notesSlide119.xml"/><Relationship Id="rId16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5" Type="http://schemas.openxmlformats.org/officeDocument/2006/relationships/image" Target="../media/image148.png"/><Relationship Id="rId10" Type="http://schemas.openxmlformats.org/officeDocument/2006/relationships/image" Target="../media/image88.png"/><Relationship Id="rId4" Type="http://schemas.openxmlformats.org/officeDocument/2006/relationships/image" Target="../media/image1.png"/><Relationship Id="rId9" Type="http://schemas.openxmlformats.org/officeDocument/2006/relationships/image" Target="../media/image87.png"/><Relationship Id="rId14" Type="http://schemas.openxmlformats.org/officeDocument/2006/relationships/image" Target="../media/image122.png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155.png"/><Relationship Id="rId18" Type="http://schemas.openxmlformats.org/officeDocument/2006/relationships/image" Target="../media/image165.png"/><Relationship Id="rId3" Type="http://schemas.openxmlformats.org/officeDocument/2006/relationships/image" Target="../media/image820.png"/><Relationship Id="rId7" Type="http://schemas.openxmlformats.org/officeDocument/2006/relationships/image" Target="../media/image85.png"/><Relationship Id="rId12" Type="http://schemas.openxmlformats.org/officeDocument/2006/relationships/image" Target="../media/image150.png"/><Relationship Id="rId17" Type="http://schemas.openxmlformats.org/officeDocument/2006/relationships/image" Target="../media/image162.png"/><Relationship Id="rId2" Type="http://schemas.openxmlformats.org/officeDocument/2006/relationships/notesSlide" Target="../notesSlides/notesSlide120.xml"/><Relationship Id="rId16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5" Type="http://schemas.openxmlformats.org/officeDocument/2006/relationships/image" Target="../media/image158.png"/><Relationship Id="rId10" Type="http://schemas.openxmlformats.org/officeDocument/2006/relationships/image" Target="../media/image88.png"/><Relationship Id="rId19" Type="http://schemas.openxmlformats.org/officeDocument/2006/relationships/image" Target="../media/image168.png"/><Relationship Id="rId4" Type="http://schemas.openxmlformats.org/officeDocument/2006/relationships/image" Target="../media/image1.png"/><Relationship Id="rId9" Type="http://schemas.openxmlformats.org/officeDocument/2006/relationships/image" Target="../media/image87.png"/><Relationship Id="rId14" Type="http://schemas.openxmlformats.org/officeDocument/2006/relationships/image" Target="../media/image156.png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1480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8" Type="http://schemas.openxmlformats.org/officeDocument/2006/relationships/image" Target="../media/image26.png"/><Relationship Id="rId3" Type="http://schemas.openxmlformats.org/officeDocument/2006/relationships/notesSlide" Target="../notesSlides/notesSlide23.xml"/><Relationship Id="rId21" Type="http://schemas.openxmlformats.org/officeDocument/2006/relationships/image" Target="../media/image30.png"/><Relationship Id="rId7" Type="http://schemas.openxmlformats.org/officeDocument/2006/relationships/image" Target="../media/image124.png"/><Relationship Id="rId1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4.png"/><Relationship Id="rId20" Type="http://schemas.openxmlformats.org/officeDocument/2006/relationships/image" Target="../media/image29.svg"/><Relationship Id="rId1" Type="http://schemas.openxmlformats.org/officeDocument/2006/relationships/tags" Target="../tags/tag3.xml"/><Relationship Id="rId15" Type="http://schemas.openxmlformats.org/officeDocument/2006/relationships/image" Target="../media/image153.png"/><Relationship Id="rId10" Type="http://schemas.openxmlformats.org/officeDocument/2006/relationships/image" Target="../media/image128.png"/><Relationship Id="rId19" Type="http://schemas.openxmlformats.org/officeDocument/2006/relationships/image" Target="../media/image28.png"/><Relationship Id="rId4" Type="http://schemas.openxmlformats.org/officeDocument/2006/relationships/image" Target="../media/image1.png"/><Relationship Id="rId9" Type="http://schemas.openxmlformats.org/officeDocument/2006/relationships/image" Target="../media/image126.png"/><Relationship Id="rId14" Type="http://schemas.openxmlformats.org/officeDocument/2006/relationships/image" Target="../media/image15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image" Target="../media/image181.png"/><Relationship Id="rId18" Type="http://schemas.openxmlformats.org/officeDocument/2006/relationships/image" Target="../media/image184.png"/><Relationship Id="rId7" Type="http://schemas.openxmlformats.org/officeDocument/2006/relationships/image" Target="../media/image31.png"/><Relationship Id="rId12" Type="http://schemas.openxmlformats.org/officeDocument/2006/relationships/image" Target="../media/image173.png"/><Relationship Id="rId17" Type="http://schemas.openxmlformats.org/officeDocument/2006/relationships/image" Target="../media/image171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83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166.png"/><Relationship Id="rId15" Type="http://schemas.openxmlformats.org/officeDocument/2006/relationships/image" Target="../media/image176.png"/><Relationship Id="rId10" Type="http://schemas.openxmlformats.org/officeDocument/2006/relationships/image" Target="../media/image124.png"/><Relationship Id="rId19" Type="http://schemas.openxmlformats.org/officeDocument/2006/relationships/image" Target="../media/image32.png"/><Relationship Id="rId9" Type="http://schemas.openxmlformats.org/officeDocument/2006/relationships/image" Target="../media/image1.png"/><Relationship Id="rId14" Type="http://schemas.openxmlformats.org/officeDocument/2006/relationships/image" Target="../media/image18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4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15.png"/><Relationship Id="rId10" Type="http://schemas.openxmlformats.org/officeDocument/2006/relationships/image" Target="../media/image38.png"/><Relationship Id="rId4" Type="http://schemas.openxmlformats.org/officeDocument/2006/relationships/image" Target="../media/image1.png"/><Relationship Id="rId9" Type="http://schemas.openxmlformats.org/officeDocument/2006/relationships/image" Target="../media/image37.png"/><Relationship Id="rId1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4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15.png"/><Relationship Id="rId10" Type="http://schemas.openxmlformats.org/officeDocument/2006/relationships/image" Target="../media/image38.png"/><Relationship Id="rId4" Type="http://schemas.openxmlformats.org/officeDocument/2006/relationships/image" Target="../media/image1.png"/><Relationship Id="rId9" Type="http://schemas.openxmlformats.org/officeDocument/2006/relationships/image" Target="../media/image37.png"/><Relationship Id="rId1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4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15.png"/><Relationship Id="rId15" Type="http://schemas.openxmlformats.org/officeDocument/2006/relationships/image" Target="../media/image12.png"/><Relationship Id="rId10" Type="http://schemas.openxmlformats.org/officeDocument/2006/relationships/image" Target="../media/image38.png"/><Relationship Id="rId4" Type="http://schemas.openxmlformats.org/officeDocument/2006/relationships/image" Target="../media/image1.png"/><Relationship Id="rId9" Type="http://schemas.openxmlformats.org/officeDocument/2006/relationships/image" Target="../media/image37.png"/><Relationship Id="rId1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4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15.png"/><Relationship Id="rId10" Type="http://schemas.openxmlformats.org/officeDocument/2006/relationships/image" Target="../media/image38.png"/><Relationship Id="rId4" Type="http://schemas.openxmlformats.org/officeDocument/2006/relationships/image" Target="../media/image1.png"/><Relationship Id="rId9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4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15.png"/><Relationship Id="rId10" Type="http://schemas.openxmlformats.org/officeDocument/2006/relationships/image" Target="../media/image38.png"/><Relationship Id="rId4" Type="http://schemas.openxmlformats.org/officeDocument/2006/relationships/image" Target="../media/image1.png"/><Relationship Id="rId9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4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15.png"/><Relationship Id="rId10" Type="http://schemas.openxmlformats.org/officeDocument/2006/relationships/image" Target="../media/image38.png"/><Relationship Id="rId4" Type="http://schemas.openxmlformats.org/officeDocument/2006/relationships/image" Target="../media/image1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50.png"/><Relationship Id="rId5" Type="http://schemas.openxmlformats.org/officeDocument/2006/relationships/image" Target="../media/image45.png"/><Relationship Id="rId10" Type="http://schemas.openxmlformats.org/officeDocument/2006/relationships/image" Target="../media/image49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1.png"/><Relationship Id="rId13" Type="http://schemas.openxmlformats.org/officeDocument/2006/relationships/image" Target="../media/image412.png"/><Relationship Id="rId3" Type="http://schemas.openxmlformats.org/officeDocument/2006/relationships/image" Target="../media/image1.png"/><Relationship Id="rId7" Type="http://schemas.openxmlformats.org/officeDocument/2006/relationships/image" Target="../media/image351.png"/><Relationship Id="rId12" Type="http://schemas.openxmlformats.org/officeDocument/2006/relationships/image" Target="../media/image40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1.png"/><Relationship Id="rId11" Type="http://schemas.openxmlformats.org/officeDocument/2006/relationships/image" Target="../media/image391.png"/><Relationship Id="rId5" Type="http://schemas.openxmlformats.org/officeDocument/2006/relationships/image" Target="../media/image330.png"/><Relationship Id="rId10" Type="http://schemas.openxmlformats.org/officeDocument/2006/relationships/image" Target="../media/image381.png"/><Relationship Id="rId4" Type="http://schemas.openxmlformats.org/officeDocument/2006/relationships/image" Target="../media/image321.png"/><Relationship Id="rId9" Type="http://schemas.openxmlformats.org/officeDocument/2006/relationships/image" Target="../media/image37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1.png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4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431.png"/><Relationship Id="rId11" Type="http://schemas.openxmlformats.org/officeDocument/2006/relationships/image" Target="../media/image481.png"/><Relationship Id="rId5" Type="http://schemas.openxmlformats.org/officeDocument/2006/relationships/image" Target="../media/image421.png"/><Relationship Id="rId10" Type="http://schemas.openxmlformats.org/officeDocument/2006/relationships/image" Target="../media/image471.png"/><Relationship Id="rId4" Type="http://schemas.openxmlformats.org/officeDocument/2006/relationships/image" Target="../media/image1.png"/><Relationship Id="rId9" Type="http://schemas.openxmlformats.org/officeDocument/2006/relationships/image" Target="../media/image46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13" Type="http://schemas.openxmlformats.org/officeDocument/2006/relationships/image" Target="../media/image57.png"/><Relationship Id="rId18" Type="http://schemas.openxmlformats.org/officeDocument/2006/relationships/image" Target="../media/image63.png"/><Relationship Id="rId3" Type="http://schemas.openxmlformats.org/officeDocument/2006/relationships/image" Target="../media/image54.png"/><Relationship Id="rId21" Type="http://schemas.openxmlformats.org/officeDocument/2006/relationships/image" Target="../media/image66.png"/><Relationship Id="rId7" Type="http://schemas.openxmlformats.org/officeDocument/2006/relationships/image" Target="../media/image511.png"/><Relationship Id="rId12" Type="http://schemas.openxmlformats.org/officeDocument/2006/relationships/image" Target="../media/image56.pn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60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1.png"/><Relationship Id="rId11" Type="http://schemas.openxmlformats.org/officeDocument/2006/relationships/image" Target="../media/image55.png"/><Relationship Id="rId5" Type="http://schemas.openxmlformats.org/officeDocument/2006/relationships/image" Target="../media/image321.png"/><Relationship Id="rId15" Type="http://schemas.openxmlformats.org/officeDocument/2006/relationships/image" Target="../media/image59.png"/><Relationship Id="rId23" Type="http://schemas.openxmlformats.org/officeDocument/2006/relationships/image" Target="../media/image68.png"/><Relationship Id="rId10" Type="http://schemas.openxmlformats.org/officeDocument/2006/relationships/image" Target="../media/image541.png"/><Relationship Id="rId19" Type="http://schemas.openxmlformats.org/officeDocument/2006/relationships/image" Target="../media/image64.png"/><Relationship Id="rId4" Type="http://schemas.openxmlformats.org/officeDocument/2006/relationships/image" Target="../media/image1.png"/><Relationship Id="rId9" Type="http://schemas.openxmlformats.org/officeDocument/2006/relationships/image" Target="../media/image531.png"/><Relationship Id="rId14" Type="http://schemas.openxmlformats.org/officeDocument/2006/relationships/image" Target="../media/image58.png"/><Relationship Id="rId22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svg"/><Relationship Id="rId4" Type="http://schemas.openxmlformats.org/officeDocument/2006/relationships/image" Target="../media/image7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0.png"/><Relationship Id="rId13" Type="http://schemas.openxmlformats.org/officeDocument/2006/relationships/image" Target="../media/image190.png"/><Relationship Id="rId18" Type="http://schemas.openxmlformats.org/officeDocument/2006/relationships/image" Target="../media/image212.png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1310.png"/><Relationship Id="rId12" Type="http://schemas.openxmlformats.org/officeDocument/2006/relationships/image" Target="../media/image185.png"/><Relationship Id="rId17" Type="http://schemas.openxmlformats.org/officeDocument/2006/relationships/image" Target="../media/image23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0.png"/><Relationship Id="rId1" Type="http://schemas.openxmlformats.org/officeDocument/2006/relationships/tags" Target="../tags/tag8.xml"/><Relationship Id="rId11" Type="http://schemas.openxmlformats.org/officeDocument/2006/relationships/image" Target="../media/image179.png"/><Relationship Id="rId15" Type="http://schemas.openxmlformats.org/officeDocument/2006/relationships/image" Target="../media/image211.png"/><Relationship Id="rId10" Type="http://schemas.openxmlformats.org/officeDocument/2006/relationships/image" Target="../media/image1610.png"/><Relationship Id="rId4" Type="http://schemas.openxmlformats.org/officeDocument/2006/relationships/image" Target="../media/image1.png"/><Relationship Id="rId9" Type="http://schemas.openxmlformats.org/officeDocument/2006/relationships/image" Target="../media/image1510.png"/><Relationship Id="rId14" Type="http://schemas.openxmlformats.org/officeDocument/2006/relationships/image" Target="../media/image20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0.png"/><Relationship Id="rId13" Type="http://schemas.openxmlformats.org/officeDocument/2006/relationships/image" Target="../media/image201.png"/><Relationship Id="rId3" Type="http://schemas.openxmlformats.org/officeDocument/2006/relationships/image" Target="../media/image1.png"/><Relationship Id="rId7" Type="http://schemas.openxmlformats.org/officeDocument/2006/relationships/image" Target="../media/image1410.png"/><Relationship Id="rId12" Type="http://schemas.openxmlformats.org/officeDocument/2006/relationships/image" Target="../media/image190.png"/><Relationship Id="rId17" Type="http://schemas.openxmlformats.org/officeDocument/2006/relationships/image" Target="../media/image260.png"/><Relationship Id="rId2" Type="http://schemas.openxmlformats.org/officeDocument/2006/relationships/notesSlide" Target="../notesSlides/notesSlide45.xml"/><Relationship Id="rId16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0.png"/><Relationship Id="rId11" Type="http://schemas.openxmlformats.org/officeDocument/2006/relationships/image" Target="../media/image185.png"/><Relationship Id="rId15" Type="http://schemas.openxmlformats.org/officeDocument/2006/relationships/image" Target="../media/image220.png"/><Relationship Id="rId10" Type="http://schemas.openxmlformats.org/officeDocument/2006/relationships/image" Target="../media/image179.png"/><Relationship Id="rId9" Type="http://schemas.openxmlformats.org/officeDocument/2006/relationships/image" Target="../media/image1610.png"/><Relationship Id="rId14" Type="http://schemas.openxmlformats.org/officeDocument/2006/relationships/image" Target="../media/image21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0.png"/><Relationship Id="rId13" Type="http://schemas.openxmlformats.org/officeDocument/2006/relationships/image" Target="../media/image280.png"/><Relationship Id="rId3" Type="http://schemas.openxmlformats.org/officeDocument/2006/relationships/image" Target="../media/image1.png"/><Relationship Id="rId7" Type="http://schemas.openxmlformats.org/officeDocument/2006/relationships/image" Target="../media/image1410.png"/><Relationship Id="rId12" Type="http://schemas.openxmlformats.org/officeDocument/2006/relationships/image" Target="../media/image190.png"/><Relationship Id="rId17" Type="http://schemas.openxmlformats.org/officeDocument/2006/relationships/image" Target="../media/image320.png"/><Relationship Id="rId2" Type="http://schemas.openxmlformats.org/officeDocument/2006/relationships/notesSlide" Target="../notesSlides/notesSlide46.xml"/><Relationship Id="rId16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0.png"/><Relationship Id="rId11" Type="http://schemas.openxmlformats.org/officeDocument/2006/relationships/image" Target="../media/image185.png"/><Relationship Id="rId15" Type="http://schemas.openxmlformats.org/officeDocument/2006/relationships/image" Target="../media/image300.png"/><Relationship Id="rId10" Type="http://schemas.openxmlformats.org/officeDocument/2006/relationships/image" Target="../media/image179.png"/><Relationship Id="rId9" Type="http://schemas.openxmlformats.org/officeDocument/2006/relationships/image" Target="../media/image1610.png"/><Relationship Id="rId14" Type="http://schemas.openxmlformats.org/officeDocument/2006/relationships/image" Target="../media/image29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0.png"/><Relationship Id="rId13" Type="http://schemas.openxmlformats.org/officeDocument/2006/relationships/image" Target="../media/image340.png"/><Relationship Id="rId18" Type="http://schemas.openxmlformats.org/officeDocument/2006/relationships/image" Target="../media/image390.png"/><Relationship Id="rId3" Type="http://schemas.openxmlformats.org/officeDocument/2006/relationships/image" Target="../media/image1.png"/><Relationship Id="rId21" Type="http://schemas.openxmlformats.org/officeDocument/2006/relationships/image" Target="../media/image420.png"/><Relationship Id="rId7" Type="http://schemas.openxmlformats.org/officeDocument/2006/relationships/image" Target="../media/image1410.png"/><Relationship Id="rId12" Type="http://schemas.openxmlformats.org/officeDocument/2006/relationships/image" Target="../media/image190.png"/><Relationship Id="rId17" Type="http://schemas.openxmlformats.org/officeDocument/2006/relationships/image" Target="../media/image380.png"/><Relationship Id="rId2" Type="http://schemas.openxmlformats.org/officeDocument/2006/relationships/notesSlide" Target="../notesSlides/notesSlide47.xml"/><Relationship Id="rId16" Type="http://schemas.openxmlformats.org/officeDocument/2006/relationships/image" Target="../media/image370.png"/><Relationship Id="rId20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0.png"/><Relationship Id="rId11" Type="http://schemas.openxmlformats.org/officeDocument/2006/relationships/image" Target="../media/image185.png"/><Relationship Id="rId15" Type="http://schemas.openxmlformats.org/officeDocument/2006/relationships/image" Target="../media/image360.png"/><Relationship Id="rId23" Type="http://schemas.openxmlformats.org/officeDocument/2006/relationships/image" Target="../media/image440.png"/><Relationship Id="rId10" Type="http://schemas.openxmlformats.org/officeDocument/2006/relationships/image" Target="../media/image179.png"/><Relationship Id="rId19" Type="http://schemas.openxmlformats.org/officeDocument/2006/relationships/image" Target="../media/image400.png"/><Relationship Id="rId9" Type="http://schemas.openxmlformats.org/officeDocument/2006/relationships/image" Target="../media/image1610.png"/><Relationship Id="rId14" Type="http://schemas.openxmlformats.org/officeDocument/2006/relationships/image" Target="../media/image350.png"/><Relationship Id="rId22" Type="http://schemas.openxmlformats.org/officeDocument/2006/relationships/image" Target="../media/image43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0.png"/><Relationship Id="rId13" Type="http://schemas.openxmlformats.org/officeDocument/2006/relationships/image" Target="../media/image340.png"/><Relationship Id="rId18" Type="http://schemas.openxmlformats.org/officeDocument/2006/relationships/image" Target="../media/image470.png"/><Relationship Id="rId3" Type="http://schemas.openxmlformats.org/officeDocument/2006/relationships/image" Target="../media/image1.png"/><Relationship Id="rId21" Type="http://schemas.openxmlformats.org/officeDocument/2006/relationships/image" Target="../media/image500.png"/><Relationship Id="rId7" Type="http://schemas.openxmlformats.org/officeDocument/2006/relationships/image" Target="../media/image1410.png"/><Relationship Id="rId12" Type="http://schemas.openxmlformats.org/officeDocument/2006/relationships/image" Target="../media/image190.png"/><Relationship Id="rId17" Type="http://schemas.openxmlformats.org/officeDocument/2006/relationships/image" Target="../media/image460.png"/><Relationship Id="rId2" Type="http://schemas.openxmlformats.org/officeDocument/2006/relationships/notesSlide" Target="../notesSlides/notesSlide48.xml"/><Relationship Id="rId16" Type="http://schemas.openxmlformats.org/officeDocument/2006/relationships/image" Target="../media/image430.png"/><Relationship Id="rId20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0.png"/><Relationship Id="rId11" Type="http://schemas.openxmlformats.org/officeDocument/2006/relationships/image" Target="../media/image185.png"/><Relationship Id="rId15" Type="http://schemas.openxmlformats.org/officeDocument/2006/relationships/image" Target="../media/image360.png"/><Relationship Id="rId23" Type="http://schemas.openxmlformats.org/officeDocument/2006/relationships/image" Target="../media/image73.png"/><Relationship Id="rId10" Type="http://schemas.openxmlformats.org/officeDocument/2006/relationships/image" Target="../media/image179.png"/><Relationship Id="rId19" Type="http://schemas.openxmlformats.org/officeDocument/2006/relationships/image" Target="../media/image480.png"/><Relationship Id="rId9" Type="http://schemas.openxmlformats.org/officeDocument/2006/relationships/image" Target="../media/image1610.png"/><Relationship Id="rId14" Type="http://schemas.openxmlformats.org/officeDocument/2006/relationships/image" Target="../media/image350.png"/><Relationship Id="rId22" Type="http://schemas.openxmlformats.org/officeDocument/2006/relationships/image" Target="../media/image51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0.png"/><Relationship Id="rId13" Type="http://schemas.openxmlformats.org/officeDocument/2006/relationships/image" Target="../media/image340.png"/><Relationship Id="rId18" Type="http://schemas.openxmlformats.org/officeDocument/2006/relationships/image" Target="../media/image470.png"/><Relationship Id="rId3" Type="http://schemas.openxmlformats.org/officeDocument/2006/relationships/image" Target="../media/image1.png"/><Relationship Id="rId21" Type="http://schemas.openxmlformats.org/officeDocument/2006/relationships/image" Target="../media/image500.png"/><Relationship Id="rId7" Type="http://schemas.openxmlformats.org/officeDocument/2006/relationships/image" Target="../media/image1410.png"/><Relationship Id="rId12" Type="http://schemas.openxmlformats.org/officeDocument/2006/relationships/image" Target="../media/image190.png"/><Relationship Id="rId17" Type="http://schemas.openxmlformats.org/officeDocument/2006/relationships/image" Target="../media/image460.png"/><Relationship Id="rId2" Type="http://schemas.openxmlformats.org/officeDocument/2006/relationships/notesSlide" Target="../notesSlides/notesSlide49.xml"/><Relationship Id="rId16" Type="http://schemas.openxmlformats.org/officeDocument/2006/relationships/image" Target="../media/image430.png"/><Relationship Id="rId20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0.png"/><Relationship Id="rId11" Type="http://schemas.openxmlformats.org/officeDocument/2006/relationships/image" Target="../media/image185.png"/><Relationship Id="rId24" Type="http://schemas.openxmlformats.org/officeDocument/2006/relationships/image" Target="../media/image411.png"/><Relationship Id="rId15" Type="http://schemas.openxmlformats.org/officeDocument/2006/relationships/image" Target="../media/image360.png"/><Relationship Id="rId23" Type="http://schemas.openxmlformats.org/officeDocument/2006/relationships/image" Target="../media/image312.png"/><Relationship Id="rId10" Type="http://schemas.openxmlformats.org/officeDocument/2006/relationships/image" Target="../media/image179.png"/><Relationship Id="rId19" Type="http://schemas.openxmlformats.org/officeDocument/2006/relationships/image" Target="../media/image480.png"/><Relationship Id="rId9" Type="http://schemas.openxmlformats.org/officeDocument/2006/relationships/image" Target="../media/image1610.png"/><Relationship Id="rId14" Type="http://schemas.openxmlformats.org/officeDocument/2006/relationships/image" Target="../media/image350.png"/><Relationship Id="rId22" Type="http://schemas.openxmlformats.org/officeDocument/2006/relationships/image" Target="../media/image5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0.png"/><Relationship Id="rId13" Type="http://schemas.openxmlformats.org/officeDocument/2006/relationships/image" Target="../media/image340.png"/><Relationship Id="rId18" Type="http://schemas.openxmlformats.org/officeDocument/2006/relationships/image" Target="../media/image470.png"/><Relationship Id="rId3" Type="http://schemas.openxmlformats.org/officeDocument/2006/relationships/image" Target="../media/image1.png"/><Relationship Id="rId21" Type="http://schemas.openxmlformats.org/officeDocument/2006/relationships/image" Target="../media/image500.png"/><Relationship Id="rId7" Type="http://schemas.openxmlformats.org/officeDocument/2006/relationships/image" Target="../media/image1410.png"/><Relationship Id="rId12" Type="http://schemas.openxmlformats.org/officeDocument/2006/relationships/image" Target="../media/image190.png"/><Relationship Id="rId17" Type="http://schemas.openxmlformats.org/officeDocument/2006/relationships/image" Target="../media/image460.png"/><Relationship Id="rId2" Type="http://schemas.openxmlformats.org/officeDocument/2006/relationships/notesSlide" Target="../notesSlides/notesSlide50.xml"/><Relationship Id="rId16" Type="http://schemas.openxmlformats.org/officeDocument/2006/relationships/image" Target="../media/image430.png"/><Relationship Id="rId20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0.png"/><Relationship Id="rId11" Type="http://schemas.openxmlformats.org/officeDocument/2006/relationships/image" Target="../media/image185.png"/><Relationship Id="rId24" Type="http://schemas.openxmlformats.org/officeDocument/2006/relationships/image" Target="../media/image611.png"/><Relationship Id="rId15" Type="http://schemas.openxmlformats.org/officeDocument/2006/relationships/image" Target="../media/image360.png"/><Relationship Id="rId23" Type="http://schemas.openxmlformats.org/officeDocument/2006/relationships/image" Target="../media/image77.png"/><Relationship Id="rId10" Type="http://schemas.openxmlformats.org/officeDocument/2006/relationships/image" Target="../media/image179.png"/><Relationship Id="rId19" Type="http://schemas.openxmlformats.org/officeDocument/2006/relationships/image" Target="../media/image480.png"/><Relationship Id="rId9" Type="http://schemas.openxmlformats.org/officeDocument/2006/relationships/image" Target="../media/image1610.png"/><Relationship Id="rId14" Type="http://schemas.openxmlformats.org/officeDocument/2006/relationships/image" Target="../media/image350.png"/><Relationship Id="rId22" Type="http://schemas.openxmlformats.org/officeDocument/2006/relationships/image" Target="../media/image51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7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18" Type="http://schemas.openxmlformats.org/officeDocument/2006/relationships/image" Target="../media/image145.png"/><Relationship Id="rId3" Type="http://schemas.openxmlformats.org/officeDocument/2006/relationships/image" Target="../media/image1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17" Type="http://schemas.openxmlformats.org/officeDocument/2006/relationships/image" Target="../media/image141.png"/><Relationship Id="rId2" Type="http://schemas.openxmlformats.org/officeDocument/2006/relationships/notesSlide" Target="../notesSlides/notesSlide62.xml"/><Relationship Id="rId16" Type="http://schemas.openxmlformats.org/officeDocument/2006/relationships/image" Target="../media/image140.png"/><Relationship Id="rId20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15" Type="http://schemas.openxmlformats.org/officeDocument/2006/relationships/image" Target="../media/image139.png"/><Relationship Id="rId10" Type="http://schemas.openxmlformats.org/officeDocument/2006/relationships/image" Target="../media/image128.png"/><Relationship Id="rId19" Type="http://schemas.openxmlformats.org/officeDocument/2006/relationships/image" Target="../media/image146.png"/><Relationship Id="rId9" Type="http://schemas.openxmlformats.org/officeDocument/2006/relationships/image" Target="../media/image127.png"/><Relationship Id="rId14" Type="http://schemas.openxmlformats.org/officeDocument/2006/relationships/image" Target="../media/image13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7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0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0.png"/><Relationship Id="rId13" Type="http://schemas.openxmlformats.org/officeDocument/2006/relationships/image" Target="../media/image98.png"/><Relationship Id="rId7" Type="http://schemas.openxmlformats.org/officeDocument/2006/relationships/image" Target="../media/image1310.png"/><Relationship Id="rId12" Type="http://schemas.openxmlformats.org/officeDocument/2006/relationships/image" Target="../media/image9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5" Type="http://schemas.openxmlformats.org/officeDocument/2006/relationships/image" Target="../media/image92.png"/><Relationship Id="rId10" Type="http://schemas.openxmlformats.org/officeDocument/2006/relationships/image" Target="../media/image95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0.png"/><Relationship Id="rId13" Type="http://schemas.openxmlformats.org/officeDocument/2006/relationships/image" Target="../media/image98.png"/><Relationship Id="rId18" Type="http://schemas.openxmlformats.org/officeDocument/2006/relationships/image" Target="../media/image104.png"/><Relationship Id="rId7" Type="http://schemas.openxmlformats.org/officeDocument/2006/relationships/image" Target="../media/image1310.png"/><Relationship Id="rId12" Type="http://schemas.openxmlformats.org/officeDocument/2006/relationships/image" Target="../media/image97.png"/><Relationship Id="rId17" Type="http://schemas.openxmlformats.org/officeDocument/2006/relationships/image" Target="../media/image103.png"/><Relationship Id="rId2" Type="http://schemas.openxmlformats.org/officeDocument/2006/relationships/notesSlide" Target="../notesSlides/notesSlide69.xml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5" Type="http://schemas.openxmlformats.org/officeDocument/2006/relationships/image" Target="../media/image101.png"/><Relationship Id="rId10" Type="http://schemas.openxmlformats.org/officeDocument/2006/relationships/image" Target="../media/image95.png"/><Relationship Id="rId19" Type="http://schemas.openxmlformats.org/officeDocument/2006/relationships/image" Target="../media/image92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0.png"/><Relationship Id="rId13" Type="http://schemas.openxmlformats.org/officeDocument/2006/relationships/image" Target="../media/image98.png"/><Relationship Id="rId18" Type="http://schemas.openxmlformats.org/officeDocument/2006/relationships/image" Target="../media/image104.png"/><Relationship Id="rId21" Type="http://schemas.openxmlformats.org/officeDocument/2006/relationships/image" Target="../media/image109.png"/><Relationship Id="rId7" Type="http://schemas.openxmlformats.org/officeDocument/2006/relationships/image" Target="../media/image1310.png"/><Relationship Id="rId12" Type="http://schemas.openxmlformats.org/officeDocument/2006/relationships/image" Target="../media/image97.png"/><Relationship Id="rId17" Type="http://schemas.openxmlformats.org/officeDocument/2006/relationships/image" Target="../media/image103.png"/><Relationship Id="rId2" Type="http://schemas.openxmlformats.org/officeDocument/2006/relationships/notesSlide" Target="../notesSlides/notesSlide70.xml"/><Relationship Id="rId16" Type="http://schemas.openxmlformats.org/officeDocument/2006/relationships/image" Target="../media/image107.png"/><Relationship Id="rId20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5" Type="http://schemas.openxmlformats.org/officeDocument/2006/relationships/image" Target="../media/image106.png"/><Relationship Id="rId10" Type="http://schemas.openxmlformats.org/officeDocument/2006/relationships/image" Target="../media/image95.png"/><Relationship Id="rId19" Type="http://schemas.openxmlformats.org/officeDocument/2006/relationships/image" Target="../media/image92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0.png"/><Relationship Id="rId13" Type="http://schemas.openxmlformats.org/officeDocument/2006/relationships/image" Target="../media/image98.png"/><Relationship Id="rId18" Type="http://schemas.openxmlformats.org/officeDocument/2006/relationships/image" Target="../media/image106.png"/><Relationship Id="rId21" Type="http://schemas.openxmlformats.org/officeDocument/2006/relationships/image" Target="../media/image114.png"/><Relationship Id="rId7" Type="http://schemas.openxmlformats.org/officeDocument/2006/relationships/image" Target="../media/image1310.png"/><Relationship Id="rId12" Type="http://schemas.openxmlformats.org/officeDocument/2006/relationships/image" Target="../media/image97.png"/><Relationship Id="rId17" Type="http://schemas.openxmlformats.org/officeDocument/2006/relationships/image" Target="../media/image92.png"/><Relationship Id="rId2" Type="http://schemas.openxmlformats.org/officeDocument/2006/relationships/notesSlide" Target="../notesSlides/notesSlide71.xml"/><Relationship Id="rId16" Type="http://schemas.openxmlformats.org/officeDocument/2006/relationships/image" Target="../media/image112.png"/><Relationship Id="rId20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5" Type="http://schemas.openxmlformats.org/officeDocument/2006/relationships/image" Target="../media/image111.png"/><Relationship Id="rId10" Type="http://schemas.openxmlformats.org/officeDocument/2006/relationships/image" Target="../media/image95.png"/><Relationship Id="rId19" Type="http://schemas.openxmlformats.org/officeDocument/2006/relationships/image" Target="../media/image107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Relationship Id="rId22" Type="http://schemas.openxmlformats.org/officeDocument/2006/relationships/image" Target="../media/image115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0.png"/><Relationship Id="rId13" Type="http://schemas.openxmlformats.org/officeDocument/2006/relationships/image" Target="../media/image92.png"/><Relationship Id="rId7" Type="http://schemas.openxmlformats.org/officeDocument/2006/relationships/image" Target="../media/image1310.png"/><Relationship Id="rId12" Type="http://schemas.openxmlformats.org/officeDocument/2006/relationships/image" Target="../media/image11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117.png"/><Relationship Id="rId5" Type="http://schemas.openxmlformats.org/officeDocument/2006/relationships/image" Target="../media/image90.png"/><Relationship Id="rId10" Type="http://schemas.openxmlformats.org/officeDocument/2006/relationships/image" Target="../media/image96.png"/><Relationship Id="rId9" Type="http://schemas.openxmlformats.org/officeDocument/2006/relationships/image" Target="../media/image94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0.png"/><Relationship Id="rId13" Type="http://schemas.openxmlformats.org/officeDocument/2006/relationships/image" Target="../media/image92.png"/><Relationship Id="rId7" Type="http://schemas.openxmlformats.org/officeDocument/2006/relationships/image" Target="../media/image1310.png"/><Relationship Id="rId12" Type="http://schemas.openxmlformats.org/officeDocument/2006/relationships/image" Target="../media/image118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117.png"/><Relationship Id="rId5" Type="http://schemas.openxmlformats.org/officeDocument/2006/relationships/image" Target="../media/image90.png"/><Relationship Id="rId10" Type="http://schemas.openxmlformats.org/officeDocument/2006/relationships/image" Target="../media/image96.png"/><Relationship Id="rId9" Type="http://schemas.openxmlformats.org/officeDocument/2006/relationships/image" Target="../media/image94.png"/><Relationship Id="rId14" Type="http://schemas.openxmlformats.org/officeDocument/2006/relationships/image" Target="../media/image12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18" Type="http://schemas.openxmlformats.org/officeDocument/2006/relationships/image" Target="../media/image135.png"/><Relationship Id="rId3" Type="http://schemas.openxmlformats.org/officeDocument/2006/relationships/notesSlide" Target="../notesSlides/notesSlide75.xml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17" Type="http://schemas.openxmlformats.org/officeDocument/2006/relationships/image" Target="../media/image13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3.png"/><Relationship Id="rId1" Type="http://schemas.openxmlformats.org/officeDocument/2006/relationships/tags" Target="../tags/tag14.xml"/><Relationship Id="rId11" Type="http://schemas.openxmlformats.org/officeDocument/2006/relationships/image" Target="../media/image128.png"/><Relationship Id="rId15" Type="http://schemas.openxmlformats.org/officeDocument/2006/relationships/image" Target="../media/image132.png"/><Relationship Id="rId10" Type="http://schemas.openxmlformats.org/officeDocument/2006/relationships/image" Target="../media/image127.png"/><Relationship Id="rId19" Type="http://schemas.openxmlformats.org/officeDocument/2006/relationships/image" Target="../media/image136.png"/><Relationship Id="rId4" Type="http://schemas.openxmlformats.org/officeDocument/2006/relationships/image" Target="../media/image1.png"/><Relationship Id="rId9" Type="http://schemas.openxmlformats.org/officeDocument/2006/relationships/image" Target="../media/image126.png"/><Relationship Id="rId14" Type="http://schemas.openxmlformats.org/officeDocument/2006/relationships/image" Target="../media/image131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18" Type="http://schemas.openxmlformats.org/officeDocument/2006/relationships/image" Target="../media/image142.png"/><Relationship Id="rId3" Type="http://schemas.openxmlformats.org/officeDocument/2006/relationships/image" Target="../media/image1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17" Type="http://schemas.openxmlformats.org/officeDocument/2006/relationships/image" Target="../media/image141.png"/><Relationship Id="rId2" Type="http://schemas.openxmlformats.org/officeDocument/2006/relationships/notesSlide" Target="../notesSlides/notesSlide76.xml"/><Relationship Id="rId16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15" Type="http://schemas.openxmlformats.org/officeDocument/2006/relationships/image" Target="../media/image139.png"/><Relationship Id="rId10" Type="http://schemas.openxmlformats.org/officeDocument/2006/relationships/image" Target="../media/image128.png"/><Relationship Id="rId19" Type="http://schemas.openxmlformats.org/officeDocument/2006/relationships/image" Target="../media/image143.png"/><Relationship Id="rId9" Type="http://schemas.openxmlformats.org/officeDocument/2006/relationships/image" Target="../media/image127.png"/><Relationship Id="rId14" Type="http://schemas.openxmlformats.org/officeDocument/2006/relationships/image" Target="../media/image138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51.png"/><Relationship Id="rId3" Type="http://schemas.openxmlformats.org/officeDocument/2006/relationships/notesSlide" Target="../notesSlides/notesSlide77.xml"/><Relationship Id="rId7" Type="http://schemas.openxmlformats.org/officeDocument/2006/relationships/image" Target="../media/image124.png"/><Relationship Id="rId12" Type="http://schemas.openxmlformats.org/officeDocument/2006/relationships/image" Target="../media/image79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4.png"/><Relationship Id="rId1" Type="http://schemas.openxmlformats.org/officeDocument/2006/relationships/tags" Target="../tags/tag15.xml"/><Relationship Id="rId11" Type="http://schemas.openxmlformats.org/officeDocument/2006/relationships/image" Target="../media/image78.png"/><Relationship Id="rId15" Type="http://schemas.openxmlformats.org/officeDocument/2006/relationships/image" Target="../media/image153.png"/><Relationship Id="rId10" Type="http://schemas.openxmlformats.org/officeDocument/2006/relationships/image" Target="../media/image128.png"/><Relationship Id="rId4" Type="http://schemas.openxmlformats.org/officeDocument/2006/relationships/image" Target="../media/image1.png"/><Relationship Id="rId9" Type="http://schemas.openxmlformats.org/officeDocument/2006/relationships/image" Target="../media/image126.png"/><Relationship Id="rId14" Type="http://schemas.openxmlformats.org/officeDocument/2006/relationships/image" Target="../media/image15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157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9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1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63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63.png"/><Relationship Id="rId9" Type="http://schemas.openxmlformats.org/officeDocument/2006/relationships/image" Target="../media/image167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171.png"/><Relationship Id="rId5" Type="http://schemas.openxmlformats.org/officeDocument/2006/relationships/image" Target="../media/image163.png"/><Relationship Id="rId10" Type="http://schemas.openxmlformats.org/officeDocument/2006/relationships/image" Target="../media/image170.png"/><Relationship Id="rId9" Type="http://schemas.openxmlformats.org/officeDocument/2006/relationships/image" Target="../media/image169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13" Type="http://schemas.openxmlformats.org/officeDocument/2006/relationships/image" Target="../media/image177.png"/><Relationship Id="rId3" Type="http://schemas.openxmlformats.org/officeDocument/2006/relationships/image" Target="../media/image1.png"/><Relationship Id="rId7" Type="http://schemas.openxmlformats.org/officeDocument/2006/relationships/image" Target="../media/image166.png"/><Relationship Id="rId12" Type="http://schemas.openxmlformats.org/officeDocument/2006/relationships/image" Target="../media/image176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75.png"/><Relationship Id="rId15" Type="http://schemas.openxmlformats.org/officeDocument/2006/relationships/image" Target="../media/image178.png"/><Relationship Id="rId10" Type="http://schemas.openxmlformats.org/officeDocument/2006/relationships/image" Target="../media/image174.png"/><Relationship Id="rId9" Type="http://schemas.openxmlformats.org/officeDocument/2006/relationships/image" Target="../media/image173.png"/><Relationship Id="rId14" Type="http://schemas.openxmlformats.org/officeDocument/2006/relationships/image" Target="../media/image171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82.png"/><Relationship Id="rId3" Type="http://schemas.openxmlformats.org/officeDocument/2006/relationships/notesSlide" Target="../notesSlides/notesSlide86.xml"/><Relationship Id="rId7" Type="http://schemas.openxmlformats.org/officeDocument/2006/relationships/image" Target="../media/image180.png"/><Relationship Id="rId12" Type="http://schemas.openxmlformats.org/officeDocument/2006/relationships/image" Target="../media/image181.png"/><Relationship Id="rId17" Type="http://schemas.openxmlformats.org/officeDocument/2006/relationships/image" Target="../media/image18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1.png"/><Relationship Id="rId1" Type="http://schemas.openxmlformats.org/officeDocument/2006/relationships/tags" Target="../tags/tag18.xml"/><Relationship Id="rId6" Type="http://schemas.openxmlformats.org/officeDocument/2006/relationships/image" Target="../media/image163.png"/><Relationship Id="rId11" Type="http://schemas.openxmlformats.org/officeDocument/2006/relationships/image" Target="../media/image173.png"/><Relationship Id="rId15" Type="http://schemas.openxmlformats.org/officeDocument/2006/relationships/image" Target="../media/image183.png"/><Relationship Id="rId10" Type="http://schemas.openxmlformats.org/officeDocument/2006/relationships/image" Target="../media/image166.png"/><Relationship Id="rId9" Type="http://schemas.openxmlformats.org/officeDocument/2006/relationships/image" Target="../media/image124.png"/><Relationship Id="rId14" Type="http://schemas.openxmlformats.org/officeDocument/2006/relationships/image" Target="../media/image176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82.png"/><Relationship Id="rId7" Type="http://schemas.openxmlformats.org/officeDocument/2006/relationships/image" Target="../media/image180.png"/><Relationship Id="rId12" Type="http://schemas.openxmlformats.org/officeDocument/2006/relationships/image" Target="../media/image181.png"/><Relationship Id="rId17" Type="http://schemas.openxmlformats.org/officeDocument/2006/relationships/image" Target="../media/image184.png"/><Relationship Id="rId2" Type="http://schemas.openxmlformats.org/officeDocument/2006/relationships/notesSlide" Target="../notesSlides/notesSlide87.xml"/><Relationship Id="rId16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png"/><Relationship Id="rId11" Type="http://schemas.openxmlformats.org/officeDocument/2006/relationships/image" Target="../media/image173.png"/><Relationship Id="rId5" Type="http://schemas.openxmlformats.org/officeDocument/2006/relationships/image" Target="../media/image163.png"/><Relationship Id="rId15" Type="http://schemas.openxmlformats.org/officeDocument/2006/relationships/image" Target="../media/image183.png"/><Relationship Id="rId10" Type="http://schemas.openxmlformats.org/officeDocument/2006/relationships/image" Target="../media/image166.png"/><Relationship Id="rId9" Type="http://schemas.openxmlformats.org/officeDocument/2006/relationships/image" Target="../media/image124.png"/><Relationship Id="rId14" Type="http://schemas.openxmlformats.org/officeDocument/2006/relationships/image" Target="../media/image17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6.png"/><Relationship Id="rId7" Type="http://schemas.openxmlformats.org/officeDocument/2006/relationships/image" Target="../media/image1.png"/><Relationship Id="rId12" Type="http://schemas.openxmlformats.org/officeDocument/2006/relationships/image" Target="../media/image195.png"/><Relationship Id="rId17" Type="http://schemas.openxmlformats.org/officeDocument/2006/relationships/image" Target="../media/image200.png"/><Relationship Id="rId2" Type="http://schemas.openxmlformats.org/officeDocument/2006/relationships/notesSlide" Target="../notesSlides/notesSlide88.xml"/><Relationship Id="rId16" Type="http://schemas.openxmlformats.org/officeDocument/2006/relationships/image" Target="../media/image1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11" Type="http://schemas.openxmlformats.org/officeDocument/2006/relationships/image" Target="../media/image194.png"/><Relationship Id="rId5" Type="http://schemas.openxmlformats.org/officeDocument/2006/relationships/image" Target="../media/image163.png"/><Relationship Id="rId15" Type="http://schemas.openxmlformats.org/officeDocument/2006/relationships/image" Target="../media/image198.png"/><Relationship Id="rId10" Type="http://schemas.openxmlformats.org/officeDocument/2006/relationships/image" Target="../media/image126.png"/><Relationship Id="rId9" Type="http://schemas.openxmlformats.org/officeDocument/2006/relationships/image" Target="../media/image193.png"/><Relationship Id="rId14" Type="http://schemas.openxmlformats.org/officeDocument/2006/relationships/image" Target="../media/image197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82.png"/><Relationship Id="rId18" Type="http://schemas.openxmlformats.org/officeDocument/2006/relationships/image" Target="../media/image630.png"/><Relationship Id="rId3" Type="http://schemas.openxmlformats.org/officeDocument/2006/relationships/notesSlide" Target="../notesSlides/notesSlide89.xml"/><Relationship Id="rId21" Type="http://schemas.openxmlformats.org/officeDocument/2006/relationships/image" Target="../media/image204.png"/><Relationship Id="rId7" Type="http://schemas.openxmlformats.org/officeDocument/2006/relationships/image" Target="../media/image180.png"/><Relationship Id="rId12" Type="http://schemas.openxmlformats.org/officeDocument/2006/relationships/image" Target="../media/image181.png"/><Relationship Id="rId17" Type="http://schemas.openxmlformats.org/officeDocument/2006/relationships/image" Target="../media/image18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1.png"/><Relationship Id="rId20" Type="http://schemas.openxmlformats.org/officeDocument/2006/relationships/image" Target="../media/image189.png"/><Relationship Id="rId1" Type="http://schemas.openxmlformats.org/officeDocument/2006/relationships/tags" Target="../tags/tag19.xml"/><Relationship Id="rId6" Type="http://schemas.openxmlformats.org/officeDocument/2006/relationships/image" Target="../media/image163.png"/><Relationship Id="rId11" Type="http://schemas.openxmlformats.org/officeDocument/2006/relationships/image" Target="../media/image173.png"/><Relationship Id="rId15" Type="http://schemas.openxmlformats.org/officeDocument/2006/relationships/image" Target="../media/image183.png"/><Relationship Id="rId10" Type="http://schemas.openxmlformats.org/officeDocument/2006/relationships/image" Target="../media/image166.png"/><Relationship Id="rId19" Type="http://schemas.openxmlformats.org/officeDocument/2006/relationships/image" Target="../media/image203.png"/><Relationship Id="rId4" Type="http://schemas.openxmlformats.org/officeDocument/2006/relationships/image" Target="../media/image620.png"/><Relationship Id="rId9" Type="http://schemas.openxmlformats.org/officeDocument/2006/relationships/image" Target="../media/image124.png"/><Relationship Id="rId14" Type="http://schemas.openxmlformats.org/officeDocument/2006/relationships/image" Target="../media/image176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82.png"/><Relationship Id="rId18" Type="http://schemas.openxmlformats.org/officeDocument/2006/relationships/image" Target="../media/image630.png"/><Relationship Id="rId3" Type="http://schemas.openxmlformats.org/officeDocument/2006/relationships/notesSlide" Target="../notesSlides/notesSlide90.xml"/><Relationship Id="rId21" Type="http://schemas.openxmlformats.org/officeDocument/2006/relationships/image" Target="../media/image204.png"/><Relationship Id="rId7" Type="http://schemas.openxmlformats.org/officeDocument/2006/relationships/image" Target="../media/image180.png"/><Relationship Id="rId12" Type="http://schemas.openxmlformats.org/officeDocument/2006/relationships/image" Target="../media/image181.png"/><Relationship Id="rId17" Type="http://schemas.openxmlformats.org/officeDocument/2006/relationships/image" Target="../media/image18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1.png"/><Relationship Id="rId20" Type="http://schemas.openxmlformats.org/officeDocument/2006/relationships/image" Target="../media/image189.png"/><Relationship Id="rId1" Type="http://schemas.openxmlformats.org/officeDocument/2006/relationships/tags" Target="../tags/tag20.xml"/><Relationship Id="rId6" Type="http://schemas.openxmlformats.org/officeDocument/2006/relationships/image" Target="../media/image163.png"/><Relationship Id="rId11" Type="http://schemas.openxmlformats.org/officeDocument/2006/relationships/image" Target="../media/image173.png"/><Relationship Id="rId15" Type="http://schemas.openxmlformats.org/officeDocument/2006/relationships/image" Target="../media/image183.png"/><Relationship Id="rId10" Type="http://schemas.openxmlformats.org/officeDocument/2006/relationships/image" Target="../media/image166.png"/><Relationship Id="rId19" Type="http://schemas.openxmlformats.org/officeDocument/2006/relationships/image" Target="../media/image207.png"/><Relationship Id="rId4" Type="http://schemas.openxmlformats.org/officeDocument/2006/relationships/image" Target="../media/image620.png"/><Relationship Id="rId9" Type="http://schemas.openxmlformats.org/officeDocument/2006/relationships/image" Target="../media/image124.png"/><Relationship Id="rId14" Type="http://schemas.openxmlformats.org/officeDocument/2006/relationships/image" Target="../media/image176.png"/></Relationships>
</file>

<file path=ppt/slides/_rels/slide9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1.png"/><Relationship Id="rId3" Type="http://schemas.openxmlformats.org/officeDocument/2006/relationships/image" Target="../media/image231.png"/><Relationship Id="rId12" Type="http://schemas.openxmlformats.org/officeDocument/2006/relationships/image" Target="../media/image173.png"/><Relationship Id="rId17" Type="http://schemas.openxmlformats.org/officeDocument/2006/relationships/image" Target="../media/image313.png"/><Relationship Id="rId2" Type="http://schemas.openxmlformats.org/officeDocument/2006/relationships/notesSlide" Target="../notesSlides/notesSlide91.xml"/><Relationship Id="rId16" Type="http://schemas.openxmlformats.org/officeDocument/2006/relationships/image" Target="../media/image3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261.png"/><Relationship Id="rId5" Type="http://schemas.openxmlformats.org/officeDocument/2006/relationships/image" Target="../media/image251.png"/><Relationship Id="rId15" Type="http://schemas.openxmlformats.org/officeDocument/2006/relationships/image" Target="../media/image29.png"/><Relationship Id="rId10" Type="http://schemas.openxmlformats.org/officeDocument/2006/relationships/image" Target="../media/image124.png"/><Relationship Id="rId4" Type="http://schemas.openxmlformats.org/officeDocument/2006/relationships/image" Target="../media/image241.png"/><Relationship Id="rId14" Type="http://schemas.openxmlformats.org/officeDocument/2006/relationships/image" Target="../media/image281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8" Type="http://schemas.openxmlformats.org/officeDocument/2006/relationships/image" Target="../media/image145.png"/><Relationship Id="rId3" Type="http://schemas.openxmlformats.org/officeDocument/2006/relationships/image" Target="../media/image1.png"/><Relationship Id="rId7" Type="http://schemas.openxmlformats.org/officeDocument/2006/relationships/image" Target="../media/image125.png"/><Relationship Id="rId17" Type="http://schemas.openxmlformats.org/officeDocument/2006/relationships/image" Target="../media/image141.png"/><Relationship Id="rId2" Type="http://schemas.openxmlformats.org/officeDocument/2006/relationships/notesSlide" Target="../notesSlides/notesSlide92.xml"/><Relationship Id="rId16" Type="http://schemas.openxmlformats.org/officeDocument/2006/relationships/image" Target="../media/image140.png"/><Relationship Id="rId20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5" Type="http://schemas.openxmlformats.org/officeDocument/2006/relationships/image" Target="../media/image139.png"/><Relationship Id="rId10" Type="http://schemas.openxmlformats.org/officeDocument/2006/relationships/image" Target="../media/image128.png"/><Relationship Id="rId19" Type="http://schemas.openxmlformats.org/officeDocument/2006/relationships/image" Target="../media/image1910.png"/><Relationship Id="rId14" Type="http://schemas.openxmlformats.org/officeDocument/2006/relationships/image" Target="../media/image138.pn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310.png"/><Relationship Id="rId4" Type="http://schemas.openxmlformats.org/officeDocument/2006/relationships/image" Target="../media/image210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3097" y="2959203"/>
            <a:ext cx="10729493" cy="137197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alibri"/>
                <a:ea typeface="+mj-lt"/>
                <a:cs typeface="+mj-lt"/>
              </a:rPr>
              <a:t>Fine-Grained Non-Interactive Key-Exchange, Revisited</a:t>
            </a:r>
            <a:endParaRPr lang="en-US" sz="4400" dirty="0">
              <a:latin typeface="Calibri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3097" y="4551844"/>
            <a:ext cx="10403979" cy="18432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Balthazar Bauer, </a:t>
            </a:r>
            <a:r>
              <a:rPr lang="en-US" sz="1800" dirty="0">
                <a:ea typeface="+mj-lt"/>
                <a:cs typeface="+mj-lt"/>
              </a:rPr>
              <a:t>UVSQ, France</a:t>
            </a:r>
          </a:p>
          <a:p>
            <a:r>
              <a:rPr lang="en-US" dirty="0">
                <a:ea typeface="+mj-lt"/>
                <a:cs typeface="+mj-lt"/>
              </a:rPr>
              <a:t>Geoffroy Couteau, </a:t>
            </a:r>
            <a:r>
              <a:rPr lang="en-US" sz="1800" dirty="0">
                <a:ea typeface="+mj-lt"/>
                <a:cs typeface="+mj-lt"/>
              </a:rPr>
              <a:t>CNRS, IRIF, Université Paris </a:t>
            </a:r>
            <a:r>
              <a:rPr lang="en-US" sz="1800" dirty="0" err="1">
                <a:ea typeface="+mj-lt"/>
                <a:cs typeface="+mj-lt"/>
              </a:rPr>
              <a:t>Cité</a:t>
            </a:r>
            <a:r>
              <a:rPr lang="en-US" sz="1800" dirty="0">
                <a:ea typeface="+mj-lt"/>
                <a:cs typeface="+mj-lt"/>
              </a:rPr>
              <a:t>, France</a:t>
            </a:r>
          </a:p>
          <a:p>
            <a:r>
              <a:rPr lang="en-US" b="1" u="sng" dirty="0">
                <a:ea typeface="+mj-lt"/>
                <a:cs typeface="+mj-lt"/>
              </a:rPr>
              <a:t>Elahe Sadeghi</a:t>
            </a:r>
            <a:r>
              <a:rPr lang="en-US" dirty="0">
                <a:ea typeface="+mj-lt"/>
                <a:cs typeface="+mj-lt"/>
              </a:rPr>
              <a:t>, </a:t>
            </a:r>
            <a:r>
              <a:rPr lang="en-US" sz="1800" dirty="0">
                <a:ea typeface="+mj-lt"/>
                <a:cs typeface="+mj-lt"/>
              </a:rPr>
              <a:t>University of Texas at Austin, Texas, USA</a:t>
            </a: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420842-9832-EA66-C58D-51A6A3C17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Fine-Grained Non-Interactive Key-Exchange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61037-B097-BC14-D68F-0444DCB85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2BEADDE8-5ACA-BA22-3AAF-54F8B724D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A7BF443-26E9-921F-CA4C-EB540325E7A4}"/>
              </a:ext>
            </a:extLst>
          </p:cNvPr>
          <p:cNvSpPr>
            <a:spLocks noGrp="1"/>
          </p:cNvSpPr>
          <p:nvPr/>
        </p:nvSpPr>
        <p:spPr>
          <a:xfrm>
            <a:off x="1098087" y="319698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Previous Works (Highlights)</a:t>
            </a:r>
            <a:endParaRPr lang="en-US" sz="4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CC7A63-E2B6-61A7-3A56-6A23EC79C0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092040"/>
                <a:ext cx="10058400" cy="4765959"/>
              </a:xfrm>
            </p:spPr>
            <p:txBody>
              <a:bodyPr>
                <a:no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b="0" dirty="0">
                    <a:latin typeface="+mj-lt"/>
                  </a:rPr>
                  <a:t> </a:t>
                </a:r>
                <a:r>
                  <a:rPr lang="en-US" sz="2000" b="1" dirty="0">
                    <a:latin typeface="+mj-lt"/>
                  </a:rPr>
                  <a:t>2-NIKE: traditional work of Diffie-Hellman [DH76]</a:t>
                </a:r>
                <a:endParaRPr lang="en-US" sz="2000" b="0" dirty="0">
                  <a:latin typeface="+mj-lt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j-lt"/>
                  </a:rPr>
                  <a:t> </a:t>
                </a:r>
                <a:r>
                  <a:rPr lang="en-US" sz="2000" b="1" dirty="0">
                    <a:latin typeface="+mj-lt"/>
                  </a:rPr>
                  <a:t>3-NIKE: Only known from pairings [Jou00]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>
                    <a:latin typeface="+mj-lt"/>
                  </a:rPr>
                  <a:t> K-NIKE: from </a:t>
                </a:r>
                <a:r>
                  <a:rPr lang="en-US" b="1" dirty="0" err="1">
                    <a:latin typeface="+mj-lt"/>
                  </a:rPr>
                  <a:t>iO</a:t>
                </a:r>
                <a:r>
                  <a:rPr lang="en-US" b="1" dirty="0">
                    <a:latin typeface="+mj-lt"/>
                  </a:rPr>
                  <a:t> and multi-linear maps 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b="1" dirty="0">
                    <a:latin typeface="+mj-lt"/>
                  </a:rPr>
                  <a:t>2014)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000" b="1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+mj-lt"/>
                  </a:rPr>
                  <a:t>Question:</a:t>
                </a:r>
                <a:r>
                  <a:rPr lang="en-US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en-US" dirty="0">
                    <a:latin typeface="+mj-lt"/>
                  </a:rPr>
                  <a:t>NIKE is well-motivated and useful for real-world applications. Can we build it without very powerful crypto?</a:t>
                </a:r>
              </a:p>
              <a:p>
                <a:pPr marL="0" indent="0">
                  <a:buNone/>
                </a:pPr>
                <a:endParaRPr lang="en-US" sz="2000" b="1" dirty="0">
                  <a:solidFill>
                    <a:srgbClr val="FF0000"/>
                  </a:solidFill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  <a:latin typeface="+mj-lt"/>
                  </a:rPr>
                  <a:t>How to approach?</a:t>
                </a:r>
                <a:r>
                  <a:rPr lang="en-US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en-US" dirty="0">
                    <a:latin typeface="+mj-lt"/>
                  </a:rPr>
                  <a:t>Relax requirements? Security maybe?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b="1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en-US" b="1" dirty="0">
                    <a:latin typeface="+mj-lt"/>
                  </a:rPr>
                  <a:t>Let’s consider security against upper-bounded poly-time adversaries. </a:t>
                </a:r>
                <a:r>
                  <a:rPr lang="en-US" dirty="0">
                    <a:latin typeface="+mj-lt"/>
                  </a:rPr>
                  <a:t>This is </a:t>
                </a:r>
                <a:r>
                  <a:rPr lang="en-US" b="1" dirty="0">
                    <a:latin typeface="+mj-lt"/>
                  </a:rPr>
                  <a:t>fine-grained cryptography.</a:t>
                </a:r>
                <a:endParaRPr lang="en-US" b="1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CC7A63-E2B6-61A7-3A56-6A23EC79C0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092040"/>
                <a:ext cx="10058400" cy="4765959"/>
              </a:xfrm>
              <a:blipFill>
                <a:blip r:embed="rId3"/>
                <a:stretch>
                  <a:fillRect l="-1513" t="-1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472F9F-9005-F8B7-F238-27FCCEB42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6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Maurer’s Generic Group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87882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Consider Maurer’s GGM as a set of black-boxes with the following operations allowed:</a:t>
            </a:r>
            <a:endParaRPr lang="en-US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Put a value in a black-box. </a:t>
            </a:r>
            <a:r>
              <a:rPr lang="en-US" sz="2400" dirty="0">
                <a:solidFill>
                  <a:srgbClr val="0070C0"/>
                </a:solidFill>
              </a:rPr>
              <a:t>(write query)</a:t>
            </a:r>
            <a:endParaRPr lang="en-US" sz="2400" dirty="0"/>
          </a:p>
          <a:p>
            <a:pPr marL="201168" lvl="1" indent="0">
              <a:buNone/>
            </a:pP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B96541F-2812-C264-17DD-F0AA7C87B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C7B14-F802-AC0B-2BDB-D6BA93B62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100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037822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Maurer’s Generic Group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87882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Consider Maurer’s GGM as a set of black-boxes with the following operations allowed:</a:t>
            </a:r>
            <a:endParaRPr lang="en-US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Put a value in a black-box. </a:t>
            </a:r>
            <a:r>
              <a:rPr lang="en-US" sz="2400" dirty="0">
                <a:solidFill>
                  <a:srgbClr val="0070C0"/>
                </a:solidFill>
              </a:rPr>
              <a:t>(write query)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Send a black-box to another party. </a:t>
            </a:r>
            <a:r>
              <a:rPr lang="en-US" sz="2400" dirty="0">
                <a:solidFill>
                  <a:srgbClr val="0070C0"/>
                </a:solidFill>
              </a:rPr>
              <a:t>(copy query)</a:t>
            </a:r>
            <a:endParaRPr lang="en-US" sz="2400" dirty="0"/>
          </a:p>
          <a:p>
            <a:pPr marL="201168" lvl="1" indent="0">
              <a:buNone/>
            </a:pP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B96541F-2812-C264-17DD-F0AA7C87B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9A392-2F0B-25E4-D52F-A2479540A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101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754105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Maurer’s Generic Group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89152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Consider Maurer’s GGM as a set of black-boxes with the following operations allowed:</a:t>
            </a:r>
            <a:endParaRPr lang="en-US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Put a value in a black-box. </a:t>
            </a:r>
            <a:r>
              <a:rPr lang="en-US" sz="2400" dirty="0">
                <a:solidFill>
                  <a:srgbClr val="0070C0"/>
                </a:solidFill>
              </a:rPr>
              <a:t>(write query)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Send a black-box to another party. </a:t>
            </a:r>
            <a:r>
              <a:rPr lang="en-US" sz="2400" dirty="0">
                <a:solidFill>
                  <a:srgbClr val="0070C0"/>
                </a:solidFill>
              </a:rPr>
              <a:t>(copy query)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Given  x   and    y  , obtain   </a:t>
            </a:r>
            <a:r>
              <a:rPr lang="en-US" sz="2400" dirty="0" err="1"/>
              <a:t>x+y</a:t>
            </a:r>
            <a:r>
              <a:rPr lang="en-US" sz="2400" dirty="0"/>
              <a:t>  . </a:t>
            </a:r>
            <a:r>
              <a:rPr lang="en-US" sz="2400" dirty="0">
                <a:solidFill>
                  <a:srgbClr val="0070C0"/>
                </a:solidFill>
              </a:rPr>
              <a:t>(add query)</a:t>
            </a:r>
            <a:endParaRPr lang="en-US" sz="2400" dirty="0"/>
          </a:p>
          <a:p>
            <a:pPr marL="201168" lvl="1" indent="0">
              <a:buNone/>
            </a:pPr>
            <a:endParaRPr lang="en-US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88197" y="3082735"/>
                <a:ext cx="313472" cy="287411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197" y="3082735"/>
                <a:ext cx="313472" cy="2874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09375" y="3086712"/>
                <a:ext cx="313472" cy="287411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375" y="3086712"/>
                <a:ext cx="313472" cy="287411"/>
              </a:xfrm>
              <a:prstGeom prst="rect">
                <a:avLst/>
              </a:prstGeom>
              <a:blipFill>
                <a:blip r:embed="rId5"/>
                <a:stretch>
                  <a:fillRect l="-3846" b="-2500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713764" y="3082735"/>
                <a:ext cx="629041" cy="287411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764" y="3082735"/>
                <a:ext cx="629041" cy="287411"/>
              </a:xfrm>
              <a:prstGeom prst="rect">
                <a:avLst/>
              </a:prstGeom>
              <a:blipFill>
                <a:blip r:embed="rId6"/>
                <a:stretch>
                  <a:fillRect b="-416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B96541F-2812-C264-17DD-F0AA7C87B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97234-8DB3-688A-7961-747EBE805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102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33802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Maurer’s Generic Group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916920" cy="4023360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Consider Maurer’s GGM as a set of black-boxes with the following operations allowed:</a:t>
                </a:r>
                <a:endParaRPr lang="en-US" sz="22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Put a value in a black-box. </a:t>
                </a:r>
                <a:r>
                  <a:rPr lang="en-US" sz="2400" dirty="0">
                    <a:solidFill>
                      <a:srgbClr val="0070C0"/>
                    </a:solidFill>
                  </a:rPr>
                  <a:t>(write query)</a:t>
                </a:r>
                <a:endParaRPr lang="en-US" sz="24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Send a black-box to another party. </a:t>
                </a:r>
                <a:r>
                  <a:rPr lang="en-US" sz="2400" dirty="0">
                    <a:solidFill>
                      <a:srgbClr val="0070C0"/>
                    </a:solidFill>
                  </a:rPr>
                  <a:t>(copy query)</a:t>
                </a:r>
                <a:endParaRPr lang="en-US" sz="24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Given  x   and    y  , obtain   </a:t>
                </a:r>
                <a:r>
                  <a:rPr lang="en-US" sz="2400" dirty="0" err="1"/>
                  <a:t>x+y</a:t>
                </a:r>
                <a:r>
                  <a:rPr lang="en-US" sz="2400" dirty="0"/>
                  <a:t>  . </a:t>
                </a:r>
                <a:r>
                  <a:rPr lang="en-US" sz="2400" dirty="0">
                    <a:solidFill>
                      <a:srgbClr val="0070C0"/>
                    </a:solidFill>
                  </a:rPr>
                  <a:t>(add query)</a:t>
                </a:r>
                <a:endParaRPr lang="en-US" sz="24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Given  x   and    y  , check whether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>
                    <a:solidFill>
                      <a:srgbClr val="0070C0"/>
                    </a:solidFill>
                  </a:rPr>
                  <a:t>(equality query)</a:t>
                </a:r>
              </a:p>
              <a:p>
                <a:pPr marL="201168" lvl="1" indent="0">
                  <a:buNone/>
                </a:pPr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916920" cy="4023360"/>
              </a:xfrm>
              <a:blipFill>
                <a:blip r:embed="rId4"/>
                <a:stretch>
                  <a:fillRect l="-1626" t="-1887" r="-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88197" y="3082735"/>
                <a:ext cx="313472" cy="287411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197" y="3082735"/>
                <a:ext cx="313472" cy="2874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09375" y="3086712"/>
                <a:ext cx="313472" cy="287411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375" y="3086712"/>
                <a:ext cx="313472" cy="287411"/>
              </a:xfrm>
              <a:prstGeom prst="rect">
                <a:avLst/>
              </a:prstGeom>
              <a:blipFill>
                <a:blip r:embed="rId6"/>
                <a:stretch>
                  <a:fillRect l="-3846" b="-2500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713764" y="3082735"/>
                <a:ext cx="629041" cy="287411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764" y="3082735"/>
                <a:ext cx="629041" cy="287411"/>
              </a:xfrm>
              <a:prstGeom prst="rect">
                <a:avLst/>
              </a:prstGeom>
              <a:blipFill>
                <a:blip r:embed="rId7"/>
                <a:stretch>
                  <a:fillRect b="-416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9DC6364-E1A8-BB14-385D-643D0F490078}"/>
                  </a:ext>
                </a:extLst>
              </p:cNvPr>
              <p:cNvSpPr/>
              <p:nvPr/>
            </p:nvSpPr>
            <p:spPr>
              <a:xfrm>
                <a:off x="2288197" y="3463974"/>
                <a:ext cx="313472" cy="287411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9DC6364-E1A8-BB14-385D-643D0F4900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197" y="3463974"/>
                <a:ext cx="313472" cy="2874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21C003C-7836-AA0A-7CC3-F76B3CC91132}"/>
                  </a:ext>
                </a:extLst>
              </p:cNvPr>
              <p:cNvSpPr/>
              <p:nvPr/>
            </p:nvSpPr>
            <p:spPr>
              <a:xfrm>
                <a:off x="3209375" y="3495766"/>
                <a:ext cx="313472" cy="287411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21C003C-7836-AA0A-7CC3-F76B3CC911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375" y="3495766"/>
                <a:ext cx="313472" cy="287411"/>
              </a:xfrm>
              <a:prstGeom prst="rect">
                <a:avLst/>
              </a:prstGeom>
              <a:blipFill>
                <a:blip r:embed="rId9"/>
                <a:stretch>
                  <a:fillRect l="-3846" b="-2000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B96541F-2812-C264-17DD-F0AA7C87B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BFFF7-6A81-C8FC-A8C7-5FA63ADEA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103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438863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Maurer’s Generic Group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815320" cy="4023360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Consider Maurer’s GGM as a set of black-boxes with the following operations allowed:</a:t>
                </a:r>
                <a:endParaRPr lang="en-US" sz="22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Put a value in a black-box. </a:t>
                </a:r>
                <a:r>
                  <a:rPr lang="en-US" sz="2400" dirty="0">
                    <a:solidFill>
                      <a:srgbClr val="0070C0"/>
                    </a:solidFill>
                  </a:rPr>
                  <a:t>(write query)</a:t>
                </a:r>
                <a:endParaRPr lang="en-US" sz="24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Send a black-box to another party. </a:t>
                </a:r>
                <a:r>
                  <a:rPr lang="en-US" sz="2400" dirty="0">
                    <a:solidFill>
                      <a:srgbClr val="0070C0"/>
                    </a:solidFill>
                  </a:rPr>
                  <a:t>(copy query)</a:t>
                </a:r>
                <a:endParaRPr lang="en-US" sz="24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Given  x   and    y  , obtain   </a:t>
                </a:r>
                <a:r>
                  <a:rPr lang="en-US" sz="2400" dirty="0" err="1"/>
                  <a:t>x+y</a:t>
                </a:r>
                <a:r>
                  <a:rPr lang="en-US" sz="2400" dirty="0"/>
                  <a:t>  . </a:t>
                </a:r>
                <a:r>
                  <a:rPr lang="en-US" sz="2400" dirty="0">
                    <a:solidFill>
                      <a:srgbClr val="0070C0"/>
                    </a:solidFill>
                  </a:rPr>
                  <a:t>(add query)</a:t>
                </a:r>
                <a:endParaRPr lang="en-US" sz="24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Given  x   and    y  , check whether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>
                    <a:solidFill>
                      <a:srgbClr val="0070C0"/>
                    </a:solidFill>
                  </a:rPr>
                  <a:t>(equality query)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rgbClr val="0070C0"/>
                  </a:solidFill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All the above operations are over some additive group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for some prime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≃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:pPr marL="201168" lvl="1" indent="0">
                  <a:buNone/>
                </a:pPr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815320" cy="4023360"/>
              </a:xfrm>
              <a:blipFill>
                <a:blip r:embed="rId4"/>
                <a:stretch>
                  <a:fillRect l="-1643" t="-1887" r="-1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88197" y="3082735"/>
                <a:ext cx="313472" cy="287411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197" y="3082735"/>
                <a:ext cx="313472" cy="2874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09375" y="3086712"/>
                <a:ext cx="313472" cy="287411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375" y="3086712"/>
                <a:ext cx="313472" cy="287411"/>
              </a:xfrm>
              <a:prstGeom prst="rect">
                <a:avLst/>
              </a:prstGeom>
              <a:blipFill>
                <a:blip r:embed="rId6"/>
                <a:stretch>
                  <a:fillRect l="-3846" b="-2500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713764" y="3082735"/>
                <a:ext cx="629041" cy="287411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764" y="3082735"/>
                <a:ext cx="629041" cy="287411"/>
              </a:xfrm>
              <a:prstGeom prst="rect">
                <a:avLst/>
              </a:prstGeom>
              <a:blipFill>
                <a:blip r:embed="rId7"/>
                <a:stretch>
                  <a:fillRect b="-416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9DC6364-E1A8-BB14-385D-643D0F490078}"/>
                  </a:ext>
                </a:extLst>
              </p:cNvPr>
              <p:cNvSpPr/>
              <p:nvPr/>
            </p:nvSpPr>
            <p:spPr>
              <a:xfrm>
                <a:off x="2288197" y="3463974"/>
                <a:ext cx="313472" cy="287411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9DC6364-E1A8-BB14-385D-643D0F4900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197" y="3463974"/>
                <a:ext cx="313472" cy="2874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21C003C-7836-AA0A-7CC3-F76B3CC91132}"/>
                  </a:ext>
                </a:extLst>
              </p:cNvPr>
              <p:cNvSpPr/>
              <p:nvPr/>
            </p:nvSpPr>
            <p:spPr>
              <a:xfrm>
                <a:off x="3209375" y="3495766"/>
                <a:ext cx="313472" cy="287411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21C003C-7836-AA0A-7CC3-F76B3CC911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375" y="3495766"/>
                <a:ext cx="313472" cy="287411"/>
              </a:xfrm>
              <a:prstGeom prst="rect">
                <a:avLst/>
              </a:prstGeom>
              <a:blipFill>
                <a:blip r:embed="rId9"/>
                <a:stretch>
                  <a:fillRect l="-3846" b="-2000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B96541F-2812-C264-17DD-F0AA7C87B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5168A-176D-25D6-88AD-53F261589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104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256077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Maurer’s Generic Group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815320" cy="4023360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Consider Maurer’s GGM as a set of black-boxes with the following operations allowed:</a:t>
                </a:r>
                <a:endParaRPr lang="en-US" sz="22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Put a value in a black-box. </a:t>
                </a:r>
                <a:r>
                  <a:rPr lang="en-US" sz="2400" dirty="0">
                    <a:solidFill>
                      <a:srgbClr val="0070C0"/>
                    </a:solidFill>
                  </a:rPr>
                  <a:t>(write query)</a:t>
                </a:r>
                <a:endParaRPr lang="en-US" sz="24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Send a black-box to another party. </a:t>
                </a:r>
                <a:r>
                  <a:rPr lang="en-US" sz="2400" dirty="0">
                    <a:solidFill>
                      <a:srgbClr val="0070C0"/>
                    </a:solidFill>
                  </a:rPr>
                  <a:t>(copy query)</a:t>
                </a:r>
                <a:endParaRPr lang="en-US" sz="24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Given  x   and    y  , obtain   </a:t>
                </a:r>
                <a:r>
                  <a:rPr lang="en-US" sz="2400" dirty="0" err="1"/>
                  <a:t>x+y</a:t>
                </a:r>
                <a:r>
                  <a:rPr lang="en-US" sz="2400" dirty="0"/>
                  <a:t>  . </a:t>
                </a:r>
                <a:r>
                  <a:rPr lang="en-US" sz="2400" dirty="0">
                    <a:solidFill>
                      <a:srgbClr val="0070C0"/>
                    </a:solidFill>
                  </a:rPr>
                  <a:t>(add query)</a:t>
                </a:r>
                <a:endParaRPr lang="en-US" sz="24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Given  x   and    y  , check whether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>
                    <a:solidFill>
                      <a:srgbClr val="0070C0"/>
                    </a:solidFill>
                  </a:rPr>
                  <a:t>(equality query)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rgbClr val="0070C0"/>
                  </a:solidFill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All the above operations are over some additive group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for some prime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≃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Note that you can not read the value written in a black-box.</a:t>
                </a:r>
              </a:p>
              <a:p>
                <a:pPr marL="201168" lvl="1" indent="0">
                  <a:buNone/>
                </a:pPr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815320" cy="4023360"/>
              </a:xfrm>
              <a:blipFill>
                <a:blip r:embed="rId4"/>
                <a:stretch>
                  <a:fillRect l="-1643" t="-1887" r="-1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88197" y="3082735"/>
                <a:ext cx="313472" cy="287411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197" y="3082735"/>
                <a:ext cx="313472" cy="2874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09375" y="3086712"/>
                <a:ext cx="313472" cy="287411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375" y="3086712"/>
                <a:ext cx="313472" cy="287411"/>
              </a:xfrm>
              <a:prstGeom prst="rect">
                <a:avLst/>
              </a:prstGeom>
              <a:blipFill>
                <a:blip r:embed="rId6"/>
                <a:stretch>
                  <a:fillRect l="-3846" b="-2500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713764" y="3082735"/>
                <a:ext cx="629041" cy="287411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764" y="3082735"/>
                <a:ext cx="629041" cy="287411"/>
              </a:xfrm>
              <a:prstGeom prst="rect">
                <a:avLst/>
              </a:prstGeom>
              <a:blipFill>
                <a:blip r:embed="rId7"/>
                <a:stretch>
                  <a:fillRect b="-416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9DC6364-E1A8-BB14-385D-643D0F490078}"/>
                  </a:ext>
                </a:extLst>
              </p:cNvPr>
              <p:cNvSpPr/>
              <p:nvPr/>
            </p:nvSpPr>
            <p:spPr>
              <a:xfrm>
                <a:off x="2288197" y="3463974"/>
                <a:ext cx="313472" cy="287411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9DC6364-E1A8-BB14-385D-643D0F4900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197" y="3463974"/>
                <a:ext cx="313472" cy="2874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21C003C-7836-AA0A-7CC3-F76B3CC91132}"/>
                  </a:ext>
                </a:extLst>
              </p:cNvPr>
              <p:cNvSpPr/>
              <p:nvPr/>
            </p:nvSpPr>
            <p:spPr>
              <a:xfrm>
                <a:off x="3209375" y="3495766"/>
                <a:ext cx="313472" cy="287411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21C003C-7836-AA0A-7CC3-F76B3CC911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375" y="3495766"/>
                <a:ext cx="313472" cy="287411"/>
              </a:xfrm>
              <a:prstGeom prst="rect">
                <a:avLst/>
              </a:prstGeom>
              <a:blipFill>
                <a:blip r:embed="rId9"/>
                <a:stretch>
                  <a:fillRect l="-3846" b="-2000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B96541F-2812-C264-17DD-F0AA7C87B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D372E-F69F-E654-7E71-338CB8385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105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751660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in MGGM (High-Level)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62B2683-290C-00EF-EF21-E25649758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92041"/>
            <a:ext cx="10058400" cy="292442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+mj-lt"/>
              </a:rPr>
              <a:t>If there exists (inefficient) q-query generic adversary A against PRG-CDH in MGGM, then there exists and efficient (non-uniform) adversary B against the security of the underlying PRG in plain model.</a:t>
            </a:r>
            <a:endParaRPr lang="en-US" sz="2000" b="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F2237D-1AA3-1DDC-167A-D0A06A510AA4}"/>
              </a:ext>
            </a:extLst>
          </p:cNvPr>
          <p:cNvSpPr txBox="1"/>
          <p:nvPr/>
        </p:nvSpPr>
        <p:spPr>
          <a:xfrm>
            <a:off x="189229" y="74506"/>
            <a:ext cx="1694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TODO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76BAAA-D040-261E-C5E8-66D6BFF37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7540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F15C6-B934-0679-D6E1-08FC6BCD2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3-NIKE in Maurer’s GGM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84C0B-A138-5050-52E8-0BD614421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45972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Show how an adversary can find the key when there are no equality queries.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Show how to reduce breaking 3-NIKE in Maurer’s GGM to breaking 3-NIKE with no equality queries.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6ACFCB8-0197-9387-3848-669BEA9BE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A66A0-68B6-31CA-1165-95E72C0E8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107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601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F15C6-B934-0679-D6E1-08FC6BCD2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3-NIKE in Maurer’s GGM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84C0B-A138-5050-52E8-0BD614421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43432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 Show how an adversary can find the key when there are no equality queries.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Show how to reduce breaking 3-NIKE in Maurer’s GGM to breaking 3-NIKE with no equality queries.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6ACFCB8-0197-9387-3848-669BEA9BE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49848-F2D2-627D-D49E-519426153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4810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model 3-NIKE in Maurer’s GGM</a:t>
            </a:r>
          </a:p>
        </p:txBody>
      </p:sp>
      <p:pic>
        <p:nvPicPr>
          <p:cNvPr id="12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AC5929E7-A4F7-7599-41BC-0D8E78EB2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072" y="4600121"/>
            <a:ext cx="1766277" cy="1462581"/>
          </a:xfrm>
          <a:prstGeom prst="rect">
            <a:avLst/>
          </a:prstGeom>
        </p:spPr>
      </p:pic>
      <p:pic>
        <p:nvPicPr>
          <p:cNvPr id="15" name="Picture 15" descr="Icon&#10;&#10;Description automatically generated">
            <a:extLst>
              <a:ext uri="{FF2B5EF4-FFF2-40B4-BE49-F238E27FC236}">
                <a16:creationId xmlns:a16="http://schemas.microsoft.com/office/drawing/2014/main" id="{887DD5C9-B040-62F6-960F-845652647F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2119" y="2337256"/>
            <a:ext cx="1062893" cy="1462242"/>
          </a:xfrm>
          <a:prstGeom prst="rect">
            <a:avLst/>
          </a:prstGeom>
        </p:spPr>
      </p:pic>
      <p:pic>
        <p:nvPicPr>
          <p:cNvPr id="17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E1D07AF-54E5-B064-79DE-C58F537C6A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6063" y="2345348"/>
            <a:ext cx="843818" cy="1454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3D166C-DE0C-DE52-163A-228C8CF9EFC7}"/>
                  </a:ext>
                </a:extLst>
              </p:cNvPr>
              <p:cNvSpPr txBox="1"/>
              <p:nvPr/>
            </p:nvSpPr>
            <p:spPr>
              <a:xfrm>
                <a:off x="3476933" y="2863125"/>
                <a:ext cx="8438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3D166C-DE0C-DE52-163A-228C8CF9E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933" y="2863125"/>
                <a:ext cx="84381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4EC11ED-568C-1EFB-9716-F8115F665C33}"/>
                  </a:ext>
                </a:extLst>
              </p:cNvPr>
              <p:cNvSpPr txBox="1"/>
              <p:nvPr/>
            </p:nvSpPr>
            <p:spPr>
              <a:xfrm>
                <a:off x="5210357" y="3693895"/>
                <a:ext cx="9630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4EC11ED-568C-1EFB-9716-F8115F665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357" y="3693895"/>
                <a:ext cx="96301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E05A49-A73B-5F78-20D7-28108A532A0B}"/>
                  </a:ext>
                </a:extLst>
              </p:cNvPr>
              <p:cNvSpPr txBox="1"/>
              <p:nvPr/>
            </p:nvSpPr>
            <p:spPr>
              <a:xfrm>
                <a:off x="7429725" y="2863125"/>
                <a:ext cx="8438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E05A49-A73B-5F78-20D7-28108A532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725" y="2863125"/>
                <a:ext cx="84381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A44BE32-4C22-3209-556A-A899B2E816DA}"/>
              </a:ext>
            </a:extLst>
          </p:cNvPr>
          <p:cNvCxnSpPr>
            <a:endCxn id="7" idx="1"/>
          </p:cNvCxnSpPr>
          <p:nvPr/>
        </p:nvCxnSpPr>
        <p:spPr>
          <a:xfrm>
            <a:off x="2978504" y="3047791"/>
            <a:ext cx="4984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4C8D5F6-3F2A-6D7B-68F5-FD8D28435F60}"/>
              </a:ext>
            </a:extLst>
          </p:cNvPr>
          <p:cNvCxnSpPr>
            <a:cxnSpLocks/>
          </p:cNvCxnSpPr>
          <p:nvPr/>
        </p:nvCxnSpPr>
        <p:spPr>
          <a:xfrm flipV="1">
            <a:off x="5691864" y="4077748"/>
            <a:ext cx="0" cy="462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7B19555-B7E1-620F-52EE-D25C5456CA72}"/>
              </a:ext>
            </a:extLst>
          </p:cNvPr>
          <p:cNvCxnSpPr>
            <a:cxnSpLocks/>
          </p:cNvCxnSpPr>
          <p:nvPr/>
        </p:nvCxnSpPr>
        <p:spPr>
          <a:xfrm flipH="1">
            <a:off x="8273543" y="3086774"/>
            <a:ext cx="5401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509749" y="2743221"/>
            <a:ext cx="99411" cy="1129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221340" y="2743221"/>
            <a:ext cx="99411" cy="1129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410380" y="2752745"/>
            <a:ext cx="99411" cy="1129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235914" y="2752745"/>
            <a:ext cx="99411" cy="1129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962362" y="3571766"/>
            <a:ext cx="99411" cy="1129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962361" y="4163234"/>
            <a:ext cx="99411" cy="1129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749854" y="2621965"/>
                <a:ext cx="3276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854" y="2621965"/>
                <a:ext cx="327695" cy="369332"/>
              </a:xfrm>
              <a:prstGeom prst="rect">
                <a:avLst/>
              </a:prstGeom>
              <a:blipFill>
                <a:blip r:embed="rId12"/>
                <a:stretch>
                  <a:fillRect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509152" y="2617657"/>
                <a:ext cx="6649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152" y="2617657"/>
                <a:ext cx="66498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04776" y="3743899"/>
                <a:ext cx="6038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776" y="3743899"/>
                <a:ext cx="60384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BE90EDD-A729-F959-727F-41C652ED454E}"/>
                  </a:ext>
                </a:extLst>
              </p:cNvPr>
              <p:cNvSpPr txBox="1"/>
              <p:nvPr/>
            </p:nvSpPr>
            <p:spPr>
              <a:xfrm>
                <a:off x="1161513" y="3068377"/>
                <a:ext cx="4499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BE90EDD-A729-F959-727F-41C652ED4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513" y="3068377"/>
                <a:ext cx="44997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8A14B51-D14F-873F-E528-ABED88B49F49}"/>
                  </a:ext>
                </a:extLst>
              </p:cNvPr>
              <p:cNvSpPr txBox="1"/>
              <p:nvPr/>
            </p:nvSpPr>
            <p:spPr>
              <a:xfrm>
                <a:off x="9084229" y="3380834"/>
                <a:ext cx="4499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8A14B51-D14F-873F-E528-ABED88B49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4229" y="3380834"/>
                <a:ext cx="449973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D61DD7B-57F7-2A1F-D040-C70B4BB8515C}"/>
                  </a:ext>
                </a:extLst>
              </p:cNvPr>
              <p:cNvSpPr txBox="1"/>
              <p:nvPr/>
            </p:nvSpPr>
            <p:spPr>
              <a:xfrm>
                <a:off x="4632158" y="5506919"/>
                <a:ext cx="4499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D61DD7B-57F7-2A1F-D040-C70B4BB85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158" y="5506919"/>
                <a:ext cx="449973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0394AF1-305F-8657-3215-2CE252F3A2CE}"/>
              </a:ext>
            </a:extLst>
          </p:cNvPr>
          <p:cNvCxnSpPr/>
          <p:nvPr/>
        </p:nvCxnSpPr>
        <p:spPr>
          <a:xfrm>
            <a:off x="2228772" y="4084236"/>
            <a:ext cx="3654" cy="532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54E2EDB-609B-1CD2-D84E-6A36BB4018C4}"/>
                  </a:ext>
                </a:extLst>
              </p:cNvPr>
              <p:cNvSpPr/>
              <p:nvPr/>
            </p:nvSpPr>
            <p:spPr>
              <a:xfrm>
                <a:off x="1792119" y="4894907"/>
                <a:ext cx="873306" cy="46545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𝑘𝑒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54E2EDB-609B-1CD2-D84E-6A36BB4018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119" y="4894907"/>
                <a:ext cx="873306" cy="46545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1AD96F-98E2-AEE2-E042-86734911B624}"/>
              </a:ext>
            </a:extLst>
          </p:cNvPr>
          <p:cNvCxnSpPr/>
          <p:nvPr/>
        </p:nvCxnSpPr>
        <p:spPr>
          <a:xfrm>
            <a:off x="10062548" y="4084236"/>
            <a:ext cx="3654" cy="532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5B7EF4-C664-55C1-CD55-4F6A56BAB0E8}"/>
                  </a:ext>
                </a:extLst>
              </p:cNvPr>
              <p:cNvSpPr/>
              <p:nvPr/>
            </p:nvSpPr>
            <p:spPr>
              <a:xfrm>
                <a:off x="9625895" y="4894907"/>
                <a:ext cx="873306" cy="46545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𝑘𝑒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5B7EF4-C664-55C1-CD55-4F6A56BAB0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895" y="4894907"/>
                <a:ext cx="873306" cy="46545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8C27E4C-68F9-A1F0-200E-FC7AC791CE2C}"/>
              </a:ext>
            </a:extLst>
          </p:cNvPr>
          <p:cNvCxnSpPr/>
          <p:nvPr/>
        </p:nvCxnSpPr>
        <p:spPr>
          <a:xfrm>
            <a:off x="7199589" y="4887201"/>
            <a:ext cx="3654" cy="532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06C89C3-FAE2-0B65-CF3D-502E28726BCA}"/>
                  </a:ext>
                </a:extLst>
              </p:cNvPr>
              <p:cNvSpPr/>
              <p:nvPr/>
            </p:nvSpPr>
            <p:spPr>
              <a:xfrm>
                <a:off x="6762936" y="5697872"/>
                <a:ext cx="873306" cy="46545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𝑘𝑒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06C89C3-FAE2-0B65-CF3D-502E28726B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936" y="5697872"/>
                <a:ext cx="873306" cy="46545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EE228AF-5E7B-996D-3922-8F60A6857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C45CCA-D195-29F8-E629-31ED12C5D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109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252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6" grpId="0"/>
      <p:bldP spid="18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1" grpId="0"/>
      <p:bldP spid="28" grpId="0"/>
      <p:bldP spid="29" grpId="0"/>
      <p:bldP spid="30" grpId="0"/>
      <p:bldP spid="31" grpId="0"/>
      <p:bldP spid="32" grpId="0"/>
      <p:bldP spid="6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1059B7E6-49C8-AE04-1872-604D8C3E5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cs typeface="Calibri Light"/>
              </a:rPr>
              <a:t>Fine-Grained Cryptography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A7924B2-A0C6-EE81-A4F9-641A5B1CB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86892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Traditional cryptography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requires hardness of cryptographic primitives hold against arbitrary polynomial adversaries.</a:t>
            </a:r>
            <a:endParaRPr lang="fa-IR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Fine-grained cryptography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study the feasibility of cryptographic primitives when the adversarial power is restricted (e.g. fixed polynomial bound)</a:t>
            </a:r>
          </a:p>
          <a:p>
            <a:pPr marL="201168" lvl="1" indent="0">
              <a:buNone/>
            </a:pP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b="0" dirty="0"/>
              <a:t> </a:t>
            </a:r>
            <a:r>
              <a:rPr lang="en-US" b="1" dirty="0"/>
              <a:t>Motivation: </a:t>
            </a:r>
            <a:r>
              <a:rPr lang="en-US" dirty="0"/>
              <a:t>H</a:t>
            </a:r>
            <a:r>
              <a:rPr lang="en-US" b="0" dirty="0"/>
              <a:t>ope of basing the existence of stronger primitives from weaker assumptions 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Example: </a:t>
            </a:r>
            <a:r>
              <a:rPr lang="en-US" b="1" dirty="0"/>
              <a:t>fine-grained </a:t>
            </a:r>
            <a:r>
              <a:rPr lang="en-US" dirty="0"/>
              <a:t>public-key encryption from </a:t>
            </a:r>
            <a:r>
              <a:rPr lang="en-US" b="1" dirty="0"/>
              <a:t>exp-secure </a:t>
            </a:r>
            <a:r>
              <a:rPr lang="en-US" dirty="0"/>
              <a:t>one-way function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7835D338-16FF-CD6D-1BA7-F8F68AFA5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1C3FB4-D3B0-58EA-F5A6-A83B3927C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9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Attack </a:t>
            </a:r>
          </a:p>
        </p:txBody>
      </p:sp>
      <p:pic>
        <p:nvPicPr>
          <p:cNvPr id="6" name="Picture 15" descr="Icon&#10;&#10;Description automatically generated">
            <a:extLst>
              <a:ext uri="{FF2B5EF4-FFF2-40B4-BE49-F238E27FC236}">
                <a16:creationId xmlns:a16="http://schemas.microsoft.com/office/drawing/2014/main" id="{887DD5C9-B040-62F6-960F-845652647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961" y="2750761"/>
            <a:ext cx="1362392" cy="1874268"/>
          </a:xfrm>
          <a:prstGeom prst="rect">
            <a:avLst/>
          </a:prstGeom>
        </p:spPr>
      </p:pic>
      <p:pic>
        <p:nvPicPr>
          <p:cNvPr id="7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E1D07AF-54E5-B064-79DE-C58F537C6A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3814" y="2650504"/>
            <a:ext cx="1145783" cy="19745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C3D166C-DE0C-DE52-163A-228C8CF9EFC7}"/>
              </a:ext>
            </a:extLst>
          </p:cNvPr>
          <p:cNvSpPr txBox="1"/>
          <p:nvPr/>
        </p:nvSpPr>
        <p:spPr>
          <a:xfrm>
            <a:off x="1544766" y="1976016"/>
            <a:ext cx="916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Fix Bob and consider </a:t>
            </a:r>
            <a:r>
              <a:rPr lang="en-US" dirty="0">
                <a:solidFill>
                  <a:srgbClr val="FF0000"/>
                </a:solidFill>
              </a:rPr>
              <a:t>four</a:t>
            </a:r>
            <a:r>
              <a:rPr lang="en-US" dirty="0"/>
              <a:t> execution of the protocol as follows: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A14B51-D14F-873F-E528-ABED88B49F49}"/>
                  </a:ext>
                </a:extLst>
              </p:cNvPr>
              <p:cNvSpPr txBox="1"/>
              <p:nvPr/>
            </p:nvSpPr>
            <p:spPr>
              <a:xfrm>
                <a:off x="7375680" y="3476965"/>
                <a:ext cx="5678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A14B51-D14F-873F-E528-ABED88B49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680" y="3476965"/>
                <a:ext cx="56783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E90EDD-A729-F959-727F-41C652ED454E}"/>
                  </a:ext>
                </a:extLst>
              </p:cNvPr>
              <p:cNvSpPr txBox="1"/>
              <p:nvPr/>
            </p:nvSpPr>
            <p:spPr>
              <a:xfrm>
                <a:off x="4135396" y="3476965"/>
                <a:ext cx="564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E90EDD-A729-F959-727F-41C652ED4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396" y="3476965"/>
                <a:ext cx="56420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BE90EDD-A729-F959-727F-41C652ED454E}"/>
                  </a:ext>
                </a:extLst>
              </p:cNvPr>
              <p:cNvSpPr txBox="1"/>
              <p:nvPr/>
            </p:nvSpPr>
            <p:spPr>
              <a:xfrm>
                <a:off x="4135396" y="4213843"/>
                <a:ext cx="564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BE90EDD-A729-F959-727F-41C652ED4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396" y="4213843"/>
                <a:ext cx="564202" cy="369332"/>
              </a:xfrm>
              <a:prstGeom prst="rect">
                <a:avLst/>
              </a:prstGeom>
              <a:blipFill>
                <a:blip r:embed="rId10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>
            <a:stCxn id="18" idx="3"/>
            <a:endCxn id="17" idx="1"/>
          </p:cNvCxnSpPr>
          <p:nvPr/>
        </p:nvCxnSpPr>
        <p:spPr>
          <a:xfrm>
            <a:off x="4699598" y="3661631"/>
            <a:ext cx="26760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7" idx="1"/>
            <a:endCxn id="13" idx="3"/>
          </p:cNvCxnSpPr>
          <p:nvPr/>
        </p:nvCxnSpPr>
        <p:spPr>
          <a:xfrm flipH="1">
            <a:off x="4699598" y="3661631"/>
            <a:ext cx="2676082" cy="73687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A14B51-D14F-873F-E528-ABED88B49F49}"/>
                  </a:ext>
                </a:extLst>
              </p:cNvPr>
              <p:cNvSpPr txBox="1"/>
              <p:nvPr/>
            </p:nvSpPr>
            <p:spPr>
              <a:xfrm>
                <a:off x="7375680" y="4218523"/>
                <a:ext cx="5678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A14B51-D14F-873F-E528-ABED88B49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680" y="4218523"/>
                <a:ext cx="56783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stCxn id="18" idx="3"/>
            <a:endCxn id="16" idx="1"/>
          </p:cNvCxnSpPr>
          <p:nvPr/>
        </p:nvCxnSpPr>
        <p:spPr>
          <a:xfrm>
            <a:off x="4699598" y="3661631"/>
            <a:ext cx="2676082" cy="74155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6" idx="1"/>
            <a:endCxn id="13" idx="3"/>
          </p:cNvCxnSpPr>
          <p:nvPr/>
        </p:nvCxnSpPr>
        <p:spPr>
          <a:xfrm flipH="1" flipV="1">
            <a:off x="4699598" y="4398509"/>
            <a:ext cx="2676082" cy="4680"/>
          </a:xfrm>
          <a:prstGeom prst="line">
            <a:avLst/>
          </a:prstGeom>
          <a:ln w="28575">
            <a:solidFill>
              <a:srgbClr val="C214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8B85274-2DEC-670F-868D-476697726950}"/>
              </a:ext>
            </a:extLst>
          </p:cNvPr>
          <p:cNvSpPr txBox="1"/>
          <p:nvPr/>
        </p:nvSpPr>
        <p:spPr>
          <a:xfrm>
            <a:off x="3693038" y="3476965"/>
            <a:ext cx="66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5AFA0B-26D2-C675-37FB-4199E8E779A1}"/>
              </a:ext>
            </a:extLst>
          </p:cNvPr>
          <p:cNvSpPr txBox="1"/>
          <p:nvPr/>
        </p:nvSpPr>
        <p:spPr>
          <a:xfrm>
            <a:off x="7939882" y="3476965"/>
            <a:ext cx="66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B5B2EE-3B2C-CE3B-C9F0-C2DCFDE942C3}"/>
              </a:ext>
            </a:extLst>
          </p:cNvPr>
          <p:cNvSpPr txBox="1"/>
          <p:nvPr/>
        </p:nvSpPr>
        <p:spPr>
          <a:xfrm>
            <a:off x="3692154" y="4218523"/>
            <a:ext cx="66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fake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608DB6-D62C-E517-6A73-91402EFE155D}"/>
              </a:ext>
            </a:extLst>
          </p:cNvPr>
          <p:cNvSpPr txBox="1"/>
          <p:nvPr/>
        </p:nvSpPr>
        <p:spPr>
          <a:xfrm>
            <a:off x="7939882" y="4211524"/>
            <a:ext cx="66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fake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2D5812A8-F73B-57E4-E104-894D3F98F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3F925-3373-9415-68A8-A3A9F4831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983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3" grpId="0"/>
      <p:bldP spid="16" grpId="0"/>
      <p:bldP spid="3" grpId="0"/>
      <p:bldP spid="5" grpId="0"/>
      <p:bldP spid="9" grpId="0"/>
      <p:bldP spid="11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Attack (Cont.)</a:t>
            </a:r>
          </a:p>
        </p:txBody>
      </p:sp>
      <p:pic>
        <p:nvPicPr>
          <p:cNvPr id="6" name="Picture 15" descr="Icon&#10;&#10;Description automatically generated">
            <a:extLst>
              <a:ext uri="{FF2B5EF4-FFF2-40B4-BE49-F238E27FC236}">
                <a16:creationId xmlns:a16="http://schemas.microsoft.com/office/drawing/2014/main" id="{887DD5C9-B040-62F6-960F-845652647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961" y="2750761"/>
            <a:ext cx="1362392" cy="1874268"/>
          </a:xfrm>
          <a:prstGeom prst="rect">
            <a:avLst/>
          </a:prstGeom>
        </p:spPr>
      </p:pic>
      <p:pic>
        <p:nvPicPr>
          <p:cNvPr id="7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E1D07AF-54E5-B064-79DE-C58F537C6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3814" y="2650504"/>
            <a:ext cx="1145783" cy="19745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C3D166C-DE0C-DE52-163A-228C8CF9EFC7}"/>
              </a:ext>
            </a:extLst>
          </p:cNvPr>
          <p:cNvSpPr txBox="1"/>
          <p:nvPr/>
        </p:nvSpPr>
        <p:spPr>
          <a:xfrm>
            <a:off x="1544766" y="1976016"/>
            <a:ext cx="916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Fix Bob and consider four execution of the protocol as follows: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A14B51-D14F-873F-E528-ABED88B49F49}"/>
                  </a:ext>
                </a:extLst>
              </p:cNvPr>
              <p:cNvSpPr txBox="1"/>
              <p:nvPr/>
            </p:nvSpPr>
            <p:spPr>
              <a:xfrm>
                <a:off x="7375680" y="3476965"/>
                <a:ext cx="5678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A14B51-D14F-873F-E528-ABED88B49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680" y="3476965"/>
                <a:ext cx="56783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E90EDD-A729-F959-727F-41C652ED454E}"/>
                  </a:ext>
                </a:extLst>
              </p:cNvPr>
              <p:cNvSpPr txBox="1"/>
              <p:nvPr/>
            </p:nvSpPr>
            <p:spPr>
              <a:xfrm>
                <a:off x="4135396" y="3476965"/>
                <a:ext cx="564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E90EDD-A729-F959-727F-41C652ED4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396" y="3476965"/>
                <a:ext cx="56420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BE90EDD-A729-F959-727F-41C652ED454E}"/>
                  </a:ext>
                </a:extLst>
              </p:cNvPr>
              <p:cNvSpPr txBox="1"/>
              <p:nvPr/>
            </p:nvSpPr>
            <p:spPr>
              <a:xfrm>
                <a:off x="4135396" y="4213843"/>
                <a:ext cx="564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BE90EDD-A729-F959-727F-41C652ED4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396" y="4213843"/>
                <a:ext cx="564202" cy="369332"/>
              </a:xfrm>
              <a:prstGeom prst="rect">
                <a:avLst/>
              </a:prstGeom>
              <a:blipFill>
                <a:blip r:embed="rId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>
            <a:stCxn id="18" idx="3"/>
            <a:endCxn id="17" idx="1"/>
          </p:cNvCxnSpPr>
          <p:nvPr/>
        </p:nvCxnSpPr>
        <p:spPr>
          <a:xfrm>
            <a:off x="4699598" y="3661631"/>
            <a:ext cx="26760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7" idx="1"/>
            <a:endCxn id="13" idx="3"/>
          </p:cNvCxnSpPr>
          <p:nvPr/>
        </p:nvCxnSpPr>
        <p:spPr>
          <a:xfrm flipH="1">
            <a:off x="4699598" y="3661631"/>
            <a:ext cx="2676082" cy="73687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A14B51-D14F-873F-E528-ABED88B49F49}"/>
                  </a:ext>
                </a:extLst>
              </p:cNvPr>
              <p:cNvSpPr txBox="1"/>
              <p:nvPr/>
            </p:nvSpPr>
            <p:spPr>
              <a:xfrm>
                <a:off x="7375680" y="4218523"/>
                <a:ext cx="5678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A14B51-D14F-873F-E528-ABED88B49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680" y="4218523"/>
                <a:ext cx="56783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stCxn id="18" idx="3"/>
            <a:endCxn id="16" idx="1"/>
          </p:cNvCxnSpPr>
          <p:nvPr/>
        </p:nvCxnSpPr>
        <p:spPr>
          <a:xfrm>
            <a:off x="4699598" y="3661631"/>
            <a:ext cx="2676082" cy="74155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6" idx="1"/>
            <a:endCxn id="13" idx="3"/>
          </p:cNvCxnSpPr>
          <p:nvPr/>
        </p:nvCxnSpPr>
        <p:spPr>
          <a:xfrm flipH="1" flipV="1">
            <a:off x="4699598" y="4398509"/>
            <a:ext cx="2676082" cy="4680"/>
          </a:xfrm>
          <a:prstGeom prst="line">
            <a:avLst/>
          </a:prstGeom>
          <a:ln w="28575">
            <a:solidFill>
              <a:srgbClr val="C214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8B85274-2DEC-670F-868D-476697726950}"/>
              </a:ext>
            </a:extLst>
          </p:cNvPr>
          <p:cNvSpPr txBox="1"/>
          <p:nvPr/>
        </p:nvSpPr>
        <p:spPr>
          <a:xfrm>
            <a:off x="3693038" y="3476965"/>
            <a:ext cx="66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5AFA0B-26D2-C675-37FB-4199E8E779A1}"/>
              </a:ext>
            </a:extLst>
          </p:cNvPr>
          <p:cNvSpPr txBox="1"/>
          <p:nvPr/>
        </p:nvSpPr>
        <p:spPr>
          <a:xfrm>
            <a:off x="7939882" y="3476965"/>
            <a:ext cx="66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B5B2EE-3B2C-CE3B-C9F0-C2DCFDE942C3}"/>
              </a:ext>
            </a:extLst>
          </p:cNvPr>
          <p:cNvSpPr txBox="1"/>
          <p:nvPr/>
        </p:nvSpPr>
        <p:spPr>
          <a:xfrm>
            <a:off x="3692154" y="4218523"/>
            <a:ext cx="66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fake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608DB6-D62C-E517-6A73-91402EFE155D}"/>
              </a:ext>
            </a:extLst>
          </p:cNvPr>
          <p:cNvSpPr txBox="1"/>
          <p:nvPr/>
        </p:nvSpPr>
        <p:spPr>
          <a:xfrm>
            <a:off x="7939882" y="4211524"/>
            <a:ext cx="66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fake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D54F052-6D46-D389-6D29-7BE3EF4EDD4A}"/>
                  </a:ext>
                </a:extLst>
              </p:cNvPr>
              <p:cNvSpPr/>
              <p:nvPr/>
            </p:nvSpPr>
            <p:spPr>
              <a:xfrm>
                <a:off x="1753098" y="5187061"/>
                <a:ext cx="8569082" cy="375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/>
                        <m:sup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 smtClean="0">
                              <a:solidFill>
                                <a:srgbClr val="C214A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C214AE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/>
                        <m:sup>
                          <m:r>
                            <a:rPr lang="en-US" i="1" smtClean="0">
                              <a:solidFill>
                                <a:srgbClr val="C214A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/>
                        <m:sup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/>
                        <m:sup>
                          <m: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br>
                  <a:rPr lang="en-US" i="1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D54F052-6D46-D389-6D29-7BE3EF4EDD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098" y="5187061"/>
                <a:ext cx="8569082" cy="375487"/>
              </a:xfrm>
              <a:prstGeom prst="rect">
                <a:avLst/>
              </a:prstGeom>
              <a:blipFill>
                <a:blip r:embed="rId11"/>
                <a:stretch>
                  <a:fillRect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B8E26FAE-D3CE-4BD1-6F6D-5C18281561C8}"/>
              </a:ext>
            </a:extLst>
          </p:cNvPr>
          <p:cNvSpPr txBox="1"/>
          <p:nvPr/>
        </p:nvSpPr>
        <p:spPr>
          <a:xfrm>
            <a:off x="1097280" y="4774499"/>
            <a:ext cx="150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Claim:</a:t>
            </a:r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FB2A5F92-42F6-B04E-2B11-916215ED8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53909-4EE5-A8A7-C275-9FE53B30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9590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Attack (Cont.)</a:t>
            </a:r>
          </a:p>
        </p:txBody>
      </p:sp>
      <p:pic>
        <p:nvPicPr>
          <p:cNvPr id="6" name="Picture 15" descr="Icon&#10;&#10;Description automatically generated">
            <a:extLst>
              <a:ext uri="{FF2B5EF4-FFF2-40B4-BE49-F238E27FC236}">
                <a16:creationId xmlns:a16="http://schemas.microsoft.com/office/drawing/2014/main" id="{887DD5C9-B040-62F6-960F-845652647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961" y="2750761"/>
            <a:ext cx="1362392" cy="1874268"/>
          </a:xfrm>
          <a:prstGeom prst="rect">
            <a:avLst/>
          </a:prstGeom>
        </p:spPr>
      </p:pic>
      <p:pic>
        <p:nvPicPr>
          <p:cNvPr id="7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E1D07AF-54E5-B064-79DE-C58F537C6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3814" y="2650504"/>
            <a:ext cx="1145783" cy="19745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C3D166C-DE0C-DE52-163A-228C8CF9EFC7}"/>
              </a:ext>
            </a:extLst>
          </p:cNvPr>
          <p:cNvSpPr txBox="1"/>
          <p:nvPr/>
        </p:nvSpPr>
        <p:spPr>
          <a:xfrm>
            <a:off x="1544766" y="1976016"/>
            <a:ext cx="916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Fix Bob and consider four execution of the protocol as follows: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A14B51-D14F-873F-E528-ABED88B49F49}"/>
                  </a:ext>
                </a:extLst>
              </p:cNvPr>
              <p:cNvSpPr txBox="1"/>
              <p:nvPr/>
            </p:nvSpPr>
            <p:spPr>
              <a:xfrm>
                <a:off x="7375680" y="3476965"/>
                <a:ext cx="5678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A14B51-D14F-873F-E528-ABED88B49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680" y="3476965"/>
                <a:ext cx="56783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E90EDD-A729-F959-727F-41C652ED454E}"/>
                  </a:ext>
                </a:extLst>
              </p:cNvPr>
              <p:cNvSpPr txBox="1"/>
              <p:nvPr/>
            </p:nvSpPr>
            <p:spPr>
              <a:xfrm>
                <a:off x="4135396" y="3476965"/>
                <a:ext cx="564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E90EDD-A729-F959-727F-41C652ED4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396" y="3476965"/>
                <a:ext cx="56420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BE90EDD-A729-F959-727F-41C652ED454E}"/>
                  </a:ext>
                </a:extLst>
              </p:cNvPr>
              <p:cNvSpPr txBox="1"/>
              <p:nvPr/>
            </p:nvSpPr>
            <p:spPr>
              <a:xfrm>
                <a:off x="4135396" y="4213843"/>
                <a:ext cx="564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BE90EDD-A729-F959-727F-41C652ED4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396" y="4213843"/>
                <a:ext cx="564202" cy="369332"/>
              </a:xfrm>
              <a:prstGeom prst="rect">
                <a:avLst/>
              </a:prstGeom>
              <a:blipFill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>
            <a:stCxn id="18" idx="3"/>
            <a:endCxn id="17" idx="1"/>
          </p:cNvCxnSpPr>
          <p:nvPr/>
        </p:nvCxnSpPr>
        <p:spPr>
          <a:xfrm>
            <a:off x="4699598" y="3661631"/>
            <a:ext cx="26760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7" idx="1"/>
            <a:endCxn id="13" idx="3"/>
          </p:cNvCxnSpPr>
          <p:nvPr/>
        </p:nvCxnSpPr>
        <p:spPr>
          <a:xfrm flipH="1">
            <a:off x="4699598" y="3661631"/>
            <a:ext cx="2676082" cy="73687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A14B51-D14F-873F-E528-ABED88B49F49}"/>
                  </a:ext>
                </a:extLst>
              </p:cNvPr>
              <p:cNvSpPr txBox="1"/>
              <p:nvPr/>
            </p:nvSpPr>
            <p:spPr>
              <a:xfrm>
                <a:off x="7375680" y="4218523"/>
                <a:ext cx="5678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A14B51-D14F-873F-E528-ABED88B49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680" y="4218523"/>
                <a:ext cx="56783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stCxn id="18" idx="3"/>
            <a:endCxn id="16" idx="1"/>
          </p:cNvCxnSpPr>
          <p:nvPr/>
        </p:nvCxnSpPr>
        <p:spPr>
          <a:xfrm>
            <a:off x="4699598" y="3661631"/>
            <a:ext cx="2676082" cy="74155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6" idx="1"/>
            <a:endCxn id="13" idx="3"/>
          </p:cNvCxnSpPr>
          <p:nvPr/>
        </p:nvCxnSpPr>
        <p:spPr>
          <a:xfrm flipH="1" flipV="1">
            <a:off x="4699598" y="4398509"/>
            <a:ext cx="2676082" cy="4680"/>
          </a:xfrm>
          <a:prstGeom prst="line">
            <a:avLst/>
          </a:prstGeom>
          <a:ln w="28575">
            <a:solidFill>
              <a:srgbClr val="C214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8B85274-2DEC-670F-868D-476697726950}"/>
              </a:ext>
            </a:extLst>
          </p:cNvPr>
          <p:cNvSpPr txBox="1"/>
          <p:nvPr/>
        </p:nvSpPr>
        <p:spPr>
          <a:xfrm>
            <a:off x="3693038" y="3476965"/>
            <a:ext cx="66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5AFA0B-26D2-C675-37FB-4199E8E779A1}"/>
              </a:ext>
            </a:extLst>
          </p:cNvPr>
          <p:cNvSpPr txBox="1"/>
          <p:nvPr/>
        </p:nvSpPr>
        <p:spPr>
          <a:xfrm>
            <a:off x="7939882" y="3476965"/>
            <a:ext cx="66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B5B2EE-3B2C-CE3B-C9F0-C2DCFDE942C3}"/>
              </a:ext>
            </a:extLst>
          </p:cNvPr>
          <p:cNvSpPr txBox="1"/>
          <p:nvPr/>
        </p:nvSpPr>
        <p:spPr>
          <a:xfrm>
            <a:off x="3692154" y="4218523"/>
            <a:ext cx="66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fake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608DB6-D62C-E517-6A73-91402EFE155D}"/>
              </a:ext>
            </a:extLst>
          </p:cNvPr>
          <p:cNvSpPr txBox="1"/>
          <p:nvPr/>
        </p:nvSpPr>
        <p:spPr>
          <a:xfrm>
            <a:off x="7939882" y="4211524"/>
            <a:ext cx="66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fake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D54F052-6D46-D389-6D29-7BE3EF4EDD4A}"/>
                  </a:ext>
                </a:extLst>
              </p:cNvPr>
              <p:cNvSpPr/>
              <p:nvPr/>
            </p:nvSpPr>
            <p:spPr>
              <a:xfrm>
                <a:off x="1753098" y="4946083"/>
                <a:ext cx="8569082" cy="375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/>
                        <m:sup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 smtClean="0">
                              <a:solidFill>
                                <a:srgbClr val="C214A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C214AE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/>
                        <m:sup>
                          <m:r>
                            <a:rPr lang="en-US" i="1" smtClean="0">
                              <a:solidFill>
                                <a:srgbClr val="C214A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/>
                        <m:sup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/>
                        <m:sup>
                          <m: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br>
                  <a:rPr lang="en-US" i="1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D54F052-6D46-D389-6D29-7BE3EF4EDD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098" y="4946083"/>
                <a:ext cx="8569082" cy="375487"/>
              </a:xfrm>
              <a:prstGeom prst="rect">
                <a:avLst/>
              </a:prstGeom>
              <a:blipFill>
                <a:blip r:embed="rId9"/>
                <a:stretch>
                  <a:fillRect t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B8E26FAE-D3CE-4BD1-6F6D-5C18281561C8}"/>
              </a:ext>
            </a:extLst>
          </p:cNvPr>
          <p:cNvSpPr txBox="1"/>
          <p:nvPr/>
        </p:nvSpPr>
        <p:spPr>
          <a:xfrm>
            <a:off x="1097280" y="4774499"/>
            <a:ext cx="150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Claim:</a:t>
            </a:r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FB2A5F92-42F6-B04E-2B11-916215ED8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1A2618-DBD7-9E2F-4FDE-6B5AB675736F}"/>
              </a:ext>
            </a:extLst>
          </p:cNvPr>
          <p:cNvSpPr txBox="1"/>
          <p:nvPr/>
        </p:nvSpPr>
        <p:spPr>
          <a:xfrm>
            <a:off x="1097279" y="5400896"/>
            <a:ext cx="150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Proof: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C313EE-1CC9-43C3-4ED0-88F480261474}"/>
              </a:ext>
            </a:extLst>
          </p:cNvPr>
          <p:cNvSpPr txBox="1"/>
          <p:nvPr/>
        </p:nvSpPr>
        <p:spPr>
          <a:xfrm>
            <a:off x="1369283" y="5893035"/>
            <a:ext cx="9453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Note: </a:t>
            </a:r>
            <a:r>
              <a:rPr lang="en-US" dirty="0">
                <a:solidFill>
                  <a:srgbClr val="FF0000"/>
                </a:solidFill>
              </a:rPr>
              <a:t>Fixing the randomness, all the operations on the black-boxes are linear.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943553DB-8F8D-C9C7-D336-DCE147C98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7341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Attack (Cont.)</a:t>
            </a:r>
          </a:p>
        </p:txBody>
      </p:sp>
      <p:pic>
        <p:nvPicPr>
          <p:cNvPr id="6" name="Picture 15" descr="Icon&#10;&#10;Description automatically generated">
            <a:extLst>
              <a:ext uri="{FF2B5EF4-FFF2-40B4-BE49-F238E27FC236}">
                <a16:creationId xmlns:a16="http://schemas.microsoft.com/office/drawing/2014/main" id="{887DD5C9-B040-62F6-960F-845652647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961" y="2750761"/>
            <a:ext cx="1362392" cy="1874268"/>
          </a:xfrm>
          <a:prstGeom prst="rect">
            <a:avLst/>
          </a:prstGeom>
        </p:spPr>
      </p:pic>
      <p:pic>
        <p:nvPicPr>
          <p:cNvPr id="7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E1D07AF-54E5-B064-79DE-C58F537C6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3814" y="2650504"/>
            <a:ext cx="1145783" cy="19745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C3D166C-DE0C-DE52-163A-228C8CF9EFC7}"/>
              </a:ext>
            </a:extLst>
          </p:cNvPr>
          <p:cNvSpPr txBox="1"/>
          <p:nvPr/>
        </p:nvSpPr>
        <p:spPr>
          <a:xfrm>
            <a:off x="1544766" y="1976016"/>
            <a:ext cx="916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Fix Bob and consider four execution of the protocol as follows: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A14B51-D14F-873F-E528-ABED88B49F49}"/>
                  </a:ext>
                </a:extLst>
              </p:cNvPr>
              <p:cNvSpPr txBox="1"/>
              <p:nvPr/>
            </p:nvSpPr>
            <p:spPr>
              <a:xfrm>
                <a:off x="7375680" y="3476965"/>
                <a:ext cx="5678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A14B51-D14F-873F-E528-ABED88B49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680" y="3476965"/>
                <a:ext cx="56783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E90EDD-A729-F959-727F-41C652ED454E}"/>
                  </a:ext>
                </a:extLst>
              </p:cNvPr>
              <p:cNvSpPr txBox="1"/>
              <p:nvPr/>
            </p:nvSpPr>
            <p:spPr>
              <a:xfrm>
                <a:off x="4135396" y="3476965"/>
                <a:ext cx="564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E90EDD-A729-F959-727F-41C652ED4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396" y="3476965"/>
                <a:ext cx="56420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BE90EDD-A729-F959-727F-41C652ED454E}"/>
                  </a:ext>
                </a:extLst>
              </p:cNvPr>
              <p:cNvSpPr txBox="1"/>
              <p:nvPr/>
            </p:nvSpPr>
            <p:spPr>
              <a:xfrm>
                <a:off x="4135396" y="4213843"/>
                <a:ext cx="564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BE90EDD-A729-F959-727F-41C652ED4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396" y="4213843"/>
                <a:ext cx="564202" cy="369332"/>
              </a:xfrm>
              <a:prstGeom prst="rect">
                <a:avLst/>
              </a:prstGeom>
              <a:blipFill>
                <a:blip r:embed="rId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>
            <a:stCxn id="18" idx="3"/>
            <a:endCxn id="17" idx="1"/>
          </p:cNvCxnSpPr>
          <p:nvPr/>
        </p:nvCxnSpPr>
        <p:spPr>
          <a:xfrm>
            <a:off x="4699598" y="3661631"/>
            <a:ext cx="26760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7" idx="1"/>
            <a:endCxn id="13" idx="3"/>
          </p:cNvCxnSpPr>
          <p:nvPr/>
        </p:nvCxnSpPr>
        <p:spPr>
          <a:xfrm flipH="1">
            <a:off x="4699598" y="3661631"/>
            <a:ext cx="2676082" cy="73687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A14B51-D14F-873F-E528-ABED88B49F49}"/>
                  </a:ext>
                </a:extLst>
              </p:cNvPr>
              <p:cNvSpPr txBox="1"/>
              <p:nvPr/>
            </p:nvSpPr>
            <p:spPr>
              <a:xfrm>
                <a:off x="7375680" y="4218523"/>
                <a:ext cx="5678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A14B51-D14F-873F-E528-ABED88B49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680" y="4218523"/>
                <a:ext cx="56783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stCxn id="18" idx="3"/>
            <a:endCxn id="16" idx="1"/>
          </p:cNvCxnSpPr>
          <p:nvPr/>
        </p:nvCxnSpPr>
        <p:spPr>
          <a:xfrm>
            <a:off x="4699598" y="3661631"/>
            <a:ext cx="2676082" cy="74155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6" idx="1"/>
            <a:endCxn id="13" idx="3"/>
          </p:cNvCxnSpPr>
          <p:nvPr/>
        </p:nvCxnSpPr>
        <p:spPr>
          <a:xfrm flipH="1" flipV="1">
            <a:off x="4699598" y="4398509"/>
            <a:ext cx="2676082" cy="4680"/>
          </a:xfrm>
          <a:prstGeom prst="line">
            <a:avLst/>
          </a:prstGeom>
          <a:ln w="28575">
            <a:solidFill>
              <a:srgbClr val="C214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8B85274-2DEC-670F-868D-476697726950}"/>
              </a:ext>
            </a:extLst>
          </p:cNvPr>
          <p:cNvSpPr txBox="1"/>
          <p:nvPr/>
        </p:nvSpPr>
        <p:spPr>
          <a:xfrm>
            <a:off x="3693038" y="3476965"/>
            <a:ext cx="66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5AFA0B-26D2-C675-37FB-4199E8E779A1}"/>
              </a:ext>
            </a:extLst>
          </p:cNvPr>
          <p:cNvSpPr txBox="1"/>
          <p:nvPr/>
        </p:nvSpPr>
        <p:spPr>
          <a:xfrm>
            <a:off x="7939882" y="3476965"/>
            <a:ext cx="66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B5B2EE-3B2C-CE3B-C9F0-C2DCFDE942C3}"/>
              </a:ext>
            </a:extLst>
          </p:cNvPr>
          <p:cNvSpPr txBox="1"/>
          <p:nvPr/>
        </p:nvSpPr>
        <p:spPr>
          <a:xfrm>
            <a:off x="3692154" y="4218523"/>
            <a:ext cx="66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fake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608DB6-D62C-E517-6A73-91402EFE155D}"/>
              </a:ext>
            </a:extLst>
          </p:cNvPr>
          <p:cNvSpPr txBox="1"/>
          <p:nvPr/>
        </p:nvSpPr>
        <p:spPr>
          <a:xfrm>
            <a:off x="7939882" y="4211524"/>
            <a:ext cx="66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fake</a:t>
            </a:r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FB2A5F92-42F6-B04E-2B11-916215ED8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1FA2327-3CDA-FB30-CB86-DAFE60570151}"/>
                  </a:ext>
                </a:extLst>
              </p:cNvPr>
              <p:cNvSpPr/>
              <p:nvPr/>
            </p:nvSpPr>
            <p:spPr>
              <a:xfrm>
                <a:off x="1129396" y="4650831"/>
                <a:ext cx="9994167" cy="375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/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 smtClean="0">
                              <a:solidFill>
                                <a:srgbClr val="C214A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C214AE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/>
                        <m:sup>
                          <m:r>
                            <a:rPr lang="en-US" b="0" i="1" smtClean="0">
                              <a:solidFill>
                                <a:srgbClr val="C214A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/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/>
                        <m:sup>
                          <m: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br>
                  <a:rPr lang="en-US" i="1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1FA2327-3CDA-FB30-CB86-DAFE605701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396" y="4650831"/>
                <a:ext cx="9994167" cy="375487"/>
              </a:xfrm>
              <a:prstGeom prst="rect">
                <a:avLst/>
              </a:prstGeom>
              <a:blipFill>
                <a:blip r:embed="rId11"/>
                <a:stretch>
                  <a:fillRect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1BD1487-BBE8-46BD-8875-3D3D5472E27D}"/>
                  </a:ext>
                </a:extLst>
              </p:cNvPr>
              <p:cNvSpPr txBox="1"/>
              <p:nvPr/>
            </p:nvSpPr>
            <p:spPr>
              <a:xfrm>
                <a:off x="1097280" y="5439188"/>
                <a:ext cx="10058400" cy="4131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acc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acc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acc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214A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C214A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214A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214AE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214AE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acc>
                          <m:r>
                            <a:rPr lang="en-US" i="1">
                              <a:solidFill>
                                <a:srgbClr val="C214AE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C214A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rgbClr val="C214A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C214AE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214AE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C214AE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acc>
                          <m:r>
                            <a:rPr lang="en-US" i="1">
                              <a:solidFill>
                                <a:srgbClr val="C214AE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C214A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214A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214AE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214AE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acc>
                          <m:r>
                            <a:rPr lang="en-US" i="1">
                              <a:solidFill>
                                <a:srgbClr val="C214AE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C214A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rgbClr val="C214A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C214AE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214AE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C214AE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acc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acc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acc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acc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acc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acc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1BD1487-BBE8-46BD-8875-3D3D5472E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5439188"/>
                <a:ext cx="10058400" cy="413190"/>
              </a:xfrm>
              <a:prstGeom prst="rect">
                <a:avLst/>
              </a:prstGeom>
              <a:blipFill>
                <a:blip r:embed="rId1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CC90D7FB-B606-6D3F-2F9C-26E3E102B009}"/>
              </a:ext>
            </a:extLst>
          </p:cNvPr>
          <p:cNvSpPr txBox="1"/>
          <p:nvPr/>
        </p:nvSpPr>
        <p:spPr>
          <a:xfrm>
            <a:off x="1097280" y="4774499"/>
            <a:ext cx="150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Claim: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84E966-3FAB-E71F-FDE4-DEB90D657CA1}"/>
              </a:ext>
            </a:extLst>
          </p:cNvPr>
          <p:cNvSpPr txBox="1"/>
          <p:nvPr/>
        </p:nvSpPr>
        <p:spPr>
          <a:xfrm>
            <a:off x="1107579" y="5117567"/>
            <a:ext cx="150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Proof: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2DA1FA1-B73A-5ADD-0EB0-305424985613}"/>
              </a:ext>
            </a:extLst>
          </p:cNvPr>
          <p:cNvCxnSpPr/>
          <p:nvPr/>
        </p:nvCxnSpPr>
        <p:spPr>
          <a:xfrm flipH="1">
            <a:off x="3088257" y="5117567"/>
            <a:ext cx="1611341" cy="2566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1F4B101-5D35-DD07-A287-4AA6012E3983}"/>
              </a:ext>
            </a:extLst>
          </p:cNvPr>
          <p:cNvCxnSpPr/>
          <p:nvPr/>
        </p:nvCxnSpPr>
        <p:spPr>
          <a:xfrm flipH="1">
            <a:off x="5132717" y="5139683"/>
            <a:ext cx="491706" cy="2345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282FE15-4299-AA14-1EC7-AD5819D99109}"/>
              </a:ext>
            </a:extLst>
          </p:cNvPr>
          <p:cNvCxnSpPr/>
          <p:nvPr/>
        </p:nvCxnSpPr>
        <p:spPr>
          <a:xfrm>
            <a:off x="6599208" y="5139683"/>
            <a:ext cx="508958" cy="2345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898C490-9EE2-7655-E176-EA695E2B1E9E}"/>
              </a:ext>
            </a:extLst>
          </p:cNvPr>
          <p:cNvCxnSpPr/>
          <p:nvPr/>
        </p:nvCxnSpPr>
        <p:spPr>
          <a:xfrm>
            <a:off x="7444596" y="5139683"/>
            <a:ext cx="1673525" cy="2345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E7D6CF2-8A72-68D7-A82C-F7CEECA25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5180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Attack (Cont.)</a:t>
            </a:r>
          </a:p>
        </p:txBody>
      </p:sp>
      <p:pic>
        <p:nvPicPr>
          <p:cNvPr id="6" name="Picture 15" descr="Icon&#10;&#10;Description automatically generated">
            <a:extLst>
              <a:ext uri="{FF2B5EF4-FFF2-40B4-BE49-F238E27FC236}">
                <a16:creationId xmlns:a16="http://schemas.microsoft.com/office/drawing/2014/main" id="{887DD5C9-B040-62F6-960F-845652647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961" y="2750761"/>
            <a:ext cx="1362392" cy="1874268"/>
          </a:xfrm>
          <a:prstGeom prst="rect">
            <a:avLst/>
          </a:prstGeom>
        </p:spPr>
      </p:pic>
      <p:pic>
        <p:nvPicPr>
          <p:cNvPr id="7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E1D07AF-54E5-B064-79DE-C58F537C6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3814" y="2650504"/>
            <a:ext cx="1145783" cy="19745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C3D166C-DE0C-DE52-163A-228C8CF9EFC7}"/>
              </a:ext>
            </a:extLst>
          </p:cNvPr>
          <p:cNvSpPr txBox="1"/>
          <p:nvPr/>
        </p:nvSpPr>
        <p:spPr>
          <a:xfrm>
            <a:off x="1544766" y="1976016"/>
            <a:ext cx="916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Fix Bob and consider four execution of the protocol as follows: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A14B51-D14F-873F-E528-ABED88B49F49}"/>
                  </a:ext>
                </a:extLst>
              </p:cNvPr>
              <p:cNvSpPr txBox="1"/>
              <p:nvPr/>
            </p:nvSpPr>
            <p:spPr>
              <a:xfrm>
                <a:off x="7375680" y="3476965"/>
                <a:ext cx="5678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A14B51-D14F-873F-E528-ABED88B49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680" y="3476965"/>
                <a:ext cx="56783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E90EDD-A729-F959-727F-41C652ED454E}"/>
                  </a:ext>
                </a:extLst>
              </p:cNvPr>
              <p:cNvSpPr txBox="1"/>
              <p:nvPr/>
            </p:nvSpPr>
            <p:spPr>
              <a:xfrm>
                <a:off x="4135396" y="3476965"/>
                <a:ext cx="564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E90EDD-A729-F959-727F-41C652ED4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396" y="3476965"/>
                <a:ext cx="56420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BE90EDD-A729-F959-727F-41C652ED454E}"/>
                  </a:ext>
                </a:extLst>
              </p:cNvPr>
              <p:cNvSpPr txBox="1"/>
              <p:nvPr/>
            </p:nvSpPr>
            <p:spPr>
              <a:xfrm>
                <a:off x="4135396" y="4213843"/>
                <a:ext cx="564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BE90EDD-A729-F959-727F-41C652ED4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396" y="4213843"/>
                <a:ext cx="564202" cy="369332"/>
              </a:xfrm>
              <a:prstGeom prst="rect">
                <a:avLst/>
              </a:prstGeom>
              <a:blipFill>
                <a:blip r:embed="rId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A14B51-D14F-873F-E528-ABED88B49F49}"/>
                  </a:ext>
                </a:extLst>
              </p:cNvPr>
              <p:cNvSpPr txBox="1"/>
              <p:nvPr/>
            </p:nvSpPr>
            <p:spPr>
              <a:xfrm>
                <a:off x="7375680" y="4218523"/>
                <a:ext cx="5678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A14B51-D14F-873F-E528-ABED88B49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680" y="4218523"/>
                <a:ext cx="56783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8B85274-2DEC-670F-868D-476697726950}"/>
              </a:ext>
            </a:extLst>
          </p:cNvPr>
          <p:cNvSpPr txBox="1"/>
          <p:nvPr/>
        </p:nvSpPr>
        <p:spPr>
          <a:xfrm>
            <a:off x="3693038" y="3476965"/>
            <a:ext cx="66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5AFA0B-26D2-C675-37FB-4199E8E779A1}"/>
              </a:ext>
            </a:extLst>
          </p:cNvPr>
          <p:cNvSpPr txBox="1"/>
          <p:nvPr/>
        </p:nvSpPr>
        <p:spPr>
          <a:xfrm>
            <a:off x="7939882" y="3476965"/>
            <a:ext cx="66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B5B2EE-3B2C-CE3B-C9F0-C2DCFDE942C3}"/>
              </a:ext>
            </a:extLst>
          </p:cNvPr>
          <p:cNvSpPr txBox="1"/>
          <p:nvPr/>
        </p:nvSpPr>
        <p:spPr>
          <a:xfrm>
            <a:off x="3692154" y="4218523"/>
            <a:ext cx="66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fake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608DB6-D62C-E517-6A73-91402EFE155D}"/>
              </a:ext>
            </a:extLst>
          </p:cNvPr>
          <p:cNvSpPr txBox="1"/>
          <p:nvPr/>
        </p:nvSpPr>
        <p:spPr>
          <a:xfrm>
            <a:off x="7939882" y="4211524"/>
            <a:ext cx="66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fake</a:t>
            </a:r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FB2A5F92-42F6-B04E-2B11-916215ED8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1BD1487-BBE8-46BD-8875-3D3D5472E27D}"/>
                  </a:ext>
                </a:extLst>
              </p:cNvPr>
              <p:cNvSpPr txBox="1"/>
              <p:nvPr/>
            </p:nvSpPr>
            <p:spPr>
              <a:xfrm>
                <a:off x="1097280" y="5439188"/>
                <a:ext cx="10058400" cy="4131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acc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acc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acc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acc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acc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acc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acc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acc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acc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acc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acc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acc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1BD1487-BBE8-46BD-8875-3D3D5472E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5439188"/>
                <a:ext cx="10058400" cy="413190"/>
              </a:xfrm>
              <a:prstGeom prst="rect">
                <a:avLst/>
              </a:prstGeom>
              <a:blipFill>
                <a:blip r:embed="rId1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CC90D7FB-B606-6D3F-2F9C-26E3E102B009}"/>
              </a:ext>
            </a:extLst>
          </p:cNvPr>
          <p:cNvSpPr txBox="1"/>
          <p:nvPr/>
        </p:nvSpPr>
        <p:spPr>
          <a:xfrm>
            <a:off x="1097280" y="4774499"/>
            <a:ext cx="150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Claim: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84E966-3FAB-E71F-FDE4-DEB90D657CA1}"/>
              </a:ext>
            </a:extLst>
          </p:cNvPr>
          <p:cNvSpPr txBox="1"/>
          <p:nvPr/>
        </p:nvSpPr>
        <p:spPr>
          <a:xfrm>
            <a:off x="1107579" y="5117567"/>
            <a:ext cx="150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Proof: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E079D7D-7928-B9FE-395F-F6F6B3558BF2}"/>
              </a:ext>
            </a:extLst>
          </p:cNvPr>
          <p:cNvCxnSpPr/>
          <p:nvPr/>
        </p:nvCxnSpPr>
        <p:spPr>
          <a:xfrm>
            <a:off x="4699598" y="3661631"/>
            <a:ext cx="26760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3CB5032-E1B6-8699-E030-CEBF6F833435}"/>
              </a:ext>
            </a:extLst>
          </p:cNvPr>
          <p:cNvCxnSpPr/>
          <p:nvPr/>
        </p:nvCxnSpPr>
        <p:spPr>
          <a:xfrm flipH="1">
            <a:off x="4699598" y="3661631"/>
            <a:ext cx="2676082" cy="73687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688A45B-683A-8828-B688-3B961936FA03}"/>
              </a:ext>
            </a:extLst>
          </p:cNvPr>
          <p:cNvCxnSpPr/>
          <p:nvPr/>
        </p:nvCxnSpPr>
        <p:spPr>
          <a:xfrm>
            <a:off x="4699598" y="3661631"/>
            <a:ext cx="2676082" cy="74155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75655D9-7581-4AC7-78D0-EEBEA6BC995E}"/>
              </a:ext>
            </a:extLst>
          </p:cNvPr>
          <p:cNvCxnSpPr/>
          <p:nvPr/>
        </p:nvCxnSpPr>
        <p:spPr>
          <a:xfrm flipH="1" flipV="1">
            <a:off x="4699598" y="4398509"/>
            <a:ext cx="2676082" cy="4680"/>
          </a:xfrm>
          <a:prstGeom prst="line">
            <a:avLst/>
          </a:prstGeom>
          <a:ln w="28575">
            <a:solidFill>
              <a:srgbClr val="C214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22F00B8-52F0-818A-B132-A3C5D036D5D9}"/>
                  </a:ext>
                </a:extLst>
              </p:cNvPr>
              <p:cNvSpPr/>
              <p:nvPr/>
            </p:nvSpPr>
            <p:spPr>
              <a:xfrm>
                <a:off x="1129396" y="4650831"/>
                <a:ext cx="9994167" cy="375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/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 smtClean="0">
                              <a:solidFill>
                                <a:srgbClr val="C214A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C214AE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/>
                        <m:sup>
                          <m:r>
                            <a:rPr lang="en-US" b="0" i="1" smtClean="0">
                              <a:solidFill>
                                <a:srgbClr val="C214A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/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/>
                        <m:sup>
                          <m: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br>
                  <a:rPr lang="en-US" i="1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22F00B8-52F0-818A-B132-A3C5D036D5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396" y="4650831"/>
                <a:ext cx="9994167" cy="375487"/>
              </a:xfrm>
              <a:prstGeom prst="rect">
                <a:avLst/>
              </a:prstGeom>
              <a:blipFill>
                <a:blip r:embed="rId13"/>
                <a:stretch>
                  <a:fillRect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C399D-6A10-F314-B837-CCA67FE18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0076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Attack (Cont.)</a:t>
            </a:r>
          </a:p>
        </p:txBody>
      </p:sp>
      <p:pic>
        <p:nvPicPr>
          <p:cNvPr id="6" name="Picture 15" descr="Icon&#10;&#10;Description automatically generated">
            <a:extLst>
              <a:ext uri="{FF2B5EF4-FFF2-40B4-BE49-F238E27FC236}">
                <a16:creationId xmlns:a16="http://schemas.microsoft.com/office/drawing/2014/main" id="{887DD5C9-B040-62F6-960F-845652647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961" y="2750761"/>
            <a:ext cx="1362392" cy="1874268"/>
          </a:xfrm>
          <a:prstGeom prst="rect">
            <a:avLst/>
          </a:prstGeom>
        </p:spPr>
      </p:pic>
      <p:pic>
        <p:nvPicPr>
          <p:cNvPr id="7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E1D07AF-54E5-B064-79DE-C58F537C6A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3814" y="2650504"/>
            <a:ext cx="1145783" cy="19745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C3D166C-DE0C-DE52-163A-228C8CF9EFC7}"/>
              </a:ext>
            </a:extLst>
          </p:cNvPr>
          <p:cNvSpPr txBox="1"/>
          <p:nvPr/>
        </p:nvSpPr>
        <p:spPr>
          <a:xfrm>
            <a:off x="1544766" y="1976016"/>
            <a:ext cx="916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Fix Bob and consider four execution of the protocol as follows: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A14B51-D14F-873F-E528-ABED88B49F49}"/>
                  </a:ext>
                </a:extLst>
              </p:cNvPr>
              <p:cNvSpPr txBox="1"/>
              <p:nvPr/>
            </p:nvSpPr>
            <p:spPr>
              <a:xfrm>
                <a:off x="7375680" y="3476965"/>
                <a:ext cx="5678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A14B51-D14F-873F-E528-ABED88B49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680" y="3476965"/>
                <a:ext cx="56783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E90EDD-A729-F959-727F-41C652ED454E}"/>
                  </a:ext>
                </a:extLst>
              </p:cNvPr>
              <p:cNvSpPr txBox="1"/>
              <p:nvPr/>
            </p:nvSpPr>
            <p:spPr>
              <a:xfrm>
                <a:off x="4135396" y="3476965"/>
                <a:ext cx="564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E90EDD-A729-F959-727F-41C652ED4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396" y="3476965"/>
                <a:ext cx="56420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BE90EDD-A729-F959-727F-41C652ED454E}"/>
                  </a:ext>
                </a:extLst>
              </p:cNvPr>
              <p:cNvSpPr txBox="1"/>
              <p:nvPr/>
            </p:nvSpPr>
            <p:spPr>
              <a:xfrm>
                <a:off x="4135396" y="4213843"/>
                <a:ext cx="564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BE90EDD-A729-F959-727F-41C652ED4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396" y="4213843"/>
                <a:ext cx="564202" cy="369332"/>
              </a:xfrm>
              <a:prstGeom prst="rect">
                <a:avLst/>
              </a:prstGeom>
              <a:blipFill>
                <a:blip r:embed="rId10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A14B51-D14F-873F-E528-ABED88B49F49}"/>
                  </a:ext>
                </a:extLst>
              </p:cNvPr>
              <p:cNvSpPr txBox="1"/>
              <p:nvPr/>
            </p:nvSpPr>
            <p:spPr>
              <a:xfrm>
                <a:off x="7375680" y="4218523"/>
                <a:ext cx="5678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A14B51-D14F-873F-E528-ABED88B49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680" y="4218523"/>
                <a:ext cx="56783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8B85274-2DEC-670F-868D-476697726950}"/>
              </a:ext>
            </a:extLst>
          </p:cNvPr>
          <p:cNvSpPr txBox="1"/>
          <p:nvPr/>
        </p:nvSpPr>
        <p:spPr>
          <a:xfrm>
            <a:off x="3693038" y="3476965"/>
            <a:ext cx="66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5AFA0B-26D2-C675-37FB-4199E8E779A1}"/>
              </a:ext>
            </a:extLst>
          </p:cNvPr>
          <p:cNvSpPr txBox="1"/>
          <p:nvPr/>
        </p:nvSpPr>
        <p:spPr>
          <a:xfrm>
            <a:off x="7939882" y="3476965"/>
            <a:ext cx="66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B5B2EE-3B2C-CE3B-C9F0-C2DCFDE942C3}"/>
              </a:ext>
            </a:extLst>
          </p:cNvPr>
          <p:cNvSpPr txBox="1"/>
          <p:nvPr/>
        </p:nvSpPr>
        <p:spPr>
          <a:xfrm>
            <a:off x="3692154" y="4218523"/>
            <a:ext cx="66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fake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608DB6-D62C-E517-6A73-91402EFE155D}"/>
              </a:ext>
            </a:extLst>
          </p:cNvPr>
          <p:cNvSpPr txBox="1"/>
          <p:nvPr/>
        </p:nvSpPr>
        <p:spPr>
          <a:xfrm>
            <a:off x="7939882" y="4211524"/>
            <a:ext cx="66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fake</a:t>
            </a:r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FB2A5F92-42F6-B04E-2B11-916215ED8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D1C84F3-0198-A5B0-D5E1-1FC23EF689EE}"/>
              </a:ext>
            </a:extLst>
          </p:cNvPr>
          <p:cNvSpPr/>
          <p:nvPr/>
        </p:nvSpPr>
        <p:spPr>
          <a:xfrm>
            <a:off x="5518127" y="5888134"/>
            <a:ext cx="379071" cy="355018"/>
          </a:xfrm>
          <a:prstGeom prst="roundRect">
            <a:avLst/>
          </a:prstGeom>
          <a:solidFill>
            <a:srgbClr val="EB9AA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ular Callout 23">
                <a:extLst>
                  <a:ext uri="{FF2B5EF4-FFF2-40B4-BE49-F238E27FC236}">
                    <a16:creationId xmlns:a16="http://schemas.microsoft.com/office/drawing/2014/main" id="{F35FA75A-18BA-CA99-EC80-9817AAC81500}"/>
                  </a:ext>
                </a:extLst>
              </p:cNvPr>
              <p:cNvSpPr/>
              <p:nvPr/>
            </p:nvSpPr>
            <p:spPr>
              <a:xfrm>
                <a:off x="5707662" y="4601517"/>
                <a:ext cx="2689903" cy="1000503"/>
              </a:xfrm>
              <a:prstGeom prst="wedgeRoundRectCallout">
                <a:avLst/>
              </a:prstGeom>
              <a:gradFill flip="none" rotWithShape="1">
                <a:gsLst>
                  <a:gs pos="0">
                    <a:srgbClr val="EB9AA5">
                      <a:tint val="66000"/>
                      <a:satMod val="160000"/>
                    </a:srgbClr>
                  </a:gs>
                  <a:gs pos="50000">
                    <a:srgbClr val="EB9AA5">
                      <a:tint val="44500"/>
                      <a:satMod val="160000"/>
                    </a:srgbClr>
                  </a:gs>
                  <a:gs pos="100000">
                    <a:srgbClr val="EB9AA5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𝐴𝑑𝑣𝑒𝑟𝑠𝑎𝑟𝑦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𝑐𝑎𝑛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𝑓𝑖𝑛𝑑</m:t>
                      </m:r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 algn="ctr"/>
                <a:r>
                  <a:rPr lang="en-US" b="0" dirty="0">
                    <a:solidFill>
                      <a:srgbClr val="C00000"/>
                    </a:solidFill>
                  </a:rPr>
                  <a:t>t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h𝑟𝑒𝑒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𝑡h𝑒𝑠𝑒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Rounded Rectangular Callout 23">
                <a:extLst>
                  <a:ext uri="{FF2B5EF4-FFF2-40B4-BE49-F238E27FC236}">
                    <a16:creationId xmlns:a16="http://schemas.microsoft.com/office/drawing/2014/main" id="{F35FA75A-18BA-CA99-EC80-9817AAC815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662" y="4601517"/>
                <a:ext cx="2689903" cy="1000503"/>
              </a:xfrm>
              <a:prstGeom prst="wedgeRoundRectCallou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77B907A2-0152-9425-B1BA-E712D0F07A56}"/>
              </a:ext>
            </a:extLst>
          </p:cNvPr>
          <p:cNvSpPr txBox="1"/>
          <p:nvPr/>
        </p:nvSpPr>
        <p:spPr>
          <a:xfrm>
            <a:off x="7889249" y="518024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😈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1B1F0A1-02AD-FA9D-70CA-34E75AADD029}"/>
                  </a:ext>
                </a:extLst>
              </p:cNvPr>
              <p:cNvSpPr/>
              <p:nvPr/>
            </p:nvSpPr>
            <p:spPr>
              <a:xfrm>
                <a:off x="1040555" y="5867665"/>
                <a:ext cx="9994167" cy="375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/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 smtClean="0">
                              <a:solidFill>
                                <a:srgbClr val="C214A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C214AE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/>
                        <m:sup>
                          <m:r>
                            <a:rPr lang="en-US" b="0" i="1" smtClean="0">
                              <a:solidFill>
                                <a:srgbClr val="C214A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/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/>
                        <m:sup>
                          <m: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br>
                  <a:rPr lang="en-US" i="1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1B1F0A1-02AD-FA9D-70CA-34E75AADD0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555" y="5867665"/>
                <a:ext cx="9994167" cy="375487"/>
              </a:xfrm>
              <a:prstGeom prst="rect">
                <a:avLst/>
              </a:prstGeom>
              <a:blipFill>
                <a:blip r:embed="rId13"/>
                <a:stretch>
                  <a:fillRect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9BCF21A-EDA9-9868-274F-4102EC719DB9}"/>
              </a:ext>
            </a:extLst>
          </p:cNvPr>
          <p:cNvSpPr/>
          <p:nvPr/>
        </p:nvSpPr>
        <p:spPr>
          <a:xfrm>
            <a:off x="6143637" y="5888134"/>
            <a:ext cx="379071" cy="355018"/>
          </a:xfrm>
          <a:prstGeom prst="roundRect">
            <a:avLst/>
          </a:prstGeom>
          <a:solidFill>
            <a:srgbClr val="EB9AA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0CADBAC-3135-9482-A649-AB3677385249}"/>
              </a:ext>
            </a:extLst>
          </p:cNvPr>
          <p:cNvSpPr/>
          <p:nvPr/>
        </p:nvSpPr>
        <p:spPr>
          <a:xfrm>
            <a:off x="6740931" y="5888134"/>
            <a:ext cx="379071" cy="355018"/>
          </a:xfrm>
          <a:prstGeom prst="roundRect">
            <a:avLst/>
          </a:prstGeom>
          <a:solidFill>
            <a:srgbClr val="EB9AA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4FACF36-4A0A-9D96-DA13-C3442D05B926}"/>
              </a:ext>
            </a:extLst>
          </p:cNvPr>
          <p:cNvCxnSpPr/>
          <p:nvPr/>
        </p:nvCxnSpPr>
        <p:spPr>
          <a:xfrm>
            <a:off x="4699598" y="3661631"/>
            <a:ext cx="26760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D41DAD3-27AE-6236-FA15-0EEE521C624B}"/>
              </a:ext>
            </a:extLst>
          </p:cNvPr>
          <p:cNvCxnSpPr/>
          <p:nvPr/>
        </p:nvCxnSpPr>
        <p:spPr>
          <a:xfrm flipH="1">
            <a:off x="4699598" y="3661631"/>
            <a:ext cx="2676082" cy="73687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524AAA7-CA35-1A7E-FD00-1E7DBEFBBB2F}"/>
              </a:ext>
            </a:extLst>
          </p:cNvPr>
          <p:cNvCxnSpPr/>
          <p:nvPr/>
        </p:nvCxnSpPr>
        <p:spPr>
          <a:xfrm>
            <a:off x="4699598" y="3661631"/>
            <a:ext cx="2676082" cy="74155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BBBFCF6-48EE-71A0-69BB-CDC5D161AF5F}"/>
              </a:ext>
            </a:extLst>
          </p:cNvPr>
          <p:cNvCxnSpPr/>
          <p:nvPr/>
        </p:nvCxnSpPr>
        <p:spPr>
          <a:xfrm flipH="1" flipV="1">
            <a:off x="4699598" y="4398509"/>
            <a:ext cx="2676082" cy="4680"/>
          </a:xfrm>
          <a:prstGeom prst="line">
            <a:avLst/>
          </a:prstGeom>
          <a:ln w="28575">
            <a:solidFill>
              <a:srgbClr val="C214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7991BE-3C3F-4C1F-D60C-B2F073DF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115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094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25" grpId="0"/>
      <p:bldP spid="27" grpId="0" animBg="1"/>
      <p:bldP spid="28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Attack (Cont.)</a:t>
            </a:r>
          </a:p>
        </p:txBody>
      </p:sp>
      <p:pic>
        <p:nvPicPr>
          <p:cNvPr id="6" name="Picture 15" descr="Icon&#10;&#10;Description automatically generated">
            <a:extLst>
              <a:ext uri="{FF2B5EF4-FFF2-40B4-BE49-F238E27FC236}">
                <a16:creationId xmlns:a16="http://schemas.microsoft.com/office/drawing/2014/main" id="{887DD5C9-B040-62F6-960F-845652647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961" y="2750761"/>
            <a:ext cx="1362392" cy="1874268"/>
          </a:xfrm>
          <a:prstGeom prst="rect">
            <a:avLst/>
          </a:prstGeom>
        </p:spPr>
      </p:pic>
      <p:pic>
        <p:nvPicPr>
          <p:cNvPr id="7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E1D07AF-54E5-B064-79DE-C58F537C6A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3814" y="2650504"/>
            <a:ext cx="1145783" cy="19745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C3D166C-DE0C-DE52-163A-228C8CF9EFC7}"/>
              </a:ext>
            </a:extLst>
          </p:cNvPr>
          <p:cNvSpPr txBox="1"/>
          <p:nvPr/>
        </p:nvSpPr>
        <p:spPr>
          <a:xfrm>
            <a:off x="1544766" y="1976016"/>
            <a:ext cx="916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Fix Bob and consider four execution of the protocol as follows: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A14B51-D14F-873F-E528-ABED88B49F49}"/>
                  </a:ext>
                </a:extLst>
              </p:cNvPr>
              <p:cNvSpPr txBox="1"/>
              <p:nvPr/>
            </p:nvSpPr>
            <p:spPr>
              <a:xfrm>
                <a:off x="7375680" y="3476965"/>
                <a:ext cx="5678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A14B51-D14F-873F-E528-ABED88B49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680" y="3476965"/>
                <a:ext cx="56783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E90EDD-A729-F959-727F-41C652ED454E}"/>
                  </a:ext>
                </a:extLst>
              </p:cNvPr>
              <p:cNvSpPr txBox="1"/>
              <p:nvPr/>
            </p:nvSpPr>
            <p:spPr>
              <a:xfrm>
                <a:off x="4135396" y="3476965"/>
                <a:ext cx="564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E90EDD-A729-F959-727F-41C652ED4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396" y="3476965"/>
                <a:ext cx="56420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BE90EDD-A729-F959-727F-41C652ED454E}"/>
                  </a:ext>
                </a:extLst>
              </p:cNvPr>
              <p:cNvSpPr txBox="1"/>
              <p:nvPr/>
            </p:nvSpPr>
            <p:spPr>
              <a:xfrm>
                <a:off x="4135396" y="4213843"/>
                <a:ext cx="564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BE90EDD-A729-F959-727F-41C652ED4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396" y="4213843"/>
                <a:ext cx="564202" cy="369332"/>
              </a:xfrm>
              <a:prstGeom prst="rect">
                <a:avLst/>
              </a:prstGeom>
              <a:blipFill>
                <a:blip r:embed="rId8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A14B51-D14F-873F-E528-ABED88B49F49}"/>
                  </a:ext>
                </a:extLst>
              </p:cNvPr>
              <p:cNvSpPr txBox="1"/>
              <p:nvPr/>
            </p:nvSpPr>
            <p:spPr>
              <a:xfrm>
                <a:off x="7375680" y="4218523"/>
                <a:ext cx="5678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A14B51-D14F-873F-E528-ABED88B49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680" y="4218523"/>
                <a:ext cx="56783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8B85274-2DEC-670F-868D-476697726950}"/>
              </a:ext>
            </a:extLst>
          </p:cNvPr>
          <p:cNvSpPr txBox="1"/>
          <p:nvPr/>
        </p:nvSpPr>
        <p:spPr>
          <a:xfrm>
            <a:off x="3693038" y="3476965"/>
            <a:ext cx="66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5AFA0B-26D2-C675-37FB-4199E8E779A1}"/>
              </a:ext>
            </a:extLst>
          </p:cNvPr>
          <p:cNvSpPr txBox="1"/>
          <p:nvPr/>
        </p:nvSpPr>
        <p:spPr>
          <a:xfrm>
            <a:off x="7939882" y="3476965"/>
            <a:ext cx="66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B5B2EE-3B2C-CE3B-C9F0-C2DCFDE942C3}"/>
              </a:ext>
            </a:extLst>
          </p:cNvPr>
          <p:cNvSpPr txBox="1"/>
          <p:nvPr/>
        </p:nvSpPr>
        <p:spPr>
          <a:xfrm>
            <a:off x="3692154" y="4218523"/>
            <a:ext cx="66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fake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608DB6-D62C-E517-6A73-91402EFE155D}"/>
              </a:ext>
            </a:extLst>
          </p:cNvPr>
          <p:cNvSpPr txBox="1"/>
          <p:nvPr/>
        </p:nvSpPr>
        <p:spPr>
          <a:xfrm>
            <a:off x="7939882" y="4211524"/>
            <a:ext cx="66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fake</a:t>
            </a:r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FB2A5F92-42F6-B04E-2B11-916215ED8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D1C84F3-0198-A5B0-D5E1-1FC23EF689EE}"/>
              </a:ext>
            </a:extLst>
          </p:cNvPr>
          <p:cNvSpPr/>
          <p:nvPr/>
        </p:nvSpPr>
        <p:spPr>
          <a:xfrm>
            <a:off x="5518127" y="5888134"/>
            <a:ext cx="379071" cy="355018"/>
          </a:xfrm>
          <a:prstGeom prst="roundRect">
            <a:avLst/>
          </a:prstGeom>
          <a:solidFill>
            <a:srgbClr val="EB9AA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ular Callout 23">
                <a:extLst>
                  <a:ext uri="{FF2B5EF4-FFF2-40B4-BE49-F238E27FC236}">
                    <a16:creationId xmlns:a16="http://schemas.microsoft.com/office/drawing/2014/main" id="{F35FA75A-18BA-CA99-EC80-9817AAC81500}"/>
                  </a:ext>
                </a:extLst>
              </p:cNvPr>
              <p:cNvSpPr/>
              <p:nvPr/>
            </p:nvSpPr>
            <p:spPr>
              <a:xfrm>
                <a:off x="4362710" y="4658750"/>
                <a:ext cx="2689903" cy="1000503"/>
              </a:xfrm>
              <a:prstGeom prst="wedgeRoundRectCallou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𝐴𝑑𝑣𝑒𝑟𝑠𝑎𝑟𝑦</m:t>
                      </m:r>
                      <m:r>
                        <a:rPr lang="en-US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𝑐𝑎𝑛</m:t>
                      </m:r>
                      <m:r>
                        <a:rPr lang="en-US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𝑓𝑖𝑛𝑑</m:t>
                      </m:r>
                    </m:oMath>
                  </m:oMathPara>
                </a14:m>
                <a:endParaRPr lang="en-US" b="0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𝑠h𝑎𝑟𝑒𝑑</m:t>
                      </m:r>
                      <m:r>
                        <a:rPr lang="en-US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𝑘𝑒𝑦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Rounded Rectangular Callout 23">
                <a:extLst>
                  <a:ext uri="{FF2B5EF4-FFF2-40B4-BE49-F238E27FC236}">
                    <a16:creationId xmlns:a16="http://schemas.microsoft.com/office/drawing/2014/main" id="{F35FA75A-18BA-CA99-EC80-9817AAC815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710" y="4658750"/>
                <a:ext cx="2689903" cy="1000503"/>
              </a:xfrm>
              <a:prstGeom prst="wedgeRoundRectCallout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77B907A2-0152-9425-B1BA-E712D0F07A56}"/>
              </a:ext>
            </a:extLst>
          </p:cNvPr>
          <p:cNvSpPr txBox="1"/>
          <p:nvPr/>
        </p:nvSpPr>
        <p:spPr>
          <a:xfrm>
            <a:off x="6581652" y="528720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😈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1B1F0A1-02AD-FA9D-70CA-34E75AADD029}"/>
                  </a:ext>
                </a:extLst>
              </p:cNvPr>
              <p:cNvSpPr/>
              <p:nvPr/>
            </p:nvSpPr>
            <p:spPr>
              <a:xfrm>
                <a:off x="1040555" y="5867665"/>
                <a:ext cx="9994167" cy="375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/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 smtClean="0">
                              <a:solidFill>
                                <a:srgbClr val="C214A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C214AE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/>
                        <m:sup>
                          <m:r>
                            <a:rPr lang="en-US" b="0" i="1" smtClean="0">
                              <a:solidFill>
                                <a:srgbClr val="C214AE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/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/>
                        <m:sup>
                          <m: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br>
                  <a:rPr lang="en-US" i="1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1B1F0A1-02AD-FA9D-70CA-34E75AADD0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555" y="5867665"/>
                <a:ext cx="9994167" cy="375487"/>
              </a:xfrm>
              <a:prstGeom prst="rect">
                <a:avLst/>
              </a:prstGeom>
              <a:blipFill>
                <a:blip r:embed="rId11"/>
                <a:stretch>
                  <a:fillRect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9BCF21A-EDA9-9868-274F-4102EC719DB9}"/>
              </a:ext>
            </a:extLst>
          </p:cNvPr>
          <p:cNvSpPr/>
          <p:nvPr/>
        </p:nvSpPr>
        <p:spPr>
          <a:xfrm>
            <a:off x="6143637" y="5888134"/>
            <a:ext cx="379071" cy="355018"/>
          </a:xfrm>
          <a:prstGeom prst="roundRect">
            <a:avLst/>
          </a:prstGeom>
          <a:solidFill>
            <a:srgbClr val="EB9AA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0CADBAC-3135-9482-A649-AB3677385249}"/>
              </a:ext>
            </a:extLst>
          </p:cNvPr>
          <p:cNvSpPr/>
          <p:nvPr/>
        </p:nvSpPr>
        <p:spPr>
          <a:xfrm>
            <a:off x="6740931" y="5888134"/>
            <a:ext cx="379071" cy="355018"/>
          </a:xfrm>
          <a:prstGeom prst="roundRect">
            <a:avLst/>
          </a:prstGeom>
          <a:solidFill>
            <a:srgbClr val="EB9AA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4FACF36-4A0A-9D96-DA13-C3442D05B926}"/>
              </a:ext>
            </a:extLst>
          </p:cNvPr>
          <p:cNvCxnSpPr/>
          <p:nvPr/>
        </p:nvCxnSpPr>
        <p:spPr>
          <a:xfrm>
            <a:off x="4699598" y="3661631"/>
            <a:ext cx="26760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D41DAD3-27AE-6236-FA15-0EEE521C624B}"/>
              </a:ext>
            </a:extLst>
          </p:cNvPr>
          <p:cNvCxnSpPr/>
          <p:nvPr/>
        </p:nvCxnSpPr>
        <p:spPr>
          <a:xfrm flipH="1">
            <a:off x="4699598" y="3661631"/>
            <a:ext cx="2676082" cy="73687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524AAA7-CA35-1A7E-FD00-1E7DBEFBBB2F}"/>
              </a:ext>
            </a:extLst>
          </p:cNvPr>
          <p:cNvCxnSpPr/>
          <p:nvPr/>
        </p:nvCxnSpPr>
        <p:spPr>
          <a:xfrm>
            <a:off x="4699598" y="3661631"/>
            <a:ext cx="2676082" cy="74155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BBBFCF6-48EE-71A0-69BB-CDC5D161AF5F}"/>
              </a:ext>
            </a:extLst>
          </p:cNvPr>
          <p:cNvCxnSpPr/>
          <p:nvPr/>
        </p:nvCxnSpPr>
        <p:spPr>
          <a:xfrm flipH="1" flipV="1">
            <a:off x="4699598" y="4398509"/>
            <a:ext cx="2676082" cy="4680"/>
          </a:xfrm>
          <a:prstGeom prst="line">
            <a:avLst/>
          </a:prstGeom>
          <a:ln w="28575">
            <a:solidFill>
              <a:srgbClr val="C214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0408525-D7F0-F42B-150D-B33857300107}"/>
              </a:ext>
            </a:extLst>
          </p:cNvPr>
          <p:cNvSpPr/>
          <p:nvPr/>
        </p:nvSpPr>
        <p:spPr>
          <a:xfrm>
            <a:off x="4966382" y="5877899"/>
            <a:ext cx="379071" cy="35501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BD3EBB5-F625-6366-3BE1-9B3E219D9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116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159429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84C0B-A138-5050-52E8-0BD614421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47242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Show how an adversary can find the key when there are no equality queries.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Show how to reduce breaking 3-NIKE in Maurer’s GGM to breaking 3-NIKE with no equality queries.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Extend the definition of heavy learner in the random oracle to Maurer’s GGM.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BC1D855-B6DA-90BC-3B94-726D4B62A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FAF86F-C09F-2C0F-DE64-8CE9175AD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Breaking 3-NIKE in Maurer’s GGM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D08CB7-E8AE-B655-03B9-9A4770D4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4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62B2683-290C-00EF-EF21-E256497586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092041"/>
                <a:ext cx="10058400" cy="2924428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0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4-NIKE with security against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-time adversaries in </a:t>
                </a:r>
                <a:r>
                  <a:rPr lang="en-US" sz="2000" b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Shoup’s</a:t>
                </a:r>
                <a:r>
                  <a:rPr lang="en-US" sz="20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 GGM.</a:t>
                </a:r>
              </a:p>
              <a:p>
                <a:pPr marL="749808" lvl="1" indent="-457200">
                  <a:buFont typeface="Arial" panose="020B0604020202020204" pitchFamily="34" charset="0"/>
                  <a:buChar char="•"/>
                </a:pPr>
                <a:r>
                  <a:rPr lang="en-US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Generalizes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-NIKE against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 adversaries in generic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-linear group model.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>
                    <a:latin typeface="+mj-lt"/>
                  </a:rPr>
                  <a:t>Breaking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b="0" dirty="0">
                    <a:latin typeface="+mj-lt"/>
                  </a:rPr>
                  <a:t>-query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000" b="0" dirty="0">
                    <a:latin typeface="+mj-lt"/>
                  </a:rPr>
                  <a:t>-NIKE in Maurer’s GGM by 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0" dirty="0">
                    <a:latin typeface="+mj-lt"/>
                  </a:rPr>
                  <a:t>-query adversary.</a:t>
                </a:r>
              </a:p>
              <a:p>
                <a:pPr marL="749808" lvl="1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j-lt"/>
                  </a:rPr>
                  <a:t>Limitation on fine-grained security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>
                    <a:latin typeface="+mj-lt"/>
                  </a:rPr>
                  <a:t>-NIKE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US" b="0" dirty="0">
                    <a:latin typeface="+mj-lt"/>
                  </a:rPr>
                  <a:t> over generic groups.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>
                    <a:solidFill>
                      <a:srgbClr val="FF0000"/>
                    </a:solidFill>
                    <a:latin typeface="+mj-lt"/>
                  </a:rPr>
                  <a:t>Fine-grained 3-NIKE protocol with security against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1.5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b="0" dirty="0">
                    <a:solidFill>
                      <a:srgbClr val="FF0000"/>
                    </a:solidFill>
                    <a:latin typeface="+mj-lt"/>
                  </a:rPr>
                  <a:t>-time adversaries in ROM.</a:t>
                </a:r>
              </a:p>
              <a:p>
                <a:pPr marL="749808" lvl="1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  <a:latin typeface="+mj-lt"/>
                  </a:rPr>
                  <a:t>Generalizes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>
                    <a:solidFill>
                      <a:srgbClr val="FF0000"/>
                    </a:solidFill>
                    <a:latin typeface="+mj-lt"/>
                  </a:rPr>
                  <a:t>-NIKE against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(1+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>
                    <a:solidFill>
                      <a:srgbClr val="FF0000"/>
                    </a:solidFill>
                    <a:latin typeface="+mj-lt"/>
                  </a:rPr>
                  <a:t>-time adversaries.</a:t>
                </a:r>
                <a:endParaRPr lang="en-US" sz="2000" b="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62B2683-290C-00EF-EF21-E256497586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092041"/>
                <a:ext cx="10058400" cy="2924428"/>
              </a:xfrm>
              <a:blipFill>
                <a:blip r:embed="rId3"/>
                <a:stretch>
                  <a:fillRect l="-1513" t="-2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3D4196-7F6D-9CDA-46D8-2E4BF30D3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0002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Merkle’s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-NIKE in Random Oracle Model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774" r="-2648" b="-2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pic>
        <p:nvPicPr>
          <p:cNvPr id="6" name="Picture 15" descr="Icon&#10;&#10;Description automatically generated">
            <a:extLst>
              <a:ext uri="{FF2B5EF4-FFF2-40B4-BE49-F238E27FC236}">
                <a16:creationId xmlns:a16="http://schemas.microsoft.com/office/drawing/2014/main" id="{61E358BE-8934-0341-9C96-B3C5B6FD48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302" y="2078408"/>
            <a:ext cx="1362392" cy="1874268"/>
          </a:xfrm>
          <a:prstGeom prst="rect">
            <a:avLst/>
          </a:prstGeom>
        </p:spPr>
      </p:pic>
      <p:pic>
        <p:nvPicPr>
          <p:cNvPr id="9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D0755796-16ED-29F2-6ADE-6A43C3B832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9929" y="2189813"/>
            <a:ext cx="2087669" cy="1728712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B8B16A1-8530-8490-F889-3E76050A7BE4}"/>
              </a:ext>
            </a:extLst>
          </p:cNvPr>
          <p:cNvCxnSpPr>
            <a:cxnSpLocks/>
          </p:cNvCxnSpPr>
          <p:nvPr/>
        </p:nvCxnSpPr>
        <p:spPr>
          <a:xfrm>
            <a:off x="593083" y="3422707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67BAB2-3627-1FC2-EAC4-5AEBA73FF642}"/>
                  </a:ext>
                </a:extLst>
              </p:cNvPr>
              <p:cNvSpPr txBox="1"/>
              <p:nvPr/>
            </p:nvSpPr>
            <p:spPr>
              <a:xfrm>
                <a:off x="473755" y="3054169"/>
                <a:ext cx="11075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67BAB2-3627-1FC2-EAC4-5AEBA73FF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55" y="3054169"/>
                <a:ext cx="1107547" cy="276999"/>
              </a:xfrm>
              <a:prstGeom prst="rect">
                <a:avLst/>
              </a:prstGeom>
              <a:blipFill>
                <a:blip r:embed="rId6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CDD54D3-0618-2658-4F6A-A9756CBB337E}"/>
              </a:ext>
            </a:extLst>
          </p:cNvPr>
          <p:cNvCxnSpPr>
            <a:cxnSpLocks/>
          </p:cNvCxnSpPr>
          <p:nvPr/>
        </p:nvCxnSpPr>
        <p:spPr>
          <a:xfrm>
            <a:off x="10751058" y="3422707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8C50C2E-4B5E-B573-302F-9AB85D329F4A}"/>
                  </a:ext>
                </a:extLst>
              </p:cNvPr>
              <p:cNvSpPr txBox="1"/>
              <p:nvPr/>
            </p:nvSpPr>
            <p:spPr>
              <a:xfrm>
                <a:off x="10631730" y="3054169"/>
                <a:ext cx="10865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8C50C2E-4B5E-B573-302F-9AB85D329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1730" y="3054169"/>
                <a:ext cx="1086515" cy="276999"/>
              </a:xfrm>
              <a:prstGeom prst="rect">
                <a:avLst/>
              </a:prstGeom>
              <a:blipFill>
                <a:blip r:embed="rId7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22AEDEC-E2B2-0BE5-6230-E722757DCC84}"/>
              </a:ext>
            </a:extLst>
          </p:cNvPr>
          <p:cNvCxnSpPr>
            <a:cxnSpLocks/>
          </p:cNvCxnSpPr>
          <p:nvPr/>
        </p:nvCxnSpPr>
        <p:spPr>
          <a:xfrm>
            <a:off x="3468360" y="3422707"/>
            <a:ext cx="193735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C4622D8-21E8-153E-420C-0669492C74FB}"/>
                  </a:ext>
                </a:extLst>
              </p:cNvPr>
              <p:cNvSpPr txBox="1"/>
              <p:nvPr/>
            </p:nvSpPr>
            <p:spPr>
              <a:xfrm>
                <a:off x="3468360" y="3054169"/>
                <a:ext cx="18423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C4622D8-21E8-153E-420C-0669492C7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360" y="3054169"/>
                <a:ext cx="1842364" cy="276999"/>
              </a:xfrm>
              <a:prstGeom prst="rect">
                <a:avLst/>
              </a:prstGeom>
              <a:blipFill>
                <a:blip r:embed="rId8"/>
                <a:stretch>
                  <a:fillRect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0DCD2A1-AE6E-0C39-1D83-E09B0CC19967}"/>
              </a:ext>
            </a:extLst>
          </p:cNvPr>
          <p:cNvCxnSpPr>
            <a:cxnSpLocks/>
          </p:cNvCxnSpPr>
          <p:nvPr/>
        </p:nvCxnSpPr>
        <p:spPr>
          <a:xfrm>
            <a:off x="6096000" y="3422707"/>
            <a:ext cx="1937358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4228EEA-0B4A-943C-875D-C749C0B5FF10}"/>
                  </a:ext>
                </a:extLst>
              </p:cNvPr>
              <p:cNvSpPr txBox="1"/>
              <p:nvPr/>
            </p:nvSpPr>
            <p:spPr>
              <a:xfrm>
                <a:off x="6096000" y="3054169"/>
                <a:ext cx="18213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4228EEA-0B4A-943C-875D-C749C0B5F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054169"/>
                <a:ext cx="1821332" cy="276999"/>
              </a:xfrm>
              <a:prstGeom prst="rect">
                <a:avLst/>
              </a:prstGeom>
              <a:blipFill>
                <a:blip r:embed="rId9"/>
                <a:stretch>
                  <a:fillRect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3721CCB-9E39-7BEB-D5B2-7107F6E1A337}"/>
                  </a:ext>
                </a:extLst>
              </p:cNvPr>
              <p:cNvSpPr txBox="1"/>
              <p:nvPr/>
            </p:nvSpPr>
            <p:spPr>
              <a:xfrm>
                <a:off x="4623382" y="1811680"/>
                <a:ext cx="2363013" cy="553998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3721CCB-9E39-7BEB-D5B2-7107F6E1A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382" y="1811680"/>
                <a:ext cx="2363013" cy="553998"/>
              </a:xfrm>
              <a:prstGeom prst="rect">
                <a:avLst/>
              </a:prstGeom>
              <a:blipFill>
                <a:blip r:embed="rId10"/>
                <a:stretch>
                  <a:fillRect b="-14894"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ight Brace 21">
            <a:extLst>
              <a:ext uri="{FF2B5EF4-FFF2-40B4-BE49-F238E27FC236}">
                <a16:creationId xmlns:a16="http://schemas.microsoft.com/office/drawing/2014/main" id="{44837F99-258E-30CB-E4FB-B38D3BA18700}"/>
              </a:ext>
            </a:extLst>
          </p:cNvPr>
          <p:cNvSpPr/>
          <p:nvPr/>
        </p:nvSpPr>
        <p:spPr>
          <a:xfrm rot="5400000">
            <a:off x="5675271" y="1737738"/>
            <a:ext cx="258959" cy="4822805"/>
          </a:xfrm>
          <a:prstGeom prst="rightBrac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F01AC11-C1F6-2BB7-4C33-A5EE976710A5}"/>
                  </a:ext>
                </a:extLst>
              </p:cNvPr>
              <p:cNvSpPr txBox="1"/>
              <p:nvPr/>
            </p:nvSpPr>
            <p:spPr>
              <a:xfrm>
                <a:off x="4715572" y="4334130"/>
                <a:ext cx="21783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𝒄𝒐𝒍𝒍𝒊𝒔𝒊𝒐𝒏𝒔</m:t>
                      </m:r>
                      <m:r>
                        <a:rPr lang="en-US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: 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b="1" i="1" dirty="0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F01AC11-C1F6-2BB7-4C33-A5EE97671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572" y="4334130"/>
                <a:ext cx="2178353" cy="276999"/>
              </a:xfrm>
              <a:prstGeom prst="rect">
                <a:avLst/>
              </a:prstGeom>
              <a:blipFill>
                <a:blip r:embed="rId11"/>
                <a:stretch>
                  <a:fillRect l="-3488" t="-9091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38A0DC2-DD9C-79A4-F0D4-7BA05516FE94}"/>
                  </a:ext>
                </a:extLst>
              </p:cNvPr>
              <p:cNvSpPr txBox="1"/>
              <p:nvPr/>
            </p:nvSpPr>
            <p:spPr>
              <a:xfrm>
                <a:off x="3560552" y="4967113"/>
                <a:ext cx="448839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𝒌𝒆𝒚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⊕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38A0DC2-DD9C-79A4-F0D4-7BA05516F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552" y="4967113"/>
                <a:ext cx="4488392" cy="307777"/>
              </a:xfrm>
              <a:prstGeom prst="rect">
                <a:avLst/>
              </a:prstGeom>
              <a:blipFill>
                <a:blip r:embed="rId12"/>
                <a:stretch>
                  <a:fillRect t="-80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E04D06-301C-931D-99BB-728E3E906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1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20" grpId="0"/>
      <p:bldP spid="21" grpId="0" animBg="1"/>
      <p:bldP spid="22" grpId="0" animBg="1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3097" y="2959203"/>
            <a:ext cx="10729493" cy="1371971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/>
                <a:ea typeface="+mj-lt"/>
                <a:cs typeface="+mj-lt"/>
              </a:rPr>
              <a:t>Fine-Grained</a:t>
            </a:r>
            <a:r>
              <a:rPr lang="en-US" sz="4400" dirty="0">
                <a:latin typeface="Calibri"/>
                <a:ea typeface="+mj-lt"/>
                <a:cs typeface="+mj-lt"/>
              </a:rPr>
              <a:t> Non-Interactive Key-Exchange</a:t>
            </a:r>
            <a:endParaRPr lang="en-US" sz="4400" dirty="0">
              <a:latin typeface="Calibri"/>
              <a:cs typeface="Calibri Light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0B04E2C-F952-4C97-97C5-83D58BF0F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D9FB84-D1CC-ECE1-B3D8-DC0A80599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257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Merkle’s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-NIKE in Random Oracle Model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774" r="-2648" b="-2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pic>
        <p:nvPicPr>
          <p:cNvPr id="6" name="Picture 15" descr="Icon&#10;&#10;Description automatically generated">
            <a:extLst>
              <a:ext uri="{FF2B5EF4-FFF2-40B4-BE49-F238E27FC236}">
                <a16:creationId xmlns:a16="http://schemas.microsoft.com/office/drawing/2014/main" id="{61E358BE-8934-0341-9C96-B3C5B6FD48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302" y="2078408"/>
            <a:ext cx="1362392" cy="1874268"/>
          </a:xfrm>
          <a:prstGeom prst="rect">
            <a:avLst/>
          </a:prstGeom>
        </p:spPr>
      </p:pic>
      <p:pic>
        <p:nvPicPr>
          <p:cNvPr id="9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D0755796-16ED-29F2-6ADE-6A43C3B832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9929" y="2189813"/>
            <a:ext cx="2087669" cy="1728712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B8B16A1-8530-8490-F889-3E76050A7BE4}"/>
              </a:ext>
            </a:extLst>
          </p:cNvPr>
          <p:cNvCxnSpPr>
            <a:cxnSpLocks/>
          </p:cNvCxnSpPr>
          <p:nvPr/>
        </p:nvCxnSpPr>
        <p:spPr>
          <a:xfrm>
            <a:off x="593083" y="3422707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67BAB2-3627-1FC2-EAC4-5AEBA73FF642}"/>
                  </a:ext>
                </a:extLst>
              </p:cNvPr>
              <p:cNvSpPr txBox="1"/>
              <p:nvPr/>
            </p:nvSpPr>
            <p:spPr>
              <a:xfrm>
                <a:off x="473755" y="3054169"/>
                <a:ext cx="11075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67BAB2-3627-1FC2-EAC4-5AEBA73FF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55" y="3054169"/>
                <a:ext cx="1107547" cy="276999"/>
              </a:xfrm>
              <a:prstGeom prst="rect">
                <a:avLst/>
              </a:prstGeom>
              <a:blipFill>
                <a:blip r:embed="rId6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CDD54D3-0618-2658-4F6A-A9756CBB337E}"/>
              </a:ext>
            </a:extLst>
          </p:cNvPr>
          <p:cNvCxnSpPr>
            <a:cxnSpLocks/>
          </p:cNvCxnSpPr>
          <p:nvPr/>
        </p:nvCxnSpPr>
        <p:spPr>
          <a:xfrm>
            <a:off x="10751058" y="3422707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8C50C2E-4B5E-B573-302F-9AB85D329F4A}"/>
                  </a:ext>
                </a:extLst>
              </p:cNvPr>
              <p:cNvSpPr txBox="1"/>
              <p:nvPr/>
            </p:nvSpPr>
            <p:spPr>
              <a:xfrm>
                <a:off x="10631730" y="3054169"/>
                <a:ext cx="10865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8C50C2E-4B5E-B573-302F-9AB85D329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1730" y="3054169"/>
                <a:ext cx="1086515" cy="276999"/>
              </a:xfrm>
              <a:prstGeom prst="rect">
                <a:avLst/>
              </a:prstGeom>
              <a:blipFill>
                <a:blip r:embed="rId7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22AEDEC-E2B2-0BE5-6230-E722757DCC84}"/>
              </a:ext>
            </a:extLst>
          </p:cNvPr>
          <p:cNvCxnSpPr>
            <a:cxnSpLocks/>
          </p:cNvCxnSpPr>
          <p:nvPr/>
        </p:nvCxnSpPr>
        <p:spPr>
          <a:xfrm>
            <a:off x="3468360" y="3422707"/>
            <a:ext cx="193735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C4622D8-21E8-153E-420C-0669492C74FB}"/>
                  </a:ext>
                </a:extLst>
              </p:cNvPr>
              <p:cNvSpPr txBox="1"/>
              <p:nvPr/>
            </p:nvSpPr>
            <p:spPr>
              <a:xfrm>
                <a:off x="3468360" y="3054169"/>
                <a:ext cx="18423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C4622D8-21E8-153E-420C-0669492C7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360" y="3054169"/>
                <a:ext cx="1842364" cy="276999"/>
              </a:xfrm>
              <a:prstGeom prst="rect">
                <a:avLst/>
              </a:prstGeom>
              <a:blipFill>
                <a:blip r:embed="rId8"/>
                <a:stretch>
                  <a:fillRect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0DCD2A1-AE6E-0C39-1D83-E09B0CC19967}"/>
              </a:ext>
            </a:extLst>
          </p:cNvPr>
          <p:cNvCxnSpPr>
            <a:cxnSpLocks/>
          </p:cNvCxnSpPr>
          <p:nvPr/>
        </p:nvCxnSpPr>
        <p:spPr>
          <a:xfrm>
            <a:off x="6096000" y="3422707"/>
            <a:ext cx="1937358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4228EEA-0B4A-943C-875D-C749C0B5FF10}"/>
                  </a:ext>
                </a:extLst>
              </p:cNvPr>
              <p:cNvSpPr txBox="1"/>
              <p:nvPr/>
            </p:nvSpPr>
            <p:spPr>
              <a:xfrm>
                <a:off x="6096000" y="3054169"/>
                <a:ext cx="18213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4228EEA-0B4A-943C-875D-C749C0B5F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054169"/>
                <a:ext cx="1821332" cy="276999"/>
              </a:xfrm>
              <a:prstGeom prst="rect">
                <a:avLst/>
              </a:prstGeom>
              <a:blipFill>
                <a:blip r:embed="rId9"/>
                <a:stretch>
                  <a:fillRect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3721CCB-9E39-7BEB-D5B2-7107F6E1A337}"/>
                  </a:ext>
                </a:extLst>
              </p:cNvPr>
              <p:cNvSpPr txBox="1"/>
              <p:nvPr/>
            </p:nvSpPr>
            <p:spPr>
              <a:xfrm>
                <a:off x="4623382" y="1811680"/>
                <a:ext cx="2363013" cy="553998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3721CCB-9E39-7BEB-D5B2-7107F6E1A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382" y="1811680"/>
                <a:ext cx="2363013" cy="553998"/>
              </a:xfrm>
              <a:prstGeom prst="rect">
                <a:avLst/>
              </a:prstGeom>
              <a:blipFill>
                <a:blip r:embed="rId10"/>
                <a:stretch>
                  <a:fillRect b="-14894"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38A0DC2-DD9C-79A4-F0D4-7BA05516FE94}"/>
                  </a:ext>
                </a:extLst>
              </p:cNvPr>
              <p:cNvSpPr txBox="1"/>
              <p:nvPr/>
            </p:nvSpPr>
            <p:spPr>
              <a:xfrm>
                <a:off x="3468360" y="4171960"/>
                <a:ext cx="448839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𝑘𝑒𝑦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 ⊕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ℓ 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shared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38A0DC2-DD9C-79A4-F0D4-7BA05516F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360" y="4171960"/>
                <a:ext cx="4488392" cy="307777"/>
              </a:xfrm>
              <a:prstGeom prst="rect">
                <a:avLst/>
              </a:prstGeom>
              <a:blipFill>
                <a:blip r:embed="rId11"/>
                <a:stretch>
                  <a:fillRect t="-24000" b="-4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4E93F121-66CE-A9C2-6DC8-FCB1BA0DA630}"/>
                  </a:ext>
                </a:extLst>
              </p:cNvPr>
              <p:cNvSpPr/>
              <p:nvPr/>
            </p:nvSpPr>
            <p:spPr>
              <a:xfrm>
                <a:off x="411002" y="4677376"/>
                <a:ext cx="4822804" cy="1450757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  <a:alpha val="5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accent5">
                        <a:lumMod val="75000"/>
                      </a:schemeClr>
                    </a:solidFill>
                  </a:rPr>
                  <a:t>Correctness: 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Using </a:t>
                </a:r>
                <a:r>
                  <a:rPr lang="en-US" b="1" dirty="0">
                    <a:solidFill>
                      <a:schemeClr val="accent5">
                        <a:lumMod val="75000"/>
                      </a:schemeClr>
                    </a:solidFill>
                  </a:rPr>
                  <a:t>Chernoff Bound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 to show 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b="1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shared randomness</a:t>
                </a:r>
                <a:endParaRPr lang="en-US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4E93F121-66CE-A9C2-6DC8-FCB1BA0DA6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02" y="4677376"/>
                <a:ext cx="4822804" cy="1450757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885C507B-CB06-653C-17B1-34A92E85A634}"/>
                  </a:ext>
                </a:extLst>
              </p:cNvPr>
              <p:cNvSpPr/>
              <p:nvPr/>
            </p:nvSpPr>
            <p:spPr>
              <a:xfrm>
                <a:off x="6958196" y="4673507"/>
                <a:ext cx="4822804" cy="1450757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  <a:alpha val="5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accent5">
                        <a:lumMod val="75000"/>
                      </a:schemeClr>
                    </a:solidFill>
                  </a:rPr>
                  <a:t>Soundness: 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Using </a:t>
                </a:r>
                <a:r>
                  <a:rPr lang="en-US" b="1" dirty="0">
                    <a:solidFill>
                      <a:schemeClr val="accent5">
                        <a:lumMod val="75000"/>
                      </a:schemeClr>
                    </a:solidFill>
                  </a:rPr>
                  <a:t>Chernoff Bound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 to show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b="1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query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𝑛𝑒𝑔𝑙</m:t>
                    </m:r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885C507B-CB06-653C-17B1-34A92E85A6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196" y="4673507"/>
                <a:ext cx="4822804" cy="1450757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CA1C8B2-8911-C837-3FDB-1B6ACF8DAEB2}"/>
              </a:ext>
            </a:extLst>
          </p:cNvPr>
          <p:cNvSpPr/>
          <p:nvPr/>
        </p:nvSpPr>
        <p:spPr>
          <a:xfrm>
            <a:off x="4724728" y="5682709"/>
            <a:ext cx="2742543" cy="634596"/>
          </a:xfrm>
          <a:prstGeom prst="roundRect">
            <a:avLst/>
          </a:prstGeom>
          <a:solidFill>
            <a:srgbClr val="FFAAB8">
              <a:alpha val="50000"/>
            </a:srgb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Quadratic Security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91E9DFA-83B9-0E4C-7CBC-72AB7FB8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9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Our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-NIKE in Random Oracle Model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774" b="-2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pic>
        <p:nvPicPr>
          <p:cNvPr id="18" name="Picture 6" descr="Happy Bee">
            <a:extLst>
              <a:ext uri="{FF2B5EF4-FFF2-40B4-BE49-F238E27FC236}">
                <a16:creationId xmlns:a16="http://schemas.microsoft.com/office/drawing/2014/main" id="{17AD0851-A753-3033-DD2A-50EC1B4414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5092" y="2406523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C2AB890-75E5-8E32-8079-F5F05FC3B6B6}"/>
                  </a:ext>
                </a:extLst>
              </p:cNvPr>
              <p:cNvSpPr txBox="1"/>
              <p:nvPr/>
            </p:nvSpPr>
            <p:spPr>
              <a:xfrm>
                <a:off x="2643215" y="3122166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C2AB890-75E5-8E32-8079-F5F05FC3B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215" y="3122166"/>
                <a:ext cx="259396" cy="246221"/>
              </a:xfrm>
              <a:prstGeom prst="rect">
                <a:avLst/>
              </a:prstGeom>
              <a:blipFill>
                <a:blip r:embed="rId5"/>
                <a:stretch>
                  <a:fillRect l="-19048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6" descr="Happy Bee">
            <a:extLst>
              <a:ext uri="{FF2B5EF4-FFF2-40B4-BE49-F238E27FC236}">
                <a16:creationId xmlns:a16="http://schemas.microsoft.com/office/drawing/2014/main" id="{1100CCD0-373B-8525-CC75-773DFE70C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806" y="3411400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65692E6-A45D-7B16-6055-BF9EF6AE1E2A}"/>
                  </a:ext>
                </a:extLst>
              </p:cNvPr>
              <p:cNvSpPr txBox="1"/>
              <p:nvPr/>
            </p:nvSpPr>
            <p:spPr>
              <a:xfrm>
                <a:off x="2638929" y="4127043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65692E6-A45D-7B16-6055-BF9EF6AE1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929" y="4127043"/>
                <a:ext cx="259396" cy="246221"/>
              </a:xfrm>
              <a:prstGeom prst="rect">
                <a:avLst/>
              </a:prstGeom>
              <a:blipFill>
                <a:blip r:embed="rId6"/>
                <a:stretch>
                  <a:fillRect l="-13636" r="-4545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29359B2-C499-C6D5-A376-D9B4CF70E675}"/>
              </a:ext>
            </a:extLst>
          </p:cNvPr>
          <p:cNvCxnSpPr>
            <a:cxnSpLocks/>
          </p:cNvCxnSpPr>
          <p:nvPr/>
        </p:nvCxnSpPr>
        <p:spPr>
          <a:xfrm>
            <a:off x="1465729" y="3138837"/>
            <a:ext cx="93891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6" descr="Happy Bee">
            <a:extLst>
              <a:ext uri="{FF2B5EF4-FFF2-40B4-BE49-F238E27FC236}">
                <a16:creationId xmlns:a16="http://schemas.microsoft.com/office/drawing/2014/main" id="{0ACFEED4-4062-57F2-3E3B-D13E846FA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4648" y="445834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D2CC2BD-6D6F-162F-A9FF-C296448045C8}"/>
                  </a:ext>
                </a:extLst>
              </p:cNvPr>
              <p:cNvSpPr txBox="1"/>
              <p:nvPr/>
            </p:nvSpPr>
            <p:spPr>
              <a:xfrm>
                <a:off x="2632771" y="517398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D2CC2BD-6D6F-162F-A9FF-C29644804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771" y="5173989"/>
                <a:ext cx="259396" cy="246221"/>
              </a:xfrm>
              <a:prstGeom prst="rect">
                <a:avLst/>
              </a:prstGeom>
              <a:blipFill>
                <a:blip r:embed="rId7"/>
                <a:stretch>
                  <a:fillRect l="-14286" r="-476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AAB611B-2A3F-5792-17FB-77A83BB961EF}"/>
              </a:ext>
            </a:extLst>
          </p:cNvPr>
          <p:cNvCxnSpPr>
            <a:cxnSpLocks/>
          </p:cNvCxnSpPr>
          <p:nvPr/>
        </p:nvCxnSpPr>
        <p:spPr>
          <a:xfrm>
            <a:off x="1465729" y="4080263"/>
            <a:ext cx="93891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3365CDF-C0EA-C97F-176B-C38A1EE553C4}"/>
              </a:ext>
            </a:extLst>
          </p:cNvPr>
          <p:cNvCxnSpPr>
            <a:cxnSpLocks/>
          </p:cNvCxnSpPr>
          <p:nvPr/>
        </p:nvCxnSpPr>
        <p:spPr>
          <a:xfrm>
            <a:off x="1465729" y="5164621"/>
            <a:ext cx="9236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9FD2262-0220-A978-B881-3E94A074712F}"/>
                  </a:ext>
                </a:extLst>
              </p:cNvPr>
              <p:cNvSpPr txBox="1"/>
              <p:nvPr/>
            </p:nvSpPr>
            <p:spPr>
              <a:xfrm>
                <a:off x="1343449" y="2711403"/>
                <a:ext cx="11075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9FD2262-0220-A978-B881-3E94A0747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449" y="2711403"/>
                <a:ext cx="1107547" cy="276999"/>
              </a:xfrm>
              <a:prstGeom prst="rect">
                <a:avLst/>
              </a:prstGeom>
              <a:blipFill>
                <a:blip r:embed="rId8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BE7471F-E08F-48FE-2468-1EAB6960264D}"/>
                  </a:ext>
                </a:extLst>
              </p:cNvPr>
              <p:cNvSpPr txBox="1"/>
              <p:nvPr/>
            </p:nvSpPr>
            <p:spPr>
              <a:xfrm>
                <a:off x="1343449" y="3652829"/>
                <a:ext cx="10865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BE7471F-E08F-48FE-2468-1EAB69602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449" y="3652829"/>
                <a:ext cx="1086515" cy="276999"/>
              </a:xfrm>
              <a:prstGeom prst="rect">
                <a:avLst/>
              </a:prstGeom>
              <a:blipFill>
                <a:blip r:embed="rId9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D35E51E-0332-19EC-5C5A-1E9E7898CC17}"/>
                  </a:ext>
                </a:extLst>
              </p:cNvPr>
              <p:cNvSpPr txBox="1"/>
              <p:nvPr/>
            </p:nvSpPr>
            <p:spPr>
              <a:xfrm>
                <a:off x="1328214" y="4737187"/>
                <a:ext cx="10513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D35E51E-0332-19EC-5C5A-1E9E7898C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214" y="4737187"/>
                <a:ext cx="1051377" cy="276999"/>
              </a:xfrm>
              <a:prstGeom prst="rect">
                <a:avLst/>
              </a:prstGeom>
              <a:blipFill>
                <a:blip r:embed="rId10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E82345F-49BB-AFDF-042B-1554115B9472}"/>
                  </a:ext>
                </a:extLst>
              </p:cNvPr>
              <p:cNvSpPr txBox="1"/>
              <p:nvPr/>
            </p:nvSpPr>
            <p:spPr>
              <a:xfrm>
                <a:off x="4623382" y="1811680"/>
                <a:ext cx="2363013" cy="553998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E82345F-49BB-AFDF-042B-1554115B9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382" y="1811680"/>
                <a:ext cx="2363013" cy="553998"/>
              </a:xfrm>
              <a:prstGeom prst="rect">
                <a:avLst/>
              </a:prstGeom>
              <a:blipFill>
                <a:blip r:embed="rId11"/>
                <a:stretch>
                  <a:fillRect b="-14894"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3195853-A549-87AD-83B8-284C72DC1291}"/>
                  </a:ext>
                </a:extLst>
              </p:cNvPr>
              <p:cNvSpPr txBox="1"/>
              <p:nvPr/>
            </p:nvSpPr>
            <p:spPr>
              <a:xfrm>
                <a:off x="4187648" y="2868015"/>
                <a:ext cx="2455544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…,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3195853-A549-87AD-83B8-284C72DC1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648" y="2868015"/>
                <a:ext cx="2455544" cy="312650"/>
              </a:xfrm>
              <a:prstGeom prst="rect">
                <a:avLst/>
              </a:prstGeom>
              <a:blipFill>
                <a:blip r:embed="rId12"/>
                <a:stretch>
                  <a:fillRect l="-1026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5509F63-0479-5788-99D2-0A0001275F10}"/>
              </a:ext>
            </a:extLst>
          </p:cNvPr>
          <p:cNvCxnSpPr/>
          <p:nvPr/>
        </p:nvCxnSpPr>
        <p:spPr>
          <a:xfrm>
            <a:off x="3475996" y="3041327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BF52072-3E7F-A311-26EA-10D4A277429B}"/>
              </a:ext>
            </a:extLst>
          </p:cNvPr>
          <p:cNvCxnSpPr/>
          <p:nvPr/>
        </p:nvCxnSpPr>
        <p:spPr>
          <a:xfrm>
            <a:off x="3475996" y="4024171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89D0486-2DE0-6BA5-3A47-57FB0C97623D}"/>
                  </a:ext>
                </a:extLst>
              </p:cNvPr>
              <p:cNvSpPr txBox="1"/>
              <p:nvPr/>
            </p:nvSpPr>
            <p:spPr>
              <a:xfrm>
                <a:off x="4187648" y="3857114"/>
                <a:ext cx="2439835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…,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89D0486-2DE0-6BA5-3A47-57FB0C976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648" y="3857114"/>
                <a:ext cx="2439835" cy="312650"/>
              </a:xfrm>
              <a:prstGeom prst="rect">
                <a:avLst/>
              </a:prstGeom>
              <a:blipFill>
                <a:blip r:embed="rId13"/>
                <a:stretch>
                  <a:fillRect l="-1036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5A4D5AF-927F-4646-43CC-C7852F5A4E86}"/>
              </a:ext>
            </a:extLst>
          </p:cNvPr>
          <p:cNvCxnSpPr/>
          <p:nvPr/>
        </p:nvCxnSpPr>
        <p:spPr>
          <a:xfrm>
            <a:off x="3475996" y="5010699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1E65B19-A8C3-4324-C05A-F471280657C8}"/>
                  </a:ext>
                </a:extLst>
              </p:cNvPr>
              <p:cNvSpPr txBox="1"/>
              <p:nvPr/>
            </p:nvSpPr>
            <p:spPr>
              <a:xfrm>
                <a:off x="4187648" y="4843642"/>
                <a:ext cx="2404696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…,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1E65B19-A8C3-4324-C05A-F47128065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648" y="4843642"/>
                <a:ext cx="2404696" cy="312650"/>
              </a:xfrm>
              <a:prstGeom prst="rect">
                <a:avLst/>
              </a:prstGeom>
              <a:blipFill>
                <a:blip r:embed="rId14"/>
                <a:stretch>
                  <a:fillRect l="-105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ight Brace 49">
            <a:extLst>
              <a:ext uri="{FF2B5EF4-FFF2-40B4-BE49-F238E27FC236}">
                <a16:creationId xmlns:a16="http://schemas.microsoft.com/office/drawing/2014/main" id="{022394C2-4519-95A9-DD22-746269B8F196}"/>
              </a:ext>
            </a:extLst>
          </p:cNvPr>
          <p:cNvSpPr/>
          <p:nvPr/>
        </p:nvSpPr>
        <p:spPr>
          <a:xfrm>
            <a:off x="6949768" y="2711403"/>
            <a:ext cx="490417" cy="2708807"/>
          </a:xfrm>
          <a:prstGeom prst="rightBrac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4A95972-1600-FE5A-9F3A-8BA938B4503C}"/>
                  </a:ext>
                </a:extLst>
              </p:cNvPr>
              <p:cNvSpPr txBox="1"/>
              <p:nvPr/>
            </p:nvSpPr>
            <p:spPr>
              <a:xfrm>
                <a:off x="7649257" y="3911917"/>
                <a:ext cx="21235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𝑐𝑜𝑙𝑙𝑖𝑠𝑖𝑜𝑛𝑠</m:t>
                      </m:r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sz="2000" b="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4A95972-1600-FE5A-9F3A-8BA938B45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9257" y="3911917"/>
                <a:ext cx="2123530" cy="307777"/>
              </a:xfrm>
              <a:prstGeom prst="rect">
                <a:avLst/>
              </a:prstGeom>
              <a:blipFill>
                <a:blip r:embed="rId15"/>
                <a:stretch>
                  <a:fillRect l="-4167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8F88E97-088B-AD8D-531D-32B83E6D2561}"/>
                  </a:ext>
                </a:extLst>
              </p:cNvPr>
              <p:cNvSpPr txBox="1"/>
              <p:nvPr/>
            </p:nvSpPr>
            <p:spPr>
              <a:xfrm>
                <a:off x="8711022" y="3944684"/>
                <a:ext cx="448839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𝒌𝒆𝒚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⊕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8F88E97-088B-AD8D-531D-32B83E6D2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1022" y="3944684"/>
                <a:ext cx="4488392" cy="307777"/>
              </a:xfrm>
              <a:prstGeom prst="rect">
                <a:avLst/>
              </a:prstGeom>
              <a:blipFill>
                <a:blip r:embed="rId16"/>
                <a:stretch>
                  <a:fillRect t="-7692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8EEF81-4D70-FA01-EFD8-BF0DF5FA5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8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8" grpId="0"/>
      <p:bldP spid="32" grpId="0"/>
      <p:bldP spid="33" grpId="0"/>
      <p:bldP spid="34" grpId="0"/>
      <p:bldP spid="38" grpId="0" animBg="1"/>
      <p:bldP spid="39" grpId="0"/>
      <p:bldP spid="42" grpId="0"/>
      <p:bldP spid="44" grpId="0"/>
      <p:bldP spid="50" grpId="0" animBg="1"/>
      <p:bldP spid="51" grpId="0"/>
      <p:bldP spid="52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Our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-NIKE in Random Oracle Model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774" b="-2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pic>
        <p:nvPicPr>
          <p:cNvPr id="18" name="Picture 6" descr="Happy Bee">
            <a:extLst>
              <a:ext uri="{FF2B5EF4-FFF2-40B4-BE49-F238E27FC236}">
                <a16:creationId xmlns:a16="http://schemas.microsoft.com/office/drawing/2014/main" id="{17AD0851-A753-3033-DD2A-50EC1B4414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5092" y="2406523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C2AB890-75E5-8E32-8079-F5F05FC3B6B6}"/>
                  </a:ext>
                </a:extLst>
              </p:cNvPr>
              <p:cNvSpPr txBox="1"/>
              <p:nvPr/>
            </p:nvSpPr>
            <p:spPr>
              <a:xfrm>
                <a:off x="2643215" y="3122166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C2AB890-75E5-8E32-8079-F5F05FC3B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215" y="3122166"/>
                <a:ext cx="259396" cy="246221"/>
              </a:xfrm>
              <a:prstGeom prst="rect">
                <a:avLst/>
              </a:prstGeom>
              <a:blipFill>
                <a:blip r:embed="rId5"/>
                <a:stretch>
                  <a:fillRect l="-19048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6" descr="Happy Bee">
            <a:extLst>
              <a:ext uri="{FF2B5EF4-FFF2-40B4-BE49-F238E27FC236}">
                <a16:creationId xmlns:a16="http://schemas.microsoft.com/office/drawing/2014/main" id="{1100CCD0-373B-8525-CC75-773DFE70C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806" y="3411400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65692E6-A45D-7B16-6055-BF9EF6AE1E2A}"/>
                  </a:ext>
                </a:extLst>
              </p:cNvPr>
              <p:cNvSpPr txBox="1"/>
              <p:nvPr/>
            </p:nvSpPr>
            <p:spPr>
              <a:xfrm>
                <a:off x="2638929" y="4127043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65692E6-A45D-7B16-6055-BF9EF6AE1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929" y="4127043"/>
                <a:ext cx="259396" cy="246221"/>
              </a:xfrm>
              <a:prstGeom prst="rect">
                <a:avLst/>
              </a:prstGeom>
              <a:blipFill>
                <a:blip r:embed="rId6"/>
                <a:stretch>
                  <a:fillRect l="-13636" r="-4545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29359B2-C499-C6D5-A376-D9B4CF70E675}"/>
              </a:ext>
            </a:extLst>
          </p:cNvPr>
          <p:cNvCxnSpPr>
            <a:cxnSpLocks/>
          </p:cNvCxnSpPr>
          <p:nvPr/>
        </p:nvCxnSpPr>
        <p:spPr>
          <a:xfrm>
            <a:off x="1465729" y="3138837"/>
            <a:ext cx="93891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6" descr="Happy Bee">
            <a:extLst>
              <a:ext uri="{FF2B5EF4-FFF2-40B4-BE49-F238E27FC236}">
                <a16:creationId xmlns:a16="http://schemas.microsoft.com/office/drawing/2014/main" id="{0ACFEED4-4062-57F2-3E3B-D13E846FA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4648" y="445834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D2CC2BD-6D6F-162F-A9FF-C296448045C8}"/>
                  </a:ext>
                </a:extLst>
              </p:cNvPr>
              <p:cNvSpPr txBox="1"/>
              <p:nvPr/>
            </p:nvSpPr>
            <p:spPr>
              <a:xfrm>
                <a:off x="2632771" y="517398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D2CC2BD-6D6F-162F-A9FF-C29644804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771" y="5173989"/>
                <a:ext cx="259396" cy="246221"/>
              </a:xfrm>
              <a:prstGeom prst="rect">
                <a:avLst/>
              </a:prstGeom>
              <a:blipFill>
                <a:blip r:embed="rId7"/>
                <a:stretch>
                  <a:fillRect l="-14286" r="-476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AAB611B-2A3F-5792-17FB-77A83BB961EF}"/>
              </a:ext>
            </a:extLst>
          </p:cNvPr>
          <p:cNvCxnSpPr>
            <a:cxnSpLocks/>
          </p:cNvCxnSpPr>
          <p:nvPr/>
        </p:nvCxnSpPr>
        <p:spPr>
          <a:xfrm>
            <a:off x="1465729" y="4080263"/>
            <a:ext cx="93891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3365CDF-C0EA-C97F-176B-C38A1EE553C4}"/>
              </a:ext>
            </a:extLst>
          </p:cNvPr>
          <p:cNvCxnSpPr>
            <a:cxnSpLocks/>
          </p:cNvCxnSpPr>
          <p:nvPr/>
        </p:nvCxnSpPr>
        <p:spPr>
          <a:xfrm>
            <a:off x="1465729" y="5164621"/>
            <a:ext cx="9236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9FD2262-0220-A978-B881-3E94A074712F}"/>
                  </a:ext>
                </a:extLst>
              </p:cNvPr>
              <p:cNvSpPr txBox="1"/>
              <p:nvPr/>
            </p:nvSpPr>
            <p:spPr>
              <a:xfrm>
                <a:off x="1343449" y="2711403"/>
                <a:ext cx="11075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9FD2262-0220-A978-B881-3E94A0747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449" y="2711403"/>
                <a:ext cx="1107547" cy="276999"/>
              </a:xfrm>
              <a:prstGeom prst="rect">
                <a:avLst/>
              </a:prstGeom>
              <a:blipFill>
                <a:blip r:embed="rId8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BE7471F-E08F-48FE-2468-1EAB6960264D}"/>
                  </a:ext>
                </a:extLst>
              </p:cNvPr>
              <p:cNvSpPr txBox="1"/>
              <p:nvPr/>
            </p:nvSpPr>
            <p:spPr>
              <a:xfrm>
                <a:off x="1343449" y="3652829"/>
                <a:ext cx="10865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BE7471F-E08F-48FE-2468-1EAB69602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449" y="3652829"/>
                <a:ext cx="1086515" cy="276999"/>
              </a:xfrm>
              <a:prstGeom prst="rect">
                <a:avLst/>
              </a:prstGeom>
              <a:blipFill>
                <a:blip r:embed="rId9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D35E51E-0332-19EC-5C5A-1E9E7898CC17}"/>
                  </a:ext>
                </a:extLst>
              </p:cNvPr>
              <p:cNvSpPr txBox="1"/>
              <p:nvPr/>
            </p:nvSpPr>
            <p:spPr>
              <a:xfrm>
                <a:off x="1328214" y="4737187"/>
                <a:ext cx="10513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D35E51E-0332-19EC-5C5A-1E9E7898C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214" y="4737187"/>
                <a:ext cx="1051377" cy="276999"/>
              </a:xfrm>
              <a:prstGeom prst="rect">
                <a:avLst/>
              </a:prstGeom>
              <a:blipFill>
                <a:blip r:embed="rId10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E82345F-49BB-AFDF-042B-1554115B9472}"/>
                  </a:ext>
                </a:extLst>
              </p:cNvPr>
              <p:cNvSpPr txBox="1"/>
              <p:nvPr/>
            </p:nvSpPr>
            <p:spPr>
              <a:xfrm>
                <a:off x="4623382" y="1811680"/>
                <a:ext cx="2363013" cy="553998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E82345F-49BB-AFDF-042B-1554115B9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382" y="1811680"/>
                <a:ext cx="2363013" cy="553998"/>
              </a:xfrm>
              <a:prstGeom prst="rect">
                <a:avLst/>
              </a:prstGeom>
              <a:blipFill>
                <a:blip r:embed="rId11"/>
                <a:stretch>
                  <a:fillRect b="-14894"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3195853-A549-87AD-83B8-284C72DC1291}"/>
                  </a:ext>
                </a:extLst>
              </p:cNvPr>
              <p:cNvSpPr txBox="1"/>
              <p:nvPr/>
            </p:nvSpPr>
            <p:spPr>
              <a:xfrm>
                <a:off x="4187648" y="2868015"/>
                <a:ext cx="3488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3195853-A549-87AD-83B8-284C72DC1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648" y="2868015"/>
                <a:ext cx="348878" cy="276999"/>
              </a:xfrm>
              <a:prstGeom prst="rect">
                <a:avLst/>
              </a:prstGeom>
              <a:blipFill>
                <a:blip r:embed="rId12"/>
                <a:stretch>
                  <a:fillRect l="-6897" r="-34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5509F63-0479-5788-99D2-0A0001275F10}"/>
              </a:ext>
            </a:extLst>
          </p:cNvPr>
          <p:cNvCxnSpPr/>
          <p:nvPr/>
        </p:nvCxnSpPr>
        <p:spPr>
          <a:xfrm>
            <a:off x="3475996" y="3041327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BF52072-3E7F-A311-26EA-10D4A277429B}"/>
              </a:ext>
            </a:extLst>
          </p:cNvPr>
          <p:cNvCxnSpPr/>
          <p:nvPr/>
        </p:nvCxnSpPr>
        <p:spPr>
          <a:xfrm>
            <a:off x="3475996" y="4024171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89D0486-2DE0-6BA5-3A47-57FB0C97623D}"/>
                  </a:ext>
                </a:extLst>
              </p:cNvPr>
              <p:cNvSpPr txBox="1"/>
              <p:nvPr/>
            </p:nvSpPr>
            <p:spPr>
              <a:xfrm>
                <a:off x="4187648" y="3857114"/>
                <a:ext cx="3542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89D0486-2DE0-6BA5-3A47-57FB0C976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648" y="3857114"/>
                <a:ext cx="354200" cy="276999"/>
              </a:xfrm>
              <a:prstGeom prst="rect">
                <a:avLst/>
              </a:prstGeom>
              <a:blipFill>
                <a:blip r:embed="rId13"/>
                <a:stretch>
                  <a:fillRect l="-6897" r="-6897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5A4D5AF-927F-4646-43CC-C7852F5A4E86}"/>
              </a:ext>
            </a:extLst>
          </p:cNvPr>
          <p:cNvCxnSpPr/>
          <p:nvPr/>
        </p:nvCxnSpPr>
        <p:spPr>
          <a:xfrm>
            <a:off x="3475996" y="5010699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1E65B19-A8C3-4324-C05A-F471280657C8}"/>
                  </a:ext>
                </a:extLst>
              </p:cNvPr>
              <p:cNvSpPr txBox="1"/>
              <p:nvPr/>
            </p:nvSpPr>
            <p:spPr>
              <a:xfrm>
                <a:off x="4187648" y="4843642"/>
                <a:ext cx="3542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1E65B19-A8C3-4324-C05A-F47128065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648" y="4843642"/>
                <a:ext cx="354200" cy="276999"/>
              </a:xfrm>
              <a:prstGeom prst="rect">
                <a:avLst/>
              </a:prstGeom>
              <a:blipFill>
                <a:blip r:embed="rId14"/>
                <a:stretch>
                  <a:fillRect l="-6897" r="-6897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ight Brace 49">
            <a:extLst>
              <a:ext uri="{FF2B5EF4-FFF2-40B4-BE49-F238E27FC236}">
                <a16:creationId xmlns:a16="http://schemas.microsoft.com/office/drawing/2014/main" id="{022394C2-4519-95A9-DD22-746269B8F196}"/>
              </a:ext>
            </a:extLst>
          </p:cNvPr>
          <p:cNvSpPr/>
          <p:nvPr/>
        </p:nvSpPr>
        <p:spPr>
          <a:xfrm>
            <a:off x="4827135" y="2725859"/>
            <a:ext cx="490417" cy="2708807"/>
          </a:xfrm>
          <a:prstGeom prst="rightBrac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4A95972-1600-FE5A-9F3A-8BA938B4503C}"/>
                  </a:ext>
                </a:extLst>
              </p:cNvPr>
              <p:cNvSpPr txBox="1"/>
              <p:nvPr/>
            </p:nvSpPr>
            <p:spPr>
              <a:xfrm>
                <a:off x="5591823" y="3361048"/>
                <a:ext cx="21235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𝑐𝑜𝑙𝑙𝑖𝑠𝑖𝑜𝑛𝑠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4A95972-1600-FE5A-9F3A-8BA938B45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823" y="3361048"/>
                <a:ext cx="2123530" cy="307777"/>
              </a:xfrm>
              <a:prstGeom prst="rect">
                <a:avLst/>
              </a:prstGeom>
              <a:blipFill>
                <a:blip r:embed="rId15"/>
                <a:stretch>
                  <a:fillRect l="-4762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8F88E97-088B-AD8D-531D-32B83E6D2561}"/>
                  </a:ext>
                </a:extLst>
              </p:cNvPr>
              <p:cNvSpPr txBox="1"/>
              <p:nvPr/>
            </p:nvSpPr>
            <p:spPr>
              <a:xfrm>
                <a:off x="4463912" y="4215539"/>
                <a:ext cx="448839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𝑘𝑒𝑦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 ⊕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8F88E97-088B-AD8D-531D-32B83E6D2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912" y="4215539"/>
                <a:ext cx="4488392" cy="307777"/>
              </a:xfrm>
              <a:prstGeom prst="rect">
                <a:avLst/>
              </a:prstGeom>
              <a:blipFill>
                <a:blip r:embed="rId16"/>
                <a:stretch>
                  <a:fillRect t="-80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A545BD44-F57E-3CD6-DC65-D3BCE6B4D144}"/>
                  </a:ext>
                </a:extLst>
              </p:cNvPr>
              <p:cNvSpPr/>
              <p:nvPr/>
            </p:nvSpPr>
            <p:spPr>
              <a:xfrm>
                <a:off x="8470920" y="1817461"/>
                <a:ext cx="3650010" cy="1980848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  <a:alpha val="5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accent5">
                        <a:lumMod val="75000"/>
                      </a:schemeClr>
                    </a:solidFill>
                  </a:rPr>
                  <a:t>Correctness: 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Using </a:t>
                </a:r>
                <a:r>
                  <a:rPr lang="en-US" b="1" dirty="0">
                    <a:solidFill>
                      <a:schemeClr val="accent5">
                        <a:lumMod val="75000"/>
                      </a:schemeClr>
                    </a:solidFill>
                  </a:rPr>
                  <a:t>chain of Chernoff Bounds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 to show 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b="1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shared randomness</a:t>
                </a:r>
                <a:endParaRPr lang="en-US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A545BD44-F57E-3CD6-DC65-D3BCE6B4D1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920" y="1817461"/>
                <a:ext cx="3650010" cy="1980848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E871A07F-69C8-B04A-5DC3-AA9A9BA2291B}"/>
                  </a:ext>
                </a:extLst>
              </p:cNvPr>
              <p:cNvSpPr/>
              <p:nvPr/>
            </p:nvSpPr>
            <p:spPr>
              <a:xfrm>
                <a:off x="8470920" y="4369427"/>
                <a:ext cx="3650010" cy="1980848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  <a:alpha val="5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accent5">
                        <a:lumMod val="75000"/>
                      </a:schemeClr>
                    </a:solidFill>
                  </a:rPr>
                  <a:t>Soundness: 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Using </a:t>
                </a:r>
                <a:r>
                  <a:rPr lang="en-US" b="1" dirty="0">
                    <a:solidFill>
                      <a:schemeClr val="accent5">
                        <a:lumMod val="75000"/>
                      </a:schemeClr>
                    </a:solidFill>
                  </a:rPr>
                  <a:t>Chernoff Bound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 to show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b="1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query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𝑛𝑒𝑔𝑙</m:t>
                    </m:r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E871A07F-69C8-B04A-5DC3-AA9A9BA229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920" y="4369427"/>
                <a:ext cx="3650010" cy="1980848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12D301EC-5762-CA24-06E4-50DF9B200EBA}"/>
                  </a:ext>
                </a:extLst>
              </p:cNvPr>
              <p:cNvSpPr/>
              <p:nvPr/>
            </p:nvSpPr>
            <p:spPr>
              <a:xfrm>
                <a:off x="7795672" y="3562455"/>
                <a:ext cx="1998801" cy="1143316"/>
              </a:xfrm>
              <a:prstGeom prst="roundRect">
                <a:avLst/>
              </a:prstGeom>
              <a:solidFill>
                <a:srgbClr val="FFAAB8">
                  <a:alpha val="50000"/>
                </a:srgbClr>
              </a:solidFill>
              <a:ln>
                <a:solidFill>
                  <a:srgbClr val="C000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𝛀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  <m:sup>
                              <m:r>
                                <a:rPr lang="en-US" b="1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1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</m:e>
                      </m:d>
                      <m:r>
                        <a:rPr lang="en-US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𝐬𝐞𝐜𝐮𝐫𝐢𝐭𝐲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12D301EC-5762-CA24-06E4-50DF9B200E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5672" y="3562455"/>
                <a:ext cx="1998801" cy="1143316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BFC355-FA2A-50D9-33F7-23A636E0A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3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61481"/>
            <a:ext cx="10058400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Definition Overview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Previous Works and Our Contribution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Technical Overview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Conclusion</a:t>
            </a:r>
            <a:r>
              <a:rPr lang="en-US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Open Problems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1A3779B-2464-557A-AD20-63EBE1024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BB7F8F-51FD-D96D-9FF4-4D6B3E12B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117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961481"/>
                <a:ext cx="10058400" cy="4023360"/>
              </a:xfrm>
            </p:spPr>
            <p:txBody>
              <a:bodyPr vert="horz" lIns="0" tIns="45720" rIns="0" bIns="45720" rtlCol="0" anchor="t"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 Introducing a construction of 4-NIKE in the </a:t>
                </a:r>
                <a:r>
                  <a:rPr lang="en-US" dirty="0" err="1">
                    <a:solidFill>
                      <a:schemeClr val="tx1"/>
                    </a:solidFill>
                  </a:rPr>
                  <a:t>Shoup’s</a:t>
                </a:r>
                <a:r>
                  <a:rPr lang="en-US" dirty="0">
                    <a:solidFill>
                      <a:schemeClr val="tx1"/>
                    </a:solidFill>
                  </a:rPr>
                  <a:t> GGM with </a:t>
                </a:r>
                <a:r>
                  <a:rPr lang="en-US" b="1" dirty="0">
                    <a:solidFill>
                      <a:schemeClr val="tx1"/>
                    </a:solidFill>
                  </a:rPr>
                  <a:t>standard assumptions</a:t>
                </a:r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  <a:endParaRPr lang="en-US" b="1" dirty="0">
                  <a:solidFill>
                    <a:schemeClr val="tx1"/>
                  </a:solidFill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Combining the idea of Merkle (using a random oracle) with the idea of 4-NIKE from an idealized 2-NIKE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Quadratic security gap in </a:t>
                </a:r>
                <a:r>
                  <a:rPr lang="en-US" dirty="0" err="1">
                    <a:solidFill>
                      <a:schemeClr val="tx1"/>
                    </a:solidFill>
                  </a:rPr>
                  <a:t>Shoup’s</a:t>
                </a:r>
                <a:r>
                  <a:rPr lang="en-US" dirty="0">
                    <a:solidFill>
                      <a:schemeClr val="tx1"/>
                    </a:solidFill>
                  </a:rPr>
                  <a:t> GGM</a:t>
                </a:r>
                <a:endParaRPr lang="en-US" b="1" dirty="0">
                  <a:solidFill>
                    <a:schemeClr val="tx1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In Maurer’s GGM, one cannot achieve more than quadratic security gap.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 A fine-grained 3-NIKE protocol with security against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1.5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-time adversaries in ROM.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Natural generalization of the seminal protocol of Merkle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961481"/>
                <a:ext cx="10058400" cy="4023360"/>
              </a:xfrm>
              <a:blipFill>
                <a:blip r:embed="rId4"/>
                <a:stretch>
                  <a:fillRect l="-1387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1A3779B-2464-557A-AD20-63EBE1024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C9907E-B037-2EE5-B693-6CDAAF071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124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848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92041"/>
            <a:ext cx="10058400" cy="292442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>
                <a:latin typeface="+mj-lt"/>
              </a:rPr>
              <a:t> 4-NIKE with quadratic security under sub-exponential hardness of CDH and the existence </a:t>
            </a:r>
            <a:r>
              <a:rPr lang="en-US" dirty="0">
                <a:latin typeface="+mj-lt"/>
              </a:rPr>
              <a:t>of an exponentially secure injective PRG.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>
                <a:latin typeface="+mj-lt"/>
              </a:rPr>
              <a:t> 4-NIKE with sub-quadratic security in MGGM assuming the existence of an exponentially secure injective PRG.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056F229-3E86-379B-E422-67C4D934C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A3EB42-AC2F-91A6-5594-7661DDB4951F}"/>
              </a:ext>
            </a:extLst>
          </p:cNvPr>
          <p:cNvSpPr txBox="1"/>
          <p:nvPr/>
        </p:nvSpPr>
        <p:spPr>
          <a:xfrm>
            <a:off x="189229" y="74506"/>
            <a:ext cx="1694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TODO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83FAB7-247E-6213-EB24-4D456FCAD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125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67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61481"/>
            <a:ext cx="10058400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Definition Overview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Previous Works and Our Contribution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Technical Overview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Conclusion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 Open Problems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1A3779B-2464-557A-AD20-63EBE1024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C3089-58C9-749D-F11A-0DAD97BD6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2706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Problems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1A3779B-2464-557A-AD20-63EBE1024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EF071B-77B2-80EB-8BDA-88CB9A5FC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69EFE8-D1F5-3056-9CD0-B2D340182BD9}"/>
              </a:ext>
            </a:extLst>
          </p:cNvPr>
          <p:cNvSpPr txBox="1"/>
          <p:nvPr/>
        </p:nvSpPr>
        <p:spPr>
          <a:xfrm>
            <a:off x="189229" y="74506"/>
            <a:ext cx="1694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TODO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22253F-618D-154A-35DD-1EE78A72B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127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21494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6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5201" y="643467"/>
            <a:ext cx="6255026" cy="5054008"/>
          </a:xfrm>
        </p:spPr>
        <p:txBody>
          <a:bodyPr anchor="ctr">
            <a:normAutofit/>
          </a:bodyPr>
          <a:lstStyle/>
          <a:p>
            <a:pPr algn="r"/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lt"/>
                <a:cs typeface="+mj-lt"/>
              </a:rPr>
              <a:t>Thank You!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 Light"/>
            </a:endParaRPr>
          </a:p>
        </p:txBody>
      </p:sp>
      <p:cxnSp>
        <p:nvCxnSpPr>
          <p:cNvPr id="20" name="Straight Connector 8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0">
            <a:extLst>
              <a:ext uri="{FF2B5EF4-FFF2-40B4-BE49-F238E27FC236}">
                <a16:creationId xmlns:a16="http://schemas.microsoft.com/office/drawing/2014/main" id="{8A549DE7-671D-4575-AF43-858FD999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C22D9B36-9BE7-472B-8808-7E0D68107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0942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14DA4C3E-520B-E9B3-AB4D-A1C5867B8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20CB0-5389-081B-2050-4BCDB0775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87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ACMS23 Results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A7198A1-8C01-9E08-9E79-B59281912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92041"/>
            <a:ext cx="10058400" cy="164624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+mj-lt"/>
              </a:rPr>
              <a:t>4-NIKE with quadratic security in </a:t>
            </a:r>
            <a:r>
              <a:rPr lang="en-US" dirty="0" err="1">
                <a:latin typeface="+mj-lt"/>
              </a:rPr>
              <a:t>Shoup’s</a:t>
            </a:r>
            <a:r>
              <a:rPr lang="en-US" dirty="0">
                <a:latin typeface="+mj-lt"/>
              </a:rPr>
              <a:t> generic group model (SGGM)</a:t>
            </a:r>
          </a:p>
          <a:p>
            <a:pPr marL="749808" lvl="1" indent="-457200"/>
            <a:r>
              <a:rPr lang="en-US" dirty="0">
                <a:latin typeface="+mj-lt"/>
              </a:rPr>
              <a:t>We could not prove it from standard assumptions</a:t>
            </a:r>
          </a:p>
          <a:p>
            <a:pPr marL="749808" lvl="1" indent="-457200"/>
            <a:endParaRPr lang="en-US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+mj-lt"/>
              </a:rPr>
              <a:t>One cannot achieve more than quadratic security in Maurer’s generic group model (MGGM)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292608" lvl="1" indent="0">
              <a:buNone/>
            </a:pPr>
            <a:endParaRPr lang="en-US" dirty="0">
              <a:solidFill>
                <a:srgbClr val="FF0000"/>
              </a:solidFill>
              <a:latin typeface="+mj-lt"/>
            </a:endParaRPr>
          </a:p>
          <a:p>
            <a:pPr marL="292608" lvl="1" indent="0">
              <a:buNone/>
            </a:pPr>
            <a:endParaRPr lang="en-US" dirty="0">
              <a:solidFill>
                <a:srgbClr val="FF0000"/>
              </a:solidFill>
              <a:latin typeface="+mj-lt"/>
            </a:endParaRPr>
          </a:p>
          <a:p>
            <a:pPr marL="292608" lvl="1" indent="0">
              <a:buNone/>
            </a:pPr>
            <a:endParaRPr lang="en-US" dirty="0">
              <a:solidFill>
                <a:srgbClr val="FF0000"/>
              </a:solidFill>
              <a:latin typeface="+mj-lt"/>
            </a:endParaRPr>
          </a:p>
          <a:p>
            <a:pPr marL="292608" lvl="1" indent="0">
              <a:buNone/>
            </a:pPr>
            <a:endParaRPr lang="en-US" dirty="0">
              <a:solidFill>
                <a:srgbClr val="FF0000"/>
              </a:solidFill>
              <a:latin typeface="+mj-lt"/>
            </a:endParaRPr>
          </a:p>
          <a:p>
            <a:pPr marL="292608" lvl="1" indent="0">
              <a:buNone/>
            </a:pPr>
            <a:endParaRPr lang="en-US" dirty="0">
              <a:solidFill>
                <a:srgbClr val="FF0000"/>
              </a:solidFill>
              <a:latin typeface="+mj-lt"/>
            </a:endParaRPr>
          </a:p>
          <a:p>
            <a:pPr marL="292608" lvl="1" indent="0">
              <a:buNone/>
            </a:pPr>
            <a:endParaRPr lang="en-US" dirty="0">
              <a:solidFill>
                <a:srgbClr val="FF0000"/>
              </a:solidFill>
              <a:latin typeface="+mj-lt"/>
            </a:endParaRPr>
          </a:p>
          <a:p>
            <a:pPr marL="292608" lvl="1" indent="0">
              <a:buNone/>
            </a:pPr>
            <a:endParaRPr lang="en-US" dirty="0">
              <a:solidFill>
                <a:srgbClr val="FF0000"/>
              </a:solidFill>
              <a:latin typeface="+mj-lt"/>
            </a:endParaRPr>
          </a:p>
          <a:p>
            <a:pPr marL="292608" lvl="1" indent="0">
              <a:buNone/>
            </a:pP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E6BF9-0348-24EF-886D-718787B83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6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ACMS23 Results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E6BF9-0348-24EF-886D-718787B83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14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78F0AA-A646-4443-3412-70006EB68CDE}"/>
              </a:ext>
            </a:extLst>
          </p:cNvPr>
          <p:cNvSpPr/>
          <p:nvPr/>
        </p:nvSpPr>
        <p:spPr>
          <a:xfrm>
            <a:off x="2429510" y="4434289"/>
            <a:ext cx="7332980" cy="1752571"/>
          </a:xfrm>
          <a:custGeom>
            <a:avLst/>
            <a:gdLst>
              <a:gd name="connsiteX0" fmla="*/ 0 w 7332980"/>
              <a:gd name="connsiteY0" fmla="*/ 0 h 1752571"/>
              <a:gd name="connsiteX1" fmla="*/ 490746 w 7332980"/>
              <a:gd name="connsiteY1" fmla="*/ 0 h 1752571"/>
              <a:gd name="connsiteX2" fmla="*/ 981491 w 7332980"/>
              <a:gd name="connsiteY2" fmla="*/ 0 h 1752571"/>
              <a:gd name="connsiteX3" fmla="*/ 1325577 w 7332980"/>
              <a:gd name="connsiteY3" fmla="*/ 0 h 1752571"/>
              <a:gd name="connsiteX4" fmla="*/ 2036312 w 7332980"/>
              <a:gd name="connsiteY4" fmla="*/ 0 h 1752571"/>
              <a:gd name="connsiteX5" fmla="*/ 2527058 w 7332980"/>
              <a:gd name="connsiteY5" fmla="*/ 0 h 1752571"/>
              <a:gd name="connsiteX6" fmla="*/ 3017803 w 7332980"/>
              <a:gd name="connsiteY6" fmla="*/ 0 h 1752571"/>
              <a:gd name="connsiteX7" fmla="*/ 3655208 w 7332980"/>
              <a:gd name="connsiteY7" fmla="*/ 0 h 1752571"/>
              <a:gd name="connsiteX8" fmla="*/ 3999294 w 7332980"/>
              <a:gd name="connsiteY8" fmla="*/ 0 h 1752571"/>
              <a:gd name="connsiteX9" fmla="*/ 4490040 w 7332980"/>
              <a:gd name="connsiteY9" fmla="*/ 0 h 1752571"/>
              <a:gd name="connsiteX10" fmla="*/ 4907456 w 7332980"/>
              <a:gd name="connsiteY10" fmla="*/ 0 h 1752571"/>
              <a:gd name="connsiteX11" fmla="*/ 5618191 w 7332980"/>
              <a:gd name="connsiteY11" fmla="*/ 0 h 1752571"/>
              <a:gd name="connsiteX12" fmla="*/ 6035607 w 7332980"/>
              <a:gd name="connsiteY12" fmla="*/ 0 h 1752571"/>
              <a:gd name="connsiteX13" fmla="*/ 6599682 w 7332980"/>
              <a:gd name="connsiteY13" fmla="*/ 0 h 1752571"/>
              <a:gd name="connsiteX14" fmla="*/ 7332980 w 7332980"/>
              <a:gd name="connsiteY14" fmla="*/ 0 h 1752571"/>
              <a:gd name="connsiteX15" fmla="*/ 7332980 w 7332980"/>
              <a:gd name="connsiteY15" fmla="*/ 584190 h 1752571"/>
              <a:gd name="connsiteX16" fmla="*/ 7332980 w 7332980"/>
              <a:gd name="connsiteY16" fmla="*/ 1115804 h 1752571"/>
              <a:gd name="connsiteX17" fmla="*/ 7332980 w 7332980"/>
              <a:gd name="connsiteY17" fmla="*/ 1752571 h 1752571"/>
              <a:gd name="connsiteX18" fmla="*/ 6768905 w 7332980"/>
              <a:gd name="connsiteY18" fmla="*/ 1752571 h 1752571"/>
              <a:gd name="connsiteX19" fmla="*/ 6351489 w 7332980"/>
              <a:gd name="connsiteY19" fmla="*/ 1752571 h 1752571"/>
              <a:gd name="connsiteX20" fmla="*/ 5934073 w 7332980"/>
              <a:gd name="connsiteY20" fmla="*/ 1752571 h 1752571"/>
              <a:gd name="connsiteX21" fmla="*/ 5443327 w 7332980"/>
              <a:gd name="connsiteY21" fmla="*/ 1752571 h 1752571"/>
              <a:gd name="connsiteX22" fmla="*/ 4805922 w 7332980"/>
              <a:gd name="connsiteY22" fmla="*/ 1752571 h 1752571"/>
              <a:gd name="connsiteX23" fmla="*/ 4095187 w 7332980"/>
              <a:gd name="connsiteY23" fmla="*/ 1752571 h 1752571"/>
              <a:gd name="connsiteX24" fmla="*/ 3457782 w 7332980"/>
              <a:gd name="connsiteY24" fmla="*/ 1752571 h 1752571"/>
              <a:gd name="connsiteX25" fmla="*/ 3040366 w 7332980"/>
              <a:gd name="connsiteY25" fmla="*/ 1752571 h 1752571"/>
              <a:gd name="connsiteX26" fmla="*/ 2696280 w 7332980"/>
              <a:gd name="connsiteY26" fmla="*/ 1752571 h 1752571"/>
              <a:gd name="connsiteX27" fmla="*/ 2278865 w 7332980"/>
              <a:gd name="connsiteY27" fmla="*/ 1752571 h 1752571"/>
              <a:gd name="connsiteX28" fmla="*/ 1568130 w 7332980"/>
              <a:gd name="connsiteY28" fmla="*/ 1752571 h 1752571"/>
              <a:gd name="connsiteX29" fmla="*/ 1150714 w 7332980"/>
              <a:gd name="connsiteY29" fmla="*/ 1752571 h 1752571"/>
              <a:gd name="connsiteX30" fmla="*/ 659968 w 7332980"/>
              <a:gd name="connsiteY30" fmla="*/ 1752571 h 1752571"/>
              <a:gd name="connsiteX31" fmla="*/ 0 w 7332980"/>
              <a:gd name="connsiteY31" fmla="*/ 1752571 h 1752571"/>
              <a:gd name="connsiteX32" fmla="*/ 0 w 7332980"/>
              <a:gd name="connsiteY32" fmla="*/ 1203432 h 1752571"/>
              <a:gd name="connsiteX33" fmla="*/ 0 w 7332980"/>
              <a:gd name="connsiteY33" fmla="*/ 636767 h 1752571"/>
              <a:gd name="connsiteX34" fmla="*/ 0 w 7332980"/>
              <a:gd name="connsiteY34" fmla="*/ 0 h 175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332980" h="1752571" fill="none" extrusionOk="0">
                <a:moveTo>
                  <a:pt x="0" y="0"/>
                </a:moveTo>
                <a:cubicBezTo>
                  <a:pt x="152107" y="-56372"/>
                  <a:pt x="384127" y="50099"/>
                  <a:pt x="490746" y="0"/>
                </a:cubicBezTo>
                <a:cubicBezTo>
                  <a:pt x="597365" y="-50099"/>
                  <a:pt x="752562" y="43820"/>
                  <a:pt x="981491" y="0"/>
                </a:cubicBezTo>
                <a:cubicBezTo>
                  <a:pt x="1210421" y="-43820"/>
                  <a:pt x="1197414" y="19189"/>
                  <a:pt x="1325577" y="0"/>
                </a:cubicBezTo>
                <a:cubicBezTo>
                  <a:pt x="1453740" y="-19189"/>
                  <a:pt x="1816100" y="24062"/>
                  <a:pt x="2036312" y="0"/>
                </a:cubicBezTo>
                <a:cubicBezTo>
                  <a:pt x="2256525" y="-24062"/>
                  <a:pt x="2371541" y="32378"/>
                  <a:pt x="2527058" y="0"/>
                </a:cubicBezTo>
                <a:cubicBezTo>
                  <a:pt x="2682575" y="-32378"/>
                  <a:pt x="2884016" y="42366"/>
                  <a:pt x="3017803" y="0"/>
                </a:cubicBezTo>
                <a:cubicBezTo>
                  <a:pt x="3151591" y="-42366"/>
                  <a:pt x="3455838" y="9890"/>
                  <a:pt x="3655208" y="0"/>
                </a:cubicBezTo>
                <a:cubicBezTo>
                  <a:pt x="3854579" y="-9890"/>
                  <a:pt x="3887427" y="11659"/>
                  <a:pt x="3999294" y="0"/>
                </a:cubicBezTo>
                <a:cubicBezTo>
                  <a:pt x="4111161" y="-11659"/>
                  <a:pt x="4293728" y="39212"/>
                  <a:pt x="4490040" y="0"/>
                </a:cubicBezTo>
                <a:cubicBezTo>
                  <a:pt x="4686352" y="-39212"/>
                  <a:pt x="4809199" y="15559"/>
                  <a:pt x="4907456" y="0"/>
                </a:cubicBezTo>
                <a:cubicBezTo>
                  <a:pt x="5005713" y="-15559"/>
                  <a:pt x="5364465" y="67152"/>
                  <a:pt x="5618191" y="0"/>
                </a:cubicBezTo>
                <a:cubicBezTo>
                  <a:pt x="5871918" y="-67152"/>
                  <a:pt x="5861865" y="9164"/>
                  <a:pt x="6035607" y="0"/>
                </a:cubicBezTo>
                <a:cubicBezTo>
                  <a:pt x="6209349" y="-9164"/>
                  <a:pt x="6450715" y="54511"/>
                  <a:pt x="6599682" y="0"/>
                </a:cubicBezTo>
                <a:cubicBezTo>
                  <a:pt x="6748649" y="-54511"/>
                  <a:pt x="7072993" y="73152"/>
                  <a:pt x="7332980" y="0"/>
                </a:cubicBezTo>
                <a:cubicBezTo>
                  <a:pt x="7354047" y="123247"/>
                  <a:pt x="7294142" y="303602"/>
                  <a:pt x="7332980" y="584190"/>
                </a:cubicBezTo>
                <a:cubicBezTo>
                  <a:pt x="7371818" y="864778"/>
                  <a:pt x="7288883" y="947448"/>
                  <a:pt x="7332980" y="1115804"/>
                </a:cubicBezTo>
                <a:cubicBezTo>
                  <a:pt x="7377077" y="1284160"/>
                  <a:pt x="7276445" y="1488130"/>
                  <a:pt x="7332980" y="1752571"/>
                </a:cubicBezTo>
                <a:cubicBezTo>
                  <a:pt x="7103717" y="1764991"/>
                  <a:pt x="6883360" y="1728581"/>
                  <a:pt x="6768905" y="1752571"/>
                </a:cubicBezTo>
                <a:cubicBezTo>
                  <a:pt x="6654450" y="1776561"/>
                  <a:pt x="6436533" y="1723125"/>
                  <a:pt x="6351489" y="1752571"/>
                </a:cubicBezTo>
                <a:cubicBezTo>
                  <a:pt x="6266445" y="1782017"/>
                  <a:pt x="6057156" y="1745726"/>
                  <a:pt x="5934073" y="1752571"/>
                </a:cubicBezTo>
                <a:cubicBezTo>
                  <a:pt x="5810990" y="1759416"/>
                  <a:pt x="5628144" y="1708927"/>
                  <a:pt x="5443327" y="1752571"/>
                </a:cubicBezTo>
                <a:cubicBezTo>
                  <a:pt x="5258510" y="1796215"/>
                  <a:pt x="5003894" y="1718604"/>
                  <a:pt x="4805922" y="1752571"/>
                </a:cubicBezTo>
                <a:cubicBezTo>
                  <a:pt x="4607951" y="1786538"/>
                  <a:pt x="4342834" y="1703433"/>
                  <a:pt x="4095187" y="1752571"/>
                </a:cubicBezTo>
                <a:cubicBezTo>
                  <a:pt x="3847540" y="1801709"/>
                  <a:pt x="3652376" y="1747452"/>
                  <a:pt x="3457782" y="1752571"/>
                </a:cubicBezTo>
                <a:cubicBezTo>
                  <a:pt x="3263189" y="1757690"/>
                  <a:pt x="3144409" y="1751257"/>
                  <a:pt x="3040366" y="1752571"/>
                </a:cubicBezTo>
                <a:cubicBezTo>
                  <a:pt x="2936323" y="1753885"/>
                  <a:pt x="2802725" y="1731423"/>
                  <a:pt x="2696280" y="1752571"/>
                </a:cubicBezTo>
                <a:cubicBezTo>
                  <a:pt x="2589835" y="1773719"/>
                  <a:pt x="2385492" y="1707131"/>
                  <a:pt x="2278865" y="1752571"/>
                </a:cubicBezTo>
                <a:cubicBezTo>
                  <a:pt x="2172238" y="1798011"/>
                  <a:pt x="1870299" y="1668639"/>
                  <a:pt x="1568130" y="1752571"/>
                </a:cubicBezTo>
                <a:cubicBezTo>
                  <a:pt x="1265962" y="1836503"/>
                  <a:pt x="1300702" y="1709914"/>
                  <a:pt x="1150714" y="1752571"/>
                </a:cubicBezTo>
                <a:cubicBezTo>
                  <a:pt x="1000726" y="1795228"/>
                  <a:pt x="823835" y="1732767"/>
                  <a:pt x="659968" y="1752571"/>
                </a:cubicBezTo>
                <a:cubicBezTo>
                  <a:pt x="496101" y="1772375"/>
                  <a:pt x="185807" y="1747339"/>
                  <a:pt x="0" y="1752571"/>
                </a:cubicBezTo>
                <a:cubicBezTo>
                  <a:pt x="-35694" y="1525341"/>
                  <a:pt x="36238" y="1467413"/>
                  <a:pt x="0" y="1203432"/>
                </a:cubicBezTo>
                <a:cubicBezTo>
                  <a:pt x="-36238" y="939451"/>
                  <a:pt x="43427" y="801297"/>
                  <a:pt x="0" y="636767"/>
                </a:cubicBezTo>
                <a:cubicBezTo>
                  <a:pt x="-43427" y="472237"/>
                  <a:pt x="56929" y="286792"/>
                  <a:pt x="0" y="0"/>
                </a:cubicBezTo>
                <a:close/>
              </a:path>
              <a:path w="7332980" h="1752571" stroke="0" extrusionOk="0">
                <a:moveTo>
                  <a:pt x="0" y="0"/>
                </a:moveTo>
                <a:cubicBezTo>
                  <a:pt x="241708" y="-30152"/>
                  <a:pt x="442538" y="31961"/>
                  <a:pt x="564075" y="0"/>
                </a:cubicBezTo>
                <a:cubicBezTo>
                  <a:pt x="685612" y="-31961"/>
                  <a:pt x="943901" y="5472"/>
                  <a:pt x="1274810" y="0"/>
                </a:cubicBezTo>
                <a:cubicBezTo>
                  <a:pt x="1605719" y="-5472"/>
                  <a:pt x="1519550" y="10975"/>
                  <a:pt x="1618896" y="0"/>
                </a:cubicBezTo>
                <a:cubicBezTo>
                  <a:pt x="1718242" y="-10975"/>
                  <a:pt x="1843992" y="9250"/>
                  <a:pt x="2036312" y="0"/>
                </a:cubicBezTo>
                <a:cubicBezTo>
                  <a:pt x="2228632" y="-9250"/>
                  <a:pt x="2277708" y="25986"/>
                  <a:pt x="2380398" y="0"/>
                </a:cubicBezTo>
                <a:cubicBezTo>
                  <a:pt x="2483088" y="-25986"/>
                  <a:pt x="2807577" y="71765"/>
                  <a:pt x="3091133" y="0"/>
                </a:cubicBezTo>
                <a:cubicBezTo>
                  <a:pt x="3374689" y="-71765"/>
                  <a:pt x="3452212" y="18846"/>
                  <a:pt x="3655208" y="0"/>
                </a:cubicBezTo>
                <a:cubicBezTo>
                  <a:pt x="3858204" y="-18846"/>
                  <a:pt x="3922224" y="700"/>
                  <a:pt x="4145954" y="0"/>
                </a:cubicBezTo>
                <a:cubicBezTo>
                  <a:pt x="4369684" y="-700"/>
                  <a:pt x="4458718" y="54316"/>
                  <a:pt x="4710029" y="0"/>
                </a:cubicBezTo>
                <a:cubicBezTo>
                  <a:pt x="4961341" y="-54316"/>
                  <a:pt x="4947605" y="35195"/>
                  <a:pt x="5054115" y="0"/>
                </a:cubicBezTo>
                <a:cubicBezTo>
                  <a:pt x="5160625" y="-35195"/>
                  <a:pt x="5314558" y="10520"/>
                  <a:pt x="5471531" y="0"/>
                </a:cubicBezTo>
                <a:cubicBezTo>
                  <a:pt x="5628504" y="-10520"/>
                  <a:pt x="5909613" y="26204"/>
                  <a:pt x="6108936" y="0"/>
                </a:cubicBezTo>
                <a:cubicBezTo>
                  <a:pt x="6308260" y="-26204"/>
                  <a:pt x="6424686" y="44619"/>
                  <a:pt x="6526352" y="0"/>
                </a:cubicBezTo>
                <a:cubicBezTo>
                  <a:pt x="6628018" y="-44619"/>
                  <a:pt x="7032148" y="70743"/>
                  <a:pt x="7332980" y="0"/>
                </a:cubicBezTo>
                <a:cubicBezTo>
                  <a:pt x="7336820" y="193745"/>
                  <a:pt x="7284220" y="383323"/>
                  <a:pt x="7332980" y="619242"/>
                </a:cubicBezTo>
                <a:cubicBezTo>
                  <a:pt x="7381740" y="855161"/>
                  <a:pt x="7285708" y="923649"/>
                  <a:pt x="7332980" y="1168381"/>
                </a:cubicBezTo>
                <a:cubicBezTo>
                  <a:pt x="7380252" y="1413113"/>
                  <a:pt x="7271980" y="1478296"/>
                  <a:pt x="7332980" y="1752571"/>
                </a:cubicBezTo>
                <a:cubicBezTo>
                  <a:pt x="7237628" y="1762185"/>
                  <a:pt x="7051576" y="1743194"/>
                  <a:pt x="6915564" y="1752571"/>
                </a:cubicBezTo>
                <a:cubicBezTo>
                  <a:pt x="6779552" y="1761948"/>
                  <a:pt x="6615308" y="1731085"/>
                  <a:pt x="6498148" y="1752571"/>
                </a:cubicBezTo>
                <a:cubicBezTo>
                  <a:pt x="6380988" y="1774057"/>
                  <a:pt x="6128011" y="1739512"/>
                  <a:pt x="5934073" y="1752571"/>
                </a:cubicBezTo>
                <a:cubicBezTo>
                  <a:pt x="5740135" y="1765630"/>
                  <a:pt x="5626166" y="1743446"/>
                  <a:pt x="5516657" y="1752571"/>
                </a:cubicBezTo>
                <a:cubicBezTo>
                  <a:pt x="5407148" y="1761696"/>
                  <a:pt x="5038843" y="1721199"/>
                  <a:pt x="4805922" y="1752571"/>
                </a:cubicBezTo>
                <a:cubicBezTo>
                  <a:pt x="4573001" y="1783943"/>
                  <a:pt x="4267152" y="1686828"/>
                  <a:pt x="4095187" y="1752571"/>
                </a:cubicBezTo>
                <a:cubicBezTo>
                  <a:pt x="3923222" y="1818314"/>
                  <a:pt x="3847654" y="1744937"/>
                  <a:pt x="3751101" y="1752571"/>
                </a:cubicBezTo>
                <a:cubicBezTo>
                  <a:pt x="3654548" y="1760205"/>
                  <a:pt x="3272013" y="1717031"/>
                  <a:pt x="3113696" y="1752571"/>
                </a:cubicBezTo>
                <a:cubicBezTo>
                  <a:pt x="2955379" y="1788111"/>
                  <a:pt x="2569821" y="1675846"/>
                  <a:pt x="2402961" y="1752571"/>
                </a:cubicBezTo>
                <a:cubicBezTo>
                  <a:pt x="2236101" y="1829296"/>
                  <a:pt x="2174855" y="1740370"/>
                  <a:pt x="1985545" y="1752571"/>
                </a:cubicBezTo>
                <a:cubicBezTo>
                  <a:pt x="1796235" y="1764772"/>
                  <a:pt x="1482297" y="1729601"/>
                  <a:pt x="1348140" y="1752571"/>
                </a:cubicBezTo>
                <a:cubicBezTo>
                  <a:pt x="1213983" y="1775541"/>
                  <a:pt x="1167874" y="1723947"/>
                  <a:pt x="1004054" y="1752571"/>
                </a:cubicBezTo>
                <a:cubicBezTo>
                  <a:pt x="840234" y="1781195"/>
                  <a:pt x="736940" y="1731348"/>
                  <a:pt x="513309" y="1752571"/>
                </a:cubicBezTo>
                <a:cubicBezTo>
                  <a:pt x="289678" y="1773794"/>
                  <a:pt x="108326" y="1705458"/>
                  <a:pt x="0" y="1752571"/>
                </a:cubicBezTo>
                <a:cubicBezTo>
                  <a:pt x="-51674" y="1583296"/>
                  <a:pt x="60750" y="1285351"/>
                  <a:pt x="0" y="1150855"/>
                </a:cubicBezTo>
                <a:cubicBezTo>
                  <a:pt x="-60750" y="1016359"/>
                  <a:pt x="54515" y="778689"/>
                  <a:pt x="0" y="601716"/>
                </a:cubicBezTo>
                <a:cubicBezTo>
                  <a:pt x="-54515" y="424743"/>
                  <a:pt x="37877" y="167202"/>
                  <a:pt x="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78229488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SGGM: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Parties have access to the group elements through some random representations.</a:t>
            </a:r>
          </a:p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MGGM: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Parties have no access the group elements!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73104471-0D8A-36DA-E8B0-7DF9115E6E32}"/>
              </a:ext>
            </a:extLst>
          </p:cNvPr>
          <p:cNvSpPr/>
          <p:nvPr/>
        </p:nvSpPr>
        <p:spPr>
          <a:xfrm>
            <a:off x="4165589" y="3738283"/>
            <a:ext cx="4178300" cy="584200"/>
          </a:xfrm>
          <a:custGeom>
            <a:avLst/>
            <a:gdLst>
              <a:gd name="connsiteX0" fmla="*/ 0 w 4178300"/>
              <a:gd name="connsiteY0" fmla="*/ 97369 h 584200"/>
              <a:gd name="connsiteX1" fmla="*/ 97369 w 4178300"/>
              <a:gd name="connsiteY1" fmla="*/ 0 h 584200"/>
              <a:gd name="connsiteX2" fmla="*/ 696383 w 4178300"/>
              <a:gd name="connsiteY2" fmla="*/ 0 h 584200"/>
              <a:gd name="connsiteX3" fmla="*/ 696383 w 4178300"/>
              <a:gd name="connsiteY3" fmla="*/ 0 h 584200"/>
              <a:gd name="connsiteX4" fmla="*/ 1229116 w 4178300"/>
              <a:gd name="connsiteY4" fmla="*/ 0 h 584200"/>
              <a:gd name="connsiteX5" fmla="*/ 1740958 w 4178300"/>
              <a:gd name="connsiteY5" fmla="*/ 0 h 584200"/>
              <a:gd name="connsiteX6" fmla="*/ 2372751 w 4178300"/>
              <a:gd name="connsiteY6" fmla="*/ 0 h 584200"/>
              <a:gd name="connsiteX7" fmla="*/ 2887545 w 4178300"/>
              <a:gd name="connsiteY7" fmla="*/ 0 h 584200"/>
              <a:gd name="connsiteX8" fmla="*/ 3495938 w 4178300"/>
              <a:gd name="connsiteY8" fmla="*/ 0 h 584200"/>
              <a:gd name="connsiteX9" fmla="*/ 4080931 w 4178300"/>
              <a:gd name="connsiteY9" fmla="*/ 0 h 584200"/>
              <a:gd name="connsiteX10" fmla="*/ 4178300 w 4178300"/>
              <a:gd name="connsiteY10" fmla="*/ 97369 h 584200"/>
              <a:gd name="connsiteX11" fmla="*/ 4178300 w 4178300"/>
              <a:gd name="connsiteY11" fmla="*/ 340783 h 584200"/>
              <a:gd name="connsiteX12" fmla="*/ 4178300 w 4178300"/>
              <a:gd name="connsiteY12" fmla="*/ 340783 h 584200"/>
              <a:gd name="connsiteX13" fmla="*/ 4178300 w 4178300"/>
              <a:gd name="connsiteY13" fmla="*/ 486833 h 584200"/>
              <a:gd name="connsiteX14" fmla="*/ 4178300 w 4178300"/>
              <a:gd name="connsiteY14" fmla="*/ 486831 h 584200"/>
              <a:gd name="connsiteX15" fmla="*/ 4080931 w 4178300"/>
              <a:gd name="connsiteY15" fmla="*/ 584200 h 584200"/>
              <a:gd name="connsiteX16" fmla="*/ 3495938 w 4178300"/>
              <a:gd name="connsiteY16" fmla="*/ 584200 h 584200"/>
              <a:gd name="connsiteX17" fmla="*/ 2887545 w 4178300"/>
              <a:gd name="connsiteY17" fmla="*/ 584200 h 584200"/>
              <a:gd name="connsiteX18" fmla="*/ 2325951 w 4178300"/>
              <a:gd name="connsiteY18" fmla="*/ 584200 h 584200"/>
              <a:gd name="connsiteX19" fmla="*/ 1740958 w 4178300"/>
              <a:gd name="connsiteY19" fmla="*/ 584200 h 584200"/>
              <a:gd name="connsiteX20" fmla="*/ 1213121 w 4178300"/>
              <a:gd name="connsiteY20" fmla="*/ 735011 h 584200"/>
              <a:gd name="connsiteX21" fmla="*/ 685283 w 4178300"/>
              <a:gd name="connsiteY21" fmla="*/ 885822 h 584200"/>
              <a:gd name="connsiteX22" fmla="*/ 696383 w 4178300"/>
              <a:gd name="connsiteY22" fmla="*/ 584200 h 584200"/>
              <a:gd name="connsiteX23" fmla="*/ 97369 w 4178300"/>
              <a:gd name="connsiteY23" fmla="*/ 584200 h 584200"/>
              <a:gd name="connsiteX24" fmla="*/ 0 w 4178300"/>
              <a:gd name="connsiteY24" fmla="*/ 486831 h 584200"/>
              <a:gd name="connsiteX25" fmla="*/ 0 w 4178300"/>
              <a:gd name="connsiteY25" fmla="*/ 486833 h 584200"/>
              <a:gd name="connsiteX26" fmla="*/ 0 w 4178300"/>
              <a:gd name="connsiteY26" fmla="*/ 340783 h 584200"/>
              <a:gd name="connsiteX27" fmla="*/ 0 w 4178300"/>
              <a:gd name="connsiteY27" fmla="*/ 340783 h 584200"/>
              <a:gd name="connsiteX28" fmla="*/ 0 w 4178300"/>
              <a:gd name="connsiteY28" fmla="*/ 97369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178300" h="584200" fill="none" extrusionOk="0">
                <a:moveTo>
                  <a:pt x="0" y="97369"/>
                </a:moveTo>
                <a:cubicBezTo>
                  <a:pt x="6788" y="39412"/>
                  <a:pt x="45574" y="2322"/>
                  <a:pt x="97369" y="0"/>
                </a:cubicBezTo>
                <a:cubicBezTo>
                  <a:pt x="219550" y="-53042"/>
                  <a:pt x="408682" y="43921"/>
                  <a:pt x="696383" y="0"/>
                </a:cubicBezTo>
                <a:lnTo>
                  <a:pt x="696383" y="0"/>
                </a:lnTo>
                <a:cubicBezTo>
                  <a:pt x="847115" y="-14488"/>
                  <a:pt x="1039677" y="27767"/>
                  <a:pt x="1229116" y="0"/>
                </a:cubicBezTo>
                <a:cubicBezTo>
                  <a:pt x="1418555" y="-27767"/>
                  <a:pt x="1625220" y="23884"/>
                  <a:pt x="1740958" y="0"/>
                </a:cubicBezTo>
                <a:cubicBezTo>
                  <a:pt x="2053639" y="-49737"/>
                  <a:pt x="2112984" y="29730"/>
                  <a:pt x="2372751" y="0"/>
                </a:cubicBezTo>
                <a:cubicBezTo>
                  <a:pt x="2632518" y="-29730"/>
                  <a:pt x="2684813" y="30757"/>
                  <a:pt x="2887545" y="0"/>
                </a:cubicBezTo>
                <a:cubicBezTo>
                  <a:pt x="3090277" y="-30757"/>
                  <a:pt x="3200680" y="64595"/>
                  <a:pt x="3495938" y="0"/>
                </a:cubicBezTo>
                <a:cubicBezTo>
                  <a:pt x="3791196" y="-64595"/>
                  <a:pt x="3826474" y="60694"/>
                  <a:pt x="4080931" y="0"/>
                </a:cubicBezTo>
                <a:cubicBezTo>
                  <a:pt x="4146648" y="-3136"/>
                  <a:pt x="4191071" y="42253"/>
                  <a:pt x="4178300" y="97369"/>
                </a:cubicBezTo>
                <a:cubicBezTo>
                  <a:pt x="4206370" y="155306"/>
                  <a:pt x="4167438" y="274333"/>
                  <a:pt x="4178300" y="340783"/>
                </a:cubicBezTo>
                <a:lnTo>
                  <a:pt x="4178300" y="340783"/>
                </a:lnTo>
                <a:cubicBezTo>
                  <a:pt x="4183183" y="376548"/>
                  <a:pt x="4168514" y="439446"/>
                  <a:pt x="4178300" y="486833"/>
                </a:cubicBezTo>
                <a:lnTo>
                  <a:pt x="4178300" y="486831"/>
                </a:lnTo>
                <a:cubicBezTo>
                  <a:pt x="4169537" y="539235"/>
                  <a:pt x="4129787" y="598144"/>
                  <a:pt x="4080931" y="584200"/>
                </a:cubicBezTo>
                <a:cubicBezTo>
                  <a:pt x="3952800" y="586425"/>
                  <a:pt x="3773475" y="517492"/>
                  <a:pt x="3495938" y="584200"/>
                </a:cubicBezTo>
                <a:cubicBezTo>
                  <a:pt x="3218401" y="650908"/>
                  <a:pt x="3171483" y="570673"/>
                  <a:pt x="2887545" y="584200"/>
                </a:cubicBezTo>
                <a:cubicBezTo>
                  <a:pt x="2603607" y="597727"/>
                  <a:pt x="2455487" y="578513"/>
                  <a:pt x="2325951" y="584200"/>
                </a:cubicBezTo>
                <a:cubicBezTo>
                  <a:pt x="2196415" y="589887"/>
                  <a:pt x="2028563" y="527340"/>
                  <a:pt x="1740958" y="584200"/>
                </a:cubicBezTo>
                <a:cubicBezTo>
                  <a:pt x="1521754" y="659124"/>
                  <a:pt x="1349448" y="642468"/>
                  <a:pt x="1213121" y="735011"/>
                </a:cubicBezTo>
                <a:cubicBezTo>
                  <a:pt x="1076794" y="827554"/>
                  <a:pt x="815819" y="821629"/>
                  <a:pt x="685283" y="885822"/>
                </a:cubicBezTo>
                <a:cubicBezTo>
                  <a:pt x="655545" y="747616"/>
                  <a:pt x="719699" y="661473"/>
                  <a:pt x="696383" y="584200"/>
                </a:cubicBezTo>
                <a:cubicBezTo>
                  <a:pt x="512521" y="629638"/>
                  <a:pt x="285599" y="547395"/>
                  <a:pt x="97369" y="584200"/>
                </a:cubicBezTo>
                <a:cubicBezTo>
                  <a:pt x="55663" y="576501"/>
                  <a:pt x="9090" y="544931"/>
                  <a:pt x="0" y="486831"/>
                </a:cubicBezTo>
                <a:lnTo>
                  <a:pt x="0" y="486833"/>
                </a:lnTo>
                <a:cubicBezTo>
                  <a:pt x="-169" y="440161"/>
                  <a:pt x="1546" y="379629"/>
                  <a:pt x="0" y="340783"/>
                </a:cubicBezTo>
                <a:lnTo>
                  <a:pt x="0" y="340783"/>
                </a:lnTo>
                <a:cubicBezTo>
                  <a:pt x="-16288" y="275405"/>
                  <a:pt x="1076" y="178536"/>
                  <a:pt x="0" y="97369"/>
                </a:cubicBezTo>
                <a:close/>
              </a:path>
              <a:path w="4178300" h="584200" stroke="0" extrusionOk="0">
                <a:moveTo>
                  <a:pt x="0" y="97369"/>
                </a:moveTo>
                <a:cubicBezTo>
                  <a:pt x="-5710" y="58251"/>
                  <a:pt x="41684" y="-4249"/>
                  <a:pt x="97369" y="0"/>
                </a:cubicBezTo>
                <a:cubicBezTo>
                  <a:pt x="219195" y="-33801"/>
                  <a:pt x="574092" y="60301"/>
                  <a:pt x="696383" y="0"/>
                </a:cubicBezTo>
                <a:lnTo>
                  <a:pt x="696383" y="0"/>
                </a:lnTo>
                <a:cubicBezTo>
                  <a:pt x="948184" y="-8201"/>
                  <a:pt x="1052070" y="45961"/>
                  <a:pt x="1229116" y="0"/>
                </a:cubicBezTo>
                <a:cubicBezTo>
                  <a:pt x="1406162" y="-45961"/>
                  <a:pt x="1542725" y="3443"/>
                  <a:pt x="1740958" y="0"/>
                </a:cubicBezTo>
                <a:cubicBezTo>
                  <a:pt x="1918877" y="-34119"/>
                  <a:pt x="2095615" y="1456"/>
                  <a:pt x="2255752" y="0"/>
                </a:cubicBezTo>
                <a:cubicBezTo>
                  <a:pt x="2415889" y="-1456"/>
                  <a:pt x="2610966" y="2205"/>
                  <a:pt x="2770546" y="0"/>
                </a:cubicBezTo>
                <a:cubicBezTo>
                  <a:pt x="2930126" y="-2205"/>
                  <a:pt x="3106647" y="9688"/>
                  <a:pt x="3308740" y="0"/>
                </a:cubicBezTo>
                <a:cubicBezTo>
                  <a:pt x="3510833" y="-9688"/>
                  <a:pt x="3912247" y="4209"/>
                  <a:pt x="4080931" y="0"/>
                </a:cubicBezTo>
                <a:cubicBezTo>
                  <a:pt x="4131691" y="-9446"/>
                  <a:pt x="4176700" y="36209"/>
                  <a:pt x="4178300" y="97369"/>
                </a:cubicBezTo>
                <a:cubicBezTo>
                  <a:pt x="4195176" y="216133"/>
                  <a:pt x="4162590" y="270935"/>
                  <a:pt x="4178300" y="340783"/>
                </a:cubicBezTo>
                <a:lnTo>
                  <a:pt x="4178300" y="340783"/>
                </a:lnTo>
                <a:cubicBezTo>
                  <a:pt x="4184843" y="388199"/>
                  <a:pt x="4165134" y="457167"/>
                  <a:pt x="4178300" y="486833"/>
                </a:cubicBezTo>
                <a:lnTo>
                  <a:pt x="4178300" y="486831"/>
                </a:lnTo>
                <a:cubicBezTo>
                  <a:pt x="4187600" y="541252"/>
                  <a:pt x="4138571" y="589776"/>
                  <a:pt x="4080931" y="584200"/>
                </a:cubicBezTo>
                <a:cubicBezTo>
                  <a:pt x="3866524" y="596020"/>
                  <a:pt x="3709131" y="511649"/>
                  <a:pt x="3449138" y="584200"/>
                </a:cubicBezTo>
                <a:cubicBezTo>
                  <a:pt x="3189145" y="656751"/>
                  <a:pt x="2993402" y="575173"/>
                  <a:pt x="2864145" y="584200"/>
                </a:cubicBezTo>
                <a:cubicBezTo>
                  <a:pt x="2734888" y="593227"/>
                  <a:pt x="2445100" y="565459"/>
                  <a:pt x="2279152" y="584200"/>
                </a:cubicBezTo>
                <a:cubicBezTo>
                  <a:pt x="2113204" y="602941"/>
                  <a:pt x="1947421" y="573502"/>
                  <a:pt x="1740958" y="584200"/>
                </a:cubicBezTo>
                <a:cubicBezTo>
                  <a:pt x="1524123" y="652965"/>
                  <a:pt x="1377893" y="630845"/>
                  <a:pt x="1244791" y="725962"/>
                </a:cubicBezTo>
                <a:cubicBezTo>
                  <a:pt x="1111689" y="821079"/>
                  <a:pt x="792315" y="833821"/>
                  <a:pt x="685283" y="885822"/>
                </a:cubicBezTo>
                <a:cubicBezTo>
                  <a:pt x="687824" y="746820"/>
                  <a:pt x="694914" y="712356"/>
                  <a:pt x="696383" y="584200"/>
                </a:cubicBezTo>
                <a:cubicBezTo>
                  <a:pt x="548670" y="614626"/>
                  <a:pt x="332909" y="547751"/>
                  <a:pt x="97369" y="584200"/>
                </a:cubicBezTo>
                <a:cubicBezTo>
                  <a:pt x="46513" y="575450"/>
                  <a:pt x="-2003" y="539983"/>
                  <a:pt x="0" y="486831"/>
                </a:cubicBezTo>
                <a:lnTo>
                  <a:pt x="0" y="486833"/>
                </a:lnTo>
                <a:cubicBezTo>
                  <a:pt x="-12202" y="450109"/>
                  <a:pt x="1098" y="394209"/>
                  <a:pt x="0" y="340783"/>
                </a:cubicBezTo>
                <a:lnTo>
                  <a:pt x="0" y="340783"/>
                </a:lnTo>
                <a:cubicBezTo>
                  <a:pt x="-19330" y="290415"/>
                  <a:pt x="27773" y="189617"/>
                  <a:pt x="0" y="97369"/>
                </a:cubicBezTo>
                <a:close/>
              </a:path>
            </a:pathLst>
          </a:custGeom>
          <a:solidFill>
            <a:srgbClr val="FFB18D"/>
          </a:solidFill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657150371">
                  <a:prstGeom prst="wedgeRoundRectCallout">
                    <a:avLst>
                      <a:gd name="adj1" fmla="val -33599"/>
                      <a:gd name="adj2" fmla="val 101630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There is a </a:t>
            </a:r>
            <a:r>
              <a:rPr lang="en-US" b="1" dirty="0">
                <a:solidFill>
                  <a:srgbClr val="C00000"/>
                </a:solidFill>
              </a:rPr>
              <a:t>gap</a:t>
            </a:r>
            <a:r>
              <a:rPr lang="en-US" dirty="0">
                <a:solidFill>
                  <a:srgbClr val="C00000"/>
                </a:solidFill>
              </a:rPr>
              <a:t> between the two results!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7F60C56-40DC-53BB-DE90-98825DF50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92041"/>
            <a:ext cx="10058400" cy="164624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+mj-lt"/>
              </a:rPr>
              <a:t>4-NIKE with quadratic security in </a:t>
            </a:r>
            <a:r>
              <a:rPr lang="en-US" dirty="0" err="1">
                <a:latin typeface="+mj-lt"/>
              </a:rPr>
              <a:t>Shoup’s</a:t>
            </a:r>
            <a:r>
              <a:rPr lang="en-US" dirty="0">
                <a:latin typeface="+mj-lt"/>
              </a:rPr>
              <a:t> generic group model (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SGGM</a:t>
            </a:r>
            <a:r>
              <a:rPr lang="en-US" dirty="0">
                <a:latin typeface="+mj-lt"/>
              </a:rPr>
              <a:t>)</a:t>
            </a:r>
          </a:p>
          <a:p>
            <a:pPr marL="749808" lvl="1" indent="-457200"/>
            <a:r>
              <a:rPr lang="en-US" dirty="0">
                <a:latin typeface="+mj-lt"/>
              </a:rPr>
              <a:t>We could not prove it from standard assumptions</a:t>
            </a:r>
          </a:p>
          <a:p>
            <a:pPr marL="749808" lvl="1" indent="-457200"/>
            <a:endParaRPr lang="en-US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+mj-lt"/>
              </a:rPr>
              <a:t>One cannot achieve more than quadratic security in Maurer’s generic group model (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MGGM</a:t>
            </a:r>
            <a:r>
              <a:rPr lang="en-US" dirty="0">
                <a:latin typeface="+mj-lt"/>
              </a:rPr>
              <a:t>)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292608" lvl="1" indent="0">
              <a:buNone/>
            </a:pPr>
            <a:endParaRPr lang="en-US" dirty="0">
              <a:solidFill>
                <a:srgbClr val="FF0000"/>
              </a:solidFill>
              <a:latin typeface="+mj-lt"/>
            </a:endParaRPr>
          </a:p>
          <a:p>
            <a:pPr marL="292608" lvl="1" indent="0">
              <a:buNone/>
            </a:pPr>
            <a:endParaRPr lang="en-US" dirty="0">
              <a:solidFill>
                <a:srgbClr val="FF0000"/>
              </a:solidFill>
              <a:latin typeface="+mj-lt"/>
            </a:endParaRPr>
          </a:p>
          <a:p>
            <a:pPr marL="292608" lvl="1" indent="0">
              <a:buNone/>
            </a:pPr>
            <a:endParaRPr lang="en-US" dirty="0">
              <a:solidFill>
                <a:srgbClr val="FF0000"/>
              </a:solidFill>
              <a:latin typeface="+mj-lt"/>
            </a:endParaRPr>
          </a:p>
          <a:p>
            <a:pPr marL="292608" lvl="1" indent="0">
              <a:buNone/>
            </a:pPr>
            <a:endParaRPr lang="en-US" dirty="0">
              <a:solidFill>
                <a:srgbClr val="FF0000"/>
              </a:solidFill>
              <a:latin typeface="+mj-lt"/>
            </a:endParaRPr>
          </a:p>
          <a:p>
            <a:pPr marL="292608" lvl="1" indent="0">
              <a:buNone/>
            </a:pPr>
            <a:endParaRPr lang="en-US" dirty="0">
              <a:solidFill>
                <a:srgbClr val="FF0000"/>
              </a:solidFill>
              <a:latin typeface="+mj-lt"/>
            </a:endParaRPr>
          </a:p>
          <a:p>
            <a:pPr marL="292608" lvl="1" indent="0">
              <a:buNone/>
            </a:pPr>
            <a:endParaRPr lang="en-US" dirty="0">
              <a:solidFill>
                <a:srgbClr val="FF0000"/>
              </a:solidFill>
              <a:latin typeface="+mj-lt"/>
            </a:endParaRPr>
          </a:p>
          <a:p>
            <a:pPr marL="292608" lvl="1" indent="0">
              <a:buNone/>
            </a:pPr>
            <a:endParaRPr lang="en-US" dirty="0">
              <a:solidFill>
                <a:srgbClr val="FF0000"/>
              </a:solidFill>
              <a:latin typeface="+mj-lt"/>
            </a:endParaRPr>
          </a:p>
          <a:p>
            <a:pPr marL="292608" lvl="1" indent="0">
              <a:buNone/>
            </a:pPr>
            <a:endParaRPr lang="en-US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621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E6BF9-0348-24EF-886D-718787B83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15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0C759CB-2D5F-89C2-45C2-E16C395C8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92041"/>
            <a:ext cx="10058400" cy="407101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>
                <a:latin typeface="+mj-lt"/>
              </a:rPr>
              <a:t> </a:t>
            </a:r>
            <a:r>
              <a:rPr lang="en-US" dirty="0">
                <a:latin typeface="+mj-lt"/>
              </a:rPr>
              <a:t>Can we construct a fine-grained K-NIKE based on standard assumptions in the </a:t>
            </a:r>
            <a:r>
              <a:rPr lang="en-US" b="1" dirty="0">
                <a:latin typeface="+mj-lt"/>
              </a:rPr>
              <a:t>plain</a:t>
            </a:r>
            <a:r>
              <a:rPr lang="en-US" dirty="0">
                <a:latin typeface="+mj-lt"/>
              </a:rPr>
              <a:t> </a:t>
            </a:r>
            <a:r>
              <a:rPr lang="en-US" b="1" dirty="0">
                <a:latin typeface="+mj-lt"/>
              </a:rPr>
              <a:t>model</a:t>
            </a:r>
            <a:r>
              <a:rPr lang="en-US" dirty="0">
                <a:latin typeface="+mj-lt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292608" lvl="1" indent="0">
              <a:buNone/>
            </a:pPr>
            <a:endParaRPr lang="en-US" dirty="0">
              <a:solidFill>
                <a:srgbClr val="FF0000"/>
              </a:solidFill>
              <a:latin typeface="+mj-lt"/>
            </a:endParaRPr>
          </a:p>
          <a:p>
            <a:pPr marL="292608" lvl="1" indent="0">
              <a:buNone/>
            </a:pPr>
            <a:endParaRPr lang="en-US" dirty="0">
              <a:solidFill>
                <a:srgbClr val="FF0000"/>
              </a:solidFill>
              <a:latin typeface="+mj-lt"/>
            </a:endParaRPr>
          </a:p>
          <a:p>
            <a:pPr marL="292608" lvl="1" indent="0">
              <a:buNone/>
            </a:pPr>
            <a:endParaRPr lang="en-US" dirty="0">
              <a:solidFill>
                <a:srgbClr val="FF0000"/>
              </a:solidFill>
              <a:latin typeface="+mj-lt"/>
            </a:endParaRPr>
          </a:p>
          <a:p>
            <a:pPr marL="292608" lvl="1" indent="0">
              <a:buNone/>
            </a:pPr>
            <a:endParaRPr lang="en-US" dirty="0">
              <a:solidFill>
                <a:srgbClr val="FF0000"/>
              </a:solidFill>
              <a:latin typeface="+mj-lt"/>
            </a:endParaRPr>
          </a:p>
          <a:p>
            <a:pPr marL="292608" lvl="1" indent="0">
              <a:buNone/>
            </a:pPr>
            <a:endParaRPr lang="en-US" dirty="0">
              <a:solidFill>
                <a:srgbClr val="FF0000"/>
              </a:solidFill>
              <a:latin typeface="+mj-lt"/>
            </a:endParaRPr>
          </a:p>
          <a:p>
            <a:pPr marL="292608" lvl="1" indent="0">
              <a:buNone/>
            </a:pPr>
            <a:endParaRPr lang="en-US" dirty="0">
              <a:solidFill>
                <a:srgbClr val="FF0000"/>
              </a:solidFill>
              <a:latin typeface="+mj-lt"/>
            </a:endParaRPr>
          </a:p>
          <a:p>
            <a:pPr marL="292608" lvl="1" indent="0">
              <a:buNone/>
            </a:pPr>
            <a:endParaRPr lang="en-US" dirty="0">
              <a:solidFill>
                <a:srgbClr val="FF0000"/>
              </a:solidFill>
              <a:latin typeface="+mj-lt"/>
            </a:endParaRPr>
          </a:p>
          <a:p>
            <a:pPr marL="292608" lvl="1" indent="0">
              <a:buNone/>
            </a:pP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5EBB51D-F491-44E7-DF80-28B9C875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ACMS23 Limitations + Our Contributions</a:t>
            </a:r>
          </a:p>
        </p:txBody>
      </p:sp>
    </p:spTree>
    <p:extLst>
      <p:ext uri="{BB962C8B-B14F-4D97-AF65-F5344CB8AC3E}">
        <p14:creationId xmlns:p14="http://schemas.microsoft.com/office/powerpoint/2010/main" val="603357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E6BF9-0348-24EF-886D-718787B83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16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0C759CB-2D5F-89C2-45C2-E16C395C8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92041"/>
            <a:ext cx="10058400" cy="407101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>
                <a:latin typeface="+mj-lt"/>
              </a:rPr>
              <a:t> </a:t>
            </a:r>
            <a:r>
              <a:rPr lang="en-US" dirty="0">
                <a:latin typeface="+mj-lt"/>
              </a:rPr>
              <a:t>Can we construct a fine-grained K-NIKE based on standard assumptions in the </a:t>
            </a:r>
            <a:r>
              <a:rPr lang="en-US" b="1" dirty="0">
                <a:latin typeface="+mj-lt"/>
              </a:rPr>
              <a:t>plain</a:t>
            </a:r>
            <a:r>
              <a:rPr lang="en-US" dirty="0">
                <a:latin typeface="+mj-lt"/>
              </a:rPr>
              <a:t> </a:t>
            </a:r>
            <a:r>
              <a:rPr lang="en-US" b="1" dirty="0">
                <a:latin typeface="+mj-lt"/>
              </a:rPr>
              <a:t>model</a:t>
            </a:r>
            <a:r>
              <a:rPr lang="en-US" dirty="0">
                <a:latin typeface="+mj-lt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+mj-lt"/>
              </a:rPr>
              <a:t>Is it possible to close the gap between the positive and negative results?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292608" lvl="1" indent="0">
              <a:buNone/>
            </a:pPr>
            <a:endParaRPr lang="en-US" dirty="0">
              <a:solidFill>
                <a:srgbClr val="FF0000"/>
              </a:solidFill>
              <a:latin typeface="+mj-lt"/>
            </a:endParaRPr>
          </a:p>
          <a:p>
            <a:pPr marL="292608" lvl="1" indent="0">
              <a:buNone/>
            </a:pPr>
            <a:endParaRPr lang="en-US" dirty="0">
              <a:solidFill>
                <a:srgbClr val="FF0000"/>
              </a:solidFill>
              <a:latin typeface="+mj-lt"/>
            </a:endParaRPr>
          </a:p>
          <a:p>
            <a:pPr marL="292608" lvl="1" indent="0">
              <a:buNone/>
            </a:pPr>
            <a:endParaRPr lang="en-US" dirty="0">
              <a:solidFill>
                <a:srgbClr val="FF0000"/>
              </a:solidFill>
              <a:latin typeface="+mj-lt"/>
            </a:endParaRPr>
          </a:p>
          <a:p>
            <a:pPr marL="292608" lvl="1" indent="0">
              <a:buNone/>
            </a:pPr>
            <a:endParaRPr lang="en-US" dirty="0">
              <a:solidFill>
                <a:srgbClr val="FF0000"/>
              </a:solidFill>
              <a:latin typeface="+mj-lt"/>
            </a:endParaRPr>
          </a:p>
          <a:p>
            <a:pPr marL="292608" lvl="1" indent="0">
              <a:buNone/>
            </a:pPr>
            <a:endParaRPr lang="en-US" dirty="0">
              <a:solidFill>
                <a:srgbClr val="FF0000"/>
              </a:solidFill>
              <a:latin typeface="+mj-lt"/>
            </a:endParaRPr>
          </a:p>
          <a:p>
            <a:pPr marL="292608" lvl="1" indent="0">
              <a:buNone/>
            </a:pPr>
            <a:endParaRPr lang="en-US" dirty="0">
              <a:solidFill>
                <a:srgbClr val="FF0000"/>
              </a:solidFill>
              <a:latin typeface="+mj-lt"/>
            </a:endParaRPr>
          </a:p>
          <a:p>
            <a:pPr marL="292608" lvl="1" indent="0">
              <a:buNone/>
            </a:pPr>
            <a:endParaRPr lang="en-US" dirty="0">
              <a:solidFill>
                <a:srgbClr val="FF0000"/>
              </a:solidFill>
              <a:latin typeface="+mj-lt"/>
            </a:endParaRPr>
          </a:p>
          <a:p>
            <a:pPr marL="292608" lvl="1" indent="0">
              <a:buNone/>
            </a:pP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5EBB51D-F491-44E7-DF80-28B9C875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ACMS23 Limitations + Our Contributions</a:t>
            </a:r>
          </a:p>
        </p:txBody>
      </p:sp>
    </p:spTree>
    <p:extLst>
      <p:ext uri="{BB962C8B-B14F-4D97-AF65-F5344CB8AC3E}">
        <p14:creationId xmlns:p14="http://schemas.microsoft.com/office/powerpoint/2010/main" val="4202847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E6BF9-0348-24EF-886D-718787B83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17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5EBB51D-F491-44E7-DF80-28B9C875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ACMS23 Limitations + Our Contributions</a:t>
            </a:r>
          </a:p>
        </p:txBody>
      </p:sp>
      <p:sp>
        <p:nvSpPr>
          <p:cNvPr id="12" name="Alternate Process 11">
            <a:extLst>
              <a:ext uri="{FF2B5EF4-FFF2-40B4-BE49-F238E27FC236}">
                <a16:creationId xmlns:a16="http://schemas.microsoft.com/office/drawing/2014/main" id="{25008865-55C9-B836-2C4B-E838C0C408BD}"/>
              </a:ext>
            </a:extLst>
          </p:cNvPr>
          <p:cNvSpPr/>
          <p:nvPr/>
        </p:nvSpPr>
        <p:spPr>
          <a:xfrm>
            <a:off x="1701800" y="2679700"/>
            <a:ext cx="9271000" cy="1003300"/>
          </a:xfrm>
          <a:custGeom>
            <a:avLst/>
            <a:gdLst>
              <a:gd name="connsiteX0" fmla="*/ 0 w 9271000"/>
              <a:gd name="connsiteY0" fmla="*/ 167217 h 1003300"/>
              <a:gd name="connsiteX1" fmla="*/ 167217 w 9271000"/>
              <a:gd name="connsiteY1" fmla="*/ 0 h 1003300"/>
              <a:gd name="connsiteX2" fmla="*/ 941719 w 9271000"/>
              <a:gd name="connsiteY2" fmla="*/ 0 h 1003300"/>
              <a:gd name="connsiteX3" fmla="*/ 1716222 w 9271000"/>
              <a:gd name="connsiteY3" fmla="*/ 0 h 1003300"/>
              <a:gd name="connsiteX4" fmla="*/ 2043896 w 9271000"/>
              <a:gd name="connsiteY4" fmla="*/ 0 h 1003300"/>
              <a:gd name="connsiteX5" fmla="*/ 2550301 w 9271000"/>
              <a:gd name="connsiteY5" fmla="*/ 0 h 1003300"/>
              <a:gd name="connsiteX6" fmla="*/ 2967341 w 9271000"/>
              <a:gd name="connsiteY6" fmla="*/ 0 h 1003300"/>
              <a:gd name="connsiteX7" fmla="*/ 3384381 w 9271000"/>
              <a:gd name="connsiteY7" fmla="*/ 0 h 1003300"/>
              <a:gd name="connsiteX8" fmla="*/ 4158883 w 9271000"/>
              <a:gd name="connsiteY8" fmla="*/ 0 h 1003300"/>
              <a:gd name="connsiteX9" fmla="*/ 4486557 w 9271000"/>
              <a:gd name="connsiteY9" fmla="*/ 0 h 1003300"/>
              <a:gd name="connsiteX10" fmla="*/ 4992963 w 9271000"/>
              <a:gd name="connsiteY10" fmla="*/ 0 h 1003300"/>
              <a:gd name="connsiteX11" fmla="*/ 5767465 w 9271000"/>
              <a:gd name="connsiteY11" fmla="*/ 0 h 1003300"/>
              <a:gd name="connsiteX12" fmla="*/ 6452602 w 9271000"/>
              <a:gd name="connsiteY12" fmla="*/ 0 h 1003300"/>
              <a:gd name="connsiteX13" fmla="*/ 7048373 w 9271000"/>
              <a:gd name="connsiteY13" fmla="*/ 0 h 1003300"/>
              <a:gd name="connsiteX14" fmla="*/ 7644144 w 9271000"/>
              <a:gd name="connsiteY14" fmla="*/ 0 h 1003300"/>
              <a:gd name="connsiteX15" fmla="*/ 8418646 w 9271000"/>
              <a:gd name="connsiteY15" fmla="*/ 0 h 1003300"/>
              <a:gd name="connsiteX16" fmla="*/ 9103783 w 9271000"/>
              <a:gd name="connsiteY16" fmla="*/ 0 h 1003300"/>
              <a:gd name="connsiteX17" fmla="*/ 9271000 w 9271000"/>
              <a:gd name="connsiteY17" fmla="*/ 167217 h 1003300"/>
              <a:gd name="connsiteX18" fmla="*/ 9271000 w 9271000"/>
              <a:gd name="connsiteY18" fmla="*/ 494961 h 1003300"/>
              <a:gd name="connsiteX19" fmla="*/ 9271000 w 9271000"/>
              <a:gd name="connsiteY19" fmla="*/ 836083 h 1003300"/>
              <a:gd name="connsiteX20" fmla="*/ 9103783 w 9271000"/>
              <a:gd name="connsiteY20" fmla="*/ 1003300 h 1003300"/>
              <a:gd name="connsiteX21" fmla="*/ 8329281 w 9271000"/>
              <a:gd name="connsiteY21" fmla="*/ 1003300 h 1003300"/>
              <a:gd name="connsiteX22" fmla="*/ 7822875 w 9271000"/>
              <a:gd name="connsiteY22" fmla="*/ 1003300 h 1003300"/>
              <a:gd name="connsiteX23" fmla="*/ 7495201 w 9271000"/>
              <a:gd name="connsiteY23" fmla="*/ 1003300 h 1003300"/>
              <a:gd name="connsiteX24" fmla="*/ 7078161 w 9271000"/>
              <a:gd name="connsiteY24" fmla="*/ 1003300 h 1003300"/>
              <a:gd name="connsiteX25" fmla="*/ 6750487 w 9271000"/>
              <a:gd name="connsiteY25" fmla="*/ 1003300 h 1003300"/>
              <a:gd name="connsiteX26" fmla="*/ 6154716 w 9271000"/>
              <a:gd name="connsiteY26" fmla="*/ 1003300 h 1003300"/>
              <a:gd name="connsiteX27" fmla="*/ 5648311 w 9271000"/>
              <a:gd name="connsiteY27" fmla="*/ 1003300 h 1003300"/>
              <a:gd name="connsiteX28" fmla="*/ 5231271 w 9271000"/>
              <a:gd name="connsiteY28" fmla="*/ 1003300 h 1003300"/>
              <a:gd name="connsiteX29" fmla="*/ 4903597 w 9271000"/>
              <a:gd name="connsiteY29" fmla="*/ 1003300 h 1003300"/>
              <a:gd name="connsiteX30" fmla="*/ 4129095 w 9271000"/>
              <a:gd name="connsiteY30" fmla="*/ 1003300 h 1003300"/>
              <a:gd name="connsiteX31" fmla="*/ 3533324 w 9271000"/>
              <a:gd name="connsiteY31" fmla="*/ 1003300 h 1003300"/>
              <a:gd name="connsiteX32" fmla="*/ 3116284 w 9271000"/>
              <a:gd name="connsiteY32" fmla="*/ 1003300 h 1003300"/>
              <a:gd name="connsiteX33" fmla="*/ 2788610 w 9271000"/>
              <a:gd name="connsiteY33" fmla="*/ 1003300 h 1003300"/>
              <a:gd name="connsiteX34" fmla="*/ 2460936 w 9271000"/>
              <a:gd name="connsiteY34" fmla="*/ 1003300 h 1003300"/>
              <a:gd name="connsiteX35" fmla="*/ 1865165 w 9271000"/>
              <a:gd name="connsiteY35" fmla="*/ 1003300 h 1003300"/>
              <a:gd name="connsiteX36" fmla="*/ 1269393 w 9271000"/>
              <a:gd name="connsiteY36" fmla="*/ 1003300 h 1003300"/>
              <a:gd name="connsiteX37" fmla="*/ 852354 w 9271000"/>
              <a:gd name="connsiteY37" fmla="*/ 1003300 h 1003300"/>
              <a:gd name="connsiteX38" fmla="*/ 167217 w 9271000"/>
              <a:gd name="connsiteY38" fmla="*/ 1003300 h 1003300"/>
              <a:gd name="connsiteX39" fmla="*/ 0 w 9271000"/>
              <a:gd name="connsiteY39" fmla="*/ 836083 h 1003300"/>
              <a:gd name="connsiteX40" fmla="*/ 0 w 9271000"/>
              <a:gd name="connsiteY40" fmla="*/ 521716 h 1003300"/>
              <a:gd name="connsiteX41" fmla="*/ 0 w 9271000"/>
              <a:gd name="connsiteY41" fmla="*/ 167217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271000" h="1003300" fill="none" extrusionOk="0">
                <a:moveTo>
                  <a:pt x="0" y="167217"/>
                </a:moveTo>
                <a:cubicBezTo>
                  <a:pt x="6490" y="77994"/>
                  <a:pt x="59701" y="-14807"/>
                  <a:pt x="167217" y="0"/>
                </a:cubicBezTo>
                <a:cubicBezTo>
                  <a:pt x="417013" y="-81944"/>
                  <a:pt x="621249" y="40472"/>
                  <a:pt x="941719" y="0"/>
                </a:cubicBezTo>
                <a:cubicBezTo>
                  <a:pt x="1262189" y="-40472"/>
                  <a:pt x="1383502" y="79829"/>
                  <a:pt x="1716222" y="0"/>
                </a:cubicBezTo>
                <a:cubicBezTo>
                  <a:pt x="2048942" y="-79829"/>
                  <a:pt x="1913412" y="20215"/>
                  <a:pt x="2043896" y="0"/>
                </a:cubicBezTo>
                <a:cubicBezTo>
                  <a:pt x="2174380" y="-20215"/>
                  <a:pt x="2356937" y="57557"/>
                  <a:pt x="2550301" y="0"/>
                </a:cubicBezTo>
                <a:cubicBezTo>
                  <a:pt x="2743665" y="-57557"/>
                  <a:pt x="2855989" y="42070"/>
                  <a:pt x="2967341" y="0"/>
                </a:cubicBezTo>
                <a:cubicBezTo>
                  <a:pt x="3078693" y="-42070"/>
                  <a:pt x="3252976" y="13537"/>
                  <a:pt x="3384381" y="0"/>
                </a:cubicBezTo>
                <a:cubicBezTo>
                  <a:pt x="3515786" y="-13537"/>
                  <a:pt x="3784049" y="58897"/>
                  <a:pt x="4158883" y="0"/>
                </a:cubicBezTo>
                <a:cubicBezTo>
                  <a:pt x="4533717" y="-58897"/>
                  <a:pt x="4415721" y="26190"/>
                  <a:pt x="4486557" y="0"/>
                </a:cubicBezTo>
                <a:cubicBezTo>
                  <a:pt x="4557393" y="-26190"/>
                  <a:pt x="4809783" y="5181"/>
                  <a:pt x="4992963" y="0"/>
                </a:cubicBezTo>
                <a:cubicBezTo>
                  <a:pt x="5176143" y="-5181"/>
                  <a:pt x="5546988" y="7690"/>
                  <a:pt x="5767465" y="0"/>
                </a:cubicBezTo>
                <a:cubicBezTo>
                  <a:pt x="5987942" y="-7690"/>
                  <a:pt x="6301145" y="9361"/>
                  <a:pt x="6452602" y="0"/>
                </a:cubicBezTo>
                <a:cubicBezTo>
                  <a:pt x="6604059" y="-9361"/>
                  <a:pt x="6792028" y="5518"/>
                  <a:pt x="7048373" y="0"/>
                </a:cubicBezTo>
                <a:cubicBezTo>
                  <a:pt x="7304718" y="-5518"/>
                  <a:pt x="7446489" y="26256"/>
                  <a:pt x="7644144" y="0"/>
                </a:cubicBezTo>
                <a:cubicBezTo>
                  <a:pt x="7841799" y="-26256"/>
                  <a:pt x="8174966" y="91284"/>
                  <a:pt x="8418646" y="0"/>
                </a:cubicBezTo>
                <a:cubicBezTo>
                  <a:pt x="8662326" y="-91284"/>
                  <a:pt x="8862985" y="29714"/>
                  <a:pt x="9103783" y="0"/>
                </a:cubicBezTo>
                <a:cubicBezTo>
                  <a:pt x="9209952" y="-5389"/>
                  <a:pt x="9279061" y="83229"/>
                  <a:pt x="9271000" y="167217"/>
                </a:cubicBezTo>
                <a:cubicBezTo>
                  <a:pt x="9296515" y="327670"/>
                  <a:pt x="9245345" y="401133"/>
                  <a:pt x="9271000" y="494961"/>
                </a:cubicBezTo>
                <a:cubicBezTo>
                  <a:pt x="9296655" y="588789"/>
                  <a:pt x="9236284" y="713701"/>
                  <a:pt x="9271000" y="836083"/>
                </a:cubicBezTo>
                <a:cubicBezTo>
                  <a:pt x="9255725" y="929054"/>
                  <a:pt x="9186311" y="1025667"/>
                  <a:pt x="9103783" y="1003300"/>
                </a:cubicBezTo>
                <a:cubicBezTo>
                  <a:pt x="8880528" y="1067973"/>
                  <a:pt x="8662124" y="994036"/>
                  <a:pt x="8329281" y="1003300"/>
                </a:cubicBezTo>
                <a:cubicBezTo>
                  <a:pt x="7996438" y="1012564"/>
                  <a:pt x="8064195" y="974394"/>
                  <a:pt x="7822875" y="1003300"/>
                </a:cubicBezTo>
                <a:cubicBezTo>
                  <a:pt x="7581555" y="1032206"/>
                  <a:pt x="7633277" y="979429"/>
                  <a:pt x="7495201" y="1003300"/>
                </a:cubicBezTo>
                <a:cubicBezTo>
                  <a:pt x="7357125" y="1027171"/>
                  <a:pt x="7197109" y="1001746"/>
                  <a:pt x="7078161" y="1003300"/>
                </a:cubicBezTo>
                <a:cubicBezTo>
                  <a:pt x="6959213" y="1004854"/>
                  <a:pt x="6900449" y="964775"/>
                  <a:pt x="6750487" y="1003300"/>
                </a:cubicBezTo>
                <a:cubicBezTo>
                  <a:pt x="6600525" y="1041825"/>
                  <a:pt x="6371703" y="964920"/>
                  <a:pt x="6154716" y="1003300"/>
                </a:cubicBezTo>
                <a:cubicBezTo>
                  <a:pt x="5937729" y="1041680"/>
                  <a:pt x="5774982" y="951791"/>
                  <a:pt x="5648311" y="1003300"/>
                </a:cubicBezTo>
                <a:cubicBezTo>
                  <a:pt x="5521641" y="1054809"/>
                  <a:pt x="5398416" y="997073"/>
                  <a:pt x="5231271" y="1003300"/>
                </a:cubicBezTo>
                <a:cubicBezTo>
                  <a:pt x="5064126" y="1009527"/>
                  <a:pt x="4974500" y="965547"/>
                  <a:pt x="4903597" y="1003300"/>
                </a:cubicBezTo>
                <a:cubicBezTo>
                  <a:pt x="4832694" y="1041053"/>
                  <a:pt x="4363178" y="969654"/>
                  <a:pt x="4129095" y="1003300"/>
                </a:cubicBezTo>
                <a:cubicBezTo>
                  <a:pt x="3895012" y="1036946"/>
                  <a:pt x="3824305" y="980782"/>
                  <a:pt x="3533324" y="1003300"/>
                </a:cubicBezTo>
                <a:cubicBezTo>
                  <a:pt x="3242343" y="1025818"/>
                  <a:pt x="3290461" y="980262"/>
                  <a:pt x="3116284" y="1003300"/>
                </a:cubicBezTo>
                <a:cubicBezTo>
                  <a:pt x="2942107" y="1026338"/>
                  <a:pt x="2914809" y="994266"/>
                  <a:pt x="2788610" y="1003300"/>
                </a:cubicBezTo>
                <a:cubicBezTo>
                  <a:pt x="2662411" y="1012334"/>
                  <a:pt x="2582511" y="980215"/>
                  <a:pt x="2460936" y="1003300"/>
                </a:cubicBezTo>
                <a:cubicBezTo>
                  <a:pt x="2339361" y="1026385"/>
                  <a:pt x="1996180" y="991999"/>
                  <a:pt x="1865165" y="1003300"/>
                </a:cubicBezTo>
                <a:cubicBezTo>
                  <a:pt x="1734150" y="1014601"/>
                  <a:pt x="1404104" y="958717"/>
                  <a:pt x="1269393" y="1003300"/>
                </a:cubicBezTo>
                <a:cubicBezTo>
                  <a:pt x="1134682" y="1047883"/>
                  <a:pt x="953008" y="956805"/>
                  <a:pt x="852354" y="1003300"/>
                </a:cubicBezTo>
                <a:cubicBezTo>
                  <a:pt x="751700" y="1049795"/>
                  <a:pt x="478539" y="971043"/>
                  <a:pt x="167217" y="1003300"/>
                </a:cubicBezTo>
                <a:cubicBezTo>
                  <a:pt x="72770" y="999149"/>
                  <a:pt x="-12193" y="926376"/>
                  <a:pt x="0" y="836083"/>
                </a:cubicBezTo>
                <a:cubicBezTo>
                  <a:pt x="-28402" y="731479"/>
                  <a:pt x="7262" y="613205"/>
                  <a:pt x="0" y="521716"/>
                </a:cubicBezTo>
                <a:cubicBezTo>
                  <a:pt x="-7262" y="430227"/>
                  <a:pt x="22994" y="258685"/>
                  <a:pt x="0" y="167217"/>
                </a:cubicBezTo>
                <a:close/>
              </a:path>
              <a:path w="9271000" h="1003300" stroke="0" extrusionOk="0">
                <a:moveTo>
                  <a:pt x="0" y="167217"/>
                </a:moveTo>
                <a:cubicBezTo>
                  <a:pt x="19579" y="58407"/>
                  <a:pt x="90674" y="5344"/>
                  <a:pt x="167217" y="0"/>
                </a:cubicBezTo>
                <a:cubicBezTo>
                  <a:pt x="342014" y="-1783"/>
                  <a:pt x="726603" y="4048"/>
                  <a:pt x="941719" y="0"/>
                </a:cubicBezTo>
                <a:cubicBezTo>
                  <a:pt x="1156835" y="-4048"/>
                  <a:pt x="1205003" y="28750"/>
                  <a:pt x="1448125" y="0"/>
                </a:cubicBezTo>
                <a:cubicBezTo>
                  <a:pt x="1691247" y="-28750"/>
                  <a:pt x="1654730" y="13358"/>
                  <a:pt x="1775799" y="0"/>
                </a:cubicBezTo>
                <a:cubicBezTo>
                  <a:pt x="1896868" y="-13358"/>
                  <a:pt x="2011910" y="41068"/>
                  <a:pt x="2192839" y="0"/>
                </a:cubicBezTo>
                <a:cubicBezTo>
                  <a:pt x="2373768" y="-41068"/>
                  <a:pt x="2623880" y="8314"/>
                  <a:pt x="2788610" y="0"/>
                </a:cubicBezTo>
                <a:cubicBezTo>
                  <a:pt x="2953340" y="-8314"/>
                  <a:pt x="3006986" y="19688"/>
                  <a:pt x="3205649" y="0"/>
                </a:cubicBezTo>
                <a:cubicBezTo>
                  <a:pt x="3404312" y="-19688"/>
                  <a:pt x="3808048" y="90756"/>
                  <a:pt x="3980152" y="0"/>
                </a:cubicBezTo>
                <a:cubicBezTo>
                  <a:pt x="4152256" y="-90756"/>
                  <a:pt x="4225343" y="7690"/>
                  <a:pt x="4307826" y="0"/>
                </a:cubicBezTo>
                <a:cubicBezTo>
                  <a:pt x="4390309" y="-7690"/>
                  <a:pt x="4695109" y="52247"/>
                  <a:pt x="4814231" y="0"/>
                </a:cubicBezTo>
                <a:cubicBezTo>
                  <a:pt x="4933353" y="-52247"/>
                  <a:pt x="5166406" y="8353"/>
                  <a:pt x="5499368" y="0"/>
                </a:cubicBezTo>
                <a:cubicBezTo>
                  <a:pt x="5832330" y="-8353"/>
                  <a:pt x="5884160" y="31372"/>
                  <a:pt x="6095139" y="0"/>
                </a:cubicBezTo>
                <a:cubicBezTo>
                  <a:pt x="6306118" y="-31372"/>
                  <a:pt x="6418543" y="19610"/>
                  <a:pt x="6512179" y="0"/>
                </a:cubicBezTo>
                <a:cubicBezTo>
                  <a:pt x="6605815" y="-19610"/>
                  <a:pt x="6803331" y="29063"/>
                  <a:pt x="6929219" y="0"/>
                </a:cubicBezTo>
                <a:cubicBezTo>
                  <a:pt x="7055107" y="-29063"/>
                  <a:pt x="7209184" y="48548"/>
                  <a:pt x="7346258" y="0"/>
                </a:cubicBezTo>
                <a:cubicBezTo>
                  <a:pt x="7483332" y="-48548"/>
                  <a:pt x="7620677" y="24657"/>
                  <a:pt x="7763298" y="0"/>
                </a:cubicBezTo>
                <a:cubicBezTo>
                  <a:pt x="7905919" y="-24657"/>
                  <a:pt x="8113776" y="17010"/>
                  <a:pt x="8269704" y="0"/>
                </a:cubicBezTo>
                <a:cubicBezTo>
                  <a:pt x="8425632" y="-17010"/>
                  <a:pt x="8519648" y="25836"/>
                  <a:pt x="8597378" y="0"/>
                </a:cubicBezTo>
                <a:cubicBezTo>
                  <a:pt x="8675108" y="-25836"/>
                  <a:pt x="8887970" y="45542"/>
                  <a:pt x="9103783" y="0"/>
                </a:cubicBezTo>
                <a:cubicBezTo>
                  <a:pt x="9211588" y="12032"/>
                  <a:pt x="9277856" y="53771"/>
                  <a:pt x="9271000" y="167217"/>
                </a:cubicBezTo>
                <a:cubicBezTo>
                  <a:pt x="9302949" y="244420"/>
                  <a:pt x="9242470" y="392230"/>
                  <a:pt x="9271000" y="481584"/>
                </a:cubicBezTo>
                <a:cubicBezTo>
                  <a:pt x="9299530" y="570938"/>
                  <a:pt x="9259104" y="749773"/>
                  <a:pt x="9271000" y="836083"/>
                </a:cubicBezTo>
                <a:cubicBezTo>
                  <a:pt x="9274710" y="937784"/>
                  <a:pt x="9206045" y="1006395"/>
                  <a:pt x="9103783" y="1003300"/>
                </a:cubicBezTo>
                <a:cubicBezTo>
                  <a:pt x="9005906" y="1012888"/>
                  <a:pt x="8880747" y="977465"/>
                  <a:pt x="8686743" y="1003300"/>
                </a:cubicBezTo>
                <a:cubicBezTo>
                  <a:pt x="8492739" y="1029135"/>
                  <a:pt x="8346234" y="989884"/>
                  <a:pt x="8180338" y="1003300"/>
                </a:cubicBezTo>
                <a:cubicBezTo>
                  <a:pt x="8014443" y="1016716"/>
                  <a:pt x="7700803" y="956624"/>
                  <a:pt x="7405835" y="1003300"/>
                </a:cubicBezTo>
                <a:cubicBezTo>
                  <a:pt x="7110867" y="1049976"/>
                  <a:pt x="7207872" y="969785"/>
                  <a:pt x="7078161" y="1003300"/>
                </a:cubicBezTo>
                <a:cubicBezTo>
                  <a:pt x="6948450" y="1036815"/>
                  <a:pt x="6800479" y="983993"/>
                  <a:pt x="6571756" y="1003300"/>
                </a:cubicBezTo>
                <a:cubicBezTo>
                  <a:pt x="6343034" y="1022607"/>
                  <a:pt x="6147713" y="944515"/>
                  <a:pt x="5975985" y="1003300"/>
                </a:cubicBezTo>
                <a:cubicBezTo>
                  <a:pt x="5804257" y="1062085"/>
                  <a:pt x="5684903" y="982061"/>
                  <a:pt x="5469579" y="1003300"/>
                </a:cubicBezTo>
                <a:cubicBezTo>
                  <a:pt x="5254255" y="1024539"/>
                  <a:pt x="5154475" y="964971"/>
                  <a:pt x="4873808" y="1003300"/>
                </a:cubicBezTo>
                <a:cubicBezTo>
                  <a:pt x="4593141" y="1041629"/>
                  <a:pt x="4459577" y="953976"/>
                  <a:pt x="4278037" y="1003300"/>
                </a:cubicBezTo>
                <a:cubicBezTo>
                  <a:pt x="4096497" y="1052624"/>
                  <a:pt x="4036835" y="985677"/>
                  <a:pt x="3860998" y="1003300"/>
                </a:cubicBezTo>
                <a:cubicBezTo>
                  <a:pt x="3685161" y="1020923"/>
                  <a:pt x="3326529" y="972960"/>
                  <a:pt x="3175861" y="1003300"/>
                </a:cubicBezTo>
                <a:cubicBezTo>
                  <a:pt x="3025193" y="1033640"/>
                  <a:pt x="2810061" y="981567"/>
                  <a:pt x="2669455" y="1003300"/>
                </a:cubicBezTo>
                <a:cubicBezTo>
                  <a:pt x="2528849" y="1025033"/>
                  <a:pt x="2441094" y="969659"/>
                  <a:pt x="2341781" y="1003300"/>
                </a:cubicBezTo>
                <a:cubicBezTo>
                  <a:pt x="2242468" y="1036941"/>
                  <a:pt x="1994902" y="940204"/>
                  <a:pt x="1746010" y="1003300"/>
                </a:cubicBezTo>
                <a:cubicBezTo>
                  <a:pt x="1497118" y="1066396"/>
                  <a:pt x="1475817" y="953839"/>
                  <a:pt x="1239605" y="1003300"/>
                </a:cubicBezTo>
                <a:cubicBezTo>
                  <a:pt x="1003394" y="1052761"/>
                  <a:pt x="967300" y="998075"/>
                  <a:pt x="733200" y="1003300"/>
                </a:cubicBezTo>
                <a:cubicBezTo>
                  <a:pt x="499101" y="1008525"/>
                  <a:pt x="324329" y="980479"/>
                  <a:pt x="167217" y="1003300"/>
                </a:cubicBezTo>
                <a:cubicBezTo>
                  <a:pt x="72173" y="1002195"/>
                  <a:pt x="6803" y="925927"/>
                  <a:pt x="0" y="836083"/>
                </a:cubicBezTo>
                <a:cubicBezTo>
                  <a:pt x="-8911" y="699856"/>
                  <a:pt x="24911" y="661509"/>
                  <a:pt x="0" y="501650"/>
                </a:cubicBezTo>
                <a:cubicBezTo>
                  <a:pt x="-24911" y="341791"/>
                  <a:pt x="11566" y="312306"/>
                  <a:pt x="0" y="167217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4147660412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95226"/>
                </a:solidFill>
                <a:latin typeface="+mj-lt"/>
              </a:rPr>
              <a:t>4-NIKE with quadratic security under sub-exponential hardness of CDH and the existence </a:t>
            </a:r>
            <a:r>
              <a:rPr lang="en-US" b="1" dirty="0">
                <a:solidFill>
                  <a:srgbClr val="095226"/>
                </a:solidFill>
                <a:latin typeface="+mj-lt"/>
              </a:rPr>
              <a:t>of an exponentially secure injective PRG.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5F129F9-E035-CC3D-208E-2FEDCC037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92041"/>
            <a:ext cx="10058400" cy="407101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Can we construct a fine-grained K-NIKE based on standard assumptions in the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plain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model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+mj-lt"/>
              </a:rPr>
              <a:t>Is it possible to close the gap between the positive and negative results?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292608" lvl="1" indent="0">
              <a:buNone/>
            </a:pPr>
            <a:endParaRPr lang="en-US" dirty="0">
              <a:solidFill>
                <a:srgbClr val="FF0000"/>
              </a:solidFill>
              <a:latin typeface="+mj-lt"/>
            </a:endParaRPr>
          </a:p>
          <a:p>
            <a:pPr marL="292608" lvl="1" indent="0">
              <a:buNone/>
            </a:pPr>
            <a:endParaRPr lang="en-US" dirty="0">
              <a:solidFill>
                <a:srgbClr val="FF0000"/>
              </a:solidFill>
              <a:latin typeface="+mj-lt"/>
            </a:endParaRPr>
          </a:p>
          <a:p>
            <a:pPr marL="292608" lvl="1" indent="0">
              <a:buNone/>
            </a:pPr>
            <a:endParaRPr lang="en-US" dirty="0">
              <a:solidFill>
                <a:srgbClr val="FF0000"/>
              </a:solidFill>
              <a:latin typeface="+mj-lt"/>
            </a:endParaRPr>
          </a:p>
          <a:p>
            <a:pPr marL="292608" lvl="1" indent="0">
              <a:buNone/>
            </a:pPr>
            <a:endParaRPr lang="en-US" dirty="0">
              <a:solidFill>
                <a:srgbClr val="FF0000"/>
              </a:solidFill>
              <a:latin typeface="+mj-lt"/>
            </a:endParaRPr>
          </a:p>
          <a:p>
            <a:pPr marL="292608" lvl="1" indent="0">
              <a:buNone/>
            </a:pPr>
            <a:endParaRPr lang="en-US" dirty="0">
              <a:solidFill>
                <a:srgbClr val="FF0000"/>
              </a:solidFill>
              <a:latin typeface="+mj-lt"/>
            </a:endParaRPr>
          </a:p>
          <a:p>
            <a:pPr marL="292608" lvl="1" indent="0">
              <a:buNone/>
            </a:pPr>
            <a:endParaRPr lang="en-US" dirty="0">
              <a:solidFill>
                <a:srgbClr val="FF0000"/>
              </a:solidFill>
              <a:latin typeface="+mj-lt"/>
            </a:endParaRPr>
          </a:p>
          <a:p>
            <a:pPr marL="292608" lvl="1" indent="0">
              <a:buNone/>
            </a:pPr>
            <a:endParaRPr lang="en-US" dirty="0">
              <a:solidFill>
                <a:srgbClr val="FF0000"/>
              </a:solidFill>
              <a:latin typeface="+mj-lt"/>
            </a:endParaRPr>
          </a:p>
          <a:p>
            <a:pPr marL="292608" lvl="1" indent="0">
              <a:buNone/>
            </a:pPr>
            <a:endParaRPr lang="en-US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6244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E6BF9-0348-24EF-886D-718787B83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18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0C759CB-2D5F-89C2-45C2-E16C395C8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92041"/>
            <a:ext cx="10058400" cy="407101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Can we construct a fine-grained K-NIKE based on standard assumptions in the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plain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model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Is it possible to close the gap between the positive and negative results?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292608" lvl="1" indent="0">
              <a:buNone/>
            </a:pPr>
            <a:endParaRPr lang="en-US" dirty="0">
              <a:solidFill>
                <a:srgbClr val="FF0000"/>
              </a:solidFill>
              <a:latin typeface="+mj-lt"/>
            </a:endParaRPr>
          </a:p>
          <a:p>
            <a:pPr marL="292608" lvl="1" indent="0">
              <a:buNone/>
            </a:pPr>
            <a:endParaRPr lang="en-US" dirty="0">
              <a:solidFill>
                <a:srgbClr val="FF0000"/>
              </a:solidFill>
              <a:latin typeface="+mj-lt"/>
            </a:endParaRPr>
          </a:p>
          <a:p>
            <a:pPr marL="292608" lvl="1" indent="0">
              <a:buNone/>
            </a:pPr>
            <a:endParaRPr lang="en-US" dirty="0">
              <a:solidFill>
                <a:srgbClr val="FF0000"/>
              </a:solidFill>
              <a:latin typeface="+mj-lt"/>
            </a:endParaRPr>
          </a:p>
          <a:p>
            <a:pPr marL="292608" lvl="1" indent="0">
              <a:buNone/>
            </a:pPr>
            <a:endParaRPr lang="en-US" dirty="0">
              <a:solidFill>
                <a:srgbClr val="FF0000"/>
              </a:solidFill>
              <a:latin typeface="+mj-lt"/>
            </a:endParaRPr>
          </a:p>
          <a:p>
            <a:pPr marL="292608" lvl="1" indent="0">
              <a:buNone/>
            </a:pPr>
            <a:endParaRPr lang="en-US" dirty="0">
              <a:solidFill>
                <a:srgbClr val="FF0000"/>
              </a:solidFill>
              <a:latin typeface="+mj-lt"/>
            </a:endParaRPr>
          </a:p>
          <a:p>
            <a:pPr marL="292608" lvl="1" indent="0">
              <a:buNone/>
            </a:pPr>
            <a:endParaRPr lang="en-US" dirty="0">
              <a:solidFill>
                <a:srgbClr val="FF0000"/>
              </a:solidFill>
              <a:latin typeface="+mj-lt"/>
            </a:endParaRPr>
          </a:p>
          <a:p>
            <a:pPr marL="292608" lvl="1" indent="0">
              <a:buNone/>
            </a:pPr>
            <a:endParaRPr lang="en-US" dirty="0">
              <a:solidFill>
                <a:srgbClr val="FF0000"/>
              </a:solidFill>
              <a:latin typeface="+mj-lt"/>
            </a:endParaRPr>
          </a:p>
          <a:p>
            <a:pPr marL="292608" lvl="1" indent="0">
              <a:buNone/>
            </a:pP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5EBB51D-F491-44E7-DF80-28B9C875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ACMS23 Limitations + Our Contributions</a:t>
            </a:r>
          </a:p>
        </p:txBody>
      </p:sp>
      <p:sp>
        <p:nvSpPr>
          <p:cNvPr id="12" name="Alternate Process 11">
            <a:extLst>
              <a:ext uri="{FF2B5EF4-FFF2-40B4-BE49-F238E27FC236}">
                <a16:creationId xmlns:a16="http://schemas.microsoft.com/office/drawing/2014/main" id="{25008865-55C9-B836-2C4B-E838C0C408BD}"/>
              </a:ext>
            </a:extLst>
          </p:cNvPr>
          <p:cNvSpPr/>
          <p:nvPr/>
        </p:nvSpPr>
        <p:spPr>
          <a:xfrm>
            <a:off x="1701800" y="2679700"/>
            <a:ext cx="9271000" cy="1003300"/>
          </a:xfrm>
          <a:custGeom>
            <a:avLst/>
            <a:gdLst>
              <a:gd name="connsiteX0" fmla="*/ 0 w 9271000"/>
              <a:gd name="connsiteY0" fmla="*/ 167217 h 1003300"/>
              <a:gd name="connsiteX1" fmla="*/ 167217 w 9271000"/>
              <a:gd name="connsiteY1" fmla="*/ 0 h 1003300"/>
              <a:gd name="connsiteX2" fmla="*/ 941719 w 9271000"/>
              <a:gd name="connsiteY2" fmla="*/ 0 h 1003300"/>
              <a:gd name="connsiteX3" fmla="*/ 1716222 w 9271000"/>
              <a:gd name="connsiteY3" fmla="*/ 0 h 1003300"/>
              <a:gd name="connsiteX4" fmla="*/ 2043896 w 9271000"/>
              <a:gd name="connsiteY4" fmla="*/ 0 h 1003300"/>
              <a:gd name="connsiteX5" fmla="*/ 2550301 w 9271000"/>
              <a:gd name="connsiteY5" fmla="*/ 0 h 1003300"/>
              <a:gd name="connsiteX6" fmla="*/ 2967341 w 9271000"/>
              <a:gd name="connsiteY6" fmla="*/ 0 h 1003300"/>
              <a:gd name="connsiteX7" fmla="*/ 3384381 w 9271000"/>
              <a:gd name="connsiteY7" fmla="*/ 0 h 1003300"/>
              <a:gd name="connsiteX8" fmla="*/ 4158883 w 9271000"/>
              <a:gd name="connsiteY8" fmla="*/ 0 h 1003300"/>
              <a:gd name="connsiteX9" fmla="*/ 4486557 w 9271000"/>
              <a:gd name="connsiteY9" fmla="*/ 0 h 1003300"/>
              <a:gd name="connsiteX10" fmla="*/ 4992963 w 9271000"/>
              <a:gd name="connsiteY10" fmla="*/ 0 h 1003300"/>
              <a:gd name="connsiteX11" fmla="*/ 5767465 w 9271000"/>
              <a:gd name="connsiteY11" fmla="*/ 0 h 1003300"/>
              <a:gd name="connsiteX12" fmla="*/ 6452602 w 9271000"/>
              <a:gd name="connsiteY12" fmla="*/ 0 h 1003300"/>
              <a:gd name="connsiteX13" fmla="*/ 7048373 w 9271000"/>
              <a:gd name="connsiteY13" fmla="*/ 0 h 1003300"/>
              <a:gd name="connsiteX14" fmla="*/ 7644144 w 9271000"/>
              <a:gd name="connsiteY14" fmla="*/ 0 h 1003300"/>
              <a:gd name="connsiteX15" fmla="*/ 8418646 w 9271000"/>
              <a:gd name="connsiteY15" fmla="*/ 0 h 1003300"/>
              <a:gd name="connsiteX16" fmla="*/ 9103783 w 9271000"/>
              <a:gd name="connsiteY16" fmla="*/ 0 h 1003300"/>
              <a:gd name="connsiteX17" fmla="*/ 9271000 w 9271000"/>
              <a:gd name="connsiteY17" fmla="*/ 167217 h 1003300"/>
              <a:gd name="connsiteX18" fmla="*/ 9271000 w 9271000"/>
              <a:gd name="connsiteY18" fmla="*/ 494961 h 1003300"/>
              <a:gd name="connsiteX19" fmla="*/ 9271000 w 9271000"/>
              <a:gd name="connsiteY19" fmla="*/ 836083 h 1003300"/>
              <a:gd name="connsiteX20" fmla="*/ 9103783 w 9271000"/>
              <a:gd name="connsiteY20" fmla="*/ 1003300 h 1003300"/>
              <a:gd name="connsiteX21" fmla="*/ 8329281 w 9271000"/>
              <a:gd name="connsiteY21" fmla="*/ 1003300 h 1003300"/>
              <a:gd name="connsiteX22" fmla="*/ 7822875 w 9271000"/>
              <a:gd name="connsiteY22" fmla="*/ 1003300 h 1003300"/>
              <a:gd name="connsiteX23" fmla="*/ 7495201 w 9271000"/>
              <a:gd name="connsiteY23" fmla="*/ 1003300 h 1003300"/>
              <a:gd name="connsiteX24" fmla="*/ 7078161 w 9271000"/>
              <a:gd name="connsiteY24" fmla="*/ 1003300 h 1003300"/>
              <a:gd name="connsiteX25" fmla="*/ 6750487 w 9271000"/>
              <a:gd name="connsiteY25" fmla="*/ 1003300 h 1003300"/>
              <a:gd name="connsiteX26" fmla="*/ 6154716 w 9271000"/>
              <a:gd name="connsiteY26" fmla="*/ 1003300 h 1003300"/>
              <a:gd name="connsiteX27" fmla="*/ 5648311 w 9271000"/>
              <a:gd name="connsiteY27" fmla="*/ 1003300 h 1003300"/>
              <a:gd name="connsiteX28" fmla="*/ 5231271 w 9271000"/>
              <a:gd name="connsiteY28" fmla="*/ 1003300 h 1003300"/>
              <a:gd name="connsiteX29" fmla="*/ 4903597 w 9271000"/>
              <a:gd name="connsiteY29" fmla="*/ 1003300 h 1003300"/>
              <a:gd name="connsiteX30" fmla="*/ 4129095 w 9271000"/>
              <a:gd name="connsiteY30" fmla="*/ 1003300 h 1003300"/>
              <a:gd name="connsiteX31" fmla="*/ 3533324 w 9271000"/>
              <a:gd name="connsiteY31" fmla="*/ 1003300 h 1003300"/>
              <a:gd name="connsiteX32" fmla="*/ 3116284 w 9271000"/>
              <a:gd name="connsiteY32" fmla="*/ 1003300 h 1003300"/>
              <a:gd name="connsiteX33" fmla="*/ 2788610 w 9271000"/>
              <a:gd name="connsiteY33" fmla="*/ 1003300 h 1003300"/>
              <a:gd name="connsiteX34" fmla="*/ 2460936 w 9271000"/>
              <a:gd name="connsiteY34" fmla="*/ 1003300 h 1003300"/>
              <a:gd name="connsiteX35" fmla="*/ 1865165 w 9271000"/>
              <a:gd name="connsiteY35" fmla="*/ 1003300 h 1003300"/>
              <a:gd name="connsiteX36" fmla="*/ 1269393 w 9271000"/>
              <a:gd name="connsiteY36" fmla="*/ 1003300 h 1003300"/>
              <a:gd name="connsiteX37" fmla="*/ 852354 w 9271000"/>
              <a:gd name="connsiteY37" fmla="*/ 1003300 h 1003300"/>
              <a:gd name="connsiteX38" fmla="*/ 167217 w 9271000"/>
              <a:gd name="connsiteY38" fmla="*/ 1003300 h 1003300"/>
              <a:gd name="connsiteX39" fmla="*/ 0 w 9271000"/>
              <a:gd name="connsiteY39" fmla="*/ 836083 h 1003300"/>
              <a:gd name="connsiteX40" fmla="*/ 0 w 9271000"/>
              <a:gd name="connsiteY40" fmla="*/ 521716 h 1003300"/>
              <a:gd name="connsiteX41" fmla="*/ 0 w 9271000"/>
              <a:gd name="connsiteY41" fmla="*/ 167217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271000" h="1003300" fill="none" extrusionOk="0">
                <a:moveTo>
                  <a:pt x="0" y="167217"/>
                </a:moveTo>
                <a:cubicBezTo>
                  <a:pt x="6490" y="77994"/>
                  <a:pt x="59701" y="-14807"/>
                  <a:pt x="167217" y="0"/>
                </a:cubicBezTo>
                <a:cubicBezTo>
                  <a:pt x="417013" y="-81944"/>
                  <a:pt x="621249" y="40472"/>
                  <a:pt x="941719" y="0"/>
                </a:cubicBezTo>
                <a:cubicBezTo>
                  <a:pt x="1262189" y="-40472"/>
                  <a:pt x="1383502" y="79829"/>
                  <a:pt x="1716222" y="0"/>
                </a:cubicBezTo>
                <a:cubicBezTo>
                  <a:pt x="2048942" y="-79829"/>
                  <a:pt x="1913412" y="20215"/>
                  <a:pt x="2043896" y="0"/>
                </a:cubicBezTo>
                <a:cubicBezTo>
                  <a:pt x="2174380" y="-20215"/>
                  <a:pt x="2356937" y="57557"/>
                  <a:pt x="2550301" y="0"/>
                </a:cubicBezTo>
                <a:cubicBezTo>
                  <a:pt x="2743665" y="-57557"/>
                  <a:pt x="2855989" y="42070"/>
                  <a:pt x="2967341" y="0"/>
                </a:cubicBezTo>
                <a:cubicBezTo>
                  <a:pt x="3078693" y="-42070"/>
                  <a:pt x="3252976" y="13537"/>
                  <a:pt x="3384381" y="0"/>
                </a:cubicBezTo>
                <a:cubicBezTo>
                  <a:pt x="3515786" y="-13537"/>
                  <a:pt x="3784049" y="58897"/>
                  <a:pt x="4158883" y="0"/>
                </a:cubicBezTo>
                <a:cubicBezTo>
                  <a:pt x="4533717" y="-58897"/>
                  <a:pt x="4415721" y="26190"/>
                  <a:pt x="4486557" y="0"/>
                </a:cubicBezTo>
                <a:cubicBezTo>
                  <a:pt x="4557393" y="-26190"/>
                  <a:pt x="4809783" y="5181"/>
                  <a:pt x="4992963" y="0"/>
                </a:cubicBezTo>
                <a:cubicBezTo>
                  <a:pt x="5176143" y="-5181"/>
                  <a:pt x="5546988" y="7690"/>
                  <a:pt x="5767465" y="0"/>
                </a:cubicBezTo>
                <a:cubicBezTo>
                  <a:pt x="5987942" y="-7690"/>
                  <a:pt x="6301145" y="9361"/>
                  <a:pt x="6452602" y="0"/>
                </a:cubicBezTo>
                <a:cubicBezTo>
                  <a:pt x="6604059" y="-9361"/>
                  <a:pt x="6792028" y="5518"/>
                  <a:pt x="7048373" y="0"/>
                </a:cubicBezTo>
                <a:cubicBezTo>
                  <a:pt x="7304718" y="-5518"/>
                  <a:pt x="7446489" y="26256"/>
                  <a:pt x="7644144" y="0"/>
                </a:cubicBezTo>
                <a:cubicBezTo>
                  <a:pt x="7841799" y="-26256"/>
                  <a:pt x="8174966" y="91284"/>
                  <a:pt x="8418646" y="0"/>
                </a:cubicBezTo>
                <a:cubicBezTo>
                  <a:pt x="8662326" y="-91284"/>
                  <a:pt x="8862985" y="29714"/>
                  <a:pt x="9103783" y="0"/>
                </a:cubicBezTo>
                <a:cubicBezTo>
                  <a:pt x="9209952" y="-5389"/>
                  <a:pt x="9279061" y="83229"/>
                  <a:pt x="9271000" y="167217"/>
                </a:cubicBezTo>
                <a:cubicBezTo>
                  <a:pt x="9296515" y="327670"/>
                  <a:pt x="9245345" y="401133"/>
                  <a:pt x="9271000" y="494961"/>
                </a:cubicBezTo>
                <a:cubicBezTo>
                  <a:pt x="9296655" y="588789"/>
                  <a:pt x="9236284" y="713701"/>
                  <a:pt x="9271000" y="836083"/>
                </a:cubicBezTo>
                <a:cubicBezTo>
                  <a:pt x="9255725" y="929054"/>
                  <a:pt x="9186311" y="1025667"/>
                  <a:pt x="9103783" y="1003300"/>
                </a:cubicBezTo>
                <a:cubicBezTo>
                  <a:pt x="8880528" y="1067973"/>
                  <a:pt x="8662124" y="994036"/>
                  <a:pt x="8329281" y="1003300"/>
                </a:cubicBezTo>
                <a:cubicBezTo>
                  <a:pt x="7996438" y="1012564"/>
                  <a:pt x="8064195" y="974394"/>
                  <a:pt x="7822875" y="1003300"/>
                </a:cubicBezTo>
                <a:cubicBezTo>
                  <a:pt x="7581555" y="1032206"/>
                  <a:pt x="7633277" y="979429"/>
                  <a:pt x="7495201" y="1003300"/>
                </a:cubicBezTo>
                <a:cubicBezTo>
                  <a:pt x="7357125" y="1027171"/>
                  <a:pt x="7197109" y="1001746"/>
                  <a:pt x="7078161" y="1003300"/>
                </a:cubicBezTo>
                <a:cubicBezTo>
                  <a:pt x="6959213" y="1004854"/>
                  <a:pt x="6900449" y="964775"/>
                  <a:pt x="6750487" y="1003300"/>
                </a:cubicBezTo>
                <a:cubicBezTo>
                  <a:pt x="6600525" y="1041825"/>
                  <a:pt x="6371703" y="964920"/>
                  <a:pt x="6154716" y="1003300"/>
                </a:cubicBezTo>
                <a:cubicBezTo>
                  <a:pt x="5937729" y="1041680"/>
                  <a:pt x="5774982" y="951791"/>
                  <a:pt x="5648311" y="1003300"/>
                </a:cubicBezTo>
                <a:cubicBezTo>
                  <a:pt x="5521641" y="1054809"/>
                  <a:pt x="5398416" y="997073"/>
                  <a:pt x="5231271" y="1003300"/>
                </a:cubicBezTo>
                <a:cubicBezTo>
                  <a:pt x="5064126" y="1009527"/>
                  <a:pt x="4974500" y="965547"/>
                  <a:pt x="4903597" y="1003300"/>
                </a:cubicBezTo>
                <a:cubicBezTo>
                  <a:pt x="4832694" y="1041053"/>
                  <a:pt x="4363178" y="969654"/>
                  <a:pt x="4129095" y="1003300"/>
                </a:cubicBezTo>
                <a:cubicBezTo>
                  <a:pt x="3895012" y="1036946"/>
                  <a:pt x="3824305" y="980782"/>
                  <a:pt x="3533324" y="1003300"/>
                </a:cubicBezTo>
                <a:cubicBezTo>
                  <a:pt x="3242343" y="1025818"/>
                  <a:pt x="3290461" y="980262"/>
                  <a:pt x="3116284" y="1003300"/>
                </a:cubicBezTo>
                <a:cubicBezTo>
                  <a:pt x="2942107" y="1026338"/>
                  <a:pt x="2914809" y="994266"/>
                  <a:pt x="2788610" y="1003300"/>
                </a:cubicBezTo>
                <a:cubicBezTo>
                  <a:pt x="2662411" y="1012334"/>
                  <a:pt x="2582511" y="980215"/>
                  <a:pt x="2460936" y="1003300"/>
                </a:cubicBezTo>
                <a:cubicBezTo>
                  <a:pt x="2339361" y="1026385"/>
                  <a:pt x="1996180" y="991999"/>
                  <a:pt x="1865165" y="1003300"/>
                </a:cubicBezTo>
                <a:cubicBezTo>
                  <a:pt x="1734150" y="1014601"/>
                  <a:pt x="1404104" y="958717"/>
                  <a:pt x="1269393" y="1003300"/>
                </a:cubicBezTo>
                <a:cubicBezTo>
                  <a:pt x="1134682" y="1047883"/>
                  <a:pt x="953008" y="956805"/>
                  <a:pt x="852354" y="1003300"/>
                </a:cubicBezTo>
                <a:cubicBezTo>
                  <a:pt x="751700" y="1049795"/>
                  <a:pt x="478539" y="971043"/>
                  <a:pt x="167217" y="1003300"/>
                </a:cubicBezTo>
                <a:cubicBezTo>
                  <a:pt x="72770" y="999149"/>
                  <a:pt x="-12193" y="926376"/>
                  <a:pt x="0" y="836083"/>
                </a:cubicBezTo>
                <a:cubicBezTo>
                  <a:pt x="-28402" y="731479"/>
                  <a:pt x="7262" y="613205"/>
                  <a:pt x="0" y="521716"/>
                </a:cubicBezTo>
                <a:cubicBezTo>
                  <a:pt x="-7262" y="430227"/>
                  <a:pt x="22994" y="258685"/>
                  <a:pt x="0" y="167217"/>
                </a:cubicBezTo>
                <a:close/>
              </a:path>
              <a:path w="9271000" h="1003300" stroke="0" extrusionOk="0">
                <a:moveTo>
                  <a:pt x="0" y="167217"/>
                </a:moveTo>
                <a:cubicBezTo>
                  <a:pt x="19579" y="58407"/>
                  <a:pt x="90674" y="5344"/>
                  <a:pt x="167217" y="0"/>
                </a:cubicBezTo>
                <a:cubicBezTo>
                  <a:pt x="342014" y="-1783"/>
                  <a:pt x="726603" y="4048"/>
                  <a:pt x="941719" y="0"/>
                </a:cubicBezTo>
                <a:cubicBezTo>
                  <a:pt x="1156835" y="-4048"/>
                  <a:pt x="1205003" y="28750"/>
                  <a:pt x="1448125" y="0"/>
                </a:cubicBezTo>
                <a:cubicBezTo>
                  <a:pt x="1691247" y="-28750"/>
                  <a:pt x="1654730" y="13358"/>
                  <a:pt x="1775799" y="0"/>
                </a:cubicBezTo>
                <a:cubicBezTo>
                  <a:pt x="1896868" y="-13358"/>
                  <a:pt x="2011910" y="41068"/>
                  <a:pt x="2192839" y="0"/>
                </a:cubicBezTo>
                <a:cubicBezTo>
                  <a:pt x="2373768" y="-41068"/>
                  <a:pt x="2623880" y="8314"/>
                  <a:pt x="2788610" y="0"/>
                </a:cubicBezTo>
                <a:cubicBezTo>
                  <a:pt x="2953340" y="-8314"/>
                  <a:pt x="3006986" y="19688"/>
                  <a:pt x="3205649" y="0"/>
                </a:cubicBezTo>
                <a:cubicBezTo>
                  <a:pt x="3404312" y="-19688"/>
                  <a:pt x="3808048" y="90756"/>
                  <a:pt x="3980152" y="0"/>
                </a:cubicBezTo>
                <a:cubicBezTo>
                  <a:pt x="4152256" y="-90756"/>
                  <a:pt x="4225343" y="7690"/>
                  <a:pt x="4307826" y="0"/>
                </a:cubicBezTo>
                <a:cubicBezTo>
                  <a:pt x="4390309" y="-7690"/>
                  <a:pt x="4695109" y="52247"/>
                  <a:pt x="4814231" y="0"/>
                </a:cubicBezTo>
                <a:cubicBezTo>
                  <a:pt x="4933353" y="-52247"/>
                  <a:pt x="5166406" y="8353"/>
                  <a:pt x="5499368" y="0"/>
                </a:cubicBezTo>
                <a:cubicBezTo>
                  <a:pt x="5832330" y="-8353"/>
                  <a:pt x="5884160" y="31372"/>
                  <a:pt x="6095139" y="0"/>
                </a:cubicBezTo>
                <a:cubicBezTo>
                  <a:pt x="6306118" y="-31372"/>
                  <a:pt x="6418543" y="19610"/>
                  <a:pt x="6512179" y="0"/>
                </a:cubicBezTo>
                <a:cubicBezTo>
                  <a:pt x="6605815" y="-19610"/>
                  <a:pt x="6803331" y="29063"/>
                  <a:pt x="6929219" y="0"/>
                </a:cubicBezTo>
                <a:cubicBezTo>
                  <a:pt x="7055107" y="-29063"/>
                  <a:pt x="7209184" y="48548"/>
                  <a:pt x="7346258" y="0"/>
                </a:cubicBezTo>
                <a:cubicBezTo>
                  <a:pt x="7483332" y="-48548"/>
                  <a:pt x="7620677" y="24657"/>
                  <a:pt x="7763298" y="0"/>
                </a:cubicBezTo>
                <a:cubicBezTo>
                  <a:pt x="7905919" y="-24657"/>
                  <a:pt x="8113776" y="17010"/>
                  <a:pt x="8269704" y="0"/>
                </a:cubicBezTo>
                <a:cubicBezTo>
                  <a:pt x="8425632" y="-17010"/>
                  <a:pt x="8519648" y="25836"/>
                  <a:pt x="8597378" y="0"/>
                </a:cubicBezTo>
                <a:cubicBezTo>
                  <a:pt x="8675108" y="-25836"/>
                  <a:pt x="8887970" y="45542"/>
                  <a:pt x="9103783" y="0"/>
                </a:cubicBezTo>
                <a:cubicBezTo>
                  <a:pt x="9211588" y="12032"/>
                  <a:pt x="9277856" y="53771"/>
                  <a:pt x="9271000" y="167217"/>
                </a:cubicBezTo>
                <a:cubicBezTo>
                  <a:pt x="9302949" y="244420"/>
                  <a:pt x="9242470" y="392230"/>
                  <a:pt x="9271000" y="481584"/>
                </a:cubicBezTo>
                <a:cubicBezTo>
                  <a:pt x="9299530" y="570938"/>
                  <a:pt x="9259104" y="749773"/>
                  <a:pt x="9271000" y="836083"/>
                </a:cubicBezTo>
                <a:cubicBezTo>
                  <a:pt x="9274710" y="937784"/>
                  <a:pt x="9206045" y="1006395"/>
                  <a:pt x="9103783" y="1003300"/>
                </a:cubicBezTo>
                <a:cubicBezTo>
                  <a:pt x="9005906" y="1012888"/>
                  <a:pt x="8880747" y="977465"/>
                  <a:pt x="8686743" y="1003300"/>
                </a:cubicBezTo>
                <a:cubicBezTo>
                  <a:pt x="8492739" y="1029135"/>
                  <a:pt x="8346234" y="989884"/>
                  <a:pt x="8180338" y="1003300"/>
                </a:cubicBezTo>
                <a:cubicBezTo>
                  <a:pt x="8014443" y="1016716"/>
                  <a:pt x="7700803" y="956624"/>
                  <a:pt x="7405835" y="1003300"/>
                </a:cubicBezTo>
                <a:cubicBezTo>
                  <a:pt x="7110867" y="1049976"/>
                  <a:pt x="7207872" y="969785"/>
                  <a:pt x="7078161" y="1003300"/>
                </a:cubicBezTo>
                <a:cubicBezTo>
                  <a:pt x="6948450" y="1036815"/>
                  <a:pt x="6800479" y="983993"/>
                  <a:pt x="6571756" y="1003300"/>
                </a:cubicBezTo>
                <a:cubicBezTo>
                  <a:pt x="6343034" y="1022607"/>
                  <a:pt x="6147713" y="944515"/>
                  <a:pt x="5975985" y="1003300"/>
                </a:cubicBezTo>
                <a:cubicBezTo>
                  <a:pt x="5804257" y="1062085"/>
                  <a:pt x="5684903" y="982061"/>
                  <a:pt x="5469579" y="1003300"/>
                </a:cubicBezTo>
                <a:cubicBezTo>
                  <a:pt x="5254255" y="1024539"/>
                  <a:pt x="5154475" y="964971"/>
                  <a:pt x="4873808" y="1003300"/>
                </a:cubicBezTo>
                <a:cubicBezTo>
                  <a:pt x="4593141" y="1041629"/>
                  <a:pt x="4459577" y="953976"/>
                  <a:pt x="4278037" y="1003300"/>
                </a:cubicBezTo>
                <a:cubicBezTo>
                  <a:pt x="4096497" y="1052624"/>
                  <a:pt x="4036835" y="985677"/>
                  <a:pt x="3860998" y="1003300"/>
                </a:cubicBezTo>
                <a:cubicBezTo>
                  <a:pt x="3685161" y="1020923"/>
                  <a:pt x="3326529" y="972960"/>
                  <a:pt x="3175861" y="1003300"/>
                </a:cubicBezTo>
                <a:cubicBezTo>
                  <a:pt x="3025193" y="1033640"/>
                  <a:pt x="2810061" y="981567"/>
                  <a:pt x="2669455" y="1003300"/>
                </a:cubicBezTo>
                <a:cubicBezTo>
                  <a:pt x="2528849" y="1025033"/>
                  <a:pt x="2441094" y="969659"/>
                  <a:pt x="2341781" y="1003300"/>
                </a:cubicBezTo>
                <a:cubicBezTo>
                  <a:pt x="2242468" y="1036941"/>
                  <a:pt x="1994902" y="940204"/>
                  <a:pt x="1746010" y="1003300"/>
                </a:cubicBezTo>
                <a:cubicBezTo>
                  <a:pt x="1497118" y="1066396"/>
                  <a:pt x="1475817" y="953839"/>
                  <a:pt x="1239605" y="1003300"/>
                </a:cubicBezTo>
                <a:cubicBezTo>
                  <a:pt x="1003394" y="1052761"/>
                  <a:pt x="967300" y="998075"/>
                  <a:pt x="733200" y="1003300"/>
                </a:cubicBezTo>
                <a:cubicBezTo>
                  <a:pt x="499101" y="1008525"/>
                  <a:pt x="324329" y="980479"/>
                  <a:pt x="167217" y="1003300"/>
                </a:cubicBezTo>
                <a:cubicBezTo>
                  <a:pt x="72173" y="1002195"/>
                  <a:pt x="6803" y="925927"/>
                  <a:pt x="0" y="836083"/>
                </a:cubicBezTo>
                <a:cubicBezTo>
                  <a:pt x="-8911" y="699856"/>
                  <a:pt x="24911" y="661509"/>
                  <a:pt x="0" y="501650"/>
                </a:cubicBezTo>
                <a:cubicBezTo>
                  <a:pt x="-24911" y="341791"/>
                  <a:pt x="11566" y="312306"/>
                  <a:pt x="0" y="167217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4147660412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95226"/>
                </a:solidFill>
                <a:latin typeface="+mj-lt"/>
              </a:rPr>
              <a:t>4-NIKE with quadratic security under sub-exponential hardness of CDH and the existence </a:t>
            </a:r>
            <a:r>
              <a:rPr lang="en-US" b="1" dirty="0">
                <a:solidFill>
                  <a:srgbClr val="095226"/>
                </a:solidFill>
                <a:latin typeface="+mj-lt"/>
              </a:rPr>
              <a:t>of an exponentially secure injective PRG.</a:t>
            </a:r>
          </a:p>
        </p:txBody>
      </p:sp>
      <p:sp>
        <p:nvSpPr>
          <p:cNvPr id="13" name="Alternate Process 12">
            <a:extLst>
              <a:ext uri="{FF2B5EF4-FFF2-40B4-BE49-F238E27FC236}">
                <a16:creationId xmlns:a16="http://schemas.microsoft.com/office/drawing/2014/main" id="{9758B6B5-B9FD-4215-BBB7-E3E10B352948}"/>
              </a:ext>
            </a:extLst>
          </p:cNvPr>
          <p:cNvSpPr/>
          <p:nvPr/>
        </p:nvSpPr>
        <p:spPr>
          <a:xfrm>
            <a:off x="1701800" y="4946171"/>
            <a:ext cx="9271000" cy="1003300"/>
          </a:xfrm>
          <a:custGeom>
            <a:avLst/>
            <a:gdLst>
              <a:gd name="connsiteX0" fmla="*/ 0 w 9271000"/>
              <a:gd name="connsiteY0" fmla="*/ 167217 h 1003300"/>
              <a:gd name="connsiteX1" fmla="*/ 167217 w 9271000"/>
              <a:gd name="connsiteY1" fmla="*/ 0 h 1003300"/>
              <a:gd name="connsiteX2" fmla="*/ 941719 w 9271000"/>
              <a:gd name="connsiteY2" fmla="*/ 0 h 1003300"/>
              <a:gd name="connsiteX3" fmla="*/ 1716222 w 9271000"/>
              <a:gd name="connsiteY3" fmla="*/ 0 h 1003300"/>
              <a:gd name="connsiteX4" fmla="*/ 2043896 w 9271000"/>
              <a:gd name="connsiteY4" fmla="*/ 0 h 1003300"/>
              <a:gd name="connsiteX5" fmla="*/ 2550301 w 9271000"/>
              <a:gd name="connsiteY5" fmla="*/ 0 h 1003300"/>
              <a:gd name="connsiteX6" fmla="*/ 2967341 w 9271000"/>
              <a:gd name="connsiteY6" fmla="*/ 0 h 1003300"/>
              <a:gd name="connsiteX7" fmla="*/ 3384381 w 9271000"/>
              <a:gd name="connsiteY7" fmla="*/ 0 h 1003300"/>
              <a:gd name="connsiteX8" fmla="*/ 4158883 w 9271000"/>
              <a:gd name="connsiteY8" fmla="*/ 0 h 1003300"/>
              <a:gd name="connsiteX9" fmla="*/ 4486557 w 9271000"/>
              <a:gd name="connsiteY9" fmla="*/ 0 h 1003300"/>
              <a:gd name="connsiteX10" fmla="*/ 4992963 w 9271000"/>
              <a:gd name="connsiteY10" fmla="*/ 0 h 1003300"/>
              <a:gd name="connsiteX11" fmla="*/ 5767465 w 9271000"/>
              <a:gd name="connsiteY11" fmla="*/ 0 h 1003300"/>
              <a:gd name="connsiteX12" fmla="*/ 6452602 w 9271000"/>
              <a:gd name="connsiteY12" fmla="*/ 0 h 1003300"/>
              <a:gd name="connsiteX13" fmla="*/ 7048373 w 9271000"/>
              <a:gd name="connsiteY13" fmla="*/ 0 h 1003300"/>
              <a:gd name="connsiteX14" fmla="*/ 7644144 w 9271000"/>
              <a:gd name="connsiteY14" fmla="*/ 0 h 1003300"/>
              <a:gd name="connsiteX15" fmla="*/ 8418646 w 9271000"/>
              <a:gd name="connsiteY15" fmla="*/ 0 h 1003300"/>
              <a:gd name="connsiteX16" fmla="*/ 9103783 w 9271000"/>
              <a:gd name="connsiteY16" fmla="*/ 0 h 1003300"/>
              <a:gd name="connsiteX17" fmla="*/ 9271000 w 9271000"/>
              <a:gd name="connsiteY17" fmla="*/ 167217 h 1003300"/>
              <a:gd name="connsiteX18" fmla="*/ 9271000 w 9271000"/>
              <a:gd name="connsiteY18" fmla="*/ 494961 h 1003300"/>
              <a:gd name="connsiteX19" fmla="*/ 9271000 w 9271000"/>
              <a:gd name="connsiteY19" fmla="*/ 836083 h 1003300"/>
              <a:gd name="connsiteX20" fmla="*/ 9103783 w 9271000"/>
              <a:gd name="connsiteY20" fmla="*/ 1003300 h 1003300"/>
              <a:gd name="connsiteX21" fmla="*/ 8329281 w 9271000"/>
              <a:gd name="connsiteY21" fmla="*/ 1003300 h 1003300"/>
              <a:gd name="connsiteX22" fmla="*/ 7822875 w 9271000"/>
              <a:gd name="connsiteY22" fmla="*/ 1003300 h 1003300"/>
              <a:gd name="connsiteX23" fmla="*/ 7495201 w 9271000"/>
              <a:gd name="connsiteY23" fmla="*/ 1003300 h 1003300"/>
              <a:gd name="connsiteX24" fmla="*/ 7078161 w 9271000"/>
              <a:gd name="connsiteY24" fmla="*/ 1003300 h 1003300"/>
              <a:gd name="connsiteX25" fmla="*/ 6750487 w 9271000"/>
              <a:gd name="connsiteY25" fmla="*/ 1003300 h 1003300"/>
              <a:gd name="connsiteX26" fmla="*/ 6154716 w 9271000"/>
              <a:gd name="connsiteY26" fmla="*/ 1003300 h 1003300"/>
              <a:gd name="connsiteX27" fmla="*/ 5648311 w 9271000"/>
              <a:gd name="connsiteY27" fmla="*/ 1003300 h 1003300"/>
              <a:gd name="connsiteX28" fmla="*/ 5231271 w 9271000"/>
              <a:gd name="connsiteY28" fmla="*/ 1003300 h 1003300"/>
              <a:gd name="connsiteX29" fmla="*/ 4903597 w 9271000"/>
              <a:gd name="connsiteY29" fmla="*/ 1003300 h 1003300"/>
              <a:gd name="connsiteX30" fmla="*/ 4129095 w 9271000"/>
              <a:gd name="connsiteY30" fmla="*/ 1003300 h 1003300"/>
              <a:gd name="connsiteX31" fmla="*/ 3533324 w 9271000"/>
              <a:gd name="connsiteY31" fmla="*/ 1003300 h 1003300"/>
              <a:gd name="connsiteX32" fmla="*/ 3116284 w 9271000"/>
              <a:gd name="connsiteY32" fmla="*/ 1003300 h 1003300"/>
              <a:gd name="connsiteX33" fmla="*/ 2788610 w 9271000"/>
              <a:gd name="connsiteY33" fmla="*/ 1003300 h 1003300"/>
              <a:gd name="connsiteX34" fmla="*/ 2460936 w 9271000"/>
              <a:gd name="connsiteY34" fmla="*/ 1003300 h 1003300"/>
              <a:gd name="connsiteX35" fmla="*/ 1865165 w 9271000"/>
              <a:gd name="connsiteY35" fmla="*/ 1003300 h 1003300"/>
              <a:gd name="connsiteX36" fmla="*/ 1269393 w 9271000"/>
              <a:gd name="connsiteY36" fmla="*/ 1003300 h 1003300"/>
              <a:gd name="connsiteX37" fmla="*/ 852354 w 9271000"/>
              <a:gd name="connsiteY37" fmla="*/ 1003300 h 1003300"/>
              <a:gd name="connsiteX38" fmla="*/ 167217 w 9271000"/>
              <a:gd name="connsiteY38" fmla="*/ 1003300 h 1003300"/>
              <a:gd name="connsiteX39" fmla="*/ 0 w 9271000"/>
              <a:gd name="connsiteY39" fmla="*/ 836083 h 1003300"/>
              <a:gd name="connsiteX40" fmla="*/ 0 w 9271000"/>
              <a:gd name="connsiteY40" fmla="*/ 521716 h 1003300"/>
              <a:gd name="connsiteX41" fmla="*/ 0 w 9271000"/>
              <a:gd name="connsiteY41" fmla="*/ 167217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271000" h="1003300" fill="none" extrusionOk="0">
                <a:moveTo>
                  <a:pt x="0" y="167217"/>
                </a:moveTo>
                <a:cubicBezTo>
                  <a:pt x="6490" y="77994"/>
                  <a:pt x="59701" y="-14807"/>
                  <a:pt x="167217" y="0"/>
                </a:cubicBezTo>
                <a:cubicBezTo>
                  <a:pt x="417013" y="-81944"/>
                  <a:pt x="621249" y="40472"/>
                  <a:pt x="941719" y="0"/>
                </a:cubicBezTo>
                <a:cubicBezTo>
                  <a:pt x="1262189" y="-40472"/>
                  <a:pt x="1383502" y="79829"/>
                  <a:pt x="1716222" y="0"/>
                </a:cubicBezTo>
                <a:cubicBezTo>
                  <a:pt x="2048942" y="-79829"/>
                  <a:pt x="1913412" y="20215"/>
                  <a:pt x="2043896" y="0"/>
                </a:cubicBezTo>
                <a:cubicBezTo>
                  <a:pt x="2174380" y="-20215"/>
                  <a:pt x="2356937" y="57557"/>
                  <a:pt x="2550301" y="0"/>
                </a:cubicBezTo>
                <a:cubicBezTo>
                  <a:pt x="2743665" y="-57557"/>
                  <a:pt x="2855989" y="42070"/>
                  <a:pt x="2967341" y="0"/>
                </a:cubicBezTo>
                <a:cubicBezTo>
                  <a:pt x="3078693" y="-42070"/>
                  <a:pt x="3252976" y="13537"/>
                  <a:pt x="3384381" y="0"/>
                </a:cubicBezTo>
                <a:cubicBezTo>
                  <a:pt x="3515786" y="-13537"/>
                  <a:pt x="3784049" y="58897"/>
                  <a:pt x="4158883" y="0"/>
                </a:cubicBezTo>
                <a:cubicBezTo>
                  <a:pt x="4533717" y="-58897"/>
                  <a:pt x="4415721" y="26190"/>
                  <a:pt x="4486557" y="0"/>
                </a:cubicBezTo>
                <a:cubicBezTo>
                  <a:pt x="4557393" y="-26190"/>
                  <a:pt x="4809783" y="5181"/>
                  <a:pt x="4992963" y="0"/>
                </a:cubicBezTo>
                <a:cubicBezTo>
                  <a:pt x="5176143" y="-5181"/>
                  <a:pt x="5546988" y="7690"/>
                  <a:pt x="5767465" y="0"/>
                </a:cubicBezTo>
                <a:cubicBezTo>
                  <a:pt x="5987942" y="-7690"/>
                  <a:pt x="6301145" y="9361"/>
                  <a:pt x="6452602" y="0"/>
                </a:cubicBezTo>
                <a:cubicBezTo>
                  <a:pt x="6604059" y="-9361"/>
                  <a:pt x="6792028" y="5518"/>
                  <a:pt x="7048373" y="0"/>
                </a:cubicBezTo>
                <a:cubicBezTo>
                  <a:pt x="7304718" y="-5518"/>
                  <a:pt x="7446489" y="26256"/>
                  <a:pt x="7644144" y="0"/>
                </a:cubicBezTo>
                <a:cubicBezTo>
                  <a:pt x="7841799" y="-26256"/>
                  <a:pt x="8174966" y="91284"/>
                  <a:pt x="8418646" y="0"/>
                </a:cubicBezTo>
                <a:cubicBezTo>
                  <a:pt x="8662326" y="-91284"/>
                  <a:pt x="8862985" y="29714"/>
                  <a:pt x="9103783" y="0"/>
                </a:cubicBezTo>
                <a:cubicBezTo>
                  <a:pt x="9209952" y="-5389"/>
                  <a:pt x="9279061" y="83229"/>
                  <a:pt x="9271000" y="167217"/>
                </a:cubicBezTo>
                <a:cubicBezTo>
                  <a:pt x="9296515" y="327670"/>
                  <a:pt x="9245345" y="401133"/>
                  <a:pt x="9271000" y="494961"/>
                </a:cubicBezTo>
                <a:cubicBezTo>
                  <a:pt x="9296655" y="588789"/>
                  <a:pt x="9236284" y="713701"/>
                  <a:pt x="9271000" y="836083"/>
                </a:cubicBezTo>
                <a:cubicBezTo>
                  <a:pt x="9255725" y="929054"/>
                  <a:pt x="9186311" y="1025667"/>
                  <a:pt x="9103783" y="1003300"/>
                </a:cubicBezTo>
                <a:cubicBezTo>
                  <a:pt x="8880528" y="1067973"/>
                  <a:pt x="8662124" y="994036"/>
                  <a:pt x="8329281" y="1003300"/>
                </a:cubicBezTo>
                <a:cubicBezTo>
                  <a:pt x="7996438" y="1012564"/>
                  <a:pt x="8064195" y="974394"/>
                  <a:pt x="7822875" y="1003300"/>
                </a:cubicBezTo>
                <a:cubicBezTo>
                  <a:pt x="7581555" y="1032206"/>
                  <a:pt x="7633277" y="979429"/>
                  <a:pt x="7495201" y="1003300"/>
                </a:cubicBezTo>
                <a:cubicBezTo>
                  <a:pt x="7357125" y="1027171"/>
                  <a:pt x="7197109" y="1001746"/>
                  <a:pt x="7078161" y="1003300"/>
                </a:cubicBezTo>
                <a:cubicBezTo>
                  <a:pt x="6959213" y="1004854"/>
                  <a:pt x="6900449" y="964775"/>
                  <a:pt x="6750487" y="1003300"/>
                </a:cubicBezTo>
                <a:cubicBezTo>
                  <a:pt x="6600525" y="1041825"/>
                  <a:pt x="6371703" y="964920"/>
                  <a:pt x="6154716" y="1003300"/>
                </a:cubicBezTo>
                <a:cubicBezTo>
                  <a:pt x="5937729" y="1041680"/>
                  <a:pt x="5774982" y="951791"/>
                  <a:pt x="5648311" y="1003300"/>
                </a:cubicBezTo>
                <a:cubicBezTo>
                  <a:pt x="5521641" y="1054809"/>
                  <a:pt x="5398416" y="997073"/>
                  <a:pt x="5231271" y="1003300"/>
                </a:cubicBezTo>
                <a:cubicBezTo>
                  <a:pt x="5064126" y="1009527"/>
                  <a:pt x="4974500" y="965547"/>
                  <a:pt x="4903597" y="1003300"/>
                </a:cubicBezTo>
                <a:cubicBezTo>
                  <a:pt x="4832694" y="1041053"/>
                  <a:pt x="4363178" y="969654"/>
                  <a:pt x="4129095" y="1003300"/>
                </a:cubicBezTo>
                <a:cubicBezTo>
                  <a:pt x="3895012" y="1036946"/>
                  <a:pt x="3824305" y="980782"/>
                  <a:pt x="3533324" y="1003300"/>
                </a:cubicBezTo>
                <a:cubicBezTo>
                  <a:pt x="3242343" y="1025818"/>
                  <a:pt x="3290461" y="980262"/>
                  <a:pt x="3116284" y="1003300"/>
                </a:cubicBezTo>
                <a:cubicBezTo>
                  <a:pt x="2942107" y="1026338"/>
                  <a:pt x="2914809" y="994266"/>
                  <a:pt x="2788610" y="1003300"/>
                </a:cubicBezTo>
                <a:cubicBezTo>
                  <a:pt x="2662411" y="1012334"/>
                  <a:pt x="2582511" y="980215"/>
                  <a:pt x="2460936" y="1003300"/>
                </a:cubicBezTo>
                <a:cubicBezTo>
                  <a:pt x="2339361" y="1026385"/>
                  <a:pt x="1996180" y="991999"/>
                  <a:pt x="1865165" y="1003300"/>
                </a:cubicBezTo>
                <a:cubicBezTo>
                  <a:pt x="1734150" y="1014601"/>
                  <a:pt x="1404104" y="958717"/>
                  <a:pt x="1269393" y="1003300"/>
                </a:cubicBezTo>
                <a:cubicBezTo>
                  <a:pt x="1134682" y="1047883"/>
                  <a:pt x="953008" y="956805"/>
                  <a:pt x="852354" y="1003300"/>
                </a:cubicBezTo>
                <a:cubicBezTo>
                  <a:pt x="751700" y="1049795"/>
                  <a:pt x="478539" y="971043"/>
                  <a:pt x="167217" y="1003300"/>
                </a:cubicBezTo>
                <a:cubicBezTo>
                  <a:pt x="72770" y="999149"/>
                  <a:pt x="-12193" y="926376"/>
                  <a:pt x="0" y="836083"/>
                </a:cubicBezTo>
                <a:cubicBezTo>
                  <a:pt x="-28402" y="731479"/>
                  <a:pt x="7262" y="613205"/>
                  <a:pt x="0" y="521716"/>
                </a:cubicBezTo>
                <a:cubicBezTo>
                  <a:pt x="-7262" y="430227"/>
                  <a:pt x="22994" y="258685"/>
                  <a:pt x="0" y="167217"/>
                </a:cubicBezTo>
                <a:close/>
              </a:path>
              <a:path w="9271000" h="1003300" stroke="0" extrusionOk="0">
                <a:moveTo>
                  <a:pt x="0" y="167217"/>
                </a:moveTo>
                <a:cubicBezTo>
                  <a:pt x="19579" y="58407"/>
                  <a:pt x="90674" y="5344"/>
                  <a:pt x="167217" y="0"/>
                </a:cubicBezTo>
                <a:cubicBezTo>
                  <a:pt x="342014" y="-1783"/>
                  <a:pt x="726603" y="4048"/>
                  <a:pt x="941719" y="0"/>
                </a:cubicBezTo>
                <a:cubicBezTo>
                  <a:pt x="1156835" y="-4048"/>
                  <a:pt x="1205003" y="28750"/>
                  <a:pt x="1448125" y="0"/>
                </a:cubicBezTo>
                <a:cubicBezTo>
                  <a:pt x="1691247" y="-28750"/>
                  <a:pt x="1654730" y="13358"/>
                  <a:pt x="1775799" y="0"/>
                </a:cubicBezTo>
                <a:cubicBezTo>
                  <a:pt x="1896868" y="-13358"/>
                  <a:pt x="2011910" y="41068"/>
                  <a:pt x="2192839" y="0"/>
                </a:cubicBezTo>
                <a:cubicBezTo>
                  <a:pt x="2373768" y="-41068"/>
                  <a:pt x="2623880" y="8314"/>
                  <a:pt x="2788610" y="0"/>
                </a:cubicBezTo>
                <a:cubicBezTo>
                  <a:pt x="2953340" y="-8314"/>
                  <a:pt x="3006986" y="19688"/>
                  <a:pt x="3205649" y="0"/>
                </a:cubicBezTo>
                <a:cubicBezTo>
                  <a:pt x="3404312" y="-19688"/>
                  <a:pt x="3808048" y="90756"/>
                  <a:pt x="3980152" y="0"/>
                </a:cubicBezTo>
                <a:cubicBezTo>
                  <a:pt x="4152256" y="-90756"/>
                  <a:pt x="4225343" y="7690"/>
                  <a:pt x="4307826" y="0"/>
                </a:cubicBezTo>
                <a:cubicBezTo>
                  <a:pt x="4390309" y="-7690"/>
                  <a:pt x="4695109" y="52247"/>
                  <a:pt x="4814231" y="0"/>
                </a:cubicBezTo>
                <a:cubicBezTo>
                  <a:pt x="4933353" y="-52247"/>
                  <a:pt x="5166406" y="8353"/>
                  <a:pt x="5499368" y="0"/>
                </a:cubicBezTo>
                <a:cubicBezTo>
                  <a:pt x="5832330" y="-8353"/>
                  <a:pt x="5884160" y="31372"/>
                  <a:pt x="6095139" y="0"/>
                </a:cubicBezTo>
                <a:cubicBezTo>
                  <a:pt x="6306118" y="-31372"/>
                  <a:pt x="6418543" y="19610"/>
                  <a:pt x="6512179" y="0"/>
                </a:cubicBezTo>
                <a:cubicBezTo>
                  <a:pt x="6605815" y="-19610"/>
                  <a:pt x="6803331" y="29063"/>
                  <a:pt x="6929219" y="0"/>
                </a:cubicBezTo>
                <a:cubicBezTo>
                  <a:pt x="7055107" y="-29063"/>
                  <a:pt x="7209184" y="48548"/>
                  <a:pt x="7346258" y="0"/>
                </a:cubicBezTo>
                <a:cubicBezTo>
                  <a:pt x="7483332" y="-48548"/>
                  <a:pt x="7620677" y="24657"/>
                  <a:pt x="7763298" y="0"/>
                </a:cubicBezTo>
                <a:cubicBezTo>
                  <a:pt x="7905919" y="-24657"/>
                  <a:pt x="8113776" y="17010"/>
                  <a:pt x="8269704" y="0"/>
                </a:cubicBezTo>
                <a:cubicBezTo>
                  <a:pt x="8425632" y="-17010"/>
                  <a:pt x="8519648" y="25836"/>
                  <a:pt x="8597378" y="0"/>
                </a:cubicBezTo>
                <a:cubicBezTo>
                  <a:pt x="8675108" y="-25836"/>
                  <a:pt x="8887970" y="45542"/>
                  <a:pt x="9103783" y="0"/>
                </a:cubicBezTo>
                <a:cubicBezTo>
                  <a:pt x="9211588" y="12032"/>
                  <a:pt x="9277856" y="53771"/>
                  <a:pt x="9271000" y="167217"/>
                </a:cubicBezTo>
                <a:cubicBezTo>
                  <a:pt x="9302949" y="244420"/>
                  <a:pt x="9242470" y="392230"/>
                  <a:pt x="9271000" y="481584"/>
                </a:cubicBezTo>
                <a:cubicBezTo>
                  <a:pt x="9299530" y="570938"/>
                  <a:pt x="9259104" y="749773"/>
                  <a:pt x="9271000" y="836083"/>
                </a:cubicBezTo>
                <a:cubicBezTo>
                  <a:pt x="9274710" y="937784"/>
                  <a:pt x="9206045" y="1006395"/>
                  <a:pt x="9103783" y="1003300"/>
                </a:cubicBezTo>
                <a:cubicBezTo>
                  <a:pt x="9005906" y="1012888"/>
                  <a:pt x="8880747" y="977465"/>
                  <a:pt x="8686743" y="1003300"/>
                </a:cubicBezTo>
                <a:cubicBezTo>
                  <a:pt x="8492739" y="1029135"/>
                  <a:pt x="8346234" y="989884"/>
                  <a:pt x="8180338" y="1003300"/>
                </a:cubicBezTo>
                <a:cubicBezTo>
                  <a:pt x="8014443" y="1016716"/>
                  <a:pt x="7700803" y="956624"/>
                  <a:pt x="7405835" y="1003300"/>
                </a:cubicBezTo>
                <a:cubicBezTo>
                  <a:pt x="7110867" y="1049976"/>
                  <a:pt x="7207872" y="969785"/>
                  <a:pt x="7078161" y="1003300"/>
                </a:cubicBezTo>
                <a:cubicBezTo>
                  <a:pt x="6948450" y="1036815"/>
                  <a:pt x="6800479" y="983993"/>
                  <a:pt x="6571756" y="1003300"/>
                </a:cubicBezTo>
                <a:cubicBezTo>
                  <a:pt x="6343034" y="1022607"/>
                  <a:pt x="6147713" y="944515"/>
                  <a:pt x="5975985" y="1003300"/>
                </a:cubicBezTo>
                <a:cubicBezTo>
                  <a:pt x="5804257" y="1062085"/>
                  <a:pt x="5684903" y="982061"/>
                  <a:pt x="5469579" y="1003300"/>
                </a:cubicBezTo>
                <a:cubicBezTo>
                  <a:pt x="5254255" y="1024539"/>
                  <a:pt x="5154475" y="964971"/>
                  <a:pt x="4873808" y="1003300"/>
                </a:cubicBezTo>
                <a:cubicBezTo>
                  <a:pt x="4593141" y="1041629"/>
                  <a:pt x="4459577" y="953976"/>
                  <a:pt x="4278037" y="1003300"/>
                </a:cubicBezTo>
                <a:cubicBezTo>
                  <a:pt x="4096497" y="1052624"/>
                  <a:pt x="4036835" y="985677"/>
                  <a:pt x="3860998" y="1003300"/>
                </a:cubicBezTo>
                <a:cubicBezTo>
                  <a:pt x="3685161" y="1020923"/>
                  <a:pt x="3326529" y="972960"/>
                  <a:pt x="3175861" y="1003300"/>
                </a:cubicBezTo>
                <a:cubicBezTo>
                  <a:pt x="3025193" y="1033640"/>
                  <a:pt x="2810061" y="981567"/>
                  <a:pt x="2669455" y="1003300"/>
                </a:cubicBezTo>
                <a:cubicBezTo>
                  <a:pt x="2528849" y="1025033"/>
                  <a:pt x="2441094" y="969659"/>
                  <a:pt x="2341781" y="1003300"/>
                </a:cubicBezTo>
                <a:cubicBezTo>
                  <a:pt x="2242468" y="1036941"/>
                  <a:pt x="1994902" y="940204"/>
                  <a:pt x="1746010" y="1003300"/>
                </a:cubicBezTo>
                <a:cubicBezTo>
                  <a:pt x="1497118" y="1066396"/>
                  <a:pt x="1475817" y="953839"/>
                  <a:pt x="1239605" y="1003300"/>
                </a:cubicBezTo>
                <a:cubicBezTo>
                  <a:pt x="1003394" y="1052761"/>
                  <a:pt x="967300" y="998075"/>
                  <a:pt x="733200" y="1003300"/>
                </a:cubicBezTo>
                <a:cubicBezTo>
                  <a:pt x="499101" y="1008525"/>
                  <a:pt x="324329" y="980479"/>
                  <a:pt x="167217" y="1003300"/>
                </a:cubicBezTo>
                <a:cubicBezTo>
                  <a:pt x="72173" y="1002195"/>
                  <a:pt x="6803" y="925927"/>
                  <a:pt x="0" y="836083"/>
                </a:cubicBezTo>
                <a:cubicBezTo>
                  <a:pt x="-8911" y="699856"/>
                  <a:pt x="24911" y="661509"/>
                  <a:pt x="0" y="501650"/>
                </a:cubicBezTo>
                <a:cubicBezTo>
                  <a:pt x="-24911" y="341791"/>
                  <a:pt x="11566" y="312306"/>
                  <a:pt x="0" y="167217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4147660412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95226"/>
                </a:solidFill>
              </a:rPr>
              <a:t>4-NIKE with sub-quadratic security in MGGM assuming exponentially-secure injective PRG</a:t>
            </a:r>
          </a:p>
        </p:txBody>
      </p:sp>
    </p:spTree>
    <p:extLst>
      <p:ext uri="{BB962C8B-B14F-4D97-AF65-F5344CB8AC3E}">
        <p14:creationId xmlns:p14="http://schemas.microsoft.com/office/powerpoint/2010/main" val="3121418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Contributions (intuitions)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99333"/>
            <a:ext cx="10058400" cy="89245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0" dirty="0">
                <a:latin typeface="+mj-lt"/>
              </a:rPr>
              <a:t>4-NIKE with quadratic security under CDH and </a:t>
            </a:r>
            <a:r>
              <a:rPr lang="en-US" dirty="0">
                <a:latin typeface="+mj-lt"/>
              </a:rPr>
              <a:t>exponentially-secure injective PRG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dirty="0">
                <a:latin typeface="+mj-lt"/>
              </a:rPr>
              <a:t>4-NIKE with sub-quadratic security in MGGM assuming exponentially-secure injective PRG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BA9F6-DBFB-0CDF-F818-BA2089416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19</a:t>
            </a:fld>
            <a:endParaRPr lang="en-US"/>
          </a:p>
        </p:txBody>
      </p:sp>
      <p:pic>
        <p:nvPicPr>
          <p:cNvPr id="16" name="Graphic 15" descr="Badge Question Mark with solid fill">
            <a:extLst>
              <a:ext uri="{FF2B5EF4-FFF2-40B4-BE49-F238E27FC236}">
                <a16:creationId xmlns:a16="http://schemas.microsoft.com/office/drawing/2014/main" id="{100C6596-8F46-244C-7D7C-809DB3E4EE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280" y="2910956"/>
            <a:ext cx="481720" cy="45495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0E31984-04B5-2562-92DA-AC2E5B39B48D}"/>
              </a:ext>
            </a:extLst>
          </p:cNvPr>
          <p:cNvSpPr txBox="1"/>
          <p:nvPr/>
        </p:nvSpPr>
        <p:spPr>
          <a:xfrm>
            <a:off x="1579000" y="2953765"/>
            <a:ext cx="5428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Doesn’t security in plain model imply security in GGM?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33D565-0C8B-F694-D595-67DB2BC65731}"/>
              </a:ext>
            </a:extLst>
          </p:cNvPr>
          <p:cNvSpPr txBox="1"/>
          <p:nvPr/>
        </p:nvSpPr>
        <p:spPr>
          <a:xfrm>
            <a:off x="6867389" y="2953765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No!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6C24AFF-DA24-4C9D-1818-AA598CFB8D4D}"/>
              </a:ext>
            </a:extLst>
          </p:cNvPr>
          <p:cNvSpPr txBox="1">
            <a:spLocks/>
          </p:cNvSpPr>
          <p:nvPr/>
        </p:nvSpPr>
        <p:spPr>
          <a:xfrm>
            <a:off x="1579000" y="3376887"/>
            <a:ext cx="10058400" cy="145075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+mj-lt"/>
              </a:rPr>
              <a:t>In GGM, adversary has restricted access to oracle but has </a:t>
            </a:r>
            <a:r>
              <a:rPr lang="en-US" sz="1800" b="1" dirty="0">
                <a:latin typeface="+mj-lt"/>
              </a:rPr>
              <a:t>infinite computational power </a:t>
            </a:r>
            <a:r>
              <a:rPr lang="en-US" sz="1800" dirty="0">
                <a:latin typeface="+mj-lt"/>
              </a:rPr>
              <a:t>outside oracle.</a:t>
            </a:r>
          </a:p>
          <a:p>
            <a:pPr marL="0" indent="0">
              <a:buNone/>
            </a:pPr>
            <a:r>
              <a:rPr lang="en-US" sz="1800" dirty="0">
                <a:latin typeface="+mj-lt"/>
              </a:rPr>
              <a:t>We need unlimited adversary to close the gap of ACMS23 even if it is not the case in real-world!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>
                <a:latin typeface="+mj-lt"/>
              </a:rPr>
              <a:t> They had to assume an adversary with unlimited power to prove their impossibility result!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>
                <a:latin typeface="+mj-lt"/>
              </a:rPr>
              <a:t>Our proof techniques break in GGM.</a:t>
            </a:r>
          </a:p>
        </p:txBody>
      </p:sp>
      <p:pic>
        <p:nvPicPr>
          <p:cNvPr id="27" name="Graphic 26" descr="Badge Question Mark with solid fill">
            <a:extLst>
              <a:ext uri="{FF2B5EF4-FFF2-40B4-BE49-F238E27FC236}">
                <a16:creationId xmlns:a16="http://schemas.microsoft.com/office/drawing/2014/main" id="{B27D9651-C818-1145-DFE7-E974D55493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280" y="4652427"/>
            <a:ext cx="481720" cy="45495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8DA978B-9A6A-3576-27FD-A84C84851929}"/>
              </a:ext>
            </a:extLst>
          </p:cNvPr>
          <p:cNvSpPr txBox="1"/>
          <p:nvPr/>
        </p:nvSpPr>
        <p:spPr>
          <a:xfrm>
            <a:off x="1579000" y="4695236"/>
            <a:ext cx="366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Isn’t (injective) PRG broken in GGM?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8E9D6A3-8B20-8F96-0FE5-7CD917723071}"/>
              </a:ext>
            </a:extLst>
          </p:cNvPr>
          <p:cNvSpPr txBox="1"/>
          <p:nvPr/>
        </p:nvSpPr>
        <p:spPr>
          <a:xfrm>
            <a:off x="5248402" y="4708056"/>
            <a:ext cx="560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Yes!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BB14678D-8B56-B2D2-CA76-EE53FC781A3F}"/>
              </a:ext>
            </a:extLst>
          </p:cNvPr>
          <p:cNvSpPr txBox="1">
            <a:spLocks/>
          </p:cNvSpPr>
          <p:nvPr/>
        </p:nvSpPr>
        <p:spPr>
          <a:xfrm>
            <a:off x="1579000" y="5129339"/>
            <a:ext cx="10058400" cy="46697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 We </a:t>
            </a:r>
            <a:r>
              <a:rPr lang="en-US" sz="1800" b="1" dirty="0">
                <a:latin typeface="+mj-lt"/>
              </a:rPr>
              <a:t>don’t</a:t>
            </a:r>
            <a:r>
              <a:rPr lang="en-US" sz="1800" dirty="0">
                <a:latin typeface="+mj-lt"/>
              </a:rPr>
              <a:t> assume a generic adversary cannot break PRG!</a:t>
            </a:r>
          </a:p>
          <a:p>
            <a:pPr marL="0" indent="0">
              <a:buNone/>
            </a:pPr>
            <a:endParaRPr lang="en-US" sz="1800" dirty="0">
              <a:latin typeface="+mj-lt"/>
            </a:endParaRPr>
          </a:p>
        </p:txBody>
      </p:sp>
      <p:sp>
        <p:nvSpPr>
          <p:cNvPr id="31" name="Alternate Process 30">
            <a:extLst>
              <a:ext uri="{FF2B5EF4-FFF2-40B4-BE49-F238E27FC236}">
                <a16:creationId xmlns:a16="http://schemas.microsoft.com/office/drawing/2014/main" id="{5FBDBE0A-B6C3-5158-90A3-FC22CE30DAE8}"/>
              </a:ext>
            </a:extLst>
          </p:cNvPr>
          <p:cNvSpPr/>
          <p:nvPr/>
        </p:nvSpPr>
        <p:spPr>
          <a:xfrm>
            <a:off x="2137800" y="5565281"/>
            <a:ext cx="8940800" cy="742569"/>
          </a:xfrm>
          <a:custGeom>
            <a:avLst/>
            <a:gdLst>
              <a:gd name="connsiteX0" fmla="*/ 0 w 8940800"/>
              <a:gd name="connsiteY0" fmla="*/ 123762 h 742569"/>
              <a:gd name="connsiteX1" fmla="*/ 123762 w 8940800"/>
              <a:gd name="connsiteY1" fmla="*/ 0 h 742569"/>
              <a:gd name="connsiteX2" fmla="*/ 616381 w 8940800"/>
              <a:gd name="connsiteY2" fmla="*/ 0 h 742569"/>
              <a:gd name="connsiteX3" fmla="*/ 1369798 w 8940800"/>
              <a:gd name="connsiteY3" fmla="*/ 0 h 742569"/>
              <a:gd name="connsiteX4" fmla="*/ 1862417 w 8940800"/>
              <a:gd name="connsiteY4" fmla="*/ 0 h 742569"/>
              <a:gd name="connsiteX5" fmla="*/ 2441969 w 8940800"/>
              <a:gd name="connsiteY5" fmla="*/ 0 h 742569"/>
              <a:gd name="connsiteX6" fmla="*/ 2760723 w 8940800"/>
              <a:gd name="connsiteY6" fmla="*/ 0 h 742569"/>
              <a:gd name="connsiteX7" fmla="*/ 3514140 w 8940800"/>
              <a:gd name="connsiteY7" fmla="*/ 0 h 742569"/>
              <a:gd name="connsiteX8" fmla="*/ 4180625 w 8940800"/>
              <a:gd name="connsiteY8" fmla="*/ 0 h 742569"/>
              <a:gd name="connsiteX9" fmla="*/ 4760176 w 8940800"/>
              <a:gd name="connsiteY9" fmla="*/ 0 h 742569"/>
              <a:gd name="connsiteX10" fmla="*/ 5339728 w 8940800"/>
              <a:gd name="connsiteY10" fmla="*/ 0 h 742569"/>
              <a:gd name="connsiteX11" fmla="*/ 6093146 w 8940800"/>
              <a:gd name="connsiteY11" fmla="*/ 0 h 742569"/>
              <a:gd name="connsiteX12" fmla="*/ 6585765 w 8940800"/>
              <a:gd name="connsiteY12" fmla="*/ 0 h 742569"/>
              <a:gd name="connsiteX13" fmla="*/ 7339182 w 8940800"/>
              <a:gd name="connsiteY13" fmla="*/ 0 h 742569"/>
              <a:gd name="connsiteX14" fmla="*/ 8092599 w 8940800"/>
              <a:gd name="connsiteY14" fmla="*/ 0 h 742569"/>
              <a:gd name="connsiteX15" fmla="*/ 8817039 w 8940800"/>
              <a:gd name="connsiteY15" fmla="*/ 0 h 742569"/>
              <a:gd name="connsiteX16" fmla="*/ 8940801 w 8940800"/>
              <a:gd name="connsiteY16" fmla="*/ 123762 h 742569"/>
              <a:gd name="connsiteX17" fmla="*/ 8940800 w 8940800"/>
              <a:gd name="connsiteY17" fmla="*/ 618808 h 742569"/>
              <a:gd name="connsiteX18" fmla="*/ 8817038 w 8940800"/>
              <a:gd name="connsiteY18" fmla="*/ 742570 h 742569"/>
              <a:gd name="connsiteX19" fmla="*/ 8150554 w 8940800"/>
              <a:gd name="connsiteY19" fmla="*/ 742570 h 742569"/>
              <a:gd name="connsiteX20" fmla="*/ 7484069 w 8940800"/>
              <a:gd name="connsiteY20" fmla="*/ 742570 h 742569"/>
              <a:gd name="connsiteX21" fmla="*/ 6730652 w 8940800"/>
              <a:gd name="connsiteY21" fmla="*/ 742570 h 742569"/>
              <a:gd name="connsiteX22" fmla="*/ 5977235 w 8940800"/>
              <a:gd name="connsiteY22" fmla="*/ 742570 h 742569"/>
              <a:gd name="connsiteX23" fmla="*/ 5223817 w 8940800"/>
              <a:gd name="connsiteY23" fmla="*/ 742570 h 742569"/>
              <a:gd name="connsiteX24" fmla="*/ 4644266 w 8940800"/>
              <a:gd name="connsiteY24" fmla="*/ 742570 h 742569"/>
              <a:gd name="connsiteX25" fmla="*/ 3890848 w 8940800"/>
              <a:gd name="connsiteY25" fmla="*/ 742569 h 742569"/>
              <a:gd name="connsiteX26" fmla="*/ 3398229 w 8940800"/>
              <a:gd name="connsiteY26" fmla="*/ 742569 h 742569"/>
              <a:gd name="connsiteX27" fmla="*/ 3079476 w 8940800"/>
              <a:gd name="connsiteY27" fmla="*/ 742569 h 742569"/>
              <a:gd name="connsiteX28" fmla="*/ 2412991 w 8940800"/>
              <a:gd name="connsiteY28" fmla="*/ 742569 h 742569"/>
              <a:gd name="connsiteX29" fmla="*/ 2007305 w 8940800"/>
              <a:gd name="connsiteY29" fmla="*/ 742569 h 742569"/>
              <a:gd name="connsiteX30" fmla="*/ 1688552 w 8940800"/>
              <a:gd name="connsiteY30" fmla="*/ 742569 h 742569"/>
              <a:gd name="connsiteX31" fmla="*/ 935134 w 8940800"/>
              <a:gd name="connsiteY31" fmla="*/ 742569 h 742569"/>
              <a:gd name="connsiteX32" fmla="*/ 123762 w 8940800"/>
              <a:gd name="connsiteY32" fmla="*/ 742569 h 742569"/>
              <a:gd name="connsiteX33" fmla="*/ 0 w 8940800"/>
              <a:gd name="connsiteY33" fmla="*/ 618807 h 742569"/>
              <a:gd name="connsiteX34" fmla="*/ 0 w 8940800"/>
              <a:gd name="connsiteY34" fmla="*/ 123762 h 74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940800" h="742569" fill="none" extrusionOk="0">
                <a:moveTo>
                  <a:pt x="0" y="123762"/>
                </a:moveTo>
                <a:cubicBezTo>
                  <a:pt x="-2559" y="45281"/>
                  <a:pt x="57490" y="-9267"/>
                  <a:pt x="123762" y="0"/>
                </a:cubicBezTo>
                <a:cubicBezTo>
                  <a:pt x="365956" y="-35540"/>
                  <a:pt x="513037" y="19351"/>
                  <a:pt x="616381" y="0"/>
                </a:cubicBezTo>
                <a:cubicBezTo>
                  <a:pt x="719725" y="-19351"/>
                  <a:pt x="1092400" y="66091"/>
                  <a:pt x="1369798" y="0"/>
                </a:cubicBezTo>
                <a:cubicBezTo>
                  <a:pt x="1647196" y="-66091"/>
                  <a:pt x="1723565" y="12755"/>
                  <a:pt x="1862417" y="0"/>
                </a:cubicBezTo>
                <a:cubicBezTo>
                  <a:pt x="2001269" y="-12755"/>
                  <a:pt x="2303221" y="56249"/>
                  <a:pt x="2441969" y="0"/>
                </a:cubicBezTo>
                <a:cubicBezTo>
                  <a:pt x="2580717" y="-56249"/>
                  <a:pt x="2677994" y="20104"/>
                  <a:pt x="2760723" y="0"/>
                </a:cubicBezTo>
                <a:cubicBezTo>
                  <a:pt x="2843452" y="-20104"/>
                  <a:pt x="3228796" y="89577"/>
                  <a:pt x="3514140" y="0"/>
                </a:cubicBezTo>
                <a:cubicBezTo>
                  <a:pt x="3799484" y="-89577"/>
                  <a:pt x="3972096" y="57525"/>
                  <a:pt x="4180625" y="0"/>
                </a:cubicBezTo>
                <a:cubicBezTo>
                  <a:pt x="4389154" y="-57525"/>
                  <a:pt x="4642077" y="1274"/>
                  <a:pt x="4760176" y="0"/>
                </a:cubicBezTo>
                <a:cubicBezTo>
                  <a:pt x="4878275" y="-1274"/>
                  <a:pt x="5100729" y="45686"/>
                  <a:pt x="5339728" y="0"/>
                </a:cubicBezTo>
                <a:cubicBezTo>
                  <a:pt x="5578727" y="-45686"/>
                  <a:pt x="5765023" y="88650"/>
                  <a:pt x="6093146" y="0"/>
                </a:cubicBezTo>
                <a:cubicBezTo>
                  <a:pt x="6421269" y="-88650"/>
                  <a:pt x="6362402" y="44439"/>
                  <a:pt x="6585765" y="0"/>
                </a:cubicBezTo>
                <a:cubicBezTo>
                  <a:pt x="6809128" y="-44439"/>
                  <a:pt x="7067481" y="67688"/>
                  <a:pt x="7339182" y="0"/>
                </a:cubicBezTo>
                <a:cubicBezTo>
                  <a:pt x="7610883" y="-67688"/>
                  <a:pt x="7799872" y="88085"/>
                  <a:pt x="8092599" y="0"/>
                </a:cubicBezTo>
                <a:cubicBezTo>
                  <a:pt x="8385326" y="-88085"/>
                  <a:pt x="8465711" y="67493"/>
                  <a:pt x="8817039" y="0"/>
                </a:cubicBezTo>
                <a:cubicBezTo>
                  <a:pt x="8885821" y="11551"/>
                  <a:pt x="8944621" y="49671"/>
                  <a:pt x="8940801" y="123762"/>
                </a:cubicBezTo>
                <a:cubicBezTo>
                  <a:pt x="8985341" y="303051"/>
                  <a:pt x="8913225" y="485182"/>
                  <a:pt x="8940800" y="618808"/>
                </a:cubicBezTo>
                <a:cubicBezTo>
                  <a:pt x="8939363" y="689401"/>
                  <a:pt x="8898175" y="737583"/>
                  <a:pt x="8817038" y="742570"/>
                </a:cubicBezTo>
                <a:cubicBezTo>
                  <a:pt x="8495662" y="808418"/>
                  <a:pt x="8460253" y="687304"/>
                  <a:pt x="8150554" y="742570"/>
                </a:cubicBezTo>
                <a:cubicBezTo>
                  <a:pt x="7840855" y="797836"/>
                  <a:pt x="7700986" y="701456"/>
                  <a:pt x="7484069" y="742570"/>
                </a:cubicBezTo>
                <a:cubicBezTo>
                  <a:pt x="7267153" y="783684"/>
                  <a:pt x="7036975" y="720961"/>
                  <a:pt x="6730652" y="742570"/>
                </a:cubicBezTo>
                <a:cubicBezTo>
                  <a:pt x="6424329" y="764179"/>
                  <a:pt x="6326435" y="654161"/>
                  <a:pt x="5977235" y="742570"/>
                </a:cubicBezTo>
                <a:cubicBezTo>
                  <a:pt x="5628035" y="830979"/>
                  <a:pt x="5484579" y="679760"/>
                  <a:pt x="5223817" y="742570"/>
                </a:cubicBezTo>
                <a:cubicBezTo>
                  <a:pt x="4963055" y="805380"/>
                  <a:pt x="4781648" y="707399"/>
                  <a:pt x="4644266" y="742570"/>
                </a:cubicBezTo>
                <a:cubicBezTo>
                  <a:pt x="4506884" y="777740"/>
                  <a:pt x="4151535" y="654867"/>
                  <a:pt x="3890848" y="742569"/>
                </a:cubicBezTo>
                <a:cubicBezTo>
                  <a:pt x="3630162" y="830272"/>
                  <a:pt x="3547329" y="723843"/>
                  <a:pt x="3398229" y="742569"/>
                </a:cubicBezTo>
                <a:cubicBezTo>
                  <a:pt x="3249129" y="761295"/>
                  <a:pt x="3187774" y="719760"/>
                  <a:pt x="3079476" y="742569"/>
                </a:cubicBezTo>
                <a:cubicBezTo>
                  <a:pt x="2971178" y="765378"/>
                  <a:pt x="2604404" y="676355"/>
                  <a:pt x="2412991" y="742569"/>
                </a:cubicBezTo>
                <a:cubicBezTo>
                  <a:pt x="2221578" y="808783"/>
                  <a:pt x="2122822" y="732813"/>
                  <a:pt x="2007305" y="742569"/>
                </a:cubicBezTo>
                <a:cubicBezTo>
                  <a:pt x="1891788" y="752325"/>
                  <a:pt x="1799521" y="736123"/>
                  <a:pt x="1688552" y="742569"/>
                </a:cubicBezTo>
                <a:cubicBezTo>
                  <a:pt x="1577583" y="749015"/>
                  <a:pt x="1306428" y="675096"/>
                  <a:pt x="935134" y="742569"/>
                </a:cubicBezTo>
                <a:cubicBezTo>
                  <a:pt x="563840" y="810042"/>
                  <a:pt x="335411" y="654688"/>
                  <a:pt x="123762" y="742569"/>
                </a:cubicBezTo>
                <a:cubicBezTo>
                  <a:pt x="61882" y="744106"/>
                  <a:pt x="-7715" y="703668"/>
                  <a:pt x="0" y="618807"/>
                </a:cubicBezTo>
                <a:cubicBezTo>
                  <a:pt x="-41823" y="515607"/>
                  <a:pt x="29186" y="238068"/>
                  <a:pt x="0" y="123762"/>
                </a:cubicBezTo>
                <a:close/>
              </a:path>
              <a:path w="8940800" h="742569" stroke="0" extrusionOk="0">
                <a:moveTo>
                  <a:pt x="0" y="123762"/>
                </a:moveTo>
                <a:cubicBezTo>
                  <a:pt x="14417" y="43290"/>
                  <a:pt x="68511" y="4429"/>
                  <a:pt x="123762" y="0"/>
                </a:cubicBezTo>
                <a:cubicBezTo>
                  <a:pt x="333459" y="-65907"/>
                  <a:pt x="710227" y="2103"/>
                  <a:pt x="877179" y="0"/>
                </a:cubicBezTo>
                <a:cubicBezTo>
                  <a:pt x="1044131" y="-2103"/>
                  <a:pt x="1157936" y="33475"/>
                  <a:pt x="1369798" y="0"/>
                </a:cubicBezTo>
                <a:cubicBezTo>
                  <a:pt x="1581660" y="-33475"/>
                  <a:pt x="1591881" y="26546"/>
                  <a:pt x="1688552" y="0"/>
                </a:cubicBezTo>
                <a:cubicBezTo>
                  <a:pt x="1785223" y="-26546"/>
                  <a:pt x="1899640" y="38810"/>
                  <a:pt x="2094238" y="0"/>
                </a:cubicBezTo>
                <a:cubicBezTo>
                  <a:pt x="2288836" y="-38810"/>
                  <a:pt x="2408406" y="8851"/>
                  <a:pt x="2673790" y="0"/>
                </a:cubicBezTo>
                <a:cubicBezTo>
                  <a:pt x="2939174" y="-8851"/>
                  <a:pt x="2888060" y="24086"/>
                  <a:pt x="3079476" y="0"/>
                </a:cubicBezTo>
                <a:cubicBezTo>
                  <a:pt x="3270892" y="-24086"/>
                  <a:pt x="3616715" y="39842"/>
                  <a:pt x="3832894" y="0"/>
                </a:cubicBezTo>
                <a:cubicBezTo>
                  <a:pt x="4049073" y="-39842"/>
                  <a:pt x="4023554" y="4244"/>
                  <a:pt x="4151647" y="0"/>
                </a:cubicBezTo>
                <a:cubicBezTo>
                  <a:pt x="4279740" y="-4244"/>
                  <a:pt x="4539292" y="8372"/>
                  <a:pt x="4644266" y="0"/>
                </a:cubicBezTo>
                <a:cubicBezTo>
                  <a:pt x="4749240" y="-8372"/>
                  <a:pt x="5062424" y="26308"/>
                  <a:pt x="5310751" y="0"/>
                </a:cubicBezTo>
                <a:cubicBezTo>
                  <a:pt x="5559079" y="-26308"/>
                  <a:pt x="5702124" y="26225"/>
                  <a:pt x="5890302" y="0"/>
                </a:cubicBezTo>
                <a:cubicBezTo>
                  <a:pt x="6078480" y="-26225"/>
                  <a:pt x="6197251" y="15004"/>
                  <a:pt x="6295989" y="0"/>
                </a:cubicBezTo>
                <a:cubicBezTo>
                  <a:pt x="6394727" y="-15004"/>
                  <a:pt x="6556883" y="33773"/>
                  <a:pt x="6701675" y="0"/>
                </a:cubicBezTo>
                <a:cubicBezTo>
                  <a:pt x="6846467" y="-33773"/>
                  <a:pt x="6934182" y="25611"/>
                  <a:pt x="7107361" y="0"/>
                </a:cubicBezTo>
                <a:cubicBezTo>
                  <a:pt x="7280540" y="-25611"/>
                  <a:pt x="7371290" y="30201"/>
                  <a:pt x="7513047" y="0"/>
                </a:cubicBezTo>
                <a:cubicBezTo>
                  <a:pt x="7654804" y="-30201"/>
                  <a:pt x="7785036" y="53385"/>
                  <a:pt x="8005666" y="0"/>
                </a:cubicBezTo>
                <a:cubicBezTo>
                  <a:pt x="8226296" y="-53385"/>
                  <a:pt x="8249293" y="31809"/>
                  <a:pt x="8324420" y="0"/>
                </a:cubicBezTo>
                <a:cubicBezTo>
                  <a:pt x="8399547" y="-31809"/>
                  <a:pt x="8645882" y="52769"/>
                  <a:pt x="8817039" y="0"/>
                </a:cubicBezTo>
                <a:cubicBezTo>
                  <a:pt x="8893807" y="6552"/>
                  <a:pt x="8943977" y="45639"/>
                  <a:pt x="8940801" y="123762"/>
                </a:cubicBezTo>
                <a:cubicBezTo>
                  <a:pt x="8942683" y="239763"/>
                  <a:pt x="8933918" y="451786"/>
                  <a:pt x="8940800" y="618808"/>
                </a:cubicBezTo>
                <a:cubicBezTo>
                  <a:pt x="8922179" y="693216"/>
                  <a:pt x="8895436" y="728539"/>
                  <a:pt x="8817038" y="742570"/>
                </a:cubicBezTo>
                <a:cubicBezTo>
                  <a:pt x="8651148" y="792918"/>
                  <a:pt x="8458541" y="738700"/>
                  <a:pt x="8324419" y="742570"/>
                </a:cubicBezTo>
                <a:cubicBezTo>
                  <a:pt x="8190297" y="746440"/>
                  <a:pt x="8104777" y="738724"/>
                  <a:pt x="7918733" y="742570"/>
                </a:cubicBezTo>
                <a:cubicBezTo>
                  <a:pt x="7732689" y="746416"/>
                  <a:pt x="7554366" y="741678"/>
                  <a:pt x="7339181" y="742570"/>
                </a:cubicBezTo>
                <a:cubicBezTo>
                  <a:pt x="7123996" y="743462"/>
                  <a:pt x="7101983" y="729600"/>
                  <a:pt x="7020428" y="742570"/>
                </a:cubicBezTo>
                <a:cubicBezTo>
                  <a:pt x="6938873" y="755540"/>
                  <a:pt x="6597881" y="687320"/>
                  <a:pt x="6440876" y="742570"/>
                </a:cubicBezTo>
                <a:cubicBezTo>
                  <a:pt x="6283871" y="797820"/>
                  <a:pt x="6037995" y="685391"/>
                  <a:pt x="5774391" y="742570"/>
                </a:cubicBezTo>
                <a:cubicBezTo>
                  <a:pt x="5510787" y="799749"/>
                  <a:pt x="5403369" y="735298"/>
                  <a:pt x="5281772" y="742570"/>
                </a:cubicBezTo>
                <a:cubicBezTo>
                  <a:pt x="5160175" y="749842"/>
                  <a:pt x="4959806" y="696268"/>
                  <a:pt x="4876086" y="742570"/>
                </a:cubicBezTo>
                <a:cubicBezTo>
                  <a:pt x="4792366" y="788872"/>
                  <a:pt x="4550114" y="700906"/>
                  <a:pt x="4383467" y="742569"/>
                </a:cubicBezTo>
                <a:cubicBezTo>
                  <a:pt x="4216820" y="784232"/>
                  <a:pt x="4077775" y="700829"/>
                  <a:pt x="3977781" y="742569"/>
                </a:cubicBezTo>
                <a:cubicBezTo>
                  <a:pt x="3877787" y="784309"/>
                  <a:pt x="3530483" y="663390"/>
                  <a:pt x="3224364" y="742569"/>
                </a:cubicBezTo>
                <a:cubicBezTo>
                  <a:pt x="2918245" y="821748"/>
                  <a:pt x="2698902" y="736752"/>
                  <a:pt x="2557879" y="742569"/>
                </a:cubicBezTo>
                <a:cubicBezTo>
                  <a:pt x="2416856" y="748386"/>
                  <a:pt x="2311999" y="694980"/>
                  <a:pt x="2152193" y="742569"/>
                </a:cubicBezTo>
                <a:cubicBezTo>
                  <a:pt x="1992387" y="790158"/>
                  <a:pt x="1821895" y="707154"/>
                  <a:pt x="1572641" y="742569"/>
                </a:cubicBezTo>
                <a:cubicBezTo>
                  <a:pt x="1323387" y="777984"/>
                  <a:pt x="1337105" y="736985"/>
                  <a:pt x="1166955" y="742569"/>
                </a:cubicBezTo>
                <a:cubicBezTo>
                  <a:pt x="996805" y="748153"/>
                  <a:pt x="920923" y="724351"/>
                  <a:pt x="848202" y="742569"/>
                </a:cubicBezTo>
                <a:cubicBezTo>
                  <a:pt x="775481" y="760787"/>
                  <a:pt x="417036" y="666249"/>
                  <a:pt x="123762" y="742569"/>
                </a:cubicBezTo>
                <a:cubicBezTo>
                  <a:pt x="47382" y="745351"/>
                  <a:pt x="-2052" y="685568"/>
                  <a:pt x="0" y="618807"/>
                </a:cubicBezTo>
                <a:cubicBezTo>
                  <a:pt x="-28829" y="480029"/>
                  <a:pt x="6494" y="331830"/>
                  <a:pt x="0" y="123762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4147660412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95226"/>
                </a:solidFill>
              </a:rPr>
              <a:t>if there exists no “standard model” adversary against injective PRG, then our construction is secure against this unconditional adversary in MGGM.</a:t>
            </a:r>
            <a:endParaRPr lang="en-US" b="1" dirty="0">
              <a:solidFill>
                <a:srgbClr val="095226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909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8" grpId="0"/>
      <p:bldP spid="29" grpId="0"/>
      <p:bldP spid="30" grpId="0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253" y="2959203"/>
            <a:ext cx="10729493" cy="1371971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j-lt"/>
                <a:cs typeface="+mj-lt"/>
              </a:rPr>
              <a:t>Key-Exchange Protocols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 Light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301392A-76DE-355C-806E-E452F8BA4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6E404-2CD1-E9BA-ADB0-4FAB71640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94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Contributions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5E609-9B5A-F642-42EB-9D2210AC6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20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F70FD3B-C342-8DE8-3A68-FE842DE7906E}"/>
              </a:ext>
            </a:extLst>
          </p:cNvPr>
          <p:cNvSpPr txBox="1">
            <a:spLocks/>
          </p:cNvSpPr>
          <p:nvPr/>
        </p:nvSpPr>
        <p:spPr>
          <a:xfrm>
            <a:off x="1097280" y="1899333"/>
            <a:ext cx="10058400" cy="89245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latin typeface="+mj-lt"/>
              </a:rPr>
              <a:t>4-NIKE with quadratic security under CDH and exponentially-secure injective PRG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+mj-lt"/>
              </a:rPr>
              <a:t>4-NIKE with sub-quadratic security in MGGM assuming exponentially-secure injective PRG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0036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9BE83A82-EA33-A9B7-131C-78CE23EE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Fine-grained 4-NIKE (naïve idea) </a:t>
            </a:r>
          </a:p>
        </p:txBody>
      </p: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493DBD3-C3E8-B16E-F5BF-E1FF4BA169A1}"/>
                  </a:ext>
                </a:extLst>
              </p:cNvPr>
              <p:cNvSpPr txBox="1"/>
              <p:nvPr/>
            </p:nvSpPr>
            <p:spPr>
              <a:xfrm>
                <a:off x="1112270" y="2082853"/>
                <a:ext cx="8681720" cy="76944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dirty="0">
                    <a:solidFill>
                      <a:srgbClr val="0070C0"/>
                    </a:solidFill>
                  </a:rPr>
                  <a:t>Idea:</a:t>
                </a:r>
              </a:p>
              <a:p>
                <a:r>
                  <a:rPr lang="en-US" sz="2200" b="0" dirty="0">
                    <a:solidFill>
                      <a:srgbClr val="0070C0"/>
                    </a:solidFill>
                  </a:rPr>
                  <a:t>	Finding </a:t>
                </a:r>
                <a:r>
                  <a:rPr lang="en-US" sz="2200" b="1" dirty="0">
                    <a:solidFill>
                      <a:srgbClr val="0070C0"/>
                    </a:solidFill>
                  </a:rPr>
                  <a:t>collisions</a:t>
                </a:r>
                <a:r>
                  <a:rPr lang="en-US" sz="2200" dirty="0">
                    <a:solidFill>
                      <a:srgbClr val="0070C0"/>
                    </a:solidFill>
                  </a:rPr>
                  <a:t> in the </a:t>
                </a:r>
                <a:r>
                  <a:rPr lang="en-US" sz="2200" b="1" dirty="0">
                    <a:solidFill>
                      <a:srgbClr val="0070C0"/>
                    </a:solidFill>
                  </a:rPr>
                  <a:t>exponents</a:t>
                </a:r>
                <a:r>
                  <a:rPr lang="en-US" sz="2200" dirty="0">
                    <a:solidFill>
                      <a:srgbClr val="0070C0"/>
                    </a:solidFill>
                  </a:rPr>
                  <a:t> of elements of group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sz="2200" b="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493DBD3-C3E8-B16E-F5BF-E1FF4BA16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270" y="2082853"/>
                <a:ext cx="8681720" cy="769441"/>
              </a:xfrm>
              <a:prstGeom prst="rect">
                <a:avLst/>
              </a:prstGeom>
              <a:blipFill>
                <a:blip r:embed="rId3"/>
                <a:stretch>
                  <a:fillRect l="-2482" t="-14754" b="-21311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23058B-1736-5758-BA96-A5D286182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5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9BE83A82-EA33-A9B7-131C-78CE23EE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Fine-grained 4-NIKE (naïve idea) </a:t>
            </a:r>
          </a:p>
        </p:txBody>
      </p: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pic>
        <p:nvPicPr>
          <p:cNvPr id="5" name="Picture 6" descr="Happy Bee">
            <a:extLst>
              <a:ext uri="{FF2B5EF4-FFF2-40B4-BE49-F238E27FC236}">
                <a16:creationId xmlns:a16="http://schemas.microsoft.com/office/drawing/2014/main" id="{0192C939-02C7-125E-DCC7-700C048B0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07034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796197-F6CE-52AE-AAF1-2A328F7C6BFE}"/>
                  </a:ext>
                </a:extLst>
              </p:cNvPr>
              <p:cNvSpPr txBox="1"/>
              <p:nvPr/>
            </p:nvSpPr>
            <p:spPr>
              <a:xfrm>
                <a:off x="1325403" y="278598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796197-F6CE-52AE-AAF1-2A328F7C6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403" y="2785989"/>
                <a:ext cx="259396" cy="246221"/>
              </a:xfrm>
              <a:prstGeom prst="rect">
                <a:avLst/>
              </a:prstGeom>
              <a:blipFill>
                <a:blip r:embed="rId4"/>
                <a:stretch>
                  <a:fillRect l="-14286" r="-4762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6" descr="Happy Bee">
            <a:extLst>
              <a:ext uri="{FF2B5EF4-FFF2-40B4-BE49-F238E27FC236}">
                <a16:creationId xmlns:a16="http://schemas.microsoft.com/office/drawing/2014/main" id="{B5C99F28-3D84-6B88-A74B-3CBA7E5EA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994" y="3075223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089D73-440E-311F-9A1E-05B6B73A54A9}"/>
                  </a:ext>
                </a:extLst>
              </p:cNvPr>
              <p:cNvSpPr txBox="1"/>
              <p:nvPr/>
            </p:nvSpPr>
            <p:spPr>
              <a:xfrm>
                <a:off x="1321117" y="3790866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089D73-440E-311F-9A1E-05B6B73A5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117" y="3790866"/>
                <a:ext cx="259396" cy="246221"/>
              </a:xfrm>
              <a:prstGeom prst="rect">
                <a:avLst/>
              </a:prstGeom>
              <a:blipFill>
                <a:blip r:embed="rId5"/>
                <a:stretch>
                  <a:fillRect l="-19048" r="-476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6" descr="Happy Bee">
            <a:extLst>
              <a:ext uri="{FF2B5EF4-FFF2-40B4-BE49-F238E27FC236}">
                <a16:creationId xmlns:a16="http://schemas.microsoft.com/office/drawing/2014/main" id="{1F6572C7-61E2-FE85-88B7-BB7DC6945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5164935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A0C014-F6B7-E129-0FF5-E59023CF36B8}"/>
                  </a:ext>
                </a:extLst>
              </p:cNvPr>
              <p:cNvSpPr txBox="1"/>
              <p:nvPr/>
            </p:nvSpPr>
            <p:spPr>
              <a:xfrm>
                <a:off x="1325403" y="5880578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A0C014-F6B7-E129-0FF5-E59023CF3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403" y="5880578"/>
                <a:ext cx="259396" cy="246221"/>
              </a:xfrm>
              <a:prstGeom prst="rect">
                <a:avLst/>
              </a:prstGeom>
              <a:blipFill>
                <a:blip r:embed="rId6"/>
                <a:stretch>
                  <a:fillRect l="-14286" r="-4762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6" descr="Happy Bee">
            <a:extLst>
              <a:ext uri="{FF2B5EF4-FFF2-40B4-BE49-F238E27FC236}">
                <a16:creationId xmlns:a16="http://schemas.microsoft.com/office/drawing/2014/main" id="{590D3852-C1C5-383E-54BA-5C3BD39B3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36" y="4122169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8937A1-97CB-697D-FE24-021DC7B00103}"/>
                  </a:ext>
                </a:extLst>
              </p:cNvPr>
              <p:cNvSpPr txBox="1"/>
              <p:nvPr/>
            </p:nvSpPr>
            <p:spPr>
              <a:xfrm>
                <a:off x="1314959" y="4837812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8937A1-97CB-697D-FE24-021DC7B00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959" y="4837812"/>
                <a:ext cx="259396" cy="246221"/>
              </a:xfrm>
              <a:prstGeom prst="rect">
                <a:avLst/>
              </a:prstGeom>
              <a:blipFill>
                <a:blip r:embed="rId7"/>
                <a:stretch>
                  <a:fillRect l="-14286" r="-952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03F7AA0-59B8-6FBE-6745-737FD8F72AEF}"/>
                  </a:ext>
                </a:extLst>
              </p:cNvPr>
              <p:cNvSpPr txBox="1"/>
              <p:nvPr/>
            </p:nvSpPr>
            <p:spPr>
              <a:xfrm>
                <a:off x="2792629" y="2489827"/>
                <a:ext cx="21925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…, 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03F7AA0-59B8-6FBE-6745-737FD8F72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629" y="2489827"/>
                <a:ext cx="2192523" cy="276999"/>
              </a:xfrm>
              <a:prstGeom prst="rect">
                <a:avLst/>
              </a:prstGeom>
              <a:blipFill>
                <a:blip r:embed="rId8"/>
                <a:stretch>
                  <a:fillRect l="-1149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B70C1C0-8A69-8B3D-0D1A-2CF8B3893711}"/>
              </a:ext>
            </a:extLst>
          </p:cNvPr>
          <p:cNvCxnSpPr/>
          <p:nvPr/>
        </p:nvCxnSpPr>
        <p:spPr>
          <a:xfrm>
            <a:off x="2080977" y="2663139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9C018D3-5EED-C744-5D47-1D6B2ABACD2E}"/>
              </a:ext>
            </a:extLst>
          </p:cNvPr>
          <p:cNvCxnSpPr/>
          <p:nvPr/>
        </p:nvCxnSpPr>
        <p:spPr>
          <a:xfrm>
            <a:off x="2080977" y="3645983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F6F7F9C-348A-98F4-1B7B-0BECED23A23A}"/>
                  </a:ext>
                </a:extLst>
              </p:cNvPr>
              <p:cNvSpPr txBox="1"/>
              <p:nvPr/>
            </p:nvSpPr>
            <p:spPr>
              <a:xfrm>
                <a:off x="2792629" y="3478926"/>
                <a:ext cx="2229200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…,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F6F7F9C-348A-98F4-1B7B-0BECED23A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629" y="3478926"/>
                <a:ext cx="2229200" cy="312650"/>
              </a:xfrm>
              <a:prstGeom prst="rect">
                <a:avLst/>
              </a:prstGeom>
              <a:blipFill>
                <a:blip r:embed="rId9"/>
                <a:stretch>
                  <a:fillRect l="-113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80F5AA3-CA71-A297-7357-F8CD99C38D61}"/>
              </a:ext>
            </a:extLst>
          </p:cNvPr>
          <p:cNvCxnSpPr/>
          <p:nvPr/>
        </p:nvCxnSpPr>
        <p:spPr>
          <a:xfrm>
            <a:off x="2080977" y="4632511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E212F58-0AA8-853C-7A76-5F7D4C355994}"/>
                  </a:ext>
                </a:extLst>
              </p:cNvPr>
              <p:cNvSpPr txBox="1"/>
              <p:nvPr/>
            </p:nvSpPr>
            <p:spPr>
              <a:xfrm>
                <a:off x="2792629" y="4465454"/>
                <a:ext cx="22434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…,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E212F58-0AA8-853C-7A76-5F7D4C355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629" y="4465454"/>
                <a:ext cx="2243435" cy="276999"/>
              </a:xfrm>
              <a:prstGeom prst="rect">
                <a:avLst/>
              </a:prstGeom>
              <a:blipFill>
                <a:blip r:embed="rId10"/>
                <a:stretch>
                  <a:fillRect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EE54C8F-C06F-ABAF-A877-C01E584ACDB4}"/>
              </a:ext>
            </a:extLst>
          </p:cNvPr>
          <p:cNvCxnSpPr/>
          <p:nvPr/>
        </p:nvCxnSpPr>
        <p:spPr>
          <a:xfrm>
            <a:off x="2080977" y="5619007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619FC3F-E45B-F725-BF09-25CD770B66DF}"/>
                  </a:ext>
                </a:extLst>
              </p:cNvPr>
              <p:cNvSpPr txBox="1"/>
              <p:nvPr/>
            </p:nvSpPr>
            <p:spPr>
              <a:xfrm>
                <a:off x="2792629" y="5451950"/>
                <a:ext cx="2292166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…,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619FC3F-E45B-F725-BF09-25CD770B6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629" y="5451950"/>
                <a:ext cx="2292166" cy="312650"/>
              </a:xfrm>
              <a:prstGeom prst="rect">
                <a:avLst/>
              </a:prstGeom>
              <a:blipFill>
                <a:blip r:embed="rId11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>
            <a:extLst>
              <a:ext uri="{FF2B5EF4-FFF2-40B4-BE49-F238E27FC236}">
                <a16:creationId xmlns:a16="http://schemas.microsoft.com/office/drawing/2014/main" id="{9D32CD35-30EB-FABA-DFED-D3875FFE1CD6}"/>
              </a:ext>
            </a:extLst>
          </p:cNvPr>
          <p:cNvSpPr/>
          <p:nvPr/>
        </p:nvSpPr>
        <p:spPr>
          <a:xfrm>
            <a:off x="4916484" y="2342604"/>
            <a:ext cx="490417" cy="1872419"/>
          </a:xfrm>
          <a:custGeom>
            <a:avLst/>
            <a:gdLst>
              <a:gd name="connsiteX0" fmla="*/ 0 w 490417"/>
              <a:gd name="connsiteY0" fmla="*/ 0 h 1872419"/>
              <a:gd name="connsiteX1" fmla="*/ 245209 w 490417"/>
              <a:gd name="connsiteY1" fmla="*/ 40866 h 1872419"/>
              <a:gd name="connsiteX2" fmla="*/ 245209 w 490417"/>
              <a:gd name="connsiteY2" fmla="*/ 476649 h 1872419"/>
              <a:gd name="connsiteX3" fmla="*/ 245209 w 490417"/>
              <a:gd name="connsiteY3" fmla="*/ 895343 h 1872419"/>
              <a:gd name="connsiteX4" fmla="*/ 490418 w 490417"/>
              <a:gd name="connsiteY4" fmla="*/ 936209 h 1872419"/>
              <a:gd name="connsiteX5" fmla="*/ 245209 w 490417"/>
              <a:gd name="connsiteY5" fmla="*/ 977075 h 1872419"/>
              <a:gd name="connsiteX6" fmla="*/ 245209 w 490417"/>
              <a:gd name="connsiteY6" fmla="*/ 1412859 h 1872419"/>
              <a:gd name="connsiteX7" fmla="*/ 245209 w 490417"/>
              <a:gd name="connsiteY7" fmla="*/ 1831553 h 1872419"/>
              <a:gd name="connsiteX8" fmla="*/ 0 w 490417"/>
              <a:gd name="connsiteY8" fmla="*/ 1872419 h 1872419"/>
              <a:gd name="connsiteX9" fmla="*/ 0 w 490417"/>
              <a:gd name="connsiteY9" fmla="*/ 1441763 h 1872419"/>
              <a:gd name="connsiteX10" fmla="*/ 0 w 490417"/>
              <a:gd name="connsiteY10" fmla="*/ 954934 h 1872419"/>
              <a:gd name="connsiteX11" fmla="*/ 0 w 490417"/>
              <a:gd name="connsiteY11" fmla="*/ 486829 h 1872419"/>
              <a:gd name="connsiteX12" fmla="*/ 0 w 490417"/>
              <a:gd name="connsiteY12" fmla="*/ 0 h 1872419"/>
              <a:gd name="connsiteX0" fmla="*/ 0 w 490417"/>
              <a:gd name="connsiteY0" fmla="*/ 0 h 1872419"/>
              <a:gd name="connsiteX1" fmla="*/ 245209 w 490417"/>
              <a:gd name="connsiteY1" fmla="*/ 40866 h 1872419"/>
              <a:gd name="connsiteX2" fmla="*/ 245209 w 490417"/>
              <a:gd name="connsiteY2" fmla="*/ 451015 h 1872419"/>
              <a:gd name="connsiteX3" fmla="*/ 245209 w 490417"/>
              <a:gd name="connsiteY3" fmla="*/ 895343 h 1872419"/>
              <a:gd name="connsiteX4" fmla="*/ 490418 w 490417"/>
              <a:gd name="connsiteY4" fmla="*/ 936209 h 1872419"/>
              <a:gd name="connsiteX5" fmla="*/ 245209 w 490417"/>
              <a:gd name="connsiteY5" fmla="*/ 977075 h 1872419"/>
              <a:gd name="connsiteX6" fmla="*/ 245209 w 490417"/>
              <a:gd name="connsiteY6" fmla="*/ 1378680 h 1872419"/>
              <a:gd name="connsiteX7" fmla="*/ 245209 w 490417"/>
              <a:gd name="connsiteY7" fmla="*/ 1831553 h 1872419"/>
              <a:gd name="connsiteX8" fmla="*/ 0 w 490417"/>
              <a:gd name="connsiteY8" fmla="*/ 1872419 h 187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0417" h="1872419" stroke="0" extrusionOk="0">
                <a:moveTo>
                  <a:pt x="0" y="0"/>
                </a:moveTo>
                <a:cubicBezTo>
                  <a:pt x="138305" y="2777"/>
                  <a:pt x="243086" y="17553"/>
                  <a:pt x="245209" y="40866"/>
                </a:cubicBezTo>
                <a:cubicBezTo>
                  <a:pt x="250436" y="156390"/>
                  <a:pt x="232936" y="314456"/>
                  <a:pt x="245209" y="476649"/>
                </a:cubicBezTo>
                <a:cubicBezTo>
                  <a:pt x="257482" y="638842"/>
                  <a:pt x="235873" y="775863"/>
                  <a:pt x="245209" y="895343"/>
                </a:cubicBezTo>
                <a:cubicBezTo>
                  <a:pt x="229534" y="920362"/>
                  <a:pt x="342939" y="918132"/>
                  <a:pt x="490418" y="936209"/>
                </a:cubicBezTo>
                <a:cubicBezTo>
                  <a:pt x="354540" y="937765"/>
                  <a:pt x="242727" y="958656"/>
                  <a:pt x="245209" y="977075"/>
                </a:cubicBezTo>
                <a:cubicBezTo>
                  <a:pt x="272729" y="1101148"/>
                  <a:pt x="245061" y="1300022"/>
                  <a:pt x="245209" y="1412859"/>
                </a:cubicBezTo>
                <a:cubicBezTo>
                  <a:pt x="245357" y="1525696"/>
                  <a:pt x="197474" y="1677723"/>
                  <a:pt x="245209" y="1831553"/>
                </a:cubicBezTo>
                <a:cubicBezTo>
                  <a:pt x="227402" y="1852419"/>
                  <a:pt x="130046" y="1853278"/>
                  <a:pt x="0" y="1872419"/>
                </a:cubicBezTo>
                <a:cubicBezTo>
                  <a:pt x="-38981" y="1751495"/>
                  <a:pt x="14667" y="1574676"/>
                  <a:pt x="0" y="1441763"/>
                </a:cubicBezTo>
                <a:cubicBezTo>
                  <a:pt x="-14667" y="1308850"/>
                  <a:pt x="4969" y="1162025"/>
                  <a:pt x="0" y="954934"/>
                </a:cubicBezTo>
                <a:cubicBezTo>
                  <a:pt x="-4969" y="747843"/>
                  <a:pt x="37606" y="622456"/>
                  <a:pt x="0" y="486829"/>
                </a:cubicBezTo>
                <a:cubicBezTo>
                  <a:pt x="-37606" y="351202"/>
                  <a:pt x="30992" y="235308"/>
                  <a:pt x="0" y="0"/>
                </a:cubicBezTo>
                <a:close/>
              </a:path>
              <a:path w="490417" h="1872419" fill="none" extrusionOk="0">
                <a:moveTo>
                  <a:pt x="0" y="0"/>
                </a:moveTo>
                <a:cubicBezTo>
                  <a:pt x="132251" y="-3199"/>
                  <a:pt x="245550" y="17529"/>
                  <a:pt x="245209" y="40866"/>
                </a:cubicBezTo>
                <a:cubicBezTo>
                  <a:pt x="283911" y="132400"/>
                  <a:pt x="241320" y="247631"/>
                  <a:pt x="245209" y="451015"/>
                </a:cubicBezTo>
                <a:cubicBezTo>
                  <a:pt x="249098" y="654399"/>
                  <a:pt x="204230" y="783929"/>
                  <a:pt x="245209" y="895343"/>
                </a:cubicBezTo>
                <a:cubicBezTo>
                  <a:pt x="253851" y="887094"/>
                  <a:pt x="375107" y="926514"/>
                  <a:pt x="490418" y="936209"/>
                </a:cubicBezTo>
                <a:cubicBezTo>
                  <a:pt x="352244" y="933347"/>
                  <a:pt x="243346" y="954310"/>
                  <a:pt x="245209" y="977075"/>
                </a:cubicBezTo>
                <a:cubicBezTo>
                  <a:pt x="245655" y="1137718"/>
                  <a:pt x="219798" y="1247243"/>
                  <a:pt x="245209" y="1378680"/>
                </a:cubicBezTo>
                <a:cubicBezTo>
                  <a:pt x="270620" y="1510117"/>
                  <a:pt x="225268" y="1669519"/>
                  <a:pt x="245209" y="1831553"/>
                </a:cubicBezTo>
                <a:cubicBezTo>
                  <a:pt x="238222" y="1854304"/>
                  <a:pt x="145162" y="1844712"/>
                  <a:pt x="0" y="1872419"/>
                </a:cubicBezTo>
              </a:path>
              <a:path w="490417" h="1872419" fill="none" stroke="0" extrusionOk="0">
                <a:moveTo>
                  <a:pt x="0" y="0"/>
                </a:moveTo>
                <a:cubicBezTo>
                  <a:pt x="136164" y="890"/>
                  <a:pt x="245830" y="19487"/>
                  <a:pt x="245209" y="40866"/>
                </a:cubicBezTo>
                <a:cubicBezTo>
                  <a:pt x="252965" y="170650"/>
                  <a:pt x="239102" y="253334"/>
                  <a:pt x="245209" y="442470"/>
                </a:cubicBezTo>
                <a:cubicBezTo>
                  <a:pt x="251316" y="631606"/>
                  <a:pt x="201756" y="803476"/>
                  <a:pt x="245209" y="895343"/>
                </a:cubicBezTo>
                <a:cubicBezTo>
                  <a:pt x="246909" y="915539"/>
                  <a:pt x="356392" y="916244"/>
                  <a:pt x="490418" y="936209"/>
                </a:cubicBezTo>
                <a:cubicBezTo>
                  <a:pt x="361098" y="937703"/>
                  <a:pt x="249075" y="954328"/>
                  <a:pt x="245209" y="977075"/>
                </a:cubicBezTo>
                <a:cubicBezTo>
                  <a:pt x="281052" y="1163422"/>
                  <a:pt x="234431" y="1236213"/>
                  <a:pt x="245209" y="1404314"/>
                </a:cubicBezTo>
                <a:cubicBezTo>
                  <a:pt x="255987" y="1572415"/>
                  <a:pt x="218672" y="1636904"/>
                  <a:pt x="245209" y="1831553"/>
                </a:cubicBezTo>
                <a:cubicBezTo>
                  <a:pt x="226974" y="1881035"/>
                  <a:pt x="131731" y="1853878"/>
                  <a:pt x="0" y="1872419"/>
                </a:cubicBezTo>
              </a:path>
            </a:pathLst>
          </a:custGeom>
          <a:ln w="28575"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016727786">
                  <a:prstGeom prst="rightBrac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66AB8DD7-B24D-8C4B-5881-D62C9D26C323}"/>
              </a:ext>
            </a:extLst>
          </p:cNvPr>
          <p:cNvSpPr/>
          <p:nvPr/>
        </p:nvSpPr>
        <p:spPr>
          <a:xfrm>
            <a:off x="4916484" y="4406661"/>
            <a:ext cx="490417" cy="1872419"/>
          </a:xfrm>
          <a:custGeom>
            <a:avLst/>
            <a:gdLst>
              <a:gd name="connsiteX0" fmla="*/ 0 w 490417"/>
              <a:gd name="connsiteY0" fmla="*/ 0 h 1872419"/>
              <a:gd name="connsiteX1" fmla="*/ 245209 w 490417"/>
              <a:gd name="connsiteY1" fmla="*/ 40866 h 1872419"/>
              <a:gd name="connsiteX2" fmla="*/ 245209 w 490417"/>
              <a:gd name="connsiteY2" fmla="*/ 476649 h 1872419"/>
              <a:gd name="connsiteX3" fmla="*/ 245209 w 490417"/>
              <a:gd name="connsiteY3" fmla="*/ 895343 h 1872419"/>
              <a:gd name="connsiteX4" fmla="*/ 490418 w 490417"/>
              <a:gd name="connsiteY4" fmla="*/ 936209 h 1872419"/>
              <a:gd name="connsiteX5" fmla="*/ 245209 w 490417"/>
              <a:gd name="connsiteY5" fmla="*/ 977075 h 1872419"/>
              <a:gd name="connsiteX6" fmla="*/ 245209 w 490417"/>
              <a:gd name="connsiteY6" fmla="*/ 1412859 h 1872419"/>
              <a:gd name="connsiteX7" fmla="*/ 245209 w 490417"/>
              <a:gd name="connsiteY7" fmla="*/ 1831553 h 1872419"/>
              <a:gd name="connsiteX8" fmla="*/ 0 w 490417"/>
              <a:gd name="connsiteY8" fmla="*/ 1872419 h 1872419"/>
              <a:gd name="connsiteX9" fmla="*/ 0 w 490417"/>
              <a:gd name="connsiteY9" fmla="*/ 1404314 h 1872419"/>
              <a:gd name="connsiteX10" fmla="*/ 0 w 490417"/>
              <a:gd name="connsiteY10" fmla="*/ 917485 h 1872419"/>
              <a:gd name="connsiteX11" fmla="*/ 0 w 490417"/>
              <a:gd name="connsiteY11" fmla="*/ 411932 h 1872419"/>
              <a:gd name="connsiteX12" fmla="*/ 0 w 490417"/>
              <a:gd name="connsiteY12" fmla="*/ 0 h 1872419"/>
              <a:gd name="connsiteX0" fmla="*/ 0 w 490417"/>
              <a:gd name="connsiteY0" fmla="*/ 0 h 1872419"/>
              <a:gd name="connsiteX1" fmla="*/ 245209 w 490417"/>
              <a:gd name="connsiteY1" fmla="*/ 40866 h 1872419"/>
              <a:gd name="connsiteX2" fmla="*/ 245209 w 490417"/>
              <a:gd name="connsiteY2" fmla="*/ 442470 h 1872419"/>
              <a:gd name="connsiteX3" fmla="*/ 245209 w 490417"/>
              <a:gd name="connsiteY3" fmla="*/ 895343 h 1872419"/>
              <a:gd name="connsiteX4" fmla="*/ 490418 w 490417"/>
              <a:gd name="connsiteY4" fmla="*/ 936209 h 1872419"/>
              <a:gd name="connsiteX5" fmla="*/ 245209 w 490417"/>
              <a:gd name="connsiteY5" fmla="*/ 977075 h 1872419"/>
              <a:gd name="connsiteX6" fmla="*/ 245209 w 490417"/>
              <a:gd name="connsiteY6" fmla="*/ 1378680 h 1872419"/>
              <a:gd name="connsiteX7" fmla="*/ 245209 w 490417"/>
              <a:gd name="connsiteY7" fmla="*/ 1831553 h 1872419"/>
              <a:gd name="connsiteX8" fmla="*/ 0 w 490417"/>
              <a:gd name="connsiteY8" fmla="*/ 1872419 h 187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0417" h="1872419" stroke="0" extrusionOk="0">
                <a:moveTo>
                  <a:pt x="0" y="0"/>
                </a:moveTo>
                <a:cubicBezTo>
                  <a:pt x="136618" y="-1456"/>
                  <a:pt x="244415" y="20069"/>
                  <a:pt x="245209" y="40866"/>
                </a:cubicBezTo>
                <a:cubicBezTo>
                  <a:pt x="245443" y="137334"/>
                  <a:pt x="237190" y="343770"/>
                  <a:pt x="245209" y="476649"/>
                </a:cubicBezTo>
                <a:cubicBezTo>
                  <a:pt x="253228" y="609528"/>
                  <a:pt x="242341" y="799176"/>
                  <a:pt x="245209" y="895343"/>
                </a:cubicBezTo>
                <a:cubicBezTo>
                  <a:pt x="264389" y="912677"/>
                  <a:pt x="334626" y="936268"/>
                  <a:pt x="490418" y="936209"/>
                </a:cubicBezTo>
                <a:cubicBezTo>
                  <a:pt x="358312" y="939207"/>
                  <a:pt x="244722" y="954771"/>
                  <a:pt x="245209" y="977075"/>
                </a:cubicBezTo>
                <a:cubicBezTo>
                  <a:pt x="288978" y="1145433"/>
                  <a:pt x="213636" y="1201966"/>
                  <a:pt x="245209" y="1412859"/>
                </a:cubicBezTo>
                <a:cubicBezTo>
                  <a:pt x="276782" y="1623752"/>
                  <a:pt x="219450" y="1622609"/>
                  <a:pt x="245209" y="1831553"/>
                </a:cubicBezTo>
                <a:cubicBezTo>
                  <a:pt x="246578" y="1856249"/>
                  <a:pt x="149110" y="1870394"/>
                  <a:pt x="0" y="1872419"/>
                </a:cubicBezTo>
                <a:cubicBezTo>
                  <a:pt x="-4055" y="1733514"/>
                  <a:pt x="47097" y="1601937"/>
                  <a:pt x="0" y="1404314"/>
                </a:cubicBezTo>
                <a:cubicBezTo>
                  <a:pt x="-47097" y="1206691"/>
                  <a:pt x="55823" y="1038989"/>
                  <a:pt x="0" y="917485"/>
                </a:cubicBezTo>
                <a:cubicBezTo>
                  <a:pt x="-55823" y="795981"/>
                  <a:pt x="39218" y="657943"/>
                  <a:pt x="0" y="411932"/>
                </a:cubicBezTo>
                <a:cubicBezTo>
                  <a:pt x="-39218" y="165921"/>
                  <a:pt x="26621" y="123880"/>
                  <a:pt x="0" y="0"/>
                </a:cubicBezTo>
                <a:close/>
              </a:path>
              <a:path w="490417" h="1872419" fill="none" extrusionOk="0">
                <a:moveTo>
                  <a:pt x="0" y="0"/>
                </a:moveTo>
                <a:cubicBezTo>
                  <a:pt x="132889" y="1001"/>
                  <a:pt x="241595" y="19414"/>
                  <a:pt x="245209" y="40866"/>
                </a:cubicBezTo>
                <a:cubicBezTo>
                  <a:pt x="265954" y="213883"/>
                  <a:pt x="224951" y="289044"/>
                  <a:pt x="245209" y="442470"/>
                </a:cubicBezTo>
                <a:cubicBezTo>
                  <a:pt x="265467" y="595896"/>
                  <a:pt x="197253" y="732877"/>
                  <a:pt x="245209" y="895343"/>
                </a:cubicBezTo>
                <a:cubicBezTo>
                  <a:pt x="248767" y="926223"/>
                  <a:pt x="351218" y="934391"/>
                  <a:pt x="490418" y="936209"/>
                </a:cubicBezTo>
                <a:cubicBezTo>
                  <a:pt x="359931" y="938930"/>
                  <a:pt x="244485" y="950045"/>
                  <a:pt x="245209" y="977075"/>
                </a:cubicBezTo>
                <a:cubicBezTo>
                  <a:pt x="276179" y="1088859"/>
                  <a:pt x="222632" y="1254051"/>
                  <a:pt x="245209" y="1378680"/>
                </a:cubicBezTo>
                <a:cubicBezTo>
                  <a:pt x="267786" y="1503309"/>
                  <a:pt x="233104" y="1731318"/>
                  <a:pt x="245209" y="1831553"/>
                </a:cubicBezTo>
                <a:cubicBezTo>
                  <a:pt x="236135" y="1844450"/>
                  <a:pt x="162086" y="1877753"/>
                  <a:pt x="0" y="1872419"/>
                </a:cubicBezTo>
              </a:path>
              <a:path w="490417" h="1872419" fill="none" stroke="0" extrusionOk="0">
                <a:moveTo>
                  <a:pt x="0" y="0"/>
                </a:moveTo>
                <a:cubicBezTo>
                  <a:pt x="137127" y="-3124"/>
                  <a:pt x="244392" y="18310"/>
                  <a:pt x="245209" y="40866"/>
                </a:cubicBezTo>
                <a:cubicBezTo>
                  <a:pt x="262850" y="223826"/>
                  <a:pt x="205559" y="332740"/>
                  <a:pt x="245209" y="468105"/>
                </a:cubicBezTo>
                <a:cubicBezTo>
                  <a:pt x="284859" y="603470"/>
                  <a:pt x="231216" y="804887"/>
                  <a:pt x="245209" y="895343"/>
                </a:cubicBezTo>
                <a:cubicBezTo>
                  <a:pt x="218383" y="920717"/>
                  <a:pt x="324376" y="942871"/>
                  <a:pt x="490418" y="936209"/>
                </a:cubicBezTo>
                <a:cubicBezTo>
                  <a:pt x="355936" y="936387"/>
                  <a:pt x="249341" y="951999"/>
                  <a:pt x="245209" y="977075"/>
                </a:cubicBezTo>
                <a:cubicBezTo>
                  <a:pt x="286986" y="1087969"/>
                  <a:pt x="218700" y="1259578"/>
                  <a:pt x="245209" y="1395769"/>
                </a:cubicBezTo>
                <a:cubicBezTo>
                  <a:pt x="271718" y="1531960"/>
                  <a:pt x="194647" y="1710538"/>
                  <a:pt x="245209" y="1831553"/>
                </a:cubicBezTo>
                <a:cubicBezTo>
                  <a:pt x="259985" y="1866739"/>
                  <a:pt x="151157" y="1866932"/>
                  <a:pt x="0" y="1872419"/>
                </a:cubicBezTo>
              </a:path>
            </a:pathLst>
          </a:custGeom>
          <a:ln w="28575"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77650590">
                  <a:prstGeom prst="rightBrac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6464052-141B-6A2A-A85D-6752A1AEFEE4}"/>
              </a:ext>
            </a:extLst>
          </p:cNvPr>
          <p:cNvSpPr/>
          <p:nvPr/>
        </p:nvSpPr>
        <p:spPr>
          <a:xfrm>
            <a:off x="3796496" y="3397734"/>
            <a:ext cx="360769" cy="45954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452DF5F7-E130-5686-3856-BDF7E9D3F967}"/>
              </a:ext>
            </a:extLst>
          </p:cNvPr>
          <p:cNvSpPr/>
          <p:nvPr/>
        </p:nvSpPr>
        <p:spPr>
          <a:xfrm>
            <a:off x="4200841" y="2412854"/>
            <a:ext cx="360769" cy="45954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6617782F-E121-72B5-6947-562695174373}"/>
              </a:ext>
            </a:extLst>
          </p:cNvPr>
          <p:cNvSpPr/>
          <p:nvPr/>
        </p:nvSpPr>
        <p:spPr>
          <a:xfrm>
            <a:off x="3796496" y="4379367"/>
            <a:ext cx="360769" cy="459549"/>
          </a:xfrm>
          <a:prstGeom prst="round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711EEA62-F790-E320-638F-0D6E116CD10E}"/>
              </a:ext>
            </a:extLst>
          </p:cNvPr>
          <p:cNvSpPr/>
          <p:nvPr/>
        </p:nvSpPr>
        <p:spPr>
          <a:xfrm>
            <a:off x="4257496" y="5377005"/>
            <a:ext cx="360769" cy="459549"/>
          </a:xfrm>
          <a:prstGeom prst="round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CB660BC7-FA71-DC1B-015E-1F78DCF3FC00}"/>
              </a:ext>
            </a:extLst>
          </p:cNvPr>
          <p:cNvSpPr/>
          <p:nvPr/>
        </p:nvSpPr>
        <p:spPr>
          <a:xfrm>
            <a:off x="7533549" y="2233914"/>
            <a:ext cx="490417" cy="4045165"/>
          </a:xfrm>
          <a:custGeom>
            <a:avLst/>
            <a:gdLst>
              <a:gd name="connsiteX0" fmla="*/ 0 w 490417"/>
              <a:gd name="connsiteY0" fmla="*/ 0 h 4045165"/>
              <a:gd name="connsiteX1" fmla="*/ 245209 w 490417"/>
              <a:gd name="connsiteY1" fmla="*/ 40866 h 4045165"/>
              <a:gd name="connsiteX2" fmla="*/ 245209 w 490417"/>
              <a:gd name="connsiteY2" fmla="*/ 506670 h 4045165"/>
              <a:gd name="connsiteX3" fmla="*/ 245209 w 490417"/>
              <a:gd name="connsiteY3" fmla="*/ 953065 h 4045165"/>
              <a:gd name="connsiteX4" fmla="*/ 245209 w 490417"/>
              <a:gd name="connsiteY4" fmla="*/ 1380052 h 4045165"/>
              <a:gd name="connsiteX5" fmla="*/ 245209 w 490417"/>
              <a:gd name="connsiteY5" fmla="*/ 1981716 h 4045165"/>
              <a:gd name="connsiteX6" fmla="*/ 490418 w 490417"/>
              <a:gd name="connsiteY6" fmla="*/ 2022582 h 4045165"/>
              <a:gd name="connsiteX7" fmla="*/ 245209 w 490417"/>
              <a:gd name="connsiteY7" fmla="*/ 2063448 h 4045165"/>
              <a:gd name="connsiteX8" fmla="*/ 245209 w 490417"/>
              <a:gd name="connsiteY8" fmla="*/ 2490435 h 4045165"/>
              <a:gd name="connsiteX9" fmla="*/ 245209 w 490417"/>
              <a:gd name="connsiteY9" fmla="*/ 2995056 h 4045165"/>
              <a:gd name="connsiteX10" fmla="*/ 245209 w 490417"/>
              <a:gd name="connsiteY10" fmla="*/ 3441452 h 4045165"/>
              <a:gd name="connsiteX11" fmla="*/ 245209 w 490417"/>
              <a:gd name="connsiteY11" fmla="*/ 4004299 h 4045165"/>
              <a:gd name="connsiteX12" fmla="*/ 0 w 490417"/>
              <a:gd name="connsiteY12" fmla="*/ 4045165 h 4045165"/>
              <a:gd name="connsiteX13" fmla="*/ 0 w 490417"/>
              <a:gd name="connsiteY13" fmla="*/ 3548188 h 4045165"/>
              <a:gd name="connsiteX14" fmla="*/ 0 w 490417"/>
              <a:gd name="connsiteY14" fmla="*/ 3010759 h 4045165"/>
              <a:gd name="connsiteX15" fmla="*/ 0 w 490417"/>
              <a:gd name="connsiteY15" fmla="*/ 2554233 h 4045165"/>
              <a:gd name="connsiteX16" fmla="*/ 0 w 490417"/>
              <a:gd name="connsiteY16" fmla="*/ 2016804 h 4045165"/>
              <a:gd name="connsiteX17" fmla="*/ 0 w 490417"/>
              <a:gd name="connsiteY17" fmla="*/ 1560278 h 4045165"/>
              <a:gd name="connsiteX18" fmla="*/ 0 w 490417"/>
              <a:gd name="connsiteY18" fmla="*/ 1103752 h 4045165"/>
              <a:gd name="connsiteX19" fmla="*/ 0 w 490417"/>
              <a:gd name="connsiteY19" fmla="*/ 525871 h 4045165"/>
              <a:gd name="connsiteX20" fmla="*/ 0 w 490417"/>
              <a:gd name="connsiteY20" fmla="*/ 0 h 4045165"/>
              <a:gd name="connsiteX0" fmla="*/ 0 w 490417"/>
              <a:gd name="connsiteY0" fmla="*/ 0 h 4045165"/>
              <a:gd name="connsiteX1" fmla="*/ 245209 w 490417"/>
              <a:gd name="connsiteY1" fmla="*/ 40866 h 4045165"/>
              <a:gd name="connsiteX2" fmla="*/ 245209 w 490417"/>
              <a:gd name="connsiteY2" fmla="*/ 467853 h 4045165"/>
              <a:gd name="connsiteX3" fmla="*/ 245209 w 490417"/>
              <a:gd name="connsiteY3" fmla="*/ 933657 h 4045165"/>
              <a:gd name="connsiteX4" fmla="*/ 245209 w 490417"/>
              <a:gd name="connsiteY4" fmla="*/ 1418869 h 4045165"/>
              <a:gd name="connsiteX5" fmla="*/ 245209 w 490417"/>
              <a:gd name="connsiteY5" fmla="*/ 1981716 h 4045165"/>
              <a:gd name="connsiteX6" fmla="*/ 490418 w 490417"/>
              <a:gd name="connsiteY6" fmla="*/ 2022582 h 4045165"/>
              <a:gd name="connsiteX7" fmla="*/ 245209 w 490417"/>
              <a:gd name="connsiteY7" fmla="*/ 2063448 h 4045165"/>
              <a:gd name="connsiteX8" fmla="*/ 245209 w 490417"/>
              <a:gd name="connsiteY8" fmla="*/ 2548661 h 4045165"/>
              <a:gd name="connsiteX9" fmla="*/ 245209 w 490417"/>
              <a:gd name="connsiteY9" fmla="*/ 3033874 h 4045165"/>
              <a:gd name="connsiteX10" fmla="*/ 245209 w 490417"/>
              <a:gd name="connsiteY10" fmla="*/ 3480269 h 4045165"/>
              <a:gd name="connsiteX11" fmla="*/ 245209 w 490417"/>
              <a:gd name="connsiteY11" fmla="*/ 4004299 h 4045165"/>
              <a:gd name="connsiteX12" fmla="*/ 0 w 490417"/>
              <a:gd name="connsiteY12" fmla="*/ 4045165 h 4045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17" h="4045165" stroke="0" extrusionOk="0">
                <a:moveTo>
                  <a:pt x="0" y="0"/>
                </a:moveTo>
                <a:cubicBezTo>
                  <a:pt x="137182" y="-304"/>
                  <a:pt x="241827" y="21719"/>
                  <a:pt x="245209" y="40866"/>
                </a:cubicBezTo>
                <a:cubicBezTo>
                  <a:pt x="266318" y="176613"/>
                  <a:pt x="230229" y="383451"/>
                  <a:pt x="245209" y="506670"/>
                </a:cubicBezTo>
                <a:cubicBezTo>
                  <a:pt x="260189" y="629889"/>
                  <a:pt x="211454" y="740222"/>
                  <a:pt x="245209" y="953065"/>
                </a:cubicBezTo>
                <a:cubicBezTo>
                  <a:pt x="278964" y="1165908"/>
                  <a:pt x="242154" y="1247047"/>
                  <a:pt x="245209" y="1380052"/>
                </a:cubicBezTo>
                <a:cubicBezTo>
                  <a:pt x="248264" y="1513057"/>
                  <a:pt x="243090" y="1849204"/>
                  <a:pt x="245209" y="1981716"/>
                </a:cubicBezTo>
                <a:cubicBezTo>
                  <a:pt x="262300" y="1999637"/>
                  <a:pt x="363382" y="2045144"/>
                  <a:pt x="490418" y="2022582"/>
                </a:cubicBezTo>
                <a:cubicBezTo>
                  <a:pt x="353988" y="2017376"/>
                  <a:pt x="246180" y="2039057"/>
                  <a:pt x="245209" y="2063448"/>
                </a:cubicBezTo>
                <a:cubicBezTo>
                  <a:pt x="249271" y="2239215"/>
                  <a:pt x="222038" y="2287252"/>
                  <a:pt x="245209" y="2490435"/>
                </a:cubicBezTo>
                <a:cubicBezTo>
                  <a:pt x="268380" y="2693618"/>
                  <a:pt x="210982" y="2795795"/>
                  <a:pt x="245209" y="2995056"/>
                </a:cubicBezTo>
                <a:cubicBezTo>
                  <a:pt x="279436" y="3194317"/>
                  <a:pt x="216865" y="3344756"/>
                  <a:pt x="245209" y="3441452"/>
                </a:cubicBezTo>
                <a:cubicBezTo>
                  <a:pt x="273553" y="3538148"/>
                  <a:pt x="243523" y="3769185"/>
                  <a:pt x="245209" y="4004299"/>
                </a:cubicBezTo>
                <a:cubicBezTo>
                  <a:pt x="233171" y="4019387"/>
                  <a:pt x="137622" y="4043107"/>
                  <a:pt x="0" y="4045165"/>
                </a:cubicBezTo>
                <a:cubicBezTo>
                  <a:pt x="-50444" y="3824584"/>
                  <a:pt x="53538" y="3666817"/>
                  <a:pt x="0" y="3548188"/>
                </a:cubicBezTo>
                <a:cubicBezTo>
                  <a:pt x="-53538" y="3429559"/>
                  <a:pt x="31265" y="3187966"/>
                  <a:pt x="0" y="3010759"/>
                </a:cubicBezTo>
                <a:cubicBezTo>
                  <a:pt x="-31265" y="2833552"/>
                  <a:pt x="23551" y="2688375"/>
                  <a:pt x="0" y="2554233"/>
                </a:cubicBezTo>
                <a:cubicBezTo>
                  <a:pt x="-23551" y="2420091"/>
                  <a:pt x="42414" y="2129175"/>
                  <a:pt x="0" y="2016804"/>
                </a:cubicBezTo>
                <a:cubicBezTo>
                  <a:pt x="-42414" y="1904433"/>
                  <a:pt x="42406" y="1687196"/>
                  <a:pt x="0" y="1560278"/>
                </a:cubicBezTo>
                <a:cubicBezTo>
                  <a:pt x="-42406" y="1433360"/>
                  <a:pt x="12748" y="1232181"/>
                  <a:pt x="0" y="1103752"/>
                </a:cubicBezTo>
                <a:cubicBezTo>
                  <a:pt x="-12748" y="975323"/>
                  <a:pt x="2401" y="642212"/>
                  <a:pt x="0" y="525871"/>
                </a:cubicBezTo>
                <a:cubicBezTo>
                  <a:pt x="-2401" y="409530"/>
                  <a:pt x="3361" y="167678"/>
                  <a:pt x="0" y="0"/>
                </a:cubicBezTo>
                <a:close/>
              </a:path>
              <a:path w="490417" h="4045165" fill="none" extrusionOk="0">
                <a:moveTo>
                  <a:pt x="0" y="0"/>
                </a:moveTo>
                <a:cubicBezTo>
                  <a:pt x="132204" y="-5009"/>
                  <a:pt x="243460" y="13323"/>
                  <a:pt x="245209" y="40866"/>
                </a:cubicBezTo>
                <a:cubicBezTo>
                  <a:pt x="293773" y="160225"/>
                  <a:pt x="229424" y="356616"/>
                  <a:pt x="245209" y="467853"/>
                </a:cubicBezTo>
                <a:cubicBezTo>
                  <a:pt x="260994" y="579090"/>
                  <a:pt x="237804" y="736984"/>
                  <a:pt x="245209" y="933657"/>
                </a:cubicBezTo>
                <a:cubicBezTo>
                  <a:pt x="252614" y="1130330"/>
                  <a:pt x="238582" y="1197019"/>
                  <a:pt x="245209" y="1418869"/>
                </a:cubicBezTo>
                <a:cubicBezTo>
                  <a:pt x="251836" y="1640719"/>
                  <a:pt x="181926" y="1730236"/>
                  <a:pt x="245209" y="1981716"/>
                </a:cubicBezTo>
                <a:cubicBezTo>
                  <a:pt x="222738" y="1998360"/>
                  <a:pt x="350995" y="2034221"/>
                  <a:pt x="490418" y="2022582"/>
                </a:cubicBezTo>
                <a:cubicBezTo>
                  <a:pt x="349767" y="2018909"/>
                  <a:pt x="240263" y="2040458"/>
                  <a:pt x="245209" y="2063448"/>
                </a:cubicBezTo>
                <a:cubicBezTo>
                  <a:pt x="291202" y="2197448"/>
                  <a:pt x="226346" y="2384941"/>
                  <a:pt x="245209" y="2548661"/>
                </a:cubicBezTo>
                <a:cubicBezTo>
                  <a:pt x="264072" y="2712381"/>
                  <a:pt x="196766" y="2925315"/>
                  <a:pt x="245209" y="3033874"/>
                </a:cubicBezTo>
                <a:cubicBezTo>
                  <a:pt x="293652" y="3142433"/>
                  <a:pt x="234777" y="3371649"/>
                  <a:pt x="245209" y="3480269"/>
                </a:cubicBezTo>
                <a:cubicBezTo>
                  <a:pt x="255641" y="3588890"/>
                  <a:pt x="242215" y="3755553"/>
                  <a:pt x="245209" y="4004299"/>
                </a:cubicBezTo>
                <a:cubicBezTo>
                  <a:pt x="261815" y="4025719"/>
                  <a:pt x="122787" y="4039408"/>
                  <a:pt x="0" y="4045165"/>
                </a:cubicBezTo>
              </a:path>
              <a:path w="490417" h="4045165" fill="none" stroke="0" extrusionOk="0">
                <a:moveTo>
                  <a:pt x="0" y="0"/>
                </a:moveTo>
                <a:cubicBezTo>
                  <a:pt x="135513" y="-1036"/>
                  <a:pt x="244800" y="15906"/>
                  <a:pt x="245209" y="40866"/>
                </a:cubicBezTo>
                <a:cubicBezTo>
                  <a:pt x="247269" y="216793"/>
                  <a:pt x="187607" y="375848"/>
                  <a:pt x="245209" y="526079"/>
                </a:cubicBezTo>
                <a:cubicBezTo>
                  <a:pt x="302811" y="676310"/>
                  <a:pt x="196331" y="904047"/>
                  <a:pt x="245209" y="1050108"/>
                </a:cubicBezTo>
                <a:cubicBezTo>
                  <a:pt x="294087" y="1196169"/>
                  <a:pt x="222308" y="1289551"/>
                  <a:pt x="245209" y="1496504"/>
                </a:cubicBezTo>
                <a:cubicBezTo>
                  <a:pt x="268110" y="1703457"/>
                  <a:pt x="196005" y="1806357"/>
                  <a:pt x="245209" y="1981716"/>
                </a:cubicBezTo>
                <a:cubicBezTo>
                  <a:pt x="253765" y="2009634"/>
                  <a:pt x="378187" y="2000231"/>
                  <a:pt x="490418" y="2022582"/>
                </a:cubicBezTo>
                <a:cubicBezTo>
                  <a:pt x="355791" y="2024461"/>
                  <a:pt x="245901" y="2045546"/>
                  <a:pt x="245209" y="2063448"/>
                </a:cubicBezTo>
                <a:cubicBezTo>
                  <a:pt x="262309" y="2170899"/>
                  <a:pt x="224704" y="2448927"/>
                  <a:pt x="245209" y="2587478"/>
                </a:cubicBezTo>
                <a:cubicBezTo>
                  <a:pt x="265714" y="2726029"/>
                  <a:pt x="241896" y="2892663"/>
                  <a:pt x="245209" y="3092099"/>
                </a:cubicBezTo>
                <a:cubicBezTo>
                  <a:pt x="248522" y="3291535"/>
                  <a:pt x="214168" y="3381100"/>
                  <a:pt x="245209" y="3519086"/>
                </a:cubicBezTo>
                <a:cubicBezTo>
                  <a:pt x="276250" y="3657072"/>
                  <a:pt x="220967" y="3787379"/>
                  <a:pt x="245209" y="4004299"/>
                </a:cubicBezTo>
                <a:cubicBezTo>
                  <a:pt x="257753" y="4049499"/>
                  <a:pt x="138395" y="4053453"/>
                  <a:pt x="0" y="4045165"/>
                </a:cubicBezTo>
              </a:path>
            </a:pathLst>
          </a:custGeom>
          <a:ln w="28575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330601067">
                  <a:prstGeom prst="rightBrac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BBE8C47-AC0B-6C95-E819-4F3D2407D5F3}"/>
                  </a:ext>
                </a:extLst>
              </p:cNvPr>
              <p:cNvSpPr txBox="1"/>
              <p:nvPr/>
            </p:nvSpPr>
            <p:spPr>
              <a:xfrm>
                <a:off x="8171735" y="4075556"/>
                <a:ext cx="1957587" cy="3498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𝑘𝑒𝑦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US" sz="2000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BBE8C47-AC0B-6C95-E819-4F3D2407D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1735" y="4075556"/>
                <a:ext cx="1957587" cy="349839"/>
              </a:xfrm>
              <a:prstGeom prst="rect">
                <a:avLst/>
              </a:prstGeom>
              <a:blipFill>
                <a:blip r:embed="rId12"/>
                <a:stretch>
                  <a:fillRect l="-4516" t="-357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7EB7A98-5803-9B3E-3DFE-CBEE294C4570}"/>
                  </a:ext>
                </a:extLst>
              </p:cNvPr>
              <p:cNvSpPr txBox="1"/>
              <p:nvPr/>
            </p:nvSpPr>
            <p:spPr>
              <a:xfrm>
                <a:off x="5504032" y="2975806"/>
                <a:ext cx="2085827" cy="643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𝑐𝑜𝑙𝑙𝑖𝑠𝑖𝑜𝑛</m:t>
                      </m:r>
                      <m:r>
                        <a:rPr lang="en-US" sz="2000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</m:oMath>
                  </m:oMathPara>
                </a14:m>
                <a:endParaRPr lang="en-US" sz="2000" b="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US" sz="2000" b="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7EB7A98-5803-9B3E-3DFE-CBEE294C4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032" y="2975806"/>
                <a:ext cx="2085827" cy="643959"/>
              </a:xfrm>
              <a:prstGeom prst="rect">
                <a:avLst/>
              </a:prstGeom>
              <a:blipFill>
                <a:blip r:embed="rId13"/>
                <a:stretch>
                  <a:fillRect l="-3030" t="-3846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6135020-EF21-383F-5791-AC7C052B4554}"/>
                  </a:ext>
                </a:extLst>
              </p:cNvPr>
              <p:cNvSpPr txBox="1"/>
              <p:nvPr/>
            </p:nvSpPr>
            <p:spPr>
              <a:xfrm>
                <a:off x="5504032" y="4997223"/>
                <a:ext cx="218258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′:</m:t>
                      </m:r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𝑐𝑜𝑙𝑙𝑖𝑠𝑖𝑜𝑛</m:t>
                      </m:r>
                      <m:r>
                        <a:rPr lang="en-US" sz="2000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</m:oMath>
                  </m:oMathPara>
                </a14:m>
                <a:endParaRPr lang="en-US" sz="2000" b="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′: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6135020-EF21-383F-5791-AC7C052B4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032" y="4997223"/>
                <a:ext cx="2182585" cy="615553"/>
              </a:xfrm>
              <a:prstGeom prst="rect">
                <a:avLst/>
              </a:prstGeom>
              <a:blipFill>
                <a:blip r:embed="rId14"/>
                <a:stretch>
                  <a:fillRect l="-4624" t="-4000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493DBD3-C3E8-B16E-F5BF-E1FF4BA169A1}"/>
                  </a:ext>
                </a:extLst>
              </p:cNvPr>
              <p:cNvSpPr txBox="1"/>
              <p:nvPr/>
            </p:nvSpPr>
            <p:spPr>
              <a:xfrm>
                <a:off x="9900458" y="1864582"/>
                <a:ext cx="1184561" cy="369332"/>
              </a:xfrm>
              <a:custGeom>
                <a:avLst/>
                <a:gdLst>
                  <a:gd name="connsiteX0" fmla="*/ 0 w 1184561"/>
                  <a:gd name="connsiteY0" fmla="*/ 0 h 369332"/>
                  <a:gd name="connsiteX1" fmla="*/ 615972 w 1184561"/>
                  <a:gd name="connsiteY1" fmla="*/ 0 h 369332"/>
                  <a:gd name="connsiteX2" fmla="*/ 1184561 w 1184561"/>
                  <a:gd name="connsiteY2" fmla="*/ 0 h 369332"/>
                  <a:gd name="connsiteX3" fmla="*/ 1184561 w 1184561"/>
                  <a:gd name="connsiteY3" fmla="*/ 369332 h 369332"/>
                  <a:gd name="connsiteX4" fmla="*/ 615972 w 1184561"/>
                  <a:gd name="connsiteY4" fmla="*/ 369332 h 369332"/>
                  <a:gd name="connsiteX5" fmla="*/ 0 w 1184561"/>
                  <a:gd name="connsiteY5" fmla="*/ 369332 h 369332"/>
                  <a:gd name="connsiteX6" fmla="*/ 0 w 1184561"/>
                  <a:gd name="connsiteY6" fmla="*/ 0 h 369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4561" h="369332" extrusionOk="0">
                    <a:moveTo>
                      <a:pt x="0" y="0"/>
                    </a:moveTo>
                    <a:cubicBezTo>
                      <a:pt x="278090" y="-26115"/>
                      <a:pt x="432238" y="42383"/>
                      <a:pt x="615972" y="0"/>
                    </a:cubicBezTo>
                    <a:cubicBezTo>
                      <a:pt x="799706" y="-42383"/>
                      <a:pt x="994920" y="53400"/>
                      <a:pt x="1184561" y="0"/>
                    </a:cubicBezTo>
                    <a:cubicBezTo>
                      <a:pt x="1210582" y="143473"/>
                      <a:pt x="1147611" y="267054"/>
                      <a:pt x="1184561" y="369332"/>
                    </a:cubicBezTo>
                    <a:cubicBezTo>
                      <a:pt x="1030511" y="426167"/>
                      <a:pt x="889212" y="312069"/>
                      <a:pt x="615972" y="369332"/>
                    </a:cubicBezTo>
                    <a:cubicBezTo>
                      <a:pt x="342732" y="426595"/>
                      <a:pt x="279143" y="356737"/>
                      <a:pt x="0" y="369332"/>
                    </a:cubicBezTo>
                    <a:cubicBezTo>
                      <a:pt x="-30392" y="200379"/>
                      <a:pt x="35007" y="101319"/>
                      <a:pt x="0" y="0"/>
                    </a:cubicBezTo>
                    <a:close/>
                  </a:path>
                </a:pathLst>
              </a:custGeom>
              <a:noFill/>
              <a:ln w="12700">
                <a:solidFill>
                  <a:srgbClr val="0070C0"/>
                </a:solidFill>
                <a:extLst>
                  <a:ext uri="{C807C97D-BFC1-408E-A445-0C87EB9F89A2}">
                    <ask:lineSketchStyleProps xmlns:ask="http://schemas.microsoft.com/office/drawing/2018/sketchyshapes" sd="3952607049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𝔾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493DBD3-C3E8-B16E-F5BF-E1FF4BA16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0458" y="1864582"/>
                <a:ext cx="1184561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12700">
                <a:solidFill>
                  <a:srgbClr val="0070C0"/>
                </a:solidFill>
                <a:extLst>
                  <a:ext uri="{C807C97D-BFC1-408E-A445-0C87EB9F89A2}">
                    <ask:lineSketchStyleProps xmlns:ask="http://schemas.microsoft.com/office/drawing/2018/sketchyshapes" sd="3952607049">
                      <a:custGeom>
                        <a:avLst/>
                        <a:gdLst>
                          <a:gd name="connsiteX0" fmla="*/ 0 w 1184561"/>
                          <a:gd name="connsiteY0" fmla="*/ 0 h 369332"/>
                          <a:gd name="connsiteX1" fmla="*/ 615972 w 1184561"/>
                          <a:gd name="connsiteY1" fmla="*/ 0 h 369332"/>
                          <a:gd name="connsiteX2" fmla="*/ 1184561 w 1184561"/>
                          <a:gd name="connsiteY2" fmla="*/ 0 h 369332"/>
                          <a:gd name="connsiteX3" fmla="*/ 1184561 w 1184561"/>
                          <a:gd name="connsiteY3" fmla="*/ 369332 h 369332"/>
                          <a:gd name="connsiteX4" fmla="*/ 615972 w 1184561"/>
                          <a:gd name="connsiteY4" fmla="*/ 369332 h 369332"/>
                          <a:gd name="connsiteX5" fmla="*/ 0 w 1184561"/>
                          <a:gd name="connsiteY5" fmla="*/ 369332 h 369332"/>
                          <a:gd name="connsiteX6" fmla="*/ 0 w 1184561"/>
                          <a:gd name="connsiteY6" fmla="*/ 0 h 3693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184561" h="369332" extrusionOk="0">
                            <a:moveTo>
                              <a:pt x="0" y="0"/>
                            </a:moveTo>
                            <a:cubicBezTo>
                              <a:pt x="278090" y="-26115"/>
                              <a:pt x="432238" y="42383"/>
                              <a:pt x="615972" y="0"/>
                            </a:cubicBezTo>
                            <a:cubicBezTo>
                              <a:pt x="799706" y="-42383"/>
                              <a:pt x="994920" y="53400"/>
                              <a:pt x="1184561" y="0"/>
                            </a:cubicBezTo>
                            <a:cubicBezTo>
                              <a:pt x="1210582" y="143473"/>
                              <a:pt x="1147611" y="267054"/>
                              <a:pt x="1184561" y="369332"/>
                            </a:cubicBezTo>
                            <a:cubicBezTo>
                              <a:pt x="1030511" y="426167"/>
                              <a:pt x="889212" y="312069"/>
                              <a:pt x="615972" y="369332"/>
                            </a:cubicBezTo>
                            <a:cubicBezTo>
                              <a:pt x="342732" y="426595"/>
                              <a:pt x="279143" y="356737"/>
                              <a:pt x="0" y="369332"/>
                            </a:cubicBezTo>
                            <a:cubicBezTo>
                              <a:pt x="-30392" y="200379"/>
                              <a:pt x="35007" y="101319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23058B-1736-5758-BA96-A5D286182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4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20" grpId="0"/>
      <p:bldP spid="30" grpId="0"/>
      <p:bldP spid="39" grpId="0"/>
      <p:bldP spid="41" grpId="0"/>
      <p:bldP spid="43" grpId="0"/>
      <p:bldP spid="6" grpId="0" animBg="1"/>
      <p:bldP spid="12" grpId="0" animBg="1"/>
      <p:bldP spid="23" grpId="0" animBg="1"/>
      <p:bldP spid="31" grpId="0" animBg="1"/>
      <p:bldP spid="32" grpId="0" animBg="1"/>
      <p:bldP spid="33" grpId="0" animBg="1"/>
      <p:bldP spid="4" grpId="0" animBg="1"/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pic>
        <p:nvPicPr>
          <p:cNvPr id="5" name="Picture 6" descr="Happy Bee">
            <a:extLst>
              <a:ext uri="{FF2B5EF4-FFF2-40B4-BE49-F238E27FC236}">
                <a16:creationId xmlns:a16="http://schemas.microsoft.com/office/drawing/2014/main" id="{0192C939-02C7-125E-DCC7-700C048B0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207034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796197-F6CE-52AE-AAF1-2A328F7C6BFE}"/>
                  </a:ext>
                </a:extLst>
              </p:cNvPr>
              <p:cNvSpPr txBox="1"/>
              <p:nvPr/>
            </p:nvSpPr>
            <p:spPr>
              <a:xfrm>
                <a:off x="1325403" y="278598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796197-F6CE-52AE-AAF1-2A328F7C6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403" y="2785989"/>
                <a:ext cx="259396" cy="246221"/>
              </a:xfrm>
              <a:prstGeom prst="rect">
                <a:avLst/>
              </a:prstGeom>
              <a:blipFill>
                <a:blip r:embed="rId7"/>
                <a:stretch>
                  <a:fillRect l="-14286" r="-4762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6" descr="Happy Bee">
            <a:extLst>
              <a:ext uri="{FF2B5EF4-FFF2-40B4-BE49-F238E27FC236}">
                <a16:creationId xmlns:a16="http://schemas.microsoft.com/office/drawing/2014/main" id="{B5C99F28-3D84-6B88-A74B-3CBA7E5EA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994" y="3075223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089D73-440E-311F-9A1E-05B6B73A54A9}"/>
                  </a:ext>
                </a:extLst>
              </p:cNvPr>
              <p:cNvSpPr txBox="1"/>
              <p:nvPr/>
            </p:nvSpPr>
            <p:spPr>
              <a:xfrm>
                <a:off x="1321117" y="3790866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089D73-440E-311F-9A1E-05B6B73A5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117" y="3790866"/>
                <a:ext cx="259396" cy="246221"/>
              </a:xfrm>
              <a:prstGeom prst="rect">
                <a:avLst/>
              </a:prstGeom>
              <a:blipFill>
                <a:blip r:embed="rId8"/>
                <a:stretch>
                  <a:fillRect l="-19048" r="-476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6" descr="Happy Bee">
            <a:extLst>
              <a:ext uri="{FF2B5EF4-FFF2-40B4-BE49-F238E27FC236}">
                <a16:creationId xmlns:a16="http://schemas.microsoft.com/office/drawing/2014/main" id="{1F6572C7-61E2-FE85-88B7-BB7DC6945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5164935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A0C014-F6B7-E129-0FF5-E59023CF36B8}"/>
                  </a:ext>
                </a:extLst>
              </p:cNvPr>
              <p:cNvSpPr txBox="1"/>
              <p:nvPr/>
            </p:nvSpPr>
            <p:spPr>
              <a:xfrm>
                <a:off x="1325403" y="5880578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A0C014-F6B7-E129-0FF5-E59023CF3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403" y="5880578"/>
                <a:ext cx="259396" cy="246221"/>
              </a:xfrm>
              <a:prstGeom prst="rect">
                <a:avLst/>
              </a:prstGeom>
              <a:blipFill>
                <a:blip r:embed="rId9"/>
                <a:stretch>
                  <a:fillRect l="-14286" r="-4762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6" descr="Happy Bee">
            <a:extLst>
              <a:ext uri="{FF2B5EF4-FFF2-40B4-BE49-F238E27FC236}">
                <a16:creationId xmlns:a16="http://schemas.microsoft.com/office/drawing/2014/main" id="{590D3852-C1C5-383E-54BA-5C3BD39B3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836" y="4122169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8937A1-97CB-697D-FE24-021DC7B00103}"/>
                  </a:ext>
                </a:extLst>
              </p:cNvPr>
              <p:cNvSpPr txBox="1"/>
              <p:nvPr/>
            </p:nvSpPr>
            <p:spPr>
              <a:xfrm>
                <a:off x="1314959" y="4837812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8937A1-97CB-697D-FE24-021DC7B00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959" y="4837812"/>
                <a:ext cx="259396" cy="246221"/>
              </a:xfrm>
              <a:prstGeom prst="rect">
                <a:avLst/>
              </a:prstGeom>
              <a:blipFill>
                <a:blip r:embed="rId10"/>
                <a:stretch>
                  <a:fillRect l="-14286" r="-952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>
            <a:extLst>
              <a:ext uri="{FF2B5EF4-FFF2-40B4-BE49-F238E27FC236}">
                <a16:creationId xmlns:a16="http://schemas.microsoft.com/office/drawing/2014/main" id="{9D32CD35-30EB-FABA-DFED-D3875FFE1CD6}"/>
              </a:ext>
            </a:extLst>
          </p:cNvPr>
          <p:cNvSpPr/>
          <p:nvPr/>
        </p:nvSpPr>
        <p:spPr>
          <a:xfrm>
            <a:off x="1834316" y="2179036"/>
            <a:ext cx="490417" cy="1872419"/>
          </a:xfrm>
          <a:custGeom>
            <a:avLst/>
            <a:gdLst>
              <a:gd name="connsiteX0" fmla="*/ 0 w 490417"/>
              <a:gd name="connsiteY0" fmla="*/ 0 h 1872419"/>
              <a:gd name="connsiteX1" fmla="*/ 245209 w 490417"/>
              <a:gd name="connsiteY1" fmla="*/ 40866 h 1872419"/>
              <a:gd name="connsiteX2" fmla="*/ 245209 w 490417"/>
              <a:gd name="connsiteY2" fmla="*/ 451015 h 1872419"/>
              <a:gd name="connsiteX3" fmla="*/ 245209 w 490417"/>
              <a:gd name="connsiteY3" fmla="*/ 895343 h 1872419"/>
              <a:gd name="connsiteX4" fmla="*/ 490418 w 490417"/>
              <a:gd name="connsiteY4" fmla="*/ 936209 h 1872419"/>
              <a:gd name="connsiteX5" fmla="*/ 245209 w 490417"/>
              <a:gd name="connsiteY5" fmla="*/ 977075 h 1872419"/>
              <a:gd name="connsiteX6" fmla="*/ 245209 w 490417"/>
              <a:gd name="connsiteY6" fmla="*/ 1404314 h 1872419"/>
              <a:gd name="connsiteX7" fmla="*/ 245209 w 490417"/>
              <a:gd name="connsiteY7" fmla="*/ 1831553 h 1872419"/>
              <a:gd name="connsiteX8" fmla="*/ 0 w 490417"/>
              <a:gd name="connsiteY8" fmla="*/ 1872419 h 1872419"/>
              <a:gd name="connsiteX9" fmla="*/ 0 w 490417"/>
              <a:gd name="connsiteY9" fmla="*/ 1404314 h 1872419"/>
              <a:gd name="connsiteX10" fmla="*/ 0 w 490417"/>
              <a:gd name="connsiteY10" fmla="*/ 992382 h 1872419"/>
              <a:gd name="connsiteX11" fmla="*/ 0 w 490417"/>
              <a:gd name="connsiteY11" fmla="*/ 543002 h 1872419"/>
              <a:gd name="connsiteX12" fmla="*/ 0 w 490417"/>
              <a:gd name="connsiteY12" fmla="*/ 0 h 1872419"/>
              <a:gd name="connsiteX0" fmla="*/ 0 w 490417"/>
              <a:gd name="connsiteY0" fmla="*/ 0 h 1872419"/>
              <a:gd name="connsiteX1" fmla="*/ 245209 w 490417"/>
              <a:gd name="connsiteY1" fmla="*/ 40866 h 1872419"/>
              <a:gd name="connsiteX2" fmla="*/ 245209 w 490417"/>
              <a:gd name="connsiteY2" fmla="*/ 459560 h 1872419"/>
              <a:gd name="connsiteX3" fmla="*/ 245209 w 490417"/>
              <a:gd name="connsiteY3" fmla="*/ 895343 h 1872419"/>
              <a:gd name="connsiteX4" fmla="*/ 490418 w 490417"/>
              <a:gd name="connsiteY4" fmla="*/ 936209 h 1872419"/>
              <a:gd name="connsiteX5" fmla="*/ 245209 w 490417"/>
              <a:gd name="connsiteY5" fmla="*/ 977075 h 1872419"/>
              <a:gd name="connsiteX6" fmla="*/ 245209 w 490417"/>
              <a:gd name="connsiteY6" fmla="*/ 1387224 h 1872419"/>
              <a:gd name="connsiteX7" fmla="*/ 245209 w 490417"/>
              <a:gd name="connsiteY7" fmla="*/ 1831553 h 1872419"/>
              <a:gd name="connsiteX8" fmla="*/ 0 w 490417"/>
              <a:gd name="connsiteY8" fmla="*/ 1872419 h 187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0417" h="1872419" stroke="0" extrusionOk="0">
                <a:moveTo>
                  <a:pt x="0" y="0"/>
                </a:moveTo>
                <a:cubicBezTo>
                  <a:pt x="134611" y="1812"/>
                  <a:pt x="244292" y="17083"/>
                  <a:pt x="245209" y="40866"/>
                </a:cubicBezTo>
                <a:cubicBezTo>
                  <a:pt x="269073" y="160879"/>
                  <a:pt x="215735" y="307336"/>
                  <a:pt x="245209" y="451015"/>
                </a:cubicBezTo>
                <a:cubicBezTo>
                  <a:pt x="274683" y="594694"/>
                  <a:pt x="222855" y="685225"/>
                  <a:pt x="245209" y="895343"/>
                </a:cubicBezTo>
                <a:cubicBezTo>
                  <a:pt x="246556" y="901484"/>
                  <a:pt x="362973" y="951169"/>
                  <a:pt x="490418" y="936209"/>
                </a:cubicBezTo>
                <a:cubicBezTo>
                  <a:pt x="356458" y="933077"/>
                  <a:pt x="243845" y="960950"/>
                  <a:pt x="245209" y="977075"/>
                </a:cubicBezTo>
                <a:cubicBezTo>
                  <a:pt x="250613" y="1175427"/>
                  <a:pt x="222194" y="1219049"/>
                  <a:pt x="245209" y="1404314"/>
                </a:cubicBezTo>
                <a:cubicBezTo>
                  <a:pt x="268224" y="1589579"/>
                  <a:pt x="243093" y="1742248"/>
                  <a:pt x="245209" y="1831553"/>
                </a:cubicBezTo>
                <a:cubicBezTo>
                  <a:pt x="221977" y="1873556"/>
                  <a:pt x="123973" y="1858392"/>
                  <a:pt x="0" y="1872419"/>
                </a:cubicBezTo>
                <a:cubicBezTo>
                  <a:pt x="-16528" y="1678308"/>
                  <a:pt x="34917" y="1535262"/>
                  <a:pt x="0" y="1404314"/>
                </a:cubicBezTo>
                <a:cubicBezTo>
                  <a:pt x="-34917" y="1273367"/>
                  <a:pt x="36346" y="1094878"/>
                  <a:pt x="0" y="992382"/>
                </a:cubicBezTo>
                <a:cubicBezTo>
                  <a:pt x="-36346" y="889886"/>
                  <a:pt x="50923" y="710651"/>
                  <a:pt x="0" y="543002"/>
                </a:cubicBezTo>
                <a:cubicBezTo>
                  <a:pt x="-50923" y="375353"/>
                  <a:pt x="18388" y="161841"/>
                  <a:pt x="0" y="0"/>
                </a:cubicBezTo>
                <a:close/>
              </a:path>
              <a:path w="490417" h="1872419" fill="none" extrusionOk="0">
                <a:moveTo>
                  <a:pt x="0" y="0"/>
                </a:moveTo>
                <a:cubicBezTo>
                  <a:pt x="140772" y="-97"/>
                  <a:pt x="246093" y="16080"/>
                  <a:pt x="245209" y="40866"/>
                </a:cubicBezTo>
                <a:cubicBezTo>
                  <a:pt x="261118" y="183974"/>
                  <a:pt x="228017" y="358712"/>
                  <a:pt x="245209" y="459560"/>
                </a:cubicBezTo>
                <a:cubicBezTo>
                  <a:pt x="262401" y="560408"/>
                  <a:pt x="215253" y="768240"/>
                  <a:pt x="245209" y="895343"/>
                </a:cubicBezTo>
                <a:cubicBezTo>
                  <a:pt x="254876" y="929353"/>
                  <a:pt x="345269" y="941536"/>
                  <a:pt x="490418" y="936209"/>
                </a:cubicBezTo>
                <a:cubicBezTo>
                  <a:pt x="354277" y="936175"/>
                  <a:pt x="249035" y="959768"/>
                  <a:pt x="245209" y="977075"/>
                </a:cubicBezTo>
                <a:cubicBezTo>
                  <a:pt x="255710" y="1174145"/>
                  <a:pt x="209772" y="1287548"/>
                  <a:pt x="245209" y="1387224"/>
                </a:cubicBezTo>
                <a:cubicBezTo>
                  <a:pt x="280646" y="1486900"/>
                  <a:pt x="244386" y="1699604"/>
                  <a:pt x="245209" y="1831553"/>
                </a:cubicBezTo>
                <a:cubicBezTo>
                  <a:pt x="258704" y="1831397"/>
                  <a:pt x="130591" y="1891616"/>
                  <a:pt x="0" y="1872419"/>
                </a:cubicBezTo>
              </a:path>
              <a:path w="490417" h="1872419" fill="none" stroke="0" extrusionOk="0">
                <a:moveTo>
                  <a:pt x="0" y="0"/>
                </a:moveTo>
                <a:cubicBezTo>
                  <a:pt x="132307" y="-2287"/>
                  <a:pt x="239323" y="15107"/>
                  <a:pt x="245209" y="40866"/>
                </a:cubicBezTo>
                <a:cubicBezTo>
                  <a:pt x="290416" y="251084"/>
                  <a:pt x="229457" y="374779"/>
                  <a:pt x="245209" y="468105"/>
                </a:cubicBezTo>
                <a:cubicBezTo>
                  <a:pt x="260961" y="561431"/>
                  <a:pt x="222875" y="762990"/>
                  <a:pt x="245209" y="895343"/>
                </a:cubicBezTo>
                <a:cubicBezTo>
                  <a:pt x="246426" y="921896"/>
                  <a:pt x="351388" y="936400"/>
                  <a:pt x="490418" y="936209"/>
                </a:cubicBezTo>
                <a:cubicBezTo>
                  <a:pt x="354038" y="941202"/>
                  <a:pt x="245278" y="949358"/>
                  <a:pt x="245209" y="977075"/>
                </a:cubicBezTo>
                <a:cubicBezTo>
                  <a:pt x="250384" y="1127197"/>
                  <a:pt x="215783" y="1308724"/>
                  <a:pt x="245209" y="1395769"/>
                </a:cubicBezTo>
                <a:cubicBezTo>
                  <a:pt x="274635" y="1482814"/>
                  <a:pt x="218068" y="1671358"/>
                  <a:pt x="245209" y="1831553"/>
                </a:cubicBezTo>
                <a:cubicBezTo>
                  <a:pt x="243254" y="1858148"/>
                  <a:pt x="134126" y="1862001"/>
                  <a:pt x="0" y="1872419"/>
                </a:cubicBezTo>
              </a:path>
            </a:pathLst>
          </a:custGeom>
          <a:ln w="28575"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890492939">
                  <a:prstGeom prst="rightBrac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66AB8DD7-B24D-8C4B-5881-D62C9D26C323}"/>
              </a:ext>
            </a:extLst>
          </p:cNvPr>
          <p:cNvSpPr/>
          <p:nvPr/>
        </p:nvSpPr>
        <p:spPr>
          <a:xfrm>
            <a:off x="1834316" y="4243093"/>
            <a:ext cx="490417" cy="1872419"/>
          </a:xfrm>
          <a:custGeom>
            <a:avLst/>
            <a:gdLst>
              <a:gd name="connsiteX0" fmla="*/ 0 w 490417"/>
              <a:gd name="connsiteY0" fmla="*/ 0 h 1872419"/>
              <a:gd name="connsiteX1" fmla="*/ 245209 w 490417"/>
              <a:gd name="connsiteY1" fmla="*/ 40866 h 1872419"/>
              <a:gd name="connsiteX2" fmla="*/ 245209 w 490417"/>
              <a:gd name="connsiteY2" fmla="*/ 459560 h 1872419"/>
              <a:gd name="connsiteX3" fmla="*/ 245209 w 490417"/>
              <a:gd name="connsiteY3" fmla="*/ 895343 h 1872419"/>
              <a:gd name="connsiteX4" fmla="*/ 490418 w 490417"/>
              <a:gd name="connsiteY4" fmla="*/ 936209 h 1872419"/>
              <a:gd name="connsiteX5" fmla="*/ 245209 w 490417"/>
              <a:gd name="connsiteY5" fmla="*/ 977075 h 1872419"/>
              <a:gd name="connsiteX6" fmla="*/ 245209 w 490417"/>
              <a:gd name="connsiteY6" fmla="*/ 1387224 h 1872419"/>
              <a:gd name="connsiteX7" fmla="*/ 245209 w 490417"/>
              <a:gd name="connsiteY7" fmla="*/ 1831553 h 1872419"/>
              <a:gd name="connsiteX8" fmla="*/ 0 w 490417"/>
              <a:gd name="connsiteY8" fmla="*/ 1872419 h 1872419"/>
              <a:gd name="connsiteX9" fmla="*/ 0 w 490417"/>
              <a:gd name="connsiteY9" fmla="*/ 1441763 h 1872419"/>
              <a:gd name="connsiteX10" fmla="*/ 0 w 490417"/>
              <a:gd name="connsiteY10" fmla="*/ 954934 h 1872419"/>
              <a:gd name="connsiteX11" fmla="*/ 0 w 490417"/>
              <a:gd name="connsiteY11" fmla="*/ 468105 h 1872419"/>
              <a:gd name="connsiteX12" fmla="*/ 0 w 490417"/>
              <a:gd name="connsiteY12" fmla="*/ 0 h 1872419"/>
              <a:gd name="connsiteX0" fmla="*/ 0 w 490417"/>
              <a:gd name="connsiteY0" fmla="*/ 0 h 1872419"/>
              <a:gd name="connsiteX1" fmla="*/ 245209 w 490417"/>
              <a:gd name="connsiteY1" fmla="*/ 40866 h 1872419"/>
              <a:gd name="connsiteX2" fmla="*/ 245209 w 490417"/>
              <a:gd name="connsiteY2" fmla="*/ 459560 h 1872419"/>
              <a:gd name="connsiteX3" fmla="*/ 245209 w 490417"/>
              <a:gd name="connsiteY3" fmla="*/ 895343 h 1872419"/>
              <a:gd name="connsiteX4" fmla="*/ 490418 w 490417"/>
              <a:gd name="connsiteY4" fmla="*/ 936209 h 1872419"/>
              <a:gd name="connsiteX5" fmla="*/ 245209 w 490417"/>
              <a:gd name="connsiteY5" fmla="*/ 977075 h 1872419"/>
              <a:gd name="connsiteX6" fmla="*/ 245209 w 490417"/>
              <a:gd name="connsiteY6" fmla="*/ 1378680 h 1872419"/>
              <a:gd name="connsiteX7" fmla="*/ 245209 w 490417"/>
              <a:gd name="connsiteY7" fmla="*/ 1831553 h 1872419"/>
              <a:gd name="connsiteX8" fmla="*/ 0 w 490417"/>
              <a:gd name="connsiteY8" fmla="*/ 1872419 h 187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0417" h="1872419" stroke="0" extrusionOk="0">
                <a:moveTo>
                  <a:pt x="0" y="0"/>
                </a:moveTo>
                <a:cubicBezTo>
                  <a:pt x="133548" y="-5635"/>
                  <a:pt x="250191" y="19335"/>
                  <a:pt x="245209" y="40866"/>
                </a:cubicBezTo>
                <a:cubicBezTo>
                  <a:pt x="250982" y="172333"/>
                  <a:pt x="236957" y="308890"/>
                  <a:pt x="245209" y="459560"/>
                </a:cubicBezTo>
                <a:cubicBezTo>
                  <a:pt x="253461" y="610230"/>
                  <a:pt x="202464" y="725550"/>
                  <a:pt x="245209" y="895343"/>
                </a:cubicBezTo>
                <a:cubicBezTo>
                  <a:pt x="229997" y="891282"/>
                  <a:pt x="377528" y="947288"/>
                  <a:pt x="490418" y="936209"/>
                </a:cubicBezTo>
                <a:cubicBezTo>
                  <a:pt x="355887" y="934172"/>
                  <a:pt x="244520" y="953000"/>
                  <a:pt x="245209" y="977075"/>
                </a:cubicBezTo>
                <a:cubicBezTo>
                  <a:pt x="255148" y="1158166"/>
                  <a:pt x="231063" y="1228389"/>
                  <a:pt x="245209" y="1387224"/>
                </a:cubicBezTo>
                <a:cubicBezTo>
                  <a:pt x="259355" y="1546059"/>
                  <a:pt x="199760" y="1628943"/>
                  <a:pt x="245209" y="1831553"/>
                </a:cubicBezTo>
                <a:cubicBezTo>
                  <a:pt x="264442" y="1875180"/>
                  <a:pt x="122835" y="1887040"/>
                  <a:pt x="0" y="1872419"/>
                </a:cubicBezTo>
                <a:cubicBezTo>
                  <a:pt x="-18916" y="1714432"/>
                  <a:pt x="12217" y="1564470"/>
                  <a:pt x="0" y="1441763"/>
                </a:cubicBezTo>
                <a:cubicBezTo>
                  <a:pt x="-12217" y="1319056"/>
                  <a:pt x="21174" y="1184091"/>
                  <a:pt x="0" y="954934"/>
                </a:cubicBezTo>
                <a:cubicBezTo>
                  <a:pt x="-21174" y="725777"/>
                  <a:pt x="23124" y="571356"/>
                  <a:pt x="0" y="468105"/>
                </a:cubicBezTo>
                <a:cubicBezTo>
                  <a:pt x="-23124" y="364854"/>
                  <a:pt x="49004" y="195462"/>
                  <a:pt x="0" y="0"/>
                </a:cubicBezTo>
                <a:close/>
              </a:path>
              <a:path w="490417" h="1872419" fill="none" extrusionOk="0">
                <a:moveTo>
                  <a:pt x="0" y="0"/>
                </a:moveTo>
                <a:cubicBezTo>
                  <a:pt x="136533" y="-295"/>
                  <a:pt x="245189" y="16545"/>
                  <a:pt x="245209" y="40866"/>
                </a:cubicBezTo>
                <a:cubicBezTo>
                  <a:pt x="275141" y="241244"/>
                  <a:pt x="225545" y="292660"/>
                  <a:pt x="245209" y="459560"/>
                </a:cubicBezTo>
                <a:cubicBezTo>
                  <a:pt x="264873" y="626460"/>
                  <a:pt x="218227" y="798402"/>
                  <a:pt x="245209" y="895343"/>
                </a:cubicBezTo>
                <a:cubicBezTo>
                  <a:pt x="243376" y="905687"/>
                  <a:pt x="357818" y="926485"/>
                  <a:pt x="490418" y="936209"/>
                </a:cubicBezTo>
                <a:cubicBezTo>
                  <a:pt x="355947" y="938269"/>
                  <a:pt x="238709" y="952644"/>
                  <a:pt x="245209" y="977075"/>
                </a:cubicBezTo>
                <a:cubicBezTo>
                  <a:pt x="279449" y="1058288"/>
                  <a:pt x="233677" y="1294522"/>
                  <a:pt x="245209" y="1378680"/>
                </a:cubicBezTo>
                <a:cubicBezTo>
                  <a:pt x="256741" y="1462839"/>
                  <a:pt x="205136" y="1605710"/>
                  <a:pt x="245209" y="1831553"/>
                </a:cubicBezTo>
                <a:cubicBezTo>
                  <a:pt x="232502" y="1856107"/>
                  <a:pt x="118233" y="1891910"/>
                  <a:pt x="0" y="1872419"/>
                </a:cubicBezTo>
              </a:path>
              <a:path w="490417" h="1872419" fill="none" stroke="0" extrusionOk="0">
                <a:moveTo>
                  <a:pt x="0" y="0"/>
                </a:moveTo>
                <a:cubicBezTo>
                  <a:pt x="137038" y="-2134"/>
                  <a:pt x="246244" y="21217"/>
                  <a:pt x="245209" y="40866"/>
                </a:cubicBezTo>
                <a:cubicBezTo>
                  <a:pt x="266271" y="182669"/>
                  <a:pt x="199381" y="274441"/>
                  <a:pt x="245209" y="442470"/>
                </a:cubicBezTo>
                <a:cubicBezTo>
                  <a:pt x="291037" y="610499"/>
                  <a:pt x="241171" y="774352"/>
                  <a:pt x="245209" y="895343"/>
                </a:cubicBezTo>
                <a:cubicBezTo>
                  <a:pt x="270279" y="904356"/>
                  <a:pt x="363752" y="934533"/>
                  <a:pt x="490418" y="936209"/>
                </a:cubicBezTo>
                <a:cubicBezTo>
                  <a:pt x="351568" y="931245"/>
                  <a:pt x="247269" y="951904"/>
                  <a:pt x="245209" y="977075"/>
                </a:cubicBezTo>
                <a:cubicBezTo>
                  <a:pt x="275270" y="1168599"/>
                  <a:pt x="223190" y="1259898"/>
                  <a:pt x="245209" y="1421404"/>
                </a:cubicBezTo>
                <a:cubicBezTo>
                  <a:pt x="267228" y="1582910"/>
                  <a:pt x="228515" y="1632237"/>
                  <a:pt x="245209" y="1831553"/>
                </a:cubicBezTo>
                <a:cubicBezTo>
                  <a:pt x="257042" y="1853057"/>
                  <a:pt x="166116" y="1866411"/>
                  <a:pt x="0" y="1872419"/>
                </a:cubicBezTo>
              </a:path>
            </a:pathLst>
          </a:custGeom>
          <a:ln w="28575"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4105594614">
                  <a:prstGeom prst="rightBrac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A9F0C77D-939E-F573-B682-70FB017A52BD}"/>
              </a:ext>
            </a:extLst>
          </p:cNvPr>
          <p:cNvSpPr/>
          <p:nvPr/>
        </p:nvSpPr>
        <p:spPr>
          <a:xfrm>
            <a:off x="4451381" y="2070346"/>
            <a:ext cx="490417" cy="4045165"/>
          </a:xfrm>
          <a:custGeom>
            <a:avLst/>
            <a:gdLst>
              <a:gd name="connsiteX0" fmla="*/ 0 w 490417"/>
              <a:gd name="connsiteY0" fmla="*/ 0 h 4045165"/>
              <a:gd name="connsiteX1" fmla="*/ 245209 w 490417"/>
              <a:gd name="connsiteY1" fmla="*/ 40866 h 4045165"/>
              <a:gd name="connsiteX2" fmla="*/ 245209 w 490417"/>
              <a:gd name="connsiteY2" fmla="*/ 526079 h 4045165"/>
              <a:gd name="connsiteX3" fmla="*/ 245209 w 490417"/>
              <a:gd name="connsiteY3" fmla="*/ 1030700 h 4045165"/>
              <a:gd name="connsiteX4" fmla="*/ 245209 w 490417"/>
              <a:gd name="connsiteY4" fmla="*/ 1457687 h 4045165"/>
              <a:gd name="connsiteX5" fmla="*/ 245209 w 490417"/>
              <a:gd name="connsiteY5" fmla="*/ 1981716 h 4045165"/>
              <a:gd name="connsiteX6" fmla="*/ 490418 w 490417"/>
              <a:gd name="connsiteY6" fmla="*/ 2022582 h 4045165"/>
              <a:gd name="connsiteX7" fmla="*/ 245209 w 490417"/>
              <a:gd name="connsiteY7" fmla="*/ 2063448 h 4045165"/>
              <a:gd name="connsiteX8" fmla="*/ 245209 w 490417"/>
              <a:gd name="connsiteY8" fmla="*/ 2529252 h 4045165"/>
              <a:gd name="connsiteX9" fmla="*/ 245209 w 490417"/>
              <a:gd name="connsiteY9" fmla="*/ 3033874 h 4045165"/>
              <a:gd name="connsiteX10" fmla="*/ 245209 w 490417"/>
              <a:gd name="connsiteY10" fmla="*/ 3499678 h 4045165"/>
              <a:gd name="connsiteX11" fmla="*/ 245209 w 490417"/>
              <a:gd name="connsiteY11" fmla="*/ 4004299 h 4045165"/>
              <a:gd name="connsiteX12" fmla="*/ 0 w 490417"/>
              <a:gd name="connsiteY12" fmla="*/ 4045165 h 4045165"/>
              <a:gd name="connsiteX13" fmla="*/ 0 w 490417"/>
              <a:gd name="connsiteY13" fmla="*/ 3386381 h 4045165"/>
              <a:gd name="connsiteX14" fmla="*/ 0 w 490417"/>
              <a:gd name="connsiteY14" fmla="*/ 2889404 h 4045165"/>
              <a:gd name="connsiteX15" fmla="*/ 0 w 490417"/>
              <a:gd name="connsiteY15" fmla="*/ 2271071 h 4045165"/>
              <a:gd name="connsiteX16" fmla="*/ 0 w 490417"/>
              <a:gd name="connsiteY16" fmla="*/ 1814545 h 4045165"/>
              <a:gd name="connsiteX17" fmla="*/ 0 w 490417"/>
              <a:gd name="connsiteY17" fmla="*/ 1317568 h 4045165"/>
              <a:gd name="connsiteX18" fmla="*/ 0 w 490417"/>
              <a:gd name="connsiteY18" fmla="*/ 658784 h 4045165"/>
              <a:gd name="connsiteX19" fmla="*/ 0 w 490417"/>
              <a:gd name="connsiteY19" fmla="*/ 0 h 4045165"/>
              <a:gd name="connsiteX0" fmla="*/ 0 w 490417"/>
              <a:gd name="connsiteY0" fmla="*/ 0 h 4045165"/>
              <a:gd name="connsiteX1" fmla="*/ 245209 w 490417"/>
              <a:gd name="connsiteY1" fmla="*/ 40866 h 4045165"/>
              <a:gd name="connsiteX2" fmla="*/ 245209 w 490417"/>
              <a:gd name="connsiteY2" fmla="*/ 564896 h 4045165"/>
              <a:gd name="connsiteX3" fmla="*/ 245209 w 490417"/>
              <a:gd name="connsiteY3" fmla="*/ 1050108 h 4045165"/>
              <a:gd name="connsiteX4" fmla="*/ 245209 w 490417"/>
              <a:gd name="connsiteY4" fmla="*/ 1981716 h 4045165"/>
              <a:gd name="connsiteX5" fmla="*/ 490418 w 490417"/>
              <a:gd name="connsiteY5" fmla="*/ 2022582 h 4045165"/>
              <a:gd name="connsiteX6" fmla="*/ 245209 w 490417"/>
              <a:gd name="connsiteY6" fmla="*/ 2063448 h 4045165"/>
              <a:gd name="connsiteX7" fmla="*/ 245209 w 490417"/>
              <a:gd name="connsiteY7" fmla="*/ 2509844 h 4045165"/>
              <a:gd name="connsiteX8" fmla="*/ 245209 w 490417"/>
              <a:gd name="connsiteY8" fmla="*/ 2995056 h 4045165"/>
              <a:gd name="connsiteX9" fmla="*/ 245209 w 490417"/>
              <a:gd name="connsiteY9" fmla="*/ 3460861 h 4045165"/>
              <a:gd name="connsiteX10" fmla="*/ 245209 w 490417"/>
              <a:gd name="connsiteY10" fmla="*/ 4004299 h 4045165"/>
              <a:gd name="connsiteX11" fmla="*/ 0 w 490417"/>
              <a:gd name="connsiteY11" fmla="*/ 4045165 h 4045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0417" h="4045165" stroke="0" extrusionOk="0">
                <a:moveTo>
                  <a:pt x="0" y="0"/>
                </a:moveTo>
                <a:cubicBezTo>
                  <a:pt x="138536" y="-2526"/>
                  <a:pt x="245778" y="20865"/>
                  <a:pt x="245209" y="40866"/>
                </a:cubicBezTo>
                <a:cubicBezTo>
                  <a:pt x="280888" y="234065"/>
                  <a:pt x="228940" y="303140"/>
                  <a:pt x="245209" y="526079"/>
                </a:cubicBezTo>
                <a:cubicBezTo>
                  <a:pt x="261478" y="749018"/>
                  <a:pt x="239733" y="785230"/>
                  <a:pt x="245209" y="1030700"/>
                </a:cubicBezTo>
                <a:cubicBezTo>
                  <a:pt x="250685" y="1276170"/>
                  <a:pt x="228712" y="1364120"/>
                  <a:pt x="245209" y="1457687"/>
                </a:cubicBezTo>
                <a:cubicBezTo>
                  <a:pt x="261706" y="1551254"/>
                  <a:pt x="237665" y="1865171"/>
                  <a:pt x="245209" y="1981716"/>
                </a:cubicBezTo>
                <a:cubicBezTo>
                  <a:pt x="264924" y="2023606"/>
                  <a:pt x="367417" y="2022779"/>
                  <a:pt x="490418" y="2022582"/>
                </a:cubicBezTo>
                <a:cubicBezTo>
                  <a:pt x="353946" y="2023144"/>
                  <a:pt x="246458" y="2040481"/>
                  <a:pt x="245209" y="2063448"/>
                </a:cubicBezTo>
                <a:cubicBezTo>
                  <a:pt x="276844" y="2294245"/>
                  <a:pt x="244569" y="2365534"/>
                  <a:pt x="245209" y="2529252"/>
                </a:cubicBezTo>
                <a:cubicBezTo>
                  <a:pt x="245849" y="2692970"/>
                  <a:pt x="215365" y="2855718"/>
                  <a:pt x="245209" y="3033874"/>
                </a:cubicBezTo>
                <a:cubicBezTo>
                  <a:pt x="275053" y="3212030"/>
                  <a:pt x="223033" y="3278115"/>
                  <a:pt x="245209" y="3499678"/>
                </a:cubicBezTo>
                <a:cubicBezTo>
                  <a:pt x="267385" y="3721241"/>
                  <a:pt x="236728" y="3868209"/>
                  <a:pt x="245209" y="4004299"/>
                </a:cubicBezTo>
                <a:cubicBezTo>
                  <a:pt x="243036" y="4031930"/>
                  <a:pt x="157939" y="4033391"/>
                  <a:pt x="0" y="4045165"/>
                </a:cubicBezTo>
                <a:cubicBezTo>
                  <a:pt x="-29411" y="3719009"/>
                  <a:pt x="13488" y="3655610"/>
                  <a:pt x="0" y="3386381"/>
                </a:cubicBezTo>
                <a:cubicBezTo>
                  <a:pt x="-13488" y="3117152"/>
                  <a:pt x="28550" y="3130462"/>
                  <a:pt x="0" y="2889404"/>
                </a:cubicBezTo>
                <a:cubicBezTo>
                  <a:pt x="-28550" y="2648346"/>
                  <a:pt x="58578" y="2556508"/>
                  <a:pt x="0" y="2271071"/>
                </a:cubicBezTo>
                <a:cubicBezTo>
                  <a:pt x="-58578" y="1985634"/>
                  <a:pt x="23975" y="1936339"/>
                  <a:pt x="0" y="1814545"/>
                </a:cubicBezTo>
                <a:cubicBezTo>
                  <a:pt x="-23975" y="1692751"/>
                  <a:pt x="20607" y="1457431"/>
                  <a:pt x="0" y="1317568"/>
                </a:cubicBezTo>
                <a:cubicBezTo>
                  <a:pt x="-20607" y="1177705"/>
                  <a:pt x="21793" y="938643"/>
                  <a:pt x="0" y="658784"/>
                </a:cubicBezTo>
                <a:cubicBezTo>
                  <a:pt x="-21793" y="378925"/>
                  <a:pt x="64130" y="216951"/>
                  <a:pt x="0" y="0"/>
                </a:cubicBezTo>
                <a:close/>
              </a:path>
              <a:path w="490417" h="4045165" fill="none" extrusionOk="0">
                <a:moveTo>
                  <a:pt x="0" y="0"/>
                </a:moveTo>
                <a:cubicBezTo>
                  <a:pt x="133685" y="2304"/>
                  <a:pt x="251508" y="18682"/>
                  <a:pt x="245209" y="40866"/>
                </a:cubicBezTo>
                <a:cubicBezTo>
                  <a:pt x="304187" y="192127"/>
                  <a:pt x="207246" y="453444"/>
                  <a:pt x="245209" y="564896"/>
                </a:cubicBezTo>
                <a:cubicBezTo>
                  <a:pt x="283172" y="676348"/>
                  <a:pt x="214575" y="944703"/>
                  <a:pt x="245209" y="1050108"/>
                </a:cubicBezTo>
                <a:cubicBezTo>
                  <a:pt x="275843" y="1155513"/>
                  <a:pt x="139361" y="1771005"/>
                  <a:pt x="245209" y="1981716"/>
                </a:cubicBezTo>
                <a:cubicBezTo>
                  <a:pt x="228752" y="2009427"/>
                  <a:pt x="371065" y="2022415"/>
                  <a:pt x="490418" y="2022582"/>
                </a:cubicBezTo>
                <a:cubicBezTo>
                  <a:pt x="354909" y="2017834"/>
                  <a:pt x="241591" y="2041412"/>
                  <a:pt x="245209" y="2063448"/>
                </a:cubicBezTo>
                <a:cubicBezTo>
                  <a:pt x="252210" y="2163181"/>
                  <a:pt x="207787" y="2387526"/>
                  <a:pt x="245209" y="2509844"/>
                </a:cubicBezTo>
                <a:cubicBezTo>
                  <a:pt x="282631" y="2632162"/>
                  <a:pt x="233669" y="2840089"/>
                  <a:pt x="245209" y="2995056"/>
                </a:cubicBezTo>
                <a:cubicBezTo>
                  <a:pt x="256749" y="3150023"/>
                  <a:pt x="201575" y="3274881"/>
                  <a:pt x="245209" y="3460861"/>
                </a:cubicBezTo>
                <a:cubicBezTo>
                  <a:pt x="288843" y="3646841"/>
                  <a:pt x="194277" y="3865617"/>
                  <a:pt x="245209" y="4004299"/>
                </a:cubicBezTo>
                <a:cubicBezTo>
                  <a:pt x="259728" y="4021892"/>
                  <a:pt x="130702" y="4017615"/>
                  <a:pt x="0" y="4045165"/>
                </a:cubicBezTo>
              </a:path>
              <a:path w="490417" h="4045165" fill="none" stroke="0" extrusionOk="0">
                <a:moveTo>
                  <a:pt x="0" y="0"/>
                </a:moveTo>
                <a:cubicBezTo>
                  <a:pt x="136044" y="1859"/>
                  <a:pt x="244999" y="17242"/>
                  <a:pt x="245209" y="40866"/>
                </a:cubicBezTo>
                <a:cubicBezTo>
                  <a:pt x="261311" y="223225"/>
                  <a:pt x="221885" y="354068"/>
                  <a:pt x="245209" y="506670"/>
                </a:cubicBezTo>
                <a:cubicBezTo>
                  <a:pt x="268533" y="659272"/>
                  <a:pt x="199810" y="845200"/>
                  <a:pt x="245209" y="1011291"/>
                </a:cubicBezTo>
                <a:cubicBezTo>
                  <a:pt x="290608" y="1177382"/>
                  <a:pt x="225688" y="1249727"/>
                  <a:pt x="245209" y="1438278"/>
                </a:cubicBezTo>
                <a:cubicBezTo>
                  <a:pt x="264730" y="1626829"/>
                  <a:pt x="215792" y="1754183"/>
                  <a:pt x="245209" y="1981716"/>
                </a:cubicBezTo>
                <a:cubicBezTo>
                  <a:pt x="217459" y="2003026"/>
                  <a:pt x="354084" y="2033787"/>
                  <a:pt x="490418" y="2022582"/>
                </a:cubicBezTo>
                <a:cubicBezTo>
                  <a:pt x="352074" y="2027769"/>
                  <a:pt x="243909" y="2040009"/>
                  <a:pt x="245209" y="2063448"/>
                </a:cubicBezTo>
                <a:cubicBezTo>
                  <a:pt x="297814" y="2215919"/>
                  <a:pt x="202638" y="2398590"/>
                  <a:pt x="245209" y="2548661"/>
                </a:cubicBezTo>
                <a:cubicBezTo>
                  <a:pt x="287780" y="2698732"/>
                  <a:pt x="204254" y="2807716"/>
                  <a:pt x="245209" y="3053282"/>
                </a:cubicBezTo>
                <a:cubicBezTo>
                  <a:pt x="286164" y="3298848"/>
                  <a:pt x="214913" y="3279234"/>
                  <a:pt x="245209" y="3499678"/>
                </a:cubicBezTo>
                <a:cubicBezTo>
                  <a:pt x="275505" y="3720122"/>
                  <a:pt x="240733" y="3880950"/>
                  <a:pt x="245209" y="4004299"/>
                </a:cubicBezTo>
                <a:cubicBezTo>
                  <a:pt x="217225" y="4041380"/>
                  <a:pt x="129008" y="4043389"/>
                  <a:pt x="0" y="4045165"/>
                </a:cubicBezTo>
              </a:path>
            </a:pathLst>
          </a:custGeom>
          <a:ln w="28575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3985614275">
                  <a:prstGeom prst="rightBrac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8E8097D-001B-5ED3-B5B8-F0784F8A8DC1}"/>
                  </a:ext>
                </a:extLst>
              </p:cNvPr>
              <p:cNvSpPr txBox="1"/>
              <p:nvPr/>
            </p:nvSpPr>
            <p:spPr>
              <a:xfrm>
                <a:off x="2424231" y="2785989"/>
                <a:ext cx="2085827" cy="643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𝑐𝑜𝑙𝑙𝑖𝑠𝑖𝑜𝑛</m:t>
                      </m:r>
                      <m:r>
                        <a:rPr lang="en-US" sz="2000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</m:oMath>
                  </m:oMathPara>
                </a14:m>
                <a:endParaRPr lang="en-US" sz="2000" b="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US" sz="2000" b="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8E8097D-001B-5ED3-B5B8-F0784F8A8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231" y="2785989"/>
                <a:ext cx="2085827" cy="643959"/>
              </a:xfrm>
              <a:prstGeom prst="rect">
                <a:avLst/>
              </a:prstGeom>
              <a:blipFill>
                <a:blip r:embed="rId14"/>
                <a:stretch>
                  <a:fillRect l="-3636" t="-3846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38F75F5-043D-98EC-36BD-1239F69A203F}"/>
                  </a:ext>
                </a:extLst>
              </p:cNvPr>
              <p:cNvSpPr txBox="1"/>
              <p:nvPr/>
            </p:nvSpPr>
            <p:spPr>
              <a:xfrm>
                <a:off x="2424231" y="4807406"/>
                <a:ext cx="218258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′:</m:t>
                      </m:r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𝑐𝑜𝑙𝑙𝑖𝑠𝑖𝑜𝑛</m:t>
                      </m:r>
                      <m:r>
                        <a:rPr lang="en-US" sz="2000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</m:oMath>
                  </m:oMathPara>
                </a14:m>
                <a:endParaRPr lang="en-US" sz="2000" b="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′: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38F75F5-043D-98EC-36BD-1239F69A2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231" y="4807406"/>
                <a:ext cx="2182585" cy="615553"/>
              </a:xfrm>
              <a:prstGeom prst="rect">
                <a:avLst/>
              </a:prstGeom>
              <a:blipFill>
                <a:blip r:embed="rId15"/>
                <a:stretch>
                  <a:fillRect l="-4651" t="-4000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A52F474-9C19-750B-1709-039485563C40}"/>
                  </a:ext>
                </a:extLst>
              </p:cNvPr>
              <p:cNvSpPr txBox="1"/>
              <p:nvPr/>
            </p:nvSpPr>
            <p:spPr>
              <a:xfrm>
                <a:off x="5011361" y="3893254"/>
                <a:ext cx="1957587" cy="3498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𝑘𝑒𝑦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US" sz="2000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A52F474-9C19-750B-1709-039485563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361" y="3893254"/>
                <a:ext cx="1957587" cy="349839"/>
              </a:xfrm>
              <a:prstGeom prst="rect">
                <a:avLst/>
              </a:prstGeom>
              <a:blipFill>
                <a:blip r:embed="rId16"/>
                <a:stretch>
                  <a:fillRect l="-3871" t="-3448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979578E1-3994-BD93-5172-FF56A25F3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z="4800" dirty="0"/>
              <a:t>Fine-grained 4-NIKE (naïve idea)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F12CF0-E0A2-1ED6-7ABD-5174D57EE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23</a:t>
            </a:fld>
            <a:endParaRPr lang="en-US"/>
          </a:p>
        </p:txBody>
      </p:sp>
      <p:sp>
        <p:nvSpPr>
          <p:cNvPr id="3" name="Alternate Process 2">
            <a:extLst>
              <a:ext uri="{FF2B5EF4-FFF2-40B4-BE49-F238E27FC236}">
                <a16:creationId xmlns:a16="http://schemas.microsoft.com/office/drawing/2014/main" id="{757D06C9-0393-A7B9-BFDD-801CD42B0038}"/>
              </a:ext>
            </a:extLst>
          </p:cNvPr>
          <p:cNvSpPr/>
          <p:nvPr/>
        </p:nvSpPr>
        <p:spPr>
          <a:xfrm>
            <a:off x="8112898" y="4771000"/>
            <a:ext cx="3475782" cy="1281504"/>
          </a:xfrm>
          <a:custGeom>
            <a:avLst/>
            <a:gdLst>
              <a:gd name="connsiteX0" fmla="*/ 0 w 3475782"/>
              <a:gd name="connsiteY0" fmla="*/ 213584 h 1281504"/>
              <a:gd name="connsiteX1" fmla="*/ 213584 w 3475782"/>
              <a:gd name="connsiteY1" fmla="*/ 0 h 1281504"/>
              <a:gd name="connsiteX2" fmla="*/ 752172 w 3475782"/>
              <a:gd name="connsiteY2" fmla="*/ 0 h 1281504"/>
              <a:gd name="connsiteX3" fmla="*/ 1199303 w 3475782"/>
              <a:gd name="connsiteY3" fmla="*/ 0 h 1281504"/>
              <a:gd name="connsiteX4" fmla="*/ 1737891 w 3475782"/>
              <a:gd name="connsiteY4" fmla="*/ 0 h 1281504"/>
              <a:gd name="connsiteX5" fmla="*/ 2245993 w 3475782"/>
              <a:gd name="connsiteY5" fmla="*/ 0 h 1281504"/>
              <a:gd name="connsiteX6" fmla="*/ 2754096 w 3475782"/>
              <a:gd name="connsiteY6" fmla="*/ 0 h 1281504"/>
              <a:gd name="connsiteX7" fmla="*/ 3262198 w 3475782"/>
              <a:gd name="connsiteY7" fmla="*/ 0 h 1281504"/>
              <a:gd name="connsiteX8" fmla="*/ 3475782 w 3475782"/>
              <a:gd name="connsiteY8" fmla="*/ 213584 h 1281504"/>
              <a:gd name="connsiteX9" fmla="*/ 3475782 w 3475782"/>
              <a:gd name="connsiteY9" fmla="*/ 640752 h 1281504"/>
              <a:gd name="connsiteX10" fmla="*/ 3475782 w 3475782"/>
              <a:gd name="connsiteY10" fmla="*/ 1067920 h 1281504"/>
              <a:gd name="connsiteX11" fmla="*/ 3262198 w 3475782"/>
              <a:gd name="connsiteY11" fmla="*/ 1281504 h 1281504"/>
              <a:gd name="connsiteX12" fmla="*/ 2784582 w 3475782"/>
              <a:gd name="connsiteY12" fmla="*/ 1281504 h 1281504"/>
              <a:gd name="connsiteX13" fmla="*/ 2306966 w 3475782"/>
              <a:gd name="connsiteY13" fmla="*/ 1281504 h 1281504"/>
              <a:gd name="connsiteX14" fmla="*/ 1798863 w 3475782"/>
              <a:gd name="connsiteY14" fmla="*/ 1281504 h 1281504"/>
              <a:gd name="connsiteX15" fmla="*/ 1260275 w 3475782"/>
              <a:gd name="connsiteY15" fmla="*/ 1281504 h 1281504"/>
              <a:gd name="connsiteX16" fmla="*/ 721686 w 3475782"/>
              <a:gd name="connsiteY16" fmla="*/ 1281504 h 1281504"/>
              <a:gd name="connsiteX17" fmla="*/ 213584 w 3475782"/>
              <a:gd name="connsiteY17" fmla="*/ 1281504 h 1281504"/>
              <a:gd name="connsiteX18" fmla="*/ 0 w 3475782"/>
              <a:gd name="connsiteY18" fmla="*/ 1067920 h 1281504"/>
              <a:gd name="connsiteX19" fmla="*/ 0 w 3475782"/>
              <a:gd name="connsiteY19" fmla="*/ 657839 h 1281504"/>
              <a:gd name="connsiteX20" fmla="*/ 0 w 3475782"/>
              <a:gd name="connsiteY20" fmla="*/ 213584 h 128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75782" h="1281504" fill="none" extrusionOk="0">
                <a:moveTo>
                  <a:pt x="0" y="213584"/>
                </a:moveTo>
                <a:cubicBezTo>
                  <a:pt x="-15303" y="82622"/>
                  <a:pt x="127719" y="-8603"/>
                  <a:pt x="213584" y="0"/>
                </a:cubicBezTo>
                <a:cubicBezTo>
                  <a:pt x="387531" y="-47044"/>
                  <a:pt x="598029" y="13904"/>
                  <a:pt x="752172" y="0"/>
                </a:cubicBezTo>
                <a:cubicBezTo>
                  <a:pt x="906315" y="-13904"/>
                  <a:pt x="1038086" y="5906"/>
                  <a:pt x="1199303" y="0"/>
                </a:cubicBezTo>
                <a:cubicBezTo>
                  <a:pt x="1360520" y="-5906"/>
                  <a:pt x="1536978" y="7320"/>
                  <a:pt x="1737891" y="0"/>
                </a:cubicBezTo>
                <a:cubicBezTo>
                  <a:pt x="1938804" y="-7320"/>
                  <a:pt x="2013544" y="22413"/>
                  <a:pt x="2245993" y="0"/>
                </a:cubicBezTo>
                <a:cubicBezTo>
                  <a:pt x="2478442" y="-22413"/>
                  <a:pt x="2616195" y="45108"/>
                  <a:pt x="2754096" y="0"/>
                </a:cubicBezTo>
                <a:cubicBezTo>
                  <a:pt x="2891997" y="-45108"/>
                  <a:pt x="3117655" y="8579"/>
                  <a:pt x="3262198" y="0"/>
                </a:cubicBezTo>
                <a:cubicBezTo>
                  <a:pt x="3390930" y="-12974"/>
                  <a:pt x="3455862" y="120571"/>
                  <a:pt x="3475782" y="213584"/>
                </a:cubicBezTo>
                <a:cubicBezTo>
                  <a:pt x="3523412" y="372135"/>
                  <a:pt x="3450115" y="518835"/>
                  <a:pt x="3475782" y="640752"/>
                </a:cubicBezTo>
                <a:cubicBezTo>
                  <a:pt x="3501449" y="762669"/>
                  <a:pt x="3450967" y="967696"/>
                  <a:pt x="3475782" y="1067920"/>
                </a:cubicBezTo>
                <a:cubicBezTo>
                  <a:pt x="3471578" y="1172723"/>
                  <a:pt x="3384524" y="1248653"/>
                  <a:pt x="3262198" y="1281504"/>
                </a:cubicBezTo>
                <a:cubicBezTo>
                  <a:pt x="3030068" y="1290935"/>
                  <a:pt x="2918043" y="1236135"/>
                  <a:pt x="2784582" y="1281504"/>
                </a:cubicBezTo>
                <a:cubicBezTo>
                  <a:pt x="2651121" y="1326873"/>
                  <a:pt x="2526804" y="1273369"/>
                  <a:pt x="2306966" y="1281504"/>
                </a:cubicBezTo>
                <a:cubicBezTo>
                  <a:pt x="2087128" y="1289639"/>
                  <a:pt x="2052442" y="1275559"/>
                  <a:pt x="1798863" y="1281504"/>
                </a:cubicBezTo>
                <a:cubicBezTo>
                  <a:pt x="1545284" y="1287449"/>
                  <a:pt x="1418115" y="1255678"/>
                  <a:pt x="1260275" y="1281504"/>
                </a:cubicBezTo>
                <a:cubicBezTo>
                  <a:pt x="1102435" y="1307330"/>
                  <a:pt x="900797" y="1244660"/>
                  <a:pt x="721686" y="1281504"/>
                </a:cubicBezTo>
                <a:cubicBezTo>
                  <a:pt x="542575" y="1318348"/>
                  <a:pt x="411974" y="1261974"/>
                  <a:pt x="213584" y="1281504"/>
                </a:cubicBezTo>
                <a:cubicBezTo>
                  <a:pt x="92741" y="1293883"/>
                  <a:pt x="21338" y="1183421"/>
                  <a:pt x="0" y="1067920"/>
                </a:cubicBezTo>
                <a:cubicBezTo>
                  <a:pt x="-17787" y="891375"/>
                  <a:pt x="45271" y="793401"/>
                  <a:pt x="0" y="657839"/>
                </a:cubicBezTo>
                <a:cubicBezTo>
                  <a:pt x="-45271" y="522277"/>
                  <a:pt x="23580" y="336463"/>
                  <a:pt x="0" y="213584"/>
                </a:cubicBezTo>
                <a:close/>
              </a:path>
              <a:path w="3475782" h="1281504" stroke="0" extrusionOk="0">
                <a:moveTo>
                  <a:pt x="0" y="213584"/>
                </a:moveTo>
                <a:cubicBezTo>
                  <a:pt x="29808" y="78679"/>
                  <a:pt x="112177" y="-22346"/>
                  <a:pt x="213584" y="0"/>
                </a:cubicBezTo>
                <a:cubicBezTo>
                  <a:pt x="446124" y="-42578"/>
                  <a:pt x="511628" y="39494"/>
                  <a:pt x="752172" y="0"/>
                </a:cubicBezTo>
                <a:cubicBezTo>
                  <a:pt x="992716" y="-39494"/>
                  <a:pt x="1004174" y="53562"/>
                  <a:pt x="1199303" y="0"/>
                </a:cubicBezTo>
                <a:cubicBezTo>
                  <a:pt x="1394432" y="-53562"/>
                  <a:pt x="1567081" y="18604"/>
                  <a:pt x="1707405" y="0"/>
                </a:cubicBezTo>
                <a:cubicBezTo>
                  <a:pt x="1847729" y="-18604"/>
                  <a:pt x="2039351" y="20405"/>
                  <a:pt x="2215507" y="0"/>
                </a:cubicBezTo>
                <a:cubicBezTo>
                  <a:pt x="2391663" y="-20405"/>
                  <a:pt x="2577688" y="641"/>
                  <a:pt x="2693123" y="0"/>
                </a:cubicBezTo>
                <a:cubicBezTo>
                  <a:pt x="2808558" y="-641"/>
                  <a:pt x="3062859" y="10943"/>
                  <a:pt x="3262198" y="0"/>
                </a:cubicBezTo>
                <a:cubicBezTo>
                  <a:pt x="3370779" y="8442"/>
                  <a:pt x="3473547" y="110386"/>
                  <a:pt x="3475782" y="213584"/>
                </a:cubicBezTo>
                <a:cubicBezTo>
                  <a:pt x="3485064" y="377925"/>
                  <a:pt x="3447597" y="541434"/>
                  <a:pt x="3475782" y="649295"/>
                </a:cubicBezTo>
                <a:cubicBezTo>
                  <a:pt x="3503967" y="757156"/>
                  <a:pt x="3450192" y="920002"/>
                  <a:pt x="3475782" y="1067920"/>
                </a:cubicBezTo>
                <a:cubicBezTo>
                  <a:pt x="3482966" y="1170905"/>
                  <a:pt x="3380004" y="1273242"/>
                  <a:pt x="3262198" y="1281504"/>
                </a:cubicBezTo>
                <a:cubicBezTo>
                  <a:pt x="3127327" y="1337169"/>
                  <a:pt x="2875521" y="1229302"/>
                  <a:pt x="2754096" y="1281504"/>
                </a:cubicBezTo>
                <a:cubicBezTo>
                  <a:pt x="2632671" y="1333706"/>
                  <a:pt x="2502393" y="1243874"/>
                  <a:pt x="2337452" y="1281504"/>
                </a:cubicBezTo>
                <a:cubicBezTo>
                  <a:pt x="2172511" y="1319134"/>
                  <a:pt x="2015495" y="1270705"/>
                  <a:pt x="1798863" y="1281504"/>
                </a:cubicBezTo>
                <a:cubicBezTo>
                  <a:pt x="1582231" y="1292303"/>
                  <a:pt x="1371744" y="1274946"/>
                  <a:pt x="1260275" y="1281504"/>
                </a:cubicBezTo>
                <a:cubicBezTo>
                  <a:pt x="1148806" y="1288062"/>
                  <a:pt x="949049" y="1224562"/>
                  <a:pt x="691200" y="1281504"/>
                </a:cubicBezTo>
                <a:cubicBezTo>
                  <a:pt x="433351" y="1338446"/>
                  <a:pt x="347544" y="1265930"/>
                  <a:pt x="213584" y="1281504"/>
                </a:cubicBezTo>
                <a:cubicBezTo>
                  <a:pt x="84973" y="1277634"/>
                  <a:pt x="108" y="1198069"/>
                  <a:pt x="0" y="1067920"/>
                </a:cubicBezTo>
                <a:cubicBezTo>
                  <a:pt x="-46783" y="874731"/>
                  <a:pt x="23440" y="823236"/>
                  <a:pt x="0" y="666382"/>
                </a:cubicBezTo>
                <a:cubicBezTo>
                  <a:pt x="-23440" y="509528"/>
                  <a:pt x="208" y="330008"/>
                  <a:pt x="0" y="213584"/>
                </a:cubicBezTo>
                <a:close/>
              </a:path>
            </a:pathLst>
          </a:custGeom>
          <a:solidFill>
            <a:srgbClr val="FFD8E0"/>
          </a:solidFill>
          <a:ln w="28575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3075157726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Running time of adversary</a:t>
            </a:r>
          </a:p>
          <a:p>
            <a:pPr algn="ctr"/>
            <a:endParaRPr lang="en-US" dirty="0">
              <a:solidFill>
                <a:srgbClr val="C00000"/>
              </a:solidFill>
            </a:endParaRPr>
          </a:p>
          <a:p>
            <a:pPr algn="ctr"/>
            <a:r>
              <a:rPr lang="en-US" dirty="0">
                <a:solidFill>
                  <a:srgbClr val="C00000"/>
                </a:solidFill>
              </a:rPr>
              <a:t>Running time of parties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EB8B064-B248-DB0A-826E-890B7EC401C1}"/>
                  </a:ext>
                </a:extLst>
              </p:cNvPr>
              <p:cNvSpPr txBox="1">
                <a:spLocks/>
              </p:cNvSpPr>
              <p:nvPr/>
            </p:nvSpPr>
            <p:spPr>
              <a:xfrm rot="5400000">
                <a:off x="9584123" y="5250250"/>
                <a:ext cx="6326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EB8B064-B248-DB0A-826E-890B7EC40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9584123" y="5250250"/>
                <a:ext cx="632669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55DD9A-5D39-2BF3-C3FB-5733E81E682C}"/>
                  </a:ext>
                </a:extLst>
              </p:cNvPr>
              <p:cNvSpPr txBox="1"/>
              <p:nvPr/>
            </p:nvSpPr>
            <p:spPr>
              <a:xfrm>
                <a:off x="9900458" y="1864582"/>
                <a:ext cx="1184561" cy="369332"/>
              </a:xfrm>
              <a:custGeom>
                <a:avLst/>
                <a:gdLst>
                  <a:gd name="connsiteX0" fmla="*/ 0 w 1184561"/>
                  <a:gd name="connsiteY0" fmla="*/ 0 h 369332"/>
                  <a:gd name="connsiteX1" fmla="*/ 615972 w 1184561"/>
                  <a:gd name="connsiteY1" fmla="*/ 0 h 369332"/>
                  <a:gd name="connsiteX2" fmla="*/ 1184561 w 1184561"/>
                  <a:gd name="connsiteY2" fmla="*/ 0 h 369332"/>
                  <a:gd name="connsiteX3" fmla="*/ 1184561 w 1184561"/>
                  <a:gd name="connsiteY3" fmla="*/ 369332 h 369332"/>
                  <a:gd name="connsiteX4" fmla="*/ 615972 w 1184561"/>
                  <a:gd name="connsiteY4" fmla="*/ 369332 h 369332"/>
                  <a:gd name="connsiteX5" fmla="*/ 0 w 1184561"/>
                  <a:gd name="connsiteY5" fmla="*/ 369332 h 369332"/>
                  <a:gd name="connsiteX6" fmla="*/ 0 w 1184561"/>
                  <a:gd name="connsiteY6" fmla="*/ 0 h 369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4561" h="369332" extrusionOk="0">
                    <a:moveTo>
                      <a:pt x="0" y="0"/>
                    </a:moveTo>
                    <a:cubicBezTo>
                      <a:pt x="278090" y="-26115"/>
                      <a:pt x="432238" y="42383"/>
                      <a:pt x="615972" y="0"/>
                    </a:cubicBezTo>
                    <a:cubicBezTo>
                      <a:pt x="799706" y="-42383"/>
                      <a:pt x="994920" y="53400"/>
                      <a:pt x="1184561" y="0"/>
                    </a:cubicBezTo>
                    <a:cubicBezTo>
                      <a:pt x="1210582" y="143473"/>
                      <a:pt x="1147611" y="267054"/>
                      <a:pt x="1184561" y="369332"/>
                    </a:cubicBezTo>
                    <a:cubicBezTo>
                      <a:pt x="1030511" y="426167"/>
                      <a:pt x="889212" y="312069"/>
                      <a:pt x="615972" y="369332"/>
                    </a:cubicBezTo>
                    <a:cubicBezTo>
                      <a:pt x="342732" y="426595"/>
                      <a:pt x="279143" y="356737"/>
                      <a:pt x="0" y="369332"/>
                    </a:cubicBezTo>
                    <a:cubicBezTo>
                      <a:pt x="-30392" y="200379"/>
                      <a:pt x="35007" y="101319"/>
                      <a:pt x="0" y="0"/>
                    </a:cubicBezTo>
                    <a:close/>
                  </a:path>
                </a:pathLst>
              </a:custGeom>
              <a:noFill/>
              <a:ln w="12700">
                <a:solidFill>
                  <a:srgbClr val="0070C0"/>
                </a:solidFill>
                <a:extLst>
                  <a:ext uri="{C807C97D-BFC1-408E-A445-0C87EB9F89A2}">
                    <ask:lineSketchStyleProps xmlns:ask="http://schemas.microsoft.com/office/drawing/2018/sketchyshapes" sd="3952607049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𝔾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55DD9A-5D39-2BF3-C3FB-5733E81E6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0458" y="1864582"/>
                <a:ext cx="1184561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12700">
                <a:solidFill>
                  <a:srgbClr val="0070C0"/>
                </a:solidFill>
                <a:extLst>
                  <a:ext uri="{C807C97D-BFC1-408E-A445-0C87EB9F89A2}">
                    <ask:lineSketchStyleProps xmlns:ask="http://schemas.microsoft.com/office/drawing/2018/sketchyshapes" sd="3952607049">
                      <a:custGeom>
                        <a:avLst/>
                        <a:gdLst>
                          <a:gd name="connsiteX0" fmla="*/ 0 w 1184561"/>
                          <a:gd name="connsiteY0" fmla="*/ 0 h 369332"/>
                          <a:gd name="connsiteX1" fmla="*/ 615972 w 1184561"/>
                          <a:gd name="connsiteY1" fmla="*/ 0 h 369332"/>
                          <a:gd name="connsiteX2" fmla="*/ 1184561 w 1184561"/>
                          <a:gd name="connsiteY2" fmla="*/ 0 h 369332"/>
                          <a:gd name="connsiteX3" fmla="*/ 1184561 w 1184561"/>
                          <a:gd name="connsiteY3" fmla="*/ 369332 h 369332"/>
                          <a:gd name="connsiteX4" fmla="*/ 615972 w 1184561"/>
                          <a:gd name="connsiteY4" fmla="*/ 369332 h 369332"/>
                          <a:gd name="connsiteX5" fmla="*/ 0 w 1184561"/>
                          <a:gd name="connsiteY5" fmla="*/ 369332 h 369332"/>
                          <a:gd name="connsiteX6" fmla="*/ 0 w 1184561"/>
                          <a:gd name="connsiteY6" fmla="*/ 0 h 3693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184561" h="369332" extrusionOk="0">
                            <a:moveTo>
                              <a:pt x="0" y="0"/>
                            </a:moveTo>
                            <a:cubicBezTo>
                              <a:pt x="278090" y="-26115"/>
                              <a:pt x="432238" y="42383"/>
                              <a:pt x="615972" y="0"/>
                            </a:cubicBezTo>
                            <a:cubicBezTo>
                              <a:pt x="799706" y="-42383"/>
                              <a:pt x="994920" y="53400"/>
                              <a:pt x="1184561" y="0"/>
                            </a:cubicBezTo>
                            <a:cubicBezTo>
                              <a:pt x="1210582" y="143473"/>
                              <a:pt x="1147611" y="267054"/>
                              <a:pt x="1184561" y="369332"/>
                            </a:cubicBezTo>
                            <a:cubicBezTo>
                              <a:pt x="1030511" y="426167"/>
                              <a:pt x="889212" y="312069"/>
                              <a:pt x="615972" y="369332"/>
                            </a:cubicBezTo>
                            <a:cubicBezTo>
                              <a:pt x="342732" y="426595"/>
                              <a:pt x="279143" y="356737"/>
                              <a:pt x="0" y="369332"/>
                            </a:cubicBezTo>
                            <a:cubicBezTo>
                              <a:pt x="-30392" y="200379"/>
                              <a:pt x="35007" y="101319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Graphic 17" descr="Warning with solid fill">
            <a:extLst>
              <a:ext uri="{FF2B5EF4-FFF2-40B4-BE49-F238E27FC236}">
                <a16:creationId xmlns:a16="http://schemas.microsoft.com/office/drawing/2014/main" id="{5DCC970F-FB21-DAC0-4166-5B197F55898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816144" y="4385515"/>
            <a:ext cx="792182" cy="792182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B3157AF-076B-FE88-9C6A-B3578E48F2A8}"/>
              </a:ext>
            </a:extLst>
          </p:cNvPr>
          <p:cNvSpPr txBox="1">
            <a:spLocks/>
          </p:cNvSpPr>
          <p:nvPr/>
        </p:nvSpPr>
        <p:spPr>
          <a:xfrm>
            <a:off x="5123180" y="4781606"/>
            <a:ext cx="10058400" cy="89245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89EDFAAF-2B19-8F6A-B689-D4F1635C8F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35691" y="2591194"/>
                <a:ext cx="3329531" cy="1965551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rgbClr val="FF0000"/>
                    </a:solidFill>
                    <a:latin typeface="+mj-lt"/>
                  </a:rPr>
                  <a:t> There exists square-root time DL algorithms in GGM.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rgbClr val="FF0000"/>
                    </a:solidFill>
                    <a:latin typeface="+mj-lt"/>
                  </a:rPr>
                  <a:t> To find collisions among group elements, number of group elements should scale with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√|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𝔾</m:t>
                    </m:r>
                    <m:r>
                      <a:rPr lang="en-US" sz="1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  <a:latin typeface="+mj-lt"/>
                  </a:rPr>
                  <a:t> (by birthday paradox). </a:t>
                </a: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89EDFAAF-2B19-8F6A-B689-D4F1635C8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5691" y="2591194"/>
                <a:ext cx="3329531" cy="1965551"/>
              </a:xfrm>
              <a:prstGeom prst="rect">
                <a:avLst/>
              </a:prstGeom>
              <a:blipFill>
                <a:blip r:embed="rId21"/>
                <a:stretch>
                  <a:fillRect l="-3802" t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0114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2896075F-E8BE-C4AC-3D47-69E83C6330B4}"/>
              </a:ext>
            </a:extLst>
          </p:cNvPr>
          <p:cNvSpPr/>
          <p:nvPr/>
        </p:nvSpPr>
        <p:spPr>
          <a:xfrm>
            <a:off x="8773137" y="3429000"/>
            <a:ext cx="490417" cy="2674765"/>
          </a:xfrm>
          <a:custGeom>
            <a:avLst/>
            <a:gdLst>
              <a:gd name="connsiteX0" fmla="*/ 0 w 490417"/>
              <a:gd name="connsiteY0" fmla="*/ 0 h 2674765"/>
              <a:gd name="connsiteX1" fmla="*/ 245209 w 490417"/>
              <a:gd name="connsiteY1" fmla="*/ 40866 h 2674765"/>
              <a:gd name="connsiteX2" fmla="*/ 245209 w 490417"/>
              <a:gd name="connsiteY2" fmla="*/ 484529 h 2674765"/>
              <a:gd name="connsiteX3" fmla="*/ 245209 w 490417"/>
              <a:gd name="connsiteY3" fmla="*/ 915636 h 2674765"/>
              <a:gd name="connsiteX4" fmla="*/ 245209 w 490417"/>
              <a:gd name="connsiteY4" fmla="*/ 1296516 h 2674765"/>
              <a:gd name="connsiteX5" fmla="*/ 490418 w 490417"/>
              <a:gd name="connsiteY5" fmla="*/ 1337382 h 2674765"/>
              <a:gd name="connsiteX6" fmla="*/ 245209 w 490417"/>
              <a:gd name="connsiteY6" fmla="*/ 1378248 h 2674765"/>
              <a:gd name="connsiteX7" fmla="*/ 245209 w 490417"/>
              <a:gd name="connsiteY7" fmla="*/ 1796798 h 2674765"/>
              <a:gd name="connsiteX8" fmla="*/ 245209 w 490417"/>
              <a:gd name="connsiteY8" fmla="*/ 2227905 h 2674765"/>
              <a:gd name="connsiteX9" fmla="*/ 245209 w 490417"/>
              <a:gd name="connsiteY9" fmla="*/ 2633899 h 2674765"/>
              <a:gd name="connsiteX10" fmla="*/ 0 w 490417"/>
              <a:gd name="connsiteY10" fmla="*/ 2674765 h 2674765"/>
              <a:gd name="connsiteX11" fmla="*/ 0 w 490417"/>
              <a:gd name="connsiteY11" fmla="*/ 2139812 h 2674765"/>
              <a:gd name="connsiteX12" fmla="*/ 0 w 490417"/>
              <a:gd name="connsiteY12" fmla="*/ 1551364 h 2674765"/>
              <a:gd name="connsiteX13" fmla="*/ 0 w 490417"/>
              <a:gd name="connsiteY13" fmla="*/ 1096654 h 2674765"/>
              <a:gd name="connsiteX14" fmla="*/ 0 w 490417"/>
              <a:gd name="connsiteY14" fmla="*/ 641944 h 2674765"/>
              <a:gd name="connsiteX15" fmla="*/ 0 w 490417"/>
              <a:gd name="connsiteY15" fmla="*/ 0 h 2674765"/>
              <a:gd name="connsiteX0" fmla="*/ 0 w 490417"/>
              <a:gd name="connsiteY0" fmla="*/ 0 h 2674765"/>
              <a:gd name="connsiteX1" fmla="*/ 245209 w 490417"/>
              <a:gd name="connsiteY1" fmla="*/ 40866 h 2674765"/>
              <a:gd name="connsiteX2" fmla="*/ 245209 w 490417"/>
              <a:gd name="connsiteY2" fmla="*/ 421747 h 2674765"/>
              <a:gd name="connsiteX3" fmla="*/ 245209 w 490417"/>
              <a:gd name="connsiteY3" fmla="*/ 852853 h 2674765"/>
              <a:gd name="connsiteX4" fmla="*/ 245209 w 490417"/>
              <a:gd name="connsiteY4" fmla="*/ 1296516 h 2674765"/>
              <a:gd name="connsiteX5" fmla="*/ 490418 w 490417"/>
              <a:gd name="connsiteY5" fmla="*/ 1337382 h 2674765"/>
              <a:gd name="connsiteX6" fmla="*/ 245209 w 490417"/>
              <a:gd name="connsiteY6" fmla="*/ 1378248 h 2674765"/>
              <a:gd name="connsiteX7" fmla="*/ 245209 w 490417"/>
              <a:gd name="connsiteY7" fmla="*/ 1784242 h 2674765"/>
              <a:gd name="connsiteX8" fmla="*/ 245209 w 490417"/>
              <a:gd name="connsiteY8" fmla="*/ 2190236 h 2674765"/>
              <a:gd name="connsiteX9" fmla="*/ 245209 w 490417"/>
              <a:gd name="connsiteY9" fmla="*/ 2633899 h 2674765"/>
              <a:gd name="connsiteX10" fmla="*/ 0 w 490417"/>
              <a:gd name="connsiteY10" fmla="*/ 2674765 h 267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0417" h="2674765" stroke="0" extrusionOk="0">
                <a:moveTo>
                  <a:pt x="0" y="0"/>
                </a:moveTo>
                <a:cubicBezTo>
                  <a:pt x="132394" y="-2570"/>
                  <a:pt x="244763" y="17755"/>
                  <a:pt x="245209" y="40866"/>
                </a:cubicBezTo>
                <a:cubicBezTo>
                  <a:pt x="290818" y="225631"/>
                  <a:pt x="238002" y="366671"/>
                  <a:pt x="245209" y="484529"/>
                </a:cubicBezTo>
                <a:cubicBezTo>
                  <a:pt x="252416" y="602387"/>
                  <a:pt x="213110" y="749874"/>
                  <a:pt x="245209" y="915636"/>
                </a:cubicBezTo>
                <a:cubicBezTo>
                  <a:pt x="277308" y="1081398"/>
                  <a:pt x="242859" y="1167769"/>
                  <a:pt x="245209" y="1296516"/>
                </a:cubicBezTo>
                <a:cubicBezTo>
                  <a:pt x="255139" y="1315520"/>
                  <a:pt x="351803" y="1335687"/>
                  <a:pt x="490418" y="1337382"/>
                </a:cubicBezTo>
                <a:cubicBezTo>
                  <a:pt x="354806" y="1335109"/>
                  <a:pt x="243697" y="1356932"/>
                  <a:pt x="245209" y="1378248"/>
                </a:cubicBezTo>
                <a:cubicBezTo>
                  <a:pt x="275679" y="1561693"/>
                  <a:pt x="195479" y="1612561"/>
                  <a:pt x="245209" y="1796798"/>
                </a:cubicBezTo>
                <a:cubicBezTo>
                  <a:pt x="294939" y="1981035"/>
                  <a:pt x="232489" y="2017159"/>
                  <a:pt x="245209" y="2227905"/>
                </a:cubicBezTo>
                <a:cubicBezTo>
                  <a:pt x="257929" y="2438651"/>
                  <a:pt x="219760" y="2451974"/>
                  <a:pt x="245209" y="2633899"/>
                </a:cubicBezTo>
                <a:cubicBezTo>
                  <a:pt x="252768" y="2649474"/>
                  <a:pt x="162264" y="2681865"/>
                  <a:pt x="0" y="2674765"/>
                </a:cubicBezTo>
                <a:cubicBezTo>
                  <a:pt x="-38976" y="2502412"/>
                  <a:pt x="35100" y="2289860"/>
                  <a:pt x="0" y="2139812"/>
                </a:cubicBezTo>
                <a:cubicBezTo>
                  <a:pt x="-35100" y="1989764"/>
                  <a:pt x="16601" y="1720769"/>
                  <a:pt x="0" y="1551364"/>
                </a:cubicBezTo>
                <a:cubicBezTo>
                  <a:pt x="-16601" y="1381959"/>
                  <a:pt x="3741" y="1213318"/>
                  <a:pt x="0" y="1096654"/>
                </a:cubicBezTo>
                <a:cubicBezTo>
                  <a:pt x="-3741" y="979990"/>
                  <a:pt x="31692" y="734345"/>
                  <a:pt x="0" y="641944"/>
                </a:cubicBezTo>
                <a:cubicBezTo>
                  <a:pt x="-31692" y="549543"/>
                  <a:pt x="45365" y="238981"/>
                  <a:pt x="0" y="0"/>
                </a:cubicBezTo>
                <a:close/>
              </a:path>
              <a:path w="490417" h="2674765" fill="none" extrusionOk="0">
                <a:moveTo>
                  <a:pt x="0" y="0"/>
                </a:moveTo>
                <a:cubicBezTo>
                  <a:pt x="135899" y="1510"/>
                  <a:pt x="243920" y="18728"/>
                  <a:pt x="245209" y="40866"/>
                </a:cubicBezTo>
                <a:cubicBezTo>
                  <a:pt x="276004" y="206683"/>
                  <a:pt x="207000" y="315760"/>
                  <a:pt x="245209" y="421747"/>
                </a:cubicBezTo>
                <a:cubicBezTo>
                  <a:pt x="283418" y="527734"/>
                  <a:pt x="232609" y="704961"/>
                  <a:pt x="245209" y="852853"/>
                </a:cubicBezTo>
                <a:cubicBezTo>
                  <a:pt x="257809" y="1000745"/>
                  <a:pt x="226529" y="1126779"/>
                  <a:pt x="245209" y="1296516"/>
                </a:cubicBezTo>
                <a:cubicBezTo>
                  <a:pt x="212652" y="1325747"/>
                  <a:pt x="365373" y="1335093"/>
                  <a:pt x="490418" y="1337382"/>
                </a:cubicBezTo>
                <a:cubicBezTo>
                  <a:pt x="358473" y="1342622"/>
                  <a:pt x="243880" y="1354292"/>
                  <a:pt x="245209" y="1378248"/>
                </a:cubicBezTo>
                <a:cubicBezTo>
                  <a:pt x="261570" y="1497645"/>
                  <a:pt x="202464" y="1660950"/>
                  <a:pt x="245209" y="1784242"/>
                </a:cubicBezTo>
                <a:cubicBezTo>
                  <a:pt x="287954" y="1907534"/>
                  <a:pt x="221401" y="2045461"/>
                  <a:pt x="245209" y="2190236"/>
                </a:cubicBezTo>
                <a:cubicBezTo>
                  <a:pt x="269017" y="2335011"/>
                  <a:pt x="224939" y="2450495"/>
                  <a:pt x="245209" y="2633899"/>
                </a:cubicBezTo>
                <a:cubicBezTo>
                  <a:pt x="227572" y="2673167"/>
                  <a:pt x="140607" y="2658336"/>
                  <a:pt x="0" y="2674765"/>
                </a:cubicBezTo>
              </a:path>
              <a:path w="490417" h="2674765" fill="none" stroke="0" extrusionOk="0">
                <a:moveTo>
                  <a:pt x="0" y="0"/>
                </a:moveTo>
                <a:cubicBezTo>
                  <a:pt x="132923" y="-3648"/>
                  <a:pt x="242756" y="18368"/>
                  <a:pt x="245209" y="40866"/>
                </a:cubicBezTo>
                <a:cubicBezTo>
                  <a:pt x="274340" y="246276"/>
                  <a:pt x="229099" y="298472"/>
                  <a:pt x="245209" y="459416"/>
                </a:cubicBezTo>
                <a:cubicBezTo>
                  <a:pt x="261319" y="620360"/>
                  <a:pt x="235166" y="804096"/>
                  <a:pt x="245209" y="890522"/>
                </a:cubicBezTo>
                <a:cubicBezTo>
                  <a:pt x="255252" y="976948"/>
                  <a:pt x="229620" y="1212796"/>
                  <a:pt x="245209" y="1296516"/>
                </a:cubicBezTo>
                <a:cubicBezTo>
                  <a:pt x="234405" y="1336257"/>
                  <a:pt x="346966" y="1332032"/>
                  <a:pt x="490418" y="1337382"/>
                </a:cubicBezTo>
                <a:cubicBezTo>
                  <a:pt x="354796" y="1331702"/>
                  <a:pt x="243944" y="1357072"/>
                  <a:pt x="245209" y="1378248"/>
                </a:cubicBezTo>
                <a:cubicBezTo>
                  <a:pt x="293867" y="1533510"/>
                  <a:pt x="230980" y="1624156"/>
                  <a:pt x="245209" y="1784242"/>
                </a:cubicBezTo>
                <a:cubicBezTo>
                  <a:pt x="259438" y="1944328"/>
                  <a:pt x="238097" y="2040977"/>
                  <a:pt x="245209" y="2215349"/>
                </a:cubicBezTo>
                <a:cubicBezTo>
                  <a:pt x="252321" y="2389721"/>
                  <a:pt x="195062" y="2497149"/>
                  <a:pt x="245209" y="2633899"/>
                </a:cubicBezTo>
                <a:cubicBezTo>
                  <a:pt x="219539" y="2635733"/>
                  <a:pt x="146227" y="2698375"/>
                  <a:pt x="0" y="2674765"/>
                </a:cubicBezTo>
              </a:path>
            </a:pathLst>
          </a:custGeom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089295368">
                  <a:prstGeom prst="rightBrac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9FF371A-CE2F-6727-42BC-1B017778E149}"/>
                  </a:ext>
                </a:extLst>
              </p:cNvPr>
              <p:cNvSpPr txBox="1"/>
              <p:nvPr/>
            </p:nvSpPr>
            <p:spPr>
              <a:xfrm>
                <a:off x="9315741" y="4602125"/>
                <a:ext cx="2503378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𝑠h𝑎𝑟𝑒𝑑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endParaRPr lang="en-US" b="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𝑠𝑒𝑐𝑟𝑒𝑡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𝑝𝑢𝑏𝑙𝑖𝑐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9FF371A-CE2F-6727-42BC-1B017778E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5741" y="4602125"/>
                <a:ext cx="2503378" cy="1107996"/>
              </a:xfrm>
              <a:prstGeom prst="rect">
                <a:avLst/>
              </a:prstGeom>
              <a:blipFill>
                <a:blip r:embed="rId6"/>
                <a:stretch>
                  <a:fillRect l="-4545" t="-2273" b="-7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B550DDC-5E99-96D1-A253-22FB1E30F148}"/>
                  </a:ext>
                </a:extLst>
              </p:cNvPr>
              <p:cNvSpPr txBox="1"/>
              <p:nvPr/>
            </p:nvSpPr>
            <p:spPr>
              <a:xfrm>
                <a:off x="3933373" y="5253600"/>
                <a:ext cx="3502851" cy="5691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𝑅𝑒𝑐𝑜𝑣𝑒𝑟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i="1" dirty="0">
                    <a:latin typeface="Cambria Math" panose="02040503050406030204" pitchFamily="18" charset="0"/>
                  </a:rPr>
                  <a:t>using “catching kangaroo method”</a:t>
                </a:r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B550DDC-5E99-96D1-A253-22FB1E30F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373" y="5253600"/>
                <a:ext cx="3502851" cy="569130"/>
              </a:xfrm>
              <a:prstGeom prst="rect">
                <a:avLst/>
              </a:prstGeom>
              <a:blipFill>
                <a:blip r:embed="rId7"/>
                <a:stretch>
                  <a:fillRect l="-3971" t="-2174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ight Brace 27">
            <a:extLst>
              <a:ext uri="{FF2B5EF4-FFF2-40B4-BE49-F238E27FC236}">
                <a16:creationId xmlns:a16="http://schemas.microsoft.com/office/drawing/2014/main" id="{8D40446E-06CB-177C-8AC9-3F4A738EA511}"/>
              </a:ext>
            </a:extLst>
          </p:cNvPr>
          <p:cNvSpPr/>
          <p:nvPr/>
        </p:nvSpPr>
        <p:spPr>
          <a:xfrm>
            <a:off x="6245170" y="2289108"/>
            <a:ext cx="490417" cy="2888284"/>
          </a:xfrm>
          <a:custGeom>
            <a:avLst/>
            <a:gdLst>
              <a:gd name="connsiteX0" fmla="*/ 0 w 490417"/>
              <a:gd name="connsiteY0" fmla="*/ 0 h 2888284"/>
              <a:gd name="connsiteX1" fmla="*/ 245209 w 490417"/>
              <a:gd name="connsiteY1" fmla="*/ 40866 h 2888284"/>
              <a:gd name="connsiteX2" fmla="*/ 245209 w 490417"/>
              <a:gd name="connsiteY2" fmla="*/ 522251 h 2888284"/>
              <a:gd name="connsiteX3" fmla="*/ 245209 w 490417"/>
              <a:gd name="connsiteY3" fmla="*/ 1003636 h 2888284"/>
              <a:gd name="connsiteX4" fmla="*/ 245209 w 490417"/>
              <a:gd name="connsiteY4" fmla="*/ 1403276 h 2888284"/>
              <a:gd name="connsiteX5" fmla="*/ 490418 w 490417"/>
              <a:gd name="connsiteY5" fmla="*/ 1444142 h 2888284"/>
              <a:gd name="connsiteX6" fmla="*/ 245209 w 490417"/>
              <a:gd name="connsiteY6" fmla="*/ 1485008 h 2888284"/>
              <a:gd name="connsiteX7" fmla="*/ 245209 w 490417"/>
              <a:gd name="connsiteY7" fmla="*/ 1898272 h 2888284"/>
              <a:gd name="connsiteX8" fmla="*/ 245209 w 490417"/>
              <a:gd name="connsiteY8" fmla="*/ 2325161 h 2888284"/>
              <a:gd name="connsiteX9" fmla="*/ 245209 w 490417"/>
              <a:gd name="connsiteY9" fmla="*/ 2847418 h 2888284"/>
              <a:gd name="connsiteX10" fmla="*/ 0 w 490417"/>
              <a:gd name="connsiteY10" fmla="*/ 2888284 h 2888284"/>
              <a:gd name="connsiteX11" fmla="*/ 0 w 490417"/>
              <a:gd name="connsiteY11" fmla="*/ 2397276 h 2888284"/>
              <a:gd name="connsiteX12" fmla="*/ 0 w 490417"/>
              <a:gd name="connsiteY12" fmla="*/ 1790736 h 2888284"/>
              <a:gd name="connsiteX13" fmla="*/ 0 w 490417"/>
              <a:gd name="connsiteY13" fmla="*/ 1241962 h 2888284"/>
              <a:gd name="connsiteX14" fmla="*/ 0 w 490417"/>
              <a:gd name="connsiteY14" fmla="*/ 722071 h 2888284"/>
              <a:gd name="connsiteX15" fmla="*/ 0 w 490417"/>
              <a:gd name="connsiteY15" fmla="*/ 0 h 2888284"/>
              <a:gd name="connsiteX0" fmla="*/ 0 w 490417"/>
              <a:gd name="connsiteY0" fmla="*/ 0 h 2888284"/>
              <a:gd name="connsiteX1" fmla="*/ 245209 w 490417"/>
              <a:gd name="connsiteY1" fmla="*/ 40866 h 2888284"/>
              <a:gd name="connsiteX2" fmla="*/ 245209 w 490417"/>
              <a:gd name="connsiteY2" fmla="*/ 508627 h 2888284"/>
              <a:gd name="connsiteX3" fmla="*/ 245209 w 490417"/>
              <a:gd name="connsiteY3" fmla="*/ 962763 h 2888284"/>
              <a:gd name="connsiteX4" fmla="*/ 245209 w 490417"/>
              <a:gd name="connsiteY4" fmla="*/ 1403276 h 2888284"/>
              <a:gd name="connsiteX5" fmla="*/ 490418 w 490417"/>
              <a:gd name="connsiteY5" fmla="*/ 1444142 h 2888284"/>
              <a:gd name="connsiteX6" fmla="*/ 245209 w 490417"/>
              <a:gd name="connsiteY6" fmla="*/ 1485008 h 2888284"/>
              <a:gd name="connsiteX7" fmla="*/ 245209 w 490417"/>
              <a:gd name="connsiteY7" fmla="*/ 1939145 h 2888284"/>
              <a:gd name="connsiteX8" fmla="*/ 245209 w 490417"/>
              <a:gd name="connsiteY8" fmla="*/ 2406905 h 2888284"/>
              <a:gd name="connsiteX9" fmla="*/ 245209 w 490417"/>
              <a:gd name="connsiteY9" fmla="*/ 2847418 h 2888284"/>
              <a:gd name="connsiteX10" fmla="*/ 0 w 490417"/>
              <a:gd name="connsiteY10" fmla="*/ 2888284 h 288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0417" h="2888284" stroke="0" extrusionOk="0">
                <a:moveTo>
                  <a:pt x="0" y="0"/>
                </a:moveTo>
                <a:cubicBezTo>
                  <a:pt x="132889" y="-2266"/>
                  <a:pt x="246555" y="17530"/>
                  <a:pt x="245209" y="40866"/>
                </a:cubicBezTo>
                <a:cubicBezTo>
                  <a:pt x="292138" y="235278"/>
                  <a:pt x="220566" y="329172"/>
                  <a:pt x="245209" y="522251"/>
                </a:cubicBezTo>
                <a:cubicBezTo>
                  <a:pt x="269852" y="715331"/>
                  <a:pt x="215844" y="896333"/>
                  <a:pt x="245209" y="1003636"/>
                </a:cubicBezTo>
                <a:cubicBezTo>
                  <a:pt x="274574" y="1110939"/>
                  <a:pt x="228811" y="1211942"/>
                  <a:pt x="245209" y="1403276"/>
                </a:cubicBezTo>
                <a:cubicBezTo>
                  <a:pt x="248571" y="1412547"/>
                  <a:pt x="364759" y="1457230"/>
                  <a:pt x="490418" y="1444142"/>
                </a:cubicBezTo>
                <a:cubicBezTo>
                  <a:pt x="357996" y="1447408"/>
                  <a:pt x="250191" y="1464489"/>
                  <a:pt x="245209" y="1485008"/>
                </a:cubicBezTo>
                <a:cubicBezTo>
                  <a:pt x="265248" y="1687219"/>
                  <a:pt x="227345" y="1754153"/>
                  <a:pt x="245209" y="1898272"/>
                </a:cubicBezTo>
                <a:cubicBezTo>
                  <a:pt x="263073" y="2042391"/>
                  <a:pt x="237054" y="2206022"/>
                  <a:pt x="245209" y="2325161"/>
                </a:cubicBezTo>
                <a:cubicBezTo>
                  <a:pt x="253364" y="2444300"/>
                  <a:pt x="199896" y="2720049"/>
                  <a:pt x="245209" y="2847418"/>
                </a:cubicBezTo>
                <a:cubicBezTo>
                  <a:pt x="238748" y="2902671"/>
                  <a:pt x="140364" y="2885552"/>
                  <a:pt x="0" y="2888284"/>
                </a:cubicBezTo>
                <a:cubicBezTo>
                  <a:pt x="-16004" y="2754912"/>
                  <a:pt x="4622" y="2532271"/>
                  <a:pt x="0" y="2397276"/>
                </a:cubicBezTo>
                <a:cubicBezTo>
                  <a:pt x="-4622" y="2262281"/>
                  <a:pt x="42098" y="1952061"/>
                  <a:pt x="0" y="1790736"/>
                </a:cubicBezTo>
                <a:cubicBezTo>
                  <a:pt x="-42098" y="1629411"/>
                  <a:pt x="41030" y="1371912"/>
                  <a:pt x="0" y="1241962"/>
                </a:cubicBezTo>
                <a:cubicBezTo>
                  <a:pt x="-41030" y="1112012"/>
                  <a:pt x="20583" y="973819"/>
                  <a:pt x="0" y="722071"/>
                </a:cubicBezTo>
                <a:cubicBezTo>
                  <a:pt x="-20583" y="470323"/>
                  <a:pt x="32066" y="325668"/>
                  <a:pt x="0" y="0"/>
                </a:cubicBezTo>
                <a:close/>
              </a:path>
              <a:path w="490417" h="2888284" fill="none" extrusionOk="0">
                <a:moveTo>
                  <a:pt x="0" y="0"/>
                </a:moveTo>
                <a:cubicBezTo>
                  <a:pt x="136768" y="-886"/>
                  <a:pt x="245718" y="17336"/>
                  <a:pt x="245209" y="40866"/>
                </a:cubicBezTo>
                <a:cubicBezTo>
                  <a:pt x="292163" y="260849"/>
                  <a:pt x="197545" y="322637"/>
                  <a:pt x="245209" y="508627"/>
                </a:cubicBezTo>
                <a:cubicBezTo>
                  <a:pt x="292873" y="694617"/>
                  <a:pt x="192677" y="770917"/>
                  <a:pt x="245209" y="962763"/>
                </a:cubicBezTo>
                <a:cubicBezTo>
                  <a:pt x="297741" y="1154609"/>
                  <a:pt x="218012" y="1209003"/>
                  <a:pt x="245209" y="1403276"/>
                </a:cubicBezTo>
                <a:cubicBezTo>
                  <a:pt x="232727" y="1412251"/>
                  <a:pt x="345394" y="1437970"/>
                  <a:pt x="490418" y="1444142"/>
                </a:cubicBezTo>
                <a:cubicBezTo>
                  <a:pt x="350063" y="1446700"/>
                  <a:pt x="246884" y="1464430"/>
                  <a:pt x="245209" y="1485008"/>
                </a:cubicBezTo>
                <a:cubicBezTo>
                  <a:pt x="269575" y="1614448"/>
                  <a:pt x="196737" y="1737242"/>
                  <a:pt x="245209" y="1939145"/>
                </a:cubicBezTo>
                <a:cubicBezTo>
                  <a:pt x="293681" y="2141048"/>
                  <a:pt x="243854" y="2197864"/>
                  <a:pt x="245209" y="2406905"/>
                </a:cubicBezTo>
                <a:cubicBezTo>
                  <a:pt x="246564" y="2615946"/>
                  <a:pt x="222530" y="2745987"/>
                  <a:pt x="245209" y="2847418"/>
                </a:cubicBezTo>
                <a:cubicBezTo>
                  <a:pt x="260513" y="2862073"/>
                  <a:pt x="138270" y="2871194"/>
                  <a:pt x="0" y="2888284"/>
                </a:cubicBezTo>
              </a:path>
              <a:path w="490417" h="2888284" fill="none" stroke="0" extrusionOk="0">
                <a:moveTo>
                  <a:pt x="0" y="0"/>
                </a:moveTo>
                <a:cubicBezTo>
                  <a:pt x="135895" y="-788"/>
                  <a:pt x="246835" y="17066"/>
                  <a:pt x="245209" y="40866"/>
                </a:cubicBezTo>
                <a:cubicBezTo>
                  <a:pt x="254828" y="186885"/>
                  <a:pt x="198367" y="348823"/>
                  <a:pt x="245209" y="481379"/>
                </a:cubicBezTo>
                <a:cubicBezTo>
                  <a:pt x="292051" y="613935"/>
                  <a:pt x="219192" y="819997"/>
                  <a:pt x="245209" y="908267"/>
                </a:cubicBezTo>
                <a:cubicBezTo>
                  <a:pt x="271226" y="996537"/>
                  <a:pt x="188138" y="1206423"/>
                  <a:pt x="245209" y="1403276"/>
                </a:cubicBezTo>
                <a:cubicBezTo>
                  <a:pt x="234432" y="1429674"/>
                  <a:pt x="350161" y="1455171"/>
                  <a:pt x="490418" y="1444142"/>
                </a:cubicBezTo>
                <a:cubicBezTo>
                  <a:pt x="357733" y="1437995"/>
                  <a:pt x="248100" y="1460304"/>
                  <a:pt x="245209" y="1485008"/>
                </a:cubicBezTo>
                <a:cubicBezTo>
                  <a:pt x="273279" y="1590328"/>
                  <a:pt x="235563" y="1745412"/>
                  <a:pt x="245209" y="1898272"/>
                </a:cubicBezTo>
                <a:cubicBezTo>
                  <a:pt x="254855" y="2051132"/>
                  <a:pt x="192862" y="2226278"/>
                  <a:pt x="245209" y="2379657"/>
                </a:cubicBezTo>
                <a:cubicBezTo>
                  <a:pt x="297556" y="2533036"/>
                  <a:pt x="213656" y="2751070"/>
                  <a:pt x="245209" y="2847418"/>
                </a:cubicBezTo>
                <a:cubicBezTo>
                  <a:pt x="233177" y="2890701"/>
                  <a:pt x="132135" y="2919878"/>
                  <a:pt x="0" y="2888284"/>
                </a:cubicBezTo>
              </a:path>
            </a:pathLst>
          </a:custGeom>
          <a:ln w="28575"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660784067">
                  <a:prstGeom prst="rightBrac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7AFFCC6-9B45-FF70-9EC1-CBDEED921FDB}"/>
                  </a:ext>
                </a:extLst>
              </p:cNvPr>
              <p:cNvSpPr txBox="1"/>
              <p:nvPr/>
            </p:nvSpPr>
            <p:spPr>
              <a:xfrm>
                <a:off x="6960848" y="3581894"/>
                <a:ext cx="2040110" cy="6004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h𝑎𝑙𝑓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𝑐𝑜𝑙𝑙𝑖𝑠𝑖𝑜𝑛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b="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7AFFCC6-9B45-FF70-9EC1-CBDEED921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848" y="3581894"/>
                <a:ext cx="2040110" cy="600421"/>
              </a:xfrm>
              <a:prstGeom prst="rect">
                <a:avLst/>
              </a:prstGeom>
              <a:blipFill>
                <a:blip r:embed="rId8"/>
                <a:stretch>
                  <a:fillRect l="-5590" t="-4167" r="-248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6" descr="Happy Bee">
            <a:extLst>
              <a:ext uri="{FF2B5EF4-FFF2-40B4-BE49-F238E27FC236}">
                <a16:creationId xmlns:a16="http://schemas.microsoft.com/office/drawing/2014/main" id="{74EA5972-4B2B-3175-2852-7E34AF5E10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4359" y="208527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2B28E8C-4095-936E-D013-CB3DCEC77E34}"/>
                  </a:ext>
                </a:extLst>
              </p:cNvPr>
              <p:cNvSpPr txBox="1"/>
              <p:nvPr/>
            </p:nvSpPr>
            <p:spPr>
              <a:xfrm>
                <a:off x="2112482" y="280091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2B28E8C-4095-936E-D013-CB3DCEC77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482" y="2800919"/>
                <a:ext cx="259396" cy="246221"/>
              </a:xfrm>
              <a:prstGeom prst="rect">
                <a:avLst/>
              </a:prstGeom>
              <a:blipFill>
                <a:blip r:embed="rId10"/>
                <a:stretch>
                  <a:fillRect l="-14286" r="-476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C9587AF-CE53-24BC-F5C9-BADF12573ED7}"/>
              </a:ext>
            </a:extLst>
          </p:cNvPr>
          <p:cNvCxnSpPr>
            <a:cxnSpLocks/>
          </p:cNvCxnSpPr>
          <p:nvPr/>
        </p:nvCxnSpPr>
        <p:spPr>
          <a:xfrm>
            <a:off x="946809" y="2817590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02F2BBF-F564-25D4-E2B8-F5A71DFFD89C}"/>
                  </a:ext>
                </a:extLst>
              </p:cNvPr>
              <p:cNvSpPr txBox="1"/>
              <p:nvPr/>
            </p:nvSpPr>
            <p:spPr>
              <a:xfrm>
                <a:off x="827481" y="2449052"/>
                <a:ext cx="11075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02F2BBF-F564-25D4-E2B8-F5A71DFFD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81" y="2449052"/>
                <a:ext cx="1107547" cy="276999"/>
              </a:xfrm>
              <a:prstGeom prst="rect">
                <a:avLst/>
              </a:prstGeom>
              <a:blipFill>
                <a:blip r:embed="rId11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F0DD1FC-146C-1855-7381-1CF28D803370}"/>
              </a:ext>
            </a:extLst>
          </p:cNvPr>
          <p:cNvCxnSpPr>
            <a:cxnSpLocks/>
          </p:cNvCxnSpPr>
          <p:nvPr/>
        </p:nvCxnSpPr>
        <p:spPr>
          <a:xfrm>
            <a:off x="2930793" y="2664735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6" descr="Happy Bee">
            <a:extLst>
              <a:ext uri="{FF2B5EF4-FFF2-40B4-BE49-F238E27FC236}">
                <a16:creationId xmlns:a16="http://schemas.microsoft.com/office/drawing/2014/main" id="{F0385D83-4008-9869-E6B6-200DF1B58D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4359" y="4193265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97D8F04-D33C-60C5-24DC-9ECC7634B773}"/>
                  </a:ext>
                </a:extLst>
              </p:cNvPr>
              <p:cNvSpPr txBox="1"/>
              <p:nvPr/>
            </p:nvSpPr>
            <p:spPr>
              <a:xfrm>
                <a:off x="2112482" y="4908908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97D8F04-D33C-60C5-24DC-9ECC7634B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482" y="4908908"/>
                <a:ext cx="259396" cy="246221"/>
              </a:xfrm>
              <a:prstGeom prst="rect">
                <a:avLst/>
              </a:prstGeom>
              <a:blipFill>
                <a:blip r:embed="rId12"/>
                <a:stretch>
                  <a:fillRect l="-14286" r="-476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C814BB-8FFF-A0B7-1590-0FBC71E9F064}"/>
              </a:ext>
            </a:extLst>
          </p:cNvPr>
          <p:cNvCxnSpPr>
            <a:cxnSpLocks/>
          </p:cNvCxnSpPr>
          <p:nvPr/>
        </p:nvCxnSpPr>
        <p:spPr>
          <a:xfrm>
            <a:off x="946809" y="4925579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38BF770-3C43-A13B-0602-F2F829FA1872}"/>
                  </a:ext>
                </a:extLst>
              </p:cNvPr>
              <p:cNvSpPr txBox="1"/>
              <p:nvPr/>
            </p:nvSpPr>
            <p:spPr>
              <a:xfrm>
                <a:off x="827481" y="4557041"/>
                <a:ext cx="10865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38BF770-3C43-A13B-0602-F2F829FA1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81" y="4557041"/>
                <a:ext cx="1086515" cy="276999"/>
              </a:xfrm>
              <a:prstGeom prst="rect">
                <a:avLst/>
              </a:prstGeom>
              <a:blipFill>
                <a:blip r:embed="rId13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4B89321-48E3-F1D8-9A98-FC7A89AC8EC7}"/>
              </a:ext>
            </a:extLst>
          </p:cNvPr>
          <p:cNvCxnSpPr>
            <a:cxnSpLocks/>
          </p:cNvCxnSpPr>
          <p:nvPr/>
        </p:nvCxnSpPr>
        <p:spPr>
          <a:xfrm>
            <a:off x="2930793" y="4772724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2F67823-FAE5-E93D-3BE5-48D69E54556C}"/>
                  </a:ext>
                </a:extLst>
              </p:cNvPr>
              <p:cNvSpPr txBox="1"/>
              <p:nvPr/>
            </p:nvSpPr>
            <p:spPr>
              <a:xfrm>
                <a:off x="4083160" y="4616399"/>
                <a:ext cx="2186496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…,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…,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2F67823-FAE5-E93D-3BE5-48D69E545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4616399"/>
                <a:ext cx="2186496" cy="414537"/>
              </a:xfrm>
              <a:prstGeom prst="rect">
                <a:avLst/>
              </a:prstGeom>
              <a:blipFill>
                <a:blip r:embed="rId1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3DA46FE-CC8E-EE00-CDCC-FEB423847A8A}"/>
                  </a:ext>
                </a:extLst>
              </p:cNvPr>
              <p:cNvSpPr txBox="1"/>
              <p:nvPr/>
            </p:nvSpPr>
            <p:spPr>
              <a:xfrm>
                <a:off x="4083160" y="2289107"/>
                <a:ext cx="13939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3DA46FE-CC8E-EE00-CDCC-FEB423847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2289107"/>
                <a:ext cx="1393971" cy="276999"/>
              </a:xfrm>
              <a:prstGeom prst="rect">
                <a:avLst/>
              </a:prstGeom>
              <a:blipFill>
                <a:blip r:embed="rId15"/>
                <a:stretch>
                  <a:fillRect l="-5405" t="-8696" r="-5405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9B21F9C-864A-894F-F07C-7BA55379F623}"/>
                  </a:ext>
                </a:extLst>
              </p:cNvPr>
              <p:cNvSpPr txBox="1"/>
              <p:nvPr/>
            </p:nvSpPr>
            <p:spPr>
              <a:xfrm>
                <a:off x="4083160" y="2707103"/>
                <a:ext cx="2169184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…,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9B21F9C-864A-894F-F07C-7BA55379F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2707103"/>
                <a:ext cx="2169184" cy="312650"/>
              </a:xfrm>
              <a:prstGeom prst="rect">
                <a:avLst/>
              </a:prstGeom>
              <a:blipFill>
                <a:blip r:embed="rId16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B19031E-C2E1-E553-3955-D762ED003D16}"/>
                  </a:ext>
                </a:extLst>
              </p:cNvPr>
              <p:cNvSpPr txBox="1"/>
              <p:nvPr/>
            </p:nvSpPr>
            <p:spPr>
              <a:xfrm>
                <a:off x="1058224" y="3125093"/>
                <a:ext cx="2367912" cy="312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B19031E-C2E1-E553-3955-D762ED003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224" y="3125093"/>
                <a:ext cx="2367912" cy="312650"/>
              </a:xfrm>
              <a:prstGeom prst="rect">
                <a:avLst/>
              </a:prstGeom>
              <a:blipFill>
                <a:blip r:embed="rId17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1D4E849-F0BA-8704-D833-35F7FC50945A}"/>
                  </a:ext>
                </a:extLst>
              </p:cNvPr>
              <p:cNvSpPr txBox="1"/>
              <p:nvPr/>
            </p:nvSpPr>
            <p:spPr>
              <a:xfrm>
                <a:off x="1026434" y="5233081"/>
                <a:ext cx="2367912" cy="312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1D4E849-F0BA-8704-D833-35F7FC509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434" y="5233081"/>
                <a:ext cx="2367912" cy="312650"/>
              </a:xfrm>
              <a:prstGeom prst="rect">
                <a:avLst/>
              </a:prstGeom>
              <a:blipFill>
                <a:blip r:embed="rId18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E2CA3FED-B3CE-3F68-D47B-4F5F534F9F05}"/>
              </a:ext>
            </a:extLst>
          </p:cNvPr>
          <p:cNvSpPr/>
          <p:nvPr/>
        </p:nvSpPr>
        <p:spPr>
          <a:xfrm>
            <a:off x="5176408" y="2664735"/>
            <a:ext cx="645658" cy="41453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4C6DD0FC-C5BB-A41F-3730-4EBD29AE8AF3}"/>
              </a:ext>
            </a:extLst>
          </p:cNvPr>
          <p:cNvSpPr/>
          <p:nvPr/>
        </p:nvSpPr>
        <p:spPr>
          <a:xfrm>
            <a:off x="4499396" y="4646157"/>
            <a:ext cx="645658" cy="414537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9CDC262-278B-DFFF-C763-8388D3895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ACMS23 4-NIKE Construction (</a:t>
            </a:r>
            <a:r>
              <a:rPr lang="en-US" sz="4600" dirty="0"/>
              <a:t>High-Level</a:t>
            </a:r>
            <a:r>
              <a:rPr lang="en-US" dirty="0"/>
              <a:t>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7A398A-8D5F-3CD9-7CF4-F9D9CDDE8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492B2E-0854-C699-AF11-8CA54243CE35}"/>
                  </a:ext>
                </a:extLst>
              </p:cNvPr>
              <p:cNvSpPr txBox="1"/>
              <p:nvPr/>
            </p:nvSpPr>
            <p:spPr>
              <a:xfrm>
                <a:off x="9900458" y="1864582"/>
                <a:ext cx="1184561" cy="369332"/>
              </a:xfrm>
              <a:custGeom>
                <a:avLst/>
                <a:gdLst>
                  <a:gd name="connsiteX0" fmla="*/ 0 w 1184561"/>
                  <a:gd name="connsiteY0" fmla="*/ 0 h 369332"/>
                  <a:gd name="connsiteX1" fmla="*/ 615972 w 1184561"/>
                  <a:gd name="connsiteY1" fmla="*/ 0 h 369332"/>
                  <a:gd name="connsiteX2" fmla="*/ 1184561 w 1184561"/>
                  <a:gd name="connsiteY2" fmla="*/ 0 h 369332"/>
                  <a:gd name="connsiteX3" fmla="*/ 1184561 w 1184561"/>
                  <a:gd name="connsiteY3" fmla="*/ 369332 h 369332"/>
                  <a:gd name="connsiteX4" fmla="*/ 615972 w 1184561"/>
                  <a:gd name="connsiteY4" fmla="*/ 369332 h 369332"/>
                  <a:gd name="connsiteX5" fmla="*/ 0 w 1184561"/>
                  <a:gd name="connsiteY5" fmla="*/ 369332 h 369332"/>
                  <a:gd name="connsiteX6" fmla="*/ 0 w 1184561"/>
                  <a:gd name="connsiteY6" fmla="*/ 0 h 369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4561" h="369332" extrusionOk="0">
                    <a:moveTo>
                      <a:pt x="0" y="0"/>
                    </a:moveTo>
                    <a:cubicBezTo>
                      <a:pt x="278090" y="-26115"/>
                      <a:pt x="432238" y="42383"/>
                      <a:pt x="615972" y="0"/>
                    </a:cubicBezTo>
                    <a:cubicBezTo>
                      <a:pt x="799706" y="-42383"/>
                      <a:pt x="994920" y="53400"/>
                      <a:pt x="1184561" y="0"/>
                    </a:cubicBezTo>
                    <a:cubicBezTo>
                      <a:pt x="1210582" y="143473"/>
                      <a:pt x="1147611" y="267054"/>
                      <a:pt x="1184561" y="369332"/>
                    </a:cubicBezTo>
                    <a:cubicBezTo>
                      <a:pt x="1030511" y="426167"/>
                      <a:pt x="889212" y="312069"/>
                      <a:pt x="615972" y="369332"/>
                    </a:cubicBezTo>
                    <a:cubicBezTo>
                      <a:pt x="342732" y="426595"/>
                      <a:pt x="279143" y="356737"/>
                      <a:pt x="0" y="369332"/>
                    </a:cubicBezTo>
                    <a:cubicBezTo>
                      <a:pt x="-30392" y="200379"/>
                      <a:pt x="35007" y="101319"/>
                      <a:pt x="0" y="0"/>
                    </a:cubicBezTo>
                    <a:close/>
                  </a:path>
                </a:pathLst>
              </a:custGeom>
              <a:noFill/>
              <a:ln w="12700">
                <a:solidFill>
                  <a:srgbClr val="0070C0"/>
                </a:solidFill>
                <a:extLst>
                  <a:ext uri="{C807C97D-BFC1-408E-A445-0C87EB9F89A2}">
                    <ask:lineSketchStyleProps xmlns:ask="http://schemas.microsoft.com/office/drawing/2018/sketchyshapes" sd="3952607049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𝔾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492B2E-0854-C699-AF11-8CA54243C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0458" y="1864582"/>
                <a:ext cx="1184561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12700">
                <a:solidFill>
                  <a:srgbClr val="0070C0"/>
                </a:solidFill>
                <a:extLst>
                  <a:ext uri="{C807C97D-BFC1-408E-A445-0C87EB9F89A2}">
                    <ask:lineSketchStyleProps xmlns:ask="http://schemas.microsoft.com/office/drawing/2018/sketchyshapes" sd="3952607049">
                      <a:custGeom>
                        <a:avLst/>
                        <a:gdLst>
                          <a:gd name="connsiteX0" fmla="*/ 0 w 1184561"/>
                          <a:gd name="connsiteY0" fmla="*/ 0 h 369332"/>
                          <a:gd name="connsiteX1" fmla="*/ 615972 w 1184561"/>
                          <a:gd name="connsiteY1" fmla="*/ 0 h 369332"/>
                          <a:gd name="connsiteX2" fmla="*/ 1184561 w 1184561"/>
                          <a:gd name="connsiteY2" fmla="*/ 0 h 369332"/>
                          <a:gd name="connsiteX3" fmla="*/ 1184561 w 1184561"/>
                          <a:gd name="connsiteY3" fmla="*/ 369332 h 369332"/>
                          <a:gd name="connsiteX4" fmla="*/ 615972 w 1184561"/>
                          <a:gd name="connsiteY4" fmla="*/ 369332 h 369332"/>
                          <a:gd name="connsiteX5" fmla="*/ 0 w 1184561"/>
                          <a:gd name="connsiteY5" fmla="*/ 369332 h 369332"/>
                          <a:gd name="connsiteX6" fmla="*/ 0 w 1184561"/>
                          <a:gd name="connsiteY6" fmla="*/ 0 h 3693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184561" h="369332" extrusionOk="0">
                            <a:moveTo>
                              <a:pt x="0" y="0"/>
                            </a:moveTo>
                            <a:cubicBezTo>
                              <a:pt x="278090" y="-26115"/>
                              <a:pt x="432238" y="42383"/>
                              <a:pt x="615972" y="0"/>
                            </a:cubicBezTo>
                            <a:cubicBezTo>
                              <a:pt x="799706" y="-42383"/>
                              <a:pt x="994920" y="53400"/>
                              <a:pt x="1184561" y="0"/>
                            </a:cubicBezTo>
                            <a:cubicBezTo>
                              <a:pt x="1210582" y="143473"/>
                              <a:pt x="1147611" y="267054"/>
                              <a:pt x="1184561" y="369332"/>
                            </a:cubicBezTo>
                            <a:cubicBezTo>
                              <a:pt x="1030511" y="426167"/>
                              <a:pt x="889212" y="312069"/>
                              <a:pt x="615972" y="369332"/>
                            </a:cubicBezTo>
                            <a:cubicBezTo>
                              <a:pt x="342732" y="426595"/>
                              <a:pt x="279143" y="356737"/>
                              <a:pt x="0" y="369332"/>
                            </a:cubicBezTo>
                            <a:cubicBezTo>
                              <a:pt x="-30392" y="200379"/>
                              <a:pt x="35007" y="101319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ular Callout 5">
                <a:extLst>
                  <a:ext uri="{FF2B5EF4-FFF2-40B4-BE49-F238E27FC236}">
                    <a16:creationId xmlns:a16="http://schemas.microsoft.com/office/drawing/2014/main" id="{55D3A98B-05A6-594C-73A9-B1EB25D86DC5}"/>
                  </a:ext>
                </a:extLst>
              </p:cNvPr>
              <p:cNvSpPr/>
              <p:nvPr/>
            </p:nvSpPr>
            <p:spPr>
              <a:xfrm>
                <a:off x="2453809" y="5698201"/>
                <a:ext cx="1944654" cy="601779"/>
              </a:xfrm>
              <a:custGeom>
                <a:avLst/>
                <a:gdLst>
                  <a:gd name="connsiteX0" fmla="*/ 0 w 1944654"/>
                  <a:gd name="connsiteY0" fmla="*/ 100299 h 601779"/>
                  <a:gd name="connsiteX1" fmla="*/ 100299 w 1944654"/>
                  <a:gd name="connsiteY1" fmla="*/ 0 h 601779"/>
                  <a:gd name="connsiteX2" fmla="*/ 638022 w 1944654"/>
                  <a:gd name="connsiteY2" fmla="*/ 0 h 601779"/>
                  <a:gd name="connsiteX3" fmla="*/ 1134382 w 1944654"/>
                  <a:gd name="connsiteY3" fmla="*/ 0 h 601779"/>
                  <a:gd name="connsiteX4" fmla="*/ 1405401 w 1944654"/>
                  <a:gd name="connsiteY4" fmla="*/ -186600 h 601779"/>
                  <a:gd name="connsiteX5" fmla="*/ 1620545 w 1944654"/>
                  <a:gd name="connsiteY5" fmla="*/ 0 h 601779"/>
                  <a:gd name="connsiteX6" fmla="*/ 1844355 w 1944654"/>
                  <a:gd name="connsiteY6" fmla="*/ 0 h 601779"/>
                  <a:gd name="connsiteX7" fmla="*/ 1944654 w 1944654"/>
                  <a:gd name="connsiteY7" fmla="*/ 100299 h 601779"/>
                  <a:gd name="connsiteX8" fmla="*/ 1944654 w 1944654"/>
                  <a:gd name="connsiteY8" fmla="*/ 100297 h 601779"/>
                  <a:gd name="connsiteX9" fmla="*/ 1944654 w 1944654"/>
                  <a:gd name="connsiteY9" fmla="*/ 100297 h 601779"/>
                  <a:gd name="connsiteX10" fmla="*/ 1944654 w 1944654"/>
                  <a:gd name="connsiteY10" fmla="*/ 250741 h 601779"/>
                  <a:gd name="connsiteX11" fmla="*/ 1944654 w 1944654"/>
                  <a:gd name="connsiteY11" fmla="*/ 501480 h 601779"/>
                  <a:gd name="connsiteX12" fmla="*/ 1844355 w 1944654"/>
                  <a:gd name="connsiteY12" fmla="*/ 601779 h 601779"/>
                  <a:gd name="connsiteX13" fmla="*/ 1620545 w 1944654"/>
                  <a:gd name="connsiteY13" fmla="*/ 601779 h 601779"/>
                  <a:gd name="connsiteX14" fmla="*/ 1134382 w 1944654"/>
                  <a:gd name="connsiteY14" fmla="*/ 601779 h 601779"/>
                  <a:gd name="connsiteX15" fmla="*/ 1134382 w 1944654"/>
                  <a:gd name="connsiteY15" fmla="*/ 601779 h 601779"/>
                  <a:gd name="connsiteX16" fmla="*/ 627681 w 1944654"/>
                  <a:gd name="connsiteY16" fmla="*/ 601779 h 601779"/>
                  <a:gd name="connsiteX17" fmla="*/ 100299 w 1944654"/>
                  <a:gd name="connsiteY17" fmla="*/ 601779 h 601779"/>
                  <a:gd name="connsiteX18" fmla="*/ 0 w 1944654"/>
                  <a:gd name="connsiteY18" fmla="*/ 501480 h 601779"/>
                  <a:gd name="connsiteX19" fmla="*/ 0 w 1944654"/>
                  <a:gd name="connsiteY19" fmla="*/ 250741 h 601779"/>
                  <a:gd name="connsiteX20" fmla="*/ 0 w 1944654"/>
                  <a:gd name="connsiteY20" fmla="*/ 100297 h 601779"/>
                  <a:gd name="connsiteX21" fmla="*/ 0 w 1944654"/>
                  <a:gd name="connsiteY21" fmla="*/ 100297 h 601779"/>
                  <a:gd name="connsiteX22" fmla="*/ 0 w 1944654"/>
                  <a:gd name="connsiteY22" fmla="*/ 100299 h 601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944654" h="601779" fill="none" extrusionOk="0">
                    <a:moveTo>
                      <a:pt x="0" y="100299"/>
                    </a:moveTo>
                    <a:cubicBezTo>
                      <a:pt x="6206" y="48858"/>
                      <a:pt x="46021" y="2473"/>
                      <a:pt x="100299" y="0"/>
                    </a:cubicBezTo>
                    <a:cubicBezTo>
                      <a:pt x="246010" y="-35818"/>
                      <a:pt x="375503" y="56056"/>
                      <a:pt x="638022" y="0"/>
                    </a:cubicBezTo>
                    <a:cubicBezTo>
                      <a:pt x="900541" y="-56056"/>
                      <a:pt x="935852" y="2501"/>
                      <a:pt x="1134382" y="0"/>
                    </a:cubicBezTo>
                    <a:cubicBezTo>
                      <a:pt x="1218365" y="-65655"/>
                      <a:pt x="1277845" y="-92907"/>
                      <a:pt x="1405401" y="-186600"/>
                    </a:cubicBezTo>
                    <a:cubicBezTo>
                      <a:pt x="1520854" y="-127367"/>
                      <a:pt x="1530914" y="-56987"/>
                      <a:pt x="1620545" y="0"/>
                    </a:cubicBezTo>
                    <a:cubicBezTo>
                      <a:pt x="1704210" y="-25340"/>
                      <a:pt x="1794859" y="2276"/>
                      <a:pt x="1844355" y="0"/>
                    </a:cubicBezTo>
                    <a:cubicBezTo>
                      <a:pt x="1907306" y="1894"/>
                      <a:pt x="1949308" y="45991"/>
                      <a:pt x="1944654" y="100299"/>
                    </a:cubicBezTo>
                    <a:lnTo>
                      <a:pt x="1944654" y="100297"/>
                    </a:lnTo>
                    <a:lnTo>
                      <a:pt x="1944654" y="100297"/>
                    </a:lnTo>
                    <a:cubicBezTo>
                      <a:pt x="1951571" y="170163"/>
                      <a:pt x="1927685" y="178873"/>
                      <a:pt x="1944654" y="250741"/>
                    </a:cubicBezTo>
                    <a:cubicBezTo>
                      <a:pt x="1951747" y="318030"/>
                      <a:pt x="1917500" y="427740"/>
                      <a:pt x="1944654" y="501480"/>
                    </a:cubicBezTo>
                    <a:cubicBezTo>
                      <a:pt x="1944259" y="558085"/>
                      <a:pt x="1910591" y="594696"/>
                      <a:pt x="1844355" y="601779"/>
                    </a:cubicBezTo>
                    <a:cubicBezTo>
                      <a:pt x="1781992" y="618066"/>
                      <a:pt x="1692902" y="586090"/>
                      <a:pt x="1620545" y="601779"/>
                    </a:cubicBezTo>
                    <a:cubicBezTo>
                      <a:pt x="1451210" y="659667"/>
                      <a:pt x="1335286" y="590222"/>
                      <a:pt x="1134382" y="601779"/>
                    </a:cubicBezTo>
                    <a:lnTo>
                      <a:pt x="1134382" y="601779"/>
                    </a:lnTo>
                    <a:cubicBezTo>
                      <a:pt x="1001478" y="649045"/>
                      <a:pt x="823859" y="556132"/>
                      <a:pt x="627681" y="601779"/>
                    </a:cubicBezTo>
                    <a:cubicBezTo>
                      <a:pt x="431503" y="647426"/>
                      <a:pt x="336545" y="581616"/>
                      <a:pt x="100299" y="601779"/>
                    </a:cubicBezTo>
                    <a:cubicBezTo>
                      <a:pt x="41608" y="600570"/>
                      <a:pt x="9439" y="566350"/>
                      <a:pt x="0" y="501480"/>
                    </a:cubicBezTo>
                    <a:cubicBezTo>
                      <a:pt x="-14286" y="432631"/>
                      <a:pt x="7779" y="369400"/>
                      <a:pt x="0" y="250741"/>
                    </a:cubicBezTo>
                    <a:cubicBezTo>
                      <a:pt x="-9692" y="207921"/>
                      <a:pt x="5852" y="165993"/>
                      <a:pt x="0" y="100297"/>
                    </a:cubicBezTo>
                    <a:lnTo>
                      <a:pt x="0" y="100297"/>
                    </a:lnTo>
                    <a:lnTo>
                      <a:pt x="0" y="100299"/>
                    </a:lnTo>
                    <a:close/>
                  </a:path>
                  <a:path w="1944654" h="601779" stroke="0" extrusionOk="0">
                    <a:moveTo>
                      <a:pt x="0" y="100299"/>
                    </a:moveTo>
                    <a:cubicBezTo>
                      <a:pt x="2180" y="49568"/>
                      <a:pt x="39484" y="-1704"/>
                      <a:pt x="100299" y="0"/>
                    </a:cubicBezTo>
                    <a:cubicBezTo>
                      <a:pt x="281324" y="-50601"/>
                      <a:pt x="392464" y="48818"/>
                      <a:pt x="617341" y="0"/>
                    </a:cubicBezTo>
                    <a:cubicBezTo>
                      <a:pt x="842218" y="-48818"/>
                      <a:pt x="995186" y="49940"/>
                      <a:pt x="1134382" y="0"/>
                    </a:cubicBezTo>
                    <a:cubicBezTo>
                      <a:pt x="1223807" y="-95954"/>
                      <a:pt x="1289159" y="-105025"/>
                      <a:pt x="1405401" y="-186600"/>
                    </a:cubicBezTo>
                    <a:cubicBezTo>
                      <a:pt x="1499501" y="-133929"/>
                      <a:pt x="1513200" y="-52687"/>
                      <a:pt x="1620545" y="0"/>
                    </a:cubicBezTo>
                    <a:cubicBezTo>
                      <a:pt x="1686029" y="-8874"/>
                      <a:pt x="1788307" y="17557"/>
                      <a:pt x="1844355" y="0"/>
                    </a:cubicBezTo>
                    <a:cubicBezTo>
                      <a:pt x="1887372" y="5357"/>
                      <a:pt x="1959074" y="47525"/>
                      <a:pt x="1944654" y="100299"/>
                    </a:cubicBezTo>
                    <a:lnTo>
                      <a:pt x="1944654" y="100297"/>
                    </a:lnTo>
                    <a:lnTo>
                      <a:pt x="1944654" y="100297"/>
                    </a:lnTo>
                    <a:cubicBezTo>
                      <a:pt x="1949029" y="135663"/>
                      <a:pt x="1944376" y="202466"/>
                      <a:pt x="1944654" y="250741"/>
                    </a:cubicBezTo>
                    <a:cubicBezTo>
                      <a:pt x="1946584" y="332931"/>
                      <a:pt x="1916016" y="426461"/>
                      <a:pt x="1944654" y="501480"/>
                    </a:cubicBezTo>
                    <a:cubicBezTo>
                      <a:pt x="1933329" y="547590"/>
                      <a:pt x="1900157" y="590317"/>
                      <a:pt x="1844355" y="601779"/>
                    </a:cubicBezTo>
                    <a:cubicBezTo>
                      <a:pt x="1781607" y="620172"/>
                      <a:pt x="1681893" y="601285"/>
                      <a:pt x="1620545" y="601779"/>
                    </a:cubicBezTo>
                    <a:cubicBezTo>
                      <a:pt x="1467331" y="629852"/>
                      <a:pt x="1333939" y="581673"/>
                      <a:pt x="1134382" y="601779"/>
                    </a:cubicBezTo>
                    <a:lnTo>
                      <a:pt x="1134382" y="601779"/>
                    </a:lnTo>
                    <a:cubicBezTo>
                      <a:pt x="1026614" y="655201"/>
                      <a:pt x="863088" y="579386"/>
                      <a:pt x="596659" y="601779"/>
                    </a:cubicBezTo>
                    <a:cubicBezTo>
                      <a:pt x="330230" y="624172"/>
                      <a:pt x="214135" y="548846"/>
                      <a:pt x="100299" y="601779"/>
                    </a:cubicBezTo>
                    <a:cubicBezTo>
                      <a:pt x="55486" y="600487"/>
                      <a:pt x="1084" y="569444"/>
                      <a:pt x="0" y="501480"/>
                    </a:cubicBezTo>
                    <a:cubicBezTo>
                      <a:pt x="-19665" y="428054"/>
                      <a:pt x="27647" y="347647"/>
                      <a:pt x="0" y="250741"/>
                    </a:cubicBezTo>
                    <a:cubicBezTo>
                      <a:pt x="-12703" y="175707"/>
                      <a:pt x="15798" y="149886"/>
                      <a:pt x="0" y="100297"/>
                    </a:cubicBezTo>
                    <a:lnTo>
                      <a:pt x="0" y="100297"/>
                    </a:lnTo>
                    <a:lnTo>
                      <a:pt x="0" y="100299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  <a:extLst>
                  <a:ext uri="{C807C97D-BFC1-408E-A445-0C87EB9F89A2}">
                    <ask:lineSketchStyleProps xmlns:ask="http://schemas.microsoft.com/office/drawing/2018/sketchyshapes" sd="609679792">
                      <a:prstGeom prst="wedgeRoundRectCallout">
                        <a:avLst>
                          <a:gd name="adj1" fmla="val 22270"/>
                          <a:gd name="adj2" fmla="val -81008"/>
                          <a:gd name="adj3" fmla="val 16667"/>
                        </a:avLst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Rounded Rectangular Callout 5">
                <a:extLst>
                  <a:ext uri="{FF2B5EF4-FFF2-40B4-BE49-F238E27FC236}">
                    <a16:creationId xmlns:a16="http://schemas.microsoft.com/office/drawing/2014/main" id="{55D3A98B-05A6-594C-73A9-B1EB25D86D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809" y="5698201"/>
                <a:ext cx="1944654" cy="601779"/>
              </a:xfrm>
              <a:prstGeom prst="wedgeRoundRectCallout">
                <a:avLst>
                  <a:gd name="adj1" fmla="val 22270"/>
                  <a:gd name="adj2" fmla="val -81008"/>
                  <a:gd name="adj3" fmla="val 16667"/>
                </a:avLst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rgbClr val="0070C0"/>
                </a:solidFill>
                <a:extLst>
                  <a:ext uri="{C807C97D-BFC1-408E-A445-0C87EB9F89A2}">
                    <ask:lineSketchStyleProps xmlns:ask="http://schemas.microsoft.com/office/drawing/2018/sketchyshapes" sd="609679792">
                      <a:custGeom>
                        <a:avLst/>
                        <a:gdLst>
                          <a:gd name="connsiteX0" fmla="*/ 0 w 1944654"/>
                          <a:gd name="connsiteY0" fmla="*/ 100299 h 601779"/>
                          <a:gd name="connsiteX1" fmla="*/ 100299 w 1944654"/>
                          <a:gd name="connsiteY1" fmla="*/ 0 h 601779"/>
                          <a:gd name="connsiteX2" fmla="*/ 638022 w 1944654"/>
                          <a:gd name="connsiteY2" fmla="*/ 0 h 601779"/>
                          <a:gd name="connsiteX3" fmla="*/ 1134382 w 1944654"/>
                          <a:gd name="connsiteY3" fmla="*/ 0 h 601779"/>
                          <a:gd name="connsiteX4" fmla="*/ 1405401 w 1944654"/>
                          <a:gd name="connsiteY4" fmla="*/ -186600 h 601779"/>
                          <a:gd name="connsiteX5" fmla="*/ 1620545 w 1944654"/>
                          <a:gd name="connsiteY5" fmla="*/ 0 h 601779"/>
                          <a:gd name="connsiteX6" fmla="*/ 1844355 w 1944654"/>
                          <a:gd name="connsiteY6" fmla="*/ 0 h 601779"/>
                          <a:gd name="connsiteX7" fmla="*/ 1944654 w 1944654"/>
                          <a:gd name="connsiteY7" fmla="*/ 100299 h 601779"/>
                          <a:gd name="connsiteX8" fmla="*/ 1944654 w 1944654"/>
                          <a:gd name="connsiteY8" fmla="*/ 100297 h 601779"/>
                          <a:gd name="connsiteX9" fmla="*/ 1944654 w 1944654"/>
                          <a:gd name="connsiteY9" fmla="*/ 100297 h 601779"/>
                          <a:gd name="connsiteX10" fmla="*/ 1944654 w 1944654"/>
                          <a:gd name="connsiteY10" fmla="*/ 250741 h 601779"/>
                          <a:gd name="connsiteX11" fmla="*/ 1944654 w 1944654"/>
                          <a:gd name="connsiteY11" fmla="*/ 501480 h 601779"/>
                          <a:gd name="connsiteX12" fmla="*/ 1844355 w 1944654"/>
                          <a:gd name="connsiteY12" fmla="*/ 601779 h 601779"/>
                          <a:gd name="connsiteX13" fmla="*/ 1620545 w 1944654"/>
                          <a:gd name="connsiteY13" fmla="*/ 601779 h 601779"/>
                          <a:gd name="connsiteX14" fmla="*/ 1134382 w 1944654"/>
                          <a:gd name="connsiteY14" fmla="*/ 601779 h 601779"/>
                          <a:gd name="connsiteX15" fmla="*/ 1134382 w 1944654"/>
                          <a:gd name="connsiteY15" fmla="*/ 601779 h 601779"/>
                          <a:gd name="connsiteX16" fmla="*/ 627681 w 1944654"/>
                          <a:gd name="connsiteY16" fmla="*/ 601779 h 601779"/>
                          <a:gd name="connsiteX17" fmla="*/ 100299 w 1944654"/>
                          <a:gd name="connsiteY17" fmla="*/ 601779 h 601779"/>
                          <a:gd name="connsiteX18" fmla="*/ 0 w 1944654"/>
                          <a:gd name="connsiteY18" fmla="*/ 501480 h 601779"/>
                          <a:gd name="connsiteX19" fmla="*/ 0 w 1944654"/>
                          <a:gd name="connsiteY19" fmla="*/ 250741 h 601779"/>
                          <a:gd name="connsiteX20" fmla="*/ 0 w 1944654"/>
                          <a:gd name="connsiteY20" fmla="*/ 100297 h 601779"/>
                          <a:gd name="connsiteX21" fmla="*/ 0 w 1944654"/>
                          <a:gd name="connsiteY21" fmla="*/ 100297 h 601779"/>
                          <a:gd name="connsiteX22" fmla="*/ 0 w 1944654"/>
                          <a:gd name="connsiteY22" fmla="*/ 100299 h 601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</a:cxnLst>
                        <a:rect l="l" t="t" r="r" b="b"/>
                        <a:pathLst>
                          <a:path w="1944654" h="601779" fill="none" extrusionOk="0">
                            <a:moveTo>
                              <a:pt x="0" y="100299"/>
                            </a:moveTo>
                            <a:cubicBezTo>
                              <a:pt x="6206" y="48858"/>
                              <a:pt x="46021" y="2473"/>
                              <a:pt x="100299" y="0"/>
                            </a:cubicBezTo>
                            <a:cubicBezTo>
                              <a:pt x="246010" y="-35818"/>
                              <a:pt x="375503" y="56056"/>
                              <a:pt x="638022" y="0"/>
                            </a:cubicBezTo>
                            <a:cubicBezTo>
                              <a:pt x="900541" y="-56056"/>
                              <a:pt x="935852" y="2501"/>
                              <a:pt x="1134382" y="0"/>
                            </a:cubicBezTo>
                            <a:cubicBezTo>
                              <a:pt x="1218365" y="-65655"/>
                              <a:pt x="1277845" y="-92907"/>
                              <a:pt x="1405401" y="-186600"/>
                            </a:cubicBezTo>
                            <a:cubicBezTo>
                              <a:pt x="1520854" y="-127367"/>
                              <a:pt x="1530914" y="-56987"/>
                              <a:pt x="1620545" y="0"/>
                            </a:cubicBezTo>
                            <a:cubicBezTo>
                              <a:pt x="1704210" y="-25340"/>
                              <a:pt x="1794859" y="2276"/>
                              <a:pt x="1844355" y="0"/>
                            </a:cubicBezTo>
                            <a:cubicBezTo>
                              <a:pt x="1907306" y="1894"/>
                              <a:pt x="1949308" y="45991"/>
                              <a:pt x="1944654" y="100299"/>
                            </a:cubicBezTo>
                            <a:lnTo>
                              <a:pt x="1944654" y="100297"/>
                            </a:lnTo>
                            <a:lnTo>
                              <a:pt x="1944654" y="100297"/>
                            </a:lnTo>
                            <a:cubicBezTo>
                              <a:pt x="1951571" y="170163"/>
                              <a:pt x="1927685" y="178873"/>
                              <a:pt x="1944654" y="250741"/>
                            </a:cubicBezTo>
                            <a:cubicBezTo>
                              <a:pt x="1951747" y="318030"/>
                              <a:pt x="1917500" y="427740"/>
                              <a:pt x="1944654" y="501480"/>
                            </a:cubicBezTo>
                            <a:cubicBezTo>
                              <a:pt x="1944259" y="558085"/>
                              <a:pt x="1910591" y="594696"/>
                              <a:pt x="1844355" y="601779"/>
                            </a:cubicBezTo>
                            <a:cubicBezTo>
                              <a:pt x="1781992" y="618066"/>
                              <a:pt x="1692902" y="586090"/>
                              <a:pt x="1620545" y="601779"/>
                            </a:cubicBezTo>
                            <a:cubicBezTo>
                              <a:pt x="1451210" y="659667"/>
                              <a:pt x="1335286" y="590222"/>
                              <a:pt x="1134382" y="601779"/>
                            </a:cubicBezTo>
                            <a:lnTo>
                              <a:pt x="1134382" y="601779"/>
                            </a:lnTo>
                            <a:cubicBezTo>
                              <a:pt x="1001478" y="649045"/>
                              <a:pt x="823859" y="556132"/>
                              <a:pt x="627681" y="601779"/>
                            </a:cubicBezTo>
                            <a:cubicBezTo>
                              <a:pt x="431503" y="647426"/>
                              <a:pt x="336545" y="581616"/>
                              <a:pt x="100299" y="601779"/>
                            </a:cubicBezTo>
                            <a:cubicBezTo>
                              <a:pt x="41608" y="600570"/>
                              <a:pt x="9439" y="566350"/>
                              <a:pt x="0" y="501480"/>
                            </a:cubicBezTo>
                            <a:cubicBezTo>
                              <a:pt x="-14286" y="432631"/>
                              <a:pt x="7779" y="369400"/>
                              <a:pt x="0" y="250741"/>
                            </a:cubicBezTo>
                            <a:cubicBezTo>
                              <a:pt x="-9692" y="207921"/>
                              <a:pt x="5852" y="165993"/>
                              <a:pt x="0" y="100297"/>
                            </a:cubicBezTo>
                            <a:lnTo>
                              <a:pt x="0" y="100297"/>
                            </a:lnTo>
                            <a:lnTo>
                              <a:pt x="0" y="100299"/>
                            </a:lnTo>
                            <a:close/>
                          </a:path>
                          <a:path w="1944654" h="601779" stroke="0" extrusionOk="0">
                            <a:moveTo>
                              <a:pt x="0" y="100299"/>
                            </a:moveTo>
                            <a:cubicBezTo>
                              <a:pt x="2180" y="49568"/>
                              <a:pt x="39484" y="-1704"/>
                              <a:pt x="100299" y="0"/>
                            </a:cubicBezTo>
                            <a:cubicBezTo>
                              <a:pt x="281324" y="-50601"/>
                              <a:pt x="392464" y="48818"/>
                              <a:pt x="617341" y="0"/>
                            </a:cubicBezTo>
                            <a:cubicBezTo>
                              <a:pt x="842218" y="-48818"/>
                              <a:pt x="995186" y="49940"/>
                              <a:pt x="1134382" y="0"/>
                            </a:cubicBezTo>
                            <a:cubicBezTo>
                              <a:pt x="1223807" y="-95954"/>
                              <a:pt x="1289159" y="-105025"/>
                              <a:pt x="1405401" y="-186600"/>
                            </a:cubicBezTo>
                            <a:cubicBezTo>
                              <a:pt x="1499501" y="-133929"/>
                              <a:pt x="1513200" y="-52687"/>
                              <a:pt x="1620545" y="0"/>
                            </a:cubicBezTo>
                            <a:cubicBezTo>
                              <a:pt x="1686029" y="-8874"/>
                              <a:pt x="1788307" y="17557"/>
                              <a:pt x="1844355" y="0"/>
                            </a:cubicBezTo>
                            <a:cubicBezTo>
                              <a:pt x="1887372" y="5357"/>
                              <a:pt x="1959074" y="47525"/>
                              <a:pt x="1944654" y="100299"/>
                            </a:cubicBezTo>
                            <a:lnTo>
                              <a:pt x="1944654" y="100297"/>
                            </a:lnTo>
                            <a:lnTo>
                              <a:pt x="1944654" y="100297"/>
                            </a:lnTo>
                            <a:cubicBezTo>
                              <a:pt x="1949029" y="135663"/>
                              <a:pt x="1944376" y="202466"/>
                              <a:pt x="1944654" y="250741"/>
                            </a:cubicBezTo>
                            <a:cubicBezTo>
                              <a:pt x="1946584" y="332931"/>
                              <a:pt x="1916016" y="426461"/>
                              <a:pt x="1944654" y="501480"/>
                            </a:cubicBezTo>
                            <a:cubicBezTo>
                              <a:pt x="1933329" y="547590"/>
                              <a:pt x="1900157" y="590317"/>
                              <a:pt x="1844355" y="601779"/>
                            </a:cubicBezTo>
                            <a:cubicBezTo>
                              <a:pt x="1781607" y="620172"/>
                              <a:pt x="1681893" y="601285"/>
                              <a:pt x="1620545" y="601779"/>
                            </a:cubicBezTo>
                            <a:cubicBezTo>
                              <a:pt x="1467331" y="629852"/>
                              <a:pt x="1333939" y="581673"/>
                              <a:pt x="1134382" y="601779"/>
                            </a:cubicBezTo>
                            <a:lnTo>
                              <a:pt x="1134382" y="601779"/>
                            </a:lnTo>
                            <a:cubicBezTo>
                              <a:pt x="1026614" y="655201"/>
                              <a:pt x="863088" y="579386"/>
                              <a:pt x="596659" y="601779"/>
                            </a:cubicBezTo>
                            <a:cubicBezTo>
                              <a:pt x="330230" y="624172"/>
                              <a:pt x="214135" y="548846"/>
                              <a:pt x="100299" y="601779"/>
                            </a:cubicBezTo>
                            <a:cubicBezTo>
                              <a:pt x="55486" y="600487"/>
                              <a:pt x="1084" y="569444"/>
                              <a:pt x="0" y="501480"/>
                            </a:cubicBezTo>
                            <a:cubicBezTo>
                              <a:pt x="-19665" y="428054"/>
                              <a:pt x="27647" y="347647"/>
                              <a:pt x="0" y="250741"/>
                            </a:cubicBezTo>
                            <a:cubicBezTo>
                              <a:pt x="-12703" y="175707"/>
                              <a:pt x="15798" y="149886"/>
                              <a:pt x="0" y="100297"/>
                            </a:cubicBezTo>
                            <a:lnTo>
                              <a:pt x="0" y="100297"/>
                            </a:lnTo>
                            <a:lnTo>
                              <a:pt x="0" y="100299"/>
                            </a:ln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410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7" grpId="0"/>
      <p:bldP spid="28" grpId="0" animBg="1"/>
      <p:bldP spid="29" grpId="0"/>
      <p:bldP spid="31" grpId="0"/>
      <p:bldP spid="33" grpId="0"/>
      <p:bldP spid="36" grpId="0"/>
      <p:bldP spid="39" grpId="0"/>
      <p:bldP spid="41" grpId="0"/>
      <p:bldP spid="42" grpId="0"/>
      <p:bldP spid="43" grpId="0"/>
      <p:bldP spid="44" grpId="0"/>
      <p:bldP spid="45" grpId="0"/>
      <p:bldP spid="46" grpId="0" animBg="1"/>
      <p:bldP spid="47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B550DDC-5E99-96D1-A253-22FB1E30F148}"/>
                  </a:ext>
                </a:extLst>
              </p:cNvPr>
              <p:cNvSpPr txBox="1"/>
              <p:nvPr/>
            </p:nvSpPr>
            <p:spPr>
              <a:xfrm>
                <a:off x="3933373" y="5253600"/>
                <a:ext cx="2652427" cy="2921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𝑅𝑒𝑐𝑜𝑣𝑒𝑟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B550DDC-5E99-96D1-A253-22FB1E30F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373" y="5253600"/>
                <a:ext cx="2652427" cy="292131"/>
              </a:xfrm>
              <a:prstGeom prst="rect">
                <a:avLst/>
              </a:prstGeom>
              <a:blipFill>
                <a:blip r:embed="rId3"/>
                <a:stretch>
                  <a:fillRect l="-2857" t="-416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6" descr="Happy Bee">
            <a:extLst>
              <a:ext uri="{FF2B5EF4-FFF2-40B4-BE49-F238E27FC236}">
                <a16:creationId xmlns:a16="http://schemas.microsoft.com/office/drawing/2014/main" id="{74EA5972-4B2B-3175-2852-7E34AF5E1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359" y="208527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2B28E8C-4095-936E-D013-CB3DCEC77E34}"/>
                  </a:ext>
                </a:extLst>
              </p:cNvPr>
              <p:cNvSpPr txBox="1"/>
              <p:nvPr/>
            </p:nvSpPr>
            <p:spPr>
              <a:xfrm>
                <a:off x="2112482" y="280091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2B28E8C-4095-936E-D013-CB3DCEC77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482" y="2800919"/>
                <a:ext cx="259396" cy="246221"/>
              </a:xfrm>
              <a:prstGeom prst="rect">
                <a:avLst/>
              </a:prstGeom>
              <a:blipFill>
                <a:blip r:embed="rId5"/>
                <a:stretch>
                  <a:fillRect l="-14286" r="-476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C9587AF-CE53-24BC-F5C9-BADF12573ED7}"/>
              </a:ext>
            </a:extLst>
          </p:cNvPr>
          <p:cNvCxnSpPr>
            <a:cxnSpLocks/>
          </p:cNvCxnSpPr>
          <p:nvPr/>
        </p:nvCxnSpPr>
        <p:spPr>
          <a:xfrm>
            <a:off x="946809" y="2817590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02F2BBF-F564-25D4-E2B8-F5A71DFFD89C}"/>
                  </a:ext>
                </a:extLst>
              </p:cNvPr>
              <p:cNvSpPr txBox="1"/>
              <p:nvPr/>
            </p:nvSpPr>
            <p:spPr>
              <a:xfrm>
                <a:off x="827481" y="2449052"/>
                <a:ext cx="11075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02F2BBF-F564-25D4-E2B8-F5A71DFFD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81" y="2449052"/>
                <a:ext cx="1107547" cy="276999"/>
              </a:xfrm>
              <a:prstGeom prst="rect">
                <a:avLst/>
              </a:prstGeom>
              <a:blipFill>
                <a:blip r:embed="rId6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F0DD1FC-146C-1855-7381-1CF28D803370}"/>
              </a:ext>
            </a:extLst>
          </p:cNvPr>
          <p:cNvCxnSpPr>
            <a:cxnSpLocks/>
          </p:cNvCxnSpPr>
          <p:nvPr/>
        </p:nvCxnSpPr>
        <p:spPr>
          <a:xfrm>
            <a:off x="2930793" y="2664735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6" descr="Happy Bee">
            <a:extLst>
              <a:ext uri="{FF2B5EF4-FFF2-40B4-BE49-F238E27FC236}">
                <a16:creationId xmlns:a16="http://schemas.microsoft.com/office/drawing/2014/main" id="{F0385D83-4008-9869-E6B6-200DF1B58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359" y="4193265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97D8F04-D33C-60C5-24DC-9ECC7634B773}"/>
                  </a:ext>
                </a:extLst>
              </p:cNvPr>
              <p:cNvSpPr txBox="1"/>
              <p:nvPr/>
            </p:nvSpPr>
            <p:spPr>
              <a:xfrm>
                <a:off x="2112482" y="4908908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97D8F04-D33C-60C5-24DC-9ECC7634B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482" y="4908908"/>
                <a:ext cx="259396" cy="246221"/>
              </a:xfrm>
              <a:prstGeom prst="rect">
                <a:avLst/>
              </a:prstGeom>
              <a:blipFill>
                <a:blip r:embed="rId7"/>
                <a:stretch>
                  <a:fillRect l="-14286" r="-476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C814BB-8FFF-A0B7-1590-0FBC71E9F064}"/>
              </a:ext>
            </a:extLst>
          </p:cNvPr>
          <p:cNvCxnSpPr>
            <a:cxnSpLocks/>
          </p:cNvCxnSpPr>
          <p:nvPr/>
        </p:nvCxnSpPr>
        <p:spPr>
          <a:xfrm>
            <a:off x="946809" y="4925579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38BF770-3C43-A13B-0602-F2F829FA1872}"/>
                  </a:ext>
                </a:extLst>
              </p:cNvPr>
              <p:cNvSpPr txBox="1"/>
              <p:nvPr/>
            </p:nvSpPr>
            <p:spPr>
              <a:xfrm>
                <a:off x="827481" y="4557041"/>
                <a:ext cx="10865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38BF770-3C43-A13B-0602-F2F829FA1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81" y="4557041"/>
                <a:ext cx="1086515" cy="276999"/>
              </a:xfrm>
              <a:prstGeom prst="rect">
                <a:avLst/>
              </a:prstGeom>
              <a:blipFill>
                <a:blip r:embed="rId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4B89321-48E3-F1D8-9A98-FC7A89AC8EC7}"/>
              </a:ext>
            </a:extLst>
          </p:cNvPr>
          <p:cNvCxnSpPr>
            <a:cxnSpLocks/>
          </p:cNvCxnSpPr>
          <p:nvPr/>
        </p:nvCxnSpPr>
        <p:spPr>
          <a:xfrm>
            <a:off x="2930793" y="4772724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2F67823-FAE5-E93D-3BE5-48D69E54556C}"/>
                  </a:ext>
                </a:extLst>
              </p:cNvPr>
              <p:cNvSpPr txBox="1"/>
              <p:nvPr/>
            </p:nvSpPr>
            <p:spPr>
              <a:xfrm>
                <a:off x="4083160" y="4616399"/>
                <a:ext cx="2186496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…,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…,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2F67823-FAE5-E93D-3BE5-48D69E545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4616399"/>
                <a:ext cx="2186496" cy="414537"/>
              </a:xfrm>
              <a:prstGeom prst="rect">
                <a:avLst/>
              </a:prstGeom>
              <a:blipFill>
                <a:blip r:embed="rId9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3DA46FE-CC8E-EE00-CDCC-FEB423847A8A}"/>
                  </a:ext>
                </a:extLst>
              </p:cNvPr>
              <p:cNvSpPr txBox="1"/>
              <p:nvPr/>
            </p:nvSpPr>
            <p:spPr>
              <a:xfrm>
                <a:off x="4083160" y="2289107"/>
                <a:ext cx="13939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3DA46FE-CC8E-EE00-CDCC-FEB423847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2289107"/>
                <a:ext cx="1393971" cy="276999"/>
              </a:xfrm>
              <a:prstGeom prst="rect">
                <a:avLst/>
              </a:prstGeom>
              <a:blipFill>
                <a:blip r:embed="rId10"/>
                <a:stretch>
                  <a:fillRect l="-5405" t="-8696" r="-5405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9B21F9C-864A-894F-F07C-7BA55379F623}"/>
                  </a:ext>
                </a:extLst>
              </p:cNvPr>
              <p:cNvSpPr txBox="1"/>
              <p:nvPr/>
            </p:nvSpPr>
            <p:spPr>
              <a:xfrm>
                <a:off x="4083160" y="2707103"/>
                <a:ext cx="2169184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…,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9B21F9C-864A-894F-F07C-7BA55379F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2707103"/>
                <a:ext cx="2169184" cy="312650"/>
              </a:xfrm>
              <a:prstGeom prst="rect">
                <a:avLst/>
              </a:prstGeom>
              <a:blipFill>
                <a:blip r:embed="rId11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B19031E-C2E1-E553-3955-D762ED003D16}"/>
                  </a:ext>
                </a:extLst>
              </p:cNvPr>
              <p:cNvSpPr txBox="1"/>
              <p:nvPr/>
            </p:nvSpPr>
            <p:spPr>
              <a:xfrm>
                <a:off x="1058224" y="3125093"/>
                <a:ext cx="2367912" cy="312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B19031E-C2E1-E553-3955-D762ED003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224" y="3125093"/>
                <a:ext cx="2367912" cy="312650"/>
              </a:xfrm>
              <a:prstGeom prst="rect">
                <a:avLst/>
              </a:prstGeom>
              <a:blipFill>
                <a:blip r:embed="rId12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1D4E849-F0BA-8704-D833-35F7FC50945A}"/>
                  </a:ext>
                </a:extLst>
              </p:cNvPr>
              <p:cNvSpPr txBox="1"/>
              <p:nvPr/>
            </p:nvSpPr>
            <p:spPr>
              <a:xfrm>
                <a:off x="1026434" y="5233081"/>
                <a:ext cx="2367912" cy="312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1D4E849-F0BA-8704-D833-35F7FC509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434" y="5233081"/>
                <a:ext cx="2367912" cy="312650"/>
              </a:xfrm>
              <a:prstGeom prst="rect">
                <a:avLst/>
              </a:prstGeom>
              <a:blipFill>
                <a:blip r:embed="rId1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7A398A-8D5F-3CD9-7CF4-F9D9CDDE8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492B2E-0854-C699-AF11-8CA54243CE35}"/>
                  </a:ext>
                </a:extLst>
              </p:cNvPr>
              <p:cNvSpPr txBox="1"/>
              <p:nvPr/>
            </p:nvSpPr>
            <p:spPr>
              <a:xfrm>
                <a:off x="9900458" y="1864582"/>
                <a:ext cx="1184561" cy="369332"/>
              </a:xfrm>
              <a:custGeom>
                <a:avLst/>
                <a:gdLst>
                  <a:gd name="connsiteX0" fmla="*/ 0 w 1184561"/>
                  <a:gd name="connsiteY0" fmla="*/ 0 h 369332"/>
                  <a:gd name="connsiteX1" fmla="*/ 615972 w 1184561"/>
                  <a:gd name="connsiteY1" fmla="*/ 0 h 369332"/>
                  <a:gd name="connsiteX2" fmla="*/ 1184561 w 1184561"/>
                  <a:gd name="connsiteY2" fmla="*/ 0 h 369332"/>
                  <a:gd name="connsiteX3" fmla="*/ 1184561 w 1184561"/>
                  <a:gd name="connsiteY3" fmla="*/ 369332 h 369332"/>
                  <a:gd name="connsiteX4" fmla="*/ 615972 w 1184561"/>
                  <a:gd name="connsiteY4" fmla="*/ 369332 h 369332"/>
                  <a:gd name="connsiteX5" fmla="*/ 0 w 1184561"/>
                  <a:gd name="connsiteY5" fmla="*/ 369332 h 369332"/>
                  <a:gd name="connsiteX6" fmla="*/ 0 w 1184561"/>
                  <a:gd name="connsiteY6" fmla="*/ 0 h 369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4561" h="369332" extrusionOk="0">
                    <a:moveTo>
                      <a:pt x="0" y="0"/>
                    </a:moveTo>
                    <a:cubicBezTo>
                      <a:pt x="278090" y="-26115"/>
                      <a:pt x="432238" y="42383"/>
                      <a:pt x="615972" y="0"/>
                    </a:cubicBezTo>
                    <a:cubicBezTo>
                      <a:pt x="799706" y="-42383"/>
                      <a:pt x="994920" y="53400"/>
                      <a:pt x="1184561" y="0"/>
                    </a:cubicBezTo>
                    <a:cubicBezTo>
                      <a:pt x="1210582" y="143473"/>
                      <a:pt x="1147611" y="267054"/>
                      <a:pt x="1184561" y="369332"/>
                    </a:cubicBezTo>
                    <a:cubicBezTo>
                      <a:pt x="1030511" y="426167"/>
                      <a:pt x="889212" y="312069"/>
                      <a:pt x="615972" y="369332"/>
                    </a:cubicBezTo>
                    <a:cubicBezTo>
                      <a:pt x="342732" y="426595"/>
                      <a:pt x="279143" y="356737"/>
                      <a:pt x="0" y="369332"/>
                    </a:cubicBezTo>
                    <a:cubicBezTo>
                      <a:pt x="-30392" y="200379"/>
                      <a:pt x="35007" y="101319"/>
                      <a:pt x="0" y="0"/>
                    </a:cubicBezTo>
                    <a:close/>
                  </a:path>
                </a:pathLst>
              </a:custGeom>
              <a:noFill/>
              <a:ln w="12700">
                <a:solidFill>
                  <a:srgbClr val="0070C0"/>
                </a:solidFill>
                <a:extLst>
                  <a:ext uri="{C807C97D-BFC1-408E-A445-0C87EB9F89A2}">
                    <ask:lineSketchStyleProps xmlns:ask="http://schemas.microsoft.com/office/drawing/2018/sketchyshapes" sd="3952607049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𝔾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492B2E-0854-C699-AF11-8CA54243C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0458" y="1864582"/>
                <a:ext cx="1184561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2700">
                <a:solidFill>
                  <a:srgbClr val="0070C0"/>
                </a:solidFill>
                <a:extLst>
                  <a:ext uri="{C807C97D-BFC1-408E-A445-0C87EB9F89A2}">
                    <ask:lineSketchStyleProps xmlns:ask="http://schemas.microsoft.com/office/drawing/2018/sketchyshapes" sd="3952607049">
                      <a:custGeom>
                        <a:avLst/>
                        <a:gdLst>
                          <a:gd name="connsiteX0" fmla="*/ 0 w 1184561"/>
                          <a:gd name="connsiteY0" fmla="*/ 0 h 369332"/>
                          <a:gd name="connsiteX1" fmla="*/ 615972 w 1184561"/>
                          <a:gd name="connsiteY1" fmla="*/ 0 h 369332"/>
                          <a:gd name="connsiteX2" fmla="*/ 1184561 w 1184561"/>
                          <a:gd name="connsiteY2" fmla="*/ 0 h 369332"/>
                          <a:gd name="connsiteX3" fmla="*/ 1184561 w 1184561"/>
                          <a:gd name="connsiteY3" fmla="*/ 369332 h 369332"/>
                          <a:gd name="connsiteX4" fmla="*/ 615972 w 1184561"/>
                          <a:gd name="connsiteY4" fmla="*/ 369332 h 369332"/>
                          <a:gd name="connsiteX5" fmla="*/ 0 w 1184561"/>
                          <a:gd name="connsiteY5" fmla="*/ 369332 h 369332"/>
                          <a:gd name="connsiteX6" fmla="*/ 0 w 1184561"/>
                          <a:gd name="connsiteY6" fmla="*/ 0 h 3693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184561" h="369332" extrusionOk="0">
                            <a:moveTo>
                              <a:pt x="0" y="0"/>
                            </a:moveTo>
                            <a:cubicBezTo>
                              <a:pt x="278090" y="-26115"/>
                              <a:pt x="432238" y="42383"/>
                              <a:pt x="615972" y="0"/>
                            </a:cubicBezTo>
                            <a:cubicBezTo>
                              <a:pt x="799706" y="-42383"/>
                              <a:pt x="994920" y="53400"/>
                              <a:pt x="1184561" y="0"/>
                            </a:cubicBezTo>
                            <a:cubicBezTo>
                              <a:pt x="1210582" y="143473"/>
                              <a:pt x="1147611" y="267054"/>
                              <a:pt x="1184561" y="369332"/>
                            </a:cubicBezTo>
                            <a:cubicBezTo>
                              <a:pt x="1030511" y="426167"/>
                              <a:pt x="889212" y="312069"/>
                              <a:pt x="615972" y="369332"/>
                            </a:cubicBezTo>
                            <a:cubicBezTo>
                              <a:pt x="342732" y="426595"/>
                              <a:pt x="279143" y="356737"/>
                              <a:pt x="0" y="369332"/>
                            </a:cubicBezTo>
                            <a:cubicBezTo>
                              <a:pt x="-30392" y="200379"/>
                              <a:pt x="35007" y="101319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25749C8-BE4A-61AF-C525-F237BC73EDDF}"/>
              </a:ext>
            </a:extLst>
          </p:cNvPr>
          <p:cNvSpPr/>
          <p:nvPr/>
        </p:nvSpPr>
        <p:spPr>
          <a:xfrm>
            <a:off x="4083160" y="2664734"/>
            <a:ext cx="2186496" cy="453117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B092BAE-EE31-63EB-9450-39F12E936DAA}"/>
              </a:ext>
            </a:extLst>
          </p:cNvPr>
          <p:cNvSpPr/>
          <p:nvPr/>
        </p:nvSpPr>
        <p:spPr>
          <a:xfrm>
            <a:off x="4065848" y="4619778"/>
            <a:ext cx="2186496" cy="453117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D00BD16-0E89-3126-DC02-79E5AA3698BF}"/>
              </a:ext>
            </a:extLst>
          </p:cNvPr>
          <p:cNvCxnSpPr>
            <a:cxnSpLocks/>
          </p:cNvCxnSpPr>
          <p:nvPr/>
        </p:nvCxnSpPr>
        <p:spPr>
          <a:xfrm>
            <a:off x="6252344" y="3125093"/>
            <a:ext cx="427856" cy="34535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24B1544-7A05-78EF-94F2-EC70781EAFC0}"/>
              </a:ext>
            </a:extLst>
          </p:cNvPr>
          <p:cNvCxnSpPr>
            <a:cxnSpLocks/>
          </p:cNvCxnSpPr>
          <p:nvPr/>
        </p:nvCxnSpPr>
        <p:spPr>
          <a:xfrm flipH="1">
            <a:off x="6205144" y="4230138"/>
            <a:ext cx="475056" cy="38626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lternate Process 20">
            <a:extLst>
              <a:ext uri="{FF2B5EF4-FFF2-40B4-BE49-F238E27FC236}">
                <a16:creationId xmlns:a16="http://schemas.microsoft.com/office/drawing/2014/main" id="{0D677DF1-90D9-8D7F-A27D-2DFCFCB2ED1A}"/>
              </a:ext>
            </a:extLst>
          </p:cNvPr>
          <p:cNvSpPr/>
          <p:nvPr/>
        </p:nvSpPr>
        <p:spPr>
          <a:xfrm>
            <a:off x="6585799" y="3470452"/>
            <a:ext cx="2598541" cy="759686"/>
          </a:xfrm>
          <a:custGeom>
            <a:avLst/>
            <a:gdLst>
              <a:gd name="connsiteX0" fmla="*/ 0 w 2598541"/>
              <a:gd name="connsiteY0" fmla="*/ 126614 h 759686"/>
              <a:gd name="connsiteX1" fmla="*/ 126614 w 2598541"/>
              <a:gd name="connsiteY1" fmla="*/ 0 h 759686"/>
              <a:gd name="connsiteX2" fmla="*/ 759849 w 2598541"/>
              <a:gd name="connsiteY2" fmla="*/ 0 h 759686"/>
              <a:gd name="connsiteX3" fmla="*/ 1322724 w 2598541"/>
              <a:gd name="connsiteY3" fmla="*/ 0 h 759686"/>
              <a:gd name="connsiteX4" fmla="*/ 1909052 w 2598541"/>
              <a:gd name="connsiteY4" fmla="*/ 0 h 759686"/>
              <a:gd name="connsiteX5" fmla="*/ 2471927 w 2598541"/>
              <a:gd name="connsiteY5" fmla="*/ 0 h 759686"/>
              <a:gd name="connsiteX6" fmla="*/ 2598541 w 2598541"/>
              <a:gd name="connsiteY6" fmla="*/ 126614 h 759686"/>
              <a:gd name="connsiteX7" fmla="*/ 2598541 w 2598541"/>
              <a:gd name="connsiteY7" fmla="*/ 633072 h 759686"/>
              <a:gd name="connsiteX8" fmla="*/ 2471927 w 2598541"/>
              <a:gd name="connsiteY8" fmla="*/ 759686 h 759686"/>
              <a:gd name="connsiteX9" fmla="*/ 1955958 w 2598541"/>
              <a:gd name="connsiteY9" fmla="*/ 759686 h 759686"/>
              <a:gd name="connsiteX10" fmla="*/ 1393083 w 2598541"/>
              <a:gd name="connsiteY10" fmla="*/ 759686 h 759686"/>
              <a:gd name="connsiteX11" fmla="*/ 830208 w 2598541"/>
              <a:gd name="connsiteY11" fmla="*/ 759686 h 759686"/>
              <a:gd name="connsiteX12" fmla="*/ 126614 w 2598541"/>
              <a:gd name="connsiteY12" fmla="*/ 759686 h 759686"/>
              <a:gd name="connsiteX13" fmla="*/ 0 w 2598541"/>
              <a:gd name="connsiteY13" fmla="*/ 633072 h 759686"/>
              <a:gd name="connsiteX14" fmla="*/ 0 w 2598541"/>
              <a:gd name="connsiteY14" fmla="*/ 126614 h 75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98541" h="759686" fill="none" extrusionOk="0">
                <a:moveTo>
                  <a:pt x="0" y="126614"/>
                </a:moveTo>
                <a:cubicBezTo>
                  <a:pt x="-5216" y="73022"/>
                  <a:pt x="45787" y="1190"/>
                  <a:pt x="126614" y="0"/>
                </a:cubicBezTo>
                <a:cubicBezTo>
                  <a:pt x="427411" y="-59044"/>
                  <a:pt x="556080" y="73451"/>
                  <a:pt x="759849" y="0"/>
                </a:cubicBezTo>
                <a:cubicBezTo>
                  <a:pt x="963618" y="-73451"/>
                  <a:pt x="1058281" y="1293"/>
                  <a:pt x="1322724" y="0"/>
                </a:cubicBezTo>
                <a:cubicBezTo>
                  <a:pt x="1587167" y="-1293"/>
                  <a:pt x="1692616" y="13776"/>
                  <a:pt x="1909052" y="0"/>
                </a:cubicBezTo>
                <a:cubicBezTo>
                  <a:pt x="2125488" y="-13776"/>
                  <a:pt x="2300308" y="61337"/>
                  <a:pt x="2471927" y="0"/>
                </a:cubicBezTo>
                <a:cubicBezTo>
                  <a:pt x="2534838" y="16014"/>
                  <a:pt x="2605315" y="41492"/>
                  <a:pt x="2598541" y="126614"/>
                </a:cubicBezTo>
                <a:cubicBezTo>
                  <a:pt x="2651966" y="259523"/>
                  <a:pt x="2578453" y="472946"/>
                  <a:pt x="2598541" y="633072"/>
                </a:cubicBezTo>
                <a:cubicBezTo>
                  <a:pt x="2596398" y="701960"/>
                  <a:pt x="2547799" y="743304"/>
                  <a:pt x="2471927" y="759686"/>
                </a:cubicBezTo>
                <a:cubicBezTo>
                  <a:pt x="2259162" y="778316"/>
                  <a:pt x="2132505" y="698265"/>
                  <a:pt x="1955958" y="759686"/>
                </a:cubicBezTo>
                <a:cubicBezTo>
                  <a:pt x="1779411" y="821107"/>
                  <a:pt x="1604523" y="747966"/>
                  <a:pt x="1393083" y="759686"/>
                </a:cubicBezTo>
                <a:cubicBezTo>
                  <a:pt x="1181644" y="771406"/>
                  <a:pt x="947996" y="718778"/>
                  <a:pt x="830208" y="759686"/>
                </a:cubicBezTo>
                <a:cubicBezTo>
                  <a:pt x="712420" y="800594"/>
                  <a:pt x="391259" y="743925"/>
                  <a:pt x="126614" y="759686"/>
                </a:cubicBezTo>
                <a:cubicBezTo>
                  <a:pt x="44405" y="747109"/>
                  <a:pt x="6728" y="692242"/>
                  <a:pt x="0" y="633072"/>
                </a:cubicBezTo>
                <a:cubicBezTo>
                  <a:pt x="-10031" y="476776"/>
                  <a:pt x="22921" y="245319"/>
                  <a:pt x="0" y="126614"/>
                </a:cubicBezTo>
                <a:close/>
              </a:path>
              <a:path w="2598541" h="759686" stroke="0" extrusionOk="0">
                <a:moveTo>
                  <a:pt x="0" y="126614"/>
                </a:moveTo>
                <a:cubicBezTo>
                  <a:pt x="-10552" y="47257"/>
                  <a:pt x="70261" y="-7725"/>
                  <a:pt x="126614" y="0"/>
                </a:cubicBezTo>
                <a:cubicBezTo>
                  <a:pt x="393846" y="-42927"/>
                  <a:pt x="592447" y="61346"/>
                  <a:pt x="759849" y="0"/>
                </a:cubicBezTo>
                <a:cubicBezTo>
                  <a:pt x="927252" y="-61346"/>
                  <a:pt x="1134810" y="60289"/>
                  <a:pt x="1393083" y="0"/>
                </a:cubicBezTo>
                <a:cubicBezTo>
                  <a:pt x="1651356" y="-60289"/>
                  <a:pt x="1756953" y="56089"/>
                  <a:pt x="1932505" y="0"/>
                </a:cubicBezTo>
                <a:cubicBezTo>
                  <a:pt x="2108057" y="-56089"/>
                  <a:pt x="2316912" y="32673"/>
                  <a:pt x="2471927" y="0"/>
                </a:cubicBezTo>
                <a:cubicBezTo>
                  <a:pt x="2539454" y="-1203"/>
                  <a:pt x="2596705" y="76947"/>
                  <a:pt x="2598541" y="126614"/>
                </a:cubicBezTo>
                <a:cubicBezTo>
                  <a:pt x="2622168" y="248221"/>
                  <a:pt x="2542368" y="485145"/>
                  <a:pt x="2598541" y="633072"/>
                </a:cubicBezTo>
                <a:cubicBezTo>
                  <a:pt x="2600199" y="701920"/>
                  <a:pt x="2555851" y="759822"/>
                  <a:pt x="2471927" y="759686"/>
                </a:cubicBezTo>
                <a:cubicBezTo>
                  <a:pt x="2354414" y="762133"/>
                  <a:pt x="2054802" y="756093"/>
                  <a:pt x="1885599" y="759686"/>
                </a:cubicBezTo>
                <a:cubicBezTo>
                  <a:pt x="1716396" y="763279"/>
                  <a:pt x="1500698" y="721343"/>
                  <a:pt x="1299271" y="759686"/>
                </a:cubicBezTo>
                <a:cubicBezTo>
                  <a:pt x="1097844" y="798029"/>
                  <a:pt x="909146" y="754766"/>
                  <a:pt x="666036" y="759686"/>
                </a:cubicBezTo>
                <a:cubicBezTo>
                  <a:pt x="422927" y="764606"/>
                  <a:pt x="388160" y="720173"/>
                  <a:pt x="126614" y="759686"/>
                </a:cubicBezTo>
                <a:cubicBezTo>
                  <a:pt x="61953" y="765921"/>
                  <a:pt x="469" y="697251"/>
                  <a:pt x="0" y="633072"/>
                </a:cubicBezTo>
                <a:cubicBezTo>
                  <a:pt x="-55126" y="444092"/>
                  <a:pt x="60635" y="274788"/>
                  <a:pt x="0" y="126614"/>
                </a:cubicBezTo>
                <a:close/>
              </a:path>
            </a:pathLst>
          </a:custGeom>
          <a:solidFill>
            <a:srgbClr val="FFD8E0"/>
          </a:solidFill>
          <a:ln w="190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660784067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Require </a:t>
            </a:r>
            <a:r>
              <a:rPr lang="en-US" b="1" dirty="0">
                <a:solidFill>
                  <a:srgbClr val="C00000"/>
                </a:solidFill>
              </a:rPr>
              <a:t>stronger variant</a:t>
            </a:r>
            <a:r>
              <a:rPr lang="en-US" dirty="0">
                <a:solidFill>
                  <a:srgbClr val="C00000"/>
                </a:solidFill>
              </a:rPr>
              <a:t> of DDH assumptions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CE91D925-05AA-FF1F-A380-B8108429A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z="4800" dirty="0"/>
              <a:t>ACMS23 Construction’s Limitations</a:t>
            </a:r>
          </a:p>
        </p:txBody>
      </p:sp>
    </p:spTree>
    <p:extLst>
      <p:ext uri="{BB962C8B-B14F-4D97-AF65-F5344CB8AC3E}">
        <p14:creationId xmlns:p14="http://schemas.microsoft.com/office/powerpoint/2010/main" val="319303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B550DDC-5E99-96D1-A253-22FB1E30F148}"/>
                  </a:ext>
                </a:extLst>
              </p:cNvPr>
              <p:cNvSpPr txBox="1"/>
              <p:nvPr/>
            </p:nvSpPr>
            <p:spPr>
              <a:xfrm>
                <a:off x="3933373" y="5253600"/>
                <a:ext cx="2652427" cy="2921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𝑅𝑒𝑐𝑜𝑣𝑒𝑟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B550DDC-5E99-96D1-A253-22FB1E30F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373" y="5253600"/>
                <a:ext cx="2652427" cy="292131"/>
              </a:xfrm>
              <a:prstGeom prst="rect">
                <a:avLst/>
              </a:prstGeom>
              <a:blipFill>
                <a:blip r:embed="rId3"/>
                <a:stretch>
                  <a:fillRect l="-2857" t="-416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6" descr="Happy Bee">
            <a:extLst>
              <a:ext uri="{FF2B5EF4-FFF2-40B4-BE49-F238E27FC236}">
                <a16:creationId xmlns:a16="http://schemas.microsoft.com/office/drawing/2014/main" id="{74EA5972-4B2B-3175-2852-7E34AF5E1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359" y="208527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2B28E8C-4095-936E-D013-CB3DCEC77E34}"/>
                  </a:ext>
                </a:extLst>
              </p:cNvPr>
              <p:cNvSpPr txBox="1"/>
              <p:nvPr/>
            </p:nvSpPr>
            <p:spPr>
              <a:xfrm>
                <a:off x="2112482" y="280091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2B28E8C-4095-936E-D013-CB3DCEC77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482" y="2800919"/>
                <a:ext cx="259396" cy="246221"/>
              </a:xfrm>
              <a:prstGeom prst="rect">
                <a:avLst/>
              </a:prstGeom>
              <a:blipFill>
                <a:blip r:embed="rId5"/>
                <a:stretch>
                  <a:fillRect l="-14286" r="-476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C9587AF-CE53-24BC-F5C9-BADF12573ED7}"/>
              </a:ext>
            </a:extLst>
          </p:cNvPr>
          <p:cNvCxnSpPr>
            <a:cxnSpLocks/>
          </p:cNvCxnSpPr>
          <p:nvPr/>
        </p:nvCxnSpPr>
        <p:spPr>
          <a:xfrm>
            <a:off x="946809" y="2817590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02F2BBF-F564-25D4-E2B8-F5A71DFFD89C}"/>
                  </a:ext>
                </a:extLst>
              </p:cNvPr>
              <p:cNvSpPr txBox="1"/>
              <p:nvPr/>
            </p:nvSpPr>
            <p:spPr>
              <a:xfrm>
                <a:off x="827481" y="2449052"/>
                <a:ext cx="11075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02F2BBF-F564-25D4-E2B8-F5A71DFFD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81" y="2449052"/>
                <a:ext cx="1107547" cy="276999"/>
              </a:xfrm>
              <a:prstGeom prst="rect">
                <a:avLst/>
              </a:prstGeom>
              <a:blipFill>
                <a:blip r:embed="rId6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F0DD1FC-146C-1855-7381-1CF28D803370}"/>
              </a:ext>
            </a:extLst>
          </p:cNvPr>
          <p:cNvCxnSpPr>
            <a:cxnSpLocks/>
          </p:cNvCxnSpPr>
          <p:nvPr/>
        </p:nvCxnSpPr>
        <p:spPr>
          <a:xfrm>
            <a:off x="2930793" y="2664735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6" descr="Happy Bee">
            <a:extLst>
              <a:ext uri="{FF2B5EF4-FFF2-40B4-BE49-F238E27FC236}">
                <a16:creationId xmlns:a16="http://schemas.microsoft.com/office/drawing/2014/main" id="{F0385D83-4008-9869-E6B6-200DF1B58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359" y="4193265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97D8F04-D33C-60C5-24DC-9ECC7634B773}"/>
                  </a:ext>
                </a:extLst>
              </p:cNvPr>
              <p:cNvSpPr txBox="1"/>
              <p:nvPr/>
            </p:nvSpPr>
            <p:spPr>
              <a:xfrm>
                <a:off x="2112482" y="4908908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97D8F04-D33C-60C5-24DC-9ECC7634B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482" y="4908908"/>
                <a:ext cx="259396" cy="246221"/>
              </a:xfrm>
              <a:prstGeom prst="rect">
                <a:avLst/>
              </a:prstGeom>
              <a:blipFill>
                <a:blip r:embed="rId7"/>
                <a:stretch>
                  <a:fillRect l="-14286" r="-476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C814BB-8FFF-A0B7-1590-0FBC71E9F064}"/>
              </a:ext>
            </a:extLst>
          </p:cNvPr>
          <p:cNvCxnSpPr>
            <a:cxnSpLocks/>
          </p:cNvCxnSpPr>
          <p:nvPr/>
        </p:nvCxnSpPr>
        <p:spPr>
          <a:xfrm>
            <a:off x="946809" y="4925579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38BF770-3C43-A13B-0602-F2F829FA1872}"/>
                  </a:ext>
                </a:extLst>
              </p:cNvPr>
              <p:cNvSpPr txBox="1"/>
              <p:nvPr/>
            </p:nvSpPr>
            <p:spPr>
              <a:xfrm>
                <a:off x="827481" y="4557041"/>
                <a:ext cx="10865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38BF770-3C43-A13B-0602-F2F829FA1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81" y="4557041"/>
                <a:ext cx="1086515" cy="276999"/>
              </a:xfrm>
              <a:prstGeom prst="rect">
                <a:avLst/>
              </a:prstGeom>
              <a:blipFill>
                <a:blip r:embed="rId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4B89321-48E3-F1D8-9A98-FC7A89AC8EC7}"/>
              </a:ext>
            </a:extLst>
          </p:cNvPr>
          <p:cNvCxnSpPr>
            <a:cxnSpLocks/>
          </p:cNvCxnSpPr>
          <p:nvPr/>
        </p:nvCxnSpPr>
        <p:spPr>
          <a:xfrm>
            <a:off x="2930793" y="4772724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2F67823-FAE5-E93D-3BE5-48D69E54556C}"/>
                  </a:ext>
                </a:extLst>
              </p:cNvPr>
              <p:cNvSpPr txBox="1"/>
              <p:nvPr/>
            </p:nvSpPr>
            <p:spPr>
              <a:xfrm>
                <a:off x="4083160" y="4616399"/>
                <a:ext cx="2186496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…,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…,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2F67823-FAE5-E93D-3BE5-48D69E545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4616399"/>
                <a:ext cx="2186496" cy="414537"/>
              </a:xfrm>
              <a:prstGeom prst="rect">
                <a:avLst/>
              </a:prstGeom>
              <a:blipFill>
                <a:blip r:embed="rId9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3DA46FE-CC8E-EE00-CDCC-FEB423847A8A}"/>
                  </a:ext>
                </a:extLst>
              </p:cNvPr>
              <p:cNvSpPr txBox="1"/>
              <p:nvPr/>
            </p:nvSpPr>
            <p:spPr>
              <a:xfrm>
                <a:off x="4083160" y="2289107"/>
                <a:ext cx="13939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3DA46FE-CC8E-EE00-CDCC-FEB423847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2289107"/>
                <a:ext cx="1393971" cy="276999"/>
              </a:xfrm>
              <a:prstGeom prst="rect">
                <a:avLst/>
              </a:prstGeom>
              <a:blipFill>
                <a:blip r:embed="rId10"/>
                <a:stretch>
                  <a:fillRect l="-5405" t="-8696" r="-5405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9B21F9C-864A-894F-F07C-7BA55379F623}"/>
                  </a:ext>
                </a:extLst>
              </p:cNvPr>
              <p:cNvSpPr txBox="1"/>
              <p:nvPr/>
            </p:nvSpPr>
            <p:spPr>
              <a:xfrm>
                <a:off x="4083160" y="2707103"/>
                <a:ext cx="2169184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…,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9B21F9C-864A-894F-F07C-7BA55379F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2707103"/>
                <a:ext cx="2169184" cy="312650"/>
              </a:xfrm>
              <a:prstGeom prst="rect">
                <a:avLst/>
              </a:prstGeom>
              <a:blipFill>
                <a:blip r:embed="rId11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B19031E-C2E1-E553-3955-D762ED003D16}"/>
                  </a:ext>
                </a:extLst>
              </p:cNvPr>
              <p:cNvSpPr txBox="1"/>
              <p:nvPr/>
            </p:nvSpPr>
            <p:spPr>
              <a:xfrm>
                <a:off x="1058224" y="3125093"/>
                <a:ext cx="2367912" cy="312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B19031E-C2E1-E553-3955-D762ED003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224" y="3125093"/>
                <a:ext cx="2367912" cy="312650"/>
              </a:xfrm>
              <a:prstGeom prst="rect">
                <a:avLst/>
              </a:prstGeom>
              <a:blipFill>
                <a:blip r:embed="rId12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1D4E849-F0BA-8704-D833-35F7FC50945A}"/>
                  </a:ext>
                </a:extLst>
              </p:cNvPr>
              <p:cNvSpPr txBox="1"/>
              <p:nvPr/>
            </p:nvSpPr>
            <p:spPr>
              <a:xfrm>
                <a:off x="1026434" y="5233081"/>
                <a:ext cx="2367912" cy="312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1D4E849-F0BA-8704-D833-35F7FC509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434" y="5233081"/>
                <a:ext cx="2367912" cy="312650"/>
              </a:xfrm>
              <a:prstGeom prst="rect">
                <a:avLst/>
              </a:prstGeom>
              <a:blipFill>
                <a:blip r:embed="rId1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7A398A-8D5F-3CD9-7CF4-F9D9CDDE8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492B2E-0854-C699-AF11-8CA54243CE35}"/>
                  </a:ext>
                </a:extLst>
              </p:cNvPr>
              <p:cNvSpPr txBox="1"/>
              <p:nvPr/>
            </p:nvSpPr>
            <p:spPr>
              <a:xfrm>
                <a:off x="9900458" y="1864582"/>
                <a:ext cx="1184561" cy="369332"/>
              </a:xfrm>
              <a:custGeom>
                <a:avLst/>
                <a:gdLst>
                  <a:gd name="connsiteX0" fmla="*/ 0 w 1184561"/>
                  <a:gd name="connsiteY0" fmla="*/ 0 h 369332"/>
                  <a:gd name="connsiteX1" fmla="*/ 615972 w 1184561"/>
                  <a:gd name="connsiteY1" fmla="*/ 0 h 369332"/>
                  <a:gd name="connsiteX2" fmla="*/ 1184561 w 1184561"/>
                  <a:gd name="connsiteY2" fmla="*/ 0 h 369332"/>
                  <a:gd name="connsiteX3" fmla="*/ 1184561 w 1184561"/>
                  <a:gd name="connsiteY3" fmla="*/ 369332 h 369332"/>
                  <a:gd name="connsiteX4" fmla="*/ 615972 w 1184561"/>
                  <a:gd name="connsiteY4" fmla="*/ 369332 h 369332"/>
                  <a:gd name="connsiteX5" fmla="*/ 0 w 1184561"/>
                  <a:gd name="connsiteY5" fmla="*/ 369332 h 369332"/>
                  <a:gd name="connsiteX6" fmla="*/ 0 w 1184561"/>
                  <a:gd name="connsiteY6" fmla="*/ 0 h 369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4561" h="369332" extrusionOk="0">
                    <a:moveTo>
                      <a:pt x="0" y="0"/>
                    </a:moveTo>
                    <a:cubicBezTo>
                      <a:pt x="278090" y="-26115"/>
                      <a:pt x="432238" y="42383"/>
                      <a:pt x="615972" y="0"/>
                    </a:cubicBezTo>
                    <a:cubicBezTo>
                      <a:pt x="799706" y="-42383"/>
                      <a:pt x="994920" y="53400"/>
                      <a:pt x="1184561" y="0"/>
                    </a:cubicBezTo>
                    <a:cubicBezTo>
                      <a:pt x="1210582" y="143473"/>
                      <a:pt x="1147611" y="267054"/>
                      <a:pt x="1184561" y="369332"/>
                    </a:cubicBezTo>
                    <a:cubicBezTo>
                      <a:pt x="1030511" y="426167"/>
                      <a:pt x="889212" y="312069"/>
                      <a:pt x="615972" y="369332"/>
                    </a:cubicBezTo>
                    <a:cubicBezTo>
                      <a:pt x="342732" y="426595"/>
                      <a:pt x="279143" y="356737"/>
                      <a:pt x="0" y="369332"/>
                    </a:cubicBezTo>
                    <a:cubicBezTo>
                      <a:pt x="-30392" y="200379"/>
                      <a:pt x="35007" y="101319"/>
                      <a:pt x="0" y="0"/>
                    </a:cubicBezTo>
                    <a:close/>
                  </a:path>
                </a:pathLst>
              </a:custGeom>
              <a:noFill/>
              <a:ln w="12700">
                <a:solidFill>
                  <a:srgbClr val="0070C0"/>
                </a:solidFill>
                <a:extLst>
                  <a:ext uri="{C807C97D-BFC1-408E-A445-0C87EB9F89A2}">
                    <ask:lineSketchStyleProps xmlns:ask="http://schemas.microsoft.com/office/drawing/2018/sketchyshapes" sd="3952607049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𝔾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492B2E-0854-C699-AF11-8CA54243C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0458" y="1864582"/>
                <a:ext cx="1184561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2700">
                <a:solidFill>
                  <a:srgbClr val="0070C0"/>
                </a:solidFill>
                <a:extLst>
                  <a:ext uri="{C807C97D-BFC1-408E-A445-0C87EB9F89A2}">
                    <ask:lineSketchStyleProps xmlns:ask="http://schemas.microsoft.com/office/drawing/2018/sketchyshapes" sd="3952607049">
                      <a:custGeom>
                        <a:avLst/>
                        <a:gdLst>
                          <a:gd name="connsiteX0" fmla="*/ 0 w 1184561"/>
                          <a:gd name="connsiteY0" fmla="*/ 0 h 369332"/>
                          <a:gd name="connsiteX1" fmla="*/ 615972 w 1184561"/>
                          <a:gd name="connsiteY1" fmla="*/ 0 h 369332"/>
                          <a:gd name="connsiteX2" fmla="*/ 1184561 w 1184561"/>
                          <a:gd name="connsiteY2" fmla="*/ 0 h 369332"/>
                          <a:gd name="connsiteX3" fmla="*/ 1184561 w 1184561"/>
                          <a:gd name="connsiteY3" fmla="*/ 369332 h 369332"/>
                          <a:gd name="connsiteX4" fmla="*/ 615972 w 1184561"/>
                          <a:gd name="connsiteY4" fmla="*/ 369332 h 369332"/>
                          <a:gd name="connsiteX5" fmla="*/ 0 w 1184561"/>
                          <a:gd name="connsiteY5" fmla="*/ 369332 h 369332"/>
                          <a:gd name="connsiteX6" fmla="*/ 0 w 1184561"/>
                          <a:gd name="connsiteY6" fmla="*/ 0 h 3693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184561" h="369332" extrusionOk="0">
                            <a:moveTo>
                              <a:pt x="0" y="0"/>
                            </a:moveTo>
                            <a:cubicBezTo>
                              <a:pt x="278090" y="-26115"/>
                              <a:pt x="432238" y="42383"/>
                              <a:pt x="615972" y="0"/>
                            </a:cubicBezTo>
                            <a:cubicBezTo>
                              <a:pt x="799706" y="-42383"/>
                              <a:pt x="994920" y="53400"/>
                              <a:pt x="1184561" y="0"/>
                            </a:cubicBezTo>
                            <a:cubicBezTo>
                              <a:pt x="1210582" y="143473"/>
                              <a:pt x="1147611" y="267054"/>
                              <a:pt x="1184561" y="369332"/>
                            </a:cubicBezTo>
                            <a:cubicBezTo>
                              <a:pt x="1030511" y="426167"/>
                              <a:pt x="889212" y="312069"/>
                              <a:pt x="615972" y="369332"/>
                            </a:cubicBezTo>
                            <a:cubicBezTo>
                              <a:pt x="342732" y="426595"/>
                              <a:pt x="279143" y="356737"/>
                              <a:pt x="0" y="369332"/>
                            </a:cubicBezTo>
                            <a:cubicBezTo>
                              <a:pt x="-30392" y="200379"/>
                              <a:pt x="35007" y="101319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25749C8-BE4A-61AF-C525-F237BC73EDDF}"/>
              </a:ext>
            </a:extLst>
          </p:cNvPr>
          <p:cNvSpPr/>
          <p:nvPr/>
        </p:nvSpPr>
        <p:spPr>
          <a:xfrm>
            <a:off x="4083160" y="2664734"/>
            <a:ext cx="2186496" cy="453117"/>
          </a:xfrm>
          <a:prstGeom prst="roundRect">
            <a:avLst/>
          </a:prstGeom>
          <a:solidFill>
            <a:srgbClr val="FA8D93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B092BAE-EE31-63EB-9450-39F12E936DAA}"/>
              </a:ext>
            </a:extLst>
          </p:cNvPr>
          <p:cNvSpPr/>
          <p:nvPr/>
        </p:nvSpPr>
        <p:spPr>
          <a:xfrm>
            <a:off x="4065848" y="4619778"/>
            <a:ext cx="2186496" cy="453117"/>
          </a:xfrm>
          <a:prstGeom prst="roundRect">
            <a:avLst/>
          </a:prstGeom>
          <a:solidFill>
            <a:srgbClr val="FA8D93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D00BD16-0E89-3126-DC02-79E5AA3698BF}"/>
              </a:ext>
            </a:extLst>
          </p:cNvPr>
          <p:cNvCxnSpPr>
            <a:cxnSpLocks/>
          </p:cNvCxnSpPr>
          <p:nvPr/>
        </p:nvCxnSpPr>
        <p:spPr>
          <a:xfrm>
            <a:off x="6252344" y="3125093"/>
            <a:ext cx="427856" cy="34535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24B1544-7A05-78EF-94F2-EC70781EAFC0}"/>
              </a:ext>
            </a:extLst>
          </p:cNvPr>
          <p:cNvCxnSpPr>
            <a:cxnSpLocks/>
          </p:cNvCxnSpPr>
          <p:nvPr/>
        </p:nvCxnSpPr>
        <p:spPr>
          <a:xfrm flipH="1">
            <a:off x="6205144" y="4230138"/>
            <a:ext cx="475056" cy="38626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F33BD45-E3C7-E63A-DC84-8733A5CA9422}"/>
              </a:ext>
            </a:extLst>
          </p:cNvPr>
          <p:cNvSpPr/>
          <p:nvPr/>
        </p:nvSpPr>
        <p:spPr>
          <a:xfrm>
            <a:off x="3909504" y="5190638"/>
            <a:ext cx="1208596" cy="453117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lternate Process 7">
            <a:extLst>
              <a:ext uri="{FF2B5EF4-FFF2-40B4-BE49-F238E27FC236}">
                <a16:creationId xmlns:a16="http://schemas.microsoft.com/office/drawing/2014/main" id="{9CD14BE4-06CD-99AB-3CF1-E2151998B83D}"/>
              </a:ext>
            </a:extLst>
          </p:cNvPr>
          <p:cNvSpPr/>
          <p:nvPr/>
        </p:nvSpPr>
        <p:spPr>
          <a:xfrm>
            <a:off x="6585800" y="5243072"/>
            <a:ext cx="2393100" cy="759686"/>
          </a:xfrm>
          <a:custGeom>
            <a:avLst/>
            <a:gdLst>
              <a:gd name="connsiteX0" fmla="*/ 0 w 2393100"/>
              <a:gd name="connsiteY0" fmla="*/ 126614 h 759686"/>
              <a:gd name="connsiteX1" fmla="*/ 126614 w 2393100"/>
              <a:gd name="connsiteY1" fmla="*/ 0 h 759686"/>
              <a:gd name="connsiteX2" fmla="*/ 704379 w 2393100"/>
              <a:gd name="connsiteY2" fmla="*/ 0 h 759686"/>
              <a:gd name="connsiteX3" fmla="*/ 1217949 w 2393100"/>
              <a:gd name="connsiteY3" fmla="*/ 0 h 759686"/>
              <a:gd name="connsiteX4" fmla="*/ 1752917 w 2393100"/>
              <a:gd name="connsiteY4" fmla="*/ 0 h 759686"/>
              <a:gd name="connsiteX5" fmla="*/ 2266486 w 2393100"/>
              <a:gd name="connsiteY5" fmla="*/ 0 h 759686"/>
              <a:gd name="connsiteX6" fmla="*/ 2393100 w 2393100"/>
              <a:gd name="connsiteY6" fmla="*/ 126614 h 759686"/>
              <a:gd name="connsiteX7" fmla="*/ 2393100 w 2393100"/>
              <a:gd name="connsiteY7" fmla="*/ 633072 h 759686"/>
              <a:gd name="connsiteX8" fmla="*/ 2266486 w 2393100"/>
              <a:gd name="connsiteY8" fmla="*/ 759686 h 759686"/>
              <a:gd name="connsiteX9" fmla="*/ 1795714 w 2393100"/>
              <a:gd name="connsiteY9" fmla="*/ 759686 h 759686"/>
              <a:gd name="connsiteX10" fmla="*/ 1282145 w 2393100"/>
              <a:gd name="connsiteY10" fmla="*/ 759686 h 759686"/>
              <a:gd name="connsiteX11" fmla="*/ 768576 w 2393100"/>
              <a:gd name="connsiteY11" fmla="*/ 759686 h 759686"/>
              <a:gd name="connsiteX12" fmla="*/ 126614 w 2393100"/>
              <a:gd name="connsiteY12" fmla="*/ 759686 h 759686"/>
              <a:gd name="connsiteX13" fmla="*/ 0 w 2393100"/>
              <a:gd name="connsiteY13" fmla="*/ 633072 h 759686"/>
              <a:gd name="connsiteX14" fmla="*/ 0 w 2393100"/>
              <a:gd name="connsiteY14" fmla="*/ 126614 h 75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93100" h="759686" fill="none" extrusionOk="0">
                <a:moveTo>
                  <a:pt x="0" y="126614"/>
                </a:moveTo>
                <a:cubicBezTo>
                  <a:pt x="-5216" y="73022"/>
                  <a:pt x="45787" y="1190"/>
                  <a:pt x="126614" y="0"/>
                </a:cubicBezTo>
                <a:cubicBezTo>
                  <a:pt x="268615" y="-19912"/>
                  <a:pt x="498041" y="4491"/>
                  <a:pt x="704379" y="0"/>
                </a:cubicBezTo>
                <a:cubicBezTo>
                  <a:pt x="910717" y="-4491"/>
                  <a:pt x="1036697" y="17059"/>
                  <a:pt x="1217949" y="0"/>
                </a:cubicBezTo>
                <a:cubicBezTo>
                  <a:pt x="1399201" y="-17059"/>
                  <a:pt x="1612386" y="55793"/>
                  <a:pt x="1752917" y="0"/>
                </a:cubicBezTo>
                <a:cubicBezTo>
                  <a:pt x="1893448" y="-55793"/>
                  <a:pt x="2041466" y="6389"/>
                  <a:pt x="2266486" y="0"/>
                </a:cubicBezTo>
                <a:cubicBezTo>
                  <a:pt x="2329397" y="16014"/>
                  <a:pt x="2399874" y="41492"/>
                  <a:pt x="2393100" y="126614"/>
                </a:cubicBezTo>
                <a:cubicBezTo>
                  <a:pt x="2446525" y="259523"/>
                  <a:pt x="2373012" y="472946"/>
                  <a:pt x="2393100" y="633072"/>
                </a:cubicBezTo>
                <a:cubicBezTo>
                  <a:pt x="2390957" y="701960"/>
                  <a:pt x="2342358" y="743304"/>
                  <a:pt x="2266486" y="759686"/>
                </a:cubicBezTo>
                <a:cubicBezTo>
                  <a:pt x="2051188" y="810209"/>
                  <a:pt x="1980635" y="756637"/>
                  <a:pt x="1795714" y="759686"/>
                </a:cubicBezTo>
                <a:cubicBezTo>
                  <a:pt x="1610793" y="762735"/>
                  <a:pt x="1410110" y="746163"/>
                  <a:pt x="1282145" y="759686"/>
                </a:cubicBezTo>
                <a:cubicBezTo>
                  <a:pt x="1154180" y="773209"/>
                  <a:pt x="980778" y="745799"/>
                  <a:pt x="768576" y="759686"/>
                </a:cubicBezTo>
                <a:cubicBezTo>
                  <a:pt x="556374" y="773573"/>
                  <a:pt x="276768" y="747036"/>
                  <a:pt x="126614" y="759686"/>
                </a:cubicBezTo>
                <a:cubicBezTo>
                  <a:pt x="44405" y="747109"/>
                  <a:pt x="6728" y="692242"/>
                  <a:pt x="0" y="633072"/>
                </a:cubicBezTo>
                <a:cubicBezTo>
                  <a:pt x="-10031" y="476776"/>
                  <a:pt x="22921" y="245319"/>
                  <a:pt x="0" y="126614"/>
                </a:cubicBezTo>
                <a:close/>
              </a:path>
              <a:path w="2393100" h="759686" stroke="0" extrusionOk="0">
                <a:moveTo>
                  <a:pt x="0" y="126614"/>
                </a:moveTo>
                <a:cubicBezTo>
                  <a:pt x="-10552" y="47257"/>
                  <a:pt x="70261" y="-7725"/>
                  <a:pt x="126614" y="0"/>
                </a:cubicBezTo>
                <a:cubicBezTo>
                  <a:pt x="308486" y="-30842"/>
                  <a:pt x="588702" y="2921"/>
                  <a:pt x="704379" y="0"/>
                </a:cubicBezTo>
                <a:cubicBezTo>
                  <a:pt x="820057" y="-2921"/>
                  <a:pt x="1064845" y="6863"/>
                  <a:pt x="1282145" y="0"/>
                </a:cubicBezTo>
                <a:cubicBezTo>
                  <a:pt x="1499445" y="-6863"/>
                  <a:pt x="1651265" y="28155"/>
                  <a:pt x="1774315" y="0"/>
                </a:cubicBezTo>
                <a:cubicBezTo>
                  <a:pt x="1897365" y="-28155"/>
                  <a:pt x="2063330" y="15961"/>
                  <a:pt x="2266486" y="0"/>
                </a:cubicBezTo>
                <a:cubicBezTo>
                  <a:pt x="2334013" y="-1203"/>
                  <a:pt x="2391264" y="76947"/>
                  <a:pt x="2393100" y="126614"/>
                </a:cubicBezTo>
                <a:cubicBezTo>
                  <a:pt x="2416727" y="248221"/>
                  <a:pt x="2336927" y="485145"/>
                  <a:pt x="2393100" y="633072"/>
                </a:cubicBezTo>
                <a:cubicBezTo>
                  <a:pt x="2394758" y="701920"/>
                  <a:pt x="2350410" y="759822"/>
                  <a:pt x="2266486" y="759686"/>
                </a:cubicBezTo>
                <a:cubicBezTo>
                  <a:pt x="1999497" y="786102"/>
                  <a:pt x="1891484" y="700875"/>
                  <a:pt x="1731518" y="759686"/>
                </a:cubicBezTo>
                <a:cubicBezTo>
                  <a:pt x="1571552" y="818497"/>
                  <a:pt x="1331569" y="699238"/>
                  <a:pt x="1196550" y="759686"/>
                </a:cubicBezTo>
                <a:cubicBezTo>
                  <a:pt x="1061531" y="820134"/>
                  <a:pt x="876879" y="735045"/>
                  <a:pt x="618785" y="759686"/>
                </a:cubicBezTo>
                <a:cubicBezTo>
                  <a:pt x="360691" y="784327"/>
                  <a:pt x="229359" y="739782"/>
                  <a:pt x="126614" y="759686"/>
                </a:cubicBezTo>
                <a:cubicBezTo>
                  <a:pt x="61953" y="765921"/>
                  <a:pt x="469" y="697251"/>
                  <a:pt x="0" y="633072"/>
                </a:cubicBezTo>
                <a:cubicBezTo>
                  <a:pt x="-55126" y="444092"/>
                  <a:pt x="60635" y="274788"/>
                  <a:pt x="0" y="126614"/>
                </a:cubicBezTo>
                <a:close/>
              </a:path>
            </a:pathLst>
          </a:custGeom>
          <a:solidFill>
            <a:srgbClr val="FFD8E0"/>
          </a:solidFill>
          <a:ln w="190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660784067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Require lots of </a:t>
            </a:r>
            <a:r>
              <a:rPr lang="en-US" b="1" dirty="0">
                <a:solidFill>
                  <a:srgbClr val="C00000"/>
                </a:solidFill>
              </a:rPr>
              <a:t>equality test</a:t>
            </a:r>
            <a:r>
              <a:rPr lang="en-US" dirty="0">
                <a:solidFill>
                  <a:srgbClr val="C00000"/>
                </a:solidFill>
              </a:rPr>
              <a:t>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6B1886D-3F41-02C6-EBA9-EDCB435AE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z="4800" dirty="0"/>
              <a:t>ACMS23 Construction’s Limitations</a:t>
            </a:r>
          </a:p>
        </p:txBody>
      </p:sp>
      <p:sp>
        <p:nvSpPr>
          <p:cNvPr id="4" name="Alternate Process 3">
            <a:extLst>
              <a:ext uri="{FF2B5EF4-FFF2-40B4-BE49-F238E27FC236}">
                <a16:creationId xmlns:a16="http://schemas.microsoft.com/office/drawing/2014/main" id="{C3A4F376-BFA2-D622-D0AD-A77AEE6595A0}"/>
              </a:ext>
            </a:extLst>
          </p:cNvPr>
          <p:cNvSpPr/>
          <p:nvPr/>
        </p:nvSpPr>
        <p:spPr>
          <a:xfrm>
            <a:off x="6585799" y="3470452"/>
            <a:ext cx="2598541" cy="759686"/>
          </a:xfrm>
          <a:custGeom>
            <a:avLst/>
            <a:gdLst>
              <a:gd name="connsiteX0" fmla="*/ 0 w 2598541"/>
              <a:gd name="connsiteY0" fmla="*/ 126614 h 759686"/>
              <a:gd name="connsiteX1" fmla="*/ 126614 w 2598541"/>
              <a:gd name="connsiteY1" fmla="*/ 0 h 759686"/>
              <a:gd name="connsiteX2" fmla="*/ 759849 w 2598541"/>
              <a:gd name="connsiteY2" fmla="*/ 0 h 759686"/>
              <a:gd name="connsiteX3" fmla="*/ 1322724 w 2598541"/>
              <a:gd name="connsiteY3" fmla="*/ 0 h 759686"/>
              <a:gd name="connsiteX4" fmla="*/ 1909052 w 2598541"/>
              <a:gd name="connsiteY4" fmla="*/ 0 h 759686"/>
              <a:gd name="connsiteX5" fmla="*/ 2471927 w 2598541"/>
              <a:gd name="connsiteY5" fmla="*/ 0 h 759686"/>
              <a:gd name="connsiteX6" fmla="*/ 2598541 w 2598541"/>
              <a:gd name="connsiteY6" fmla="*/ 126614 h 759686"/>
              <a:gd name="connsiteX7" fmla="*/ 2598541 w 2598541"/>
              <a:gd name="connsiteY7" fmla="*/ 633072 h 759686"/>
              <a:gd name="connsiteX8" fmla="*/ 2471927 w 2598541"/>
              <a:gd name="connsiteY8" fmla="*/ 759686 h 759686"/>
              <a:gd name="connsiteX9" fmla="*/ 1955958 w 2598541"/>
              <a:gd name="connsiteY9" fmla="*/ 759686 h 759686"/>
              <a:gd name="connsiteX10" fmla="*/ 1393083 w 2598541"/>
              <a:gd name="connsiteY10" fmla="*/ 759686 h 759686"/>
              <a:gd name="connsiteX11" fmla="*/ 830208 w 2598541"/>
              <a:gd name="connsiteY11" fmla="*/ 759686 h 759686"/>
              <a:gd name="connsiteX12" fmla="*/ 126614 w 2598541"/>
              <a:gd name="connsiteY12" fmla="*/ 759686 h 759686"/>
              <a:gd name="connsiteX13" fmla="*/ 0 w 2598541"/>
              <a:gd name="connsiteY13" fmla="*/ 633072 h 759686"/>
              <a:gd name="connsiteX14" fmla="*/ 0 w 2598541"/>
              <a:gd name="connsiteY14" fmla="*/ 126614 h 75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98541" h="759686" fill="none" extrusionOk="0">
                <a:moveTo>
                  <a:pt x="0" y="126614"/>
                </a:moveTo>
                <a:cubicBezTo>
                  <a:pt x="-5216" y="73022"/>
                  <a:pt x="45787" y="1190"/>
                  <a:pt x="126614" y="0"/>
                </a:cubicBezTo>
                <a:cubicBezTo>
                  <a:pt x="427411" y="-59044"/>
                  <a:pt x="556080" y="73451"/>
                  <a:pt x="759849" y="0"/>
                </a:cubicBezTo>
                <a:cubicBezTo>
                  <a:pt x="963618" y="-73451"/>
                  <a:pt x="1058281" y="1293"/>
                  <a:pt x="1322724" y="0"/>
                </a:cubicBezTo>
                <a:cubicBezTo>
                  <a:pt x="1587167" y="-1293"/>
                  <a:pt x="1692616" y="13776"/>
                  <a:pt x="1909052" y="0"/>
                </a:cubicBezTo>
                <a:cubicBezTo>
                  <a:pt x="2125488" y="-13776"/>
                  <a:pt x="2300308" y="61337"/>
                  <a:pt x="2471927" y="0"/>
                </a:cubicBezTo>
                <a:cubicBezTo>
                  <a:pt x="2534838" y="16014"/>
                  <a:pt x="2605315" y="41492"/>
                  <a:pt x="2598541" y="126614"/>
                </a:cubicBezTo>
                <a:cubicBezTo>
                  <a:pt x="2651966" y="259523"/>
                  <a:pt x="2578453" y="472946"/>
                  <a:pt x="2598541" y="633072"/>
                </a:cubicBezTo>
                <a:cubicBezTo>
                  <a:pt x="2596398" y="701960"/>
                  <a:pt x="2547799" y="743304"/>
                  <a:pt x="2471927" y="759686"/>
                </a:cubicBezTo>
                <a:cubicBezTo>
                  <a:pt x="2259162" y="778316"/>
                  <a:pt x="2132505" y="698265"/>
                  <a:pt x="1955958" y="759686"/>
                </a:cubicBezTo>
                <a:cubicBezTo>
                  <a:pt x="1779411" y="821107"/>
                  <a:pt x="1604523" y="747966"/>
                  <a:pt x="1393083" y="759686"/>
                </a:cubicBezTo>
                <a:cubicBezTo>
                  <a:pt x="1181644" y="771406"/>
                  <a:pt x="947996" y="718778"/>
                  <a:pt x="830208" y="759686"/>
                </a:cubicBezTo>
                <a:cubicBezTo>
                  <a:pt x="712420" y="800594"/>
                  <a:pt x="391259" y="743925"/>
                  <a:pt x="126614" y="759686"/>
                </a:cubicBezTo>
                <a:cubicBezTo>
                  <a:pt x="44405" y="747109"/>
                  <a:pt x="6728" y="692242"/>
                  <a:pt x="0" y="633072"/>
                </a:cubicBezTo>
                <a:cubicBezTo>
                  <a:pt x="-10031" y="476776"/>
                  <a:pt x="22921" y="245319"/>
                  <a:pt x="0" y="126614"/>
                </a:cubicBezTo>
                <a:close/>
              </a:path>
              <a:path w="2598541" h="759686" stroke="0" extrusionOk="0">
                <a:moveTo>
                  <a:pt x="0" y="126614"/>
                </a:moveTo>
                <a:cubicBezTo>
                  <a:pt x="-10552" y="47257"/>
                  <a:pt x="70261" y="-7725"/>
                  <a:pt x="126614" y="0"/>
                </a:cubicBezTo>
                <a:cubicBezTo>
                  <a:pt x="393846" y="-42927"/>
                  <a:pt x="592447" y="61346"/>
                  <a:pt x="759849" y="0"/>
                </a:cubicBezTo>
                <a:cubicBezTo>
                  <a:pt x="927252" y="-61346"/>
                  <a:pt x="1134810" y="60289"/>
                  <a:pt x="1393083" y="0"/>
                </a:cubicBezTo>
                <a:cubicBezTo>
                  <a:pt x="1651356" y="-60289"/>
                  <a:pt x="1756953" y="56089"/>
                  <a:pt x="1932505" y="0"/>
                </a:cubicBezTo>
                <a:cubicBezTo>
                  <a:pt x="2108057" y="-56089"/>
                  <a:pt x="2316912" y="32673"/>
                  <a:pt x="2471927" y="0"/>
                </a:cubicBezTo>
                <a:cubicBezTo>
                  <a:pt x="2539454" y="-1203"/>
                  <a:pt x="2596705" y="76947"/>
                  <a:pt x="2598541" y="126614"/>
                </a:cubicBezTo>
                <a:cubicBezTo>
                  <a:pt x="2622168" y="248221"/>
                  <a:pt x="2542368" y="485145"/>
                  <a:pt x="2598541" y="633072"/>
                </a:cubicBezTo>
                <a:cubicBezTo>
                  <a:pt x="2600199" y="701920"/>
                  <a:pt x="2555851" y="759822"/>
                  <a:pt x="2471927" y="759686"/>
                </a:cubicBezTo>
                <a:cubicBezTo>
                  <a:pt x="2354414" y="762133"/>
                  <a:pt x="2054802" y="756093"/>
                  <a:pt x="1885599" y="759686"/>
                </a:cubicBezTo>
                <a:cubicBezTo>
                  <a:pt x="1716396" y="763279"/>
                  <a:pt x="1500698" y="721343"/>
                  <a:pt x="1299271" y="759686"/>
                </a:cubicBezTo>
                <a:cubicBezTo>
                  <a:pt x="1097844" y="798029"/>
                  <a:pt x="909146" y="754766"/>
                  <a:pt x="666036" y="759686"/>
                </a:cubicBezTo>
                <a:cubicBezTo>
                  <a:pt x="422927" y="764606"/>
                  <a:pt x="388160" y="720173"/>
                  <a:pt x="126614" y="759686"/>
                </a:cubicBezTo>
                <a:cubicBezTo>
                  <a:pt x="61953" y="765921"/>
                  <a:pt x="469" y="697251"/>
                  <a:pt x="0" y="633072"/>
                </a:cubicBezTo>
                <a:cubicBezTo>
                  <a:pt x="-55126" y="444092"/>
                  <a:pt x="60635" y="274788"/>
                  <a:pt x="0" y="126614"/>
                </a:cubicBezTo>
                <a:close/>
              </a:path>
            </a:pathLst>
          </a:custGeom>
          <a:solidFill>
            <a:srgbClr val="FFD8E0"/>
          </a:solidFill>
          <a:ln w="190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660784067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Require </a:t>
            </a:r>
            <a:r>
              <a:rPr lang="en-US" b="1" dirty="0">
                <a:solidFill>
                  <a:srgbClr val="C00000"/>
                </a:solidFill>
              </a:rPr>
              <a:t>stronger variant</a:t>
            </a:r>
            <a:r>
              <a:rPr lang="en-US" dirty="0">
                <a:solidFill>
                  <a:srgbClr val="C00000"/>
                </a:solidFill>
              </a:rPr>
              <a:t> of DDH assumptions</a:t>
            </a:r>
          </a:p>
        </p:txBody>
      </p:sp>
    </p:spTree>
    <p:extLst>
      <p:ext uri="{BB962C8B-B14F-4D97-AF65-F5344CB8AC3E}">
        <p14:creationId xmlns:p14="http://schemas.microsoft.com/office/powerpoint/2010/main" val="2560366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B550DDC-5E99-96D1-A253-22FB1E30F148}"/>
                  </a:ext>
                </a:extLst>
              </p:cNvPr>
              <p:cNvSpPr txBox="1"/>
              <p:nvPr/>
            </p:nvSpPr>
            <p:spPr>
              <a:xfrm>
                <a:off x="3933373" y="5253600"/>
                <a:ext cx="2652427" cy="2921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𝑅𝑒𝑐𝑜𝑣𝑒𝑟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B550DDC-5E99-96D1-A253-22FB1E30F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373" y="5253600"/>
                <a:ext cx="2652427" cy="292131"/>
              </a:xfrm>
              <a:prstGeom prst="rect">
                <a:avLst/>
              </a:prstGeom>
              <a:blipFill>
                <a:blip r:embed="rId3"/>
                <a:stretch>
                  <a:fillRect l="-2857" t="-416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6" descr="Happy Bee">
            <a:extLst>
              <a:ext uri="{FF2B5EF4-FFF2-40B4-BE49-F238E27FC236}">
                <a16:creationId xmlns:a16="http://schemas.microsoft.com/office/drawing/2014/main" id="{74EA5972-4B2B-3175-2852-7E34AF5E1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359" y="208527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2B28E8C-4095-936E-D013-CB3DCEC77E34}"/>
                  </a:ext>
                </a:extLst>
              </p:cNvPr>
              <p:cNvSpPr txBox="1"/>
              <p:nvPr/>
            </p:nvSpPr>
            <p:spPr>
              <a:xfrm>
                <a:off x="2112482" y="280091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2B28E8C-4095-936E-D013-CB3DCEC77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482" y="2800919"/>
                <a:ext cx="259396" cy="246221"/>
              </a:xfrm>
              <a:prstGeom prst="rect">
                <a:avLst/>
              </a:prstGeom>
              <a:blipFill>
                <a:blip r:embed="rId5"/>
                <a:stretch>
                  <a:fillRect l="-14286" r="-476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C9587AF-CE53-24BC-F5C9-BADF12573ED7}"/>
              </a:ext>
            </a:extLst>
          </p:cNvPr>
          <p:cNvCxnSpPr>
            <a:cxnSpLocks/>
          </p:cNvCxnSpPr>
          <p:nvPr/>
        </p:nvCxnSpPr>
        <p:spPr>
          <a:xfrm>
            <a:off x="946809" y="2817590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02F2BBF-F564-25D4-E2B8-F5A71DFFD89C}"/>
                  </a:ext>
                </a:extLst>
              </p:cNvPr>
              <p:cNvSpPr txBox="1"/>
              <p:nvPr/>
            </p:nvSpPr>
            <p:spPr>
              <a:xfrm>
                <a:off x="827481" y="2449052"/>
                <a:ext cx="11075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02F2BBF-F564-25D4-E2B8-F5A71DFFD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81" y="2449052"/>
                <a:ext cx="1107547" cy="276999"/>
              </a:xfrm>
              <a:prstGeom prst="rect">
                <a:avLst/>
              </a:prstGeom>
              <a:blipFill>
                <a:blip r:embed="rId6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F0DD1FC-146C-1855-7381-1CF28D803370}"/>
              </a:ext>
            </a:extLst>
          </p:cNvPr>
          <p:cNvCxnSpPr>
            <a:cxnSpLocks/>
          </p:cNvCxnSpPr>
          <p:nvPr/>
        </p:nvCxnSpPr>
        <p:spPr>
          <a:xfrm>
            <a:off x="2930793" y="2664735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6" descr="Happy Bee">
            <a:extLst>
              <a:ext uri="{FF2B5EF4-FFF2-40B4-BE49-F238E27FC236}">
                <a16:creationId xmlns:a16="http://schemas.microsoft.com/office/drawing/2014/main" id="{F0385D83-4008-9869-E6B6-200DF1B58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359" y="4193265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97D8F04-D33C-60C5-24DC-9ECC7634B773}"/>
                  </a:ext>
                </a:extLst>
              </p:cNvPr>
              <p:cNvSpPr txBox="1"/>
              <p:nvPr/>
            </p:nvSpPr>
            <p:spPr>
              <a:xfrm>
                <a:off x="2112482" y="4908908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97D8F04-D33C-60C5-24DC-9ECC7634B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482" y="4908908"/>
                <a:ext cx="259396" cy="246221"/>
              </a:xfrm>
              <a:prstGeom prst="rect">
                <a:avLst/>
              </a:prstGeom>
              <a:blipFill>
                <a:blip r:embed="rId7"/>
                <a:stretch>
                  <a:fillRect l="-14286" r="-476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C814BB-8FFF-A0B7-1590-0FBC71E9F064}"/>
              </a:ext>
            </a:extLst>
          </p:cNvPr>
          <p:cNvCxnSpPr>
            <a:cxnSpLocks/>
          </p:cNvCxnSpPr>
          <p:nvPr/>
        </p:nvCxnSpPr>
        <p:spPr>
          <a:xfrm>
            <a:off x="946809" y="4925579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38BF770-3C43-A13B-0602-F2F829FA1872}"/>
                  </a:ext>
                </a:extLst>
              </p:cNvPr>
              <p:cNvSpPr txBox="1"/>
              <p:nvPr/>
            </p:nvSpPr>
            <p:spPr>
              <a:xfrm>
                <a:off x="827481" y="4557041"/>
                <a:ext cx="10865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38BF770-3C43-A13B-0602-F2F829FA1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81" y="4557041"/>
                <a:ext cx="1086515" cy="276999"/>
              </a:xfrm>
              <a:prstGeom prst="rect">
                <a:avLst/>
              </a:prstGeom>
              <a:blipFill>
                <a:blip r:embed="rId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4B89321-48E3-F1D8-9A98-FC7A89AC8EC7}"/>
              </a:ext>
            </a:extLst>
          </p:cNvPr>
          <p:cNvCxnSpPr>
            <a:cxnSpLocks/>
          </p:cNvCxnSpPr>
          <p:nvPr/>
        </p:nvCxnSpPr>
        <p:spPr>
          <a:xfrm>
            <a:off x="2930793" y="4772724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2F67823-FAE5-E93D-3BE5-48D69E54556C}"/>
                  </a:ext>
                </a:extLst>
              </p:cNvPr>
              <p:cNvSpPr txBox="1"/>
              <p:nvPr/>
            </p:nvSpPr>
            <p:spPr>
              <a:xfrm>
                <a:off x="4083160" y="4616399"/>
                <a:ext cx="2186496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…,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…,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2F67823-FAE5-E93D-3BE5-48D69E545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4616399"/>
                <a:ext cx="2186496" cy="414537"/>
              </a:xfrm>
              <a:prstGeom prst="rect">
                <a:avLst/>
              </a:prstGeom>
              <a:blipFill>
                <a:blip r:embed="rId9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3DA46FE-CC8E-EE00-CDCC-FEB423847A8A}"/>
                  </a:ext>
                </a:extLst>
              </p:cNvPr>
              <p:cNvSpPr txBox="1"/>
              <p:nvPr/>
            </p:nvSpPr>
            <p:spPr>
              <a:xfrm>
                <a:off x="4083160" y="2289107"/>
                <a:ext cx="13939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3DA46FE-CC8E-EE00-CDCC-FEB423847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2289107"/>
                <a:ext cx="1393971" cy="276999"/>
              </a:xfrm>
              <a:prstGeom prst="rect">
                <a:avLst/>
              </a:prstGeom>
              <a:blipFill>
                <a:blip r:embed="rId10"/>
                <a:stretch>
                  <a:fillRect l="-5405" t="-8696" r="-5405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9B21F9C-864A-894F-F07C-7BA55379F623}"/>
                  </a:ext>
                </a:extLst>
              </p:cNvPr>
              <p:cNvSpPr txBox="1"/>
              <p:nvPr/>
            </p:nvSpPr>
            <p:spPr>
              <a:xfrm>
                <a:off x="4083160" y="2707103"/>
                <a:ext cx="2169184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…,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9B21F9C-864A-894F-F07C-7BA55379F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2707103"/>
                <a:ext cx="2169184" cy="312650"/>
              </a:xfrm>
              <a:prstGeom prst="rect">
                <a:avLst/>
              </a:prstGeom>
              <a:blipFill>
                <a:blip r:embed="rId11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B19031E-C2E1-E553-3955-D762ED003D16}"/>
                  </a:ext>
                </a:extLst>
              </p:cNvPr>
              <p:cNvSpPr txBox="1"/>
              <p:nvPr/>
            </p:nvSpPr>
            <p:spPr>
              <a:xfrm>
                <a:off x="1058224" y="3125093"/>
                <a:ext cx="2367912" cy="312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B19031E-C2E1-E553-3955-D762ED003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224" y="3125093"/>
                <a:ext cx="2367912" cy="312650"/>
              </a:xfrm>
              <a:prstGeom prst="rect">
                <a:avLst/>
              </a:prstGeom>
              <a:blipFill>
                <a:blip r:embed="rId12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1D4E849-F0BA-8704-D833-35F7FC50945A}"/>
                  </a:ext>
                </a:extLst>
              </p:cNvPr>
              <p:cNvSpPr txBox="1"/>
              <p:nvPr/>
            </p:nvSpPr>
            <p:spPr>
              <a:xfrm>
                <a:off x="1026434" y="5233081"/>
                <a:ext cx="2367912" cy="312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1D4E849-F0BA-8704-D833-35F7FC509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434" y="5233081"/>
                <a:ext cx="2367912" cy="312650"/>
              </a:xfrm>
              <a:prstGeom prst="rect">
                <a:avLst/>
              </a:prstGeom>
              <a:blipFill>
                <a:blip r:embed="rId1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7A398A-8D5F-3CD9-7CF4-F9D9CDDE8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492B2E-0854-C699-AF11-8CA54243CE35}"/>
                  </a:ext>
                </a:extLst>
              </p:cNvPr>
              <p:cNvSpPr txBox="1"/>
              <p:nvPr/>
            </p:nvSpPr>
            <p:spPr>
              <a:xfrm>
                <a:off x="9900458" y="1864582"/>
                <a:ext cx="1184561" cy="369332"/>
              </a:xfrm>
              <a:custGeom>
                <a:avLst/>
                <a:gdLst>
                  <a:gd name="connsiteX0" fmla="*/ 0 w 1184561"/>
                  <a:gd name="connsiteY0" fmla="*/ 0 h 369332"/>
                  <a:gd name="connsiteX1" fmla="*/ 615972 w 1184561"/>
                  <a:gd name="connsiteY1" fmla="*/ 0 h 369332"/>
                  <a:gd name="connsiteX2" fmla="*/ 1184561 w 1184561"/>
                  <a:gd name="connsiteY2" fmla="*/ 0 h 369332"/>
                  <a:gd name="connsiteX3" fmla="*/ 1184561 w 1184561"/>
                  <a:gd name="connsiteY3" fmla="*/ 369332 h 369332"/>
                  <a:gd name="connsiteX4" fmla="*/ 615972 w 1184561"/>
                  <a:gd name="connsiteY4" fmla="*/ 369332 h 369332"/>
                  <a:gd name="connsiteX5" fmla="*/ 0 w 1184561"/>
                  <a:gd name="connsiteY5" fmla="*/ 369332 h 369332"/>
                  <a:gd name="connsiteX6" fmla="*/ 0 w 1184561"/>
                  <a:gd name="connsiteY6" fmla="*/ 0 h 369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4561" h="369332" extrusionOk="0">
                    <a:moveTo>
                      <a:pt x="0" y="0"/>
                    </a:moveTo>
                    <a:cubicBezTo>
                      <a:pt x="278090" y="-26115"/>
                      <a:pt x="432238" y="42383"/>
                      <a:pt x="615972" y="0"/>
                    </a:cubicBezTo>
                    <a:cubicBezTo>
                      <a:pt x="799706" y="-42383"/>
                      <a:pt x="994920" y="53400"/>
                      <a:pt x="1184561" y="0"/>
                    </a:cubicBezTo>
                    <a:cubicBezTo>
                      <a:pt x="1210582" y="143473"/>
                      <a:pt x="1147611" y="267054"/>
                      <a:pt x="1184561" y="369332"/>
                    </a:cubicBezTo>
                    <a:cubicBezTo>
                      <a:pt x="1030511" y="426167"/>
                      <a:pt x="889212" y="312069"/>
                      <a:pt x="615972" y="369332"/>
                    </a:cubicBezTo>
                    <a:cubicBezTo>
                      <a:pt x="342732" y="426595"/>
                      <a:pt x="279143" y="356737"/>
                      <a:pt x="0" y="369332"/>
                    </a:cubicBezTo>
                    <a:cubicBezTo>
                      <a:pt x="-30392" y="200379"/>
                      <a:pt x="35007" y="101319"/>
                      <a:pt x="0" y="0"/>
                    </a:cubicBezTo>
                    <a:close/>
                  </a:path>
                </a:pathLst>
              </a:custGeom>
              <a:noFill/>
              <a:ln w="12700">
                <a:solidFill>
                  <a:srgbClr val="0070C0"/>
                </a:solidFill>
                <a:extLst>
                  <a:ext uri="{C807C97D-BFC1-408E-A445-0C87EB9F89A2}">
                    <ask:lineSketchStyleProps xmlns:ask="http://schemas.microsoft.com/office/drawing/2018/sketchyshapes" sd="3952607049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𝔾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492B2E-0854-C699-AF11-8CA54243C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0458" y="1864582"/>
                <a:ext cx="1184561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2700">
                <a:solidFill>
                  <a:srgbClr val="0070C0"/>
                </a:solidFill>
                <a:extLst>
                  <a:ext uri="{C807C97D-BFC1-408E-A445-0C87EB9F89A2}">
                    <ask:lineSketchStyleProps xmlns:ask="http://schemas.microsoft.com/office/drawing/2018/sketchyshapes" sd="3952607049">
                      <a:custGeom>
                        <a:avLst/>
                        <a:gdLst>
                          <a:gd name="connsiteX0" fmla="*/ 0 w 1184561"/>
                          <a:gd name="connsiteY0" fmla="*/ 0 h 369332"/>
                          <a:gd name="connsiteX1" fmla="*/ 615972 w 1184561"/>
                          <a:gd name="connsiteY1" fmla="*/ 0 h 369332"/>
                          <a:gd name="connsiteX2" fmla="*/ 1184561 w 1184561"/>
                          <a:gd name="connsiteY2" fmla="*/ 0 h 369332"/>
                          <a:gd name="connsiteX3" fmla="*/ 1184561 w 1184561"/>
                          <a:gd name="connsiteY3" fmla="*/ 369332 h 369332"/>
                          <a:gd name="connsiteX4" fmla="*/ 615972 w 1184561"/>
                          <a:gd name="connsiteY4" fmla="*/ 369332 h 369332"/>
                          <a:gd name="connsiteX5" fmla="*/ 0 w 1184561"/>
                          <a:gd name="connsiteY5" fmla="*/ 369332 h 369332"/>
                          <a:gd name="connsiteX6" fmla="*/ 0 w 1184561"/>
                          <a:gd name="connsiteY6" fmla="*/ 0 h 3693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184561" h="369332" extrusionOk="0">
                            <a:moveTo>
                              <a:pt x="0" y="0"/>
                            </a:moveTo>
                            <a:cubicBezTo>
                              <a:pt x="278090" y="-26115"/>
                              <a:pt x="432238" y="42383"/>
                              <a:pt x="615972" y="0"/>
                            </a:cubicBezTo>
                            <a:cubicBezTo>
                              <a:pt x="799706" y="-42383"/>
                              <a:pt x="994920" y="53400"/>
                              <a:pt x="1184561" y="0"/>
                            </a:cubicBezTo>
                            <a:cubicBezTo>
                              <a:pt x="1210582" y="143473"/>
                              <a:pt x="1147611" y="267054"/>
                              <a:pt x="1184561" y="369332"/>
                            </a:cubicBezTo>
                            <a:cubicBezTo>
                              <a:pt x="1030511" y="426167"/>
                              <a:pt x="889212" y="312069"/>
                              <a:pt x="615972" y="369332"/>
                            </a:cubicBezTo>
                            <a:cubicBezTo>
                              <a:pt x="342732" y="426595"/>
                              <a:pt x="279143" y="356737"/>
                              <a:pt x="0" y="369332"/>
                            </a:cubicBezTo>
                            <a:cubicBezTo>
                              <a:pt x="-30392" y="200379"/>
                              <a:pt x="35007" y="101319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25749C8-BE4A-61AF-C525-F237BC73EDDF}"/>
              </a:ext>
            </a:extLst>
          </p:cNvPr>
          <p:cNvSpPr/>
          <p:nvPr/>
        </p:nvSpPr>
        <p:spPr>
          <a:xfrm>
            <a:off x="4083160" y="2664734"/>
            <a:ext cx="2186496" cy="453117"/>
          </a:xfrm>
          <a:prstGeom prst="roundRect">
            <a:avLst/>
          </a:prstGeom>
          <a:solidFill>
            <a:srgbClr val="FA8D93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B092BAE-EE31-63EB-9450-39F12E936DAA}"/>
              </a:ext>
            </a:extLst>
          </p:cNvPr>
          <p:cNvSpPr/>
          <p:nvPr/>
        </p:nvSpPr>
        <p:spPr>
          <a:xfrm>
            <a:off x="4065848" y="4619778"/>
            <a:ext cx="2186496" cy="453117"/>
          </a:xfrm>
          <a:prstGeom prst="roundRect">
            <a:avLst/>
          </a:prstGeom>
          <a:solidFill>
            <a:srgbClr val="FA8D93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D00BD16-0E89-3126-DC02-79E5AA3698BF}"/>
              </a:ext>
            </a:extLst>
          </p:cNvPr>
          <p:cNvCxnSpPr>
            <a:cxnSpLocks/>
          </p:cNvCxnSpPr>
          <p:nvPr/>
        </p:nvCxnSpPr>
        <p:spPr>
          <a:xfrm>
            <a:off x="6252344" y="3125093"/>
            <a:ext cx="427856" cy="34535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24B1544-7A05-78EF-94F2-EC70781EAFC0}"/>
              </a:ext>
            </a:extLst>
          </p:cNvPr>
          <p:cNvCxnSpPr>
            <a:cxnSpLocks/>
          </p:cNvCxnSpPr>
          <p:nvPr/>
        </p:nvCxnSpPr>
        <p:spPr>
          <a:xfrm flipH="1">
            <a:off x="6205144" y="4230138"/>
            <a:ext cx="475056" cy="38626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F33BD45-E3C7-E63A-DC84-8733A5CA9422}"/>
              </a:ext>
            </a:extLst>
          </p:cNvPr>
          <p:cNvSpPr/>
          <p:nvPr/>
        </p:nvSpPr>
        <p:spPr>
          <a:xfrm>
            <a:off x="3909504" y="5190638"/>
            <a:ext cx="1208596" cy="453117"/>
          </a:xfrm>
          <a:prstGeom prst="roundRect">
            <a:avLst/>
          </a:prstGeom>
          <a:solidFill>
            <a:srgbClr val="FA8D93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lternate Process 10">
            <a:extLst>
              <a:ext uri="{FF2B5EF4-FFF2-40B4-BE49-F238E27FC236}">
                <a16:creationId xmlns:a16="http://schemas.microsoft.com/office/drawing/2014/main" id="{A41C8184-DAD9-DD8B-BF3F-99AD69EBDDF1}"/>
              </a:ext>
            </a:extLst>
          </p:cNvPr>
          <p:cNvSpPr/>
          <p:nvPr/>
        </p:nvSpPr>
        <p:spPr>
          <a:xfrm>
            <a:off x="6585800" y="5243072"/>
            <a:ext cx="2393100" cy="759686"/>
          </a:xfrm>
          <a:custGeom>
            <a:avLst/>
            <a:gdLst>
              <a:gd name="connsiteX0" fmla="*/ 0 w 2393100"/>
              <a:gd name="connsiteY0" fmla="*/ 126614 h 759686"/>
              <a:gd name="connsiteX1" fmla="*/ 126614 w 2393100"/>
              <a:gd name="connsiteY1" fmla="*/ 0 h 759686"/>
              <a:gd name="connsiteX2" fmla="*/ 704379 w 2393100"/>
              <a:gd name="connsiteY2" fmla="*/ 0 h 759686"/>
              <a:gd name="connsiteX3" fmla="*/ 1217949 w 2393100"/>
              <a:gd name="connsiteY3" fmla="*/ 0 h 759686"/>
              <a:gd name="connsiteX4" fmla="*/ 1752917 w 2393100"/>
              <a:gd name="connsiteY4" fmla="*/ 0 h 759686"/>
              <a:gd name="connsiteX5" fmla="*/ 2266486 w 2393100"/>
              <a:gd name="connsiteY5" fmla="*/ 0 h 759686"/>
              <a:gd name="connsiteX6" fmla="*/ 2393100 w 2393100"/>
              <a:gd name="connsiteY6" fmla="*/ 126614 h 759686"/>
              <a:gd name="connsiteX7" fmla="*/ 2393100 w 2393100"/>
              <a:gd name="connsiteY7" fmla="*/ 633072 h 759686"/>
              <a:gd name="connsiteX8" fmla="*/ 2266486 w 2393100"/>
              <a:gd name="connsiteY8" fmla="*/ 759686 h 759686"/>
              <a:gd name="connsiteX9" fmla="*/ 1795714 w 2393100"/>
              <a:gd name="connsiteY9" fmla="*/ 759686 h 759686"/>
              <a:gd name="connsiteX10" fmla="*/ 1282145 w 2393100"/>
              <a:gd name="connsiteY10" fmla="*/ 759686 h 759686"/>
              <a:gd name="connsiteX11" fmla="*/ 768576 w 2393100"/>
              <a:gd name="connsiteY11" fmla="*/ 759686 h 759686"/>
              <a:gd name="connsiteX12" fmla="*/ 126614 w 2393100"/>
              <a:gd name="connsiteY12" fmla="*/ 759686 h 759686"/>
              <a:gd name="connsiteX13" fmla="*/ 0 w 2393100"/>
              <a:gd name="connsiteY13" fmla="*/ 633072 h 759686"/>
              <a:gd name="connsiteX14" fmla="*/ 0 w 2393100"/>
              <a:gd name="connsiteY14" fmla="*/ 126614 h 75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93100" h="759686" fill="none" extrusionOk="0">
                <a:moveTo>
                  <a:pt x="0" y="126614"/>
                </a:moveTo>
                <a:cubicBezTo>
                  <a:pt x="-5216" y="73022"/>
                  <a:pt x="45787" y="1190"/>
                  <a:pt x="126614" y="0"/>
                </a:cubicBezTo>
                <a:cubicBezTo>
                  <a:pt x="268615" y="-19912"/>
                  <a:pt x="498041" y="4491"/>
                  <a:pt x="704379" y="0"/>
                </a:cubicBezTo>
                <a:cubicBezTo>
                  <a:pt x="910717" y="-4491"/>
                  <a:pt x="1036697" y="17059"/>
                  <a:pt x="1217949" y="0"/>
                </a:cubicBezTo>
                <a:cubicBezTo>
                  <a:pt x="1399201" y="-17059"/>
                  <a:pt x="1612386" y="55793"/>
                  <a:pt x="1752917" y="0"/>
                </a:cubicBezTo>
                <a:cubicBezTo>
                  <a:pt x="1893448" y="-55793"/>
                  <a:pt x="2041466" y="6389"/>
                  <a:pt x="2266486" y="0"/>
                </a:cubicBezTo>
                <a:cubicBezTo>
                  <a:pt x="2329397" y="16014"/>
                  <a:pt x="2399874" y="41492"/>
                  <a:pt x="2393100" y="126614"/>
                </a:cubicBezTo>
                <a:cubicBezTo>
                  <a:pt x="2446525" y="259523"/>
                  <a:pt x="2373012" y="472946"/>
                  <a:pt x="2393100" y="633072"/>
                </a:cubicBezTo>
                <a:cubicBezTo>
                  <a:pt x="2390957" y="701960"/>
                  <a:pt x="2342358" y="743304"/>
                  <a:pt x="2266486" y="759686"/>
                </a:cubicBezTo>
                <a:cubicBezTo>
                  <a:pt x="2051188" y="810209"/>
                  <a:pt x="1980635" y="756637"/>
                  <a:pt x="1795714" y="759686"/>
                </a:cubicBezTo>
                <a:cubicBezTo>
                  <a:pt x="1610793" y="762735"/>
                  <a:pt x="1410110" y="746163"/>
                  <a:pt x="1282145" y="759686"/>
                </a:cubicBezTo>
                <a:cubicBezTo>
                  <a:pt x="1154180" y="773209"/>
                  <a:pt x="980778" y="745799"/>
                  <a:pt x="768576" y="759686"/>
                </a:cubicBezTo>
                <a:cubicBezTo>
                  <a:pt x="556374" y="773573"/>
                  <a:pt x="276768" y="747036"/>
                  <a:pt x="126614" y="759686"/>
                </a:cubicBezTo>
                <a:cubicBezTo>
                  <a:pt x="44405" y="747109"/>
                  <a:pt x="6728" y="692242"/>
                  <a:pt x="0" y="633072"/>
                </a:cubicBezTo>
                <a:cubicBezTo>
                  <a:pt x="-10031" y="476776"/>
                  <a:pt x="22921" y="245319"/>
                  <a:pt x="0" y="126614"/>
                </a:cubicBezTo>
                <a:close/>
              </a:path>
              <a:path w="2393100" h="759686" stroke="0" extrusionOk="0">
                <a:moveTo>
                  <a:pt x="0" y="126614"/>
                </a:moveTo>
                <a:cubicBezTo>
                  <a:pt x="-10552" y="47257"/>
                  <a:pt x="70261" y="-7725"/>
                  <a:pt x="126614" y="0"/>
                </a:cubicBezTo>
                <a:cubicBezTo>
                  <a:pt x="308486" y="-30842"/>
                  <a:pt x="588702" y="2921"/>
                  <a:pt x="704379" y="0"/>
                </a:cubicBezTo>
                <a:cubicBezTo>
                  <a:pt x="820057" y="-2921"/>
                  <a:pt x="1064845" y="6863"/>
                  <a:pt x="1282145" y="0"/>
                </a:cubicBezTo>
                <a:cubicBezTo>
                  <a:pt x="1499445" y="-6863"/>
                  <a:pt x="1651265" y="28155"/>
                  <a:pt x="1774315" y="0"/>
                </a:cubicBezTo>
                <a:cubicBezTo>
                  <a:pt x="1897365" y="-28155"/>
                  <a:pt x="2063330" y="15961"/>
                  <a:pt x="2266486" y="0"/>
                </a:cubicBezTo>
                <a:cubicBezTo>
                  <a:pt x="2334013" y="-1203"/>
                  <a:pt x="2391264" y="76947"/>
                  <a:pt x="2393100" y="126614"/>
                </a:cubicBezTo>
                <a:cubicBezTo>
                  <a:pt x="2416727" y="248221"/>
                  <a:pt x="2336927" y="485145"/>
                  <a:pt x="2393100" y="633072"/>
                </a:cubicBezTo>
                <a:cubicBezTo>
                  <a:pt x="2394758" y="701920"/>
                  <a:pt x="2350410" y="759822"/>
                  <a:pt x="2266486" y="759686"/>
                </a:cubicBezTo>
                <a:cubicBezTo>
                  <a:pt x="1999497" y="786102"/>
                  <a:pt x="1891484" y="700875"/>
                  <a:pt x="1731518" y="759686"/>
                </a:cubicBezTo>
                <a:cubicBezTo>
                  <a:pt x="1571552" y="818497"/>
                  <a:pt x="1331569" y="699238"/>
                  <a:pt x="1196550" y="759686"/>
                </a:cubicBezTo>
                <a:cubicBezTo>
                  <a:pt x="1061531" y="820134"/>
                  <a:pt x="876879" y="735045"/>
                  <a:pt x="618785" y="759686"/>
                </a:cubicBezTo>
                <a:cubicBezTo>
                  <a:pt x="360691" y="784327"/>
                  <a:pt x="229359" y="739782"/>
                  <a:pt x="126614" y="759686"/>
                </a:cubicBezTo>
                <a:cubicBezTo>
                  <a:pt x="61953" y="765921"/>
                  <a:pt x="469" y="697251"/>
                  <a:pt x="0" y="633072"/>
                </a:cubicBezTo>
                <a:cubicBezTo>
                  <a:pt x="-55126" y="444092"/>
                  <a:pt x="60635" y="274788"/>
                  <a:pt x="0" y="126614"/>
                </a:cubicBezTo>
                <a:close/>
              </a:path>
            </a:pathLst>
          </a:custGeom>
          <a:solidFill>
            <a:srgbClr val="FFD8E0"/>
          </a:solidFill>
          <a:ln w="190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660784067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Require lots of </a:t>
            </a:r>
            <a:r>
              <a:rPr lang="en-US" b="1" dirty="0">
                <a:solidFill>
                  <a:srgbClr val="C00000"/>
                </a:solidFill>
              </a:rPr>
              <a:t>equality test</a:t>
            </a:r>
            <a:r>
              <a:rPr lang="en-US" dirty="0">
                <a:solidFill>
                  <a:srgbClr val="C00000"/>
                </a:solidFill>
              </a:rPr>
              <a:t>s</a:t>
            </a:r>
          </a:p>
        </p:txBody>
      </p:sp>
      <p:sp>
        <p:nvSpPr>
          <p:cNvPr id="13" name="Alternate Process 12">
            <a:extLst>
              <a:ext uri="{FF2B5EF4-FFF2-40B4-BE49-F238E27FC236}">
                <a16:creationId xmlns:a16="http://schemas.microsoft.com/office/drawing/2014/main" id="{4E58848A-3595-AD55-F8AE-47BE43EF8874}"/>
              </a:ext>
            </a:extLst>
          </p:cNvPr>
          <p:cNvSpPr/>
          <p:nvPr/>
        </p:nvSpPr>
        <p:spPr>
          <a:xfrm>
            <a:off x="9900458" y="4240759"/>
            <a:ext cx="1597282" cy="1063930"/>
          </a:xfrm>
          <a:custGeom>
            <a:avLst/>
            <a:gdLst>
              <a:gd name="connsiteX0" fmla="*/ 0 w 1597282"/>
              <a:gd name="connsiteY0" fmla="*/ 177322 h 1063930"/>
              <a:gd name="connsiteX1" fmla="*/ 177322 w 1597282"/>
              <a:gd name="connsiteY1" fmla="*/ 0 h 1063930"/>
              <a:gd name="connsiteX2" fmla="*/ 616387 w 1597282"/>
              <a:gd name="connsiteY2" fmla="*/ 0 h 1063930"/>
              <a:gd name="connsiteX3" fmla="*/ 1018174 w 1597282"/>
              <a:gd name="connsiteY3" fmla="*/ 0 h 1063930"/>
              <a:gd name="connsiteX4" fmla="*/ 1419960 w 1597282"/>
              <a:gd name="connsiteY4" fmla="*/ 0 h 1063930"/>
              <a:gd name="connsiteX5" fmla="*/ 1597282 w 1597282"/>
              <a:gd name="connsiteY5" fmla="*/ 177322 h 1063930"/>
              <a:gd name="connsiteX6" fmla="*/ 1597282 w 1597282"/>
              <a:gd name="connsiteY6" fmla="*/ 531965 h 1063930"/>
              <a:gd name="connsiteX7" fmla="*/ 1597282 w 1597282"/>
              <a:gd name="connsiteY7" fmla="*/ 886608 h 1063930"/>
              <a:gd name="connsiteX8" fmla="*/ 1419960 w 1597282"/>
              <a:gd name="connsiteY8" fmla="*/ 1063930 h 1063930"/>
              <a:gd name="connsiteX9" fmla="*/ 1043026 w 1597282"/>
              <a:gd name="connsiteY9" fmla="*/ 1063930 h 1063930"/>
              <a:gd name="connsiteX10" fmla="*/ 641240 w 1597282"/>
              <a:gd name="connsiteY10" fmla="*/ 1063930 h 1063930"/>
              <a:gd name="connsiteX11" fmla="*/ 177322 w 1597282"/>
              <a:gd name="connsiteY11" fmla="*/ 1063930 h 1063930"/>
              <a:gd name="connsiteX12" fmla="*/ 0 w 1597282"/>
              <a:gd name="connsiteY12" fmla="*/ 886608 h 1063930"/>
              <a:gd name="connsiteX13" fmla="*/ 0 w 1597282"/>
              <a:gd name="connsiteY13" fmla="*/ 546151 h 1063930"/>
              <a:gd name="connsiteX14" fmla="*/ 0 w 1597282"/>
              <a:gd name="connsiteY14" fmla="*/ 177322 h 1063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97282" h="1063930" fill="none" extrusionOk="0">
                <a:moveTo>
                  <a:pt x="0" y="177322"/>
                </a:moveTo>
                <a:cubicBezTo>
                  <a:pt x="-6225" y="98886"/>
                  <a:pt x="60345" y="2080"/>
                  <a:pt x="177322" y="0"/>
                </a:cubicBezTo>
                <a:cubicBezTo>
                  <a:pt x="392744" y="-20632"/>
                  <a:pt x="473182" y="39881"/>
                  <a:pt x="616387" y="0"/>
                </a:cubicBezTo>
                <a:cubicBezTo>
                  <a:pt x="759592" y="-39881"/>
                  <a:pt x="836325" y="16400"/>
                  <a:pt x="1018174" y="0"/>
                </a:cubicBezTo>
                <a:cubicBezTo>
                  <a:pt x="1200023" y="-16400"/>
                  <a:pt x="1292813" y="33845"/>
                  <a:pt x="1419960" y="0"/>
                </a:cubicBezTo>
                <a:cubicBezTo>
                  <a:pt x="1496070" y="-5224"/>
                  <a:pt x="1594144" y="79141"/>
                  <a:pt x="1597282" y="177322"/>
                </a:cubicBezTo>
                <a:cubicBezTo>
                  <a:pt x="1612331" y="297742"/>
                  <a:pt x="1557468" y="370695"/>
                  <a:pt x="1597282" y="531965"/>
                </a:cubicBezTo>
                <a:cubicBezTo>
                  <a:pt x="1637096" y="693235"/>
                  <a:pt x="1557451" y="789719"/>
                  <a:pt x="1597282" y="886608"/>
                </a:cubicBezTo>
                <a:cubicBezTo>
                  <a:pt x="1590042" y="981028"/>
                  <a:pt x="1520466" y="1056837"/>
                  <a:pt x="1419960" y="1063930"/>
                </a:cubicBezTo>
                <a:cubicBezTo>
                  <a:pt x="1241411" y="1098495"/>
                  <a:pt x="1220075" y="1038604"/>
                  <a:pt x="1043026" y="1063930"/>
                </a:cubicBezTo>
                <a:cubicBezTo>
                  <a:pt x="865977" y="1089256"/>
                  <a:pt x="723899" y="1059829"/>
                  <a:pt x="641240" y="1063930"/>
                </a:cubicBezTo>
                <a:cubicBezTo>
                  <a:pt x="558581" y="1068031"/>
                  <a:pt x="309323" y="1030605"/>
                  <a:pt x="177322" y="1063930"/>
                </a:cubicBezTo>
                <a:cubicBezTo>
                  <a:pt x="81611" y="1056534"/>
                  <a:pt x="-18205" y="1006264"/>
                  <a:pt x="0" y="886608"/>
                </a:cubicBezTo>
                <a:cubicBezTo>
                  <a:pt x="-30197" y="729175"/>
                  <a:pt x="37643" y="641419"/>
                  <a:pt x="0" y="546151"/>
                </a:cubicBezTo>
                <a:cubicBezTo>
                  <a:pt x="-37643" y="450883"/>
                  <a:pt x="20593" y="321191"/>
                  <a:pt x="0" y="177322"/>
                </a:cubicBezTo>
                <a:close/>
              </a:path>
              <a:path w="1597282" h="1063930" stroke="0" extrusionOk="0">
                <a:moveTo>
                  <a:pt x="0" y="177322"/>
                </a:moveTo>
                <a:cubicBezTo>
                  <a:pt x="-6586" y="73504"/>
                  <a:pt x="102538" y="-13173"/>
                  <a:pt x="177322" y="0"/>
                </a:cubicBezTo>
                <a:cubicBezTo>
                  <a:pt x="303133" y="-42686"/>
                  <a:pt x="425514" y="46454"/>
                  <a:pt x="616387" y="0"/>
                </a:cubicBezTo>
                <a:cubicBezTo>
                  <a:pt x="807261" y="-46454"/>
                  <a:pt x="955366" y="24435"/>
                  <a:pt x="1055453" y="0"/>
                </a:cubicBezTo>
                <a:cubicBezTo>
                  <a:pt x="1155540" y="-24435"/>
                  <a:pt x="1341261" y="17096"/>
                  <a:pt x="1419960" y="0"/>
                </a:cubicBezTo>
                <a:cubicBezTo>
                  <a:pt x="1519346" y="-5754"/>
                  <a:pt x="1612158" y="99327"/>
                  <a:pt x="1597282" y="177322"/>
                </a:cubicBezTo>
                <a:cubicBezTo>
                  <a:pt x="1603820" y="274283"/>
                  <a:pt x="1576948" y="364076"/>
                  <a:pt x="1597282" y="539058"/>
                </a:cubicBezTo>
                <a:cubicBezTo>
                  <a:pt x="1617616" y="714040"/>
                  <a:pt x="1566414" y="742739"/>
                  <a:pt x="1597282" y="886608"/>
                </a:cubicBezTo>
                <a:cubicBezTo>
                  <a:pt x="1607707" y="977759"/>
                  <a:pt x="1530194" y="1064050"/>
                  <a:pt x="1419960" y="1063930"/>
                </a:cubicBezTo>
                <a:cubicBezTo>
                  <a:pt x="1273301" y="1090935"/>
                  <a:pt x="1204286" y="1060339"/>
                  <a:pt x="1005747" y="1063930"/>
                </a:cubicBezTo>
                <a:cubicBezTo>
                  <a:pt x="807208" y="1067521"/>
                  <a:pt x="790945" y="1042632"/>
                  <a:pt x="591535" y="1063930"/>
                </a:cubicBezTo>
                <a:cubicBezTo>
                  <a:pt x="392125" y="1085228"/>
                  <a:pt x="380022" y="1017687"/>
                  <a:pt x="177322" y="1063930"/>
                </a:cubicBezTo>
                <a:cubicBezTo>
                  <a:pt x="55052" y="1074506"/>
                  <a:pt x="17653" y="990769"/>
                  <a:pt x="0" y="886608"/>
                </a:cubicBezTo>
                <a:cubicBezTo>
                  <a:pt x="-30301" y="808755"/>
                  <a:pt x="33340" y="683044"/>
                  <a:pt x="0" y="539058"/>
                </a:cubicBezTo>
                <a:cubicBezTo>
                  <a:pt x="-33340" y="395072"/>
                  <a:pt x="39320" y="340833"/>
                  <a:pt x="0" y="17732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1660784067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GGM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+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ROM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65D67682-7C32-CC62-E2EC-E39E54DCFCAB}"/>
              </a:ext>
            </a:extLst>
          </p:cNvPr>
          <p:cNvSpPr/>
          <p:nvPr/>
        </p:nvSpPr>
        <p:spPr>
          <a:xfrm>
            <a:off x="9189203" y="4695540"/>
            <a:ext cx="693943" cy="169646"/>
          </a:xfrm>
          <a:prstGeom prst="rightArrow">
            <a:avLst>
              <a:gd name="adj1" fmla="val 21972"/>
              <a:gd name="adj2" fmla="val 58408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4A2308D-1E20-A5C8-8AF9-8D2CBE0DD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z="4800" dirty="0"/>
              <a:t>ACMS23 Construction’s Limitations</a:t>
            </a:r>
          </a:p>
        </p:txBody>
      </p:sp>
      <p:pic>
        <p:nvPicPr>
          <p:cNvPr id="20" name="Graphic 19" descr="Badge Question Mark with solid fill">
            <a:extLst>
              <a:ext uri="{FF2B5EF4-FFF2-40B4-BE49-F238E27FC236}">
                <a16:creationId xmlns:a16="http://schemas.microsoft.com/office/drawing/2014/main" id="{C6F2A8D6-85A0-FD49-5A3B-4E3A1C964B4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659598" y="5389406"/>
            <a:ext cx="481720" cy="45495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9C87013-781C-BDCF-8335-61B254296E51}"/>
              </a:ext>
            </a:extLst>
          </p:cNvPr>
          <p:cNvSpPr txBox="1"/>
          <p:nvPr/>
        </p:nvSpPr>
        <p:spPr>
          <a:xfrm>
            <a:off x="10042026" y="5437374"/>
            <a:ext cx="1559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How to avoid?</a:t>
            </a:r>
          </a:p>
        </p:txBody>
      </p:sp>
      <p:sp>
        <p:nvSpPr>
          <p:cNvPr id="4" name="Alternate Process 3">
            <a:extLst>
              <a:ext uri="{FF2B5EF4-FFF2-40B4-BE49-F238E27FC236}">
                <a16:creationId xmlns:a16="http://schemas.microsoft.com/office/drawing/2014/main" id="{ACAC668D-9D8F-084F-1618-0DF13A0AB916}"/>
              </a:ext>
            </a:extLst>
          </p:cNvPr>
          <p:cNvSpPr/>
          <p:nvPr/>
        </p:nvSpPr>
        <p:spPr>
          <a:xfrm>
            <a:off x="6585799" y="3470452"/>
            <a:ext cx="2598541" cy="759686"/>
          </a:xfrm>
          <a:custGeom>
            <a:avLst/>
            <a:gdLst>
              <a:gd name="connsiteX0" fmla="*/ 0 w 2598541"/>
              <a:gd name="connsiteY0" fmla="*/ 126614 h 759686"/>
              <a:gd name="connsiteX1" fmla="*/ 126614 w 2598541"/>
              <a:gd name="connsiteY1" fmla="*/ 0 h 759686"/>
              <a:gd name="connsiteX2" fmla="*/ 759849 w 2598541"/>
              <a:gd name="connsiteY2" fmla="*/ 0 h 759686"/>
              <a:gd name="connsiteX3" fmla="*/ 1322724 w 2598541"/>
              <a:gd name="connsiteY3" fmla="*/ 0 h 759686"/>
              <a:gd name="connsiteX4" fmla="*/ 1909052 w 2598541"/>
              <a:gd name="connsiteY4" fmla="*/ 0 h 759686"/>
              <a:gd name="connsiteX5" fmla="*/ 2471927 w 2598541"/>
              <a:gd name="connsiteY5" fmla="*/ 0 h 759686"/>
              <a:gd name="connsiteX6" fmla="*/ 2598541 w 2598541"/>
              <a:gd name="connsiteY6" fmla="*/ 126614 h 759686"/>
              <a:gd name="connsiteX7" fmla="*/ 2598541 w 2598541"/>
              <a:gd name="connsiteY7" fmla="*/ 633072 h 759686"/>
              <a:gd name="connsiteX8" fmla="*/ 2471927 w 2598541"/>
              <a:gd name="connsiteY8" fmla="*/ 759686 h 759686"/>
              <a:gd name="connsiteX9" fmla="*/ 1955958 w 2598541"/>
              <a:gd name="connsiteY9" fmla="*/ 759686 h 759686"/>
              <a:gd name="connsiteX10" fmla="*/ 1393083 w 2598541"/>
              <a:gd name="connsiteY10" fmla="*/ 759686 h 759686"/>
              <a:gd name="connsiteX11" fmla="*/ 830208 w 2598541"/>
              <a:gd name="connsiteY11" fmla="*/ 759686 h 759686"/>
              <a:gd name="connsiteX12" fmla="*/ 126614 w 2598541"/>
              <a:gd name="connsiteY12" fmla="*/ 759686 h 759686"/>
              <a:gd name="connsiteX13" fmla="*/ 0 w 2598541"/>
              <a:gd name="connsiteY13" fmla="*/ 633072 h 759686"/>
              <a:gd name="connsiteX14" fmla="*/ 0 w 2598541"/>
              <a:gd name="connsiteY14" fmla="*/ 126614 h 75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98541" h="759686" fill="none" extrusionOk="0">
                <a:moveTo>
                  <a:pt x="0" y="126614"/>
                </a:moveTo>
                <a:cubicBezTo>
                  <a:pt x="-5216" y="73022"/>
                  <a:pt x="45787" y="1190"/>
                  <a:pt x="126614" y="0"/>
                </a:cubicBezTo>
                <a:cubicBezTo>
                  <a:pt x="427411" y="-59044"/>
                  <a:pt x="556080" y="73451"/>
                  <a:pt x="759849" y="0"/>
                </a:cubicBezTo>
                <a:cubicBezTo>
                  <a:pt x="963618" y="-73451"/>
                  <a:pt x="1058281" y="1293"/>
                  <a:pt x="1322724" y="0"/>
                </a:cubicBezTo>
                <a:cubicBezTo>
                  <a:pt x="1587167" y="-1293"/>
                  <a:pt x="1692616" y="13776"/>
                  <a:pt x="1909052" y="0"/>
                </a:cubicBezTo>
                <a:cubicBezTo>
                  <a:pt x="2125488" y="-13776"/>
                  <a:pt x="2300308" y="61337"/>
                  <a:pt x="2471927" y="0"/>
                </a:cubicBezTo>
                <a:cubicBezTo>
                  <a:pt x="2534838" y="16014"/>
                  <a:pt x="2605315" y="41492"/>
                  <a:pt x="2598541" y="126614"/>
                </a:cubicBezTo>
                <a:cubicBezTo>
                  <a:pt x="2651966" y="259523"/>
                  <a:pt x="2578453" y="472946"/>
                  <a:pt x="2598541" y="633072"/>
                </a:cubicBezTo>
                <a:cubicBezTo>
                  <a:pt x="2596398" y="701960"/>
                  <a:pt x="2547799" y="743304"/>
                  <a:pt x="2471927" y="759686"/>
                </a:cubicBezTo>
                <a:cubicBezTo>
                  <a:pt x="2259162" y="778316"/>
                  <a:pt x="2132505" y="698265"/>
                  <a:pt x="1955958" y="759686"/>
                </a:cubicBezTo>
                <a:cubicBezTo>
                  <a:pt x="1779411" y="821107"/>
                  <a:pt x="1604523" y="747966"/>
                  <a:pt x="1393083" y="759686"/>
                </a:cubicBezTo>
                <a:cubicBezTo>
                  <a:pt x="1181644" y="771406"/>
                  <a:pt x="947996" y="718778"/>
                  <a:pt x="830208" y="759686"/>
                </a:cubicBezTo>
                <a:cubicBezTo>
                  <a:pt x="712420" y="800594"/>
                  <a:pt x="391259" y="743925"/>
                  <a:pt x="126614" y="759686"/>
                </a:cubicBezTo>
                <a:cubicBezTo>
                  <a:pt x="44405" y="747109"/>
                  <a:pt x="6728" y="692242"/>
                  <a:pt x="0" y="633072"/>
                </a:cubicBezTo>
                <a:cubicBezTo>
                  <a:pt x="-10031" y="476776"/>
                  <a:pt x="22921" y="245319"/>
                  <a:pt x="0" y="126614"/>
                </a:cubicBezTo>
                <a:close/>
              </a:path>
              <a:path w="2598541" h="759686" stroke="0" extrusionOk="0">
                <a:moveTo>
                  <a:pt x="0" y="126614"/>
                </a:moveTo>
                <a:cubicBezTo>
                  <a:pt x="-10552" y="47257"/>
                  <a:pt x="70261" y="-7725"/>
                  <a:pt x="126614" y="0"/>
                </a:cubicBezTo>
                <a:cubicBezTo>
                  <a:pt x="393846" y="-42927"/>
                  <a:pt x="592447" y="61346"/>
                  <a:pt x="759849" y="0"/>
                </a:cubicBezTo>
                <a:cubicBezTo>
                  <a:pt x="927252" y="-61346"/>
                  <a:pt x="1134810" y="60289"/>
                  <a:pt x="1393083" y="0"/>
                </a:cubicBezTo>
                <a:cubicBezTo>
                  <a:pt x="1651356" y="-60289"/>
                  <a:pt x="1756953" y="56089"/>
                  <a:pt x="1932505" y="0"/>
                </a:cubicBezTo>
                <a:cubicBezTo>
                  <a:pt x="2108057" y="-56089"/>
                  <a:pt x="2316912" y="32673"/>
                  <a:pt x="2471927" y="0"/>
                </a:cubicBezTo>
                <a:cubicBezTo>
                  <a:pt x="2539454" y="-1203"/>
                  <a:pt x="2596705" y="76947"/>
                  <a:pt x="2598541" y="126614"/>
                </a:cubicBezTo>
                <a:cubicBezTo>
                  <a:pt x="2622168" y="248221"/>
                  <a:pt x="2542368" y="485145"/>
                  <a:pt x="2598541" y="633072"/>
                </a:cubicBezTo>
                <a:cubicBezTo>
                  <a:pt x="2600199" y="701920"/>
                  <a:pt x="2555851" y="759822"/>
                  <a:pt x="2471927" y="759686"/>
                </a:cubicBezTo>
                <a:cubicBezTo>
                  <a:pt x="2354414" y="762133"/>
                  <a:pt x="2054802" y="756093"/>
                  <a:pt x="1885599" y="759686"/>
                </a:cubicBezTo>
                <a:cubicBezTo>
                  <a:pt x="1716396" y="763279"/>
                  <a:pt x="1500698" y="721343"/>
                  <a:pt x="1299271" y="759686"/>
                </a:cubicBezTo>
                <a:cubicBezTo>
                  <a:pt x="1097844" y="798029"/>
                  <a:pt x="909146" y="754766"/>
                  <a:pt x="666036" y="759686"/>
                </a:cubicBezTo>
                <a:cubicBezTo>
                  <a:pt x="422927" y="764606"/>
                  <a:pt x="388160" y="720173"/>
                  <a:pt x="126614" y="759686"/>
                </a:cubicBezTo>
                <a:cubicBezTo>
                  <a:pt x="61953" y="765921"/>
                  <a:pt x="469" y="697251"/>
                  <a:pt x="0" y="633072"/>
                </a:cubicBezTo>
                <a:cubicBezTo>
                  <a:pt x="-55126" y="444092"/>
                  <a:pt x="60635" y="274788"/>
                  <a:pt x="0" y="126614"/>
                </a:cubicBezTo>
                <a:close/>
              </a:path>
            </a:pathLst>
          </a:custGeom>
          <a:solidFill>
            <a:srgbClr val="FFD8E0"/>
          </a:solidFill>
          <a:ln w="190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660784067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Require </a:t>
            </a:r>
            <a:r>
              <a:rPr lang="en-US" b="1" dirty="0">
                <a:solidFill>
                  <a:srgbClr val="C00000"/>
                </a:solidFill>
              </a:rPr>
              <a:t>stronger variant</a:t>
            </a:r>
            <a:r>
              <a:rPr lang="en-US" dirty="0">
                <a:solidFill>
                  <a:srgbClr val="C00000"/>
                </a:solidFill>
              </a:rPr>
              <a:t> of DDH assumptions</a:t>
            </a:r>
          </a:p>
        </p:txBody>
      </p:sp>
    </p:spTree>
    <p:extLst>
      <p:ext uri="{BB962C8B-B14F-4D97-AF65-F5344CB8AC3E}">
        <p14:creationId xmlns:p14="http://schemas.microsoft.com/office/powerpoint/2010/main" val="340618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B550DDC-5E99-96D1-A253-22FB1E30F148}"/>
                  </a:ext>
                </a:extLst>
              </p:cNvPr>
              <p:cNvSpPr txBox="1"/>
              <p:nvPr/>
            </p:nvSpPr>
            <p:spPr>
              <a:xfrm>
                <a:off x="3933373" y="5253600"/>
                <a:ext cx="2652427" cy="2921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𝑅𝑒𝑐𝑜𝑣𝑒𝑟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B550DDC-5E99-96D1-A253-22FB1E30F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373" y="5253600"/>
                <a:ext cx="2652427" cy="292131"/>
              </a:xfrm>
              <a:prstGeom prst="rect">
                <a:avLst/>
              </a:prstGeom>
              <a:blipFill>
                <a:blip r:embed="rId3"/>
                <a:stretch>
                  <a:fillRect l="-2857" t="-416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6" descr="Happy Bee">
            <a:extLst>
              <a:ext uri="{FF2B5EF4-FFF2-40B4-BE49-F238E27FC236}">
                <a16:creationId xmlns:a16="http://schemas.microsoft.com/office/drawing/2014/main" id="{74EA5972-4B2B-3175-2852-7E34AF5E1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359" y="208527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2B28E8C-4095-936E-D013-CB3DCEC77E34}"/>
                  </a:ext>
                </a:extLst>
              </p:cNvPr>
              <p:cNvSpPr txBox="1"/>
              <p:nvPr/>
            </p:nvSpPr>
            <p:spPr>
              <a:xfrm>
                <a:off x="2112482" y="280091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2B28E8C-4095-936E-D013-CB3DCEC77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482" y="2800919"/>
                <a:ext cx="259396" cy="246221"/>
              </a:xfrm>
              <a:prstGeom prst="rect">
                <a:avLst/>
              </a:prstGeom>
              <a:blipFill>
                <a:blip r:embed="rId5"/>
                <a:stretch>
                  <a:fillRect l="-14286" r="-476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C9587AF-CE53-24BC-F5C9-BADF12573ED7}"/>
              </a:ext>
            </a:extLst>
          </p:cNvPr>
          <p:cNvCxnSpPr>
            <a:cxnSpLocks/>
          </p:cNvCxnSpPr>
          <p:nvPr/>
        </p:nvCxnSpPr>
        <p:spPr>
          <a:xfrm>
            <a:off x="946809" y="2817590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02F2BBF-F564-25D4-E2B8-F5A71DFFD89C}"/>
                  </a:ext>
                </a:extLst>
              </p:cNvPr>
              <p:cNvSpPr txBox="1"/>
              <p:nvPr/>
            </p:nvSpPr>
            <p:spPr>
              <a:xfrm>
                <a:off x="827481" y="2449052"/>
                <a:ext cx="11075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02F2BBF-F564-25D4-E2B8-F5A71DFFD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81" y="2449052"/>
                <a:ext cx="1107547" cy="276999"/>
              </a:xfrm>
              <a:prstGeom prst="rect">
                <a:avLst/>
              </a:prstGeom>
              <a:blipFill>
                <a:blip r:embed="rId6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F0DD1FC-146C-1855-7381-1CF28D803370}"/>
              </a:ext>
            </a:extLst>
          </p:cNvPr>
          <p:cNvCxnSpPr>
            <a:cxnSpLocks/>
          </p:cNvCxnSpPr>
          <p:nvPr/>
        </p:nvCxnSpPr>
        <p:spPr>
          <a:xfrm>
            <a:off x="2930793" y="2664735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6" descr="Happy Bee">
            <a:extLst>
              <a:ext uri="{FF2B5EF4-FFF2-40B4-BE49-F238E27FC236}">
                <a16:creationId xmlns:a16="http://schemas.microsoft.com/office/drawing/2014/main" id="{F0385D83-4008-9869-E6B6-200DF1B58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359" y="4193265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97D8F04-D33C-60C5-24DC-9ECC7634B773}"/>
                  </a:ext>
                </a:extLst>
              </p:cNvPr>
              <p:cNvSpPr txBox="1"/>
              <p:nvPr/>
            </p:nvSpPr>
            <p:spPr>
              <a:xfrm>
                <a:off x="2112482" y="4908908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97D8F04-D33C-60C5-24DC-9ECC7634B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482" y="4908908"/>
                <a:ext cx="259396" cy="246221"/>
              </a:xfrm>
              <a:prstGeom prst="rect">
                <a:avLst/>
              </a:prstGeom>
              <a:blipFill>
                <a:blip r:embed="rId7"/>
                <a:stretch>
                  <a:fillRect l="-14286" r="-476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C814BB-8FFF-A0B7-1590-0FBC71E9F064}"/>
              </a:ext>
            </a:extLst>
          </p:cNvPr>
          <p:cNvCxnSpPr>
            <a:cxnSpLocks/>
          </p:cNvCxnSpPr>
          <p:nvPr/>
        </p:nvCxnSpPr>
        <p:spPr>
          <a:xfrm>
            <a:off x="946809" y="4925579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38BF770-3C43-A13B-0602-F2F829FA1872}"/>
                  </a:ext>
                </a:extLst>
              </p:cNvPr>
              <p:cNvSpPr txBox="1"/>
              <p:nvPr/>
            </p:nvSpPr>
            <p:spPr>
              <a:xfrm>
                <a:off x="827481" y="4557041"/>
                <a:ext cx="10865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38BF770-3C43-A13B-0602-F2F829FA1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81" y="4557041"/>
                <a:ext cx="1086515" cy="276999"/>
              </a:xfrm>
              <a:prstGeom prst="rect">
                <a:avLst/>
              </a:prstGeom>
              <a:blipFill>
                <a:blip r:embed="rId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4B89321-48E3-F1D8-9A98-FC7A89AC8EC7}"/>
              </a:ext>
            </a:extLst>
          </p:cNvPr>
          <p:cNvCxnSpPr>
            <a:cxnSpLocks/>
          </p:cNvCxnSpPr>
          <p:nvPr/>
        </p:nvCxnSpPr>
        <p:spPr>
          <a:xfrm>
            <a:off x="2930793" y="4772724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2F67823-FAE5-E93D-3BE5-48D69E54556C}"/>
                  </a:ext>
                </a:extLst>
              </p:cNvPr>
              <p:cNvSpPr txBox="1"/>
              <p:nvPr/>
            </p:nvSpPr>
            <p:spPr>
              <a:xfrm>
                <a:off x="4083160" y="4616399"/>
                <a:ext cx="2186496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…,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…,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2F67823-FAE5-E93D-3BE5-48D69E545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4616399"/>
                <a:ext cx="2186496" cy="414537"/>
              </a:xfrm>
              <a:prstGeom prst="rect">
                <a:avLst/>
              </a:prstGeom>
              <a:blipFill>
                <a:blip r:embed="rId9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3DA46FE-CC8E-EE00-CDCC-FEB423847A8A}"/>
                  </a:ext>
                </a:extLst>
              </p:cNvPr>
              <p:cNvSpPr txBox="1"/>
              <p:nvPr/>
            </p:nvSpPr>
            <p:spPr>
              <a:xfrm>
                <a:off x="4083160" y="2289107"/>
                <a:ext cx="13939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3DA46FE-CC8E-EE00-CDCC-FEB423847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2289107"/>
                <a:ext cx="1393971" cy="276999"/>
              </a:xfrm>
              <a:prstGeom prst="rect">
                <a:avLst/>
              </a:prstGeom>
              <a:blipFill>
                <a:blip r:embed="rId10"/>
                <a:stretch>
                  <a:fillRect l="-5405" t="-8696" r="-5405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9B21F9C-864A-894F-F07C-7BA55379F623}"/>
                  </a:ext>
                </a:extLst>
              </p:cNvPr>
              <p:cNvSpPr txBox="1"/>
              <p:nvPr/>
            </p:nvSpPr>
            <p:spPr>
              <a:xfrm>
                <a:off x="4083160" y="2707103"/>
                <a:ext cx="2169184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…,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9B21F9C-864A-894F-F07C-7BA55379F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2707103"/>
                <a:ext cx="2169184" cy="312650"/>
              </a:xfrm>
              <a:prstGeom prst="rect">
                <a:avLst/>
              </a:prstGeom>
              <a:blipFill>
                <a:blip r:embed="rId11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B19031E-C2E1-E553-3955-D762ED003D16}"/>
                  </a:ext>
                </a:extLst>
              </p:cNvPr>
              <p:cNvSpPr txBox="1"/>
              <p:nvPr/>
            </p:nvSpPr>
            <p:spPr>
              <a:xfrm>
                <a:off x="1058224" y="3125093"/>
                <a:ext cx="2367912" cy="312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B19031E-C2E1-E553-3955-D762ED003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224" y="3125093"/>
                <a:ext cx="2367912" cy="312650"/>
              </a:xfrm>
              <a:prstGeom prst="rect">
                <a:avLst/>
              </a:prstGeom>
              <a:blipFill>
                <a:blip r:embed="rId12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1D4E849-F0BA-8704-D833-35F7FC50945A}"/>
                  </a:ext>
                </a:extLst>
              </p:cNvPr>
              <p:cNvSpPr txBox="1"/>
              <p:nvPr/>
            </p:nvSpPr>
            <p:spPr>
              <a:xfrm>
                <a:off x="1026434" y="5233081"/>
                <a:ext cx="2367912" cy="312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1D4E849-F0BA-8704-D833-35F7FC509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434" y="5233081"/>
                <a:ext cx="2367912" cy="312650"/>
              </a:xfrm>
              <a:prstGeom prst="rect">
                <a:avLst/>
              </a:prstGeom>
              <a:blipFill>
                <a:blip r:embed="rId1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7A398A-8D5F-3CD9-7CF4-F9D9CDDE8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28</a:t>
            </a:fld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4A2308D-1E20-A5C8-8AF9-8D2CBE0DD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z="4800" dirty="0"/>
              <a:t>ACMS23 Construction’s Limitations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825AFA-B769-6164-F56E-BE346070A20F}"/>
              </a:ext>
            </a:extLst>
          </p:cNvPr>
          <p:cNvSpPr txBox="1"/>
          <p:nvPr/>
        </p:nvSpPr>
        <p:spPr>
          <a:xfrm>
            <a:off x="6468712" y="1801927"/>
            <a:ext cx="41485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Idea: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b="1" dirty="0"/>
              <a:t>	</a:t>
            </a:r>
            <a:r>
              <a:rPr lang="en-US" sz="2000" dirty="0">
                <a:solidFill>
                  <a:srgbClr val="0070C0"/>
                </a:solidFill>
              </a:rPr>
              <a:t>1. Sample random exponents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9293B9C-FE22-0A03-3753-8555ACFCFFC2}"/>
              </a:ext>
            </a:extLst>
          </p:cNvPr>
          <p:cNvSpPr/>
          <p:nvPr/>
        </p:nvSpPr>
        <p:spPr>
          <a:xfrm>
            <a:off x="774359" y="2450837"/>
            <a:ext cx="1198493" cy="312648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A816B41-78A0-02D1-6C4E-9AA1796D3926}"/>
              </a:ext>
            </a:extLst>
          </p:cNvPr>
          <p:cNvSpPr/>
          <p:nvPr/>
        </p:nvSpPr>
        <p:spPr>
          <a:xfrm>
            <a:off x="774359" y="4558826"/>
            <a:ext cx="1198493" cy="312648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16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B550DDC-5E99-96D1-A253-22FB1E30F148}"/>
                  </a:ext>
                </a:extLst>
              </p:cNvPr>
              <p:cNvSpPr txBox="1"/>
              <p:nvPr/>
            </p:nvSpPr>
            <p:spPr>
              <a:xfrm>
                <a:off x="3933373" y="5253600"/>
                <a:ext cx="2652427" cy="2921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𝑅𝑒𝑐𝑜𝑣𝑒𝑟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B550DDC-5E99-96D1-A253-22FB1E30F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373" y="5253600"/>
                <a:ext cx="2652427" cy="292131"/>
              </a:xfrm>
              <a:prstGeom prst="rect">
                <a:avLst/>
              </a:prstGeom>
              <a:blipFill>
                <a:blip r:embed="rId3"/>
                <a:stretch>
                  <a:fillRect l="-2857" t="-416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6" descr="Happy Bee">
            <a:extLst>
              <a:ext uri="{FF2B5EF4-FFF2-40B4-BE49-F238E27FC236}">
                <a16:creationId xmlns:a16="http://schemas.microsoft.com/office/drawing/2014/main" id="{74EA5972-4B2B-3175-2852-7E34AF5E1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359" y="208527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2B28E8C-4095-936E-D013-CB3DCEC77E34}"/>
                  </a:ext>
                </a:extLst>
              </p:cNvPr>
              <p:cNvSpPr txBox="1"/>
              <p:nvPr/>
            </p:nvSpPr>
            <p:spPr>
              <a:xfrm>
                <a:off x="2112482" y="280091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2B28E8C-4095-936E-D013-CB3DCEC77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482" y="2800919"/>
                <a:ext cx="259396" cy="246221"/>
              </a:xfrm>
              <a:prstGeom prst="rect">
                <a:avLst/>
              </a:prstGeom>
              <a:blipFill>
                <a:blip r:embed="rId5"/>
                <a:stretch>
                  <a:fillRect l="-14286" r="-476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C9587AF-CE53-24BC-F5C9-BADF12573ED7}"/>
              </a:ext>
            </a:extLst>
          </p:cNvPr>
          <p:cNvCxnSpPr>
            <a:cxnSpLocks/>
          </p:cNvCxnSpPr>
          <p:nvPr/>
        </p:nvCxnSpPr>
        <p:spPr>
          <a:xfrm>
            <a:off x="946809" y="2817590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02F2BBF-F564-25D4-E2B8-F5A71DFFD89C}"/>
                  </a:ext>
                </a:extLst>
              </p:cNvPr>
              <p:cNvSpPr txBox="1"/>
              <p:nvPr/>
            </p:nvSpPr>
            <p:spPr>
              <a:xfrm>
                <a:off x="827481" y="2449052"/>
                <a:ext cx="11075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02F2BBF-F564-25D4-E2B8-F5A71DFFD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81" y="2449052"/>
                <a:ext cx="1107547" cy="276999"/>
              </a:xfrm>
              <a:prstGeom prst="rect">
                <a:avLst/>
              </a:prstGeom>
              <a:blipFill>
                <a:blip r:embed="rId6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F0DD1FC-146C-1855-7381-1CF28D803370}"/>
              </a:ext>
            </a:extLst>
          </p:cNvPr>
          <p:cNvCxnSpPr>
            <a:cxnSpLocks/>
          </p:cNvCxnSpPr>
          <p:nvPr/>
        </p:nvCxnSpPr>
        <p:spPr>
          <a:xfrm>
            <a:off x="2930793" y="2664735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6" descr="Happy Bee">
            <a:extLst>
              <a:ext uri="{FF2B5EF4-FFF2-40B4-BE49-F238E27FC236}">
                <a16:creationId xmlns:a16="http://schemas.microsoft.com/office/drawing/2014/main" id="{F0385D83-4008-9869-E6B6-200DF1B58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359" y="4193265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97D8F04-D33C-60C5-24DC-9ECC7634B773}"/>
                  </a:ext>
                </a:extLst>
              </p:cNvPr>
              <p:cNvSpPr txBox="1"/>
              <p:nvPr/>
            </p:nvSpPr>
            <p:spPr>
              <a:xfrm>
                <a:off x="2112482" y="4908908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97D8F04-D33C-60C5-24DC-9ECC7634B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482" y="4908908"/>
                <a:ext cx="259396" cy="246221"/>
              </a:xfrm>
              <a:prstGeom prst="rect">
                <a:avLst/>
              </a:prstGeom>
              <a:blipFill>
                <a:blip r:embed="rId7"/>
                <a:stretch>
                  <a:fillRect l="-14286" r="-476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C814BB-8FFF-A0B7-1590-0FBC71E9F064}"/>
              </a:ext>
            </a:extLst>
          </p:cNvPr>
          <p:cNvCxnSpPr>
            <a:cxnSpLocks/>
          </p:cNvCxnSpPr>
          <p:nvPr/>
        </p:nvCxnSpPr>
        <p:spPr>
          <a:xfrm>
            <a:off x="946809" y="4925579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38BF770-3C43-A13B-0602-F2F829FA1872}"/>
                  </a:ext>
                </a:extLst>
              </p:cNvPr>
              <p:cNvSpPr txBox="1"/>
              <p:nvPr/>
            </p:nvSpPr>
            <p:spPr>
              <a:xfrm>
                <a:off x="827481" y="4557041"/>
                <a:ext cx="10865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38BF770-3C43-A13B-0602-F2F829FA1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81" y="4557041"/>
                <a:ext cx="1086515" cy="276999"/>
              </a:xfrm>
              <a:prstGeom prst="rect">
                <a:avLst/>
              </a:prstGeom>
              <a:blipFill>
                <a:blip r:embed="rId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4B89321-48E3-F1D8-9A98-FC7A89AC8EC7}"/>
              </a:ext>
            </a:extLst>
          </p:cNvPr>
          <p:cNvCxnSpPr>
            <a:cxnSpLocks/>
          </p:cNvCxnSpPr>
          <p:nvPr/>
        </p:nvCxnSpPr>
        <p:spPr>
          <a:xfrm>
            <a:off x="2930793" y="4772724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2F67823-FAE5-E93D-3BE5-48D69E54556C}"/>
                  </a:ext>
                </a:extLst>
              </p:cNvPr>
              <p:cNvSpPr txBox="1"/>
              <p:nvPr/>
            </p:nvSpPr>
            <p:spPr>
              <a:xfrm>
                <a:off x="4083160" y="4616399"/>
                <a:ext cx="2186496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…,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…,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2F67823-FAE5-E93D-3BE5-48D69E545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4616399"/>
                <a:ext cx="2186496" cy="414537"/>
              </a:xfrm>
              <a:prstGeom prst="rect">
                <a:avLst/>
              </a:prstGeom>
              <a:blipFill>
                <a:blip r:embed="rId9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3DA46FE-CC8E-EE00-CDCC-FEB423847A8A}"/>
                  </a:ext>
                </a:extLst>
              </p:cNvPr>
              <p:cNvSpPr txBox="1"/>
              <p:nvPr/>
            </p:nvSpPr>
            <p:spPr>
              <a:xfrm>
                <a:off x="4083160" y="2289107"/>
                <a:ext cx="13939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3DA46FE-CC8E-EE00-CDCC-FEB423847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2289107"/>
                <a:ext cx="1393971" cy="276999"/>
              </a:xfrm>
              <a:prstGeom prst="rect">
                <a:avLst/>
              </a:prstGeom>
              <a:blipFill>
                <a:blip r:embed="rId10"/>
                <a:stretch>
                  <a:fillRect l="-5405" t="-8696" r="-5405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9B21F9C-864A-894F-F07C-7BA55379F623}"/>
                  </a:ext>
                </a:extLst>
              </p:cNvPr>
              <p:cNvSpPr txBox="1"/>
              <p:nvPr/>
            </p:nvSpPr>
            <p:spPr>
              <a:xfrm>
                <a:off x="4083160" y="2707103"/>
                <a:ext cx="2169184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…,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9B21F9C-864A-894F-F07C-7BA55379F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2707103"/>
                <a:ext cx="2169184" cy="312650"/>
              </a:xfrm>
              <a:prstGeom prst="rect">
                <a:avLst/>
              </a:prstGeom>
              <a:blipFill>
                <a:blip r:embed="rId11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B19031E-C2E1-E553-3955-D762ED003D16}"/>
                  </a:ext>
                </a:extLst>
              </p:cNvPr>
              <p:cNvSpPr txBox="1"/>
              <p:nvPr/>
            </p:nvSpPr>
            <p:spPr>
              <a:xfrm>
                <a:off x="1058224" y="3125093"/>
                <a:ext cx="2367912" cy="312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B19031E-C2E1-E553-3955-D762ED003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224" y="3125093"/>
                <a:ext cx="2367912" cy="312650"/>
              </a:xfrm>
              <a:prstGeom prst="rect">
                <a:avLst/>
              </a:prstGeom>
              <a:blipFill>
                <a:blip r:embed="rId12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1D4E849-F0BA-8704-D833-35F7FC50945A}"/>
                  </a:ext>
                </a:extLst>
              </p:cNvPr>
              <p:cNvSpPr txBox="1"/>
              <p:nvPr/>
            </p:nvSpPr>
            <p:spPr>
              <a:xfrm>
                <a:off x="1026434" y="5233081"/>
                <a:ext cx="2367912" cy="312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1D4E849-F0BA-8704-D833-35F7FC509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434" y="5233081"/>
                <a:ext cx="2367912" cy="312650"/>
              </a:xfrm>
              <a:prstGeom prst="rect">
                <a:avLst/>
              </a:prstGeom>
              <a:blipFill>
                <a:blip r:embed="rId1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7A398A-8D5F-3CD9-7CF4-F9D9CDDE8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29</a:t>
            </a:fld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4A2308D-1E20-A5C8-8AF9-8D2CBE0DD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z="4800" dirty="0"/>
              <a:t>ACMS23 Construction’s Limitations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825AFA-B769-6164-F56E-BE346070A20F}"/>
              </a:ext>
            </a:extLst>
          </p:cNvPr>
          <p:cNvSpPr txBox="1"/>
          <p:nvPr/>
        </p:nvSpPr>
        <p:spPr>
          <a:xfrm>
            <a:off x="6468712" y="1801927"/>
            <a:ext cx="548316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Idea: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b="1" dirty="0"/>
              <a:t>	</a:t>
            </a:r>
            <a:r>
              <a:rPr lang="en-US" sz="2000" dirty="0">
                <a:solidFill>
                  <a:srgbClr val="0070C0"/>
                </a:solidFill>
              </a:rPr>
              <a:t>1. Sample random exponents</a:t>
            </a:r>
          </a:p>
          <a:p>
            <a:r>
              <a:rPr lang="en-US" sz="2000" dirty="0">
                <a:solidFill>
                  <a:srgbClr val="0070C0"/>
                </a:solidFill>
              </a:rPr>
              <a:t>	2. Leak some information to find collision!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3F8C36E-B5C5-5CDC-0ADB-60D064DE31AB}"/>
              </a:ext>
            </a:extLst>
          </p:cNvPr>
          <p:cNvSpPr/>
          <p:nvPr/>
        </p:nvSpPr>
        <p:spPr>
          <a:xfrm>
            <a:off x="4083160" y="2664734"/>
            <a:ext cx="2186496" cy="453117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78F299A-65D6-E64A-F198-40A75027EA26}"/>
              </a:ext>
            </a:extLst>
          </p:cNvPr>
          <p:cNvSpPr/>
          <p:nvPr/>
        </p:nvSpPr>
        <p:spPr>
          <a:xfrm>
            <a:off x="4065848" y="4619778"/>
            <a:ext cx="2186496" cy="453117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37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appy Bee">
            <a:extLst>
              <a:ext uri="{FF2B5EF4-FFF2-40B4-BE49-F238E27FC236}">
                <a16:creationId xmlns:a16="http://schemas.microsoft.com/office/drawing/2014/main" id="{81C6489F-400A-D549-B1CC-120C0B9D4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78450" y="2517217"/>
            <a:ext cx="715643" cy="715643"/>
          </a:xfrm>
        </p:spPr>
      </p:pic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2BEADDE8-5ACA-BA22-3AAF-54F8B724D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pic>
        <p:nvPicPr>
          <p:cNvPr id="2" name="Picture 6" descr="Happy Bee">
            <a:extLst>
              <a:ext uri="{FF2B5EF4-FFF2-40B4-BE49-F238E27FC236}">
                <a16:creationId xmlns:a16="http://schemas.microsoft.com/office/drawing/2014/main" id="{8CFEEEEB-F2E3-A0B0-9C67-D70C18AB2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256" y="1989490"/>
            <a:ext cx="715643" cy="715643"/>
          </a:xfrm>
          <a:prstGeom prst="rect">
            <a:avLst/>
          </a:prstGeom>
        </p:spPr>
      </p:pic>
      <p:pic>
        <p:nvPicPr>
          <p:cNvPr id="4" name="Picture 6" descr="Happy Bee">
            <a:extLst>
              <a:ext uri="{FF2B5EF4-FFF2-40B4-BE49-F238E27FC236}">
                <a16:creationId xmlns:a16="http://schemas.microsoft.com/office/drawing/2014/main" id="{6F6B7A6F-9756-09B4-5304-F51F1F547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801" y="5028482"/>
            <a:ext cx="715643" cy="715643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068793E-4065-1BB3-CE3C-AD5FA2D904D8}"/>
              </a:ext>
            </a:extLst>
          </p:cNvPr>
          <p:cNvCxnSpPr>
            <a:cxnSpLocks/>
            <a:stCxn id="12" idx="3"/>
            <a:endCxn id="2" idx="2"/>
          </p:cNvCxnSpPr>
          <p:nvPr/>
        </p:nvCxnSpPr>
        <p:spPr>
          <a:xfrm flipV="1">
            <a:off x="3394554" y="2705133"/>
            <a:ext cx="2190524" cy="17150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18FE522-C455-F202-0AE6-28B74BAF1C43}"/>
              </a:ext>
            </a:extLst>
          </p:cNvPr>
          <p:cNvCxnSpPr>
            <a:cxnSpLocks/>
            <a:stCxn id="5" idx="2"/>
            <a:endCxn id="4" idx="0"/>
          </p:cNvCxnSpPr>
          <p:nvPr/>
        </p:nvCxnSpPr>
        <p:spPr>
          <a:xfrm flipH="1">
            <a:off x="7114623" y="3124419"/>
            <a:ext cx="793826" cy="19040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78EFD3C-2B6C-93BC-AA41-C56176D82484}"/>
              </a:ext>
            </a:extLst>
          </p:cNvPr>
          <p:cNvCxnSpPr>
            <a:cxnSpLocks/>
            <a:stCxn id="6" idx="2"/>
            <a:endCxn id="10" idx="1"/>
          </p:cNvCxnSpPr>
          <p:nvPr/>
        </p:nvCxnSpPr>
        <p:spPr>
          <a:xfrm>
            <a:off x="3336272" y="3232860"/>
            <a:ext cx="5171973" cy="10767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5A7BF443-26E9-921F-CA4C-EB540325E7A4}"/>
              </a:ext>
            </a:extLst>
          </p:cNvPr>
          <p:cNvSpPr>
            <a:spLocks noGrp="1"/>
          </p:cNvSpPr>
          <p:nvPr/>
        </p:nvSpPr>
        <p:spPr>
          <a:xfrm>
            <a:off x="1098087" y="319698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Key-Exchange Protocols</a:t>
            </a:r>
            <a:endParaRPr lang="en-US" sz="4000" b="0" dirty="0"/>
          </a:p>
        </p:txBody>
      </p:sp>
      <p:pic>
        <p:nvPicPr>
          <p:cNvPr id="5" name="Picture 6" descr="Happy Bee">
            <a:extLst>
              <a:ext uri="{FF2B5EF4-FFF2-40B4-BE49-F238E27FC236}">
                <a16:creationId xmlns:a16="http://schemas.microsoft.com/office/drawing/2014/main" id="{D9D61D4A-7BF5-7E60-CAF7-28902A6E1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627" y="2408776"/>
            <a:ext cx="715643" cy="715643"/>
          </a:xfrm>
          <a:prstGeom prst="rect">
            <a:avLst/>
          </a:prstGeom>
        </p:spPr>
      </p:pic>
      <p:pic>
        <p:nvPicPr>
          <p:cNvPr id="10" name="Picture 6" descr="Happy Bee">
            <a:extLst>
              <a:ext uri="{FF2B5EF4-FFF2-40B4-BE49-F238E27FC236}">
                <a16:creationId xmlns:a16="http://schemas.microsoft.com/office/drawing/2014/main" id="{176DCEFD-2C47-6D38-245D-1BFE977F4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8245" y="3951836"/>
            <a:ext cx="715643" cy="715643"/>
          </a:xfrm>
          <a:prstGeom prst="rect">
            <a:avLst/>
          </a:prstGeom>
        </p:spPr>
      </p:pic>
      <p:pic>
        <p:nvPicPr>
          <p:cNvPr id="11" name="Picture 6" descr="Happy Bee">
            <a:extLst>
              <a:ext uri="{FF2B5EF4-FFF2-40B4-BE49-F238E27FC236}">
                <a16:creationId xmlns:a16="http://schemas.microsoft.com/office/drawing/2014/main" id="{FDF3B47B-01E9-1F8D-5307-73BE44C0E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685" y="4997310"/>
            <a:ext cx="715643" cy="715643"/>
          </a:xfrm>
          <a:prstGeom prst="rect">
            <a:avLst/>
          </a:prstGeom>
        </p:spPr>
      </p:pic>
      <p:pic>
        <p:nvPicPr>
          <p:cNvPr id="12" name="Picture 6" descr="Happy Bee">
            <a:extLst>
              <a:ext uri="{FF2B5EF4-FFF2-40B4-BE49-F238E27FC236}">
                <a16:creationId xmlns:a16="http://schemas.microsoft.com/office/drawing/2014/main" id="{98E221D5-9AB6-0071-B9D7-AE64989D1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911" y="4062371"/>
            <a:ext cx="715643" cy="715643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40CF697-40F6-7A30-27FB-BA12EFED8A13}"/>
              </a:ext>
            </a:extLst>
          </p:cNvPr>
          <p:cNvCxnSpPr>
            <a:cxnSpLocks/>
            <a:stCxn id="4" idx="0"/>
            <a:endCxn id="11" idx="0"/>
          </p:cNvCxnSpPr>
          <p:nvPr/>
        </p:nvCxnSpPr>
        <p:spPr>
          <a:xfrm flipH="1" flipV="1">
            <a:off x="4713507" y="4997310"/>
            <a:ext cx="2401116" cy="311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9FC117E-9A78-9FB8-D18A-17A0E0EE213F}"/>
              </a:ext>
            </a:extLst>
          </p:cNvPr>
          <p:cNvCxnSpPr>
            <a:cxnSpLocks/>
            <a:stCxn id="2" idx="2"/>
            <a:endCxn id="6" idx="2"/>
          </p:cNvCxnSpPr>
          <p:nvPr/>
        </p:nvCxnSpPr>
        <p:spPr>
          <a:xfrm flipH="1">
            <a:off x="3336272" y="2705133"/>
            <a:ext cx="2248806" cy="5277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66733A8-070C-4A03-6A18-A2A345B3DA59}"/>
              </a:ext>
            </a:extLst>
          </p:cNvPr>
          <p:cNvCxnSpPr>
            <a:cxnSpLocks/>
            <a:stCxn id="10" idx="1"/>
            <a:endCxn id="12" idx="3"/>
          </p:cNvCxnSpPr>
          <p:nvPr/>
        </p:nvCxnSpPr>
        <p:spPr>
          <a:xfrm flipH="1">
            <a:off x="3394554" y="4309658"/>
            <a:ext cx="5113691" cy="1105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F585A23-5AED-75CC-77C6-4970D9F325F6}"/>
              </a:ext>
            </a:extLst>
          </p:cNvPr>
          <p:cNvCxnSpPr>
            <a:cxnSpLocks/>
            <a:stCxn id="11" idx="0"/>
            <a:endCxn id="5" idx="2"/>
          </p:cNvCxnSpPr>
          <p:nvPr/>
        </p:nvCxnSpPr>
        <p:spPr>
          <a:xfrm flipV="1">
            <a:off x="4713507" y="3124419"/>
            <a:ext cx="3194942" cy="18728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E266491-9C15-87C7-F044-F08E16F04861}"/>
              </a:ext>
            </a:extLst>
          </p:cNvPr>
          <p:cNvCxnSpPr>
            <a:cxnSpLocks/>
            <a:stCxn id="2" idx="2"/>
            <a:endCxn id="4" idx="0"/>
          </p:cNvCxnSpPr>
          <p:nvPr/>
        </p:nvCxnSpPr>
        <p:spPr>
          <a:xfrm>
            <a:off x="5585078" y="2705133"/>
            <a:ext cx="1529545" cy="23233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7680127-EE12-E108-C3EF-E79630117607}"/>
              </a:ext>
            </a:extLst>
          </p:cNvPr>
          <p:cNvCxnSpPr>
            <a:cxnSpLocks/>
            <a:stCxn id="5" idx="2"/>
            <a:endCxn id="2" idx="2"/>
          </p:cNvCxnSpPr>
          <p:nvPr/>
        </p:nvCxnSpPr>
        <p:spPr>
          <a:xfrm flipH="1" flipV="1">
            <a:off x="5585078" y="2705133"/>
            <a:ext cx="2323371" cy="4192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6CBE16C-DDFA-EDB4-7366-A5294993E54C}"/>
              </a:ext>
            </a:extLst>
          </p:cNvPr>
          <p:cNvCxnSpPr>
            <a:cxnSpLocks/>
            <a:stCxn id="11" idx="0"/>
            <a:endCxn id="12" idx="3"/>
          </p:cNvCxnSpPr>
          <p:nvPr/>
        </p:nvCxnSpPr>
        <p:spPr>
          <a:xfrm flipH="1" flipV="1">
            <a:off x="3394554" y="4420193"/>
            <a:ext cx="1318953" cy="5771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BB5688E-0E3C-9A12-FBA1-569E4A9D7F36}"/>
              </a:ext>
            </a:extLst>
          </p:cNvPr>
          <p:cNvCxnSpPr>
            <a:cxnSpLocks/>
            <a:stCxn id="4" idx="0"/>
            <a:endCxn id="10" idx="1"/>
          </p:cNvCxnSpPr>
          <p:nvPr/>
        </p:nvCxnSpPr>
        <p:spPr>
          <a:xfrm flipV="1">
            <a:off x="7114623" y="4309658"/>
            <a:ext cx="1393622" cy="7188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9D004600-C06A-46A3-AC32-34202E2776B0}"/>
              </a:ext>
            </a:extLst>
          </p:cNvPr>
          <p:cNvCxnSpPr>
            <a:cxnSpLocks/>
            <a:stCxn id="10" idx="1"/>
            <a:endCxn id="5" idx="2"/>
          </p:cNvCxnSpPr>
          <p:nvPr/>
        </p:nvCxnSpPr>
        <p:spPr>
          <a:xfrm flipH="1" flipV="1">
            <a:off x="7908449" y="3124419"/>
            <a:ext cx="599796" cy="11852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32F2E07-BAAB-36A8-BFF8-95A6552BAC09}"/>
              </a:ext>
            </a:extLst>
          </p:cNvPr>
          <p:cNvCxnSpPr>
            <a:cxnSpLocks/>
            <a:stCxn id="6" idx="2"/>
            <a:endCxn id="12" idx="3"/>
          </p:cNvCxnSpPr>
          <p:nvPr/>
        </p:nvCxnSpPr>
        <p:spPr>
          <a:xfrm>
            <a:off x="3336272" y="3232860"/>
            <a:ext cx="58282" cy="11873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A3A22244-6EFA-0473-BAEA-271452CB04F9}"/>
              </a:ext>
            </a:extLst>
          </p:cNvPr>
          <p:cNvCxnSpPr>
            <a:cxnSpLocks/>
            <a:stCxn id="4" idx="0"/>
            <a:endCxn id="6" idx="2"/>
          </p:cNvCxnSpPr>
          <p:nvPr/>
        </p:nvCxnSpPr>
        <p:spPr>
          <a:xfrm flipH="1" flipV="1">
            <a:off x="3336272" y="3232860"/>
            <a:ext cx="3778351" cy="17956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5A4F51F-6C39-5ED0-184E-AD37B1558FA7}"/>
              </a:ext>
            </a:extLst>
          </p:cNvPr>
          <p:cNvCxnSpPr>
            <a:cxnSpLocks/>
            <a:stCxn id="6" idx="2"/>
            <a:endCxn id="5" idx="2"/>
          </p:cNvCxnSpPr>
          <p:nvPr/>
        </p:nvCxnSpPr>
        <p:spPr>
          <a:xfrm flipV="1">
            <a:off x="3336272" y="3124419"/>
            <a:ext cx="4572177" cy="1084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EC7AE6-31B4-A693-7938-5F5FB9E56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3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B550DDC-5E99-96D1-A253-22FB1E30F148}"/>
                  </a:ext>
                </a:extLst>
              </p:cNvPr>
              <p:cNvSpPr txBox="1"/>
              <p:nvPr/>
            </p:nvSpPr>
            <p:spPr>
              <a:xfrm>
                <a:off x="3933373" y="5253600"/>
                <a:ext cx="2652427" cy="2921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𝑅𝑒𝑐𝑜𝑣𝑒𝑟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B550DDC-5E99-96D1-A253-22FB1E30F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373" y="5253600"/>
                <a:ext cx="2652427" cy="292131"/>
              </a:xfrm>
              <a:prstGeom prst="rect">
                <a:avLst/>
              </a:prstGeom>
              <a:blipFill>
                <a:blip r:embed="rId3"/>
                <a:stretch>
                  <a:fillRect l="-2857" t="-416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6" descr="Happy Bee">
            <a:extLst>
              <a:ext uri="{FF2B5EF4-FFF2-40B4-BE49-F238E27FC236}">
                <a16:creationId xmlns:a16="http://schemas.microsoft.com/office/drawing/2014/main" id="{74EA5972-4B2B-3175-2852-7E34AF5E1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359" y="208527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2B28E8C-4095-936E-D013-CB3DCEC77E34}"/>
                  </a:ext>
                </a:extLst>
              </p:cNvPr>
              <p:cNvSpPr txBox="1"/>
              <p:nvPr/>
            </p:nvSpPr>
            <p:spPr>
              <a:xfrm>
                <a:off x="2112482" y="280091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2B28E8C-4095-936E-D013-CB3DCEC77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482" y="2800919"/>
                <a:ext cx="259396" cy="246221"/>
              </a:xfrm>
              <a:prstGeom prst="rect">
                <a:avLst/>
              </a:prstGeom>
              <a:blipFill>
                <a:blip r:embed="rId5"/>
                <a:stretch>
                  <a:fillRect l="-14286" r="-476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C9587AF-CE53-24BC-F5C9-BADF12573ED7}"/>
              </a:ext>
            </a:extLst>
          </p:cNvPr>
          <p:cNvCxnSpPr>
            <a:cxnSpLocks/>
          </p:cNvCxnSpPr>
          <p:nvPr/>
        </p:nvCxnSpPr>
        <p:spPr>
          <a:xfrm>
            <a:off x="946809" y="2817590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02F2BBF-F564-25D4-E2B8-F5A71DFFD89C}"/>
                  </a:ext>
                </a:extLst>
              </p:cNvPr>
              <p:cNvSpPr txBox="1"/>
              <p:nvPr/>
            </p:nvSpPr>
            <p:spPr>
              <a:xfrm>
                <a:off x="827481" y="2449052"/>
                <a:ext cx="11075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02F2BBF-F564-25D4-E2B8-F5A71DFFD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81" y="2449052"/>
                <a:ext cx="1107547" cy="276999"/>
              </a:xfrm>
              <a:prstGeom prst="rect">
                <a:avLst/>
              </a:prstGeom>
              <a:blipFill>
                <a:blip r:embed="rId6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F0DD1FC-146C-1855-7381-1CF28D803370}"/>
              </a:ext>
            </a:extLst>
          </p:cNvPr>
          <p:cNvCxnSpPr>
            <a:cxnSpLocks/>
          </p:cNvCxnSpPr>
          <p:nvPr/>
        </p:nvCxnSpPr>
        <p:spPr>
          <a:xfrm>
            <a:off x="2930793" y="2664735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6" descr="Happy Bee">
            <a:extLst>
              <a:ext uri="{FF2B5EF4-FFF2-40B4-BE49-F238E27FC236}">
                <a16:creationId xmlns:a16="http://schemas.microsoft.com/office/drawing/2014/main" id="{F0385D83-4008-9869-E6B6-200DF1B58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359" y="4193265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97D8F04-D33C-60C5-24DC-9ECC7634B773}"/>
                  </a:ext>
                </a:extLst>
              </p:cNvPr>
              <p:cNvSpPr txBox="1"/>
              <p:nvPr/>
            </p:nvSpPr>
            <p:spPr>
              <a:xfrm>
                <a:off x="2112482" y="4908908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97D8F04-D33C-60C5-24DC-9ECC7634B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482" y="4908908"/>
                <a:ext cx="259396" cy="246221"/>
              </a:xfrm>
              <a:prstGeom prst="rect">
                <a:avLst/>
              </a:prstGeom>
              <a:blipFill>
                <a:blip r:embed="rId7"/>
                <a:stretch>
                  <a:fillRect l="-14286" r="-476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C814BB-8FFF-A0B7-1590-0FBC71E9F064}"/>
              </a:ext>
            </a:extLst>
          </p:cNvPr>
          <p:cNvCxnSpPr>
            <a:cxnSpLocks/>
          </p:cNvCxnSpPr>
          <p:nvPr/>
        </p:nvCxnSpPr>
        <p:spPr>
          <a:xfrm>
            <a:off x="946809" y="4925579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38BF770-3C43-A13B-0602-F2F829FA1872}"/>
                  </a:ext>
                </a:extLst>
              </p:cNvPr>
              <p:cNvSpPr txBox="1"/>
              <p:nvPr/>
            </p:nvSpPr>
            <p:spPr>
              <a:xfrm>
                <a:off x="827481" y="4557041"/>
                <a:ext cx="10865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38BF770-3C43-A13B-0602-F2F829FA1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81" y="4557041"/>
                <a:ext cx="1086515" cy="276999"/>
              </a:xfrm>
              <a:prstGeom prst="rect">
                <a:avLst/>
              </a:prstGeom>
              <a:blipFill>
                <a:blip r:embed="rId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4B89321-48E3-F1D8-9A98-FC7A89AC8EC7}"/>
              </a:ext>
            </a:extLst>
          </p:cNvPr>
          <p:cNvCxnSpPr>
            <a:cxnSpLocks/>
          </p:cNvCxnSpPr>
          <p:nvPr/>
        </p:nvCxnSpPr>
        <p:spPr>
          <a:xfrm>
            <a:off x="2930793" y="4772724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2F67823-FAE5-E93D-3BE5-48D69E54556C}"/>
                  </a:ext>
                </a:extLst>
              </p:cNvPr>
              <p:cNvSpPr txBox="1"/>
              <p:nvPr/>
            </p:nvSpPr>
            <p:spPr>
              <a:xfrm>
                <a:off x="4083160" y="4616399"/>
                <a:ext cx="2186496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…,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…,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2F67823-FAE5-E93D-3BE5-48D69E545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4616399"/>
                <a:ext cx="2186496" cy="414537"/>
              </a:xfrm>
              <a:prstGeom prst="rect">
                <a:avLst/>
              </a:prstGeom>
              <a:blipFill>
                <a:blip r:embed="rId9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3DA46FE-CC8E-EE00-CDCC-FEB423847A8A}"/>
                  </a:ext>
                </a:extLst>
              </p:cNvPr>
              <p:cNvSpPr txBox="1"/>
              <p:nvPr/>
            </p:nvSpPr>
            <p:spPr>
              <a:xfrm>
                <a:off x="4083160" y="2289107"/>
                <a:ext cx="13939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3DA46FE-CC8E-EE00-CDCC-FEB423847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2289107"/>
                <a:ext cx="1393971" cy="276999"/>
              </a:xfrm>
              <a:prstGeom prst="rect">
                <a:avLst/>
              </a:prstGeom>
              <a:blipFill>
                <a:blip r:embed="rId10"/>
                <a:stretch>
                  <a:fillRect l="-5405" t="-8696" r="-5405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9B21F9C-864A-894F-F07C-7BA55379F623}"/>
                  </a:ext>
                </a:extLst>
              </p:cNvPr>
              <p:cNvSpPr txBox="1"/>
              <p:nvPr/>
            </p:nvSpPr>
            <p:spPr>
              <a:xfrm>
                <a:off x="4083160" y="2707103"/>
                <a:ext cx="2169184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…,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9B21F9C-864A-894F-F07C-7BA55379F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2707103"/>
                <a:ext cx="2169184" cy="312650"/>
              </a:xfrm>
              <a:prstGeom prst="rect">
                <a:avLst/>
              </a:prstGeom>
              <a:blipFill>
                <a:blip r:embed="rId11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B19031E-C2E1-E553-3955-D762ED003D16}"/>
                  </a:ext>
                </a:extLst>
              </p:cNvPr>
              <p:cNvSpPr txBox="1"/>
              <p:nvPr/>
            </p:nvSpPr>
            <p:spPr>
              <a:xfrm>
                <a:off x="1058224" y="3125093"/>
                <a:ext cx="2367912" cy="312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B19031E-C2E1-E553-3955-D762ED003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224" y="3125093"/>
                <a:ext cx="2367912" cy="312650"/>
              </a:xfrm>
              <a:prstGeom prst="rect">
                <a:avLst/>
              </a:prstGeom>
              <a:blipFill>
                <a:blip r:embed="rId12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1D4E849-F0BA-8704-D833-35F7FC50945A}"/>
                  </a:ext>
                </a:extLst>
              </p:cNvPr>
              <p:cNvSpPr txBox="1"/>
              <p:nvPr/>
            </p:nvSpPr>
            <p:spPr>
              <a:xfrm>
                <a:off x="1026434" y="5233081"/>
                <a:ext cx="2367912" cy="312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1D4E849-F0BA-8704-D833-35F7FC509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434" y="5233081"/>
                <a:ext cx="2367912" cy="312650"/>
              </a:xfrm>
              <a:prstGeom prst="rect">
                <a:avLst/>
              </a:prstGeom>
              <a:blipFill>
                <a:blip r:embed="rId1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7A398A-8D5F-3CD9-7CF4-F9D9CDDE8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30</a:t>
            </a:fld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4A2308D-1E20-A5C8-8AF9-8D2CBE0DD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z="4800" dirty="0"/>
              <a:t>ACMS23 Construction’s Limitations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825AFA-B769-6164-F56E-BE346070A20F}"/>
              </a:ext>
            </a:extLst>
          </p:cNvPr>
          <p:cNvSpPr txBox="1"/>
          <p:nvPr/>
        </p:nvSpPr>
        <p:spPr>
          <a:xfrm>
            <a:off x="6468712" y="1801927"/>
            <a:ext cx="54831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Idea: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b="1" dirty="0"/>
              <a:t>	</a:t>
            </a:r>
            <a:r>
              <a:rPr lang="en-US" sz="2000" dirty="0">
                <a:solidFill>
                  <a:srgbClr val="0070C0"/>
                </a:solidFill>
              </a:rPr>
              <a:t>1. Sample random exponents</a:t>
            </a:r>
          </a:p>
          <a:p>
            <a:r>
              <a:rPr lang="en-US" sz="2000" dirty="0">
                <a:solidFill>
                  <a:srgbClr val="0070C0"/>
                </a:solidFill>
              </a:rPr>
              <a:t>	2. Leak some information to find collision!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b="1" dirty="0">
                <a:solidFill>
                  <a:srgbClr val="07813B"/>
                </a:solidFill>
              </a:rPr>
              <a:t>To fix: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3F8C36E-B5C5-5CDC-0ADB-60D064DE31AB}"/>
              </a:ext>
            </a:extLst>
          </p:cNvPr>
          <p:cNvSpPr/>
          <p:nvPr/>
        </p:nvSpPr>
        <p:spPr>
          <a:xfrm>
            <a:off x="4083160" y="2664734"/>
            <a:ext cx="2186496" cy="453117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78F299A-65D6-E64A-F198-40A75027EA26}"/>
              </a:ext>
            </a:extLst>
          </p:cNvPr>
          <p:cNvSpPr/>
          <p:nvPr/>
        </p:nvSpPr>
        <p:spPr>
          <a:xfrm>
            <a:off x="4065848" y="4619778"/>
            <a:ext cx="2186496" cy="453117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lternate Process 5">
            <a:extLst>
              <a:ext uri="{FF2B5EF4-FFF2-40B4-BE49-F238E27FC236}">
                <a16:creationId xmlns:a16="http://schemas.microsoft.com/office/drawing/2014/main" id="{4B5B202E-F8EC-A02F-6A6A-932A8967B70F}"/>
              </a:ext>
            </a:extLst>
          </p:cNvPr>
          <p:cNvSpPr/>
          <p:nvPr/>
        </p:nvSpPr>
        <p:spPr>
          <a:xfrm>
            <a:off x="7353300" y="3880129"/>
            <a:ext cx="4598580" cy="742569"/>
          </a:xfrm>
          <a:custGeom>
            <a:avLst/>
            <a:gdLst>
              <a:gd name="connsiteX0" fmla="*/ 0 w 4598580"/>
              <a:gd name="connsiteY0" fmla="*/ 123762 h 742569"/>
              <a:gd name="connsiteX1" fmla="*/ 123762 w 4598580"/>
              <a:gd name="connsiteY1" fmla="*/ 0 h 742569"/>
              <a:gd name="connsiteX2" fmla="*/ 624134 w 4598580"/>
              <a:gd name="connsiteY2" fmla="*/ 0 h 742569"/>
              <a:gd name="connsiteX3" fmla="*/ 1168016 w 4598580"/>
              <a:gd name="connsiteY3" fmla="*/ 0 h 742569"/>
              <a:gd name="connsiteX4" fmla="*/ 1755408 w 4598580"/>
              <a:gd name="connsiteY4" fmla="*/ 0 h 742569"/>
              <a:gd name="connsiteX5" fmla="*/ 2255780 w 4598580"/>
              <a:gd name="connsiteY5" fmla="*/ 0 h 742569"/>
              <a:gd name="connsiteX6" fmla="*/ 2712641 w 4598580"/>
              <a:gd name="connsiteY6" fmla="*/ 0 h 742569"/>
              <a:gd name="connsiteX7" fmla="*/ 3213012 w 4598580"/>
              <a:gd name="connsiteY7" fmla="*/ 0 h 742569"/>
              <a:gd name="connsiteX8" fmla="*/ 3669873 w 4598580"/>
              <a:gd name="connsiteY8" fmla="*/ 0 h 742569"/>
              <a:gd name="connsiteX9" fmla="*/ 4474819 w 4598580"/>
              <a:gd name="connsiteY9" fmla="*/ 0 h 742569"/>
              <a:gd name="connsiteX10" fmla="*/ 4598581 w 4598580"/>
              <a:gd name="connsiteY10" fmla="*/ 123762 h 742569"/>
              <a:gd name="connsiteX11" fmla="*/ 4598580 w 4598580"/>
              <a:gd name="connsiteY11" fmla="*/ 618808 h 742569"/>
              <a:gd name="connsiteX12" fmla="*/ 4474818 w 4598580"/>
              <a:gd name="connsiteY12" fmla="*/ 742570 h 742569"/>
              <a:gd name="connsiteX13" fmla="*/ 4061468 w 4598580"/>
              <a:gd name="connsiteY13" fmla="*/ 742570 h 742569"/>
              <a:gd name="connsiteX14" fmla="*/ 3604607 w 4598580"/>
              <a:gd name="connsiteY14" fmla="*/ 742570 h 742569"/>
              <a:gd name="connsiteX15" fmla="*/ 3104235 w 4598580"/>
              <a:gd name="connsiteY15" fmla="*/ 742570 h 742569"/>
              <a:gd name="connsiteX16" fmla="*/ 2647374 w 4598580"/>
              <a:gd name="connsiteY16" fmla="*/ 742570 h 742569"/>
              <a:gd name="connsiteX17" fmla="*/ 2103492 w 4598580"/>
              <a:gd name="connsiteY17" fmla="*/ 742569 h 742569"/>
              <a:gd name="connsiteX18" fmla="*/ 1603121 w 4598580"/>
              <a:gd name="connsiteY18" fmla="*/ 742569 h 742569"/>
              <a:gd name="connsiteX19" fmla="*/ 1015728 w 4598580"/>
              <a:gd name="connsiteY19" fmla="*/ 742569 h 742569"/>
              <a:gd name="connsiteX20" fmla="*/ 123762 w 4598580"/>
              <a:gd name="connsiteY20" fmla="*/ 742569 h 742569"/>
              <a:gd name="connsiteX21" fmla="*/ 0 w 4598580"/>
              <a:gd name="connsiteY21" fmla="*/ 618807 h 742569"/>
              <a:gd name="connsiteX22" fmla="*/ 0 w 4598580"/>
              <a:gd name="connsiteY22" fmla="*/ 123762 h 74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98580" h="742569" fill="none" extrusionOk="0">
                <a:moveTo>
                  <a:pt x="0" y="123762"/>
                </a:moveTo>
                <a:cubicBezTo>
                  <a:pt x="3339" y="57616"/>
                  <a:pt x="64441" y="11601"/>
                  <a:pt x="123762" y="0"/>
                </a:cubicBezTo>
                <a:cubicBezTo>
                  <a:pt x="351583" y="-17863"/>
                  <a:pt x="507872" y="35651"/>
                  <a:pt x="624134" y="0"/>
                </a:cubicBezTo>
                <a:cubicBezTo>
                  <a:pt x="740396" y="-35651"/>
                  <a:pt x="1032007" y="5972"/>
                  <a:pt x="1168016" y="0"/>
                </a:cubicBezTo>
                <a:cubicBezTo>
                  <a:pt x="1304025" y="-5972"/>
                  <a:pt x="1563672" y="60475"/>
                  <a:pt x="1755408" y="0"/>
                </a:cubicBezTo>
                <a:cubicBezTo>
                  <a:pt x="1947144" y="-60475"/>
                  <a:pt x="2080952" y="47875"/>
                  <a:pt x="2255780" y="0"/>
                </a:cubicBezTo>
                <a:cubicBezTo>
                  <a:pt x="2430608" y="-47875"/>
                  <a:pt x="2562187" y="2746"/>
                  <a:pt x="2712641" y="0"/>
                </a:cubicBezTo>
                <a:cubicBezTo>
                  <a:pt x="2863095" y="-2746"/>
                  <a:pt x="3024301" y="19781"/>
                  <a:pt x="3213012" y="0"/>
                </a:cubicBezTo>
                <a:cubicBezTo>
                  <a:pt x="3401723" y="-19781"/>
                  <a:pt x="3444708" y="13995"/>
                  <a:pt x="3669873" y="0"/>
                </a:cubicBezTo>
                <a:cubicBezTo>
                  <a:pt x="3895038" y="-13995"/>
                  <a:pt x="4127943" y="11070"/>
                  <a:pt x="4474819" y="0"/>
                </a:cubicBezTo>
                <a:cubicBezTo>
                  <a:pt x="4541492" y="-1596"/>
                  <a:pt x="4598761" y="51882"/>
                  <a:pt x="4598581" y="123762"/>
                </a:cubicBezTo>
                <a:cubicBezTo>
                  <a:pt x="4555303" y="310893"/>
                  <a:pt x="4588892" y="478449"/>
                  <a:pt x="4598580" y="618808"/>
                </a:cubicBezTo>
                <a:cubicBezTo>
                  <a:pt x="4603865" y="684014"/>
                  <a:pt x="4537225" y="738738"/>
                  <a:pt x="4474818" y="742570"/>
                </a:cubicBezTo>
                <a:cubicBezTo>
                  <a:pt x="4283868" y="755870"/>
                  <a:pt x="4177308" y="721106"/>
                  <a:pt x="4061468" y="742570"/>
                </a:cubicBezTo>
                <a:cubicBezTo>
                  <a:pt x="3945628" y="764034"/>
                  <a:pt x="3778922" y="733971"/>
                  <a:pt x="3604607" y="742570"/>
                </a:cubicBezTo>
                <a:cubicBezTo>
                  <a:pt x="3430292" y="751169"/>
                  <a:pt x="3230854" y="736915"/>
                  <a:pt x="3104235" y="742570"/>
                </a:cubicBezTo>
                <a:cubicBezTo>
                  <a:pt x="2977616" y="748225"/>
                  <a:pt x="2857891" y="705911"/>
                  <a:pt x="2647374" y="742570"/>
                </a:cubicBezTo>
                <a:cubicBezTo>
                  <a:pt x="2436857" y="779228"/>
                  <a:pt x="2333546" y="718547"/>
                  <a:pt x="2103492" y="742569"/>
                </a:cubicBezTo>
                <a:cubicBezTo>
                  <a:pt x="1873438" y="766591"/>
                  <a:pt x="1749556" y="692767"/>
                  <a:pt x="1603121" y="742569"/>
                </a:cubicBezTo>
                <a:cubicBezTo>
                  <a:pt x="1456686" y="792371"/>
                  <a:pt x="1219074" y="726543"/>
                  <a:pt x="1015728" y="742569"/>
                </a:cubicBezTo>
                <a:cubicBezTo>
                  <a:pt x="812382" y="758595"/>
                  <a:pt x="314438" y="667028"/>
                  <a:pt x="123762" y="742569"/>
                </a:cubicBezTo>
                <a:cubicBezTo>
                  <a:pt x="50696" y="734764"/>
                  <a:pt x="-8797" y="696516"/>
                  <a:pt x="0" y="618807"/>
                </a:cubicBezTo>
                <a:cubicBezTo>
                  <a:pt x="-49082" y="442620"/>
                  <a:pt x="44957" y="250300"/>
                  <a:pt x="0" y="123762"/>
                </a:cubicBezTo>
                <a:close/>
              </a:path>
              <a:path w="4598580" h="742569" stroke="0" extrusionOk="0">
                <a:moveTo>
                  <a:pt x="0" y="123762"/>
                </a:moveTo>
                <a:cubicBezTo>
                  <a:pt x="14417" y="43290"/>
                  <a:pt x="68511" y="4429"/>
                  <a:pt x="123762" y="0"/>
                </a:cubicBezTo>
                <a:cubicBezTo>
                  <a:pt x="415117" y="-18007"/>
                  <a:pt x="552854" y="60409"/>
                  <a:pt x="754665" y="0"/>
                </a:cubicBezTo>
                <a:cubicBezTo>
                  <a:pt x="956476" y="-60409"/>
                  <a:pt x="1066597" y="28254"/>
                  <a:pt x="1255037" y="0"/>
                </a:cubicBezTo>
                <a:cubicBezTo>
                  <a:pt x="1443477" y="-28254"/>
                  <a:pt x="1512966" y="40314"/>
                  <a:pt x="1668387" y="0"/>
                </a:cubicBezTo>
                <a:cubicBezTo>
                  <a:pt x="1823808" y="-40314"/>
                  <a:pt x="1932041" y="41169"/>
                  <a:pt x="2125248" y="0"/>
                </a:cubicBezTo>
                <a:cubicBezTo>
                  <a:pt x="2318455" y="-41169"/>
                  <a:pt x="2419847" y="60762"/>
                  <a:pt x="2669130" y="0"/>
                </a:cubicBezTo>
                <a:cubicBezTo>
                  <a:pt x="2918413" y="-60762"/>
                  <a:pt x="2984096" y="40642"/>
                  <a:pt x="3125991" y="0"/>
                </a:cubicBezTo>
                <a:cubicBezTo>
                  <a:pt x="3267886" y="-40642"/>
                  <a:pt x="3549112" y="15187"/>
                  <a:pt x="3756895" y="0"/>
                </a:cubicBezTo>
                <a:cubicBezTo>
                  <a:pt x="3964678" y="-15187"/>
                  <a:pt x="4290206" y="5048"/>
                  <a:pt x="4474819" y="0"/>
                </a:cubicBezTo>
                <a:cubicBezTo>
                  <a:pt x="4548969" y="-8410"/>
                  <a:pt x="4604391" y="58261"/>
                  <a:pt x="4598581" y="123762"/>
                </a:cubicBezTo>
                <a:cubicBezTo>
                  <a:pt x="4592223" y="293409"/>
                  <a:pt x="4628195" y="440448"/>
                  <a:pt x="4598580" y="618808"/>
                </a:cubicBezTo>
                <a:cubicBezTo>
                  <a:pt x="4602257" y="689113"/>
                  <a:pt x="4539880" y="736094"/>
                  <a:pt x="4474818" y="742570"/>
                </a:cubicBezTo>
                <a:cubicBezTo>
                  <a:pt x="4251707" y="748782"/>
                  <a:pt x="4122890" y="702166"/>
                  <a:pt x="4017957" y="742570"/>
                </a:cubicBezTo>
                <a:cubicBezTo>
                  <a:pt x="3913024" y="782974"/>
                  <a:pt x="3655508" y="683789"/>
                  <a:pt x="3474075" y="742570"/>
                </a:cubicBezTo>
                <a:cubicBezTo>
                  <a:pt x="3292642" y="801351"/>
                  <a:pt x="3148266" y="686752"/>
                  <a:pt x="2886683" y="742570"/>
                </a:cubicBezTo>
                <a:cubicBezTo>
                  <a:pt x="2625100" y="798388"/>
                  <a:pt x="2516289" y="728858"/>
                  <a:pt x="2299290" y="742570"/>
                </a:cubicBezTo>
                <a:cubicBezTo>
                  <a:pt x="2082291" y="756282"/>
                  <a:pt x="2020731" y="738865"/>
                  <a:pt x="1885940" y="742569"/>
                </a:cubicBezTo>
                <a:cubicBezTo>
                  <a:pt x="1751149" y="746273"/>
                  <a:pt x="1562775" y="700764"/>
                  <a:pt x="1472589" y="742569"/>
                </a:cubicBezTo>
                <a:cubicBezTo>
                  <a:pt x="1382403" y="784374"/>
                  <a:pt x="1165123" y="719189"/>
                  <a:pt x="928707" y="742569"/>
                </a:cubicBezTo>
                <a:cubicBezTo>
                  <a:pt x="692291" y="765949"/>
                  <a:pt x="349017" y="741396"/>
                  <a:pt x="123762" y="742569"/>
                </a:cubicBezTo>
                <a:cubicBezTo>
                  <a:pt x="36789" y="748625"/>
                  <a:pt x="10046" y="673128"/>
                  <a:pt x="0" y="618807"/>
                </a:cubicBezTo>
                <a:cubicBezTo>
                  <a:pt x="-14451" y="428746"/>
                  <a:pt x="41733" y="246075"/>
                  <a:pt x="0" y="123762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4147660412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dirty="0">
                <a:solidFill>
                  <a:srgbClr val="095226"/>
                </a:solidFill>
              </a:rPr>
              <a:t>Sample </a:t>
            </a:r>
            <a:r>
              <a:rPr lang="en-US" b="1" dirty="0">
                <a:solidFill>
                  <a:srgbClr val="095226"/>
                </a:solidFill>
              </a:rPr>
              <a:t>short</a:t>
            </a:r>
            <a:r>
              <a:rPr lang="en-US" dirty="0">
                <a:solidFill>
                  <a:srgbClr val="095226"/>
                </a:solidFill>
              </a:rPr>
              <a:t>  random values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95226"/>
                </a:solidFill>
              </a:rPr>
              <a:t>Expand the values to use as exponents</a:t>
            </a:r>
          </a:p>
        </p:txBody>
      </p:sp>
      <p:sp>
        <p:nvSpPr>
          <p:cNvPr id="7" name="Alternate Process 6">
            <a:extLst>
              <a:ext uri="{FF2B5EF4-FFF2-40B4-BE49-F238E27FC236}">
                <a16:creationId xmlns:a16="http://schemas.microsoft.com/office/drawing/2014/main" id="{18360D81-8493-3EA0-8D36-E56C7E195A0C}"/>
              </a:ext>
            </a:extLst>
          </p:cNvPr>
          <p:cNvSpPr/>
          <p:nvPr/>
        </p:nvSpPr>
        <p:spPr>
          <a:xfrm>
            <a:off x="7353300" y="5253600"/>
            <a:ext cx="4598580" cy="742569"/>
          </a:xfrm>
          <a:custGeom>
            <a:avLst/>
            <a:gdLst>
              <a:gd name="connsiteX0" fmla="*/ 0 w 4598580"/>
              <a:gd name="connsiteY0" fmla="*/ 123762 h 742569"/>
              <a:gd name="connsiteX1" fmla="*/ 123762 w 4598580"/>
              <a:gd name="connsiteY1" fmla="*/ 0 h 742569"/>
              <a:gd name="connsiteX2" fmla="*/ 624134 w 4598580"/>
              <a:gd name="connsiteY2" fmla="*/ 0 h 742569"/>
              <a:gd name="connsiteX3" fmla="*/ 1168016 w 4598580"/>
              <a:gd name="connsiteY3" fmla="*/ 0 h 742569"/>
              <a:gd name="connsiteX4" fmla="*/ 1755408 w 4598580"/>
              <a:gd name="connsiteY4" fmla="*/ 0 h 742569"/>
              <a:gd name="connsiteX5" fmla="*/ 2255780 w 4598580"/>
              <a:gd name="connsiteY5" fmla="*/ 0 h 742569"/>
              <a:gd name="connsiteX6" fmla="*/ 2712641 w 4598580"/>
              <a:gd name="connsiteY6" fmla="*/ 0 h 742569"/>
              <a:gd name="connsiteX7" fmla="*/ 3213012 w 4598580"/>
              <a:gd name="connsiteY7" fmla="*/ 0 h 742569"/>
              <a:gd name="connsiteX8" fmla="*/ 3669873 w 4598580"/>
              <a:gd name="connsiteY8" fmla="*/ 0 h 742569"/>
              <a:gd name="connsiteX9" fmla="*/ 4474819 w 4598580"/>
              <a:gd name="connsiteY9" fmla="*/ 0 h 742569"/>
              <a:gd name="connsiteX10" fmla="*/ 4598581 w 4598580"/>
              <a:gd name="connsiteY10" fmla="*/ 123762 h 742569"/>
              <a:gd name="connsiteX11" fmla="*/ 4598580 w 4598580"/>
              <a:gd name="connsiteY11" fmla="*/ 618808 h 742569"/>
              <a:gd name="connsiteX12" fmla="*/ 4474818 w 4598580"/>
              <a:gd name="connsiteY12" fmla="*/ 742570 h 742569"/>
              <a:gd name="connsiteX13" fmla="*/ 4061468 w 4598580"/>
              <a:gd name="connsiteY13" fmla="*/ 742570 h 742569"/>
              <a:gd name="connsiteX14" fmla="*/ 3604607 w 4598580"/>
              <a:gd name="connsiteY14" fmla="*/ 742570 h 742569"/>
              <a:gd name="connsiteX15" fmla="*/ 3104235 w 4598580"/>
              <a:gd name="connsiteY15" fmla="*/ 742570 h 742569"/>
              <a:gd name="connsiteX16" fmla="*/ 2647374 w 4598580"/>
              <a:gd name="connsiteY16" fmla="*/ 742570 h 742569"/>
              <a:gd name="connsiteX17" fmla="*/ 2103492 w 4598580"/>
              <a:gd name="connsiteY17" fmla="*/ 742569 h 742569"/>
              <a:gd name="connsiteX18" fmla="*/ 1603121 w 4598580"/>
              <a:gd name="connsiteY18" fmla="*/ 742569 h 742569"/>
              <a:gd name="connsiteX19" fmla="*/ 1015728 w 4598580"/>
              <a:gd name="connsiteY19" fmla="*/ 742569 h 742569"/>
              <a:gd name="connsiteX20" fmla="*/ 123762 w 4598580"/>
              <a:gd name="connsiteY20" fmla="*/ 742569 h 742569"/>
              <a:gd name="connsiteX21" fmla="*/ 0 w 4598580"/>
              <a:gd name="connsiteY21" fmla="*/ 618807 h 742569"/>
              <a:gd name="connsiteX22" fmla="*/ 0 w 4598580"/>
              <a:gd name="connsiteY22" fmla="*/ 123762 h 74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98580" h="742569" fill="none" extrusionOk="0">
                <a:moveTo>
                  <a:pt x="0" y="123762"/>
                </a:moveTo>
                <a:cubicBezTo>
                  <a:pt x="3339" y="57616"/>
                  <a:pt x="64441" y="11601"/>
                  <a:pt x="123762" y="0"/>
                </a:cubicBezTo>
                <a:cubicBezTo>
                  <a:pt x="351583" y="-17863"/>
                  <a:pt x="507872" y="35651"/>
                  <a:pt x="624134" y="0"/>
                </a:cubicBezTo>
                <a:cubicBezTo>
                  <a:pt x="740396" y="-35651"/>
                  <a:pt x="1032007" y="5972"/>
                  <a:pt x="1168016" y="0"/>
                </a:cubicBezTo>
                <a:cubicBezTo>
                  <a:pt x="1304025" y="-5972"/>
                  <a:pt x="1563672" y="60475"/>
                  <a:pt x="1755408" y="0"/>
                </a:cubicBezTo>
                <a:cubicBezTo>
                  <a:pt x="1947144" y="-60475"/>
                  <a:pt x="2080952" y="47875"/>
                  <a:pt x="2255780" y="0"/>
                </a:cubicBezTo>
                <a:cubicBezTo>
                  <a:pt x="2430608" y="-47875"/>
                  <a:pt x="2562187" y="2746"/>
                  <a:pt x="2712641" y="0"/>
                </a:cubicBezTo>
                <a:cubicBezTo>
                  <a:pt x="2863095" y="-2746"/>
                  <a:pt x="3024301" y="19781"/>
                  <a:pt x="3213012" y="0"/>
                </a:cubicBezTo>
                <a:cubicBezTo>
                  <a:pt x="3401723" y="-19781"/>
                  <a:pt x="3444708" y="13995"/>
                  <a:pt x="3669873" y="0"/>
                </a:cubicBezTo>
                <a:cubicBezTo>
                  <a:pt x="3895038" y="-13995"/>
                  <a:pt x="4127943" y="11070"/>
                  <a:pt x="4474819" y="0"/>
                </a:cubicBezTo>
                <a:cubicBezTo>
                  <a:pt x="4541492" y="-1596"/>
                  <a:pt x="4598761" y="51882"/>
                  <a:pt x="4598581" y="123762"/>
                </a:cubicBezTo>
                <a:cubicBezTo>
                  <a:pt x="4555303" y="310893"/>
                  <a:pt x="4588892" y="478449"/>
                  <a:pt x="4598580" y="618808"/>
                </a:cubicBezTo>
                <a:cubicBezTo>
                  <a:pt x="4603865" y="684014"/>
                  <a:pt x="4537225" y="738738"/>
                  <a:pt x="4474818" y="742570"/>
                </a:cubicBezTo>
                <a:cubicBezTo>
                  <a:pt x="4283868" y="755870"/>
                  <a:pt x="4177308" y="721106"/>
                  <a:pt x="4061468" y="742570"/>
                </a:cubicBezTo>
                <a:cubicBezTo>
                  <a:pt x="3945628" y="764034"/>
                  <a:pt x="3778922" y="733971"/>
                  <a:pt x="3604607" y="742570"/>
                </a:cubicBezTo>
                <a:cubicBezTo>
                  <a:pt x="3430292" y="751169"/>
                  <a:pt x="3230854" y="736915"/>
                  <a:pt x="3104235" y="742570"/>
                </a:cubicBezTo>
                <a:cubicBezTo>
                  <a:pt x="2977616" y="748225"/>
                  <a:pt x="2857891" y="705911"/>
                  <a:pt x="2647374" y="742570"/>
                </a:cubicBezTo>
                <a:cubicBezTo>
                  <a:pt x="2436857" y="779228"/>
                  <a:pt x="2333546" y="718547"/>
                  <a:pt x="2103492" y="742569"/>
                </a:cubicBezTo>
                <a:cubicBezTo>
                  <a:pt x="1873438" y="766591"/>
                  <a:pt x="1749556" y="692767"/>
                  <a:pt x="1603121" y="742569"/>
                </a:cubicBezTo>
                <a:cubicBezTo>
                  <a:pt x="1456686" y="792371"/>
                  <a:pt x="1219074" y="726543"/>
                  <a:pt x="1015728" y="742569"/>
                </a:cubicBezTo>
                <a:cubicBezTo>
                  <a:pt x="812382" y="758595"/>
                  <a:pt x="314438" y="667028"/>
                  <a:pt x="123762" y="742569"/>
                </a:cubicBezTo>
                <a:cubicBezTo>
                  <a:pt x="50696" y="734764"/>
                  <a:pt x="-8797" y="696516"/>
                  <a:pt x="0" y="618807"/>
                </a:cubicBezTo>
                <a:cubicBezTo>
                  <a:pt x="-49082" y="442620"/>
                  <a:pt x="44957" y="250300"/>
                  <a:pt x="0" y="123762"/>
                </a:cubicBezTo>
                <a:close/>
              </a:path>
              <a:path w="4598580" h="742569" stroke="0" extrusionOk="0">
                <a:moveTo>
                  <a:pt x="0" y="123762"/>
                </a:moveTo>
                <a:cubicBezTo>
                  <a:pt x="14417" y="43290"/>
                  <a:pt x="68511" y="4429"/>
                  <a:pt x="123762" y="0"/>
                </a:cubicBezTo>
                <a:cubicBezTo>
                  <a:pt x="415117" y="-18007"/>
                  <a:pt x="552854" y="60409"/>
                  <a:pt x="754665" y="0"/>
                </a:cubicBezTo>
                <a:cubicBezTo>
                  <a:pt x="956476" y="-60409"/>
                  <a:pt x="1066597" y="28254"/>
                  <a:pt x="1255037" y="0"/>
                </a:cubicBezTo>
                <a:cubicBezTo>
                  <a:pt x="1443477" y="-28254"/>
                  <a:pt x="1512966" y="40314"/>
                  <a:pt x="1668387" y="0"/>
                </a:cubicBezTo>
                <a:cubicBezTo>
                  <a:pt x="1823808" y="-40314"/>
                  <a:pt x="1932041" y="41169"/>
                  <a:pt x="2125248" y="0"/>
                </a:cubicBezTo>
                <a:cubicBezTo>
                  <a:pt x="2318455" y="-41169"/>
                  <a:pt x="2419847" y="60762"/>
                  <a:pt x="2669130" y="0"/>
                </a:cubicBezTo>
                <a:cubicBezTo>
                  <a:pt x="2918413" y="-60762"/>
                  <a:pt x="2984096" y="40642"/>
                  <a:pt x="3125991" y="0"/>
                </a:cubicBezTo>
                <a:cubicBezTo>
                  <a:pt x="3267886" y="-40642"/>
                  <a:pt x="3549112" y="15187"/>
                  <a:pt x="3756895" y="0"/>
                </a:cubicBezTo>
                <a:cubicBezTo>
                  <a:pt x="3964678" y="-15187"/>
                  <a:pt x="4290206" y="5048"/>
                  <a:pt x="4474819" y="0"/>
                </a:cubicBezTo>
                <a:cubicBezTo>
                  <a:pt x="4548969" y="-8410"/>
                  <a:pt x="4604391" y="58261"/>
                  <a:pt x="4598581" y="123762"/>
                </a:cubicBezTo>
                <a:cubicBezTo>
                  <a:pt x="4592223" y="293409"/>
                  <a:pt x="4628195" y="440448"/>
                  <a:pt x="4598580" y="618808"/>
                </a:cubicBezTo>
                <a:cubicBezTo>
                  <a:pt x="4602257" y="689113"/>
                  <a:pt x="4539880" y="736094"/>
                  <a:pt x="4474818" y="742570"/>
                </a:cubicBezTo>
                <a:cubicBezTo>
                  <a:pt x="4251707" y="748782"/>
                  <a:pt x="4122890" y="702166"/>
                  <a:pt x="4017957" y="742570"/>
                </a:cubicBezTo>
                <a:cubicBezTo>
                  <a:pt x="3913024" y="782974"/>
                  <a:pt x="3655508" y="683789"/>
                  <a:pt x="3474075" y="742570"/>
                </a:cubicBezTo>
                <a:cubicBezTo>
                  <a:pt x="3292642" y="801351"/>
                  <a:pt x="3148266" y="686752"/>
                  <a:pt x="2886683" y="742570"/>
                </a:cubicBezTo>
                <a:cubicBezTo>
                  <a:pt x="2625100" y="798388"/>
                  <a:pt x="2516289" y="728858"/>
                  <a:pt x="2299290" y="742570"/>
                </a:cubicBezTo>
                <a:cubicBezTo>
                  <a:pt x="2082291" y="756282"/>
                  <a:pt x="2020731" y="738865"/>
                  <a:pt x="1885940" y="742569"/>
                </a:cubicBezTo>
                <a:cubicBezTo>
                  <a:pt x="1751149" y="746273"/>
                  <a:pt x="1562775" y="700764"/>
                  <a:pt x="1472589" y="742569"/>
                </a:cubicBezTo>
                <a:cubicBezTo>
                  <a:pt x="1382403" y="784374"/>
                  <a:pt x="1165123" y="719189"/>
                  <a:pt x="928707" y="742569"/>
                </a:cubicBezTo>
                <a:cubicBezTo>
                  <a:pt x="692291" y="765949"/>
                  <a:pt x="349017" y="741396"/>
                  <a:pt x="123762" y="742569"/>
                </a:cubicBezTo>
                <a:cubicBezTo>
                  <a:pt x="36789" y="748625"/>
                  <a:pt x="10046" y="673128"/>
                  <a:pt x="0" y="618807"/>
                </a:cubicBezTo>
                <a:cubicBezTo>
                  <a:pt x="-14451" y="428746"/>
                  <a:pt x="41733" y="246075"/>
                  <a:pt x="0" y="123762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4147660412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95226"/>
                </a:solidFill>
              </a:rPr>
              <a:t>Sample from a </a:t>
            </a:r>
            <a:r>
              <a:rPr lang="en-US" b="1" dirty="0">
                <a:solidFill>
                  <a:srgbClr val="095226"/>
                </a:solidFill>
              </a:rPr>
              <a:t>sparse</a:t>
            </a:r>
            <a:r>
              <a:rPr lang="en-US" dirty="0">
                <a:solidFill>
                  <a:srgbClr val="095226"/>
                </a:solidFill>
              </a:rPr>
              <a:t>, </a:t>
            </a:r>
            <a:r>
              <a:rPr lang="en-US" b="1" dirty="0">
                <a:solidFill>
                  <a:srgbClr val="095226"/>
                </a:solidFill>
              </a:rPr>
              <a:t>pseudorandom</a:t>
            </a:r>
            <a:r>
              <a:rPr lang="en-US" dirty="0">
                <a:solidFill>
                  <a:srgbClr val="095226"/>
                </a:solidFill>
              </a:rPr>
              <a:t> subset of all possible exponents!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F193A4-3B89-D9D4-A18F-16A6B659D1DC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5400000">
                <a:off x="9412780" y="4704517"/>
                <a:ext cx="4796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9522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2400" b="1" dirty="0">
                  <a:solidFill>
                    <a:srgbClr val="095226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F193A4-3B89-D9D4-A18F-16A6B659D1DC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9412780" y="4704517"/>
                <a:ext cx="479618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068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65EE8874-CFD1-68DB-3C39-9769007B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Fine-grained 4-NIKE </a:t>
            </a:r>
          </a:p>
        </p:txBody>
      </p: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FB990B-A14F-52BF-A17D-7315434F3496}"/>
                  </a:ext>
                </a:extLst>
              </p:cNvPr>
              <p:cNvSpPr txBox="1"/>
              <p:nvPr/>
            </p:nvSpPr>
            <p:spPr>
              <a:xfrm>
                <a:off x="8554065" y="1864582"/>
                <a:ext cx="2530954" cy="579902"/>
              </a:xfrm>
              <a:custGeom>
                <a:avLst/>
                <a:gdLst>
                  <a:gd name="connsiteX0" fmla="*/ 0 w 2530954"/>
                  <a:gd name="connsiteY0" fmla="*/ 0 h 579902"/>
                  <a:gd name="connsiteX1" fmla="*/ 556810 w 2530954"/>
                  <a:gd name="connsiteY1" fmla="*/ 0 h 579902"/>
                  <a:gd name="connsiteX2" fmla="*/ 1063001 w 2530954"/>
                  <a:gd name="connsiteY2" fmla="*/ 0 h 579902"/>
                  <a:gd name="connsiteX3" fmla="*/ 1569191 w 2530954"/>
                  <a:gd name="connsiteY3" fmla="*/ 0 h 579902"/>
                  <a:gd name="connsiteX4" fmla="*/ 2075382 w 2530954"/>
                  <a:gd name="connsiteY4" fmla="*/ 0 h 579902"/>
                  <a:gd name="connsiteX5" fmla="*/ 2530954 w 2530954"/>
                  <a:gd name="connsiteY5" fmla="*/ 0 h 579902"/>
                  <a:gd name="connsiteX6" fmla="*/ 2530954 w 2530954"/>
                  <a:gd name="connsiteY6" fmla="*/ 579902 h 579902"/>
                  <a:gd name="connsiteX7" fmla="*/ 2050073 w 2530954"/>
                  <a:gd name="connsiteY7" fmla="*/ 579902 h 579902"/>
                  <a:gd name="connsiteX8" fmla="*/ 1493263 w 2530954"/>
                  <a:gd name="connsiteY8" fmla="*/ 579902 h 579902"/>
                  <a:gd name="connsiteX9" fmla="*/ 1012382 w 2530954"/>
                  <a:gd name="connsiteY9" fmla="*/ 579902 h 579902"/>
                  <a:gd name="connsiteX10" fmla="*/ 455572 w 2530954"/>
                  <a:gd name="connsiteY10" fmla="*/ 579902 h 579902"/>
                  <a:gd name="connsiteX11" fmla="*/ 0 w 2530954"/>
                  <a:gd name="connsiteY11" fmla="*/ 579902 h 579902"/>
                  <a:gd name="connsiteX12" fmla="*/ 0 w 2530954"/>
                  <a:gd name="connsiteY12" fmla="*/ 0 h 57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30954" h="579902" extrusionOk="0">
                    <a:moveTo>
                      <a:pt x="0" y="0"/>
                    </a:moveTo>
                    <a:cubicBezTo>
                      <a:pt x="272947" y="-60448"/>
                      <a:pt x="347980" y="5852"/>
                      <a:pt x="556810" y="0"/>
                    </a:cubicBezTo>
                    <a:cubicBezTo>
                      <a:pt x="765640" y="-5852"/>
                      <a:pt x="917129" y="34576"/>
                      <a:pt x="1063001" y="0"/>
                    </a:cubicBezTo>
                    <a:cubicBezTo>
                      <a:pt x="1208873" y="-34576"/>
                      <a:pt x="1435712" y="12060"/>
                      <a:pt x="1569191" y="0"/>
                    </a:cubicBezTo>
                    <a:cubicBezTo>
                      <a:pt x="1702670" y="-12060"/>
                      <a:pt x="1923038" y="31185"/>
                      <a:pt x="2075382" y="0"/>
                    </a:cubicBezTo>
                    <a:cubicBezTo>
                      <a:pt x="2227726" y="-31185"/>
                      <a:pt x="2392300" y="8853"/>
                      <a:pt x="2530954" y="0"/>
                    </a:cubicBezTo>
                    <a:cubicBezTo>
                      <a:pt x="2560258" y="280447"/>
                      <a:pt x="2498234" y="368225"/>
                      <a:pt x="2530954" y="579902"/>
                    </a:cubicBezTo>
                    <a:cubicBezTo>
                      <a:pt x="2305272" y="589258"/>
                      <a:pt x="2152782" y="537567"/>
                      <a:pt x="2050073" y="579902"/>
                    </a:cubicBezTo>
                    <a:cubicBezTo>
                      <a:pt x="1947364" y="622237"/>
                      <a:pt x="1675697" y="528527"/>
                      <a:pt x="1493263" y="579902"/>
                    </a:cubicBezTo>
                    <a:cubicBezTo>
                      <a:pt x="1310829" y="631277"/>
                      <a:pt x="1119740" y="538299"/>
                      <a:pt x="1012382" y="579902"/>
                    </a:cubicBezTo>
                    <a:cubicBezTo>
                      <a:pt x="905024" y="621505"/>
                      <a:pt x="664404" y="526093"/>
                      <a:pt x="455572" y="579902"/>
                    </a:cubicBezTo>
                    <a:cubicBezTo>
                      <a:pt x="246740" y="633711"/>
                      <a:pt x="104884" y="568728"/>
                      <a:pt x="0" y="579902"/>
                    </a:cubicBezTo>
                    <a:cubicBezTo>
                      <a:pt x="-27533" y="394258"/>
                      <a:pt x="19387" y="235269"/>
                      <a:pt x="0" y="0"/>
                    </a:cubicBezTo>
                    <a:close/>
                  </a:path>
                </a:pathLst>
              </a:custGeom>
              <a:noFill/>
              <a:ln w="28575">
                <a:solidFill>
                  <a:srgbClr val="0070C0"/>
                </a:solidFill>
                <a:extLst>
                  <a:ext uri="{C807C97D-BFC1-408E-A445-0C87EB9F89A2}">
                    <ask:lineSketchStyleProps xmlns:ask="http://schemas.microsoft.com/office/drawing/2018/sketchyshapes" sd="1172397316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b="0" dirty="0">
                    <a:solidFill>
                      <a:srgbClr val="0070C0"/>
                    </a:solidFill>
                  </a:rPr>
                  <a:t>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𝑃𝑅𝐺</m:t>
                      </m:r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FB990B-A14F-52BF-A17D-7315434F3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4065" y="1864582"/>
                <a:ext cx="2530954" cy="579902"/>
              </a:xfrm>
              <a:prstGeom prst="rect">
                <a:avLst/>
              </a:prstGeom>
              <a:blipFill>
                <a:blip r:embed="rId3"/>
                <a:stretch>
                  <a:fillRect t="-1887"/>
                </a:stretch>
              </a:blipFill>
              <a:ln w="28575">
                <a:solidFill>
                  <a:srgbClr val="0070C0"/>
                </a:solidFill>
                <a:extLst>
                  <a:ext uri="{C807C97D-BFC1-408E-A445-0C87EB9F89A2}">
                    <ask:lineSketchStyleProps xmlns:ask="http://schemas.microsoft.com/office/drawing/2018/sketchyshapes" sd="1172397316">
                      <a:custGeom>
                        <a:avLst/>
                        <a:gdLst>
                          <a:gd name="connsiteX0" fmla="*/ 0 w 2530954"/>
                          <a:gd name="connsiteY0" fmla="*/ 0 h 579902"/>
                          <a:gd name="connsiteX1" fmla="*/ 556810 w 2530954"/>
                          <a:gd name="connsiteY1" fmla="*/ 0 h 579902"/>
                          <a:gd name="connsiteX2" fmla="*/ 1063001 w 2530954"/>
                          <a:gd name="connsiteY2" fmla="*/ 0 h 579902"/>
                          <a:gd name="connsiteX3" fmla="*/ 1569191 w 2530954"/>
                          <a:gd name="connsiteY3" fmla="*/ 0 h 579902"/>
                          <a:gd name="connsiteX4" fmla="*/ 2075382 w 2530954"/>
                          <a:gd name="connsiteY4" fmla="*/ 0 h 579902"/>
                          <a:gd name="connsiteX5" fmla="*/ 2530954 w 2530954"/>
                          <a:gd name="connsiteY5" fmla="*/ 0 h 579902"/>
                          <a:gd name="connsiteX6" fmla="*/ 2530954 w 2530954"/>
                          <a:gd name="connsiteY6" fmla="*/ 579902 h 579902"/>
                          <a:gd name="connsiteX7" fmla="*/ 2050073 w 2530954"/>
                          <a:gd name="connsiteY7" fmla="*/ 579902 h 579902"/>
                          <a:gd name="connsiteX8" fmla="*/ 1493263 w 2530954"/>
                          <a:gd name="connsiteY8" fmla="*/ 579902 h 579902"/>
                          <a:gd name="connsiteX9" fmla="*/ 1012382 w 2530954"/>
                          <a:gd name="connsiteY9" fmla="*/ 579902 h 579902"/>
                          <a:gd name="connsiteX10" fmla="*/ 455572 w 2530954"/>
                          <a:gd name="connsiteY10" fmla="*/ 579902 h 579902"/>
                          <a:gd name="connsiteX11" fmla="*/ 0 w 2530954"/>
                          <a:gd name="connsiteY11" fmla="*/ 579902 h 579902"/>
                          <a:gd name="connsiteX12" fmla="*/ 0 w 2530954"/>
                          <a:gd name="connsiteY12" fmla="*/ 0 h 57990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2530954" h="579902" extrusionOk="0">
                            <a:moveTo>
                              <a:pt x="0" y="0"/>
                            </a:moveTo>
                            <a:cubicBezTo>
                              <a:pt x="272947" y="-60448"/>
                              <a:pt x="347980" y="5852"/>
                              <a:pt x="556810" y="0"/>
                            </a:cubicBezTo>
                            <a:cubicBezTo>
                              <a:pt x="765640" y="-5852"/>
                              <a:pt x="917129" y="34576"/>
                              <a:pt x="1063001" y="0"/>
                            </a:cubicBezTo>
                            <a:cubicBezTo>
                              <a:pt x="1208873" y="-34576"/>
                              <a:pt x="1435712" y="12060"/>
                              <a:pt x="1569191" y="0"/>
                            </a:cubicBezTo>
                            <a:cubicBezTo>
                              <a:pt x="1702670" y="-12060"/>
                              <a:pt x="1923038" y="31185"/>
                              <a:pt x="2075382" y="0"/>
                            </a:cubicBezTo>
                            <a:cubicBezTo>
                              <a:pt x="2227726" y="-31185"/>
                              <a:pt x="2392300" y="8853"/>
                              <a:pt x="2530954" y="0"/>
                            </a:cubicBezTo>
                            <a:cubicBezTo>
                              <a:pt x="2560258" y="280447"/>
                              <a:pt x="2498234" y="368225"/>
                              <a:pt x="2530954" y="579902"/>
                            </a:cubicBezTo>
                            <a:cubicBezTo>
                              <a:pt x="2305272" y="589258"/>
                              <a:pt x="2152782" y="537567"/>
                              <a:pt x="2050073" y="579902"/>
                            </a:cubicBezTo>
                            <a:cubicBezTo>
                              <a:pt x="1947364" y="622237"/>
                              <a:pt x="1675697" y="528527"/>
                              <a:pt x="1493263" y="579902"/>
                            </a:cubicBezTo>
                            <a:cubicBezTo>
                              <a:pt x="1310829" y="631277"/>
                              <a:pt x="1119740" y="538299"/>
                              <a:pt x="1012382" y="579902"/>
                            </a:cubicBezTo>
                            <a:cubicBezTo>
                              <a:pt x="905024" y="621505"/>
                              <a:pt x="664404" y="526093"/>
                              <a:pt x="455572" y="579902"/>
                            </a:cubicBezTo>
                            <a:cubicBezTo>
                              <a:pt x="246740" y="633711"/>
                              <a:pt x="104884" y="568728"/>
                              <a:pt x="0" y="579902"/>
                            </a:cubicBezTo>
                            <a:cubicBezTo>
                              <a:pt x="-27533" y="394258"/>
                              <a:pt x="19387" y="235269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9FF371A-CE2F-6727-42BC-1B017778E149}"/>
                  </a:ext>
                </a:extLst>
              </p:cNvPr>
              <p:cNvSpPr txBox="1"/>
              <p:nvPr/>
            </p:nvSpPr>
            <p:spPr>
              <a:xfrm>
                <a:off x="6813594" y="4566643"/>
                <a:ext cx="2503378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𝑠h𝑎𝑟𝑒𝑑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endParaRPr lang="en-US" b="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𝑠𝑒𝑐𝑟𝑒𝑡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𝑝𝑢𝑏𝑙𝑖𝑐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9FF371A-CE2F-6727-42BC-1B017778E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594" y="4566643"/>
                <a:ext cx="2503378" cy="1107996"/>
              </a:xfrm>
              <a:prstGeom prst="rect">
                <a:avLst/>
              </a:prstGeom>
              <a:blipFill>
                <a:blip r:embed="rId4"/>
                <a:stretch>
                  <a:fillRect l="-4040" t="-2273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ight Brace 27">
            <a:extLst>
              <a:ext uri="{FF2B5EF4-FFF2-40B4-BE49-F238E27FC236}">
                <a16:creationId xmlns:a16="http://schemas.microsoft.com/office/drawing/2014/main" id="{8D40446E-06CB-177C-8AC9-3F4A738EA511}"/>
              </a:ext>
            </a:extLst>
          </p:cNvPr>
          <p:cNvSpPr/>
          <p:nvPr/>
        </p:nvSpPr>
        <p:spPr>
          <a:xfrm>
            <a:off x="6275150" y="2730666"/>
            <a:ext cx="490417" cy="2888284"/>
          </a:xfrm>
          <a:custGeom>
            <a:avLst/>
            <a:gdLst>
              <a:gd name="connsiteX0" fmla="*/ 0 w 490417"/>
              <a:gd name="connsiteY0" fmla="*/ 0 h 2888284"/>
              <a:gd name="connsiteX1" fmla="*/ 245209 w 490417"/>
              <a:gd name="connsiteY1" fmla="*/ 40866 h 2888284"/>
              <a:gd name="connsiteX2" fmla="*/ 245209 w 490417"/>
              <a:gd name="connsiteY2" fmla="*/ 495003 h 2888284"/>
              <a:gd name="connsiteX3" fmla="*/ 245209 w 490417"/>
              <a:gd name="connsiteY3" fmla="*/ 935515 h 2888284"/>
              <a:gd name="connsiteX4" fmla="*/ 245209 w 490417"/>
              <a:gd name="connsiteY4" fmla="*/ 1403276 h 2888284"/>
              <a:gd name="connsiteX5" fmla="*/ 490418 w 490417"/>
              <a:gd name="connsiteY5" fmla="*/ 1444142 h 2888284"/>
              <a:gd name="connsiteX6" fmla="*/ 245209 w 490417"/>
              <a:gd name="connsiteY6" fmla="*/ 1485008 h 2888284"/>
              <a:gd name="connsiteX7" fmla="*/ 245209 w 490417"/>
              <a:gd name="connsiteY7" fmla="*/ 1952769 h 2888284"/>
              <a:gd name="connsiteX8" fmla="*/ 245209 w 490417"/>
              <a:gd name="connsiteY8" fmla="*/ 2434154 h 2888284"/>
              <a:gd name="connsiteX9" fmla="*/ 245209 w 490417"/>
              <a:gd name="connsiteY9" fmla="*/ 2847418 h 2888284"/>
              <a:gd name="connsiteX10" fmla="*/ 0 w 490417"/>
              <a:gd name="connsiteY10" fmla="*/ 2888284 h 2888284"/>
              <a:gd name="connsiteX11" fmla="*/ 0 w 490417"/>
              <a:gd name="connsiteY11" fmla="*/ 2368393 h 2888284"/>
              <a:gd name="connsiteX12" fmla="*/ 0 w 490417"/>
              <a:gd name="connsiteY12" fmla="*/ 1790736 h 2888284"/>
              <a:gd name="connsiteX13" fmla="*/ 0 w 490417"/>
              <a:gd name="connsiteY13" fmla="*/ 1270845 h 2888284"/>
              <a:gd name="connsiteX14" fmla="*/ 0 w 490417"/>
              <a:gd name="connsiteY14" fmla="*/ 779837 h 2888284"/>
              <a:gd name="connsiteX15" fmla="*/ 0 w 490417"/>
              <a:gd name="connsiteY15" fmla="*/ 0 h 2888284"/>
              <a:gd name="connsiteX0" fmla="*/ 0 w 490417"/>
              <a:gd name="connsiteY0" fmla="*/ 0 h 2888284"/>
              <a:gd name="connsiteX1" fmla="*/ 245209 w 490417"/>
              <a:gd name="connsiteY1" fmla="*/ 40866 h 2888284"/>
              <a:gd name="connsiteX2" fmla="*/ 245209 w 490417"/>
              <a:gd name="connsiteY2" fmla="*/ 508627 h 2888284"/>
              <a:gd name="connsiteX3" fmla="*/ 245209 w 490417"/>
              <a:gd name="connsiteY3" fmla="*/ 935515 h 2888284"/>
              <a:gd name="connsiteX4" fmla="*/ 245209 w 490417"/>
              <a:gd name="connsiteY4" fmla="*/ 1403276 h 2888284"/>
              <a:gd name="connsiteX5" fmla="*/ 490418 w 490417"/>
              <a:gd name="connsiteY5" fmla="*/ 1444142 h 2888284"/>
              <a:gd name="connsiteX6" fmla="*/ 245209 w 490417"/>
              <a:gd name="connsiteY6" fmla="*/ 1485008 h 2888284"/>
              <a:gd name="connsiteX7" fmla="*/ 245209 w 490417"/>
              <a:gd name="connsiteY7" fmla="*/ 1925521 h 2888284"/>
              <a:gd name="connsiteX8" fmla="*/ 245209 w 490417"/>
              <a:gd name="connsiteY8" fmla="*/ 2338785 h 2888284"/>
              <a:gd name="connsiteX9" fmla="*/ 245209 w 490417"/>
              <a:gd name="connsiteY9" fmla="*/ 2847418 h 2888284"/>
              <a:gd name="connsiteX10" fmla="*/ 0 w 490417"/>
              <a:gd name="connsiteY10" fmla="*/ 2888284 h 288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0417" h="2888284" stroke="0" extrusionOk="0">
                <a:moveTo>
                  <a:pt x="0" y="0"/>
                </a:moveTo>
                <a:cubicBezTo>
                  <a:pt x="135187" y="-3205"/>
                  <a:pt x="239772" y="17567"/>
                  <a:pt x="245209" y="40866"/>
                </a:cubicBezTo>
                <a:cubicBezTo>
                  <a:pt x="289108" y="150966"/>
                  <a:pt x="242376" y="326605"/>
                  <a:pt x="245209" y="495003"/>
                </a:cubicBezTo>
                <a:cubicBezTo>
                  <a:pt x="248042" y="663401"/>
                  <a:pt x="223400" y="842940"/>
                  <a:pt x="245209" y="935515"/>
                </a:cubicBezTo>
                <a:cubicBezTo>
                  <a:pt x="267018" y="1028090"/>
                  <a:pt x="215316" y="1192255"/>
                  <a:pt x="245209" y="1403276"/>
                </a:cubicBezTo>
                <a:cubicBezTo>
                  <a:pt x="258216" y="1445689"/>
                  <a:pt x="361225" y="1447767"/>
                  <a:pt x="490418" y="1444142"/>
                </a:cubicBezTo>
                <a:cubicBezTo>
                  <a:pt x="356084" y="1444469"/>
                  <a:pt x="245632" y="1463577"/>
                  <a:pt x="245209" y="1485008"/>
                </a:cubicBezTo>
                <a:cubicBezTo>
                  <a:pt x="295744" y="1666071"/>
                  <a:pt x="234889" y="1805515"/>
                  <a:pt x="245209" y="1952769"/>
                </a:cubicBezTo>
                <a:cubicBezTo>
                  <a:pt x="255529" y="2100023"/>
                  <a:pt x="217037" y="2203395"/>
                  <a:pt x="245209" y="2434154"/>
                </a:cubicBezTo>
                <a:cubicBezTo>
                  <a:pt x="273381" y="2664914"/>
                  <a:pt x="217315" y="2717458"/>
                  <a:pt x="245209" y="2847418"/>
                </a:cubicBezTo>
                <a:cubicBezTo>
                  <a:pt x="265718" y="2883980"/>
                  <a:pt x="106064" y="2872659"/>
                  <a:pt x="0" y="2888284"/>
                </a:cubicBezTo>
                <a:cubicBezTo>
                  <a:pt x="-42071" y="2743057"/>
                  <a:pt x="39757" y="2525646"/>
                  <a:pt x="0" y="2368393"/>
                </a:cubicBezTo>
                <a:cubicBezTo>
                  <a:pt x="-39757" y="2211140"/>
                  <a:pt x="12872" y="1912813"/>
                  <a:pt x="0" y="1790736"/>
                </a:cubicBezTo>
                <a:cubicBezTo>
                  <a:pt x="-12872" y="1668659"/>
                  <a:pt x="8440" y="1504689"/>
                  <a:pt x="0" y="1270845"/>
                </a:cubicBezTo>
                <a:cubicBezTo>
                  <a:pt x="-8440" y="1037001"/>
                  <a:pt x="38991" y="987556"/>
                  <a:pt x="0" y="779837"/>
                </a:cubicBezTo>
                <a:cubicBezTo>
                  <a:pt x="-38991" y="572118"/>
                  <a:pt x="70300" y="247987"/>
                  <a:pt x="0" y="0"/>
                </a:cubicBezTo>
                <a:close/>
              </a:path>
              <a:path w="490417" h="2888284" fill="none" extrusionOk="0">
                <a:moveTo>
                  <a:pt x="0" y="0"/>
                </a:moveTo>
                <a:cubicBezTo>
                  <a:pt x="141376" y="3154"/>
                  <a:pt x="244551" y="18346"/>
                  <a:pt x="245209" y="40866"/>
                </a:cubicBezTo>
                <a:cubicBezTo>
                  <a:pt x="260954" y="270779"/>
                  <a:pt x="224297" y="354412"/>
                  <a:pt x="245209" y="508627"/>
                </a:cubicBezTo>
                <a:cubicBezTo>
                  <a:pt x="266121" y="662842"/>
                  <a:pt x="241284" y="771510"/>
                  <a:pt x="245209" y="935515"/>
                </a:cubicBezTo>
                <a:cubicBezTo>
                  <a:pt x="249134" y="1099520"/>
                  <a:pt x="209212" y="1254243"/>
                  <a:pt x="245209" y="1403276"/>
                </a:cubicBezTo>
                <a:cubicBezTo>
                  <a:pt x="254667" y="1402219"/>
                  <a:pt x="341869" y="1453667"/>
                  <a:pt x="490418" y="1444142"/>
                </a:cubicBezTo>
                <a:cubicBezTo>
                  <a:pt x="357314" y="1444800"/>
                  <a:pt x="246341" y="1463739"/>
                  <a:pt x="245209" y="1485008"/>
                </a:cubicBezTo>
                <a:cubicBezTo>
                  <a:pt x="267675" y="1584876"/>
                  <a:pt x="206723" y="1774999"/>
                  <a:pt x="245209" y="1925521"/>
                </a:cubicBezTo>
                <a:cubicBezTo>
                  <a:pt x="283695" y="2076043"/>
                  <a:pt x="237374" y="2153011"/>
                  <a:pt x="245209" y="2338785"/>
                </a:cubicBezTo>
                <a:cubicBezTo>
                  <a:pt x="253044" y="2524559"/>
                  <a:pt x="233418" y="2607107"/>
                  <a:pt x="245209" y="2847418"/>
                </a:cubicBezTo>
                <a:cubicBezTo>
                  <a:pt x="238583" y="2888520"/>
                  <a:pt x="119980" y="2874545"/>
                  <a:pt x="0" y="2888284"/>
                </a:cubicBezTo>
              </a:path>
              <a:path w="490417" h="2888284" fill="none" stroke="0" extrusionOk="0">
                <a:moveTo>
                  <a:pt x="0" y="0"/>
                </a:moveTo>
                <a:cubicBezTo>
                  <a:pt x="136808" y="2740"/>
                  <a:pt x="245842" y="19513"/>
                  <a:pt x="245209" y="40866"/>
                </a:cubicBezTo>
                <a:cubicBezTo>
                  <a:pt x="274644" y="187769"/>
                  <a:pt x="208849" y="278459"/>
                  <a:pt x="245209" y="454130"/>
                </a:cubicBezTo>
                <a:cubicBezTo>
                  <a:pt x="281569" y="629801"/>
                  <a:pt x="222078" y="799670"/>
                  <a:pt x="245209" y="894643"/>
                </a:cubicBezTo>
                <a:cubicBezTo>
                  <a:pt x="268340" y="989616"/>
                  <a:pt x="194203" y="1168172"/>
                  <a:pt x="245209" y="1403276"/>
                </a:cubicBezTo>
                <a:cubicBezTo>
                  <a:pt x="246993" y="1435837"/>
                  <a:pt x="358966" y="1448512"/>
                  <a:pt x="490418" y="1444142"/>
                </a:cubicBezTo>
                <a:cubicBezTo>
                  <a:pt x="352061" y="1443537"/>
                  <a:pt x="242398" y="1459593"/>
                  <a:pt x="245209" y="1485008"/>
                </a:cubicBezTo>
                <a:cubicBezTo>
                  <a:pt x="261028" y="1688589"/>
                  <a:pt x="232319" y="1799534"/>
                  <a:pt x="245209" y="1925521"/>
                </a:cubicBezTo>
                <a:cubicBezTo>
                  <a:pt x="258099" y="2051508"/>
                  <a:pt x="200530" y="2157975"/>
                  <a:pt x="245209" y="2338785"/>
                </a:cubicBezTo>
                <a:cubicBezTo>
                  <a:pt x="289888" y="2519595"/>
                  <a:pt x="188570" y="2728161"/>
                  <a:pt x="245209" y="2847418"/>
                </a:cubicBezTo>
                <a:cubicBezTo>
                  <a:pt x="244007" y="2885221"/>
                  <a:pt x="130459" y="2871815"/>
                  <a:pt x="0" y="2888284"/>
                </a:cubicBezTo>
              </a:path>
            </a:pathLst>
          </a:custGeom>
          <a:ln w="28575"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384480203">
                  <a:prstGeom prst="rightBrac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7AFFCC6-9B45-FF70-9EC1-CBDEED921FDB}"/>
                  </a:ext>
                </a:extLst>
              </p:cNvPr>
              <p:cNvSpPr txBox="1"/>
              <p:nvPr/>
            </p:nvSpPr>
            <p:spPr>
              <a:xfrm>
                <a:off x="6866430" y="4025151"/>
                <a:ext cx="1835824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𝑐𝑜𝑙𝑙𝑖𝑠𝑖𝑜𝑛</m:t>
                      </m:r>
                    </m:oMath>
                  </m:oMathPara>
                </a14:m>
                <a:endParaRPr lang="en-US" b="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7AFFCC6-9B45-FF70-9EC1-CBDEED921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430" y="4025151"/>
                <a:ext cx="1835824" cy="299313"/>
              </a:xfrm>
              <a:prstGeom prst="rect">
                <a:avLst/>
              </a:prstGeom>
              <a:blipFill>
                <a:blip r:embed="rId5"/>
                <a:stretch>
                  <a:fillRect l="-2740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6" descr="Happy Bee">
            <a:extLst>
              <a:ext uri="{FF2B5EF4-FFF2-40B4-BE49-F238E27FC236}">
                <a16:creationId xmlns:a16="http://schemas.microsoft.com/office/drawing/2014/main" id="{74EA5972-4B2B-3175-2852-7E34AF5E10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4339" y="2526834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2B28E8C-4095-936E-D013-CB3DCEC77E34}"/>
                  </a:ext>
                </a:extLst>
              </p:cNvPr>
              <p:cNvSpPr txBox="1"/>
              <p:nvPr/>
            </p:nvSpPr>
            <p:spPr>
              <a:xfrm>
                <a:off x="2142462" y="3242477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2B28E8C-4095-936E-D013-CB3DCEC77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462" y="3242477"/>
                <a:ext cx="259396" cy="246221"/>
              </a:xfrm>
              <a:prstGeom prst="rect">
                <a:avLst/>
              </a:prstGeom>
              <a:blipFill>
                <a:blip r:embed="rId7"/>
                <a:stretch>
                  <a:fillRect l="-13636" r="-4545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C9587AF-CE53-24BC-F5C9-BADF12573ED7}"/>
              </a:ext>
            </a:extLst>
          </p:cNvPr>
          <p:cNvCxnSpPr>
            <a:cxnSpLocks/>
          </p:cNvCxnSpPr>
          <p:nvPr/>
        </p:nvCxnSpPr>
        <p:spPr>
          <a:xfrm>
            <a:off x="976789" y="3259148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02F2BBF-F564-25D4-E2B8-F5A71DFFD89C}"/>
                  </a:ext>
                </a:extLst>
              </p:cNvPr>
              <p:cNvSpPr txBox="1"/>
              <p:nvPr/>
            </p:nvSpPr>
            <p:spPr>
              <a:xfrm>
                <a:off x="857461" y="2890610"/>
                <a:ext cx="10500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02F2BBF-F564-25D4-E2B8-F5A71DFFD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461" y="2890610"/>
                <a:ext cx="1050096" cy="276999"/>
              </a:xfrm>
              <a:prstGeom prst="rect">
                <a:avLst/>
              </a:prstGeom>
              <a:blipFill>
                <a:blip r:embed="rId8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F0DD1FC-146C-1855-7381-1CF28D803370}"/>
              </a:ext>
            </a:extLst>
          </p:cNvPr>
          <p:cNvCxnSpPr>
            <a:cxnSpLocks/>
          </p:cNvCxnSpPr>
          <p:nvPr/>
        </p:nvCxnSpPr>
        <p:spPr>
          <a:xfrm>
            <a:off x="2960773" y="3106293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6" descr="Happy Bee">
            <a:extLst>
              <a:ext uri="{FF2B5EF4-FFF2-40B4-BE49-F238E27FC236}">
                <a16:creationId xmlns:a16="http://schemas.microsoft.com/office/drawing/2014/main" id="{F0385D83-4008-9869-E6B6-200DF1B58D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4339" y="4634823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97D8F04-D33C-60C5-24DC-9ECC7634B773}"/>
                  </a:ext>
                </a:extLst>
              </p:cNvPr>
              <p:cNvSpPr txBox="1"/>
              <p:nvPr/>
            </p:nvSpPr>
            <p:spPr>
              <a:xfrm>
                <a:off x="2142462" y="5350466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97D8F04-D33C-60C5-24DC-9ECC7634B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462" y="5350466"/>
                <a:ext cx="259396" cy="246221"/>
              </a:xfrm>
              <a:prstGeom prst="rect">
                <a:avLst/>
              </a:prstGeom>
              <a:blipFill>
                <a:blip r:embed="rId9"/>
                <a:stretch>
                  <a:fillRect l="-13636" r="-4545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C814BB-8FFF-A0B7-1590-0FBC71E9F064}"/>
              </a:ext>
            </a:extLst>
          </p:cNvPr>
          <p:cNvCxnSpPr>
            <a:cxnSpLocks/>
          </p:cNvCxnSpPr>
          <p:nvPr/>
        </p:nvCxnSpPr>
        <p:spPr>
          <a:xfrm>
            <a:off x="976789" y="5367137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38BF770-3C43-A13B-0602-F2F829FA1872}"/>
                  </a:ext>
                </a:extLst>
              </p:cNvPr>
              <p:cNvSpPr txBox="1"/>
              <p:nvPr/>
            </p:nvSpPr>
            <p:spPr>
              <a:xfrm>
                <a:off x="857461" y="4998599"/>
                <a:ext cx="10270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38BF770-3C43-A13B-0602-F2F829FA1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461" y="4998599"/>
                <a:ext cx="1027011" cy="276999"/>
              </a:xfrm>
              <a:prstGeom prst="rect">
                <a:avLst/>
              </a:prstGeom>
              <a:blipFill>
                <a:blip r:embed="rId10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4B89321-48E3-F1D8-9A98-FC7A89AC8EC7}"/>
              </a:ext>
            </a:extLst>
          </p:cNvPr>
          <p:cNvCxnSpPr>
            <a:cxnSpLocks/>
          </p:cNvCxnSpPr>
          <p:nvPr/>
        </p:nvCxnSpPr>
        <p:spPr>
          <a:xfrm>
            <a:off x="2960773" y="5214282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3DA46FE-CC8E-EE00-CDCC-FEB423847A8A}"/>
                  </a:ext>
                </a:extLst>
              </p:cNvPr>
              <p:cNvSpPr txBox="1"/>
              <p:nvPr/>
            </p:nvSpPr>
            <p:spPr>
              <a:xfrm>
                <a:off x="4168648" y="2962685"/>
                <a:ext cx="20973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…,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3DA46FE-CC8E-EE00-CDCC-FEB423847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648" y="2962685"/>
                <a:ext cx="2097369" cy="276999"/>
              </a:xfrm>
              <a:prstGeom prst="rect">
                <a:avLst/>
              </a:prstGeom>
              <a:blipFill>
                <a:blip r:embed="rId11"/>
                <a:stretch>
                  <a:fillRect l="-3614" t="-9091" r="-3614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B19031E-C2E1-E553-3955-D762ED003D16}"/>
                  </a:ext>
                </a:extLst>
              </p:cNvPr>
              <p:cNvSpPr txBox="1"/>
              <p:nvPr/>
            </p:nvSpPr>
            <p:spPr>
              <a:xfrm>
                <a:off x="1088204" y="3566651"/>
                <a:ext cx="236791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𝑃𝑅𝐺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B19031E-C2E1-E553-3955-D762ED003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204" y="3566651"/>
                <a:ext cx="2367912" cy="276999"/>
              </a:xfrm>
              <a:prstGeom prst="rect">
                <a:avLst/>
              </a:prstGeom>
              <a:blipFill>
                <a:blip r:embed="rId12"/>
                <a:stretch>
                  <a:fillRect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1D4E849-F0BA-8704-D833-35F7FC50945A}"/>
                  </a:ext>
                </a:extLst>
              </p:cNvPr>
              <p:cNvSpPr txBox="1"/>
              <p:nvPr/>
            </p:nvSpPr>
            <p:spPr>
              <a:xfrm>
                <a:off x="1056414" y="5674639"/>
                <a:ext cx="236791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𝑃𝑅𝐺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1D4E849-F0BA-8704-D833-35F7FC509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414" y="5674639"/>
                <a:ext cx="2367912" cy="276999"/>
              </a:xfrm>
              <a:prstGeom prst="rect">
                <a:avLst/>
              </a:prstGeom>
              <a:blipFill>
                <a:blip r:embed="rId13"/>
                <a:stretch>
                  <a:fillRect t="-8696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658809B-3132-6BE9-E059-C62C02FC74A7}"/>
                  </a:ext>
                </a:extLst>
              </p:cNvPr>
              <p:cNvSpPr txBox="1"/>
              <p:nvPr/>
            </p:nvSpPr>
            <p:spPr>
              <a:xfrm>
                <a:off x="4168648" y="5043683"/>
                <a:ext cx="2085250" cy="289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…,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658809B-3132-6BE9-E059-C62C02FC7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648" y="5043683"/>
                <a:ext cx="2085250" cy="289888"/>
              </a:xfrm>
              <a:prstGeom prst="rect">
                <a:avLst/>
              </a:prstGeom>
              <a:blipFill>
                <a:blip r:embed="rId14"/>
                <a:stretch>
                  <a:fillRect l="-3636" r="-363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8DABF8F-8C0E-6453-59D6-6F82FBC8CADB}"/>
              </a:ext>
            </a:extLst>
          </p:cNvPr>
          <p:cNvSpPr/>
          <p:nvPr/>
        </p:nvSpPr>
        <p:spPr>
          <a:xfrm>
            <a:off x="5018671" y="2937659"/>
            <a:ext cx="358777" cy="355018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5949DE4-B6D6-0571-0413-78FA2D16CDB3}"/>
              </a:ext>
            </a:extLst>
          </p:cNvPr>
          <p:cNvSpPr/>
          <p:nvPr/>
        </p:nvSpPr>
        <p:spPr>
          <a:xfrm>
            <a:off x="5018671" y="5030431"/>
            <a:ext cx="358777" cy="355018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95DB45-48E5-63C3-0963-0428B796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31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ED81D0-9EBE-1883-A1A2-B77489AED2D4}"/>
              </a:ext>
            </a:extLst>
          </p:cNvPr>
          <p:cNvSpPr txBox="1"/>
          <p:nvPr/>
        </p:nvSpPr>
        <p:spPr>
          <a:xfrm>
            <a:off x="1106981" y="1962660"/>
            <a:ext cx="8681720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Idea: </a:t>
            </a:r>
            <a:r>
              <a:rPr lang="en-US" sz="2000" dirty="0">
                <a:solidFill>
                  <a:srgbClr val="0070C0"/>
                </a:solidFill>
              </a:rPr>
              <a:t>Using a length-doubling </a:t>
            </a:r>
            <a:r>
              <a:rPr lang="en-US" sz="2000" b="1" dirty="0">
                <a:solidFill>
                  <a:srgbClr val="0070C0"/>
                </a:solidFill>
              </a:rPr>
              <a:t>PRG</a:t>
            </a:r>
            <a:endParaRPr lang="en-US" sz="2000" b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/>
      <p:bldP spid="28" grpId="0" animBg="1"/>
      <p:bldP spid="29" grpId="0"/>
      <p:bldP spid="31" grpId="0"/>
      <p:bldP spid="33" grpId="0"/>
      <p:bldP spid="36" grpId="0"/>
      <p:bldP spid="39" grpId="0"/>
      <p:bldP spid="42" grpId="0"/>
      <p:bldP spid="44" grpId="0"/>
      <p:bldP spid="45" grpId="0"/>
      <p:bldP spid="2" grpId="0"/>
      <p:bldP spid="3" grpId="0" animBg="1"/>
      <p:bldP spid="4" grpId="0" animBg="1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65EE8874-CFD1-68DB-3C39-9769007B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Fine-grained 4-NIKE - Security</a:t>
            </a:r>
          </a:p>
        </p:txBody>
      </p: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pic>
        <p:nvPicPr>
          <p:cNvPr id="30" name="Picture 6" descr="Happy Bee">
            <a:extLst>
              <a:ext uri="{FF2B5EF4-FFF2-40B4-BE49-F238E27FC236}">
                <a16:creationId xmlns:a16="http://schemas.microsoft.com/office/drawing/2014/main" id="{74EA5972-4B2B-3175-2852-7E34AF5E1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915" y="2685713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2B28E8C-4095-936E-D013-CB3DCEC77E34}"/>
                  </a:ext>
                </a:extLst>
              </p:cNvPr>
              <p:cNvSpPr txBox="1"/>
              <p:nvPr/>
            </p:nvSpPr>
            <p:spPr>
              <a:xfrm>
                <a:off x="2102038" y="3401356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2B28E8C-4095-936E-D013-CB3DCEC77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038" y="3401356"/>
                <a:ext cx="259396" cy="246221"/>
              </a:xfrm>
              <a:prstGeom prst="rect">
                <a:avLst/>
              </a:prstGeom>
              <a:blipFill>
                <a:blip r:embed="rId4"/>
                <a:stretch>
                  <a:fillRect l="-14286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C9587AF-CE53-24BC-F5C9-BADF12573ED7}"/>
              </a:ext>
            </a:extLst>
          </p:cNvPr>
          <p:cNvCxnSpPr>
            <a:cxnSpLocks/>
          </p:cNvCxnSpPr>
          <p:nvPr/>
        </p:nvCxnSpPr>
        <p:spPr>
          <a:xfrm>
            <a:off x="936365" y="3418027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02F2BBF-F564-25D4-E2B8-F5A71DFFD89C}"/>
                  </a:ext>
                </a:extLst>
              </p:cNvPr>
              <p:cNvSpPr txBox="1"/>
              <p:nvPr/>
            </p:nvSpPr>
            <p:spPr>
              <a:xfrm>
                <a:off x="817037" y="3049489"/>
                <a:ext cx="10500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02F2BBF-F564-25D4-E2B8-F5A71DFFD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037" y="3049489"/>
                <a:ext cx="1050096" cy="276999"/>
              </a:xfrm>
              <a:prstGeom prst="rect">
                <a:avLst/>
              </a:prstGeom>
              <a:blipFill>
                <a:blip r:embed="rId5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F0DD1FC-146C-1855-7381-1CF28D803370}"/>
              </a:ext>
            </a:extLst>
          </p:cNvPr>
          <p:cNvCxnSpPr>
            <a:cxnSpLocks/>
          </p:cNvCxnSpPr>
          <p:nvPr/>
        </p:nvCxnSpPr>
        <p:spPr>
          <a:xfrm>
            <a:off x="2920349" y="3265172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6" descr="Happy Bee">
            <a:extLst>
              <a:ext uri="{FF2B5EF4-FFF2-40B4-BE49-F238E27FC236}">
                <a16:creationId xmlns:a16="http://schemas.microsoft.com/office/drawing/2014/main" id="{F0385D83-4008-9869-E6B6-200DF1B58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359" y="4534459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97D8F04-D33C-60C5-24DC-9ECC7634B773}"/>
                  </a:ext>
                </a:extLst>
              </p:cNvPr>
              <p:cNvSpPr txBox="1"/>
              <p:nvPr/>
            </p:nvSpPr>
            <p:spPr>
              <a:xfrm>
                <a:off x="2112482" y="5250102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97D8F04-D33C-60C5-24DC-9ECC7634B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482" y="5250102"/>
                <a:ext cx="259396" cy="246221"/>
              </a:xfrm>
              <a:prstGeom prst="rect">
                <a:avLst/>
              </a:prstGeom>
              <a:blipFill>
                <a:blip r:embed="rId6"/>
                <a:stretch>
                  <a:fillRect l="-14286" r="-4762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C814BB-8FFF-A0B7-1590-0FBC71E9F064}"/>
              </a:ext>
            </a:extLst>
          </p:cNvPr>
          <p:cNvCxnSpPr>
            <a:cxnSpLocks/>
          </p:cNvCxnSpPr>
          <p:nvPr/>
        </p:nvCxnSpPr>
        <p:spPr>
          <a:xfrm>
            <a:off x="946809" y="5266773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38BF770-3C43-A13B-0602-F2F829FA1872}"/>
                  </a:ext>
                </a:extLst>
              </p:cNvPr>
              <p:cNvSpPr txBox="1"/>
              <p:nvPr/>
            </p:nvSpPr>
            <p:spPr>
              <a:xfrm>
                <a:off x="827481" y="4898235"/>
                <a:ext cx="10270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38BF770-3C43-A13B-0602-F2F829FA1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81" y="4898235"/>
                <a:ext cx="1027011" cy="276999"/>
              </a:xfrm>
              <a:prstGeom prst="rect">
                <a:avLst/>
              </a:prstGeom>
              <a:blipFill>
                <a:blip r:embed="rId7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4B89321-48E3-F1D8-9A98-FC7A89AC8EC7}"/>
              </a:ext>
            </a:extLst>
          </p:cNvPr>
          <p:cNvCxnSpPr>
            <a:cxnSpLocks/>
          </p:cNvCxnSpPr>
          <p:nvPr/>
        </p:nvCxnSpPr>
        <p:spPr>
          <a:xfrm>
            <a:off x="2930793" y="5113918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3DA46FE-CC8E-EE00-CDCC-FEB423847A8A}"/>
                  </a:ext>
                </a:extLst>
              </p:cNvPr>
              <p:cNvSpPr txBox="1"/>
              <p:nvPr/>
            </p:nvSpPr>
            <p:spPr>
              <a:xfrm>
                <a:off x="4128224" y="3121564"/>
                <a:ext cx="20973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…,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3DA46FE-CC8E-EE00-CDCC-FEB423847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224" y="3121564"/>
                <a:ext cx="2097369" cy="276999"/>
              </a:xfrm>
              <a:prstGeom prst="rect">
                <a:avLst/>
              </a:prstGeom>
              <a:blipFill>
                <a:blip r:embed="rId8"/>
                <a:stretch>
                  <a:fillRect l="-2994" t="-8696" r="-3593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B19031E-C2E1-E553-3955-D762ED003D16}"/>
                  </a:ext>
                </a:extLst>
              </p:cNvPr>
              <p:cNvSpPr txBox="1"/>
              <p:nvPr/>
            </p:nvSpPr>
            <p:spPr>
              <a:xfrm>
                <a:off x="1047780" y="3725530"/>
                <a:ext cx="236791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𝑃𝑅𝐺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B19031E-C2E1-E553-3955-D762ED003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80" y="3725530"/>
                <a:ext cx="2367912" cy="276999"/>
              </a:xfrm>
              <a:prstGeom prst="rect">
                <a:avLst/>
              </a:prstGeom>
              <a:blipFill>
                <a:blip r:embed="rId9"/>
                <a:stretch>
                  <a:fillRect t="-4348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1D4E849-F0BA-8704-D833-35F7FC50945A}"/>
                  </a:ext>
                </a:extLst>
              </p:cNvPr>
              <p:cNvSpPr txBox="1"/>
              <p:nvPr/>
            </p:nvSpPr>
            <p:spPr>
              <a:xfrm>
                <a:off x="1026434" y="5574275"/>
                <a:ext cx="236791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𝑃𝑅𝐺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1D4E849-F0BA-8704-D833-35F7FC509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434" y="5574275"/>
                <a:ext cx="2367912" cy="276999"/>
              </a:xfrm>
              <a:prstGeom prst="rect">
                <a:avLst/>
              </a:prstGeom>
              <a:blipFill>
                <a:blip r:embed="rId10"/>
                <a:stretch>
                  <a:fillRect t="-4348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658809B-3132-6BE9-E059-C62C02FC74A7}"/>
                  </a:ext>
                </a:extLst>
              </p:cNvPr>
              <p:cNvSpPr txBox="1"/>
              <p:nvPr/>
            </p:nvSpPr>
            <p:spPr>
              <a:xfrm>
                <a:off x="4138668" y="4943319"/>
                <a:ext cx="2085250" cy="289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…,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658809B-3132-6BE9-E059-C62C02FC7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668" y="4943319"/>
                <a:ext cx="2085250" cy="289888"/>
              </a:xfrm>
              <a:prstGeom prst="rect">
                <a:avLst/>
              </a:prstGeom>
              <a:blipFill>
                <a:blip r:embed="rId11"/>
                <a:stretch>
                  <a:fillRect l="-3614" t="-4348" r="-3614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63069CF-7B64-ED70-628B-C07378E4E2CF}"/>
                  </a:ext>
                </a:extLst>
              </p:cNvPr>
              <p:cNvSpPr txBox="1"/>
              <p:nvPr/>
            </p:nvSpPr>
            <p:spPr>
              <a:xfrm>
                <a:off x="1580043" y="4152545"/>
                <a:ext cx="236791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000" b="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uniform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63069CF-7B64-ED70-628B-C07378E4E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043" y="4152545"/>
                <a:ext cx="2367912" cy="307777"/>
              </a:xfrm>
              <a:prstGeom prst="rect">
                <a:avLst/>
              </a:prstGeom>
              <a:blipFill>
                <a:blip r:embed="rId12"/>
                <a:stretch>
                  <a:fillRect l="-2660" t="-23077" b="-4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1E837D-CC69-7D60-20C3-DD362B49DFAD}"/>
                  </a:ext>
                </a:extLst>
              </p:cNvPr>
              <p:cNvSpPr txBox="1"/>
              <p:nvPr/>
            </p:nvSpPr>
            <p:spPr>
              <a:xfrm>
                <a:off x="1489987" y="5945108"/>
                <a:ext cx="236791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000" b="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uniform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1E837D-CC69-7D60-20C3-DD362B49D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987" y="5945108"/>
                <a:ext cx="2367912" cy="307777"/>
              </a:xfrm>
              <a:prstGeom prst="rect">
                <a:avLst/>
              </a:prstGeom>
              <a:blipFill>
                <a:blip r:embed="rId13"/>
                <a:stretch>
                  <a:fillRect l="-4278" t="-28000" b="-4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BD260D-AEAA-FF1A-576A-54B47CF6CA39}"/>
              </a:ext>
            </a:extLst>
          </p:cNvPr>
          <p:cNvCxnSpPr>
            <a:cxnSpLocks/>
          </p:cNvCxnSpPr>
          <p:nvPr/>
        </p:nvCxnSpPr>
        <p:spPr>
          <a:xfrm flipH="1">
            <a:off x="1327037" y="3725530"/>
            <a:ext cx="1760561" cy="2769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34178C9-224D-800C-C988-D5AFD0B3AF10}"/>
              </a:ext>
            </a:extLst>
          </p:cNvPr>
          <p:cNvCxnSpPr>
            <a:cxnSpLocks/>
          </p:cNvCxnSpPr>
          <p:nvPr/>
        </p:nvCxnSpPr>
        <p:spPr>
          <a:xfrm flipH="1">
            <a:off x="1252119" y="5571958"/>
            <a:ext cx="1760561" cy="2769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589215B-3489-4690-40AB-5DE45A71F005}"/>
              </a:ext>
            </a:extLst>
          </p:cNvPr>
          <p:cNvSpPr txBox="1"/>
          <p:nvPr/>
        </p:nvSpPr>
        <p:spPr>
          <a:xfrm>
            <a:off x="1252119" y="1989002"/>
            <a:ext cx="5437269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1. Replace PRG outputs with uniform random strings.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54650B-51D7-464F-7084-08E3104EE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32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29F8605-B73C-2A69-A825-DC80F10334DB}"/>
              </a:ext>
            </a:extLst>
          </p:cNvPr>
          <p:cNvSpPr/>
          <p:nvPr/>
        </p:nvSpPr>
        <p:spPr>
          <a:xfrm>
            <a:off x="7274480" y="2155522"/>
            <a:ext cx="4100483" cy="3631330"/>
          </a:xfrm>
          <a:custGeom>
            <a:avLst/>
            <a:gdLst>
              <a:gd name="connsiteX0" fmla="*/ 0 w 4100483"/>
              <a:gd name="connsiteY0" fmla="*/ 605234 h 3631330"/>
              <a:gd name="connsiteX1" fmla="*/ 605234 w 4100483"/>
              <a:gd name="connsiteY1" fmla="*/ 0 h 3631330"/>
              <a:gd name="connsiteX2" fmla="*/ 1183237 w 4100483"/>
              <a:gd name="connsiteY2" fmla="*/ 0 h 3631330"/>
              <a:gd name="connsiteX3" fmla="*/ 1732340 w 4100483"/>
              <a:gd name="connsiteY3" fmla="*/ 0 h 3631330"/>
              <a:gd name="connsiteX4" fmla="*/ 2339243 w 4100483"/>
              <a:gd name="connsiteY4" fmla="*/ 0 h 3631330"/>
              <a:gd name="connsiteX5" fmla="*/ 2859446 w 4100483"/>
              <a:gd name="connsiteY5" fmla="*/ 0 h 3631330"/>
              <a:gd name="connsiteX6" fmla="*/ 3495249 w 4100483"/>
              <a:gd name="connsiteY6" fmla="*/ 0 h 3631330"/>
              <a:gd name="connsiteX7" fmla="*/ 4100483 w 4100483"/>
              <a:gd name="connsiteY7" fmla="*/ 605234 h 3631330"/>
              <a:gd name="connsiteX8" fmla="*/ 4100483 w 4100483"/>
              <a:gd name="connsiteY8" fmla="*/ 1113615 h 3631330"/>
              <a:gd name="connsiteX9" fmla="*/ 4100483 w 4100483"/>
              <a:gd name="connsiteY9" fmla="*/ 1646205 h 3631330"/>
              <a:gd name="connsiteX10" fmla="*/ 4100483 w 4100483"/>
              <a:gd name="connsiteY10" fmla="*/ 2106168 h 3631330"/>
              <a:gd name="connsiteX11" fmla="*/ 4100483 w 4100483"/>
              <a:gd name="connsiteY11" fmla="*/ 2517715 h 3631330"/>
              <a:gd name="connsiteX12" fmla="*/ 4100483 w 4100483"/>
              <a:gd name="connsiteY12" fmla="*/ 3026096 h 3631330"/>
              <a:gd name="connsiteX13" fmla="*/ 3495249 w 4100483"/>
              <a:gd name="connsiteY13" fmla="*/ 3631330 h 3631330"/>
              <a:gd name="connsiteX14" fmla="*/ 2859446 w 4100483"/>
              <a:gd name="connsiteY14" fmla="*/ 3631330 h 3631330"/>
              <a:gd name="connsiteX15" fmla="*/ 2252543 w 4100483"/>
              <a:gd name="connsiteY15" fmla="*/ 3631330 h 3631330"/>
              <a:gd name="connsiteX16" fmla="*/ 1703440 w 4100483"/>
              <a:gd name="connsiteY16" fmla="*/ 3631330 h 3631330"/>
              <a:gd name="connsiteX17" fmla="*/ 1212137 w 4100483"/>
              <a:gd name="connsiteY17" fmla="*/ 3631330 h 3631330"/>
              <a:gd name="connsiteX18" fmla="*/ 605234 w 4100483"/>
              <a:gd name="connsiteY18" fmla="*/ 3631330 h 3631330"/>
              <a:gd name="connsiteX19" fmla="*/ 0 w 4100483"/>
              <a:gd name="connsiteY19" fmla="*/ 3026096 h 3631330"/>
              <a:gd name="connsiteX20" fmla="*/ 0 w 4100483"/>
              <a:gd name="connsiteY20" fmla="*/ 2590341 h 3631330"/>
              <a:gd name="connsiteX21" fmla="*/ 0 w 4100483"/>
              <a:gd name="connsiteY21" fmla="*/ 2130377 h 3631330"/>
              <a:gd name="connsiteX22" fmla="*/ 0 w 4100483"/>
              <a:gd name="connsiteY22" fmla="*/ 1646205 h 3631330"/>
              <a:gd name="connsiteX23" fmla="*/ 0 w 4100483"/>
              <a:gd name="connsiteY23" fmla="*/ 1210449 h 3631330"/>
              <a:gd name="connsiteX24" fmla="*/ 0 w 4100483"/>
              <a:gd name="connsiteY24" fmla="*/ 605234 h 36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100483" h="3631330" fill="none" extrusionOk="0">
                <a:moveTo>
                  <a:pt x="0" y="605234"/>
                </a:moveTo>
                <a:cubicBezTo>
                  <a:pt x="-25974" y="305197"/>
                  <a:pt x="329709" y="42678"/>
                  <a:pt x="605234" y="0"/>
                </a:cubicBezTo>
                <a:cubicBezTo>
                  <a:pt x="745134" y="-50747"/>
                  <a:pt x="961712" y="38708"/>
                  <a:pt x="1183237" y="0"/>
                </a:cubicBezTo>
                <a:cubicBezTo>
                  <a:pt x="1404762" y="-38708"/>
                  <a:pt x="1595878" y="36051"/>
                  <a:pt x="1732340" y="0"/>
                </a:cubicBezTo>
                <a:cubicBezTo>
                  <a:pt x="1868802" y="-36051"/>
                  <a:pt x="2207250" y="20360"/>
                  <a:pt x="2339243" y="0"/>
                </a:cubicBezTo>
                <a:cubicBezTo>
                  <a:pt x="2471236" y="-20360"/>
                  <a:pt x="2690806" y="53654"/>
                  <a:pt x="2859446" y="0"/>
                </a:cubicBezTo>
                <a:cubicBezTo>
                  <a:pt x="3028086" y="-53654"/>
                  <a:pt x="3326386" y="76101"/>
                  <a:pt x="3495249" y="0"/>
                </a:cubicBezTo>
                <a:cubicBezTo>
                  <a:pt x="3764988" y="39576"/>
                  <a:pt x="4066039" y="286671"/>
                  <a:pt x="4100483" y="605234"/>
                </a:cubicBezTo>
                <a:cubicBezTo>
                  <a:pt x="4160036" y="820307"/>
                  <a:pt x="4055229" y="941797"/>
                  <a:pt x="4100483" y="1113615"/>
                </a:cubicBezTo>
                <a:cubicBezTo>
                  <a:pt x="4145737" y="1285433"/>
                  <a:pt x="4073523" y="1474115"/>
                  <a:pt x="4100483" y="1646205"/>
                </a:cubicBezTo>
                <a:cubicBezTo>
                  <a:pt x="4127443" y="1818295"/>
                  <a:pt x="4082715" y="1909714"/>
                  <a:pt x="4100483" y="2106168"/>
                </a:cubicBezTo>
                <a:cubicBezTo>
                  <a:pt x="4118251" y="2302622"/>
                  <a:pt x="4055865" y="2398551"/>
                  <a:pt x="4100483" y="2517715"/>
                </a:cubicBezTo>
                <a:cubicBezTo>
                  <a:pt x="4145101" y="2636879"/>
                  <a:pt x="4099735" y="2908421"/>
                  <a:pt x="4100483" y="3026096"/>
                </a:cubicBezTo>
                <a:cubicBezTo>
                  <a:pt x="4104326" y="3380580"/>
                  <a:pt x="3827262" y="3703763"/>
                  <a:pt x="3495249" y="3631330"/>
                </a:cubicBezTo>
                <a:cubicBezTo>
                  <a:pt x="3267513" y="3672361"/>
                  <a:pt x="3158420" y="3595172"/>
                  <a:pt x="2859446" y="3631330"/>
                </a:cubicBezTo>
                <a:cubicBezTo>
                  <a:pt x="2560472" y="3667488"/>
                  <a:pt x="2492853" y="3588405"/>
                  <a:pt x="2252543" y="3631330"/>
                </a:cubicBezTo>
                <a:cubicBezTo>
                  <a:pt x="2012233" y="3674255"/>
                  <a:pt x="1869585" y="3602254"/>
                  <a:pt x="1703440" y="3631330"/>
                </a:cubicBezTo>
                <a:cubicBezTo>
                  <a:pt x="1537295" y="3660406"/>
                  <a:pt x="1386886" y="3623801"/>
                  <a:pt x="1212137" y="3631330"/>
                </a:cubicBezTo>
                <a:cubicBezTo>
                  <a:pt x="1037388" y="3638859"/>
                  <a:pt x="825035" y="3585981"/>
                  <a:pt x="605234" y="3631330"/>
                </a:cubicBezTo>
                <a:cubicBezTo>
                  <a:pt x="274605" y="3615599"/>
                  <a:pt x="22184" y="3395536"/>
                  <a:pt x="0" y="3026096"/>
                </a:cubicBezTo>
                <a:cubicBezTo>
                  <a:pt x="-51528" y="2907365"/>
                  <a:pt x="5869" y="2690066"/>
                  <a:pt x="0" y="2590341"/>
                </a:cubicBezTo>
                <a:cubicBezTo>
                  <a:pt x="-5869" y="2490617"/>
                  <a:pt x="1675" y="2277364"/>
                  <a:pt x="0" y="2130377"/>
                </a:cubicBezTo>
                <a:cubicBezTo>
                  <a:pt x="-1675" y="1983390"/>
                  <a:pt x="16779" y="1866807"/>
                  <a:pt x="0" y="1646205"/>
                </a:cubicBezTo>
                <a:cubicBezTo>
                  <a:pt x="-16779" y="1425603"/>
                  <a:pt x="30224" y="1317797"/>
                  <a:pt x="0" y="1210449"/>
                </a:cubicBezTo>
                <a:cubicBezTo>
                  <a:pt x="-30224" y="1103101"/>
                  <a:pt x="56170" y="834458"/>
                  <a:pt x="0" y="605234"/>
                </a:cubicBezTo>
                <a:close/>
              </a:path>
              <a:path w="4100483" h="3631330" stroke="0" extrusionOk="0">
                <a:moveTo>
                  <a:pt x="0" y="605234"/>
                </a:moveTo>
                <a:cubicBezTo>
                  <a:pt x="-23601" y="214742"/>
                  <a:pt x="218180" y="79271"/>
                  <a:pt x="605234" y="0"/>
                </a:cubicBezTo>
                <a:cubicBezTo>
                  <a:pt x="746541" y="-38838"/>
                  <a:pt x="1007218" y="21947"/>
                  <a:pt x="1154337" y="0"/>
                </a:cubicBezTo>
                <a:cubicBezTo>
                  <a:pt x="1301456" y="-21947"/>
                  <a:pt x="1472435" y="50224"/>
                  <a:pt x="1645639" y="0"/>
                </a:cubicBezTo>
                <a:cubicBezTo>
                  <a:pt x="1818843" y="-50224"/>
                  <a:pt x="2025058" y="58329"/>
                  <a:pt x="2252543" y="0"/>
                </a:cubicBezTo>
                <a:cubicBezTo>
                  <a:pt x="2480028" y="-58329"/>
                  <a:pt x="2623552" y="8023"/>
                  <a:pt x="2743845" y="0"/>
                </a:cubicBezTo>
                <a:cubicBezTo>
                  <a:pt x="2864138" y="-8023"/>
                  <a:pt x="3311892" y="54547"/>
                  <a:pt x="3495249" y="0"/>
                </a:cubicBezTo>
                <a:cubicBezTo>
                  <a:pt x="3868824" y="-1807"/>
                  <a:pt x="4133708" y="305783"/>
                  <a:pt x="4100483" y="605234"/>
                </a:cubicBezTo>
                <a:cubicBezTo>
                  <a:pt x="4121228" y="719654"/>
                  <a:pt x="4065847" y="882505"/>
                  <a:pt x="4100483" y="1065198"/>
                </a:cubicBezTo>
                <a:cubicBezTo>
                  <a:pt x="4135119" y="1247891"/>
                  <a:pt x="4080683" y="1481815"/>
                  <a:pt x="4100483" y="1597787"/>
                </a:cubicBezTo>
                <a:cubicBezTo>
                  <a:pt x="4120283" y="1713759"/>
                  <a:pt x="4078222" y="1916238"/>
                  <a:pt x="4100483" y="2033543"/>
                </a:cubicBezTo>
                <a:cubicBezTo>
                  <a:pt x="4122744" y="2150848"/>
                  <a:pt x="4055483" y="2330913"/>
                  <a:pt x="4100483" y="2517715"/>
                </a:cubicBezTo>
                <a:cubicBezTo>
                  <a:pt x="4145483" y="2704517"/>
                  <a:pt x="4068914" y="2808121"/>
                  <a:pt x="4100483" y="3026096"/>
                </a:cubicBezTo>
                <a:cubicBezTo>
                  <a:pt x="4107658" y="3404067"/>
                  <a:pt x="3853888" y="3708910"/>
                  <a:pt x="3495249" y="3631330"/>
                </a:cubicBezTo>
                <a:cubicBezTo>
                  <a:pt x="3297125" y="3703796"/>
                  <a:pt x="3037524" y="3625751"/>
                  <a:pt x="2888346" y="3631330"/>
                </a:cubicBezTo>
                <a:cubicBezTo>
                  <a:pt x="2739168" y="3636909"/>
                  <a:pt x="2517725" y="3598041"/>
                  <a:pt x="2339243" y="3631330"/>
                </a:cubicBezTo>
                <a:cubicBezTo>
                  <a:pt x="2160761" y="3664619"/>
                  <a:pt x="2031075" y="3575831"/>
                  <a:pt x="1847940" y="3631330"/>
                </a:cubicBezTo>
                <a:cubicBezTo>
                  <a:pt x="1664805" y="3686829"/>
                  <a:pt x="1378303" y="3590589"/>
                  <a:pt x="1212137" y="3631330"/>
                </a:cubicBezTo>
                <a:cubicBezTo>
                  <a:pt x="1045971" y="3672071"/>
                  <a:pt x="762450" y="3597381"/>
                  <a:pt x="605234" y="3631330"/>
                </a:cubicBezTo>
                <a:cubicBezTo>
                  <a:pt x="257843" y="3704185"/>
                  <a:pt x="-12928" y="3400555"/>
                  <a:pt x="0" y="3026096"/>
                </a:cubicBezTo>
                <a:cubicBezTo>
                  <a:pt x="-55688" y="2774228"/>
                  <a:pt x="13736" y="2682684"/>
                  <a:pt x="0" y="2493506"/>
                </a:cubicBezTo>
                <a:cubicBezTo>
                  <a:pt x="-13736" y="2304328"/>
                  <a:pt x="25271" y="2131447"/>
                  <a:pt x="0" y="2033543"/>
                </a:cubicBezTo>
                <a:cubicBezTo>
                  <a:pt x="-25271" y="1935639"/>
                  <a:pt x="1704" y="1660131"/>
                  <a:pt x="0" y="1500953"/>
                </a:cubicBezTo>
                <a:cubicBezTo>
                  <a:pt x="-1704" y="1341775"/>
                  <a:pt x="8306" y="1004995"/>
                  <a:pt x="0" y="605234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324694374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</a:rPr>
              <a:t>Challenge:</a:t>
            </a:r>
          </a:p>
          <a:p>
            <a:r>
              <a:rPr lang="en-US" b="1" dirty="0">
                <a:solidFill>
                  <a:srgbClr val="C00000"/>
                </a:solidFill>
              </a:rPr>
              <a:t>	</a:t>
            </a:r>
            <a:r>
              <a:rPr lang="en-US" dirty="0">
                <a:solidFill>
                  <a:srgbClr val="C00000"/>
                </a:solidFill>
              </a:rPr>
              <a:t>How to embed the collision 	in the right position?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095226"/>
                </a:solidFill>
              </a:rPr>
              <a:t>Technique:</a:t>
            </a:r>
          </a:p>
          <a:p>
            <a:r>
              <a:rPr lang="en-US" b="1" dirty="0">
                <a:solidFill>
                  <a:srgbClr val="C00000"/>
                </a:solidFill>
              </a:rPr>
              <a:t>	</a:t>
            </a:r>
            <a:r>
              <a:rPr lang="en-US" dirty="0">
                <a:solidFill>
                  <a:srgbClr val="095226"/>
                </a:solidFill>
              </a:rPr>
              <a:t>Simulator have to force the 	collision to happen with the 	same probability by 	embedding them in the 	distribution.</a:t>
            </a:r>
            <a:endParaRPr lang="en-US" b="1" dirty="0">
              <a:solidFill>
                <a:srgbClr val="095226"/>
              </a:solidFill>
            </a:endParaRPr>
          </a:p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93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6" grpId="0"/>
      <p:bldP spid="39" grpId="0"/>
      <p:bldP spid="42" grpId="0"/>
      <p:bldP spid="44" grpId="0"/>
      <p:bldP spid="45" grpId="0"/>
      <p:bldP spid="2" grpId="0"/>
      <p:bldP spid="12" grpId="0"/>
      <p:bldP spid="13" grpId="0"/>
      <p:bldP spid="19" grpId="0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pic>
        <p:nvPicPr>
          <p:cNvPr id="5" name="Picture 6" descr="Happy Bee">
            <a:extLst>
              <a:ext uri="{FF2B5EF4-FFF2-40B4-BE49-F238E27FC236}">
                <a16:creationId xmlns:a16="http://schemas.microsoft.com/office/drawing/2014/main" id="{0192C939-02C7-125E-DCC7-700C048B0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117" y="238454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796197-F6CE-52AE-AAF1-2A328F7C6BFE}"/>
                  </a:ext>
                </a:extLst>
              </p:cNvPr>
              <p:cNvSpPr txBox="1"/>
              <p:nvPr/>
            </p:nvSpPr>
            <p:spPr>
              <a:xfrm>
                <a:off x="1357240" y="310018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796197-F6CE-52AE-AAF1-2A328F7C6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240" y="3100189"/>
                <a:ext cx="259396" cy="246221"/>
              </a:xfrm>
              <a:prstGeom prst="rect">
                <a:avLst/>
              </a:prstGeom>
              <a:blipFill>
                <a:blip r:embed="rId5"/>
                <a:stretch>
                  <a:fillRect l="-19048" r="-4762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6" descr="Happy Bee">
            <a:extLst>
              <a:ext uri="{FF2B5EF4-FFF2-40B4-BE49-F238E27FC236}">
                <a16:creationId xmlns:a16="http://schemas.microsoft.com/office/drawing/2014/main" id="{B5C99F28-3D84-6B88-A74B-3CBA7E5EA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831" y="3389423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089D73-440E-311F-9A1E-05B6B73A54A9}"/>
                  </a:ext>
                </a:extLst>
              </p:cNvPr>
              <p:cNvSpPr txBox="1"/>
              <p:nvPr/>
            </p:nvSpPr>
            <p:spPr>
              <a:xfrm>
                <a:off x="1352954" y="4105066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089D73-440E-311F-9A1E-05B6B73A5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954" y="4105066"/>
                <a:ext cx="259396" cy="246221"/>
              </a:xfrm>
              <a:prstGeom prst="rect">
                <a:avLst/>
              </a:prstGeom>
              <a:blipFill>
                <a:blip r:embed="rId6"/>
                <a:stretch>
                  <a:fillRect l="-14286" r="-952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6" descr="Happy Bee">
            <a:extLst>
              <a:ext uri="{FF2B5EF4-FFF2-40B4-BE49-F238E27FC236}">
                <a16:creationId xmlns:a16="http://schemas.microsoft.com/office/drawing/2014/main" id="{1F6572C7-61E2-FE85-88B7-BB7DC6945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561" y="5479154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A0C014-F6B7-E129-0FF5-E59023CF36B8}"/>
                  </a:ext>
                </a:extLst>
              </p:cNvPr>
              <p:cNvSpPr txBox="1"/>
              <p:nvPr/>
            </p:nvSpPr>
            <p:spPr>
              <a:xfrm>
                <a:off x="1367684" y="6194797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A0C014-F6B7-E129-0FF5-E59023CF3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684" y="6194797"/>
                <a:ext cx="259396" cy="246221"/>
              </a:xfrm>
              <a:prstGeom prst="rect">
                <a:avLst/>
              </a:prstGeom>
              <a:blipFill>
                <a:blip r:embed="rId7"/>
                <a:stretch>
                  <a:fillRect l="-13636" r="-4545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6" descr="Happy Bee">
            <a:extLst>
              <a:ext uri="{FF2B5EF4-FFF2-40B4-BE49-F238E27FC236}">
                <a16:creationId xmlns:a16="http://schemas.microsoft.com/office/drawing/2014/main" id="{590D3852-C1C5-383E-54BA-5C3BD39B3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117" y="4436388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8937A1-97CB-697D-FE24-021DC7B00103}"/>
                  </a:ext>
                </a:extLst>
              </p:cNvPr>
              <p:cNvSpPr txBox="1"/>
              <p:nvPr/>
            </p:nvSpPr>
            <p:spPr>
              <a:xfrm>
                <a:off x="1357240" y="5152031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8937A1-97CB-697D-FE24-021DC7B00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240" y="5152031"/>
                <a:ext cx="259396" cy="246221"/>
              </a:xfrm>
              <a:prstGeom prst="rect">
                <a:avLst/>
              </a:prstGeom>
              <a:blipFill>
                <a:blip r:embed="rId8"/>
                <a:stretch>
                  <a:fillRect l="-19048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>
            <a:extLst>
              <a:ext uri="{FF2B5EF4-FFF2-40B4-BE49-F238E27FC236}">
                <a16:creationId xmlns:a16="http://schemas.microsoft.com/office/drawing/2014/main" id="{9D32CD35-30EB-FABA-DFED-D3875FFE1CD6}"/>
              </a:ext>
            </a:extLst>
          </p:cNvPr>
          <p:cNvSpPr/>
          <p:nvPr/>
        </p:nvSpPr>
        <p:spPr>
          <a:xfrm>
            <a:off x="1844760" y="2583118"/>
            <a:ext cx="520352" cy="1659405"/>
          </a:xfrm>
          <a:custGeom>
            <a:avLst/>
            <a:gdLst>
              <a:gd name="connsiteX0" fmla="*/ 0 w 520352"/>
              <a:gd name="connsiteY0" fmla="*/ 0 h 1659405"/>
              <a:gd name="connsiteX1" fmla="*/ 260176 w 520352"/>
              <a:gd name="connsiteY1" fmla="*/ 43361 h 1659405"/>
              <a:gd name="connsiteX2" fmla="*/ 260176 w 520352"/>
              <a:gd name="connsiteY2" fmla="*/ 392562 h 1659405"/>
              <a:gd name="connsiteX3" fmla="*/ 260176 w 520352"/>
              <a:gd name="connsiteY3" fmla="*/ 786342 h 1659405"/>
              <a:gd name="connsiteX4" fmla="*/ 520352 w 520352"/>
              <a:gd name="connsiteY4" fmla="*/ 829703 h 1659405"/>
              <a:gd name="connsiteX5" fmla="*/ 260176 w 520352"/>
              <a:gd name="connsiteY5" fmla="*/ 873064 h 1659405"/>
              <a:gd name="connsiteX6" fmla="*/ 260176 w 520352"/>
              <a:gd name="connsiteY6" fmla="*/ 1229694 h 1659405"/>
              <a:gd name="connsiteX7" fmla="*/ 260176 w 520352"/>
              <a:gd name="connsiteY7" fmla="*/ 1616044 h 1659405"/>
              <a:gd name="connsiteX8" fmla="*/ 0 w 520352"/>
              <a:gd name="connsiteY8" fmla="*/ 1659405 h 1659405"/>
              <a:gd name="connsiteX9" fmla="*/ 0 w 520352"/>
              <a:gd name="connsiteY9" fmla="*/ 1156052 h 1659405"/>
              <a:gd name="connsiteX10" fmla="*/ 0 w 520352"/>
              <a:gd name="connsiteY10" fmla="*/ 569729 h 1659405"/>
              <a:gd name="connsiteX11" fmla="*/ 0 w 520352"/>
              <a:gd name="connsiteY11" fmla="*/ 0 h 1659405"/>
              <a:gd name="connsiteX0" fmla="*/ 0 w 520352"/>
              <a:gd name="connsiteY0" fmla="*/ 0 h 1659405"/>
              <a:gd name="connsiteX1" fmla="*/ 260176 w 520352"/>
              <a:gd name="connsiteY1" fmla="*/ 43361 h 1659405"/>
              <a:gd name="connsiteX2" fmla="*/ 260176 w 520352"/>
              <a:gd name="connsiteY2" fmla="*/ 392562 h 1659405"/>
              <a:gd name="connsiteX3" fmla="*/ 260176 w 520352"/>
              <a:gd name="connsiteY3" fmla="*/ 786342 h 1659405"/>
              <a:gd name="connsiteX4" fmla="*/ 520352 w 520352"/>
              <a:gd name="connsiteY4" fmla="*/ 829703 h 1659405"/>
              <a:gd name="connsiteX5" fmla="*/ 260176 w 520352"/>
              <a:gd name="connsiteY5" fmla="*/ 873064 h 1659405"/>
              <a:gd name="connsiteX6" fmla="*/ 260176 w 520352"/>
              <a:gd name="connsiteY6" fmla="*/ 1237124 h 1659405"/>
              <a:gd name="connsiteX7" fmla="*/ 260176 w 520352"/>
              <a:gd name="connsiteY7" fmla="*/ 1616044 h 1659405"/>
              <a:gd name="connsiteX8" fmla="*/ 0 w 520352"/>
              <a:gd name="connsiteY8" fmla="*/ 1659405 h 1659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52" h="1659405" stroke="0" extrusionOk="0">
                <a:moveTo>
                  <a:pt x="0" y="0"/>
                </a:moveTo>
                <a:cubicBezTo>
                  <a:pt x="137643" y="349"/>
                  <a:pt x="259123" y="18821"/>
                  <a:pt x="260176" y="43361"/>
                </a:cubicBezTo>
                <a:cubicBezTo>
                  <a:pt x="261080" y="155664"/>
                  <a:pt x="226992" y="305024"/>
                  <a:pt x="260176" y="392562"/>
                </a:cubicBezTo>
                <a:cubicBezTo>
                  <a:pt x="293360" y="480100"/>
                  <a:pt x="253248" y="645287"/>
                  <a:pt x="260176" y="786342"/>
                </a:cubicBezTo>
                <a:cubicBezTo>
                  <a:pt x="254213" y="815146"/>
                  <a:pt x="359648" y="815625"/>
                  <a:pt x="520352" y="829703"/>
                </a:cubicBezTo>
                <a:cubicBezTo>
                  <a:pt x="379042" y="833562"/>
                  <a:pt x="259482" y="849711"/>
                  <a:pt x="260176" y="873064"/>
                </a:cubicBezTo>
                <a:cubicBezTo>
                  <a:pt x="264316" y="1011066"/>
                  <a:pt x="247222" y="1125719"/>
                  <a:pt x="260176" y="1229694"/>
                </a:cubicBezTo>
                <a:cubicBezTo>
                  <a:pt x="273130" y="1333669"/>
                  <a:pt x="241124" y="1534271"/>
                  <a:pt x="260176" y="1616044"/>
                </a:cubicBezTo>
                <a:cubicBezTo>
                  <a:pt x="278933" y="1661419"/>
                  <a:pt x="135986" y="1671141"/>
                  <a:pt x="0" y="1659405"/>
                </a:cubicBezTo>
                <a:cubicBezTo>
                  <a:pt x="-35529" y="1496590"/>
                  <a:pt x="25637" y="1276779"/>
                  <a:pt x="0" y="1156052"/>
                </a:cubicBezTo>
                <a:cubicBezTo>
                  <a:pt x="-25637" y="1035325"/>
                  <a:pt x="46847" y="821370"/>
                  <a:pt x="0" y="569729"/>
                </a:cubicBezTo>
                <a:cubicBezTo>
                  <a:pt x="-46847" y="318088"/>
                  <a:pt x="2949" y="195549"/>
                  <a:pt x="0" y="0"/>
                </a:cubicBezTo>
                <a:close/>
              </a:path>
              <a:path w="520352" h="1659405" fill="none" extrusionOk="0">
                <a:moveTo>
                  <a:pt x="0" y="0"/>
                </a:moveTo>
                <a:cubicBezTo>
                  <a:pt x="140367" y="-4665"/>
                  <a:pt x="266876" y="19856"/>
                  <a:pt x="260176" y="43361"/>
                </a:cubicBezTo>
                <a:cubicBezTo>
                  <a:pt x="265011" y="123055"/>
                  <a:pt x="251347" y="293633"/>
                  <a:pt x="260176" y="392562"/>
                </a:cubicBezTo>
                <a:cubicBezTo>
                  <a:pt x="269005" y="491491"/>
                  <a:pt x="255625" y="628947"/>
                  <a:pt x="260176" y="786342"/>
                </a:cubicBezTo>
                <a:cubicBezTo>
                  <a:pt x="263222" y="812971"/>
                  <a:pt x="390449" y="810269"/>
                  <a:pt x="520352" y="829703"/>
                </a:cubicBezTo>
                <a:cubicBezTo>
                  <a:pt x="381273" y="829259"/>
                  <a:pt x="258593" y="843135"/>
                  <a:pt x="260176" y="873064"/>
                </a:cubicBezTo>
                <a:cubicBezTo>
                  <a:pt x="299026" y="989374"/>
                  <a:pt x="239225" y="1056100"/>
                  <a:pt x="260176" y="1237124"/>
                </a:cubicBezTo>
                <a:cubicBezTo>
                  <a:pt x="281127" y="1418148"/>
                  <a:pt x="255627" y="1538198"/>
                  <a:pt x="260176" y="1616044"/>
                </a:cubicBezTo>
                <a:cubicBezTo>
                  <a:pt x="250917" y="1650808"/>
                  <a:pt x="130070" y="1649359"/>
                  <a:pt x="0" y="1659405"/>
                </a:cubicBezTo>
              </a:path>
              <a:path w="520352" h="1659405" fill="none" stroke="0" extrusionOk="0">
                <a:moveTo>
                  <a:pt x="0" y="0"/>
                </a:moveTo>
                <a:cubicBezTo>
                  <a:pt x="138650" y="2147"/>
                  <a:pt x="255529" y="22472"/>
                  <a:pt x="260176" y="43361"/>
                </a:cubicBezTo>
                <a:cubicBezTo>
                  <a:pt x="286629" y="179387"/>
                  <a:pt x="223426" y="305835"/>
                  <a:pt x="260176" y="422281"/>
                </a:cubicBezTo>
                <a:cubicBezTo>
                  <a:pt x="296926" y="538727"/>
                  <a:pt x="252519" y="673949"/>
                  <a:pt x="260176" y="786342"/>
                </a:cubicBezTo>
                <a:cubicBezTo>
                  <a:pt x="265756" y="812813"/>
                  <a:pt x="395623" y="833594"/>
                  <a:pt x="520352" y="829703"/>
                </a:cubicBezTo>
                <a:cubicBezTo>
                  <a:pt x="378874" y="830095"/>
                  <a:pt x="254971" y="853285"/>
                  <a:pt x="260176" y="873064"/>
                </a:cubicBezTo>
                <a:cubicBezTo>
                  <a:pt x="261089" y="1003477"/>
                  <a:pt x="220086" y="1079763"/>
                  <a:pt x="260176" y="1259414"/>
                </a:cubicBezTo>
                <a:cubicBezTo>
                  <a:pt x="300266" y="1439065"/>
                  <a:pt x="225668" y="1499423"/>
                  <a:pt x="260176" y="1616044"/>
                </a:cubicBezTo>
                <a:cubicBezTo>
                  <a:pt x="236025" y="1615983"/>
                  <a:pt x="127948" y="1637725"/>
                  <a:pt x="0" y="1659405"/>
                </a:cubicBezTo>
              </a:path>
            </a:pathLst>
          </a:custGeom>
          <a:ln w="28575">
            <a:solidFill>
              <a:schemeClr val="tx1">
                <a:lumMod val="65000"/>
                <a:lumOff val="35000"/>
              </a:schemeClr>
            </a:solidFill>
            <a:extLst>
              <a:ext uri="{C807C97D-BFC1-408E-A445-0C87EB9F89A2}">
                <ask:lineSketchStyleProps xmlns:ask="http://schemas.microsoft.com/office/drawing/2018/sketchyshapes" sd="4288413184">
                  <a:prstGeom prst="rightBrac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66AB8DD7-B24D-8C4B-5881-D62C9D26C323}"/>
              </a:ext>
            </a:extLst>
          </p:cNvPr>
          <p:cNvSpPr/>
          <p:nvPr/>
        </p:nvSpPr>
        <p:spPr>
          <a:xfrm>
            <a:off x="1844760" y="4647175"/>
            <a:ext cx="490417" cy="1659405"/>
          </a:xfrm>
          <a:custGeom>
            <a:avLst/>
            <a:gdLst>
              <a:gd name="connsiteX0" fmla="*/ 0 w 490417"/>
              <a:gd name="connsiteY0" fmla="*/ 0 h 1659405"/>
              <a:gd name="connsiteX1" fmla="*/ 245209 w 490417"/>
              <a:gd name="connsiteY1" fmla="*/ 40866 h 1659405"/>
              <a:gd name="connsiteX2" fmla="*/ 245209 w 490417"/>
              <a:gd name="connsiteY2" fmla="*/ 414851 h 1659405"/>
              <a:gd name="connsiteX3" fmla="*/ 245209 w 490417"/>
              <a:gd name="connsiteY3" fmla="*/ 788836 h 1659405"/>
              <a:gd name="connsiteX4" fmla="*/ 490418 w 490417"/>
              <a:gd name="connsiteY4" fmla="*/ 829702 h 1659405"/>
              <a:gd name="connsiteX5" fmla="*/ 245209 w 490417"/>
              <a:gd name="connsiteY5" fmla="*/ 870568 h 1659405"/>
              <a:gd name="connsiteX6" fmla="*/ 245209 w 490417"/>
              <a:gd name="connsiteY6" fmla="*/ 1259513 h 1659405"/>
              <a:gd name="connsiteX7" fmla="*/ 245209 w 490417"/>
              <a:gd name="connsiteY7" fmla="*/ 1618539 h 1659405"/>
              <a:gd name="connsiteX8" fmla="*/ 0 w 490417"/>
              <a:gd name="connsiteY8" fmla="*/ 1659405 h 1659405"/>
              <a:gd name="connsiteX9" fmla="*/ 0 w 490417"/>
              <a:gd name="connsiteY9" fmla="*/ 1122864 h 1659405"/>
              <a:gd name="connsiteX10" fmla="*/ 0 w 490417"/>
              <a:gd name="connsiteY10" fmla="*/ 536541 h 1659405"/>
              <a:gd name="connsiteX11" fmla="*/ 0 w 490417"/>
              <a:gd name="connsiteY11" fmla="*/ 0 h 1659405"/>
              <a:gd name="connsiteX0" fmla="*/ 0 w 490417"/>
              <a:gd name="connsiteY0" fmla="*/ 0 h 1659405"/>
              <a:gd name="connsiteX1" fmla="*/ 245209 w 490417"/>
              <a:gd name="connsiteY1" fmla="*/ 40866 h 1659405"/>
              <a:gd name="connsiteX2" fmla="*/ 245209 w 490417"/>
              <a:gd name="connsiteY2" fmla="*/ 422331 h 1659405"/>
              <a:gd name="connsiteX3" fmla="*/ 245209 w 490417"/>
              <a:gd name="connsiteY3" fmla="*/ 788836 h 1659405"/>
              <a:gd name="connsiteX4" fmla="*/ 490418 w 490417"/>
              <a:gd name="connsiteY4" fmla="*/ 829702 h 1659405"/>
              <a:gd name="connsiteX5" fmla="*/ 245209 w 490417"/>
              <a:gd name="connsiteY5" fmla="*/ 870568 h 1659405"/>
              <a:gd name="connsiteX6" fmla="*/ 245209 w 490417"/>
              <a:gd name="connsiteY6" fmla="*/ 1244554 h 1659405"/>
              <a:gd name="connsiteX7" fmla="*/ 245209 w 490417"/>
              <a:gd name="connsiteY7" fmla="*/ 1618539 h 1659405"/>
              <a:gd name="connsiteX8" fmla="*/ 0 w 490417"/>
              <a:gd name="connsiteY8" fmla="*/ 1659405 h 1659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0417" h="1659405" stroke="0" extrusionOk="0">
                <a:moveTo>
                  <a:pt x="0" y="0"/>
                </a:moveTo>
                <a:cubicBezTo>
                  <a:pt x="136522" y="2519"/>
                  <a:pt x="242439" y="19905"/>
                  <a:pt x="245209" y="40866"/>
                </a:cubicBezTo>
                <a:cubicBezTo>
                  <a:pt x="272562" y="216904"/>
                  <a:pt x="231502" y="249620"/>
                  <a:pt x="245209" y="414851"/>
                </a:cubicBezTo>
                <a:cubicBezTo>
                  <a:pt x="258916" y="580082"/>
                  <a:pt x="220316" y="675476"/>
                  <a:pt x="245209" y="788836"/>
                </a:cubicBezTo>
                <a:cubicBezTo>
                  <a:pt x="247815" y="808914"/>
                  <a:pt x="333806" y="825532"/>
                  <a:pt x="490418" y="829702"/>
                </a:cubicBezTo>
                <a:cubicBezTo>
                  <a:pt x="351774" y="828867"/>
                  <a:pt x="245856" y="848137"/>
                  <a:pt x="245209" y="870568"/>
                </a:cubicBezTo>
                <a:cubicBezTo>
                  <a:pt x="256074" y="988845"/>
                  <a:pt x="223656" y="1080535"/>
                  <a:pt x="245209" y="1259513"/>
                </a:cubicBezTo>
                <a:cubicBezTo>
                  <a:pt x="266762" y="1438491"/>
                  <a:pt x="203267" y="1476287"/>
                  <a:pt x="245209" y="1618539"/>
                </a:cubicBezTo>
                <a:cubicBezTo>
                  <a:pt x="247009" y="1618039"/>
                  <a:pt x="120187" y="1649223"/>
                  <a:pt x="0" y="1659405"/>
                </a:cubicBezTo>
                <a:cubicBezTo>
                  <a:pt x="-5618" y="1476424"/>
                  <a:pt x="51530" y="1334207"/>
                  <a:pt x="0" y="1122864"/>
                </a:cubicBezTo>
                <a:cubicBezTo>
                  <a:pt x="-51530" y="911521"/>
                  <a:pt x="11581" y="746829"/>
                  <a:pt x="0" y="536541"/>
                </a:cubicBezTo>
                <a:cubicBezTo>
                  <a:pt x="-11581" y="326253"/>
                  <a:pt x="22731" y="267830"/>
                  <a:pt x="0" y="0"/>
                </a:cubicBezTo>
                <a:close/>
              </a:path>
              <a:path w="490417" h="1659405" fill="none" extrusionOk="0">
                <a:moveTo>
                  <a:pt x="0" y="0"/>
                </a:moveTo>
                <a:cubicBezTo>
                  <a:pt x="130857" y="562"/>
                  <a:pt x="246030" y="17714"/>
                  <a:pt x="245209" y="40866"/>
                </a:cubicBezTo>
                <a:cubicBezTo>
                  <a:pt x="251816" y="222187"/>
                  <a:pt x="216821" y="241756"/>
                  <a:pt x="245209" y="422331"/>
                </a:cubicBezTo>
                <a:cubicBezTo>
                  <a:pt x="273597" y="602906"/>
                  <a:pt x="214862" y="637545"/>
                  <a:pt x="245209" y="788836"/>
                </a:cubicBezTo>
                <a:cubicBezTo>
                  <a:pt x="238123" y="807206"/>
                  <a:pt x="359642" y="820160"/>
                  <a:pt x="490418" y="829702"/>
                </a:cubicBezTo>
                <a:cubicBezTo>
                  <a:pt x="354498" y="834381"/>
                  <a:pt x="246440" y="847375"/>
                  <a:pt x="245209" y="870568"/>
                </a:cubicBezTo>
                <a:cubicBezTo>
                  <a:pt x="272158" y="1029314"/>
                  <a:pt x="214261" y="1111724"/>
                  <a:pt x="245209" y="1244554"/>
                </a:cubicBezTo>
                <a:cubicBezTo>
                  <a:pt x="276157" y="1377384"/>
                  <a:pt x="222750" y="1440895"/>
                  <a:pt x="245209" y="1618539"/>
                </a:cubicBezTo>
                <a:cubicBezTo>
                  <a:pt x="270067" y="1644525"/>
                  <a:pt x="131056" y="1651213"/>
                  <a:pt x="0" y="1659405"/>
                </a:cubicBezTo>
              </a:path>
              <a:path w="490417" h="1659405" fill="none" stroke="0" extrusionOk="0">
                <a:moveTo>
                  <a:pt x="0" y="0"/>
                </a:moveTo>
                <a:cubicBezTo>
                  <a:pt x="134124" y="1802"/>
                  <a:pt x="242099" y="15616"/>
                  <a:pt x="245209" y="40866"/>
                </a:cubicBezTo>
                <a:cubicBezTo>
                  <a:pt x="265623" y="125498"/>
                  <a:pt x="226710" y="292291"/>
                  <a:pt x="245209" y="407371"/>
                </a:cubicBezTo>
                <a:cubicBezTo>
                  <a:pt x="263708" y="522451"/>
                  <a:pt x="241720" y="701615"/>
                  <a:pt x="245209" y="788836"/>
                </a:cubicBezTo>
                <a:cubicBezTo>
                  <a:pt x="246456" y="827394"/>
                  <a:pt x="371320" y="808989"/>
                  <a:pt x="490418" y="829702"/>
                </a:cubicBezTo>
                <a:cubicBezTo>
                  <a:pt x="352540" y="823842"/>
                  <a:pt x="245967" y="847968"/>
                  <a:pt x="245209" y="870568"/>
                </a:cubicBezTo>
                <a:cubicBezTo>
                  <a:pt x="267160" y="950574"/>
                  <a:pt x="225919" y="1062603"/>
                  <a:pt x="245209" y="1229594"/>
                </a:cubicBezTo>
                <a:cubicBezTo>
                  <a:pt x="264499" y="1396585"/>
                  <a:pt x="209696" y="1498771"/>
                  <a:pt x="245209" y="1618539"/>
                </a:cubicBezTo>
                <a:cubicBezTo>
                  <a:pt x="223870" y="1642062"/>
                  <a:pt x="114371" y="1674923"/>
                  <a:pt x="0" y="1659405"/>
                </a:cubicBezTo>
              </a:path>
            </a:pathLst>
          </a:custGeom>
          <a:ln w="28575">
            <a:solidFill>
              <a:schemeClr val="tx1">
                <a:lumMod val="65000"/>
                <a:lumOff val="35000"/>
              </a:schemeClr>
            </a:solidFill>
            <a:extLst>
              <a:ext uri="{C807C97D-BFC1-408E-A445-0C87EB9F89A2}">
                <ask:lineSketchStyleProps xmlns:ask="http://schemas.microsoft.com/office/drawing/2018/sketchyshapes" sd="2501396158">
                  <a:prstGeom prst="rightBrac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A9F0C77D-939E-F573-B682-70FB017A52BD}"/>
              </a:ext>
            </a:extLst>
          </p:cNvPr>
          <p:cNvSpPr/>
          <p:nvPr/>
        </p:nvSpPr>
        <p:spPr>
          <a:xfrm>
            <a:off x="4461825" y="2583118"/>
            <a:ext cx="490417" cy="3723461"/>
          </a:xfrm>
          <a:custGeom>
            <a:avLst/>
            <a:gdLst>
              <a:gd name="connsiteX0" fmla="*/ 0 w 490417"/>
              <a:gd name="connsiteY0" fmla="*/ 0 h 3723461"/>
              <a:gd name="connsiteX1" fmla="*/ 245209 w 490417"/>
              <a:gd name="connsiteY1" fmla="*/ 40866 h 3723461"/>
              <a:gd name="connsiteX2" fmla="*/ 245209 w 490417"/>
              <a:gd name="connsiteY2" fmla="*/ 634199 h 3723461"/>
              <a:gd name="connsiteX3" fmla="*/ 245209 w 490417"/>
              <a:gd name="connsiteY3" fmla="*/ 1191931 h 3723461"/>
              <a:gd name="connsiteX4" fmla="*/ 245209 w 490417"/>
              <a:gd name="connsiteY4" fmla="*/ 1820864 h 3723461"/>
              <a:gd name="connsiteX5" fmla="*/ 490418 w 490417"/>
              <a:gd name="connsiteY5" fmla="*/ 1861730 h 3723461"/>
              <a:gd name="connsiteX6" fmla="*/ 245209 w 490417"/>
              <a:gd name="connsiteY6" fmla="*/ 1902596 h 3723461"/>
              <a:gd name="connsiteX7" fmla="*/ 245209 w 490417"/>
              <a:gd name="connsiteY7" fmla="*/ 2442529 h 3723461"/>
              <a:gd name="connsiteX8" fmla="*/ 245209 w 490417"/>
              <a:gd name="connsiteY8" fmla="*/ 3071462 h 3723461"/>
              <a:gd name="connsiteX9" fmla="*/ 245209 w 490417"/>
              <a:gd name="connsiteY9" fmla="*/ 3682595 h 3723461"/>
              <a:gd name="connsiteX10" fmla="*/ 0 w 490417"/>
              <a:gd name="connsiteY10" fmla="*/ 3723461 h 3723461"/>
              <a:gd name="connsiteX11" fmla="*/ 0 w 490417"/>
              <a:gd name="connsiteY11" fmla="*/ 3228773 h 3723461"/>
              <a:gd name="connsiteX12" fmla="*/ 0 w 490417"/>
              <a:gd name="connsiteY12" fmla="*/ 2659615 h 3723461"/>
              <a:gd name="connsiteX13" fmla="*/ 0 w 490417"/>
              <a:gd name="connsiteY13" fmla="*/ 2239396 h 3723461"/>
              <a:gd name="connsiteX14" fmla="*/ 0 w 490417"/>
              <a:gd name="connsiteY14" fmla="*/ 1633004 h 3723461"/>
              <a:gd name="connsiteX15" fmla="*/ 0 w 490417"/>
              <a:gd name="connsiteY15" fmla="*/ 1138315 h 3723461"/>
              <a:gd name="connsiteX16" fmla="*/ 0 w 490417"/>
              <a:gd name="connsiteY16" fmla="*/ 569158 h 3723461"/>
              <a:gd name="connsiteX17" fmla="*/ 0 w 490417"/>
              <a:gd name="connsiteY17" fmla="*/ 0 h 3723461"/>
              <a:gd name="connsiteX0" fmla="*/ 0 w 490417"/>
              <a:gd name="connsiteY0" fmla="*/ 0 h 3723461"/>
              <a:gd name="connsiteX1" fmla="*/ 245209 w 490417"/>
              <a:gd name="connsiteY1" fmla="*/ 40866 h 3723461"/>
              <a:gd name="connsiteX2" fmla="*/ 245209 w 490417"/>
              <a:gd name="connsiteY2" fmla="*/ 651999 h 3723461"/>
              <a:gd name="connsiteX3" fmla="*/ 245209 w 490417"/>
              <a:gd name="connsiteY3" fmla="*/ 1227531 h 3723461"/>
              <a:gd name="connsiteX4" fmla="*/ 245209 w 490417"/>
              <a:gd name="connsiteY4" fmla="*/ 1820864 h 3723461"/>
              <a:gd name="connsiteX5" fmla="*/ 490418 w 490417"/>
              <a:gd name="connsiteY5" fmla="*/ 1861730 h 3723461"/>
              <a:gd name="connsiteX6" fmla="*/ 245209 w 490417"/>
              <a:gd name="connsiteY6" fmla="*/ 1902596 h 3723461"/>
              <a:gd name="connsiteX7" fmla="*/ 245209 w 490417"/>
              <a:gd name="connsiteY7" fmla="*/ 2460329 h 3723461"/>
              <a:gd name="connsiteX8" fmla="*/ 245209 w 490417"/>
              <a:gd name="connsiteY8" fmla="*/ 3089262 h 3723461"/>
              <a:gd name="connsiteX9" fmla="*/ 245209 w 490417"/>
              <a:gd name="connsiteY9" fmla="*/ 3682595 h 3723461"/>
              <a:gd name="connsiteX10" fmla="*/ 0 w 490417"/>
              <a:gd name="connsiteY10" fmla="*/ 3723461 h 3723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0417" h="3723461" stroke="0" extrusionOk="0">
                <a:moveTo>
                  <a:pt x="0" y="0"/>
                </a:moveTo>
                <a:cubicBezTo>
                  <a:pt x="129910" y="91"/>
                  <a:pt x="245823" y="17211"/>
                  <a:pt x="245209" y="40866"/>
                </a:cubicBezTo>
                <a:cubicBezTo>
                  <a:pt x="289590" y="291842"/>
                  <a:pt x="231725" y="377591"/>
                  <a:pt x="245209" y="634199"/>
                </a:cubicBezTo>
                <a:cubicBezTo>
                  <a:pt x="258693" y="890807"/>
                  <a:pt x="192321" y="1057310"/>
                  <a:pt x="245209" y="1191931"/>
                </a:cubicBezTo>
                <a:cubicBezTo>
                  <a:pt x="298097" y="1326552"/>
                  <a:pt x="185973" y="1694987"/>
                  <a:pt x="245209" y="1820864"/>
                </a:cubicBezTo>
                <a:cubicBezTo>
                  <a:pt x="251911" y="1852605"/>
                  <a:pt x="365587" y="1877198"/>
                  <a:pt x="490418" y="1861730"/>
                </a:cubicBezTo>
                <a:cubicBezTo>
                  <a:pt x="354784" y="1857969"/>
                  <a:pt x="246256" y="1880747"/>
                  <a:pt x="245209" y="1902596"/>
                </a:cubicBezTo>
                <a:cubicBezTo>
                  <a:pt x="275198" y="2049997"/>
                  <a:pt x="211846" y="2177867"/>
                  <a:pt x="245209" y="2442529"/>
                </a:cubicBezTo>
                <a:cubicBezTo>
                  <a:pt x="278572" y="2707191"/>
                  <a:pt x="176136" y="2853100"/>
                  <a:pt x="245209" y="3071462"/>
                </a:cubicBezTo>
                <a:cubicBezTo>
                  <a:pt x="314282" y="3289824"/>
                  <a:pt x="199521" y="3478034"/>
                  <a:pt x="245209" y="3682595"/>
                </a:cubicBezTo>
                <a:cubicBezTo>
                  <a:pt x="242015" y="3708183"/>
                  <a:pt x="145210" y="3753388"/>
                  <a:pt x="0" y="3723461"/>
                </a:cubicBezTo>
                <a:cubicBezTo>
                  <a:pt x="-12004" y="3498796"/>
                  <a:pt x="49844" y="3379293"/>
                  <a:pt x="0" y="3228773"/>
                </a:cubicBezTo>
                <a:cubicBezTo>
                  <a:pt x="-49844" y="3078253"/>
                  <a:pt x="17376" y="2859358"/>
                  <a:pt x="0" y="2659615"/>
                </a:cubicBezTo>
                <a:cubicBezTo>
                  <a:pt x="-17376" y="2459872"/>
                  <a:pt x="8112" y="2420327"/>
                  <a:pt x="0" y="2239396"/>
                </a:cubicBezTo>
                <a:cubicBezTo>
                  <a:pt x="-8112" y="2058465"/>
                  <a:pt x="3" y="1898523"/>
                  <a:pt x="0" y="1633004"/>
                </a:cubicBezTo>
                <a:cubicBezTo>
                  <a:pt x="-3" y="1367485"/>
                  <a:pt x="53452" y="1260052"/>
                  <a:pt x="0" y="1138315"/>
                </a:cubicBezTo>
                <a:cubicBezTo>
                  <a:pt x="-53452" y="1016578"/>
                  <a:pt x="23391" y="798326"/>
                  <a:pt x="0" y="569158"/>
                </a:cubicBezTo>
                <a:cubicBezTo>
                  <a:pt x="-23391" y="339990"/>
                  <a:pt x="44133" y="223026"/>
                  <a:pt x="0" y="0"/>
                </a:cubicBezTo>
                <a:close/>
              </a:path>
              <a:path w="490417" h="3723461" fill="none" extrusionOk="0">
                <a:moveTo>
                  <a:pt x="0" y="0"/>
                </a:moveTo>
                <a:cubicBezTo>
                  <a:pt x="137797" y="2618"/>
                  <a:pt x="247647" y="15060"/>
                  <a:pt x="245209" y="40866"/>
                </a:cubicBezTo>
                <a:cubicBezTo>
                  <a:pt x="245323" y="295083"/>
                  <a:pt x="174998" y="515527"/>
                  <a:pt x="245209" y="651999"/>
                </a:cubicBezTo>
                <a:cubicBezTo>
                  <a:pt x="315420" y="788471"/>
                  <a:pt x="225270" y="1057601"/>
                  <a:pt x="245209" y="1227531"/>
                </a:cubicBezTo>
                <a:cubicBezTo>
                  <a:pt x="265148" y="1397461"/>
                  <a:pt x="201077" y="1581074"/>
                  <a:pt x="245209" y="1820864"/>
                </a:cubicBezTo>
                <a:cubicBezTo>
                  <a:pt x="244826" y="1858218"/>
                  <a:pt x="367522" y="1840531"/>
                  <a:pt x="490418" y="1861730"/>
                </a:cubicBezTo>
                <a:cubicBezTo>
                  <a:pt x="354874" y="1859924"/>
                  <a:pt x="245811" y="1875778"/>
                  <a:pt x="245209" y="1902596"/>
                </a:cubicBezTo>
                <a:cubicBezTo>
                  <a:pt x="286782" y="2149060"/>
                  <a:pt x="205018" y="2240541"/>
                  <a:pt x="245209" y="2460329"/>
                </a:cubicBezTo>
                <a:cubicBezTo>
                  <a:pt x="285400" y="2680117"/>
                  <a:pt x="215083" y="2811211"/>
                  <a:pt x="245209" y="3089262"/>
                </a:cubicBezTo>
                <a:cubicBezTo>
                  <a:pt x="275335" y="3367313"/>
                  <a:pt x="200491" y="3480699"/>
                  <a:pt x="245209" y="3682595"/>
                </a:cubicBezTo>
                <a:cubicBezTo>
                  <a:pt x="222795" y="3697114"/>
                  <a:pt x="118849" y="3730342"/>
                  <a:pt x="0" y="3723461"/>
                </a:cubicBezTo>
              </a:path>
              <a:path w="490417" h="3723461" fill="none" stroke="0" extrusionOk="0">
                <a:moveTo>
                  <a:pt x="0" y="0"/>
                </a:moveTo>
                <a:cubicBezTo>
                  <a:pt x="137264" y="2763"/>
                  <a:pt x="243950" y="17996"/>
                  <a:pt x="245209" y="40866"/>
                </a:cubicBezTo>
                <a:cubicBezTo>
                  <a:pt x="267312" y="327640"/>
                  <a:pt x="203976" y="447742"/>
                  <a:pt x="245209" y="669799"/>
                </a:cubicBezTo>
                <a:cubicBezTo>
                  <a:pt x="286442" y="891856"/>
                  <a:pt x="189499" y="1079852"/>
                  <a:pt x="245209" y="1280931"/>
                </a:cubicBezTo>
                <a:cubicBezTo>
                  <a:pt x="300919" y="1482010"/>
                  <a:pt x="244801" y="1580934"/>
                  <a:pt x="245209" y="1820864"/>
                </a:cubicBezTo>
                <a:cubicBezTo>
                  <a:pt x="245922" y="1845862"/>
                  <a:pt x="345845" y="1863749"/>
                  <a:pt x="490418" y="1861730"/>
                </a:cubicBezTo>
                <a:cubicBezTo>
                  <a:pt x="352003" y="1864379"/>
                  <a:pt x="246981" y="1880180"/>
                  <a:pt x="245209" y="1902596"/>
                </a:cubicBezTo>
                <a:cubicBezTo>
                  <a:pt x="309860" y="2062591"/>
                  <a:pt x="226900" y="2215086"/>
                  <a:pt x="245209" y="2513729"/>
                </a:cubicBezTo>
                <a:cubicBezTo>
                  <a:pt x="263518" y="2812372"/>
                  <a:pt x="221289" y="2979159"/>
                  <a:pt x="245209" y="3107062"/>
                </a:cubicBezTo>
                <a:cubicBezTo>
                  <a:pt x="269129" y="3234965"/>
                  <a:pt x="245089" y="3496245"/>
                  <a:pt x="245209" y="3682595"/>
                </a:cubicBezTo>
                <a:cubicBezTo>
                  <a:pt x="245644" y="3728175"/>
                  <a:pt x="119073" y="3723495"/>
                  <a:pt x="0" y="3723461"/>
                </a:cubicBezTo>
              </a:path>
            </a:pathLst>
          </a:custGeom>
          <a:ln w="28575">
            <a:solidFill>
              <a:schemeClr val="tx1">
                <a:lumMod val="65000"/>
                <a:lumOff val="35000"/>
              </a:schemeClr>
            </a:solidFill>
            <a:extLst>
              <a:ext uri="{C807C97D-BFC1-408E-A445-0C87EB9F89A2}">
                <ask:lineSketchStyleProps xmlns:ask="http://schemas.microsoft.com/office/drawing/2018/sketchyshapes" sd="2348960568">
                  <a:prstGeom prst="rightBrac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8E8097D-001B-5ED3-B5B8-F0784F8A8DC1}"/>
                  </a:ext>
                </a:extLst>
              </p:cNvPr>
              <p:cNvSpPr txBox="1"/>
              <p:nvPr/>
            </p:nvSpPr>
            <p:spPr>
              <a:xfrm>
                <a:off x="2434675" y="2977057"/>
                <a:ext cx="2085827" cy="6439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𝑐𝑜𝑙𝑙𝑖𝑠𝑖𝑜𝑛</m:t>
                      </m:r>
                      <m:r>
                        <a:rPr lang="en-US" sz="20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</m:oMath>
                  </m:oMathPara>
                </a14:m>
                <a:endParaRPr 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8E8097D-001B-5ED3-B5B8-F0784F8A8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675" y="2977057"/>
                <a:ext cx="2085827" cy="643959"/>
              </a:xfrm>
              <a:prstGeom prst="rect">
                <a:avLst/>
              </a:prstGeom>
              <a:blipFill>
                <a:blip r:embed="rId9"/>
                <a:stretch>
                  <a:fillRect l="-3012" t="-3846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38F75F5-043D-98EC-36BD-1239F69A203F}"/>
                  </a:ext>
                </a:extLst>
              </p:cNvPr>
              <p:cNvSpPr txBox="1"/>
              <p:nvPr/>
            </p:nvSpPr>
            <p:spPr>
              <a:xfrm>
                <a:off x="2434675" y="4998474"/>
                <a:ext cx="2182585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′: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𝑐𝑜𝑙𝑙𝑖𝑠𝑖𝑜𝑛</m:t>
                      </m:r>
                      <m:r>
                        <a:rPr lang="en-US" sz="20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</m:oMath>
                  </m:oMathPara>
                </a14:m>
                <a:endParaRPr 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′: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38F75F5-043D-98EC-36BD-1239F69A2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675" y="4998474"/>
                <a:ext cx="2182585" cy="615553"/>
              </a:xfrm>
              <a:prstGeom prst="rect">
                <a:avLst/>
              </a:prstGeom>
              <a:blipFill>
                <a:blip r:embed="rId10"/>
                <a:stretch>
                  <a:fillRect l="-4624" t="-4000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A52F474-9C19-750B-1709-039485563C40}"/>
                  </a:ext>
                </a:extLst>
              </p:cNvPr>
              <p:cNvSpPr txBox="1"/>
              <p:nvPr/>
            </p:nvSpPr>
            <p:spPr>
              <a:xfrm>
                <a:off x="5021805" y="4084322"/>
                <a:ext cx="1957587" cy="3498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𝑘𝑒𝑦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A52F474-9C19-750B-1709-039485563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805" y="4084322"/>
                <a:ext cx="1957587" cy="349839"/>
              </a:xfrm>
              <a:prstGeom prst="rect">
                <a:avLst/>
              </a:prstGeom>
              <a:blipFill>
                <a:blip r:embed="rId11"/>
                <a:stretch>
                  <a:fillRect l="-3871" t="-357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">
            <a:extLst>
              <a:ext uri="{FF2B5EF4-FFF2-40B4-BE49-F238E27FC236}">
                <a16:creationId xmlns:a16="http://schemas.microsoft.com/office/drawing/2014/main" id="{0C383932-BBD2-85F9-A32F-9F1A27D14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z="4800" dirty="0"/>
              <a:t>Fine-grained 4-NIKE - Security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E0AE3C-170A-0799-8CEA-DA69AFBEDAEE}"/>
              </a:ext>
            </a:extLst>
          </p:cNvPr>
          <p:cNvSpPr txBox="1"/>
          <p:nvPr/>
        </p:nvSpPr>
        <p:spPr>
          <a:xfrm>
            <a:off x="1252119" y="1989002"/>
            <a:ext cx="5437269" cy="276999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2. Apply CDH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A281F3-F14B-C724-8DF2-862C2D155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33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630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20" grpId="0"/>
      <p:bldP spid="6" grpId="0" animBg="1"/>
      <p:bldP spid="12" grpId="0" animBg="1"/>
      <p:bldP spid="15" grpId="0" animBg="1"/>
      <p:bldP spid="33" grpId="0"/>
      <p:bldP spid="36" grpId="0"/>
      <p:bldP spid="3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65EE8874-CFD1-68DB-3C39-9769007B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Fine-grained 4-NIKE – Full Protocol</a:t>
            </a:r>
          </a:p>
        </p:txBody>
      </p: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FB990B-A14F-52BF-A17D-7315434F3496}"/>
                  </a:ext>
                </a:extLst>
              </p:cNvPr>
              <p:cNvSpPr txBox="1"/>
              <p:nvPr/>
            </p:nvSpPr>
            <p:spPr>
              <a:xfrm>
                <a:off x="4735599" y="1771092"/>
                <a:ext cx="2530954" cy="586507"/>
              </a:xfrm>
              <a:custGeom>
                <a:avLst/>
                <a:gdLst>
                  <a:gd name="connsiteX0" fmla="*/ 0 w 2530954"/>
                  <a:gd name="connsiteY0" fmla="*/ 0 h 586507"/>
                  <a:gd name="connsiteX1" fmla="*/ 430262 w 2530954"/>
                  <a:gd name="connsiteY1" fmla="*/ 0 h 586507"/>
                  <a:gd name="connsiteX2" fmla="*/ 936453 w 2530954"/>
                  <a:gd name="connsiteY2" fmla="*/ 0 h 586507"/>
                  <a:gd name="connsiteX3" fmla="*/ 1417334 w 2530954"/>
                  <a:gd name="connsiteY3" fmla="*/ 0 h 586507"/>
                  <a:gd name="connsiteX4" fmla="*/ 1974144 w 2530954"/>
                  <a:gd name="connsiteY4" fmla="*/ 0 h 586507"/>
                  <a:gd name="connsiteX5" fmla="*/ 2530954 w 2530954"/>
                  <a:gd name="connsiteY5" fmla="*/ 0 h 586507"/>
                  <a:gd name="connsiteX6" fmla="*/ 2530954 w 2530954"/>
                  <a:gd name="connsiteY6" fmla="*/ 586507 h 586507"/>
                  <a:gd name="connsiteX7" fmla="*/ 2024763 w 2530954"/>
                  <a:gd name="connsiteY7" fmla="*/ 586507 h 586507"/>
                  <a:gd name="connsiteX8" fmla="*/ 1518572 w 2530954"/>
                  <a:gd name="connsiteY8" fmla="*/ 586507 h 586507"/>
                  <a:gd name="connsiteX9" fmla="*/ 1012382 w 2530954"/>
                  <a:gd name="connsiteY9" fmla="*/ 586507 h 586507"/>
                  <a:gd name="connsiteX10" fmla="*/ 556810 w 2530954"/>
                  <a:gd name="connsiteY10" fmla="*/ 586507 h 586507"/>
                  <a:gd name="connsiteX11" fmla="*/ 0 w 2530954"/>
                  <a:gd name="connsiteY11" fmla="*/ 586507 h 586507"/>
                  <a:gd name="connsiteX12" fmla="*/ 0 w 2530954"/>
                  <a:gd name="connsiteY12" fmla="*/ 0 h 58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30954" h="586507" extrusionOk="0">
                    <a:moveTo>
                      <a:pt x="0" y="0"/>
                    </a:moveTo>
                    <a:cubicBezTo>
                      <a:pt x="174622" y="-18083"/>
                      <a:pt x="337938" y="12098"/>
                      <a:pt x="430262" y="0"/>
                    </a:cubicBezTo>
                    <a:cubicBezTo>
                      <a:pt x="522586" y="-12098"/>
                      <a:pt x="803781" y="27935"/>
                      <a:pt x="936453" y="0"/>
                    </a:cubicBezTo>
                    <a:cubicBezTo>
                      <a:pt x="1069125" y="-27935"/>
                      <a:pt x="1268421" y="51699"/>
                      <a:pt x="1417334" y="0"/>
                    </a:cubicBezTo>
                    <a:cubicBezTo>
                      <a:pt x="1566247" y="-51699"/>
                      <a:pt x="1852574" y="46405"/>
                      <a:pt x="1974144" y="0"/>
                    </a:cubicBezTo>
                    <a:cubicBezTo>
                      <a:pt x="2095714" y="-46405"/>
                      <a:pt x="2272930" y="43258"/>
                      <a:pt x="2530954" y="0"/>
                    </a:cubicBezTo>
                    <a:cubicBezTo>
                      <a:pt x="2551098" y="234124"/>
                      <a:pt x="2484344" y="466146"/>
                      <a:pt x="2530954" y="586507"/>
                    </a:cubicBezTo>
                    <a:cubicBezTo>
                      <a:pt x="2405581" y="603858"/>
                      <a:pt x="2246598" y="526986"/>
                      <a:pt x="2024763" y="586507"/>
                    </a:cubicBezTo>
                    <a:cubicBezTo>
                      <a:pt x="1802928" y="646028"/>
                      <a:pt x="1643992" y="584148"/>
                      <a:pt x="1518572" y="586507"/>
                    </a:cubicBezTo>
                    <a:cubicBezTo>
                      <a:pt x="1393152" y="588866"/>
                      <a:pt x="1125944" y="532939"/>
                      <a:pt x="1012382" y="586507"/>
                    </a:cubicBezTo>
                    <a:cubicBezTo>
                      <a:pt x="898820" y="640075"/>
                      <a:pt x="767363" y="584021"/>
                      <a:pt x="556810" y="586507"/>
                    </a:cubicBezTo>
                    <a:cubicBezTo>
                      <a:pt x="346257" y="588993"/>
                      <a:pt x="117960" y="550687"/>
                      <a:pt x="0" y="586507"/>
                    </a:cubicBezTo>
                    <a:cubicBezTo>
                      <a:pt x="-63432" y="343063"/>
                      <a:pt x="13388" y="210258"/>
                      <a:pt x="0" y="0"/>
                    </a:cubicBezTo>
                    <a:close/>
                  </a:path>
                </a:pathLst>
              </a:custGeom>
              <a:noFill/>
              <a:ln w="28575">
                <a:solidFill>
                  <a:srgbClr val="0070C0"/>
                </a:solidFill>
                <a:extLst>
                  <a:ext uri="{C807C97D-BFC1-408E-A445-0C87EB9F89A2}">
                    <ask:lineSketchStyleProps xmlns:ask="http://schemas.microsoft.com/office/drawing/2018/sketchyshapes" sd="3065682048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′←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b="0" dirty="0">
                    <a:solidFill>
                      <a:srgbClr val="0070C0"/>
                    </a:solidFill>
                  </a:rPr>
                  <a:t>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𝑃𝑅𝐺</m:t>
                      </m:r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FB990B-A14F-52BF-A17D-7315434F3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599" y="1771092"/>
                <a:ext cx="2530954" cy="586507"/>
              </a:xfrm>
              <a:prstGeom prst="rect">
                <a:avLst/>
              </a:prstGeom>
              <a:blipFill>
                <a:blip r:embed="rId3"/>
                <a:stretch>
                  <a:fillRect t="-5660"/>
                </a:stretch>
              </a:blipFill>
              <a:ln w="28575">
                <a:solidFill>
                  <a:srgbClr val="0070C0"/>
                </a:solidFill>
                <a:extLst>
                  <a:ext uri="{C807C97D-BFC1-408E-A445-0C87EB9F89A2}">
                    <ask:lineSketchStyleProps xmlns:ask="http://schemas.microsoft.com/office/drawing/2018/sketchyshapes" sd="3065682048">
                      <a:custGeom>
                        <a:avLst/>
                        <a:gdLst>
                          <a:gd name="connsiteX0" fmla="*/ 0 w 2530954"/>
                          <a:gd name="connsiteY0" fmla="*/ 0 h 586507"/>
                          <a:gd name="connsiteX1" fmla="*/ 430262 w 2530954"/>
                          <a:gd name="connsiteY1" fmla="*/ 0 h 586507"/>
                          <a:gd name="connsiteX2" fmla="*/ 936453 w 2530954"/>
                          <a:gd name="connsiteY2" fmla="*/ 0 h 586507"/>
                          <a:gd name="connsiteX3" fmla="*/ 1417334 w 2530954"/>
                          <a:gd name="connsiteY3" fmla="*/ 0 h 586507"/>
                          <a:gd name="connsiteX4" fmla="*/ 1974144 w 2530954"/>
                          <a:gd name="connsiteY4" fmla="*/ 0 h 586507"/>
                          <a:gd name="connsiteX5" fmla="*/ 2530954 w 2530954"/>
                          <a:gd name="connsiteY5" fmla="*/ 0 h 586507"/>
                          <a:gd name="connsiteX6" fmla="*/ 2530954 w 2530954"/>
                          <a:gd name="connsiteY6" fmla="*/ 586507 h 586507"/>
                          <a:gd name="connsiteX7" fmla="*/ 2024763 w 2530954"/>
                          <a:gd name="connsiteY7" fmla="*/ 586507 h 586507"/>
                          <a:gd name="connsiteX8" fmla="*/ 1518572 w 2530954"/>
                          <a:gd name="connsiteY8" fmla="*/ 586507 h 586507"/>
                          <a:gd name="connsiteX9" fmla="*/ 1012382 w 2530954"/>
                          <a:gd name="connsiteY9" fmla="*/ 586507 h 586507"/>
                          <a:gd name="connsiteX10" fmla="*/ 556810 w 2530954"/>
                          <a:gd name="connsiteY10" fmla="*/ 586507 h 586507"/>
                          <a:gd name="connsiteX11" fmla="*/ 0 w 2530954"/>
                          <a:gd name="connsiteY11" fmla="*/ 586507 h 586507"/>
                          <a:gd name="connsiteX12" fmla="*/ 0 w 2530954"/>
                          <a:gd name="connsiteY12" fmla="*/ 0 h 5865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2530954" h="586507" extrusionOk="0">
                            <a:moveTo>
                              <a:pt x="0" y="0"/>
                            </a:moveTo>
                            <a:cubicBezTo>
                              <a:pt x="174622" y="-18083"/>
                              <a:pt x="337938" y="12098"/>
                              <a:pt x="430262" y="0"/>
                            </a:cubicBezTo>
                            <a:cubicBezTo>
                              <a:pt x="522586" y="-12098"/>
                              <a:pt x="803781" y="27935"/>
                              <a:pt x="936453" y="0"/>
                            </a:cubicBezTo>
                            <a:cubicBezTo>
                              <a:pt x="1069125" y="-27935"/>
                              <a:pt x="1268421" y="51699"/>
                              <a:pt x="1417334" y="0"/>
                            </a:cubicBezTo>
                            <a:cubicBezTo>
                              <a:pt x="1566247" y="-51699"/>
                              <a:pt x="1852574" y="46405"/>
                              <a:pt x="1974144" y="0"/>
                            </a:cubicBezTo>
                            <a:cubicBezTo>
                              <a:pt x="2095714" y="-46405"/>
                              <a:pt x="2272930" y="43258"/>
                              <a:pt x="2530954" y="0"/>
                            </a:cubicBezTo>
                            <a:cubicBezTo>
                              <a:pt x="2551098" y="234124"/>
                              <a:pt x="2484344" y="466146"/>
                              <a:pt x="2530954" y="586507"/>
                            </a:cubicBezTo>
                            <a:cubicBezTo>
                              <a:pt x="2405581" y="603858"/>
                              <a:pt x="2246598" y="526986"/>
                              <a:pt x="2024763" y="586507"/>
                            </a:cubicBezTo>
                            <a:cubicBezTo>
                              <a:pt x="1802928" y="646028"/>
                              <a:pt x="1643992" y="584148"/>
                              <a:pt x="1518572" y="586507"/>
                            </a:cubicBezTo>
                            <a:cubicBezTo>
                              <a:pt x="1393152" y="588866"/>
                              <a:pt x="1125944" y="532939"/>
                              <a:pt x="1012382" y="586507"/>
                            </a:cubicBezTo>
                            <a:cubicBezTo>
                              <a:pt x="898820" y="640075"/>
                              <a:pt x="767363" y="584021"/>
                              <a:pt x="556810" y="586507"/>
                            </a:cubicBezTo>
                            <a:cubicBezTo>
                              <a:pt x="346257" y="588993"/>
                              <a:pt x="117960" y="550687"/>
                              <a:pt x="0" y="586507"/>
                            </a:cubicBezTo>
                            <a:cubicBezTo>
                              <a:pt x="-63432" y="343063"/>
                              <a:pt x="13388" y="210258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6" descr="Happy Bee">
            <a:extLst>
              <a:ext uri="{FF2B5EF4-FFF2-40B4-BE49-F238E27FC236}">
                <a16:creationId xmlns:a16="http://schemas.microsoft.com/office/drawing/2014/main" id="{74EA5972-4B2B-3175-2852-7E34AF5E1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245" y="2101947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2B28E8C-4095-936E-D013-CB3DCEC77E34}"/>
                  </a:ext>
                </a:extLst>
              </p:cNvPr>
              <p:cNvSpPr txBox="1"/>
              <p:nvPr/>
            </p:nvSpPr>
            <p:spPr>
              <a:xfrm>
                <a:off x="1403368" y="2817590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2B28E8C-4095-936E-D013-CB3DCEC77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368" y="2817590"/>
                <a:ext cx="259396" cy="246221"/>
              </a:xfrm>
              <a:prstGeom prst="rect">
                <a:avLst/>
              </a:prstGeom>
              <a:blipFill>
                <a:blip r:embed="rId5"/>
                <a:stretch>
                  <a:fillRect l="-13636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C9587AF-CE53-24BC-F5C9-BADF12573ED7}"/>
              </a:ext>
            </a:extLst>
          </p:cNvPr>
          <p:cNvCxnSpPr>
            <a:cxnSpLocks/>
          </p:cNvCxnSpPr>
          <p:nvPr/>
        </p:nvCxnSpPr>
        <p:spPr>
          <a:xfrm>
            <a:off x="237695" y="2834261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02F2BBF-F564-25D4-E2B8-F5A71DFFD89C}"/>
                  </a:ext>
                </a:extLst>
              </p:cNvPr>
              <p:cNvSpPr txBox="1"/>
              <p:nvPr/>
            </p:nvSpPr>
            <p:spPr>
              <a:xfrm>
                <a:off x="118367" y="2465723"/>
                <a:ext cx="10500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02F2BBF-F564-25D4-E2B8-F5A71DFFD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67" y="2465723"/>
                <a:ext cx="1050096" cy="276999"/>
              </a:xfrm>
              <a:prstGeom prst="rect">
                <a:avLst/>
              </a:prstGeom>
              <a:blipFill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6" descr="Happy Bee">
            <a:extLst>
              <a:ext uri="{FF2B5EF4-FFF2-40B4-BE49-F238E27FC236}">
                <a16:creationId xmlns:a16="http://schemas.microsoft.com/office/drawing/2014/main" id="{F0385D83-4008-9869-E6B6-200DF1B58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723" y="3817805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97D8F04-D33C-60C5-24DC-9ECC7634B773}"/>
                  </a:ext>
                </a:extLst>
              </p:cNvPr>
              <p:cNvSpPr txBox="1"/>
              <p:nvPr/>
            </p:nvSpPr>
            <p:spPr>
              <a:xfrm>
                <a:off x="1401846" y="4533448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97D8F04-D33C-60C5-24DC-9ECC7634B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846" y="4533448"/>
                <a:ext cx="259396" cy="246221"/>
              </a:xfrm>
              <a:prstGeom prst="rect">
                <a:avLst/>
              </a:prstGeom>
              <a:blipFill>
                <a:blip r:embed="rId7"/>
                <a:stretch>
                  <a:fillRect l="-13636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C814BB-8FFF-A0B7-1590-0FBC71E9F064}"/>
              </a:ext>
            </a:extLst>
          </p:cNvPr>
          <p:cNvCxnSpPr>
            <a:cxnSpLocks/>
          </p:cNvCxnSpPr>
          <p:nvPr/>
        </p:nvCxnSpPr>
        <p:spPr>
          <a:xfrm>
            <a:off x="236173" y="4550119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38BF770-3C43-A13B-0602-F2F829FA1872}"/>
                  </a:ext>
                </a:extLst>
              </p:cNvPr>
              <p:cNvSpPr txBox="1"/>
              <p:nvPr/>
            </p:nvSpPr>
            <p:spPr>
              <a:xfrm>
                <a:off x="116845" y="4181581"/>
                <a:ext cx="10270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38BF770-3C43-A13B-0602-F2F829FA1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45" y="4181581"/>
                <a:ext cx="1027011" cy="276999"/>
              </a:xfrm>
              <a:prstGeom prst="rect">
                <a:avLst/>
              </a:prstGeom>
              <a:blipFill>
                <a:blip r:embed="rId8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B19031E-C2E1-E553-3955-D762ED003D16}"/>
                  </a:ext>
                </a:extLst>
              </p:cNvPr>
              <p:cNvSpPr txBox="1"/>
              <p:nvPr/>
            </p:nvSpPr>
            <p:spPr>
              <a:xfrm>
                <a:off x="349110" y="3141764"/>
                <a:ext cx="236791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𝑃𝑅𝐺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B19031E-C2E1-E553-3955-D762ED003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10" y="3141764"/>
                <a:ext cx="2367912" cy="276999"/>
              </a:xfrm>
              <a:prstGeom prst="rect">
                <a:avLst/>
              </a:prstGeom>
              <a:blipFill>
                <a:blip r:embed="rId9"/>
                <a:stretch>
                  <a:fillRect t="-4348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1D4E849-F0BA-8704-D833-35F7FC50945A}"/>
                  </a:ext>
                </a:extLst>
              </p:cNvPr>
              <p:cNvSpPr txBox="1"/>
              <p:nvPr/>
            </p:nvSpPr>
            <p:spPr>
              <a:xfrm>
                <a:off x="315798" y="4857621"/>
                <a:ext cx="236791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𝑃𝑅𝐺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1D4E849-F0BA-8704-D833-35F7FC509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98" y="4857621"/>
                <a:ext cx="2367912" cy="276999"/>
              </a:xfrm>
              <a:prstGeom prst="rect">
                <a:avLst/>
              </a:prstGeom>
              <a:blipFill>
                <a:blip r:embed="rId10"/>
                <a:stretch>
                  <a:fillRect t="-8696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6" descr="Happy Bee">
            <a:extLst>
              <a:ext uri="{FF2B5EF4-FFF2-40B4-BE49-F238E27FC236}">
                <a16:creationId xmlns:a16="http://schemas.microsoft.com/office/drawing/2014/main" id="{D1812B78-C726-CA31-B6C4-A2F084CBA3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072989" y="2118618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F19B86-3A11-1509-55C6-26744A7E11F1}"/>
                  </a:ext>
                </a:extLst>
              </p:cNvPr>
              <p:cNvSpPr txBox="1"/>
              <p:nvPr/>
            </p:nvSpPr>
            <p:spPr>
              <a:xfrm>
                <a:off x="10325419" y="281758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F19B86-3A11-1509-55C6-26744A7E1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5419" y="2817589"/>
                <a:ext cx="259396" cy="246221"/>
              </a:xfrm>
              <a:prstGeom prst="rect">
                <a:avLst/>
              </a:prstGeom>
              <a:blipFill>
                <a:blip r:embed="rId11"/>
                <a:stretch>
                  <a:fillRect l="-19048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95FAB81-901A-0443-ED46-DDAE1CF6649D}"/>
              </a:ext>
            </a:extLst>
          </p:cNvPr>
          <p:cNvCxnSpPr>
            <a:cxnSpLocks/>
          </p:cNvCxnSpPr>
          <p:nvPr/>
        </p:nvCxnSpPr>
        <p:spPr>
          <a:xfrm flipH="1">
            <a:off x="10899123" y="2834261"/>
            <a:ext cx="87637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DB92CF-BB37-AF2E-4A49-8F11FA1780C0}"/>
                  </a:ext>
                </a:extLst>
              </p:cNvPr>
              <p:cNvSpPr txBox="1"/>
              <p:nvPr/>
            </p:nvSpPr>
            <p:spPr>
              <a:xfrm>
                <a:off x="10902953" y="2461332"/>
                <a:ext cx="11687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DB92CF-BB37-AF2E-4A49-8F11FA178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2953" y="2461332"/>
                <a:ext cx="1168717" cy="276999"/>
              </a:xfrm>
              <a:prstGeom prst="rect">
                <a:avLst/>
              </a:prstGeom>
              <a:blipFill>
                <a:blip r:embed="rId12"/>
                <a:stretch>
                  <a:fillRect t="-43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6" descr="Happy Bee">
            <a:extLst>
              <a:ext uri="{FF2B5EF4-FFF2-40B4-BE49-F238E27FC236}">
                <a16:creationId xmlns:a16="http://schemas.microsoft.com/office/drawing/2014/main" id="{BB33FBDC-980D-FCAF-0C39-E9855998C4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071467" y="383447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3AFC85E-C369-DAAC-F969-2D43FA1CFC8C}"/>
                  </a:ext>
                </a:extLst>
              </p:cNvPr>
              <p:cNvSpPr txBox="1"/>
              <p:nvPr/>
            </p:nvSpPr>
            <p:spPr>
              <a:xfrm>
                <a:off x="10325419" y="453611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3AFC85E-C369-DAAC-F969-2D43FA1CF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5419" y="4536119"/>
                <a:ext cx="259396" cy="246221"/>
              </a:xfrm>
              <a:prstGeom prst="rect">
                <a:avLst/>
              </a:prstGeom>
              <a:blipFill>
                <a:blip r:embed="rId13"/>
                <a:stretch>
                  <a:fillRect l="-14286" r="-4762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A598D06-9E92-20F6-AB2D-FB0A07D725AF}"/>
              </a:ext>
            </a:extLst>
          </p:cNvPr>
          <p:cNvCxnSpPr>
            <a:cxnSpLocks/>
          </p:cNvCxnSpPr>
          <p:nvPr/>
        </p:nvCxnSpPr>
        <p:spPr>
          <a:xfrm>
            <a:off x="10833525" y="4511567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4F3BEB7-DED1-A996-A589-29545FD957EE}"/>
                  </a:ext>
                </a:extLst>
              </p:cNvPr>
              <p:cNvSpPr txBox="1"/>
              <p:nvPr/>
            </p:nvSpPr>
            <p:spPr>
              <a:xfrm>
                <a:off x="10787110" y="4181580"/>
                <a:ext cx="11456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4F3BEB7-DED1-A996-A589-29545FD95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7110" y="4181580"/>
                <a:ext cx="1145635" cy="276999"/>
              </a:xfrm>
              <a:prstGeom prst="rect">
                <a:avLst/>
              </a:prstGeom>
              <a:blipFill>
                <a:blip r:embed="rId14"/>
                <a:stretch>
                  <a:fillRect t="-4545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B6B05E0-B90E-E1E4-3ABF-4163CF7251BA}"/>
                  </a:ext>
                </a:extLst>
              </p:cNvPr>
              <p:cNvSpPr txBox="1"/>
              <p:nvPr/>
            </p:nvSpPr>
            <p:spPr>
              <a:xfrm>
                <a:off x="9424979" y="3133167"/>
                <a:ext cx="236791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𝑃𝑅𝐺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B6B05E0-B90E-E1E4-3ABF-4163CF725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4979" y="3133167"/>
                <a:ext cx="2367912" cy="276999"/>
              </a:xfrm>
              <a:prstGeom prst="rect">
                <a:avLst/>
              </a:prstGeom>
              <a:blipFill>
                <a:blip r:embed="rId15"/>
                <a:stretch>
                  <a:fillRect t="-4348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A5E9906-C8D1-F827-0AFC-3B9C924A0873}"/>
                  </a:ext>
                </a:extLst>
              </p:cNvPr>
              <p:cNvSpPr txBox="1"/>
              <p:nvPr/>
            </p:nvSpPr>
            <p:spPr>
              <a:xfrm>
                <a:off x="9424979" y="4857621"/>
                <a:ext cx="236791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𝑃𝑅𝐺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 </m:t>
                          </m:r>
                        </m:e>
                      </m:d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A5E9906-C8D1-F827-0AFC-3B9C924A0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4979" y="4857621"/>
                <a:ext cx="2367912" cy="276999"/>
              </a:xfrm>
              <a:prstGeom prst="rect">
                <a:avLst/>
              </a:prstGeom>
              <a:blipFill>
                <a:blip r:embed="rId16"/>
                <a:stretch>
                  <a:fillRect t="-8696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75CED79-C4AD-0982-8337-09E3A9605E11}"/>
              </a:ext>
            </a:extLst>
          </p:cNvPr>
          <p:cNvCxnSpPr>
            <a:cxnSpLocks/>
          </p:cNvCxnSpPr>
          <p:nvPr/>
        </p:nvCxnSpPr>
        <p:spPr>
          <a:xfrm>
            <a:off x="1905967" y="2642612"/>
            <a:ext cx="55416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57C08DF-0360-7DBC-337A-B556308AF9DF}"/>
                  </a:ext>
                </a:extLst>
              </p:cNvPr>
              <p:cNvSpPr txBox="1"/>
              <p:nvPr/>
            </p:nvSpPr>
            <p:spPr>
              <a:xfrm>
                <a:off x="2216138" y="2459768"/>
                <a:ext cx="209736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57C08DF-0360-7DBC-337A-B556308AF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138" y="2459768"/>
                <a:ext cx="2097369" cy="276999"/>
              </a:xfrm>
              <a:prstGeom prst="rect">
                <a:avLst/>
              </a:prstGeom>
              <a:blipFill>
                <a:blip r:embed="rId17"/>
                <a:stretch>
                  <a:fillRect t="-4348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14A27C0-EAB6-CEA7-B5D5-EFCFEF4A6F00}"/>
              </a:ext>
            </a:extLst>
          </p:cNvPr>
          <p:cNvCxnSpPr>
            <a:cxnSpLocks/>
          </p:cNvCxnSpPr>
          <p:nvPr/>
        </p:nvCxnSpPr>
        <p:spPr>
          <a:xfrm>
            <a:off x="1905967" y="4386666"/>
            <a:ext cx="55416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51B562B-FD68-5F2A-E112-2DFAFFC77758}"/>
                  </a:ext>
                </a:extLst>
              </p:cNvPr>
              <p:cNvSpPr txBox="1"/>
              <p:nvPr/>
            </p:nvSpPr>
            <p:spPr>
              <a:xfrm>
                <a:off x="2216138" y="4203822"/>
                <a:ext cx="2097369" cy="2819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51B562B-FD68-5F2A-E112-2DFAFFC77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138" y="4203822"/>
                <a:ext cx="2097369" cy="281937"/>
              </a:xfrm>
              <a:prstGeom prst="rect">
                <a:avLst/>
              </a:prstGeom>
              <a:blipFill>
                <a:blip r:embed="rId18"/>
                <a:stretch>
                  <a:fillRect t="-8696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4488C70-5F06-1D52-8D79-1EB54C26B0E8}"/>
              </a:ext>
            </a:extLst>
          </p:cNvPr>
          <p:cNvCxnSpPr>
            <a:cxnSpLocks/>
          </p:cNvCxnSpPr>
          <p:nvPr/>
        </p:nvCxnSpPr>
        <p:spPr>
          <a:xfrm>
            <a:off x="9517303" y="2642612"/>
            <a:ext cx="554164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C674A74-EA14-D39C-9529-FC322E38950B}"/>
                  </a:ext>
                </a:extLst>
              </p:cNvPr>
              <p:cNvSpPr txBox="1"/>
              <p:nvPr/>
            </p:nvSpPr>
            <p:spPr>
              <a:xfrm>
                <a:off x="7655576" y="2501661"/>
                <a:ext cx="209736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C674A74-EA14-D39C-9529-FC322E389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5576" y="2501661"/>
                <a:ext cx="2097369" cy="276999"/>
              </a:xfrm>
              <a:prstGeom prst="rect">
                <a:avLst/>
              </a:prstGeom>
              <a:blipFill>
                <a:blip r:embed="rId19"/>
                <a:stretch>
                  <a:fillRect t="-4348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8A4AAF8-D661-DF01-E512-FF4A69124397}"/>
              </a:ext>
            </a:extLst>
          </p:cNvPr>
          <p:cNvCxnSpPr>
            <a:cxnSpLocks/>
          </p:cNvCxnSpPr>
          <p:nvPr/>
        </p:nvCxnSpPr>
        <p:spPr>
          <a:xfrm>
            <a:off x="9517303" y="4436108"/>
            <a:ext cx="554164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18C6D49-65D5-7B79-A076-5962C6C72C5A}"/>
                  </a:ext>
                </a:extLst>
              </p:cNvPr>
              <p:cNvSpPr txBox="1"/>
              <p:nvPr/>
            </p:nvSpPr>
            <p:spPr>
              <a:xfrm>
                <a:off x="7655576" y="4295157"/>
                <a:ext cx="2097369" cy="2819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18C6D49-65D5-7B79-A076-5962C6C72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5576" y="4295157"/>
                <a:ext cx="2097369" cy="281937"/>
              </a:xfrm>
              <a:prstGeom prst="rect">
                <a:avLst/>
              </a:prstGeom>
              <a:blipFill>
                <a:blip r:embed="rId20"/>
                <a:stretch>
                  <a:fillRect t="-8696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AD6EE123-6336-4BA3-6D10-30E6E6DD41E1}"/>
              </a:ext>
            </a:extLst>
          </p:cNvPr>
          <p:cNvSpPr txBox="1"/>
          <p:nvPr/>
        </p:nvSpPr>
        <p:spPr>
          <a:xfrm>
            <a:off x="7601803" y="40317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2BBCBB-CB5D-535D-B527-F8F65350E444}"/>
                  </a:ext>
                </a:extLst>
              </p:cNvPr>
              <p:cNvSpPr txBox="1"/>
              <p:nvPr/>
            </p:nvSpPr>
            <p:spPr>
              <a:xfrm>
                <a:off x="4220028" y="3459175"/>
                <a:ext cx="128387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𝑐𝑜𝑙𝑙𝑖𝑠𝑖𝑜𝑛</m:t>
                      </m:r>
                    </m:oMath>
                  </m:oMathPara>
                </a14:m>
                <a:endParaRPr lang="en-US" sz="2000" b="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US" sz="2000" b="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2BBCBB-CB5D-535D-B527-F8F65350E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028" y="3459175"/>
                <a:ext cx="1283878" cy="615553"/>
              </a:xfrm>
              <a:prstGeom prst="rect">
                <a:avLst/>
              </a:prstGeom>
              <a:blipFill>
                <a:blip r:embed="rId21"/>
                <a:stretch>
                  <a:fillRect l="-5882" r="-980"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A157494-C922-EED9-E3C8-05D8B5A0E8EE}"/>
                  </a:ext>
                </a:extLst>
              </p:cNvPr>
              <p:cNvSpPr txBox="1"/>
              <p:nvPr/>
            </p:nvSpPr>
            <p:spPr>
              <a:xfrm>
                <a:off x="6513333" y="3483019"/>
                <a:ext cx="134395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′:</m:t>
                      </m:r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𝑐𝑜𝑙𝑙𝑖𝑠𝑖𝑜𝑛</m:t>
                      </m:r>
                    </m:oMath>
                  </m:oMathPara>
                </a14:m>
                <a:endParaRPr lang="en-US" sz="2000" b="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′: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000" b="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A157494-C922-EED9-E3C8-05D8B5A0E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333" y="3483019"/>
                <a:ext cx="1343958" cy="615553"/>
              </a:xfrm>
              <a:prstGeom prst="rect">
                <a:avLst/>
              </a:prstGeom>
              <a:blipFill>
                <a:blip r:embed="rId22"/>
                <a:stretch>
                  <a:fillRect l="-7477" r="-1869"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983DB12-CFFE-A46C-5C74-BBF658004431}"/>
                  </a:ext>
                </a:extLst>
              </p:cNvPr>
              <p:cNvSpPr txBox="1"/>
              <p:nvPr/>
            </p:nvSpPr>
            <p:spPr>
              <a:xfrm>
                <a:off x="5001277" y="4959700"/>
                <a:ext cx="1957587" cy="3498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𝑘𝑒𝑦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US" sz="2000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983DB12-CFFE-A46C-5C74-BBF658004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277" y="4959700"/>
                <a:ext cx="1957587" cy="349839"/>
              </a:xfrm>
              <a:prstGeom prst="rect">
                <a:avLst/>
              </a:prstGeom>
              <a:blipFill>
                <a:blip r:embed="rId23"/>
                <a:stretch>
                  <a:fillRect l="-3846" t="-3448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73DC9AA-C750-E75C-1CDF-2316B0359E30}"/>
              </a:ext>
            </a:extLst>
          </p:cNvPr>
          <p:cNvCxnSpPr/>
          <p:nvPr/>
        </p:nvCxnSpPr>
        <p:spPr>
          <a:xfrm>
            <a:off x="4218780" y="5636525"/>
            <a:ext cx="3522580" cy="0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AF9B21-3E77-AB8B-715A-1FE4A9904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34</a:t>
            </a:fld>
            <a:endParaRPr lang="en-US"/>
          </a:p>
        </p:txBody>
      </p:sp>
      <p:sp>
        <p:nvSpPr>
          <p:cNvPr id="3" name="Right Bracket 2">
            <a:extLst>
              <a:ext uri="{FF2B5EF4-FFF2-40B4-BE49-F238E27FC236}">
                <a16:creationId xmlns:a16="http://schemas.microsoft.com/office/drawing/2014/main" id="{1C44B874-2BAE-66D7-F7CE-1C83465C8BA2}"/>
              </a:ext>
            </a:extLst>
          </p:cNvPr>
          <p:cNvSpPr/>
          <p:nvPr/>
        </p:nvSpPr>
        <p:spPr>
          <a:xfrm>
            <a:off x="3906949" y="2332848"/>
            <a:ext cx="167156" cy="2446810"/>
          </a:xfrm>
          <a:custGeom>
            <a:avLst/>
            <a:gdLst>
              <a:gd name="connsiteX0" fmla="*/ 0 w 167156"/>
              <a:gd name="connsiteY0" fmla="*/ 0 h 2446810"/>
              <a:gd name="connsiteX1" fmla="*/ 167156 w 167156"/>
              <a:gd name="connsiteY1" fmla="*/ 13929 h 2446810"/>
              <a:gd name="connsiteX2" fmla="*/ 167156 w 167156"/>
              <a:gd name="connsiteY2" fmla="*/ 473530 h 2446810"/>
              <a:gd name="connsiteX3" fmla="*/ 167156 w 167156"/>
              <a:gd name="connsiteY3" fmla="*/ 884752 h 2446810"/>
              <a:gd name="connsiteX4" fmla="*/ 167156 w 167156"/>
              <a:gd name="connsiteY4" fmla="*/ 1295974 h 2446810"/>
              <a:gd name="connsiteX5" fmla="*/ 167156 w 167156"/>
              <a:gd name="connsiteY5" fmla="*/ 1828143 h 2446810"/>
              <a:gd name="connsiteX6" fmla="*/ 167156 w 167156"/>
              <a:gd name="connsiteY6" fmla="*/ 2432881 h 2446810"/>
              <a:gd name="connsiteX7" fmla="*/ 0 w 167156"/>
              <a:gd name="connsiteY7" fmla="*/ 2446810 h 2446810"/>
              <a:gd name="connsiteX8" fmla="*/ 0 w 167156"/>
              <a:gd name="connsiteY8" fmla="*/ 1981916 h 2446810"/>
              <a:gd name="connsiteX9" fmla="*/ 0 w 167156"/>
              <a:gd name="connsiteY9" fmla="*/ 1565958 h 2446810"/>
              <a:gd name="connsiteX10" fmla="*/ 0 w 167156"/>
              <a:gd name="connsiteY10" fmla="*/ 1052128 h 2446810"/>
              <a:gd name="connsiteX11" fmla="*/ 0 w 167156"/>
              <a:gd name="connsiteY11" fmla="*/ 587234 h 2446810"/>
              <a:gd name="connsiteX12" fmla="*/ 0 w 167156"/>
              <a:gd name="connsiteY12" fmla="*/ 0 h 2446810"/>
              <a:gd name="connsiteX0" fmla="*/ 0 w 167156"/>
              <a:gd name="connsiteY0" fmla="*/ 0 h 2446810"/>
              <a:gd name="connsiteX1" fmla="*/ 167156 w 167156"/>
              <a:gd name="connsiteY1" fmla="*/ 13929 h 2446810"/>
              <a:gd name="connsiteX2" fmla="*/ 167156 w 167156"/>
              <a:gd name="connsiteY2" fmla="*/ 425151 h 2446810"/>
              <a:gd name="connsiteX3" fmla="*/ 167156 w 167156"/>
              <a:gd name="connsiteY3" fmla="*/ 908941 h 2446810"/>
              <a:gd name="connsiteX4" fmla="*/ 167156 w 167156"/>
              <a:gd name="connsiteY4" fmla="*/ 1368542 h 2446810"/>
              <a:gd name="connsiteX5" fmla="*/ 167156 w 167156"/>
              <a:gd name="connsiteY5" fmla="*/ 1876522 h 2446810"/>
              <a:gd name="connsiteX6" fmla="*/ 167156 w 167156"/>
              <a:gd name="connsiteY6" fmla="*/ 2432881 h 2446810"/>
              <a:gd name="connsiteX7" fmla="*/ 0 w 167156"/>
              <a:gd name="connsiteY7" fmla="*/ 2446810 h 244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156" h="2446810" stroke="0" extrusionOk="0">
                <a:moveTo>
                  <a:pt x="0" y="0"/>
                </a:moveTo>
                <a:cubicBezTo>
                  <a:pt x="90683" y="-592"/>
                  <a:pt x="168218" y="4261"/>
                  <a:pt x="167156" y="13929"/>
                </a:cubicBezTo>
                <a:cubicBezTo>
                  <a:pt x="185729" y="147672"/>
                  <a:pt x="162864" y="362249"/>
                  <a:pt x="167156" y="473530"/>
                </a:cubicBezTo>
                <a:cubicBezTo>
                  <a:pt x="171448" y="584811"/>
                  <a:pt x="163773" y="761188"/>
                  <a:pt x="167156" y="884752"/>
                </a:cubicBezTo>
                <a:cubicBezTo>
                  <a:pt x="170539" y="1008316"/>
                  <a:pt x="155455" y="1176922"/>
                  <a:pt x="167156" y="1295974"/>
                </a:cubicBezTo>
                <a:cubicBezTo>
                  <a:pt x="178857" y="1415026"/>
                  <a:pt x="124559" y="1629077"/>
                  <a:pt x="167156" y="1828143"/>
                </a:cubicBezTo>
                <a:cubicBezTo>
                  <a:pt x="209753" y="2027209"/>
                  <a:pt x="123956" y="2274119"/>
                  <a:pt x="167156" y="2432881"/>
                </a:cubicBezTo>
                <a:cubicBezTo>
                  <a:pt x="169516" y="2438082"/>
                  <a:pt x="86550" y="2466430"/>
                  <a:pt x="0" y="2446810"/>
                </a:cubicBezTo>
                <a:cubicBezTo>
                  <a:pt x="-44215" y="2230288"/>
                  <a:pt x="27302" y="2136577"/>
                  <a:pt x="0" y="1981916"/>
                </a:cubicBezTo>
                <a:cubicBezTo>
                  <a:pt x="-27302" y="1827255"/>
                  <a:pt x="6859" y="1745351"/>
                  <a:pt x="0" y="1565958"/>
                </a:cubicBezTo>
                <a:cubicBezTo>
                  <a:pt x="-6859" y="1386565"/>
                  <a:pt x="7065" y="1276070"/>
                  <a:pt x="0" y="1052128"/>
                </a:cubicBezTo>
                <a:cubicBezTo>
                  <a:pt x="-7065" y="828186"/>
                  <a:pt x="13234" y="735107"/>
                  <a:pt x="0" y="587234"/>
                </a:cubicBezTo>
                <a:cubicBezTo>
                  <a:pt x="-13234" y="439361"/>
                  <a:pt x="49446" y="228908"/>
                  <a:pt x="0" y="0"/>
                </a:cubicBezTo>
                <a:close/>
              </a:path>
              <a:path w="167156" h="2446810" fill="none" extrusionOk="0">
                <a:moveTo>
                  <a:pt x="0" y="0"/>
                </a:moveTo>
                <a:cubicBezTo>
                  <a:pt x="93932" y="1100"/>
                  <a:pt x="166704" y="4006"/>
                  <a:pt x="167156" y="13929"/>
                </a:cubicBezTo>
                <a:cubicBezTo>
                  <a:pt x="215133" y="180175"/>
                  <a:pt x="163308" y="294701"/>
                  <a:pt x="167156" y="425151"/>
                </a:cubicBezTo>
                <a:cubicBezTo>
                  <a:pt x="171004" y="555601"/>
                  <a:pt x="134522" y="804899"/>
                  <a:pt x="167156" y="908941"/>
                </a:cubicBezTo>
                <a:cubicBezTo>
                  <a:pt x="199790" y="1012983"/>
                  <a:pt x="146776" y="1141711"/>
                  <a:pt x="167156" y="1368542"/>
                </a:cubicBezTo>
                <a:cubicBezTo>
                  <a:pt x="187536" y="1595373"/>
                  <a:pt x="110364" y="1656062"/>
                  <a:pt x="167156" y="1876522"/>
                </a:cubicBezTo>
                <a:cubicBezTo>
                  <a:pt x="223948" y="2096982"/>
                  <a:pt x="132424" y="2217538"/>
                  <a:pt x="167156" y="2432881"/>
                </a:cubicBezTo>
                <a:cubicBezTo>
                  <a:pt x="150381" y="2430302"/>
                  <a:pt x="81177" y="2460056"/>
                  <a:pt x="0" y="2446810"/>
                </a:cubicBezTo>
              </a:path>
              <a:path w="167156" h="2446810" fill="none" stroke="0" extrusionOk="0">
                <a:moveTo>
                  <a:pt x="0" y="0"/>
                </a:moveTo>
                <a:cubicBezTo>
                  <a:pt x="91540" y="412"/>
                  <a:pt x="167834" y="5221"/>
                  <a:pt x="167156" y="13929"/>
                </a:cubicBezTo>
                <a:cubicBezTo>
                  <a:pt x="178194" y="192827"/>
                  <a:pt x="150012" y="340039"/>
                  <a:pt x="167156" y="425151"/>
                </a:cubicBezTo>
                <a:cubicBezTo>
                  <a:pt x="184300" y="510263"/>
                  <a:pt x="158678" y="806679"/>
                  <a:pt x="167156" y="908941"/>
                </a:cubicBezTo>
                <a:cubicBezTo>
                  <a:pt x="175634" y="1011203"/>
                  <a:pt x="145278" y="1195134"/>
                  <a:pt x="167156" y="1392732"/>
                </a:cubicBezTo>
                <a:cubicBezTo>
                  <a:pt x="189034" y="1590330"/>
                  <a:pt x="154532" y="1777836"/>
                  <a:pt x="167156" y="1876522"/>
                </a:cubicBezTo>
                <a:cubicBezTo>
                  <a:pt x="179780" y="1975208"/>
                  <a:pt x="163059" y="2308413"/>
                  <a:pt x="167156" y="2432881"/>
                </a:cubicBezTo>
                <a:cubicBezTo>
                  <a:pt x="180698" y="2453438"/>
                  <a:pt x="94818" y="2445962"/>
                  <a:pt x="0" y="2446810"/>
                </a:cubicBezTo>
              </a:path>
            </a:pathLst>
          </a:custGeom>
          <a:ln w="28575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4272943051">
                  <a:prstGeom prst="rightBracke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ket 3">
            <a:extLst>
              <a:ext uri="{FF2B5EF4-FFF2-40B4-BE49-F238E27FC236}">
                <a16:creationId xmlns:a16="http://schemas.microsoft.com/office/drawing/2014/main" id="{A298E633-BFCA-ECE5-5030-04E4A23F6036}"/>
              </a:ext>
            </a:extLst>
          </p:cNvPr>
          <p:cNvSpPr/>
          <p:nvPr/>
        </p:nvSpPr>
        <p:spPr>
          <a:xfrm flipH="1">
            <a:off x="7883165" y="2357599"/>
            <a:ext cx="184731" cy="2446810"/>
          </a:xfrm>
          <a:custGeom>
            <a:avLst/>
            <a:gdLst>
              <a:gd name="connsiteX0" fmla="*/ 0 w 184731"/>
              <a:gd name="connsiteY0" fmla="*/ 0 h 2446810"/>
              <a:gd name="connsiteX1" fmla="*/ 184731 w 184731"/>
              <a:gd name="connsiteY1" fmla="*/ 15394 h 2446810"/>
              <a:gd name="connsiteX2" fmla="*/ 184731 w 184731"/>
              <a:gd name="connsiteY2" fmla="*/ 474438 h 2446810"/>
              <a:gd name="connsiteX3" fmla="*/ 184731 w 184731"/>
              <a:gd name="connsiteY3" fmla="*/ 885162 h 2446810"/>
              <a:gd name="connsiteX4" fmla="*/ 184731 w 184731"/>
              <a:gd name="connsiteY4" fmla="*/ 1295886 h 2446810"/>
              <a:gd name="connsiteX5" fmla="*/ 184731 w 184731"/>
              <a:gd name="connsiteY5" fmla="*/ 1827411 h 2446810"/>
              <a:gd name="connsiteX6" fmla="*/ 184731 w 184731"/>
              <a:gd name="connsiteY6" fmla="*/ 2431416 h 2446810"/>
              <a:gd name="connsiteX7" fmla="*/ 0 w 184731"/>
              <a:gd name="connsiteY7" fmla="*/ 2446810 h 2446810"/>
              <a:gd name="connsiteX8" fmla="*/ 0 w 184731"/>
              <a:gd name="connsiteY8" fmla="*/ 1981916 h 2446810"/>
              <a:gd name="connsiteX9" fmla="*/ 0 w 184731"/>
              <a:gd name="connsiteY9" fmla="*/ 1565958 h 2446810"/>
              <a:gd name="connsiteX10" fmla="*/ 0 w 184731"/>
              <a:gd name="connsiteY10" fmla="*/ 1052128 h 2446810"/>
              <a:gd name="connsiteX11" fmla="*/ 0 w 184731"/>
              <a:gd name="connsiteY11" fmla="*/ 587234 h 2446810"/>
              <a:gd name="connsiteX12" fmla="*/ 0 w 184731"/>
              <a:gd name="connsiteY12" fmla="*/ 0 h 2446810"/>
              <a:gd name="connsiteX0" fmla="*/ 0 w 184731"/>
              <a:gd name="connsiteY0" fmla="*/ 0 h 2446810"/>
              <a:gd name="connsiteX1" fmla="*/ 184731 w 184731"/>
              <a:gd name="connsiteY1" fmla="*/ 15394 h 2446810"/>
              <a:gd name="connsiteX2" fmla="*/ 184731 w 184731"/>
              <a:gd name="connsiteY2" fmla="*/ 426118 h 2446810"/>
              <a:gd name="connsiteX3" fmla="*/ 184731 w 184731"/>
              <a:gd name="connsiteY3" fmla="*/ 909322 h 2446810"/>
              <a:gd name="connsiteX4" fmla="*/ 184731 w 184731"/>
              <a:gd name="connsiteY4" fmla="*/ 1368366 h 2446810"/>
              <a:gd name="connsiteX5" fmla="*/ 184731 w 184731"/>
              <a:gd name="connsiteY5" fmla="*/ 1875731 h 2446810"/>
              <a:gd name="connsiteX6" fmla="*/ 184731 w 184731"/>
              <a:gd name="connsiteY6" fmla="*/ 2431416 h 2446810"/>
              <a:gd name="connsiteX7" fmla="*/ 0 w 184731"/>
              <a:gd name="connsiteY7" fmla="*/ 2446810 h 244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731" h="2446810" stroke="0" extrusionOk="0">
                <a:moveTo>
                  <a:pt x="0" y="0"/>
                </a:moveTo>
                <a:cubicBezTo>
                  <a:pt x="99882" y="-776"/>
                  <a:pt x="185732" y="5030"/>
                  <a:pt x="184731" y="15394"/>
                </a:cubicBezTo>
                <a:cubicBezTo>
                  <a:pt x="217444" y="165379"/>
                  <a:pt x="158333" y="271555"/>
                  <a:pt x="184731" y="474438"/>
                </a:cubicBezTo>
                <a:cubicBezTo>
                  <a:pt x="211129" y="677321"/>
                  <a:pt x="181434" y="800758"/>
                  <a:pt x="184731" y="885162"/>
                </a:cubicBezTo>
                <a:cubicBezTo>
                  <a:pt x="188028" y="969566"/>
                  <a:pt x="152126" y="1206807"/>
                  <a:pt x="184731" y="1295886"/>
                </a:cubicBezTo>
                <a:cubicBezTo>
                  <a:pt x="217336" y="1384965"/>
                  <a:pt x="158482" y="1702484"/>
                  <a:pt x="184731" y="1827411"/>
                </a:cubicBezTo>
                <a:cubicBezTo>
                  <a:pt x="210980" y="1952339"/>
                  <a:pt x="170753" y="2147819"/>
                  <a:pt x="184731" y="2431416"/>
                </a:cubicBezTo>
                <a:cubicBezTo>
                  <a:pt x="186797" y="2437736"/>
                  <a:pt x="96176" y="2466700"/>
                  <a:pt x="0" y="2446810"/>
                </a:cubicBezTo>
                <a:cubicBezTo>
                  <a:pt x="-44215" y="2230288"/>
                  <a:pt x="27302" y="2136577"/>
                  <a:pt x="0" y="1981916"/>
                </a:cubicBezTo>
                <a:cubicBezTo>
                  <a:pt x="-27302" y="1827255"/>
                  <a:pt x="6859" y="1745351"/>
                  <a:pt x="0" y="1565958"/>
                </a:cubicBezTo>
                <a:cubicBezTo>
                  <a:pt x="-6859" y="1386565"/>
                  <a:pt x="7065" y="1276070"/>
                  <a:pt x="0" y="1052128"/>
                </a:cubicBezTo>
                <a:cubicBezTo>
                  <a:pt x="-7065" y="828186"/>
                  <a:pt x="13234" y="735107"/>
                  <a:pt x="0" y="587234"/>
                </a:cubicBezTo>
                <a:cubicBezTo>
                  <a:pt x="-13234" y="439361"/>
                  <a:pt x="49446" y="228908"/>
                  <a:pt x="0" y="0"/>
                </a:cubicBezTo>
                <a:close/>
              </a:path>
              <a:path w="184731" h="2446810" fill="none" extrusionOk="0">
                <a:moveTo>
                  <a:pt x="0" y="0"/>
                </a:moveTo>
                <a:cubicBezTo>
                  <a:pt x="104022" y="1363"/>
                  <a:pt x="184254" y="4538"/>
                  <a:pt x="184731" y="15394"/>
                </a:cubicBezTo>
                <a:cubicBezTo>
                  <a:pt x="191725" y="183470"/>
                  <a:pt x="155265" y="316848"/>
                  <a:pt x="184731" y="426118"/>
                </a:cubicBezTo>
                <a:cubicBezTo>
                  <a:pt x="214197" y="535388"/>
                  <a:pt x="160140" y="699560"/>
                  <a:pt x="184731" y="909322"/>
                </a:cubicBezTo>
                <a:cubicBezTo>
                  <a:pt x="209322" y="1119084"/>
                  <a:pt x="180332" y="1270218"/>
                  <a:pt x="184731" y="1368366"/>
                </a:cubicBezTo>
                <a:cubicBezTo>
                  <a:pt x="189130" y="1466514"/>
                  <a:pt x="155611" y="1682558"/>
                  <a:pt x="184731" y="1875731"/>
                </a:cubicBezTo>
                <a:cubicBezTo>
                  <a:pt x="213851" y="2068905"/>
                  <a:pt x="135889" y="2196609"/>
                  <a:pt x="184731" y="2431416"/>
                </a:cubicBezTo>
                <a:cubicBezTo>
                  <a:pt x="165843" y="2428352"/>
                  <a:pt x="95493" y="2454575"/>
                  <a:pt x="0" y="2446810"/>
                </a:cubicBezTo>
              </a:path>
              <a:path w="184731" h="2446810" fill="none" stroke="0" extrusionOk="0">
                <a:moveTo>
                  <a:pt x="0" y="0"/>
                </a:moveTo>
                <a:cubicBezTo>
                  <a:pt x="100807" y="644"/>
                  <a:pt x="185734" y="5391"/>
                  <a:pt x="184731" y="15394"/>
                </a:cubicBezTo>
                <a:cubicBezTo>
                  <a:pt x="197587" y="213166"/>
                  <a:pt x="169842" y="295980"/>
                  <a:pt x="184731" y="426118"/>
                </a:cubicBezTo>
                <a:cubicBezTo>
                  <a:pt x="199620" y="556256"/>
                  <a:pt x="143405" y="806403"/>
                  <a:pt x="184731" y="909322"/>
                </a:cubicBezTo>
                <a:cubicBezTo>
                  <a:pt x="226057" y="1012241"/>
                  <a:pt x="161901" y="1252730"/>
                  <a:pt x="184731" y="1392527"/>
                </a:cubicBezTo>
                <a:cubicBezTo>
                  <a:pt x="207561" y="1532324"/>
                  <a:pt x="135048" y="1743094"/>
                  <a:pt x="184731" y="1875731"/>
                </a:cubicBezTo>
                <a:cubicBezTo>
                  <a:pt x="234414" y="2008368"/>
                  <a:pt x="142415" y="2270140"/>
                  <a:pt x="184731" y="2431416"/>
                </a:cubicBezTo>
                <a:cubicBezTo>
                  <a:pt x="186768" y="2441853"/>
                  <a:pt x="117410" y="2441592"/>
                  <a:pt x="0" y="2446810"/>
                </a:cubicBezTo>
              </a:path>
            </a:pathLst>
          </a:custGeom>
          <a:ln w="28575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4272943051">
                  <a:prstGeom prst="rightBracke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482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Contributions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5E609-9B5A-F642-42EB-9D2210AC6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35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F70FD3B-C342-8DE8-3A68-FE842DE7906E}"/>
              </a:ext>
            </a:extLst>
          </p:cNvPr>
          <p:cNvSpPr txBox="1">
            <a:spLocks/>
          </p:cNvSpPr>
          <p:nvPr/>
        </p:nvSpPr>
        <p:spPr>
          <a:xfrm>
            <a:off x="1097280" y="1899333"/>
            <a:ext cx="10058400" cy="89245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+mj-lt"/>
              </a:rPr>
              <a:t>4-NIKE with quadratic security under CDH and exponentially-secure injective PRG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latin typeface="+mj-lt"/>
              </a:rPr>
              <a:t>4-NIKE with sub-quadratic security in MGGM assuming exponentially-secure injective PRG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83787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in MGGM (High-Level)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41E934D2-7517-D996-9A06-FC2FE66CF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84629"/>
            <a:ext cx="10058400" cy="43235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C00000"/>
                </a:solidFill>
              </a:rPr>
              <a:t> Challenge: </a:t>
            </a:r>
          </a:p>
          <a:p>
            <a:pPr marL="0" indent="0">
              <a:buNone/>
            </a:pPr>
            <a:r>
              <a:rPr lang="en-US" sz="2000" dirty="0"/>
              <a:t> A generic adversary can distinguish between PRG outputs and uniform strings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Previous analysis won’t work!</a:t>
            </a:r>
          </a:p>
          <a:p>
            <a:pPr lvl="1">
              <a:buFont typeface="Wingdings" pitchFamily="2" charset="2"/>
              <a:buChar char="Ø"/>
            </a:pPr>
            <a:endParaRPr lang="en-US" sz="2000" b="1" dirty="0">
              <a:solidFill>
                <a:srgbClr val="C00000"/>
              </a:solidFill>
            </a:endParaRPr>
          </a:p>
          <a:p>
            <a:pPr marL="201168" lvl="1" indent="0">
              <a:buNone/>
            </a:pPr>
            <a:endParaRPr lang="en-US" sz="2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C00000"/>
                </a:solidFill>
              </a:rPr>
              <a:t> Solution:  </a:t>
            </a:r>
          </a:p>
          <a:p>
            <a:pPr marL="0" indent="0">
              <a:buNone/>
            </a:pPr>
            <a:r>
              <a:rPr lang="en-US" sz="2200" dirty="0"/>
              <a:t> We only need the security of CDH when the exponents are images of PRG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2C96C4-BA8B-42F8-7213-4B049F78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7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in MGGM (High-Level)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41E934D2-7517-D996-9A06-FC2FE66CF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84629"/>
            <a:ext cx="10058400" cy="38893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C00000"/>
                </a:solidFill>
              </a:rPr>
              <a:t>PRG-CDH assumption: </a:t>
            </a:r>
            <a:r>
              <a:rPr lang="en-US" sz="2200" dirty="0"/>
              <a:t>Given               , where x and y are sampled from the image of a PRG, it is hard to compute </a:t>
            </a:r>
          </a:p>
          <a:p>
            <a:pPr marL="0" indent="0">
              <a:buNone/>
            </a:pPr>
            <a:endParaRPr lang="en-US" sz="2200" dirty="0"/>
          </a:p>
          <a:p>
            <a:pPr lvl="1">
              <a:buFont typeface="Wingdings" pitchFamily="2" charset="2"/>
              <a:buChar char="Ø"/>
            </a:pPr>
            <a:r>
              <a:rPr lang="en-US" sz="2000" dirty="0"/>
              <a:t> This assumption can be secure even if the underlying PRG is insecure.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/>
              <a:t>It is useful in GGM. 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/>
              <a:t>Even if adversary can </a:t>
            </a:r>
            <a:r>
              <a:rPr lang="en-US" sz="1600" b="1" dirty="0"/>
              <a:t>break</a:t>
            </a:r>
            <a:r>
              <a:rPr lang="en-US" sz="1600" dirty="0"/>
              <a:t> the PRG, PRG-CDH can </a:t>
            </a:r>
            <a:r>
              <a:rPr lang="en-US" sz="1600" b="1" dirty="0"/>
              <a:t>remain secure</a:t>
            </a:r>
            <a:r>
              <a:rPr lang="en-US" sz="1600" dirty="0"/>
              <a:t>! (we prove this is the case)</a:t>
            </a:r>
          </a:p>
          <a:p>
            <a:pPr marL="201168" lvl="1" indent="0">
              <a:buNone/>
            </a:pPr>
            <a:endParaRPr lang="en-US" sz="2000" dirty="0"/>
          </a:p>
          <a:p>
            <a:pPr marL="201168" lvl="1" indent="0">
              <a:buNone/>
            </a:pPr>
            <a:endParaRPr lang="en-US" sz="2000" dirty="0"/>
          </a:p>
          <a:p>
            <a:pPr lvl="1">
              <a:buFont typeface="Wingdings" pitchFamily="2" charset="2"/>
              <a:buChar char="Ø"/>
            </a:pPr>
            <a:r>
              <a:rPr lang="en-US" sz="2000" dirty="0"/>
              <a:t> We show “</a:t>
            </a:r>
            <a:r>
              <a:rPr lang="en-US" sz="2000" dirty="0">
                <a:solidFill>
                  <a:srgbClr val="0070C0"/>
                </a:solidFill>
              </a:rPr>
              <a:t>if there exists no “</a:t>
            </a:r>
            <a:r>
              <a:rPr lang="en-US" sz="2000" b="1" dirty="0">
                <a:solidFill>
                  <a:srgbClr val="0070C0"/>
                </a:solidFill>
              </a:rPr>
              <a:t>standard model</a:t>
            </a:r>
            <a:r>
              <a:rPr lang="en-US" sz="2000" dirty="0">
                <a:solidFill>
                  <a:srgbClr val="0070C0"/>
                </a:solidFill>
              </a:rPr>
              <a:t>” adversary against injective PRG, then our construction is secure against the </a:t>
            </a:r>
            <a:r>
              <a:rPr lang="en-US" sz="2000" b="1" dirty="0">
                <a:solidFill>
                  <a:srgbClr val="0070C0"/>
                </a:solidFill>
              </a:rPr>
              <a:t>unconditional</a:t>
            </a:r>
            <a:r>
              <a:rPr lang="en-US" sz="2000" dirty="0">
                <a:solidFill>
                  <a:srgbClr val="0070C0"/>
                </a:solidFill>
              </a:rPr>
              <a:t> adversary in MGGM</a:t>
            </a:r>
            <a:r>
              <a:rPr lang="en-US" sz="2000" dirty="0"/>
              <a:t>”.</a:t>
            </a:r>
          </a:p>
          <a:p>
            <a:pPr marL="384048" lvl="2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22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AD387D-A73E-44D5-6980-F41DF125B67F}"/>
                  </a:ext>
                </a:extLst>
              </p:cNvPr>
              <p:cNvSpPr txBox="1"/>
              <p:nvPr/>
            </p:nvSpPr>
            <p:spPr>
              <a:xfrm>
                <a:off x="3799279" y="1984630"/>
                <a:ext cx="2097369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2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sup>
                      </m:sSup>
                      <m:r>
                        <a:rPr lang="en-US" sz="22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2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sup>
                      </m:sSup>
                      <m:r>
                        <a:rPr lang="en-US" sz="22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AD387D-A73E-44D5-6980-F41DF125B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279" y="1984630"/>
                <a:ext cx="2097369" cy="338554"/>
              </a:xfrm>
              <a:prstGeom prst="rect">
                <a:avLst/>
              </a:prstGeom>
              <a:blipFill>
                <a:blip r:embed="rId3"/>
                <a:stretch>
                  <a:fillRect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3AE604-46EA-CA71-6FFB-3609F3E68A2F}"/>
                  </a:ext>
                </a:extLst>
              </p:cNvPr>
              <p:cNvSpPr txBox="1"/>
              <p:nvPr/>
            </p:nvSpPr>
            <p:spPr>
              <a:xfrm>
                <a:off x="3267016" y="2291226"/>
                <a:ext cx="2097369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xy</m:t>
                          </m:r>
                        </m:sup>
                      </m:sSup>
                    </m:oMath>
                  </m:oMathPara>
                </a14:m>
                <a:endPara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3AE604-46EA-CA71-6FFB-3609F3E68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016" y="2291226"/>
                <a:ext cx="2097369" cy="338554"/>
              </a:xfrm>
              <a:prstGeom prst="rect">
                <a:avLst/>
              </a:prstGeom>
              <a:blipFill>
                <a:blip r:embed="rId4"/>
                <a:stretch>
                  <a:fillRect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899C65-825D-27C4-3AC8-7157FD015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1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in MGGM (High-Level)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9235456-79A1-E0DD-A625-3BA55380EE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092041"/>
                <a:ext cx="10058400" cy="2924428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>
                    <a:latin typeface="+mj-lt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>
                    <a:latin typeface="+mj-lt"/>
                  </a:rPr>
                  <a:t> breaks PRG-CDH assumption in MGGM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>
                    <a:latin typeface="+mj-lt"/>
                  </a:rPr>
                  <a:t> number of queries.</a:t>
                </a:r>
              </a:p>
              <a:p>
                <a:pPr marL="761238" lvl="2" indent="-285750">
                  <a:buFont typeface="Wingdings" pitchFamily="2" charset="2"/>
                  <a:buChar char="v"/>
                </a:pPr>
                <a:r>
                  <a:rPr lang="en-US" dirty="0">
                    <a:latin typeface="+mj-lt"/>
                  </a:rPr>
                  <a:t>Queries are independent of CDH challenge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>
                    <a:latin typeface="+mj-lt"/>
                  </a:rPr>
                  <a:t> cannot see the group elements).</a:t>
                </a:r>
              </a:p>
              <a:p>
                <a:pPr marL="761238" lvl="2" indent="-285750">
                  <a:buFont typeface="Wingdings" pitchFamily="2" charset="2"/>
                  <a:buChar char="v"/>
                </a:pPr>
                <a:r>
                  <a:rPr lang="en-US" dirty="0">
                    <a:latin typeface="+mj-lt"/>
                  </a:rPr>
                  <a:t>We can assume the queries are </a:t>
                </a:r>
                <a:r>
                  <a:rPr lang="en-US" b="1" dirty="0">
                    <a:latin typeface="+mj-lt"/>
                  </a:rPr>
                  <a:t>fixed </a:t>
                </a:r>
                <a:r>
                  <a:rPr lang="en-US" dirty="0">
                    <a:latin typeface="+mj-lt"/>
                  </a:rPr>
                  <a:t>(chosen independently of the challenge).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b="0" dirty="0">
                    <a:latin typeface="+mj-lt"/>
                  </a:rPr>
                  <a:t>View</a:t>
                </a:r>
                <a:r>
                  <a:rPr lang="en-US" dirty="0">
                    <a:latin typeface="+mj-lt"/>
                  </a:rPr>
                  <a:t> the list of queries as a non-uniform advice.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b="0" dirty="0">
                    <a:latin typeface="+mj-lt"/>
                  </a:rPr>
                  <a:t>Construct an efficient non-uniform distinguisher </a:t>
                </a:r>
                <a:r>
                  <a:rPr lang="en-US" dirty="0">
                    <a:latin typeface="+mj-lt"/>
                  </a:rPr>
                  <a:t>against PRG using this advice.</a:t>
                </a:r>
              </a:p>
              <a:p>
                <a:pPr marL="761238" lvl="2" indent="-285750">
                  <a:buFont typeface="Wingdings" pitchFamily="2" charset="2"/>
                  <a:buChar char="v"/>
                </a:pPr>
                <a:r>
                  <a:rPr lang="en-US" dirty="0">
                    <a:latin typeface="+mj-lt"/>
                  </a:rPr>
                  <a:t>Distinguisher looks for collisions among linear combinations of the given list!</a:t>
                </a:r>
              </a:p>
              <a:p>
                <a:pPr marL="761238" lvl="2" indent="-285750">
                  <a:buFont typeface="Wingdings" pitchFamily="2" charset="2"/>
                  <a:buChar char="v"/>
                </a:pPr>
                <a:r>
                  <a:rPr lang="en-US" dirty="0">
                    <a:latin typeface="+mj-lt"/>
                  </a:rPr>
                  <a:t>Given the challenge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0" dirty="0">
                    <a:latin typeface="+mj-lt"/>
                  </a:rPr>
                  <a:t>, it looks for collisions in the list!</a:t>
                </a:r>
              </a:p>
              <a:p>
                <a:pPr marL="1001268" lvl="3" indent="-342900">
                  <a:buFont typeface="+mj-lt"/>
                  <a:buAutoNum type="arabicPeriod"/>
                </a:pPr>
                <a:r>
                  <a:rPr lang="en-US" dirty="0">
                    <a:latin typeface="+mj-lt"/>
                  </a:rPr>
                  <a:t>If random, there is no collision with high probability based on unconditional security of CDH</a:t>
                </a:r>
              </a:p>
              <a:p>
                <a:pPr marL="1001268" lvl="3" indent="-342900">
                  <a:buFont typeface="+mj-lt"/>
                  <a:buAutoNum type="arabicPeriod"/>
                </a:pPr>
                <a:r>
                  <a:rPr lang="en-US" dirty="0">
                    <a:latin typeface="+mj-lt"/>
                  </a:rPr>
                  <a:t>Otherwise, there is a collision with high probability.</a:t>
                </a:r>
                <a:endParaRPr lang="en-US" b="0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9235456-79A1-E0DD-A625-3BA55380EE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092041"/>
                <a:ext cx="10058400" cy="2924428"/>
              </a:xfrm>
              <a:blipFill>
                <a:blip r:embed="rId3"/>
                <a:stretch>
                  <a:fillRect l="-1513" t="-2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675B14-C879-7EA6-AF2B-FE3F8C402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38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1C9AF45-19FB-EBEA-9B03-FCDD11944FD3}"/>
              </a:ext>
            </a:extLst>
          </p:cNvPr>
          <p:cNvSpPr/>
          <p:nvPr/>
        </p:nvSpPr>
        <p:spPr>
          <a:xfrm>
            <a:off x="2078771" y="4273531"/>
            <a:ext cx="7472669" cy="1681100"/>
          </a:xfrm>
          <a:custGeom>
            <a:avLst/>
            <a:gdLst>
              <a:gd name="connsiteX0" fmla="*/ 0 w 7472669"/>
              <a:gd name="connsiteY0" fmla="*/ 280189 h 1681100"/>
              <a:gd name="connsiteX1" fmla="*/ 280189 w 7472669"/>
              <a:gd name="connsiteY1" fmla="*/ 0 h 1681100"/>
              <a:gd name="connsiteX2" fmla="*/ 925336 w 7472669"/>
              <a:gd name="connsiteY2" fmla="*/ 0 h 1681100"/>
              <a:gd name="connsiteX3" fmla="*/ 1432237 w 7472669"/>
              <a:gd name="connsiteY3" fmla="*/ 0 h 1681100"/>
              <a:gd name="connsiteX4" fmla="*/ 1870016 w 7472669"/>
              <a:gd name="connsiteY4" fmla="*/ 0 h 1681100"/>
              <a:gd name="connsiteX5" fmla="*/ 2446040 w 7472669"/>
              <a:gd name="connsiteY5" fmla="*/ 0 h 1681100"/>
              <a:gd name="connsiteX6" fmla="*/ 2814696 w 7472669"/>
              <a:gd name="connsiteY6" fmla="*/ 0 h 1681100"/>
              <a:gd name="connsiteX7" fmla="*/ 3321597 w 7472669"/>
              <a:gd name="connsiteY7" fmla="*/ 0 h 1681100"/>
              <a:gd name="connsiteX8" fmla="*/ 4035867 w 7472669"/>
              <a:gd name="connsiteY8" fmla="*/ 0 h 1681100"/>
              <a:gd name="connsiteX9" fmla="*/ 4681014 w 7472669"/>
              <a:gd name="connsiteY9" fmla="*/ 0 h 1681100"/>
              <a:gd name="connsiteX10" fmla="*/ 5326161 w 7472669"/>
              <a:gd name="connsiteY10" fmla="*/ 0 h 1681100"/>
              <a:gd name="connsiteX11" fmla="*/ 5833063 w 7472669"/>
              <a:gd name="connsiteY11" fmla="*/ 0 h 1681100"/>
              <a:gd name="connsiteX12" fmla="*/ 6201718 w 7472669"/>
              <a:gd name="connsiteY12" fmla="*/ 0 h 1681100"/>
              <a:gd name="connsiteX13" fmla="*/ 7192480 w 7472669"/>
              <a:gd name="connsiteY13" fmla="*/ 0 h 1681100"/>
              <a:gd name="connsiteX14" fmla="*/ 7472669 w 7472669"/>
              <a:gd name="connsiteY14" fmla="*/ 280189 h 1681100"/>
              <a:gd name="connsiteX15" fmla="*/ 7472669 w 7472669"/>
              <a:gd name="connsiteY15" fmla="*/ 818136 h 1681100"/>
              <a:gd name="connsiteX16" fmla="*/ 7472669 w 7472669"/>
              <a:gd name="connsiteY16" fmla="*/ 1400911 h 1681100"/>
              <a:gd name="connsiteX17" fmla="*/ 7192480 w 7472669"/>
              <a:gd name="connsiteY17" fmla="*/ 1681100 h 1681100"/>
              <a:gd name="connsiteX18" fmla="*/ 6685579 w 7472669"/>
              <a:gd name="connsiteY18" fmla="*/ 1681100 h 1681100"/>
              <a:gd name="connsiteX19" fmla="*/ 6040432 w 7472669"/>
              <a:gd name="connsiteY19" fmla="*/ 1681100 h 1681100"/>
              <a:gd name="connsiteX20" fmla="*/ 5464407 w 7472669"/>
              <a:gd name="connsiteY20" fmla="*/ 1681100 h 1681100"/>
              <a:gd name="connsiteX21" fmla="*/ 5026629 w 7472669"/>
              <a:gd name="connsiteY21" fmla="*/ 1681100 h 1681100"/>
              <a:gd name="connsiteX22" fmla="*/ 4312359 w 7472669"/>
              <a:gd name="connsiteY22" fmla="*/ 1681100 h 1681100"/>
              <a:gd name="connsiteX23" fmla="*/ 3736335 w 7472669"/>
              <a:gd name="connsiteY23" fmla="*/ 1681100 h 1681100"/>
              <a:gd name="connsiteX24" fmla="*/ 3160310 w 7472669"/>
              <a:gd name="connsiteY24" fmla="*/ 1681100 h 1681100"/>
              <a:gd name="connsiteX25" fmla="*/ 2722532 w 7472669"/>
              <a:gd name="connsiteY25" fmla="*/ 1681100 h 1681100"/>
              <a:gd name="connsiteX26" fmla="*/ 2146508 w 7472669"/>
              <a:gd name="connsiteY26" fmla="*/ 1681100 h 1681100"/>
              <a:gd name="connsiteX27" fmla="*/ 1501360 w 7472669"/>
              <a:gd name="connsiteY27" fmla="*/ 1681100 h 1681100"/>
              <a:gd name="connsiteX28" fmla="*/ 925336 w 7472669"/>
              <a:gd name="connsiteY28" fmla="*/ 1681100 h 1681100"/>
              <a:gd name="connsiteX29" fmla="*/ 280189 w 7472669"/>
              <a:gd name="connsiteY29" fmla="*/ 1681100 h 1681100"/>
              <a:gd name="connsiteX30" fmla="*/ 0 w 7472669"/>
              <a:gd name="connsiteY30" fmla="*/ 1400911 h 1681100"/>
              <a:gd name="connsiteX31" fmla="*/ 0 w 7472669"/>
              <a:gd name="connsiteY31" fmla="*/ 874172 h 1681100"/>
              <a:gd name="connsiteX32" fmla="*/ 0 w 7472669"/>
              <a:gd name="connsiteY32" fmla="*/ 280189 h 16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472669" h="1681100" fill="none" extrusionOk="0">
                <a:moveTo>
                  <a:pt x="0" y="280189"/>
                </a:moveTo>
                <a:cubicBezTo>
                  <a:pt x="-22615" y="152706"/>
                  <a:pt x="133492" y="21031"/>
                  <a:pt x="280189" y="0"/>
                </a:cubicBezTo>
                <a:cubicBezTo>
                  <a:pt x="598001" y="-75386"/>
                  <a:pt x="748353" y="23356"/>
                  <a:pt x="925336" y="0"/>
                </a:cubicBezTo>
                <a:cubicBezTo>
                  <a:pt x="1102319" y="-23356"/>
                  <a:pt x="1312454" y="5538"/>
                  <a:pt x="1432237" y="0"/>
                </a:cubicBezTo>
                <a:cubicBezTo>
                  <a:pt x="1552020" y="-5538"/>
                  <a:pt x="1778427" y="20318"/>
                  <a:pt x="1870016" y="0"/>
                </a:cubicBezTo>
                <a:cubicBezTo>
                  <a:pt x="1961605" y="-20318"/>
                  <a:pt x="2318881" y="8832"/>
                  <a:pt x="2446040" y="0"/>
                </a:cubicBezTo>
                <a:cubicBezTo>
                  <a:pt x="2573199" y="-8832"/>
                  <a:pt x="2637737" y="7872"/>
                  <a:pt x="2814696" y="0"/>
                </a:cubicBezTo>
                <a:cubicBezTo>
                  <a:pt x="2991655" y="-7872"/>
                  <a:pt x="3104148" y="44150"/>
                  <a:pt x="3321597" y="0"/>
                </a:cubicBezTo>
                <a:cubicBezTo>
                  <a:pt x="3539046" y="-44150"/>
                  <a:pt x="3699987" y="73644"/>
                  <a:pt x="4035867" y="0"/>
                </a:cubicBezTo>
                <a:cubicBezTo>
                  <a:pt x="4371747" y="-73644"/>
                  <a:pt x="4369908" y="75099"/>
                  <a:pt x="4681014" y="0"/>
                </a:cubicBezTo>
                <a:cubicBezTo>
                  <a:pt x="4992120" y="-75099"/>
                  <a:pt x="5084212" y="8906"/>
                  <a:pt x="5326161" y="0"/>
                </a:cubicBezTo>
                <a:cubicBezTo>
                  <a:pt x="5568110" y="-8906"/>
                  <a:pt x="5656003" y="4295"/>
                  <a:pt x="5833063" y="0"/>
                </a:cubicBezTo>
                <a:cubicBezTo>
                  <a:pt x="6010123" y="-4295"/>
                  <a:pt x="6064862" y="17820"/>
                  <a:pt x="6201718" y="0"/>
                </a:cubicBezTo>
                <a:cubicBezTo>
                  <a:pt x="6338575" y="-17820"/>
                  <a:pt x="6915008" y="93932"/>
                  <a:pt x="7192480" y="0"/>
                </a:cubicBezTo>
                <a:cubicBezTo>
                  <a:pt x="7348619" y="3808"/>
                  <a:pt x="7465734" y="126163"/>
                  <a:pt x="7472669" y="280189"/>
                </a:cubicBezTo>
                <a:cubicBezTo>
                  <a:pt x="7535677" y="511084"/>
                  <a:pt x="7455504" y="593909"/>
                  <a:pt x="7472669" y="818136"/>
                </a:cubicBezTo>
                <a:cubicBezTo>
                  <a:pt x="7489834" y="1042363"/>
                  <a:pt x="7451114" y="1119770"/>
                  <a:pt x="7472669" y="1400911"/>
                </a:cubicBezTo>
                <a:cubicBezTo>
                  <a:pt x="7477223" y="1546405"/>
                  <a:pt x="7324281" y="1712893"/>
                  <a:pt x="7192480" y="1681100"/>
                </a:cubicBezTo>
                <a:cubicBezTo>
                  <a:pt x="7072440" y="1693774"/>
                  <a:pt x="6812667" y="1647286"/>
                  <a:pt x="6685579" y="1681100"/>
                </a:cubicBezTo>
                <a:cubicBezTo>
                  <a:pt x="6558491" y="1714914"/>
                  <a:pt x="6272965" y="1674584"/>
                  <a:pt x="6040432" y="1681100"/>
                </a:cubicBezTo>
                <a:cubicBezTo>
                  <a:pt x="5807899" y="1687616"/>
                  <a:pt x="5710819" y="1671943"/>
                  <a:pt x="5464407" y="1681100"/>
                </a:cubicBezTo>
                <a:cubicBezTo>
                  <a:pt x="5217996" y="1690257"/>
                  <a:pt x="5199913" y="1630922"/>
                  <a:pt x="5026629" y="1681100"/>
                </a:cubicBezTo>
                <a:cubicBezTo>
                  <a:pt x="4853345" y="1731278"/>
                  <a:pt x="4490525" y="1669363"/>
                  <a:pt x="4312359" y="1681100"/>
                </a:cubicBezTo>
                <a:cubicBezTo>
                  <a:pt x="4134193" y="1692837"/>
                  <a:pt x="3951834" y="1670727"/>
                  <a:pt x="3736335" y="1681100"/>
                </a:cubicBezTo>
                <a:cubicBezTo>
                  <a:pt x="3520836" y="1691473"/>
                  <a:pt x="3285605" y="1676734"/>
                  <a:pt x="3160310" y="1681100"/>
                </a:cubicBezTo>
                <a:cubicBezTo>
                  <a:pt x="3035016" y="1685466"/>
                  <a:pt x="2813211" y="1675964"/>
                  <a:pt x="2722532" y="1681100"/>
                </a:cubicBezTo>
                <a:cubicBezTo>
                  <a:pt x="2631853" y="1686236"/>
                  <a:pt x="2312703" y="1653891"/>
                  <a:pt x="2146508" y="1681100"/>
                </a:cubicBezTo>
                <a:cubicBezTo>
                  <a:pt x="1980313" y="1708309"/>
                  <a:pt x="1720523" y="1659207"/>
                  <a:pt x="1501360" y="1681100"/>
                </a:cubicBezTo>
                <a:cubicBezTo>
                  <a:pt x="1282197" y="1702993"/>
                  <a:pt x="1186684" y="1680870"/>
                  <a:pt x="925336" y="1681100"/>
                </a:cubicBezTo>
                <a:cubicBezTo>
                  <a:pt x="663988" y="1681330"/>
                  <a:pt x="493959" y="1643802"/>
                  <a:pt x="280189" y="1681100"/>
                </a:cubicBezTo>
                <a:cubicBezTo>
                  <a:pt x="134312" y="1691410"/>
                  <a:pt x="-20595" y="1551653"/>
                  <a:pt x="0" y="1400911"/>
                </a:cubicBezTo>
                <a:cubicBezTo>
                  <a:pt x="-5259" y="1169729"/>
                  <a:pt x="50134" y="1088147"/>
                  <a:pt x="0" y="874172"/>
                </a:cubicBezTo>
                <a:cubicBezTo>
                  <a:pt x="-50134" y="660197"/>
                  <a:pt x="27651" y="399576"/>
                  <a:pt x="0" y="280189"/>
                </a:cubicBezTo>
                <a:close/>
              </a:path>
              <a:path w="7472669" h="1681100" stroke="0" extrusionOk="0">
                <a:moveTo>
                  <a:pt x="0" y="280189"/>
                </a:moveTo>
                <a:cubicBezTo>
                  <a:pt x="-14810" y="150260"/>
                  <a:pt x="122554" y="-8871"/>
                  <a:pt x="280189" y="0"/>
                </a:cubicBezTo>
                <a:cubicBezTo>
                  <a:pt x="438939" y="-4409"/>
                  <a:pt x="628939" y="45115"/>
                  <a:pt x="717967" y="0"/>
                </a:cubicBezTo>
                <a:cubicBezTo>
                  <a:pt x="806995" y="-45115"/>
                  <a:pt x="961260" y="52214"/>
                  <a:pt x="1155746" y="0"/>
                </a:cubicBezTo>
                <a:cubicBezTo>
                  <a:pt x="1350232" y="-52214"/>
                  <a:pt x="1468828" y="32301"/>
                  <a:pt x="1662647" y="0"/>
                </a:cubicBezTo>
                <a:cubicBezTo>
                  <a:pt x="1856466" y="-32301"/>
                  <a:pt x="2011830" y="6491"/>
                  <a:pt x="2100426" y="0"/>
                </a:cubicBezTo>
                <a:cubicBezTo>
                  <a:pt x="2189022" y="-6491"/>
                  <a:pt x="2431079" y="6240"/>
                  <a:pt x="2676450" y="0"/>
                </a:cubicBezTo>
                <a:cubicBezTo>
                  <a:pt x="2921821" y="-6240"/>
                  <a:pt x="2896476" y="12552"/>
                  <a:pt x="3045105" y="0"/>
                </a:cubicBezTo>
                <a:cubicBezTo>
                  <a:pt x="3193735" y="-12552"/>
                  <a:pt x="3344738" y="41074"/>
                  <a:pt x="3552007" y="0"/>
                </a:cubicBezTo>
                <a:cubicBezTo>
                  <a:pt x="3759276" y="-41074"/>
                  <a:pt x="3872971" y="58082"/>
                  <a:pt x="4058908" y="0"/>
                </a:cubicBezTo>
                <a:cubicBezTo>
                  <a:pt x="4244845" y="-58082"/>
                  <a:pt x="4345570" y="14541"/>
                  <a:pt x="4427564" y="0"/>
                </a:cubicBezTo>
                <a:cubicBezTo>
                  <a:pt x="4509558" y="-14541"/>
                  <a:pt x="4833590" y="19499"/>
                  <a:pt x="5141834" y="0"/>
                </a:cubicBezTo>
                <a:cubicBezTo>
                  <a:pt x="5450078" y="-19499"/>
                  <a:pt x="5384604" y="10091"/>
                  <a:pt x="5579612" y="0"/>
                </a:cubicBezTo>
                <a:cubicBezTo>
                  <a:pt x="5774620" y="-10091"/>
                  <a:pt x="5857866" y="36314"/>
                  <a:pt x="6017391" y="0"/>
                </a:cubicBezTo>
                <a:cubicBezTo>
                  <a:pt x="6176916" y="-36314"/>
                  <a:pt x="6397806" y="32973"/>
                  <a:pt x="6662538" y="0"/>
                </a:cubicBezTo>
                <a:cubicBezTo>
                  <a:pt x="6927270" y="-32973"/>
                  <a:pt x="7060160" y="45412"/>
                  <a:pt x="7192480" y="0"/>
                </a:cubicBezTo>
                <a:cubicBezTo>
                  <a:pt x="7341835" y="-5342"/>
                  <a:pt x="7465025" y="122895"/>
                  <a:pt x="7472669" y="280189"/>
                </a:cubicBezTo>
                <a:cubicBezTo>
                  <a:pt x="7479715" y="515987"/>
                  <a:pt x="7439375" y="707287"/>
                  <a:pt x="7472669" y="818136"/>
                </a:cubicBezTo>
                <a:cubicBezTo>
                  <a:pt x="7505963" y="928985"/>
                  <a:pt x="7410673" y="1161021"/>
                  <a:pt x="7472669" y="1400911"/>
                </a:cubicBezTo>
                <a:cubicBezTo>
                  <a:pt x="7504668" y="1523170"/>
                  <a:pt x="7312403" y="1711221"/>
                  <a:pt x="7192480" y="1681100"/>
                </a:cubicBezTo>
                <a:cubicBezTo>
                  <a:pt x="6987351" y="1705728"/>
                  <a:pt x="6963967" y="1655413"/>
                  <a:pt x="6754702" y="1681100"/>
                </a:cubicBezTo>
                <a:cubicBezTo>
                  <a:pt x="6545437" y="1706787"/>
                  <a:pt x="6399721" y="1617741"/>
                  <a:pt x="6109554" y="1681100"/>
                </a:cubicBezTo>
                <a:cubicBezTo>
                  <a:pt x="5819387" y="1744459"/>
                  <a:pt x="5736353" y="1653758"/>
                  <a:pt x="5602653" y="1681100"/>
                </a:cubicBezTo>
                <a:cubicBezTo>
                  <a:pt x="5468953" y="1708442"/>
                  <a:pt x="5312019" y="1627950"/>
                  <a:pt x="5095752" y="1681100"/>
                </a:cubicBezTo>
                <a:cubicBezTo>
                  <a:pt x="4879485" y="1734250"/>
                  <a:pt x="4829944" y="1660149"/>
                  <a:pt x="4727096" y="1681100"/>
                </a:cubicBezTo>
                <a:cubicBezTo>
                  <a:pt x="4624248" y="1702051"/>
                  <a:pt x="4470267" y="1643982"/>
                  <a:pt x="4289318" y="1681100"/>
                </a:cubicBezTo>
                <a:cubicBezTo>
                  <a:pt x="4108369" y="1718218"/>
                  <a:pt x="3970354" y="1632174"/>
                  <a:pt x="3851539" y="1681100"/>
                </a:cubicBezTo>
                <a:cubicBezTo>
                  <a:pt x="3732724" y="1730026"/>
                  <a:pt x="3422908" y="1612279"/>
                  <a:pt x="3137269" y="1681100"/>
                </a:cubicBezTo>
                <a:cubicBezTo>
                  <a:pt x="2851630" y="1749921"/>
                  <a:pt x="2723994" y="1679710"/>
                  <a:pt x="2492122" y="1681100"/>
                </a:cubicBezTo>
                <a:cubicBezTo>
                  <a:pt x="2260250" y="1682490"/>
                  <a:pt x="1993972" y="1628784"/>
                  <a:pt x="1846975" y="1681100"/>
                </a:cubicBezTo>
                <a:cubicBezTo>
                  <a:pt x="1699978" y="1733416"/>
                  <a:pt x="1299176" y="1676881"/>
                  <a:pt x="1132705" y="1681100"/>
                </a:cubicBezTo>
                <a:cubicBezTo>
                  <a:pt x="966234" y="1685319"/>
                  <a:pt x="642559" y="1653244"/>
                  <a:pt x="280189" y="1681100"/>
                </a:cubicBezTo>
                <a:cubicBezTo>
                  <a:pt x="92451" y="1658225"/>
                  <a:pt x="-1747" y="1580937"/>
                  <a:pt x="0" y="1400911"/>
                </a:cubicBezTo>
                <a:cubicBezTo>
                  <a:pt x="-21818" y="1156604"/>
                  <a:pt x="25240" y="971752"/>
                  <a:pt x="0" y="818136"/>
                </a:cubicBezTo>
                <a:cubicBezTo>
                  <a:pt x="-25240" y="664521"/>
                  <a:pt x="55349" y="537748"/>
                  <a:pt x="0" y="280189"/>
                </a:cubicBezTo>
                <a:close/>
              </a:path>
            </a:pathLst>
          </a:custGeom>
          <a:solidFill>
            <a:srgbClr val="FFD8E0"/>
          </a:solidFill>
          <a:ln w="28575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387790943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We don’t achieve </a:t>
            </a:r>
            <a:r>
              <a:rPr lang="en-US" b="1" dirty="0">
                <a:solidFill>
                  <a:srgbClr val="C00000"/>
                </a:solidFill>
              </a:rPr>
              <a:t>full quadratic hardness</a:t>
            </a:r>
            <a:r>
              <a:rPr lang="en-US" dirty="0">
                <a:solidFill>
                  <a:srgbClr val="C00000"/>
                </a:solidFill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because we cannot assume a fully exponentially secure PRG (due to time-space tradeoffs for inverting OWF in a non-uniform setting).</a:t>
            </a:r>
          </a:p>
        </p:txBody>
      </p:sp>
      <p:pic>
        <p:nvPicPr>
          <p:cNvPr id="7" name="Graphic 6" descr="Crying face with solid fill with solid fill">
            <a:extLst>
              <a:ext uri="{FF2B5EF4-FFF2-40B4-BE49-F238E27FC236}">
                <a16:creationId xmlns:a16="http://schemas.microsoft.com/office/drawing/2014/main" id="{C533C601-F481-038E-75F9-EE86BA064A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09760" y="4266219"/>
            <a:ext cx="7366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7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92041"/>
            <a:ext cx="10058400" cy="292442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>
                <a:latin typeface="+mj-lt"/>
              </a:rPr>
              <a:t> 4-NIKE with quadratic security under sub-exponential hardness of CDH and the existence </a:t>
            </a:r>
            <a:r>
              <a:rPr lang="en-US" dirty="0">
                <a:latin typeface="+mj-lt"/>
              </a:rPr>
              <a:t>of an exponentially secure injective PRG.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>
                <a:latin typeface="+mj-lt"/>
              </a:rPr>
              <a:t> 4-NIKE with sub-quadratic security in MGGM assuming the existence of an exponentially secure injective PRG.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056F229-3E86-379B-E422-67C4D934C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26F67F-C978-4D19-4EAC-D4C9AF861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39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316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appy Bee">
            <a:extLst>
              <a:ext uri="{FF2B5EF4-FFF2-40B4-BE49-F238E27FC236}">
                <a16:creationId xmlns:a16="http://schemas.microsoft.com/office/drawing/2014/main" id="{81C6489F-400A-D549-B1CC-120C0B9D4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78450" y="2517217"/>
            <a:ext cx="715643" cy="715643"/>
          </a:xfrm>
        </p:spPr>
      </p:pic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2BEADDE8-5ACA-BA22-3AAF-54F8B724D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pic>
        <p:nvPicPr>
          <p:cNvPr id="2" name="Picture 6" descr="Happy Bee">
            <a:extLst>
              <a:ext uri="{FF2B5EF4-FFF2-40B4-BE49-F238E27FC236}">
                <a16:creationId xmlns:a16="http://schemas.microsoft.com/office/drawing/2014/main" id="{8CFEEEEB-F2E3-A0B0-9C67-D70C18AB2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256" y="1989490"/>
            <a:ext cx="715643" cy="715643"/>
          </a:xfrm>
          <a:prstGeom prst="rect">
            <a:avLst/>
          </a:prstGeom>
        </p:spPr>
      </p:pic>
      <p:pic>
        <p:nvPicPr>
          <p:cNvPr id="4" name="Picture 6" descr="Happy Bee">
            <a:extLst>
              <a:ext uri="{FF2B5EF4-FFF2-40B4-BE49-F238E27FC236}">
                <a16:creationId xmlns:a16="http://schemas.microsoft.com/office/drawing/2014/main" id="{6F6B7A6F-9756-09B4-5304-F51F1F547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801" y="5028482"/>
            <a:ext cx="715643" cy="715643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068793E-4065-1BB3-CE3C-AD5FA2D904D8}"/>
              </a:ext>
            </a:extLst>
          </p:cNvPr>
          <p:cNvCxnSpPr>
            <a:cxnSpLocks/>
            <a:stCxn id="12" idx="3"/>
            <a:endCxn id="2" idx="2"/>
          </p:cNvCxnSpPr>
          <p:nvPr/>
        </p:nvCxnSpPr>
        <p:spPr>
          <a:xfrm flipV="1">
            <a:off x="3394554" y="2705133"/>
            <a:ext cx="2190524" cy="171506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18FE522-C455-F202-0AE6-28B74BAF1C43}"/>
              </a:ext>
            </a:extLst>
          </p:cNvPr>
          <p:cNvCxnSpPr>
            <a:cxnSpLocks/>
            <a:stCxn id="5" idx="2"/>
            <a:endCxn id="4" idx="0"/>
          </p:cNvCxnSpPr>
          <p:nvPr/>
        </p:nvCxnSpPr>
        <p:spPr>
          <a:xfrm flipH="1">
            <a:off x="7114623" y="3124419"/>
            <a:ext cx="793826" cy="190406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78EFD3C-2B6C-93BC-AA41-C56176D82484}"/>
              </a:ext>
            </a:extLst>
          </p:cNvPr>
          <p:cNvCxnSpPr>
            <a:cxnSpLocks/>
            <a:stCxn id="6" idx="2"/>
            <a:endCxn id="10" idx="1"/>
          </p:cNvCxnSpPr>
          <p:nvPr/>
        </p:nvCxnSpPr>
        <p:spPr>
          <a:xfrm>
            <a:off x="3336272" y="3232860"/>
            <a:ext cx="5171973" cy="1076798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5A7BF443-26E9-921F-CA4C-EB540325E7A4}"/>
              </a:ext>
            </a:extLst>
          </p:cNvPr>
          <p:cNvSpPr>
            <a:spLocks noGrp="1"/>
          </p:cNvSpPr>
          <p:nvPr/>
        </p:nvSpPr>
        <p:spPr>
          <a:xfrm>
            <a:off x="1098087" y="319698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Key-Exchange Protocols</a:t>
            </a:r>
            <a:endParaRPr lang="en-US" sz="4000" b="0" dirty="0"/>
          </a:p>
        </p:txBody>
      </p:sp>
      <p:pic>
        <p:nvPicPr>
          <p:cNvPr id="5" name="Picture 6" descr="Happy Bee">
            <a:extLst>
              <a:ext uri="{FF2B5EF4-FFF2-40B4-BE49-F238E27FC236}">
                <a16:creationId xmlns:a16="http://schemas.microsoft.com/office/drawing/2014/main" id="{D9D61D4A-7BF5-7E60-CAF7-28902A6E1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627" y="2408776"/>
            <a:ext cx="715643" cy="715643"/>
          </a:xfrm>
          <a:prstGeom prst="rect">
            <a:avLst/>
          </a:prstGeom>
        </p:spPr>
      </p:pic>
      <p:pic>
        <p:nvPicPr>
          <p:cNvPr id="10" name="Picture 6" descr="Happy Bee">
            <a:extLst>
              <a:ext uri="{FF2B5EF4-FFF2-40B4-BE49-F238E27FC236}">
                <a16:creationId xmlns:a16="http://schemas.microsoft.com/office/drawing/2014/main" id="{176DCEFD-2C47-6D38-245D-1BFE977F4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8245" y="3951836"/>
            <a:ext cx="715643" cy="715643"/>
          </a:xfrm>
          <a:prstGeom prst="rect">
            <a:avLst/>
          </a:prstGeom>
        </p:spPr>
      </p:pic>
      <p:pic>
        <p:nvPicPr>
          <p:cNvPr id="11" name="Picture 6" descr="Happy Bee">
            <a:extLst>
              <a:ext uri="{FF2B5EF4-FFF2-40B4-BE49-F238E27FC236}">
                <a16:creationId xmlns:a16="http://schemas.microsoft.com/office/drawing/2014/main" id="{FDF3B47B-01E9-1F8D-5307-73BE44C0E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685" y="4997310"/>
            <a:ext cx="715643" cy="715643"/>
          </a:xfrm>
          <a:prstGeom prst="rect">
            <a:avLst/>
          </a:prstGeom>
        </p:spPr>
      </p:pic>
      <p:pic>
        <p:nvPicPr>
          <p:cNvPr id="12" name="Picture 6" descr="Happy Bee">
            <a:extLst>
              <a:ext uri="{FF2B5EF4-FFF2-40B4-BE49-F238E27FC236}">
                <a16:creationId xmlns:a16="http://schemas.microsoft.com/office/drawing/2014/main" id="{98E221D5-9AB6-0071-B9D7-AE64989D1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911" y="4062371"/>
            <a:ext cx="715643" cy="715643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40CF697-40F6-7A30-27FB-BA12EFED8A13}"/>
              </a:ext>
            </a:extLst>
          </p:cNvPr>
          <p:cNvCxnSpPr>
            <a:cxnSpLocks/>
            <a:stCxn id="4" idx="0"/>
            <a:endCxn id="11" idx="0"/>
          </p:cNvCxnSpPr>
          <p:nvPr/>
        </p:nvCxnSpPr>
        <p:spPr>
          <a:xfrm flipH="1" flipV="1">
            <a:off x="4713507" y="4997310"/>
            <a:ext cx="2401116" cy="31172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9FC117E-9A78-9FB8-D18A-17A0E0EE213F}"/>
              </a:ext>
            </a:extLst>
          </p:cNvPr>
          <p:cNvCxnSpPr>
            <a:cxnSpLocks/>
            <a:stCxn id="2" idx="2"/>
            <a:endCxn id="6" idx="2"/>
          </p:cNvCxnSpPr>
          <p:nvPr/>
        </p:nvCxnSpPr>
        <p:spPr>
          <a:xfrm flipH="1">
            <a:off x="3336272" y="2705133"/>
            <a:ext cx="2248806" cy="527727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66733A8-070C-4A03-6A18-A2A345B3DA59}"/>
              </a:ext>
            </a:extLst>
          </p:cNvPr>
          <p:cNvCxnSpPr>
            <a:cxnSpLocks/>
            <a:stCxn id="10" idx="1"/>
            <a:endCxn id="12" idx="3"/>
          </p:cNvCxnSpPr>
          <p:nvPr/>
        </p:nvCxnSpPr>
        <p:spPr>
          <a:xfrm flipH="1">
            <a:off x="3394554" y="4309658"/>
            <a:ext cx="5113691" cy="110535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F585A23-5AED-75CC-77C6-4970D9F325F6}"/>
              </a:ext>
            </a:extLst>
          </p:cNvPr>
          <p:cNvCxnSpPr>
            <a:cxnSpLocks/>
            <a:stCxn id="11" idx="0"/>
            <a:endCxn id="5" idx="2"/>
          </p:cNvCxnSpPr>
          <p:nvPr/>
        </p:nvCxnSpPr>
        <p:spPr>
          <a:xfrm flipV="1">
            <a:off x="4713507" y="3124419"/>
            <a:ext cx="3194942" cy="1872891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E266491-9C15-87C7-F044-F08E16F04861}"/>
              </a:ext>
            </a:extLst>
          </p:cNvPr>
          <p:cNvCxnSpPr>
            <a:cxnSpLocks/>
            <a:stCxn id="2" idx="2"/>
            <a:endCxn id="4" idx="0"/>
          </p:cNvCxnSpPr>
          <p:nvPr/>
        </p:nvCxnSpPr>
        <p:spPr>
          <a:xfrm>
            <a:off x="5585078" y="2705133"/>
            <a:ext cx="1529545" cy="2323349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7680127-EE12-E108-C3EF-E79630117607}"/>
              </a:ext>
            </a:extLst>
          </p:cNvPr>
          <p:cNvCxnSpPr>
            <a:cxnSpLocks/>
            <a:stCxn id="5" idx="2"/>
            <a:endCxn id="2" idx="2"/>
          </p:cNvCxnSpPr>
          <p:nvPr/>
        </p:nvCxnSpPr>
        <p:spPr>
          <a:xfrm flipH="1" flipV="1">
            <a:off x="5585078" y="2705133"/>
            <a:ext cx="2323371" cy="419286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6CBE16C-DDFA-EDB4-7366-A5294993E54C}"/>
              </a:ext>
            </a:extLst>
          </p:cNvPr>
          <p:cNvCxnSpPr>
            <a:cxnSpLocks/>
            <a:stCxn id="11" idx="0"/>
            <a:endCxn id="12" idx="3"/>
          </p:cNvCxnSpPr>
          <p:nvPr/>
        </p:nvCxnSpPr>
        <p:spPr>
          <a:xfrm flipH="1" flipV="1">
            <a:off x="3394554" y="4420193"/>
            <a:ext cx="1318953" cy="577117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BB5688E-0E3C-9A12-FBA1-569E4A9D7F36}"/>
              </a:ext>
            </a:extLst>
          </p:cNvPr>
          <p:cNvCxnSpPr>
            <a:cxnSpLocks/>
            <a:stCxn id="4" idx="0"/>
            <a:endCxn id="10" idx="1"/>
          </p:cNvCxnSpPr>
          <p:nvPr/>
        </p:nvCxnSpPr>
        <p:spPr>
          <a:xfrm flipV="1">
            <a:off x="7114623" y="4309658"/>
            <a:ext cx="1393622" cy="718824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9D004600-C06A-46A3-AC32-34202E2776B0}"/>
              </a:ext>
            </a:extLst>
          </p:cNvPr>
          <p:cNvCxnSpPr>
            <a:cxnSpLocks/>
            <a:stCxn id="10" idx="1"/>
            <a:endCxn id="5" idx="2"/>
          </p:cNvCxnSpPr>
          <p:nvPr/>
        </p:nvCxnSpPr>
        <p:spPr>
          <a:xfrm flipH="1" flipV="1">
            <a:off x="7908449" y="3124419"/>
            <a:ext cx="599796" cy="1185239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32F2E07-BAAB-36A8-BFF8-95A6552BAC09}"/>
              </a:ext>
            </a:extLst>
          </p:cNvPr>
          <p:cNvCxnSpPr>
            <a:cxnSpLocks/>
            <a:stCxn id="6" idx="2"/>
            <a:endCxn id="12" idx="3"/>
          </p:cNvCxnSpPr>
          <p:nvPr/>
        </p:nvCxnSpPr>
        <p:spPr>
          <a:xfrm>
            <a:off x="3336272" y="3232860"/>
            <a:ext cx="58282" cy="118733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A3A22244-6EFA-0473-BAEA-271452CB04F9}"/>
              </a:ext>
            </a:extLst>
          </p:cNvPr>
          <p:cNvCxnSpPr>
            <a:cxnSpLocks/>
            <a:stCxn id="4" idx="0"/>
            <a:endCxn id="6" idx="2"/>
          </p:cNvCxnSpPr>
          <p:nvPr/>
        </p:nvCxnSpPr>
        <p:spPr>
          <a:xfrm flipH="1" flipV="1">
            <a:off x="3336272" y="3232860"/>
            <a:ext cx="3778351" cy="1795622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468786-B6EB-1E98-5097-0F12FFE1B503}"/>
                  </a:ext>
                </a:extLst>
              </p:cNvPr>
              <p:cNvSpPr txBox="1"/>
              <p:nvPr/>
            </p:nvSpPr>
            <p:spPr>
              <a:xfrm>
                <a:off x="5385807" y="3569370"/>
                <a:ext cx="7133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𝒌𝒆𝒚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468786-B6EB-1E98-5097-0F12FFE1B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807" y="3569370"/>
                <a:ext cx="713337" cy="430887"/>
              </a:xfrm>
              <a:prstGeom prst="rect">
                <a:avLst/>
              </a:prstGeom>
              <a:blipFill>
                <a:blip r:embed="rId4"/>
                <a:stretch>
                  <a:fillRect l="-15517" t="-2941" r="-17241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FD8B0DF-0B8B-58A7-2C2C-B973A2CEB67D}"/>
              </a:ext>
            </a:extLst>
          </p:cNvPr>
          <p:cNvCxnSpPr>
            <a:cxnSpLocks/>
          </p:cNvCxnSpPr>
          <p:nvPr/>
        </p:nvCxnSpPr>
        <p:spPr>
          <a:xfrm flipV="1">
            <a:off x="3336272" y="3124419"/>
            <a:ext cx="4572177" cy="108441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3CE9FDE-5285-55AD-16BE-C722D813123B}"/>
              </a:ext>
            </a:extLst>
          </p:cNvPr>
          <p:cNvCxnSpPr>
            <a:cxnSpLocks/>
            <a:stCxn id="3" idx="0"/>
            <a:endCxn id="2" idx="2"/>
          </p:cNvCxnSpPr>
          <p:nvPr/>
        </p:nvCxnSpPr>
        <p:spPr>
          <a:xfrm flipH="1" flipV="1">
            <a:off x="5585078" y="2705133"/>
            <a:ext cx="157398" cy="864237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F06C64E-4977-C25D-8F29-1405486DF31F}"/>
              </a:ext>
            </a:extLst>
          </p:cNvPr>
          <p:cNvCxnSpPr>
            <a:cxnSpLocks/>
            <a:stCxn id="3" idx="0"/>
            <a:endCxn id="5" idx="2"/>
          </p:cNvCxnSpPr>
          <p:nvPr/>
        </p:nvCxnSpPr>
        <p:spPr>
          <a:xfrm flipV="1">
            <a:off x="5742476" y="3124419"/>
            <a:ext cx="2165973" cy="444951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21FA9CF-94EB-BB3B-07C3-CE1EAC6D309D}"/>
              </a:ext>
            </a:extLst>
          </p:cNvPr>
          <p:cNvCxnSpPr>
            <a:cxnSpLocks/>
            <a:stCxn id="3" idx="1"/>
            <a:endCxn id="6" idx="2"/>
          </p:cNvCxnSpPr>
          <p:nvPr/>
        </p:nvCxnSpPr>
        <p:spPr>
          <a:xfrm flipH="1" flipV="1">
            <a:off x="3336272" y="3232860"/>
            <a:ext cx="2049535" cy="551954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A472B4D-7EFD-2605-6488-077B91146995}"/>
              </a:ext>
            </a:extLst>
          </p:cNvPr>
          <p:cNvCxnSpPr>
            <a:cxnSpLocks/>
            <a:stCxn id="3" idx="3"/>
            <a:endCxn id="10" idx="1"/>
          </p:cNvCxnSpPr>
          <p:nvPr/>
        </p:nvCxnSpPr>
        <p:spPr>
          <a:xfrm>
            <a:off x="6099144" y="3784814"/>
            <a:ext cx="2409101" cy="524844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6A40492-B38C-0852-D6F8-EA76502B6123}"/>
              </a:ext>
            </a:extLst>
          </p:cNvPr>
          <p:cNvCxnSpPr>
            <a:cxnSpLocks/>
            <a:stCxn id="3" idx="3"/>
            <a:endCxn id="4" idx="0"/>
          </p:cNvCxnSpPr>
          <p:nvPr/>
        </p:nvCxnSpPr>
        <p:spPr>
          <a:xfrm>
            <a:off x="6099144" y="3784814"/>
            <a:ext cx="1015479" cy="1243668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D92167E-D1C5-D919-450C-FF4787AF34C5}"/>
              </a:ext>
            </a:extLst>
          </p:cNvPr>
          <p:cNvCxnSpPr>
            <a:cxnSpLocks/>
            <a:stCxn id="3" idx="2"/>
            <a:endCxn id="11" idx="0"/>
          </p:cNvCxnSpPr>
          <p:nvPr/>
        </p:nvCxnSpPr>
        <p:spPr>
          <a:xfrm flipH="1">
            <a:off x="4713507" y="4000257"/>
            <a:ext cx="1028969" cy="997053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F5F16E8-F74D-0120-33CC-02C1CCAABECF}"/>
              </a:ext>
            </a:extLst>
          </p:cNvPr>
          <p:cNvCxnSpPr>
            <a:cxnSpLocks/>
            <a:stCxn id="3" idx="1"/>
            <a:endCxn id="12" idx="3"/>
          </p:cNvCxnSpPr>
          <p:nvPr/>
        </p:nvCxnSpPr>
        <p:spPr>
          <a:xfrm flipH="1">
            <a:off x="3394554" y="3784814"/>
            <a:ext cx="1991253" cy="635379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53E43BE-2D87-6B98-5EA3-72C26A7A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4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4E1B90C-F38E-45D2-B072-F463D52C7CFE}"/>
              </a:ext>
            </a:extLst>
          </p:cNvPr>
          <p:cNvSpPr txBox="1">
            <a:spLocks/>
          </p:cNvSpPr>
          <p:nvPr/>
        </p:nvSpPr>
        <p:spPr>
          <a:xfrm>
            <a:off x="1098087" y="5833730"/>
            <a:ext cx="10058400" cy="34790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b="1" dirty="0">
                <a:latin typeface="+mj-lt"/>
              </a:rPr>
              <a:t> The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key</a:t>
            </a:r>
            <a:r>
              <a:rPr lang="en-US" b="1" dirty="0">
                <a:latin typeface="+mj-lt"/>
              </a:rPr>
              <a:t> remains hidden from outside observers.</a:t>
            </a:r>
          </a:p>
        </p:txBody>
      </p:sp>
    </p:spTree>
    <p:extLst>
      <p:ext uri="{BB962C8B-B14F-4D97-AF65-F5344CB8AC3E}">
        <p14:creationId xmlns:p14="http://schemas.microsoft.com/office/powerpoint/2010/main" val="354795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Problems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1A3779B-2464-557A-AD20-63EBE1024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DE1BB-174D-C300-B63D-91C526658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92041"/>
            <a:ext cx="10058400" cy="292442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 Is it possibly to fully close the gap between our result and the impossibility result of ACMS?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It seems to relate to hard problem in additive combinatorics.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>
                <a:latin typeface="+mj-lt"/>
              </a:rPr>
              <a:t> Is it possible to construct a post-quantum fine-grained NIKE?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We can base our construction on LWE + injective PRG, though it is not post-quantum secure as is!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0" dirty="0">
                <a:latin typeface="+mj-lt"/>
              </a:rPr>
              <a:t>Our construction is broken in linear time because we need exp-secure PRG which we don’t have in post-quantum setting.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3E70B-8A98-53F6-E5A6-15A36E8F0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40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954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75F8FC7-2268-462F-AFF6-A4A975C34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686015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  <a:ea typeface="+mj-lt"/>
                <a:cs typeface="+mj-lt"/>
              </a:rPr>
              <a:t>Thank You!</a:t>
            </a:r>
            <a:endParaRPr lang="en-US" dirty="0">
              <a:latin typeface="+mn-lt"/>
              <a:cs typeface="Calibri Light"/>
            </a:endParaRPr>
          </a:p>
        </p:txBody>
      </p:sp>
      <p:pic>
        <p:nvPicPr>
          <p:cNvPr id="6" name="Picture 5" descr="A qr code with dots&#10;&#10;Description automatically generated">
            <a:extLst>
              <a:ext uri="{FF2B5EF4-FFF2-40B4-BE49-F238E27FC236}">
                <a16:creationId xmlns:a16="http://schemas.microsoft.com/office/drawing/2014/main" id="{797C3804-9E80-7C51-7C57-D3D118EB1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7"/>
          <a:stretch/>
        </p:blipFill>
        <p:spPr>
          <a:xfrm>
            <a:off x="633999" y="640081"/>
            <a:ext cx="5462001" cy="505415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EF45B32-FB97-49CC-B778-CA7CF87BE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D1C364C-8702-4ED9-9D23-41CDB2982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E051E9-6C07-4FBB-B4F7-EDF8DDEAA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14DA4C3E-520B-E9B3-AB4D-A1C5867B8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9AB2C-C285-0543-6695-2262E6CA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41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0FEB69-2980-2E24-8105-0F1113E4FF68}"/>
              </a:ext>
            </a:extLst>
          </p:cNvPr>
          <p:cNvSpPr txBox="1"/>
          <p:nvPr/>
        </p:nvSpPr>
        <p:spPr>
          <a:xfrm>
            <a:off x="6729999" y="4594877"/>
            <a:ext cx="2757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70C0"/>
                </a:solidFill>
              </a:rPr>
              <a:t>eprint.iacr.org</a:t>
            </a:r>
            <a:r>
              <a:rPr lang="en-US" sz="2000" dirty="0">
                <a:solidFill>
                  <a:srgbClr val="0070C0"/>
                </a:solidFill>
              </a:rPr>
              <a:t>/2024/834</a:t>
            </a:r>
          </a:p>
        </p:txBody>
      </p:sp>
    </p:spTree>
    <p:extLst>
      <p:ext uri="{BB962C8B-B14F-4D97-AF65-F5344CB8AC3E}">
        <p14:creationId xmlns:p14="http://schemas.microsoft.com/office/powerpoint/2010/main" val="6482802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in the plain model (High-Level)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62B2683-290C-00EF-EF21-E25649758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92041"/>
            <a:ext cx="10058400" cy="292442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+mj-lt"/>
              </a:rPr>
              <a:t>Replace PRG outputs with random strings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dirty="0">
                <a:latin typeface="+mj-lt"/>
              </a:rPr>
              <a:t>Apply CDH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F609DA-D0D4-7BC4-D568-67F90536691B}"/>
              </a:ext>
            </a:extLst>
          </p:cNvPr>
          <p:cNvSpPr txBox="1"/>
          <p:nvPr/>
        </p:nvSpPr>
        <p:spPr>
          <a:xfrm>
            <a:off x="189229" y="74506"/>
            <a:ext cx="1694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TODO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F89F7D-E8E8-326E-3D72-81A25BEA3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106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2BEADDE8-5ACA-BA22-3AAF-54F8B724D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A7BF443-26E9-921F-CA4C-EB540325E7A4}"/>
              </a:ext>
            </a:extLst>
          </p:cNvPr>
          <p:cNvSpPr>
            <a:spLocks noGrp="1"/>
          </p:cNvSpPr>
          <p:nvPr/>
        </p:nvSpPr>
        <p:spPr>
          <a:xfrm>
            <a:off x="1098087" y="319698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C00000"/>
                </a:solidFill>
              </a:rPr>
              <a:t>2-Party</a:t>
            </a:r>
            <a:r>
              <a:rPr lang="en-US" sz="4000" dirty="0"/>
              <a:t> Non-Interactive Key-Exchange</a:t>
            </a:r>
            <a:endParaRPr lang="en-US" sz="4000" b="0" dirty="0"/>
          </a:p>
        </p:txBody>
      </p:sp>
      <p:pic>
        <p:nvPicPr>
          <p:cNvPr id="45" name="Picture 44" descr="A cartoon of a person in a blue and white dress&#10;&#10;Description automatically generated">
            <a:extLst>
              <a:ext uri="{FF2B5EF4-FFF2-40B4-BE49-F238E27FC236}">
                <a16:creationId xmlns:a16="http://schemas.microsoft.com/office/drawing/2014/main" id="{B9E0D1E3-1410-CBCC-AC61-A8CEA6890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64036" y="2169917"/>
            <a:ext cx="1352418" cy="2518165"/>
          </a:xfrm>
          <a:prstGeom prst="rect">
            <a:avLst/>
          </a:prstGeom>
        </p:spPr>
      </p:pic>
      <p:pic>
        <p:nvPicPr>
          <p:cNvPr id="46" name="Picture 45" descr="A cartoon character holding a teddy bear&#10;&#10;Description automatically generated">
            <a:extLst>
              <a:ext uri="{FF2B5EF4-FFF2-40B4-BE49-F238E27FC236}">
                <a16:creationId xmlns:a16="http://schemas.microsoft.com/office/drawing/2014/main" id="{28763546-DCC4-94B9-4E14-E9079F6FCB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75548" y="3237325"/>
            <a:ext cx="1450757" cy="145075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A83F56-45FB-C414-4D55-A4AA6765F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717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appy Bee">
            <a:extLst>
              <a:ext uri="{FF2B5EF4-FFF2-40B4-BE49-F238E27FC236}">
                <a16:creationId xmlns:a16="http://schemas.microsoft.com/office/drawing/2014/main" id="{81C6489F-400A-D549-B1CC-120C0B9D4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96171" y="2266719"/>
            <a:ext cx="715643" cy="715643"/>
          </a:xfrm>
        </p:spPr>
      </p:pic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2BEADDE8-5ACA-BA22-3AAF-54F8B724D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9F2ECF6-0D4C-396B-6616-01A7EDFDC7AA}"/>
              </a:ext>
            </a:extLst>
          </p:cNvPr>
          <p:cNvSpPr>
            <a:spLocks noGrp="1"/>
          </p:cNvSpPr>
          <p:nvPr/>
        </p:nvSpPr>
        <p:spPr>
          <a:xfrm>
            <a:off x="1098087" y="319698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K-Party </a:t>
            </a:r>
            <a:r>
              <a:rPr lang="en-US" sz="4000" dirty="0">
                <a:solidFill>
                  <a:srgbClr val="C00000"/>
                </a:solidFill>
              </a:rPr>
              <a:t>Non-Interactive Key-Exchange</a:t>
            </a:r>
            <a:r>
              <a:rPr lang="en-US" sz="4000" dirty="0"/>
              <a:t> (K-NIKE)</a:t>
            </a:r>
            <a:endParaRPr lang="en-US" sz="4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5E529D-DB11-B4FB-9271-3FEA857A117A}"/>
                  </a:ext>
                </a:extLst>
              </p:cNvPr>
              <p:cNvSpPr txBox="1"/>
              <p:nvPr/>
            </p:nvSpPr>
            <p:spPr>
              <a:xfrm>
                <a:off x="1324294" y="2982362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5E529D-DB11-B4FB-9271-3FEA857A1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294" y="2982362"/>
                <a:ext cx="259396" cy="246221"/>
              </a:xfrm>
              <a:prstGeom prst="rect">
                <a:avLst/>
              </a:prstGeom>
              <a:blipFill>
                <a:blip r:embed="rId7"/>
                <a:stretch>
                  <a:fillRect l="-14286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6" descr="Happy Bee">
            <a:extLst>
              <a:ext uri="{FF2B5EF4-FFF2-40B4-BE49-F238E27FC236}">
                <a16:creationId xmlns:a16="http://schemas.microsoft.com/office/drawing/2014/main" id="{8CFEEEEB-F2E3-A0B0-9C67-D70C18AB2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885" y="327159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F2A36A-EB28-63B9-6484-04122CC7CB8D}"/>
                  </a:ext>
                </a:extLst>
              </p:cNvPr>
              <p:cNvSpPr txBox="1"/>
              <p:nvPr/>
            </p:nvSpPr>
            <p:spPr>
              <a:xfrm>
                <a:off x="1320008" y="398723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F2A36A-EB28-63B9-6484-04122CC7C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008" y="3987239"/>
                <a:ext cx="259396" cy="246221"/>
              </a:xfrm>
              <a:prstGeom prst="rect">
                <a:avLst/>
              </a:prstGeom>
              <a:blipFill>
                <a:blip r:embed="rId8"/>
                <a:stretch>
                  <a:fillRect l="-19048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 descr="Happy Bee">
            <a:extLst>
              <a:ext uri="{FF2B5EF4-FFF2-40B4-BE49-F238E27FC236}">
                <a16:creationId xmlns:a16="http://schemas.microsoft.com/office/drawing/2014/main" id="{6F6B7A6F-9756-09B4-5304-F51F1F547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885" y="4966155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189869-5F1D-4FCA-A2B9-14B64E4C6FCE}"/>
                  </a:ext>
                </a:extLst>
              </p:cNvPr>
              <p:cNvSpPr txBox="1"/>
              <p:nvPr/>
            </p:nvSpPr>
            <p:spPr>
              <a:xfrm>
                <a:off x="1320008" y="5681798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189869-5F1D-4FCA-A2B9-14B64E4C6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008" y="5681798"/>
                <a:ext cx="259396" cy="246221"/>
              </a:xfrm>
              <a:prstGeom prst="rect">
                <a:avLst/>
              </a:prstGeom>
              <a:blipFill>
                <a:blip r:embed="rId9"/>
                <a:stretch>
                  <a:fillRect l="-23810" r="-952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A2A025-7DE3-0F88-F5E9-99E0C5F92931}"/>
                  </a:ext>
                </a:extLst>
              </p:cNvPr>
              <p:cNvSpPr txBox="1"/>
              <p:nvPr/>
            </p:nvSpPr>
            <p:spPr>
              <a:xfrm>
                <a:off x="1324672" y="4442935"/>
                <a:ext cx="1250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A2A025-7DE3-0F88-F5E9-99E0C5F92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672" y="4442935"/>
                <a:ext cx="125034" cy="276999"/>
              </a:xfrm>
              <a:prstGeom prst="rect">
                <a:avLst/>
              </a:prstGeom>
              <a:blipFill>
                <a:blip r:embed="rId10"/>
                <a:stretch>
                  <a:fillRect l="-36364" r="-27273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1ECE0FE-C657-0CBF-5066-DC134C6B1852}"/>
              </a:ext>
            </a:extLst>
          </p:cNvPr>
          <p:cNvCxnSpPr/>
          <p:nvPr/>
        </p:nvCxnSpPr>
        <p:spPr>
          <a:xfrm>
            <a:off x="670171" y="3002301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DB5839-B2E8-0159-A520-E3F82FA53AA6}"/>
                  </a:ext>
                </a:extLst>
              </p:cNvPr>
              <p:cNvSpPr txBox="1"/>
              <p:nvPr/>
            </p:nvSpPr>
            <p:spPr>
              <a:xfrm>
                <a:off x="725182" y="2657344"/>
                <a:ext cx="2385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DB5839-B2E8-0159-A520-E3F82FA53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82" y="2657344"/>
                <a:ext cx="238527" cy="276999"/>
              </a:xfrm>
              <a:prstGeom prst="rect">
                <a:avLst/>
              </a:prstGeom>
              <a:blipFill>
                <a:blip r:embed="rId11"/>
                <a:stretch>
                  <a:fillRect l="-15789" r="-10526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093007-146B-59F5-9C88-2FD6B908A9CA}"/>
              </a:ext>
            </a:extLst>
          </p:cNvPr>
          <p:cNvCxnSpPr/>
          <p:nvPr/>
        </p:nvCxnSpPr>
        <p:spPr>
          <a:xfrm>
            <a:off x="667332" y="3920681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49A79-1563-DCB9-95DB-365780890CBD}"/>
                  </a:ext>
                </a:extLst>
              </p:cNvPr>
              <p:cNvSpPr txBox="1"/>
              <p:nvPr/>
            </p:nvSpPr>
            <p:spPr>
              <a:xfrm>
                <a:off x="725182" y="3578700"/>
                <a:ext cx="2438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49A79-1563-DCB9-95DB-365780890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82" y="3578700"/>
                <a:ext cx="243848" cy="276999"/>
              </a:xfrm>
              <a:prstGeom prst="rect">
                <a:avLst/>
              </a:prstGeom>
              <a:blipFill>
                <a:blip r:embed="rId12"/>
                <a:stretch>
                  <a:fillRect l="-15000" r="-5000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36257CD-64DF-D784-C7AE-167BF466EBC8}"/>
              </a:ext>
            </a:extLst>
          </p:cNvPr>
          <p:cNvCxnSpPr/>
          <p:nvPr/>
        </p:nvCxnSpPr>
        <p:spPr>
          <a:xfrm>
            <a:off x="709112" y="5611061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B37DB3-593C-180F-0AF8-329C3D6600B7}"/>
                  </a:ext>
                </a:extLst>
              </p:cNvPr>
              <p:cNvSpPr txBox="1"/>
              <p:nvPr/>
            </p:nvSpPr>
            <p:spPr>
              <a:xfrm>
                <a:off x="774491" y="5266103"/>
                <a:ext cx="2729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B37DB3-593C-180F-0AF8-329C3D660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91" y="5266103"/>
                <a:ext cx="272960" cy="276999"/>
              </a:xfrm>
              <a:prstGeom prst="rect">
                <a:avLst/>
              </a:prstGeom>
              <a:blipFill>
                <a:blip r:embed="rId13"/>
                <a:stretch>
                  <a:fillRect l="-8696" r="-43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56BC937-A14E-D250-EB98-7B0AD4681658}"/>
                  </a:ext>
                </a:extLst>
              </p:cNvPr>
              <p:cNvSpPr txBox="1"/>
              <p:nvPr/>
            </p:nvSpPr>
            <p:spPr>
              <a:xfrm>
                <a:off x="2791520" y="2597264"/>
                <a:ext cx="4001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56BC937-A14E-D250-EB98-7B0AD4681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520" y="2597264"/>
                <a:ext cx="400173" cy="276999"/>
              </a:xfrm>
              <a:prstGeom prst="rect">
                <a:avLst/>
              </a:prstGeom>
              <a:blipFill>
                <a:blip r:embed="rId14"/>
                <a:stretch>
                  <a:fillRect l="-21212" t="-8696" r="-3030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D51F2BC-1E1D-0B3A-27D6-280CC52886D3}"/>
                  </a:ext>
                </a:extLst>
              </p:cNvPr>
              <p:cNvSpPr txBox="1"/>
              <p:nvPr/>
            </p:nvSpPr>
            <p:spPr>
              <a:xfrm>
                <a:off x="2798744" y="3528368"/>
                <a:ext cx="3542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D51F2BC-1E1D-0B3A-27D6-280CC5288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744" y="3528368"/>
                <a:ext cx="354200" cy="276999"/>
              </a:xfrm>
              <a:prstGeom prst="rect">
                <a:avLst/>
              </a:prstGeom>
              <a:blipFill>
                <a:blip r:embed="rId15"/>
                <a:stretch>
                  <a:fillRect l="-10345" r="-34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3ED0848-6B28-FCB1-B731-5EBE562F2EFD}"/>
                  </a:ext>
                </a:extLst>
              </p:cNvPr>
              <p:cNvSpPr txBox="1"/>
              <p:nvPr/>
            </p:nvSpPr>
            <p:spPr>
              <a:xfrm>
                <a:off x="2791520" y="5262204"/>
                <a:ext cx="3833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3ED0848-6B28-FCB1-B731-5EBE562F2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520" y="5262204"/>
                <a:ext cx="383310" cy="276999"/>
              </a:xfrm>
              <a:prstGeom prst="rect">
                <a:avLst/>
              </a:prstGeom>
              <a:blipFill>
                <a:blip r:embed="rId16"/>
                <a:stretch>
                  <a:fillRect l="-6250" r="-3125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DBBCD85-7013-8348-63A8-9D0E038A6A66}"/>
                  </a:ext>
                </a:extLst>
              </p:cNvPr>
              <p:cNvSpPr txBox="1"/>
              <p:nvPr/>
            </p:nvSpPr>
            <p:spPr>
              <a:xfrm>
                <a:off x="2929089" y="4422178"/>
                <a:ext cx="1250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DBBCD85-7013-8348-63A8-9D0E038A6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089" y="4422178"/>
                <a:ext cx="125034" cy="276999"/>
              </a:xfrm>
              <a:prstGeom prst="rect">
                <a:avLst/>
              </a:prstGeom>
              <a:blipFill>
                <a:blip r:embed="rId17"/>
                <a:stretch>
                  <a:fillRect l="-27273" r="-27273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068793E-4065-1BB3-CE3C-AD5FA2D904D8}"/>
              </a:ext>
            </a:extLst>
          </p:cNvPr>
          <p:cNvCxnSpPr/>
          <p:nvPr/>
        </p:nvCxnSpPr>
        <p:spPr>
          <a:xfrm>
            <a:off x="2079868" y="2770576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18FE522-C455-F202-0AE6-28B74BAF1C43}"/>
              </a:ext>
            </a:extLst>
          </p:cNvPr>
          <p:cNvCxnSpPr/>
          <p:nvPr/>
        </p:nvCxnSpPr>
        <p:spPr>
          <a:xfrm>
            <a:off x="2079868" y="3701680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78EFD3C-2B6C-93BC-AA41-C56176D82484}"/>
              </a:ext>
            </a:extLst>
          </p:cNvPr>
          <p:cNvCxnSpPr/>
          <p:nvPr/>
        </p:nvCxnSpPr>
        <p:spPr>
          <a:xfrm>
            <a:off x="2079868" y="5435516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5A5C270-DBD5-6723-BF98-C7A3412F6FBB}"/>
                  </a:ext>
                </a:extLst>
              </p:cNvPr>
              <p:cNvSpPr txBox="1"/>
              <p:nvPr/>
            </p:nvSpPr>
            <p:spPr>
              <a:xfrm>
                <a:off x="6672649" y="2317725"/>
                <a:ext cx="4483031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parties.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Each party performs the following: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Samples a private randomness.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Generates a </a:t>
                </a:r>
                <a:r>
                  <a:rPr lang="en-US" b="1" dirty="0"/>
                  <a:t>single</a:t>
                </a:r>
                <a:r>
                  <a:rPr lang="en-US" dirty="0"/>
                  <a:t> message and sends it to all the other parties.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5A5C270-DBD5-6723-BF98-C7A3412F6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649" y="2317725"/>
                <a:ext cx="4483031" cy="1477328"/>
              </a:xfrm>
              <a:prstGeom prst="rect">
                <a:avLst/>
              </a:prstGeom>
              <a:blipFill>
                <a:blip r:embed="rId18"/>
                <a:stretch>
                  <a:fillRect l="-847" t="-1695"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9C8F7E-0B30-72ED-4EF3-5203C724F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44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895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7" grpId="0"/>
      <p:bldP spid="8" grpId="0"/>
      <p:bldP spid="15" grpId="0"/>
      <p:bldP spid="17" grpId="0"/>
      <p:bldP spid="19" grpId="0"/>
      <p:bldP spid="29" grpId="0"/>
      <p:bldP spid="30" grpId="0"/>
      <p:bldP spid="31" grpId="0"/>
      <p:bldP spid="3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appy Bee">
            <a:extLst>
              <a:ext uri="{FF2B5EF4-FFF2-40B4-BE49-F238E27FC236}">
                <a16:creationId xmlns:a16="http://schemas.microsoft.com/office/drawing/2014/main" id="{81C6489F-400A-D549-B1CC-120C0B9D4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6171" y="2266719"/>
            <a:ext cx="715643" cy="715643"/>
          </a:xfrm>
        </p:spPr>
      </p:pic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2BEADDE8-5ACA-BA22-3AAF-54F8B724D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5E529D-DB11-B4FB-9271-3FEA857A117A}"/>
                  </a:ext>
                </a:extLst>
              </p:cNvPr>
              <p:cNvSpPr txBox="1"/>
              <p:nvPr/>
            </p:nvSpPr>
            <p:spPr>
              <a:xfrm>
                <a:off x="1324294" y="2982362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5E529D-DB11-B4FB-9271-3FEA857A1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294" y="2982362"/>
                <a:ext cx="259396" cy="246221"/>
              </a:xfrm>
              <a:prstGeom prst="rect">
                <a:avLst/>
              </a:prstGeom>
              <a:blipFill>
                <a:blip r:embed="rId6"/>
                <a:stretch>
                  <a:fillRect l="-14286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6" descr="Happy Bee">
            <a:extLst>
              <a:ext uri="{FF2B5EF4-FFF2-40B4-BE49-F238E27FC236}">
                <a16:creationId xmlns:a16="http://schemas.microsoft.com/office/drawing/2014/main" id="{8CFEEEEB-F2E3-A0B0-9C67-D70C18AB2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85" y="327159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F2A36A-EB28-63B9-6484-04122CC7CB8D}"/>
                  </a:ext>
                </a:extLst>
              </p:cNvPr>
              <p:cNvSpPr txBox="1"/>
              <p:nvPr/>
            </p:nvSpPr>
            <p:spPr>
              <a:xfrm>
                <a:off x="1320008" y="398723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F2A36A-EB28-63B9-6484-04122CC7C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008" y="3987239"/>
                <a:ext cx="259396" cy="246221"/>
              </a:xfrm>
              <a:prstGeom prst="rect">
                <a:avLst/>
              </a:prstGeom>
              <a:blipFill>
                <a:blip r:embed="rId7"/>
                <a:stretch>
                  <a:fillRect l="-19048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 descr="Happy Bee">
            <a:extLst>
              <a:ext uri="{FF2B5EF4-FFF2-40B4-BE49-F238E27FC236}">
                <a16:creationId xmlns:a16="http://schemas.microsoft.com/office/drawing/2014/main" id="{6F6B7A6F-9756-09B4-5304-F51F1F547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85" y="4966155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189869-5F1D-4FCA-A2B9-14B64E4C6FCE}"/>
                  </a:ext>
                </a:extLst>
              </p:cNvPr>
              <p:cNvSpPr txBox="1"/>
              <p:nvPr/>
            </p:nvSpPr>
            <p:spPr>
              <a:xfrm>
                <a:off x="1320008" y="5681798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189869-5F1D-4FCA-A2B9-14B64E4C6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008" y="5681798"/>
                <a:ext cx="259396" cy="246221"/>
              </a:xfrm>
              <a:prstGeom prst="rect">
                <a:avLst/>
              </a:prstGeom>
              <a:blipFill>
                <a:blip r:embed="rId8"/>
                <a:stretch>
                  <a:fillRect l="-23810" r="-952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A2A025-7DE3-0F88-F5E9-99E0C5F92931}"/>
                  </a:ext>
                </a:extLst>
              </p:cNvPr>
              <p:cNvSpPr txBox="1"/>
              <p:nvPr/>
            </p:nvSpPr>
            <p:spPr>
              <a:xfrm>
                <a:off x="1324672" y="4442935"/>
                <a:ext cx="1250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A2A025-7DE3-0F88-F5E9-99E0C5F92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672" y="4442935"/>
                <a:ext cx="125034" cy="276999"/>
              </a:xfrm>
              <a:prstGeom prst="rect">
                <a:avLst/>
              </a:prstGeom>
              <a:blipFill>
                <a:blip r:embed="rId9"/>
                <a:stretch>
                  <a:fillRect l="-36364" r="-27273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1ECE0FE-C657-0CBF-5066-DC134C6B1852}"/>
              </a:ext>
            </a:extLst>
          </p:cNvPr>
          <p:cNvCxnSpPr/>
          <p:nvPr/>
        </p:nvCxnSpPr>
        <p:spPr>
          <a:xfrm>
            <a:off x="670171" y="3002301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DB5839-B2E8-0159-A520-E3F82FA53AA6}"/>
                  </a:ext>
                </a:extLst>
              </p:cNvPr>
              <p:cNvSpPr txBox="1"/>
              <p:nvPr/>
            </p:nvSpPr>
            <p:spPr>
              <a:xfrm>
                <a:off x="725182" y="2657344"/>
                <a:ext cx="2385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DB5839-B2E8-0159-A520-E3F82FA53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82" y="2657344"/>
                <a:ext cx="238527" cy="276999"/>
              </a:xfrm>
              <a:prstGeom prst="rect">
                <a:avLst/>
              </a:prstGeom>
              <a:blipFill>
                <a:blip r:embed="rId10"/>
                <a:stretch>
                  <a:fillRect l="-15789" r="-10526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093007-146B-59F5-9C88-2FD6B908A9CA}"/>
              </a:ext>
            </a:extLst>
          </p:cNvPr>
          <p:cNvCxnSpPr/>
          <p:nvPr/>
        </p:nvCxnSpPr>
        <p:spPr>
          <a:xfrm>
            <a:off x="667332" y="3920681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49A79-1563-DCB9-95DB-365780890CBD}"/>
                  </a:ext>
                </a:extLst>
              </p:cNvPr>
              <p:cNvSpPr txBox="1"/>
              <p:nvPr/>
            </p:nvSpPr>
            <p:spPr>
              <a:xfrm>
                <a:off x="725182" y="3578700"/>
                <a:ext cx="2438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49A79-1563-DCB9-95DB-365780890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82" y="3578700"/>
                <a:ext cx="243848" cy="276999"/>
              </a:xfrm>
              <a:prstGeom prst="rect">
                <a:avLst/>
              </a:prstGeom>
              <a:blipFill>
                <a:blip r:embed="rId11"/>
                <a:stretch>
                  <a:fillRect l="-15000" r="-5000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36257CD-64DF-D784-C7AE-167BF466EBC8}"/>
              </a:ext>
            </a:extLst>
          </p:cNvPr>
          <p:cNvCxnSpPr/>
          <p:nvPr/>
        </p:nvCxnSpPr>
        <p:spPr>
          <a:xfrm>
            <a:off x="709112" y="5611061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B37DB3-593C-180F-0AF8-329C3D6600B7}"/>
                  </a:ext>
                </a:extLst>
              </p:cNvPr>
              <p:cNvSpPr txBox="1"/>
              <p:nvPr/>
            </p:nvSpPr>
            <p:spPr>
              <a:xfrm>
                <a:off x="774491" y="5266103"/>
                <a:ext cx="2729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B37DB3-593C-180F-0AF8-329C3D660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91" y="5266103"/>
                <a:ext cx="272960" cy="276999"/>
              </a:xfrm>
              <a:prstGeom prst="rect">
                <a:avLst/>
              </a:prstGeom>
              <a:blipFill>
                <a:blip r:embed="rId12"/>
                <a:stretch>
                  <a:fillRect l="-8696" r="-43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56BC937-A14E-D250-EB98-7B0AD4681658}"/>
                  </a:ext>
                </a:extLst>
              </p:cNvPr>
              <p:cNvSpPr txBox="1"/>
              <p:nvPr/>
            </p:nvSpPr>
            <p:spPr>
              <a:xfrm>
                <a:off x="2791520" y="2597264"/>
                <a:ext cx="4001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56BC937-A14E-D250-EB98-7B0AD4681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520" y="2597264"/>
                <a:ext cx="400173" cy="276999"/>
              </a:xfrm>
              <a:prstGeom prst="rect">
                <a:avLst/>
              </a:prstGeom>
              <a:blipFill>
                <a:blip r:embed="rId13"/>
                <a:stretch>
                  <a:fillRect l="-21212" t="-8696" r="-3030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D51F2BC-1E1D-0B3A-27D6-280CC52886D3}"/>
                  </a:ext>
                </a:extLst>
              </p:cNvPr>
              <p:cNvSpPr txBox="1"/>
              <p:nvPr/>
            </p:nvSpPr>
            <p:spPr>
              <a:xfrm>
                <a:off x="2798744" y="3528368"/>
                <a:ext cx="3542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D51F2BC-1E1D-0B3A-27D6-280CC5288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744" y="3528368"/>
                <a:ext cx="354200" cy="276999"/>
              </a:xfrm>
              <a:prstGeom prst="rect">
                <a:avLst/>
              </a:prstGeom>
              <a:blipFill>
                <a:blip r:embed="rId14"/>
                <a:stretch>
                  <a:fillRect l="-10345" r="-34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3ED0848-6B28-FCB1-B731-5EBE562F2EFD}"/>
                  </a:ext>
                </a:extLst>
              </p:cNvPr>
              <p:cNvSpPr txBox="1"/>
              <p:nvPr/>
            </p:nvSpPr>
            <p:spPr>
              <a:xfrm>
                <a:off x="2791520" y="5262204"/>
                <a:ext cx="3833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3ED0848-6B28-FCB1-B731-5EBE562F2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520" y="5262204"/>
                <a:ext cx="383310" cy="276999"/>
              </a:xfrm>
              <a:prstGeom prst="rect">
                <a:avLst/>
              </a:prstGeom>
              <a:blipFill>
                <a:blip r:embed="rId15"/>
                <a:stretch>
                  <a:fillRect l="-6250" r="-3125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DBBCD85-7013-8348-63A8-9D0E038A6A66}"/>
                  </a:ext>
                </a:extLst>
              </p:cNvPr>
              <p:cNvSpPr txBox="1"/>
              <p:nvPr/>
            </p:nvSpPr>
            <p:spPr>
              <a:xfrm>
                <a:off x="2929089" y="4422178"/>
                <a:ext cx="1250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DBBCD85-7013-8348-63A8-9D0E038A6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089" y="4422178"/>
                <a:ext cx="125034" cy="276999"/>
              </a:xfrm>
              <a:prstGeom prst="rect">
                <a:avLst/>
              </a:prstGeom>
              <a:blipFill>
                <a:blip r:embed="rId16"/>
                <a:stretch>
                  <a:fillRect l="-27273" r="-27273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068793E-4065-1BB3-CE3C-AD5FA2D904D8}"/>
              </a:ext>
            </a:extLst>
          </p:cNvPr>
          <p:cNvCxnSpPr/>
          <p:nvPr/>
        </p:nvCxnSpPr>
        <p:spPr>
          <a:xfrm>
            <a:off x="2079868" y="2770576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18FE522-C455-F202-0AE6-28B74BAF1C43}"/>
              </a:ext>
            </a:extLst>
          </p:cNvPr>
          <p:cNvCxnSpPr/>
          <p:nvPr/>
        </p:nvCxnSpPr>
        <p:spPr>
          <a:xfrm>
            <a:off x="2079868" y="3701680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78EFD3C-2B6C-93BC-AA41-C56176D82484}"/>
              </a:ext>
            </a:extLst>
          </p:cNvPr>
          <p:cNvCxnSpPr/>
          <p:nvPr/>
        </p:nvCxnSpPr>
        <p:spPr>
          <a:xfrm>
            <a:off x="2079868" y="5435516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Callout 29">
            <a:extLst>
              <a:ext uri="{FF2B5EF4-FFF2-40B4-BE49-F238E27FC236}">
                <a16:creationId xmlns:a16="http://schemas.microsoft.com/office/drawing/2014/main" id="{BAF9CDC3-098F-94AE-2C9B-BC1A603CA027}"/>
              </a:ext>
            </a:extLst>
          </p:cNvPr>
          <p:cNvSpPr/>
          <p:nvPr/>
        </p:nvSpPr>
        <p:spPr>
          <a:xfrm rot="16200000">
            <a:off x="1384377" y="3667509"/>
            <a:ext cx="3266092" cy="931285"/>
          </a:xfrm>
          <a:prstGeom prst="wedgeEllipse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30EC571-4C8C-5DF6-5FF2-01B947C1EBB1}"/>
              </a:ext>
            </a:extLst>
          </p:cNvPr>
          <p:cNvSpPr txBox="1"/>
          <p:nvPr/>
        </p:nvSpPr>
        <p:spPr>
          <a:xfrm>
            <a:off x="3600750" y="4669256"/>
            <a:ext cx="11741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cs typeface="Calibri"/>
              </a:rPr>
              <a:t>Transcript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5A5C270-DBD5-6723-BF98-C7A3412F6FBB}"/>
                  </a:ext>
                </a:extLst>
              </p:cNvPr>
              <p:cNvSpPr txBox="1"/>
              <p:nvPr/>
            </p:nvSpPr>
            <p:spPr>
              <a:xfrm>
                <a:off x="6672649" y="2317725"/>
                <a:ext cx="4483031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parties.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Each party performs the following: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Samples a private randomness.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Generates a </a:t>
                </a:r>
                <a:r>
                  <a:rPr lang="en-US" b="1" dirty="0"/>
                  <a:t>single</a:t>
                </a:r>
                <a:r>
                  <a:rPr lang="en-US" dirty="0"/>
                  <a:t> message and sends it to all the other parties.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Receives all the messages. (transcript)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5A5C270-DBD5-6723-BF98-C7A3412F6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649" y="2317725"/>
                <a:ext cx="4483031" cy="2031325"/>
              </a:xfrm>
              <a:prstGeom prst="rect">
                <a:avLst/>
              </a:prstGeom>
              <a:blipFill>
                <a:blip r:embed="rId17"/>
                <a:stretch>
                  <a:fillRect l="-847" t="-1242" r="-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5A7BF443-26E9-921F-CA4C-EB540325E7A4}"/>
              </a:ext>
            </a:extLst>
          </p:cNvPr>
          <p:cNvSpPr>
            <a:spLocks noGrp="1"/>
          </p:cNvSpPr>
          <p:nvPr/>
        </p:nvSpPr>
        <p:spPr>
          <a:xfrm>
            <a:off x="1098087" y="319698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K-Party </a:t>
            </a:r>
            <a:r>
              <a:rPr lang="en-US" sz="4000" dirty="0">
                <a:solidFill>
                  <a:srgbClr val="C00000"/>
                </a:solidFill>
              </a:rPr>
              <a:t>Non-Interactive Key-Exchange</a:t>
            </a:r>
            <a:r>
              <a:rPr lang="en-US" sz="4000" dirty="0"/>
              <a:t> (K-NIKE)</a:t>
            </a:r>
            <a:endParaRPr lang="en-US" sz="4000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4BE384-E0DD-7810-55E5-CEAB47F2E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50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appy Bee">
            <a:extLst>
              <a:ext uri="{FF2B5EF4-FFF2-40B4-BE49-F238E27FC236}">
                <a16:creationId xmlns:a16="http://schemas.microsoft.com/office/drawing/2014/main" id="{81C6489F-400A-D549-B1CC-120C0B9D4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6171" y="2266719"/>
            <a:ext cx="715643" cy="715643"/>
          </a:xfrm>
        </p:spPr>
      </p:pic>
      <p:sp>
        <p:nvSpPr>
          <p:cNvPr id="27" name="Footer Placeholder 3">
            <a:extLst>
              <a:ext uri="{FF2B5EF4-FFF2-40B4-BE49-F238E27FC236}">
                <a16:creationId xmlns:a16="http://schemas.microsoft.com/office/drawing/2014/main" id="{02763AE8-7652-7C9B-0152-46A9106EA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5E529D-DB11-B4FB-9271-3FEA857A117A}"/>
                  </a:ext>
                </a:extLst>
              </p:cNvPr>
              <p:cNvSpPr txBox="1"/>
              <p:nvPr/>
            </p:nvSpPr>
            <p:spPr>
              <a:xfrm>
                <a:off x="1324294" y="2982362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5E529D-DB11-B4FB-9271-3FEA857A1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294" y="2982362"/>
                <a:ext cx="259396" cy="246221"/>
              </a:xfrm>
              <a:prstGeom prst="rect">
                <a:avLst/>
              </a:prstGeom>
              <a:blipFill>
                <a:blip r:embed="rId6"/>
                <a:stretch>
                  <a:fillRect l="-14286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6" descr="Happy Bee">
            <a:extLst>
              <a:ext uri="{FF2B5EF4-FFF2-40B4-BE49-F238E27FC236}">
                <a16:creationId xmlns:a16="http://schemas.microsoft.com/office/drawing/2014/main" id="{8CFEEEEB-F2E3-A0B0-9C67-D70C18AB2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85" y="327159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F2A36A-EB28-63B9-6484-04122CC7CB8D}"/>
                  </a:ext>
                </a:extLst>
              </p:cNvPr>
              <p:cNvSpPr txBox="1"/>
              <p:nvPr/>
            </p:nvSpPr>
            <p:spPr>
              <a:xfrm>
                <a:off x="1320008" y="398723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F2A36A-EB28-63B9-6484-04122CC7C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008" y="3987239"/>
                <a:ext cx="259396" cy="246221"/>
              </a:xfrm>
              <a:prstGeom prst="rect">
                <a:avLst/>
              </a:prstGeom>
              <a:blipFill>
                <a:blip r:embed="rId7"/>
                <a:stretch>
                  <a:fillRect l="-19048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 descr="Happy Bee">
            <a:extLst>
              <a:ext uri="{FF2B5EF4-FFF2-40B4-BE49-F238E27FC236}">
                <a16:creationId xmlns:a16="http://schemas.microsoft.com/office/drawing/2014/main" id="{6F6B7A6F-9756-09B4-5304-F51F1F547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85" y="4966155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189869-5F1D-4FCA-A2B9-14B64E4C6FCE}"/>
                  </a:ext>
                </a:extLst>
              </p:cNvPr>
              <p:cNvSpPr txBox="1"/>
              <p:nvPr/>
            </p:nvSpPr>
            <p:spPr>
              <a:xfrm>
                <a:off x="1320008" y="5681798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189869-5F1D-4FCA-A2B9-14B64E4C6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008" y="5681798"/>
                <a:ext cx="259396" cy="246221"/>
              </a:xfrm>
              <a:prstGeom prst="rect">
                <a:avLst/>
              </a:prstGeom>
              <a:blipFill>
                <a:blip r:embed="rId8"/>
                <a:stretch>
                  <a:fillRect l="-23810" r="-952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A2A025-7DE3-0F88-F5E9-99E0C5F92931}"/>
                  </a:ext>
                </a:extLst>
              </p:cNvPr>
              <p:cNvSpPr txBox="1"/>
              <p:nvPr/>
            </p:nvSpPr>
            <p:spPr>
              <a:xfrm>
                <a:off x="1324672" y="4442935"/>
                <a:ext cx="1250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A2A025-7DE3-0F88-F5E9-99E0C5F92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672" y="4442935"/>
                <a:ext cx="125034" cy="276999"/>
              </a:xfrm>
              <a:prstGeom prst="rect">
                <a:avLst/>
              </a:prstGeom>
              <a:blipFill>
                <a:blip r:embed="rId9"/>
                <a:stretch>
                  <a:fillRect l="-36364" r="-27273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1ECE0FE-C657-0CBF-5066-DC134C6B1852}"/>
              </a:ext>
            </a:extLst>
          </p:cNvPr>
          <p:cNvCxnSpPr/>
          <p:nvPr/>
        </p:nvCxnSpPr>
        <p:spPr>
          <a:xfrm>
            <a:off x="670171" y="3002301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DB5839-B2E8-0159-A520-E3F82FA53AA6}"/>
                  </a:ext>
                </a:extLst>
              </p:cNvPr>
              <p:cNvSpPr txBox="1"/>
              <p:nvPr/>
            </p:nvSpPr>
            <p:spPr>
              <a:xfrm>
                <a:off x="725182" y="2657344"/>
                <a:ext cx="2385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DB5839-B2E8-0159-A520-E3F82FA53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82" y="2657344"/>
                <a:ext cx="238527" cy="276999"/>
              </a:xfrm>
              <a:prstGeom prst="rect">
                <a:avLst/>
              </a:prstGeom>
              <a:blipFill>
                <a:blip r:embed="rId10"/>
                <a:stretch>
                  <a:fillRect l="-15789" r="-10526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093007-146B-59F5-9C88-2FD6B908A9CA}"/>
              </a:ext>
            </a:extLst>
          </p:cNvPr>
          <p:cNvCxnSpPr/>
          <p:nvPr/>
        </p:nvCxnSpPr>
        <p:spPr>
          <a:xfrm>
            <a:off x="667332" y="3920681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49A79-1563-DCB9-95DB-365780890CBD}"/>
                  </a:ext>
                </a:extLst>
              </p:cNvPr>
              <p:cNvSpPr txBox="1"/>
              <p:nvPr/>
            </p:nvSpPr>
            <p:spPr>
              <a:xfrm>
                <a:off x="725182" y="3578700"/>
                <a:ext cx="2438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49A79-1563-DCB9-95DB-365780890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82" y="3578700"/>
                <a:ext cx="243848" cy="276999"/>
              </a:xfrm>
              <a:prstGeom prst="rect">
                <a:avLst/>
              </a:prstGeom>
              <a:blipFill>
                <a:blip r:embed="rId11"/>
                <a:stretch>
                  <a:fillRect l="-15000" r="-5000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36257CD-64DF-D784-C7AE-167BF466EBC8}"/>
              </a:ext>
            </a:extLst>
          </p:cNvPr>
          <p:cNvCxnSpPr/>
          <p:nvPr/>
        </p:nvCxnSpPr>
        <p:spPr>
          <a:xfrm>
            <a:off x="709112" y="5611061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B37DB3-593C-180F-0AF8-329C3D6600B7}"/>
                  </a:ext>
                </a:extLst>
              </p:cNvPr>
              <p:cNvSpPr txBox="1"/>
              <p:nvPr/>
            </p:nvSpPr>
            <p:spPr>
              <a:xfrm>
                <a:off x="774491" y="5266103"/>
                <a:ext cx="2729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B37DB3-593C-180F-0AF8-329C3D660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91" y="5266103"/>
                <a:ext cx="272960" cy="276999"/>
              </a:xfrm>
              <a:prstGeom prst="rect">
                <a:avLst/>
              </a:prstGeom>
              <a:blipFill>
                <a:blip r:embed="rId12"/>
                <a:stretch>
                  <a:fillRect l="-8696" r="-43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9CBCF20-57E7-2CFC-B406-CA883D20E64D}"/>
              </a:ext>
            </a:extLst>
          </p:cNvPr>
          <p:cNvSpPr txBox="1"/>
          <p:nvPr/>
        </p:nvSpPr>
        <p:spPr>
          <a:xfrm>
            <a:off x="3658054" y="3739351"/>
            <a:ext cx="11741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cs typeface="Calibri"/>
              </a:rPr>
              <a:t>Transcript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5D7F662-FB52-7EB6-73F6-F1348B251407}"/>
                  </a:ext>
                </a:extLst>
              </p:cNvPr>
              <p:cNvSpPr txBox="1"/>
              <p:nvPr/>
            </p:nvSpPr>
            <p:spPr>
              <a:xfrm>
                <a:off x="2114404" y="3632560"/>
                <a:ext cx="12547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,⋯,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5D7F662-FB52-7EB6-73F6-F1348B251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404" y="3632560"/>
                <a:ext cx="1254767" cy="276999"/>
              </a:xfrm>
              <a:prstGeom prst="rect">
                <a:avLst/>
              </a:prstGeom>
              <a:blipFill>
                <a:blip r:embed="rId13"/>
                <a:stretch>
                  <a:fillRect l="-9000" t="-27273" r="-10000" b="-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Callout 10">
            <a:extLst>
              <a:ext uri="{FF2B5EF4-FFF2-40B4-BE49-F238E27FC236}">
                <a16:creationId xmlns:a16="http://schemas.microsoft.com/office/drawing/2014/main" id="{CD7F1CF8-81B5-6F5A-6146-461A3CD0F983}"/>
              </a:ext>
            </a:extLst>
          </p:cNvPr>
          <p:cNvSpPr/>
          <p:nvPr/>
        </p:nvSpPr>
        <p:spPr>
          <a:xfrm rot="16200000">
            <a:off x="2485971" y="3066112"/>
            <a:ext cx="535463" cy="1416908"/>
          </a:xfrm>
          <a:prstGeom prst="wedgeEllipse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14EC22-2C92-10AD-F53C-1166A48AF793}"/>
              </a:ext>
            </a:extLst>
          </p:cNvPr>
          <p:cNvSpPr txBox="1"/>
          <p:nvPr/>
        </p:nvSpPr>
        <p:spPr>
          <a:xfrm>
            <a:off x="3678513" y="2801474"/>
            <a:ext cx="11741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cs typeface="Calibri"/>
              </a:rPr>
              <a:t>Transcript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AC8D7E2-14A3-0AB2-4786-69E06037877B}"/>
                  </a:ext>
                </a:extLst>
              </p:cNvPr>
              <p:cNvSpPr txBox="1"/>
              <p:nvPr/>
            </p:nvSpPr>
            <p:spPr>
              <a:xfrm>
                <a:off x="2134863" y="2694683"/>
                <a:ext cx="12547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,⋯,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AC8D7E2-14A3-0AB2-4786-69E060378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863" y="2694683"/>
                <a:ext cx="1254767" cy="276999"/>
              </a:xfrm>
              <a:prstGeom prst="rect">
                <a:avLst/>
              </a:prstGeom>
              <a:blipFill>
                <a:blip r:embed="rId14"/>
                <a:stretch>
                  <a:fillRect l="-9091" t="-27273" r="-10101" b="-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Callout 20">
            <a:extLst>
              <a:ext uri="{FF2B5EF4-FFF2-40B4-BE49-F238E27FC236}">
                <a16:creationId xmlns:a16="http://schemas.microsoft.com/office/drawing/2014/main" id="{097D32B5-281C-187C-6881-24AFA1D04CB3}"/>
              </a:ext>
            </a:extLst>
          </p:cNvPr>
          <p:cNvSpPr/>
          <p:nvPr/>
        </p:nvSpPr>
        <p:spPr>
          <a:xfrm rot="16200000">
            <a:off x="2506430" y="2128235"/>
            <a:ext cx="535463" cy="1416908"/>
          </a:xfrm>
          <a:prstGeom prst="wedgeEllipse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DEF8C6-805A-342C-559A-21BA733CD46C}"/>
              </a:ext>
            </a:extLst>
          </p:cNvPr>
          <p:cNvSpPr txBox="1"/>
          <p:nvPr/>
        </p:nvSpPr>
        <p:spPr>
          <a:xfrm>
            <a:off x="3727210" y="5477664"/>
            <a:ext cx="11741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cs typeface="Calibri"/>
              </a:rPr>
              <a:t>Transcript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20902F2-104F-A508-F475-E431B5E76518}"/>
                  </a:ext>
                </a:extLst>
              </p:cNvPr>
              <p:cNvSpPr txBox="1"/>
              <p:nvPr/>
            </p:nvSpPr>
            <p:spPr>
              <a:xfrm>
                <a:off x="2183560" y="5370873"/>
                <a:ext cx="12547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,⋯,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20902F2-104F-A508-F475-E431B5E76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560" y="5370873"/>
                <a:ext cx="1254767" cy="276999"/>
              </a:xfrm>
              <a:prstGeom prst="rect">
                <a:avLst/>
              </a:prstGeom>
              <a:blipFill>
                <a:blip r:embed="rId15"/>
                <a:stretch>
                  <a:fillRect l="-8000" t="-21739" r="-10000" b="-5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Callout 23">
            <a:extLst>
              <a:ext uri="{FF2B5EF4-FFF2-40B4-BE49-F238E27FC236}">
                <a16:creationId xmlns:a16="http://schemas.microsoft.com/office/drawing/2014/main" id="{01B5D3A8-12E2-9745-5236-B67D23BD5975}"/>
              </a:ext>
            </a:extLst>
          </p:cNvPr>
          <p:cNvSpPr/>
          <p:nvPr/>
        </p:nvSpPr>
        <p:spPr>
          <a:xfrm rot="16200000">
            <a:off x="2555127" y="4804425"/>
            <a:ext cx="535463" cy="1416908"/>
          </a:xfrm>
          <a:prstGeom prst="wedgeEllipse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FAE8078-0DBD-AA59-4B68-C3572AD5F1A9}"/>
                  </a:ext>
                </a:extLst>
              </p:cNvPr>
              <p:cNvSpPr txBox="1"/>
              <p:nvPr/>
            </p:nvSpPr>
            <p:spPr>
              <a:xfrm>
                <a:off x="3265149" y="4491030"/>
                <a:ext cx="1250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FAE8078-0DBD-AA59-4B68-C3572AD5F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149" y="4491030"/>
                <a:ext cx="125034" cy="276999"/>
              </a:xfrm>
              <a:prstGeom prst="rect">
                <a:avLst/>
              </a:prstGeom>
              <a:blipFill>
                <a:blip r:embed="rId16"/>
                <a:stretch>
                  <a:fillRect l="-40000" r="-4000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D62558F-D923-B309-F5ED-52C858012ACC}"/>
                  </a:ext>
                </a:extLst>
              </p:cNvPr>
              <p:cNvSpPr txBox="1"/>
              <p:nvPr/>
            </p:nvSpPr>
            <p:spPr>
              <a:xfrm>
                <a:off x="6672649" y="2317725"/>
                <a:ext cx="448303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parties.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Each party performs the following: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Samples a private randomness.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Generates a </a:t>
                </a:r>
                <a:r>
                  <a:rPr lang="en-US" b="1" dirty="0"/>
                  <a:t>single</a:t>
                </a:r>
                <a:r>
                  <a:rPr lang="en-US" dirty="0"/>
                  <a:t> message and sends it to all the other parties.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Receives all the messages. (</a:t>
                </a:r>
                <a:r>
                  <a:rPr lang="en-US" dirty="0">
                    <a:solidFill>
                      <a:srgbClr val="FF0000"/>
                    </a:solidFill>
                  </a:rPr>
                  <a:t>transcript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D62558F-D923-B309-F5ED-52C858012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649" y="2317725"/>
                <a:ext cx="4483031" cy="1754326"/>
              </a:xfrm>
              <a:prstGeom prst="rect">
                <a:avLst/>
              </a:prstGeom>
              <a:blipFill>
                <a:blip r:embed="rId17"/>
                <a:stretch>
                  <a:fillRect l="-847" t="-1439" r="-282" b="-5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itle 1">
            <a:extLst>
              <a:ext uri="{FF2B5EF4-FFF2-40B4-BE49-F238E27FC236}">
                <a16:creationId xmlns:a16="http://schemas.microsoft.com/office/drawing/2014/main" id="{EB60D92A-CC94-9A8B-DE79-47175687A57C}"/>
              </a:ext>
            </a:extLst>
          </p:cNvPr>
          <p:cNvSpPr>
            <a:spLocks noGrp="1"/>
          </p:cNvSpPr>
          <p:nvPr/>
        </p:nvSpPr>
        <p:spPr>
          <a:xfrm>
            <a:off x="1098087" y="319698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K-Party </a:t>
            </a:r>
            <a:r>
              <a:rPr lang="en-US" sz="4000" dirty="0">
                <a:solidFill>
                  <a:srgbClr val="C00000"/>
                </a:solidFill>
              </a:rPr>
              <a:t>Non-Interactive Key-Exchange</a:t>
            </a:r>
            <a:r>
              <a:rPr lang="en-US" sz="4000" dirty="0"/>
              <a:t> (K-NIKE)</a:t>
            </a:r>
            <a:endParaRPr lang="en-US" sz="4000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949A49-98D3-CF1D-E32D-1C706E32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382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appy Bee">
            <a:extLst>
              <a:ext uri="{FF2B5EF4-FFF2-40B4-BE49-F238E27FC236}">
                <a16:creationId xmlns:a16="http://schemas.microsoft.com/office/drawing/2014/main" id="{81C6489F-400A-D549-B1CC-120C0B9D4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6171" y="2266719"/>
            <a:ext cx="715643" cy="715643"/>
          </a:xfrm>
        </p:spPr>
      </p:pic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53F688F9-0ADD-5087-9263-F4AEFCF7D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5E529D-DB11-B4FB-9271-3FEA857A117A}"/>
                  </a:ext>
                </a:extLst>
              </p:cNvPr>
              <p:cNvSpPr txBox="1"/>
              <p:nvPr/>
            </p:nvSpPr>
            <p:spPr>
              <a:xfrm>
                <a:off x="1324294" y="2982362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5E529D-DB11-B4FB-9271-3FEA857A1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294" y="2982362"/>
                <a:ext cx="259396" cy="246221"/>
              </a:xfrm>
              <a:prstGeom prst="rect">
                <a:avLst/>
              </a:prstGeom>
              <a:blipFill>
                <a:blip r:embed="rId6"/>
                <a:stretch>
                  <a:fillRect l="-14286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6" descr="Happy Bee">
            <a:extLst>
              <a:ext uri="{FF2B5EF4-FFF2-40B4-BE49-F238E27FC236}">
                <a16:creationId xmlns:a16="http://schemas.microsoft.com/office/drawing/2014/main" id="{8CFEEEEB-F2E3-A0B0-9C67-D70C18AB2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85" y="327159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F2A36A-EB28-63B9-6484-04122CC7CB8D}"/>
                  </a:ext>
                </a:extLst>
              </p:cNvPr>
              <p:cNvSpPr txBox="1"/>
              <p:nvPr/>
            </p:nvSpPr>
            <p:spPr>
              <a:xfrm>
                <a:off x="1320008" y="398723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F2A36A-EB28-63B9-6484-04122CC7C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008" y="3987239"/>
                <a:ext cx="259396" cy="246221"/>
              </a:xfrm>
              <a:prstGeom prst="rect">
                <a:avLst/>
              </a:prstGeom>
              <a:blipFill>
                <a:blip r:embed="rId7"/>
                <a:stretch>
                  <a:fillRect l="-19048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 descr="Happy Bee">
            <a:extLst>
              <a:ext uri="{FF2B5EF4-FFF2-40B4-BE49-F238E27FC236}">
                <a16:creationId xmlns:a16="http://schemas.microsoft.com/office/drawing/2014/main" id="{6F6B7A6F-9756-09B4-5304-F51F1F547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85" y="4966155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189869-5F1D-4FCA-A2B9-14B64E4C6FCE}"/>
                  </a:ext>
                </a:extLst>
              </p:cNvPr>
              <p:cNvSpPr txBox="1"/>
              <p:nvPr/>
            </p:nvSpPr>
            <p:spPr>
              <a:xfrm>
                <a:off x="1320008" y="5681798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189869-5F1D-4FCA-A2B9-14B64E4C6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008" y="5681798"/>
                <a:ext cx="259396" cy="246221"/>
              </a:xfrm>
              <a:prstGeom prst="rect">
                <a:avLst/>
              </a:prstGeom>
              <a:blipFill>
                <a:blip r:embed="rId8"/>
                <a:stretch>
                  <a:fillRect l="-23810" r="-952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A2A025-7DE3-0F88-F5E9-99E0C5F92931}"/>
                  </a:ext>
                </a:extLst>
              </p:cNvPr>
              <p:cNvSpPr txBox="1"/>
              <p:nvPr/>
            </p:nvSpPr>
            <p:spPr>
              <a:xfrm>
                <a:off x="1324672" y="4442935"/>
                <a:ext cx="1250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A2A025-7DE3-0F88-F5E9-99E0C5F92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672" y="4442935"/>
                <a:ext cx="125034" cy="276999"/>
              </a:xfrm>
              <a:prstGeom prst="rect">
                <a:avLst/>
              </a:prstGeom>
              <a:blipFill>
                <a:blip r:embed="rId9"/>
                <a:stretch>
                  <a:fillRect l="-36364" r="-27273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1ECE0FE-C657-0CBF-5066-DC134C6B1852}"/>
              </a:ext>
            </a:extLst>
          </p:cNvPr>
          <p:cNvCxnSpPr/>
          <p:nvPr/>
        </p:nvCxnSpPr>
        <p:spPr>
          <a:xfrm>
            <a:off x="670171" y="3002301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DB5839-B2E8-0159-A520-E3F82FA53AA6}"/>
                  </a:ext>
                </a:extLst>
              </p:cNvPr>
              <p:cNvSpPr txBox="1"/>
              <p:nvPr/>
            </p:nvSpPr>
            <p:spPr>
              <a:xfrm>
                <a:off x="725182" y="2657344"/>
                <a:ext cx="2385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DB5839-B2E8-0159-A520-E3F82FA53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82" y="2657344"/>
                <a:ext cx="238527" cy="276999"/>
              </a:xfrm>
              <a:prstGeom prst="rect">
                <a:avLst/>
              </a:prstGeom>
              <a:blipFill>
                <a:blip r:embed="rId10"/>
                <a:stretch>
                  <a:fillRect l="-15789" r="-10526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093007-146B-59F5-9C88-2FD6B908A9CA}"/>
              </a:ext>
            </a:extLst>
          </p:cNvPr>
          <p:cNvCxnSpPr/>
          <p:nvPr/>
        </p:nvCxnSpPr>
        <p:spPr>
          <a:xfrm>
            <a:off x="667332" y="3920681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49A79-1563-DCB9-95DB-365780890CBD}"/>
                  </a:ext>
                </a:extLst>
              </p:cNvPr>
              <p:cNvSpPr txBox="1"/>
              <p:nvPr/>
            </p:nvSpPr>
            <p:spPr>
              <a:xfrm>
                <a:off x="725182" y="3578700"/>
                <a:ext cx="2438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49A79-1563-DCB9-95DB-365780890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82" y="3578700"/>
                <a:ext cx="243848" cy="276999"/>
              </a:xfrm>
              <a:prstGeom prst="rect">
                <a:avLst/>
              </a:prstGeom>
              <a:blipFill>
                <a:blip r:embed="rId11"/>
                <a:stretch>
                  <a:fillRect l="-15000" r="-5000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36257CD-64DF-D784-C7AE-167BF466EBC8}"/>
              </a:ext>
            </a:extLst>
          </p:cNvPr>
          <p:cNvCxnSpPr/>
          <p:nvPr/>
        </p:nvCxnSpPr>
        <p:spPr>
          <a:xfrm>
            <a:off x="709112" y="5611061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B37DB3-593C-180F-0AF8-329C3D6600B7}"/>
                  </a:ext>
                </a:extLst>
              </p:cNvPr>
              <p:cNvSpPr txBox="1"/>
              <p:nvPr/>
            </p:nvSpPr>
            <p:spPr>
              <a:xfrm>
                <a:off x="774491" y="5266103"/>
                <a:ext cx="2729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B37DB3-593C-180F-0AF8-329C3D660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91" y="5266103"/>
                <a:ext cx="272960" cy="276999"/>
              </a:xfrm>
              <a:prstGeom prst="rect">
                <a:avLst/>
              </a:prstGeom>
              <a:blipFill>
                <a:blip r:embed="rId12"/>
                <a:stretch>
                  <a:fillRect l="-8696" r="-43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0F696DD-753D-ACA6-C72C-C6BEE31D757B}"/>
                  </a:ext>
                </a:extLst>
              </p:cNvPr>
              <p:cNvSpPr txBox="1"/>
              <p:nvPr/>
            </p:nvSpPr>
            <p:spPr>
              <a:xfrm>
                <a:off x="1919531" y="3595221"/>
                <a:ext cx="12547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,⋯,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0F696DD-753D-ACA6-C72C-C6BEE31D7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31" y="3595221"/>
                <a:ext cx="1254767" cy="276999"/>
              </a:xfrm>
              <a:prstGeom prst="rect">
                <a:avLst/>
              </a:prstGeom>
              <a:blipFill>
                <a:blip r:embed="rId13"/>
                <a:stretch>
                  <a:fillRect l="-9000" t="-27273" r="-10000" b="-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4E8C548-830C-03A9-4302-00978A866993}"/>
                  </a:ext>
                </a:extLst>
              </p:cNvPr>
              <p:cNvSpPr txBox="1"/>
              <p:nvPr/>
            </p:nvSpPr>
            <p:spPr>
              <a:xfrm>
                <a:off x="1939990" y="2657344"/>
                <a:ext cx="12547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,⋯,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4E8C548-830C-03A9-4302-00978A866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990" y="2657344"/>
                <a:ext cx="1254767" cy="276999"/>
              </a:xfrm>
              <a:prstGeom prst="rect">
                <a:avLst/>
              </a:prstGeom>
              <a:blipFill>
                <a:blip r:embed="rId14"/>
                <a:stretch>
                  <a:fillRect l="-8000" t="-27273" r="-10000" b="-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3A7811D-81D4-6C23-ADD7-65E47750741C}"/>
                  </a:ext>
                </a:extLst>
              </p:cNvPr>
              <p:cNvSpPr txBox="1"/>
              <p:nvPr/>
            </p:nvSpPr>
            <p:spPr>
              <a:xfrm>
                <a:off x="1988687" y="5333534"/>
                <a:ext cx="12547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,⋯,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3A7811D-81D4-6C23-ADD7-65E477507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687" y="5333534"/>
                <a:ext cx="1254767" cy="276999"/>
              </a:xfrm>
              <a:prstGeom prst="rect">
                <a:avLst/>
              </a:prstGeom>
              <a:blipFill>
                <a:blip r:embed="rId15"/>
                <a:stretch>
                  <a:fillRect l="-9000" t="-27273" r="-10000" b="-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5804773-C6DA-9A9A-0646-F8E6A8DC774D}"/>
                  </a:ext>
                </a:extLst>
              </p:cNvPr>
              <p:cNvSpPr txBox="1"/>
              <p:nvPr/>
            </p:nvSpPr>
            <p:spPr>
              <a:xfrm>
                <a:off x="3589997" y="2657344"/>
                <a:ext cx="2468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5804773-C6DA-9A9A-0646-F8E6A8DC7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997" y="2657344"/>
                <a:ext cx="246862" cy="276999"/>
              </a:xfrm>
              <a:prstGeom prst="rect">
                <a:avLst/>
              </a:prstGeom>
              <a:blipFill>
                <a:blip r:embed="rId16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3305A2D-4343-9833-A256-2FE00993D188}"/>
                  </a:ext>
                </a:extLst>
              </p:cNvPr>
              <p:cNvSpPr txBox="1"/>
              <p:nvPr/>
            </p:nvSpPr>
            <p:spPr>
              <a:xfrm>
                <a:off x="3589997" y="3595221"/>
                <a:ext cx="2468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3305A2D-4343-9833-A256-2FE00993D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997" y="3595221"/>
                <a:ext cx="246862" cy="276999"/>
              </a:xfrm>
              <a:prstGeom prst="rect">
                <a:avLst/>
              </a:prstGeom>
              <a:blipFill>
                <a:blip r:embed="rId16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F075D00-41EF-BCFF-1D63-12B2988A5436}"/>
                  </a:ext>
                </a:extLst>
              </p:cNvPr>
              <p:cNvSpPr txBox="1"/>
              <p:nvPr/>
            </p:nvSpPr>
            <p:spPr>
              <a:xfrm>
                <a:off x="3594253" y="5333533"/>
                <a:ext cx="2468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F075D00-41EF-BCFF-1D63-12B2988A5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253" y="5333533"/>
                <a:ext cx="246862" cy="276999"/>
              </a:xfrm>
              <a:prstGeom prst="rect">
                <a:avLst/>
              </a:prstGeom>
              <a:blipFill>
                <a:blip r:embed="rId17"/>
                <a:stretch>
                  <a:fillRect l="-15000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3331626-7197-6C21-95B6-99687AD64794}"/>
                  </a:ext>
                </a:extLst>
              </p:cNvPr>
              <p:cNvSpPr txBox="1"/>
              <p:nvPr/>
            </p:nvSpPr>
            <p:spPr>
              <a:xfrm>
                <a:off x="4232099" y="2657344"/>
                <a:ext cx="5232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3331626-7197-6C21-95B6-99687AD64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099" y="2657344"/>
                <a:ext cx="523285" cy="276999"/>
              </a:xfrm>
              <a:prstGeom prst="rect">
                <a:avLst/>
              </a:prstGeom>
              <a:blipFill>
                <a:blip r:embed="rId18"/>
                <a:stretch>
                  <a:fillRect l="-11905" r="-2381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42A49A3-5CB9-AF11-3223-34F7EF406A53}"/>
                  </a:ext>
                </a:extLst>
              </p:cNvPr>
              <p:cNvSpPr txBox="1"/>
              <p:nvPr/>
            </p:nvSpPr>
            <p:spPr>
              <a:xfrm>
                <a:off x="4232099" y="3594110"/>
                <a:ext cx="5286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42A49A3-5CB9-AF11-3223-34F7EF406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099" y="3594110"/>
                <a:ext cx="528606" cy="276999"/>
              </a:xfrm>
              <a:prstGeom prst="rect">
                <a:avLst/>
              </a:prstGeom>
              <a:blipFill>
                <a:blip r:embed="rId19"/>
                <a:stretch>
                  <a:fillRect l="-11905" r="-238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663B75F-4174-50E8-8DE4-977F2DE402EA}"/>
                  </a:ext>
                </a:extLst>
              </p:cNvPr>
              <p:cNvSpPr txBox="1"/>
              <p:nvPr/>
            </p:nvSpPr>
            <p:spPr>
              <a:xfrm>
                <a:off x="4232099" y="5333533"/>
                <a:ext cx="5577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663B75F-4174-50E8-8DE4-977F2DE40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099" y="5333533"/>
                <a:ext cx="557717" cy="276999"/>
              </a:xfrm>
              <a:prstGeom prst="rect">
                <a:avLst/>
              </a:prstGeom>
              <a:blipFill>
                <a:blip r:embed="rId20"/>
                <a:stretch>
                  <a:fillRect l="-1111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5C7F974-27E2-BBAC-6C3B-1FE5A3C7740F}"/>
                  </a:ext>
                </a:extLst>
              </p:cNvPr>
              <p:cNvSpPr txBox="1"/>
              <p:nvPr/>
            </p:nvSpPr>
            <p:spPr>
              <a:xfrm>
                <a:off x="4026834" y="4459855"/>
                <a:ext cx="1250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5C7F974-27E2-BBAC-6C3B-1FE5A3C77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834" y="4459855"/>
                <a:ext cx="125034" cy="276999"/>
              </a:xfrm>
              <a:prstGeom prst="rect">
                <a:avLst/>
              </a:prstGeom>
              <a:blipFill>
                <a:blip r:embed="rId21"/>
                <a:stretch>
                  <a:fillRect l="-40000" r="-40000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A0D40E5-70C7-9F06-EE7F-9E948C2E08D0}"/>
                  </a:ext>
                </a:extLst>
              </p:cNvPr>
              <p:cNvSpPr txBox="1"/>
              <p:nvPr/>
            </p:nvSpPr>
            <p:spPr>
              <a:xfrm>
                <a:off x="2510487" y="4453690"/>
                <a:ext cx="1250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A0D40E5-70C7-9F06-EE7F-9E948C2E0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487" y="4453690"/>
                <a:ext cx="125034" cy="276999"/>
              </a:xfrm>
              <a:prstGeom prst="rect">
                <a:avLst/>
              </a:prstGeom>
              <a:blipFill>
                <a:blip r:embed="rId22"/>
                <a:stretch>
                  <a:fillRect l="-36364" r="-36364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1814EBB-2527-4376-E22D-A390AA96CB36}"/>
                  </a:ext>
                </a:extLst>
              </p:cNvPr>
              <p:cNvSpPr txBox="1"/>
              <p:nvPr/>
            </p:nvSpPr>
            <p:spPr>
              <a:xfrm>
                <a:off x="6672649" y="2317725"/>
                <a:ext cx="4483031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parties.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Each party performs the following: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Samples a private randomness.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Generates a </a:t>
                </a:r>
                <a:r>
                  <a:rPr lang="en-US" b="1" dirty="0"/>
                  <a:t>single</a:t>
                </a:r>
                <a:r>
                  <a:rPr lang="en-US" dirty="0"/>
                  <a:t> message and sends it to all the other parties.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Receives all the messages. (transcript)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Computes and outputs a key.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1814EBB-2527-4376-E22D-A390AA96C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649" y="2317725"/>
                <a:ext cx="4483031" cy="2031325"/>
              </a:xfrm>
              <a:prstGeom prst="rect">
                <a:avLst/>
              </a:prstGeom>
              <a:blipFill>
                <a:blip r:embed="rId23"/>
                <a:stretch>
                  <a:fillRect l="-847" t="-1242" r="-282" b="-3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ACECCAA8-FFCD-22C4-E2E7-1B2DCCBD2BDD}"/>
              </a:ext>
            </a:extLst>
          </p:cNvPr>
          <p:cNvSpPr>
            <a:spLocks noGrp="1"/>
          </p:cNvSpPr>
          <p:nvPr/>
        </p:nvSpPr>
        <p:spPr>
          <a:xfrm>
            <a:off x="1098087" y="319698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K-Party </a:t>
            </a:r>
            <a:r>
              <a:rPr lang="en-US" sz="4000" dirty="0">
                <a:solidFill>
                  <a:srgbClr val="C00000"/>
                </a:solidFill>
              </a:rPr>
              <a:t>Non-Interactive Key-Exchange</a:t>
            </a:r>
            <a:r>
              <a:rPr lang="en-US" sz="4000" dirty="0"/>
              <a:t> (K-NIKE)</a:t>
            </a:r>
            <a:endParaRPr lang="en-US" sz="4000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39837D-D7FF-EDED-2364-DA71CF4AB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51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appy Bee">
            <a:extLst>
              <a:ext uri="{FF2B5EF4-FFF2-40B4-BE49-F238E27FC236}">
                <a16:creationId xmlns:a16="http://schemas.microsoft.com/office/drawing/2014/main" id="{81C6489F-400A-D549-B1CC-120C0B9D4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6171" y="2266719"/>
            <a:ext cx="715643" cy="715643"/>
          </a:xfrm>
        </p:spPr>
      </p:pic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BF9C9C30-5420-6D7B-103C-D77919720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5E529D-DB11-B4FB-9271-3FEA857A117A}"/>
                  </a:ext>
                </a:extLst>
              </p:cNvPr>
              <p:cNvSpPr txBox="1"/>
              <p:nvPr/>
            </p:nvSpPr>
            <p:spPr>
              <a:xfrm>
                <a:off x="1324294" y="2982362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5E529D-DB11-B4FB-9271-3FEA857A1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294" y="2982362"/>
                <a:ext cx="259396" cy="246221"/>
              </a:xfrm>
              <a:prstGeom prst="rect">
                <a:avLst/>
              </a:prstGeom>
              <a:blipFill>
                <a:blip r:embed="rId6"/>
                <a:stretch>
                  <a:fillRect l="-14286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6" descr="Happy Bee">
            <a:extLst>
              <a:ext uri="{FF2B5EF4-FFF2-40B4-BE49-F238E27FC236}">
                <a16:creationId xmlns:a16="http://schemas.microsoft.com/office/drawing/2014/main" id="{8CFEEEEB-F2E3-A0B0-9C67-D70C18AB2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85" y="327159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F2A36A-EB28-63B9-6484-04122CC7CB8D}"/>
                  </a:ext>
                </a:extLst>
              </p:cNvPr>
              <p:cNvSpPr txBox="1"/>
              <p:nvPr/>
            </p:nvSpPr>
            <p:spPr>
              <a:xfrm>
                <a:off x="1320008" y="398723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F2A36A-EB28-63B9-6484-04122CC7C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008" y="3987239"/>
                <a:ext cx="259396" cy="246221"/>
              </a:xfrm>
              <a:prstGeom prst="rect">
                <a:avLst/>
              </a:prstGeom>
              <a:blipFill>
                <a:blip r:embed="rId7"/>
                <a:stretch>
                  <a:fillRect l="-19048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 descr="Happy Bee">
            <a:extLst>
              <a:ext uri="{FF2B5EF4-FFF2-40B4-BE49-F238E27FC236}">
                <a16:creationId xmlns:a16="http://schemas.microsoft.com/office/drawing/2014/main" id="{6F6B7A6F-9756-09B4-5304-F51F1F547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85" y="4966155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189869-5F1D-4FCA-A2B9-14B64E4C6FCE}"/>
                  </a:ext>
                </a:extLst>
              </p:cNvPr>
              <p:cNvSpPr txBox="1"/>
              <p:nvPr/>
            </p:nvSpPr>
            <p:spPr>
              <a:xfrm>
                <a:off x="1320008" y="5681798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189869-5F1D-4FCA-A2B9-14B64E4C6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008" y="5681798"/>
                <a:ext cx="259396" cy="246221"/>
              </a:xfrm>
              <a:prstGeom prst="rect">
                <a:avLst/>
              </a:prstGeom>
              <a:blipFill>
                <a:blip r:embed="rId8"/>
                <a:stretch>
                  <a:fillRect l="-23810" r="-952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A2A025-7DE3-0F88-F5E9-99E0C5F92931}"/>
                  </a:ext>
                </a:extLst>
              </p:cNvPr>
              <p:cNvSpPr txBox="1"/>
              <p:nvPr/>
            </p:nvSpPr>
            <p:spPr>
              <a:xfrm>
                <a:off x="1324672" y="4442935"/>
                <a:ext cx="1250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A2A025-7DE3-0F88-F5E9-99E0C5F92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672" y="4442935"/>
                <a:ext cx="125034" cy="276999"/>
              </a:xfrm>
              <a:prstGeom prst="rect">
                <a:avLst/>
              </a:prstGeom>
              <a:blipFill>
                <a:blip r:embed="rId9"/>
                <a:stretch>
                  <a:fillRect l="-36364" r="-27273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1ECE0FE-C657-0CBF-5066-DC134C6B1852}"/>
              </a:ext>
            </a:extLst>
          </p:cNvPr>
          <p:cNvCxnSpPr/>
          <p:nvPr/>
        </p:nvCxnSpPr>
        <p:spPr>
          <a:xfrm>
            <a:off x="670171" y="3002301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DB5839-B2E8-0159-A520-E3F82FA53AA6}"/>
                  </a:ext>
                </a:extLst>
              </p:cNvPr>
              <p:cNvSpPr txBox="1"/>
              <p:nvPr/>
            </p:nvSpPr>
            <p:spPr>
              <a:xfrm>
                <a:off x="725182" y="2657344"/>
                <a:ext cx="2385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DB5839-B2E8-0159-A520-E3F82FA53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82" y="2657344"/>
                <a:ext cx="238527" cy="276999"/>
              </a:xfrm>
              <a:prstGeom prst="rect">
                <a:avLst/>
              </a:prstGeom>
              <a:blipFill>
                <a:blip r:embed="rId10"/>
                <a:stretch>
                  <a:fillRect l="-15789" r="-10526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093007-146B-59F5-9C88-2FD6B908A9CA}"/>
              </a:ext>
            </a:extLst>
          </p:cNvPr>
          <p:cNvCxnSpPr/>
          <p:nvPr/>
        </p:nvCxnSpPr>
        <p:spPr>
          <a:xfrm>
            <a:off x="667332" y="3920681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49A79-1563-DCB9-95DB-365780890CBD}"/>
                  </a:ext>
                </a:extLst>
              </p:cNvPr>
              <p:cNvSpPr txBox="1"/>
              <p:nvPr/>
            </p:nvSpPr>
            <p:spPr>
              <a:xfrm>
                <a:off x="725182" y="3578700"/>
                <a:ext cx="2438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49A79-1563-DCB9-95DB-365780890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82" y="3578700"/>
                <a:ext cx="243848" cy="276999"/>
              </a:xfrm>
              <a:prstGeom prst="rect">
                <a:avLst/>
              </a:prstGeom>
              <a:blipFill>
                <a:blip r:embed="rId11"/>
                <a:stretch>
                  <a:fillRect l="-15000" r="-5000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36257CD-64DF-D784-C7AE-167BF466EBC8}"/>
              </a:ext>
            </a:extLst>
          </p:cNvPr>
          <p:cNvCxnSpPr/>
          <p:nvPr/>
        </p:nvCxnSpPr>
        <p:spPr>
          <a:xfrm>
            <a:off x="709112" y="5611061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B37DB3-593C-180F-0AF8-329C3D6600B7}"/>
                  </a:ext>
                </a:extLst>
              </p:cNvPr>
              <p:cNvSpPr txBox="1"/>
              <p:nvPr/>
            </p:nvSpPr>
            <p:spPr>
              <a:xfrm>
                <a:off x="774491" y="5266103"/>
                <a:ext cx="2729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B37DB3-593C-180F-0AF8-329C3D660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91" y="5266103"/>
                <a:ext cx="272960" cy="276999"/>
              </a:xfrm>
              <a:prstGeom prst="rect">
                <a:avLst/>
              </a:prstGeom>
              <a:blipFill>
                <a:blip r:embed="rId12"/>
                <a:stretch>
                  <a:fillRect l="-8696" r="-43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0F696DD-753D-ACA6-C72C-C6BEE31D757B}"/>
                  </a:ext>
                </a:extLst>
              </p:cNvPr>
              <p:cNvSpPr txBox="1"/>
              <p:nvPr/>
            </p:nvSpPr>
            <p:spPr>
              <a:xfrm>
                <a:off x="1919531" y="3595221"/>
                <a:ext cx="12547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,⋯,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0F696DD-753D-ACA6-C72C-C6BEE31D7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31" y="3595221"/>
                <a:ext cx="1254767" cy="276999"/>
              </a:xfrm>
              <a:prstGeom prst="rect">
                <a:avLst/>
              </a:prstGeom>
              <a:blipFill>
                <a:blip r:embed="rId13"/>
                <a:stretch>
                  <a:fillRect l="-9000" t="-27273" r="-10000" b="-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4E8C548-830C-03A9-4302-00978A866993}"/>
                  </a:ext>
                </a:extLst>
              </p:cNvPr>
              <p:cNvSpPr txBox="1"/>
              <p:nvPr/>
            </p:nvSpPr>
            <p:spPr>
              <a:xfrm>
                <a:off x="1939990" y="2657344"/>
                <a:ext cx="12547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,⋯,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4E8C548-830C-03A9-4302-00978A866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990" y="2657344"/>
                <a:ext cx="1254767" cy="276999"/>
              </a:xfrm>
              <a:prstGeom prst="rect">
                <a:avLst/>
              </a:prstGeom>
              <a:blipFill>
                <a:blip r:embed="rId14"/>
                <a:stretch>
                  <a:fillRect l="-8000" t="-27273" r="-10000" b="-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3A7811D-81D4-6C23-ADD7-65E47750741C}"/>
                  </a:ext>
                </a:extLst>
              </p:cNvPr>
              <p:cNvSpPr txBox="1"/>
              <p:nvPr/>
            </p:nvSpPr>
            <p:spPr>
              <a:xfrm>
                <a:off x="1988687" y="5333534"/>
                <a:ext cx="12547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,⋯,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3A7811D-81D4-6C23-ADD7-65E477507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687" y="5333534"/>
                <a:ext cx="1254767" cy="276999"/>
              </a:xfrm>
              <a:prstGeom prst="rect">
                <a:avLst/>
              </a:prstGeom>
              <a:blipFill>
                <a:blip r:embed="rId15"/>
                <a:stretch>
                  <a:fillRect l="-9000" t="-27273" r="-10000" b="-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A0D40E5-70C7-9F06-EE7F-9E948C2E08D0}"/>
                  </a:ext>
                </a:extLst>
              </p:cNvPr>
              <p:cNvSpPr txBox="1"/>
              <p:nvPr/>
            </p:nvSpPr>
            <p:spPr>
              <a:xfrm>
                <a:off x="2510487" y="4453690"/>
                <a:ext cx="1250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A0D40E5-70C7-9F06-EE7F-9E948C2E0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487" y="4453690"/>
                <a:ext cx="125034" cy="276999"/>
              </a:xfrm>
              <a:prstGeom prst="rect">
                <a:avLst/>
              </a:prstGeom>
              <a:blipFill>
                <a:blip r:embed="rId16"/>
                <a:stretch>
                  <a:fillRect l="-36364" r="-36364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47AB58-E298-1C0C-C488-A89BAB77A9DC}"/>
                  </a:ext>
                </a:extLst>
              </p:cNvPr>
              <p:cNvSpPr txBox="1"/>
              <p:nvPr/>
            </p:nvSpPr>
            <p:spPr>
              <a:xfrm>
                <a:off x="3590966" y="2657344"/>
                <a:ext cx="2468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47AB58-E298-1C0C-C488-A89BAB77A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966" y="2657344"/>
                <a:ext cx="246862" cy="276999"/>
              </a:xfrm>
              <a:prstGeom prst="rect">
                <a:avLst/>
              </a:prstGeom>
              <a:blipFill>
                <a:blip r:embed="rId17"/>
                <a:stretch>
                  <a:fillRect l="-9524" r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C961C6-1F7B-7CFC-8B7B-881BE4CA1FDC}"/>
                  </a:ext>
                </a:extLst>
              </p:cNvPr>
              <p:cNvSpPr txBox="1"/>
              <p:nvPr/>
            </p:nvSpPr>
            <p:spPr>
              <a:xfrm>
                <a:off x="3590966" y="3595221"/>
                <a:ext cx="2468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C961C6-1F7B-7CFC-8B7B-881BE4CA1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966" y="3595221"/>
                <a:ext cx="246862" cy="276999"/>
              </a:xfrm>
              <a:prstGeom prst="rect">
                <a:avLst/>
              </a:prstGeom>
              <a:blipFill>
                <a:blip r:embed="rId17"/>
                <a:stretch>
                  <a:fillRect l="-9524" r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706207-3741-12E9-3764-BCBAC770BE21}"/>
                  </a:ext>
                </a:extLst>
              </p:cNvPr>
              <p:cNvSpPr txBox="1"/>
              <p:nvPr/>
            </p:nvSpPr>
            <p:spPr>
              <a:xfrm>
                <a:off x="3595222" y="5333533"/>
                <a:ext cx="2468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706207-3741-12E9-3764-BCBAC770B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222" y="5333533"/>
                <a:ext cx="246862" cy="276999"/>
              </a:xfrm>
              <a:prstGeom prst="rect">
                <a:avLst/>
              </a:prstGeom>
              <a:blipFill>
                <a:blip r:embed="rId18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5F6C071-F1B4-D24B-0E2C-4966FD0601A3}"/>
                  </a:ext>
                </a:extLst>
              </p:cNvPr>
              <p:cNvSpPr txBox="1"/>
              <p:nvPr/>
            </p:nvSpPr>
            <p:spPr>
              <a:xfrm>
                <a:off x="4027803" y="4459855"/>
                <a:ext cx="1250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5F6C071-F1B4-D24B-0E2C-4966FD060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803" y="4459855"/>
                <a:ext cx="125034" cy="276999"/>
              </a:xfrm>
              <a:prstGeom prst="rect">
                <a:avLst/>
              </a:prstGeom>
              <a:blipFill>
                <a:blip r:embed="rId19"/>
                <a:stretch>
                  <a:fillRect l="-40000" r="-40000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BF80AB0-5B6C-85F5-B56A-73000B899D80}"/>
                  </a:ext>
                </a:extLst>
              </p:cNvPr>
              <p:cNvSpPr txBox="1"/>
              <p:nvPr/>
            </p:nvSpPr>
            <p:spPr>
              <a:xfrm>
                <a:off x="4233068" y="2657344"/>
                <a:ext cx="5232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BF80AB0-5B6C-85F5-B56A-73000B899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068" y="2657344"/>
                <a:ext cx="523285" cy="276999"/>
              </a:xfrm>
              <a:prstGeom prst="rect">
                <a:avLst/>
              </a:prstGeom>
              <a:blipFill>
                <a:blip r:embed="rId20"/>
                <a:stretch>
                  <a:fillRect l="-11905" r="-2381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40B2B3-0DB4-D04F-BA6B-8FDDAF5F9F85}"/>
                  </a:ext>
                </a:extLst>
              </p:cNvPr>
              <p:cNvSpPr txBox="1"/>
              <p:nvPr/>
            </p:nvSpPr>
            <p:spPr>
              <a:xfrm>
                <a:off x="4233068" y="3594110"/>
                <a:ext cx="5286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40B2B3-0DB4-D04F-BA6B-8FDDAF5F9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068" y="3594110"/>
                <a:ext cx="528606" cy="276999"/>
              </a:xfrm>
              <a:prstGeom prst="rect">
                <a:avLst/>
              </a:prstGeom>
              <a:blipFill>
                <a:blip r:embed="rId21"/>
                <a:stretch>
                  <a:fillRect l="-11905" r="-4762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1515685-5865-93C8-A5DA-6827FD8D10F6}"/>
                  </a:ext>
                </a:extLst>
              </p:cNvPr>
              <p:cNvSpPr txBox="1"/>
              <p:nvPr/>
            </p:nvSpPr>
            <p:spPr>
              <a:xfrm>
                <a:off x="4233068" y="5333533"/>
                <a:ext cx="5577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1515685-5865-93C8-A5DA-6827FD8D1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068" y="5333533"/>
                <a:ext cx="557717" cy="276999"/>
              </a:xfrm>
              <a:prstGeom prst="rect">
                <a:avLst/>
              </a:prstGeom>
              <a:blipFill>
                <a:blip r:embed="rId22"/>
                <a:stretch>
                  <a:fillRect l="-11111" r="-2222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7B13A42-A27E-5CEC-37AB-3F42CE183840}"/>
                  </a:ext>
                </a:extLst>
              </p:cNvPr>
              <p:cNvSpPr txBox="1"/>
              <p:nvPr/>
            </p:nvSpPr>
            <p:spPr>
              <a:xfrm>
                <a:off x="6672649" y="2317725"/>
                <a:ext cx="4483031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parties.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Each party performs the following: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Samples a private randomness.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Generates a </a:t>
                </a:r>
                <a:r>
                  <a:rPr lang="en-US" b="1" dirty="0"/>
                  <a:t>single</a:t>
                </a:r>
                <a:r>
                  <a:rPr lang="en-US" dirty="0"/>
                  <a:t> message and sends it to all the other parties.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Receives all the messages. (transcript)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Computes and outputs a key.</a:t>
                </a:r>
              </a:p>
              <a:p>
                <a:pPr lvl="1"/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FF0000"/>
                    </a:solidFill>
                  </a:rPr>
                  <a:t>Completeness</a:t>
                </a:r>
                <a:r>
                  <a:rPr lang="en-US" dirty="0">
                    <a:solidFill>
                      <a:srgbClr val="FF0000"/>
                    </a:solidFill>
                  </a:rPr>
                  <a:t>: With high probability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𝑘𝑒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=⋯=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𝑘𝑒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7B13A42-A27E-5CEC-37AB-3F42CE183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649" y="2317725"/>
                <a:ext cx="4483031" cy="2862322"/>
              </a:xfrm>
              <a:prstGeom prst="rect">
                <a:avLst/>
              </a:prstGeom>
              <a:blipFill>
                <a:blip r:embed="rId23"/>
                <a:stretch>
                  <a:fillRect l="-847" t="-881" r="-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1">
            <a:extLst>
              <a:ext uri="{FF2B5EF4-FFF2-40B4-BE49-F238E27FC236}">
                <a16:creationId xmlns:a16="http://schemas.microsoft.com/office/drawing/2014/main" id="{14515D9A-49B8-AAA2-5DAE-2B5D5A9FE2BE}"/>
              </a:ext>
            </a:extLst>
          </p:cNvPr>
          <p:cNvSpPr>
            <a:spLocks noGrp="1"/>
          </p:cNvSpPr>
          <p:nvPr/>
        </p:nvSpPr>
        <p:spPr>
          <a:xfrm>
            <a:off x="1098087" y="319698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K-Party </a:t>
            </a:r>
            <a:r>
              <a:rPr lang="en-US" sz="4000" dirty="0">
                <a:solidFill>
                  <a:srgbClr val="C00000"/>
                </a:solidFill>
              </a:rPr>
              <a:t>Non-Interactive Key-Exchange</a:t>
            </a:r>
            <a:r>
              <a:rPr lang="en-US" sz="4000" dirty="0"/>
              <a:t> (K-NIKE)</a:t>
            </a:r>
            <a:endParaRPr lang="en-US" sz="4000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4A61F1-372F-A4B9-1DF1-76880FC9F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496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appy Bee">
            <a:extLst>
              <a:ext uri="{FF2B5EF4-FFF2-40B4-BE49-F238E27FC236}">
                <a16:creationId xmlns:a16="http://schemas.microsoft.com/office/drawing/2014/main" id="{81C6489F-400A-D549-B1CC-120C0B9D4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6171" y="2266719"/>
            <a:ext cx="715643" cy="715643"/>
          </a:xfrm>
        </p:spPr>
      </p:pic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7426B32B-6C68-E881-B3F5-24D53DC7D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5E529D-DB11-B4FB-9271-3FEA857A117A}"/>
                  </a:ext>
                </a:extLst>
              </p:cNvPr>
              <p:cNvSpPr txBox="1"/>
              <p:nvPr/>
            </p:nvSpPr>
            <p:spPr>
              <a:xfrm>
                <a:off x="1324294" y="2982362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5E529D-DB11-B4FB-9271-3FEA857A1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294" y="2982362"/>
                <a:ext cx="259396" cy="246221"/>
              </a:xfrm>
              <a:prstGeom prst="rect">
                <a:avLst/>
              </a:prstGeom>
              <a:blipFill>
                <a:blip r:embed="rId6"/>
                <a:stretch>
                  <a:fillRect l="-14286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6" descr="Happy Bee">
            <a:extLst>
              <a:ext uri="{FF2B5EF4-FFF2-40B4-BE49-F238E27FC236}">
                <a16:creationId xmlns:a16="http://schemas.microsoft.com/office/drawing/2014/main" id="{8CFEEEEB-F2E3-A0B0-9C67-D70C18AB2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85" y="327159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F2A36A-EB28-63B9-6484-04122CC7CB8D}"/>
                  </a:ext>
                </a:extLst>
              </p:cNvPr>
              <p:cNvSpPr txBox="1"/>
              <p:nvPr/>
            </p:nvSpPr>
            <p:spPr>
              <a:xfrm>
                <a:off x="1320008" y="398723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F2A36A-EB28-63B9-6484-04122CC7C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008" y="3987239"/>
                <a:ext cx="259396" cy="246221"/>
              </a:xfrm>
              <a:prstGeom prst="rect">
                <a:avLst/>
              </a:prstGeom>
              <a:blipFill>
                <a:blip r:embed="rId7"/>
                <a:stretch>
                  <a:fillRect l="-19048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 descr="Happy Bee">
            <a:extLst>
              <a:ext uri="{FF2B5EF4-FFF2-40B4-BE49-F238E27FC236}">
                <a16:creationId xmlns:a16="http://schemas.microsoft.com/office/drawing/2014/main" id="{6F6B7A6F-9756-09B4-5304-F51F1F547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85" y="4966155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189869-5F1D-4FCA-A2B9-14B64E4C6FCE}"/>
                  </a:ext>
                </a:extLst>
              </p:cNvPr>
              <p:cNvSpPr txBox="1"/>
              <p:nvPr/>
            </p:nvSpPr>
            <p:spPr>
              <a:xfrm>
                <a:off x="1320008" y="5681798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189869-5F1D-4FCA-A2B9-14B64E4C6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008" y="5681798"/>
                <a:ext cx="259396" cy="246221"/>
              </a:xfrm>
              <a:prstGeom prst="rect">
                <a:avLst/>
              </a:prstGeom>
              <a:blipFill>
                <a:blip r:embed="rId8"/>
                <a:stretch>
                  <a:fillRect l="-23810" r="-952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A2A025-7DE3-0F88-F5E9-99E0C5F92931}"/>
                  </a:ext>
                </a:extLst>
              </p:cNvPr>
              <p:cNvSpPr txBox="1"/>
              <p:nvPr/>
            </p:nvSpPr>
            <p:spPr>
              <a:xfrm>
                <a:off x="1324672" y="4442935"/>
                <a:ext cx="1250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A2A025-7DE3-0F88-F5E9-99E0C5F92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672" y="4442935"/>
                <a:ext cx="125034" cy="276999"/>
              </a:xfrm>
              <a:prstGeom prst="rect">
                <a:avLst/>
              </a:prstGeom>
              <a:blipFill>
                <a:blip r:embed="rId9"/>
                <a:stretch>
                  <a:fillRect l="-36364" r="-27273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1ECE0FE-C657-0CBF-5066-DC134C6B1852}"/>
              </a:ext>
            </a:extLst>
          </p:cNvPr>
          <p:cNvCxnSpPr/>
          <p:nvPr/>
        </p:nvCxnSpPr>
        <p:spPr>
          <a:xfrm>
            <a:off x="670171" y="3002301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DB5839-B2E8-0159-A520-E3F82FA53AA6}"/>
                  </a:ext>
                </a:extLst>
              </p:cNvPr>
              <p:cNvSpPr txBox="1"/>
              <p:nvPr/>
            </p:nvSpPr>
            <p:spPr>
              <a:xfrm>
                <a:off x="725182" y="2657344"/>
                <a:ext cx="2385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DB5839-B2E8-0159-A520-E3F82FA53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82" y="2657344"/>
                <a:ext cx="238527" cy="276999"/>
              </a:xfrm>
              <a:prstGeom prst="rect">
                <a:avLst/>
              </a:prstGeom>
              <a:blipFill>
                <a:blip r:embed="rId10"/>
                <a:stretch>
                  <a:fillRect l="-15789" r="-10526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093007-146B-59F5-9C88-2FD6B908A9CA}"/>
              </a:ext>
            </a:extLst>
          </p:cNvPr>
          <p:cNvCxnSpPr/>
          <p:nvPr/>
        </p:nvCxnSpPr>
        <p:spPr>
          <a:xfrm>
            <a:off x="667332" y="3920681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49A79-1563-DCB9-95DB-365780890CBD}"/>
                  </a:ext>
                </a:extLst>
              </p:cNvPr>
              <p:cNvSpPr txBox="1"/>
              <p:nvPr/>
            </p:nvSpPr>
            <p:spPr>
              <a:xfrm>
                <a:off x="725182" y="3578700"/>
                <a:ext cx="2438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49A79-1563-DCB9-95DB-365780890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82" y="3578700"/>
                <a:ext cx="243848" cy="276999"/>
              </a:xfrm>
              <a:prstGeom prst="rect">
                <a:avLst/>
              </a:prstGeom>
              <a:blipFill>
                <a:blip r:embed="rId11"/>
                <a:stretch>
                  <a:fillRect l="-15000" r="-5000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36257CD-64DF-D784-C7AE-167BF466EBC8}"/>
              </a:ext>
            </a:extLst>
          </p:cNvPr>
          <p:cNvCxnSpPr/>
          <p:nvPr/>
        </p:nvCxnSpPr>
        <p:spPr>
          <a:xfrm>
            <a:off x="709112" y="5611061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B37DB3-593C-180F-0AF8-329C3D6600B7}"/>
                  </a:ext>
                </a:extLst>
              </p:cNvPr>
              <p:cNvSpPr txBox="1"/>
              <p:nvPr/>
            </p:nvSpPr>
            <p:spPr>
              <a:xfrm>
                <a:off x="774491" y="5266103"/>
                <a:ext cx="2729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B37DB3-593C-180F-0AF8-329C3D660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91" y="5266103"/>
                <a:ext cx="272960" cy="276999"/>
              </a:xfrm>
              <a:prstGeom prst="rect">
                <a:avLst/>
              </a:prstGeom>
              <a:blipFill>
                <a:blip r:embed="rId12"/>
                <a:stretch>
                  <a:fillRect l="-8696" r="-43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0F696DD-753D-ACA6-C72C-C6BEE31D757B}"/>
                  </a:ext>
                </a:extLst>
              </p:cNvPr>
              <p:cNvSpPr txBox="1"/>
              <p:nvPr/>
            </p:nvSpPr>
            <p:spPr>
              <a:xfrm>
                <a:off x="1919531" y="3595221"/>
                <a:ext cx="12547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,⋯,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0F696DD-753D-ACA6-C72C-C6BEE31D7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31" y="3595221"/>
                <a:ext cx="1254767" cy="276999"/>
              </a:xfrm>
              <a:prstGeom prst="rect">
                <a:avLst/>
              </a:prstGeom>
              <a:blipFill>
                <a:blip r:embed="rId13"/>
                <a:stretch>
                  <a:fillRect l="-9000" t="-27273" r="-10000" b="-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4E8C548-830C-03A9-4302-00978A866993}"/>
                  </a:ext>
                </a:extLst>
              </p:cNvPr>
              <p:cNvSpPr txBox="1"/>
              <p:nvPr/>
            </p:nvSpPr>
            <p:spPr>
              <a:xfrm>
                <a:off x="1939990" y="2657344"/>
                <a:ext cx="12547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,⋯,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4E8C548-830C-03A9-4302-00978A866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990" y="2657344"/>
                <a:ext cx="1254767" cy="276999"/>
              </a:xfrm>
              <a:prstGeom prst="rect">
                <a:avLst/>
              </a:prstGeom>
              <a:blipFill>
                <a:blip r:embed="rId14"/>
                <a:stretch>
                  <a:fillRect l="-8000" t="-27273" r="-10000" b="-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3A7811D-81D4-6C23-ADD7-65E47750741C}"/>
                  </a:ext>
                </a:extLst>
              </p:cNvPr>
              <p:cNvSpPr txBox="1"/>
              <p:nvPr/>
            </p:nvSpPr>
            <p:spPr>
              <a:xfrm>
                <a:off x="1988687" y="5333534"/>
                <a:ext cx="12547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,⋯,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3A7811D-81D4-6C23-ADD7-65E477507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687" y="5333534"/>
                <a:ext cx="1254767" cy="276999"/>
              </a:xfrm>
              <a:prstGeom prst="rect">
                <a:avLst/>
              </a:prstGeom>
              <a:blipFill>
                <a:blip r:embed="rId15"/>
                <a:stretch>
                  <a:fillRect l="-9000" t="-27273" r="-10000" b="-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A0D40E5-70C7-9F06-EE7F-9E948C2E08D0}"/>
                  </a:ext>
                </a:extLst>
              </p:cNvPr>
              <p:cNvSpPr txBox="1"/>
              <p:nvPr/>
            </p:nvSpPr>
            <p:spPr>
              <a:xfrm>
                <a:off x="2510487" y="4453690"/>
                <a:ext cx="1250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A0D40E5-70C7-9F06-EE7F-9E948C2E0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487" y="4453690"/>
                <a:ext cx="125034" cy="276999"/>
              </a:xfrm>
              <a:prstGeom prst="rect">
                <a:avLst/>
              </a:prstGeom>
              <a:blipFill>
                <a:blip r:embed="rId16"/>
                <a:stretch>
                  <a:fillRect l="-36364" r="-36364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47AB58-E298-1C0C-C488-A89BAB77A9DC}"/>
                  </a:ext>
                </a:extLst>
              </p:cNvPr>
              <p:cNvSpPr txBox="1"/>
              <p:nvPr/>
            </p:nvSpPr>
            <p:spPr>
              <a:xfrm>
                <a:off x="3590966" y="2657344"/>
                <a:ext cx="2468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47AB58-E298-1C0C-C488-A89BAB77A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966" y="2657344"/>
                <a:ext cx="246862" cy="276999"/>
              </a:xfrm>
              <a:prstGeom prst="rect">
                <a:avLst/>
              </a:prstGeom>
              <a:blipFill>
                <a:blip r:embed="rId17"/>
                <a:stretch>
                  <a:fillRect l="-9524" r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C961C6-1F7B-7CFC-8B7B-881BE4CA1FDC}"/>
                  </a:ext>
                </a:extLst>
              </p:cNvPr>
              <p:cNvSpPr txBox="1"/>
              <p:nvPr/>
            </p:nvSpPr>
            <p:spPr>
              <a:xfrm>
                <a:off x="3590966" y="3595221"/>
                <a:ext cx="2468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C961C6-1F7B-7CFC-8B7B-881BE4CA1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966" y="3595221"/>
                <a:ext cx="246862" cy="276999"/>
              </a:xfrm>
              <a:prstGeom prst="rect">
                <a:avLst/>
              </a:prstGeom>
              <a:blipFill>
                <a:blip r:embed="rId17"/>
                <a:stretch>
                  <a:fillRect l="-9524" r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706207-3741-12E9-3764-BCBAC770BE21}"/>
                  </a:ext>
                </a:extLst>
              </p:cNvPr>
              <p:cNvSpPr txBox="1"/>
              <p:nvPr/>
            </p:nvSpPr>
            <p:spPr>
              <a:xfrm>
                <a:off x="3595222" y="5333533"/>
                <a:ext cx="2468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706207-3741-12E9-3764-BCBAC770B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222" y="5333533"/>
                <a:ext cx="246862" cy="276999"/>
              </a:xfrm>
              <a:prstGeom prst="rect">
                <a:avLst/>
              </a:prstGeom>
              <a:blipFill>
                <a:blip r:embed="rId18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5F6C071-F1B4-D24B-0E2C-4966FD0601A3}"/>
                  </a:ext>
                </a:extLst>
              </p:cNvPr>
              <p:cNvSpPr txBox="1"/>
              <p:nvPr/>
            </p:nvSpPr>
            <p:spPr>
              <a:xfrm>
                <a:off x="4027803" y="4459855"/>
                <a:ext cx="1250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5F6C071-F1B4-D24B-0E2C-4966FD060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803" y="4459855"/>
                <a:ext cx="125034" cy="276999"/>
              </a:xfrm>
              <a:prstGeom prst="rect">
                <a:avLst/>
              </a:prstGeom>
              <a:blipFill>
                <a:blip r:embed="rId19"/>
                <a:stretch>
                  <a:fillRect l="-40000" r="-40000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BF80AB0-5B6C-85F5-B56A-73000B899D80}"/>
                  </a:ext>
                </a:extLst>
              </p:cNvPr>
              <p:cNvSpPr txBox="1"/>
              <p:nvPr/>
            </p:nvSpPr>
            <p:spPr>
              <a:xfrm>
                <a:off x="4233068" y="2657344"/>
                <a:ext cx="5232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BF80AB0-5B6C-85F5-B56A-73000B899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068" y="2657344"/>
                <a:ext cx="523285" cy="276999"/>
              </a:xfrm>
              <a:prstGeom prst="rect">
                <a:avLst/>
              </a:prstGeom>
              <a:blipFill>
                <a:blip r:embed="rId20"/>
                <a:stretch>
                  <a:fillRect l="-11905" r="-2381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40B2B3-0DB4-D04F-BA6B-8FDDAF5F9F85}"/>
                  </a:ext>
                </a:extLst>
              </p:cNvPr>
              <p:cNvSpPr txBox="1"/>
              <p:nvPr/>
            </p:nvSpPr>
            <p:spPr>
              <a:xfrm>
                <a:off x="4233068" y="3594110"/>
                <a:ext cx="5286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40B2B3-0DB4-D04F-BA6B-8FDDAF5F9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068" y="3594110"/>
                <a:ext cx="528606" cy="276999"/>
              </a:xfrm>
              <a:prstGeom prst="rect">
                <a:avLst/>
              </a:prstGeom>
              <a:blipFill>
                <a:blip r:embed="rId21"/>
                <a:stretch>
                  <a:fillRect l="-11905" r="-4762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1515685-5865-93C8-A5DA-6827FD8D10F6}"/>
                  </a:ext>
                </a:extLst>
              </p:cNvPr>
              <p:cNvSpPr txBox="1"/>
              <p:nvPr/>
            </p:nvSpPr>
            <p:spPr>
              <a:xfrm>
                <a:off x="4233068" y="5333533"/>
                <a:ext cx="5577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1515685-5865-93C8-A5DA-6827FD8D1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068" y="5333533"/>
                <a:ext cx="557717" cy="276999"/>
              </a:xfrm>
              <a:prstGeom prst="rect">
                <a:avLst/>
              </a:prstGeom>
              <a:blipFill>
                <a:blip r:embed="rId22"/>
                <a:stretch>
                  <a:fillRect l="-11111" r="-2222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FE58E2D-261D-BC7F-07EC-AFA9ABC770BF}"/>
                  </a:ext>
                </a:extLst>
              </p:cNvPr>
              <p:cNvSpPr txBox="1"/>
              <p:nvPr/>
            </p:nvSpPr>
            <p:spPr>
              <a:xfrm>
                <a:off x="4753937" y="5838964"/>
                <a:ext cx="249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= security parameter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FE58E2D-261D-BC7F-07EC-AFA9ABC77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937" y="5838964"/>
                <a:ext cx="2496064" cy="369332"/>
              </a:xfrm>
              <a:prstGeom prst="rect">
                <a:avLst/>
              </a:prstGeom>
              <a:blipFill>
                <a:blip r:embed="rId23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CCCE98-971A-EFC3-FCDD-2B23B1576A49}"/>
                  </a:ext>
                </a:extLst>
              </p:cNvPr>
              <p:cNvSpPr txBox="1"/>
              <p:nvPr/>
            </p:nvSpPr>
            <p:spPr>
              <a:xfrm>
                <a:off x="6672649" y="2317725"/>
                <a:ext cx="4483031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parties.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Each party performs the following: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Samples a private randomness.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Generates a </a:t>
                </a:r>
                <a:r>
                  <a:rPr lang="en-US" b="1" dirty="0"/>
                  <a:t>single</a:t>
                </a:r>
                <a:r>
                  <a:rPr lang="en-US" dirty="0"/>
                  <a:t> message and sends it to all the other parties.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Receives all the messages. (transcript)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Computes and outputs a key.</a:t>
                </a:r>
              </a:p>
              <a:p>
                <a:pPr lvl="1"/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chemeClr val="tx1"/>
                    </a:solidFill>
                  </a:rPr>
                  <a:t>Completeness</a:t>
                </a:r>
                <a:r>
                  <a:rPr lang="en-US" dirty="0">
                    <a:solidFill>
                      <a:schemeClr val="tx1"/>
                    </a:solidFill>
                  </a:rPr>
                  <a:t>: With high probability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𝑘𝑒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=⋯=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𝑘𝑒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FF0000"/>
                    </a:solidFill>
                  </a:rPr>
                  <a:t>Security</a:t>
                </a:r>
                <a:r>
                  <a:rPr lang="en-US" dirty="0">
                    <a:solidFill>
                      <a:srgbClr val="FF0000"/>
                    </a:solidFill>
                  </a:rPr>
                  <a:t>: Any polynomial-time adversary has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𝑛𝑒𝑔𝑙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chance of guessing the key by just looking at the transcript.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CCCE98-971A-EFC3-FCDD-2B23B1576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649" y="2317725"/>
                <a:ext cx="4483031" cy="3970318"/>
              </a:xfrm>
              <a:prstGeom prst="rect">
                <a:avLst/>
              </a:prstGeom>
              <a:blipFill>
                <a:blip r:embed="rId24"/>
                <a:stretch>
                  <a:fillRect l="-847" t="-637" r="-1695" b="-1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1">
            <a:extLst>
              <a:ext uri="{FF2B5EF4-FFF2-40B4-BE49-F238E27FC236}">
                <a16:creationId xmlns:a16="http://schemas.microsoft.com/office/drawing/2014/main" id="{054D8F95-63B3-D3A8-D442-9F102790CA2F}"/>
              </a:ext>
            </a:extLst>
          </p:cNvPr>
          <p:cNvSpPr>
            <a:spLocks noGrp="1"/>
          </p:cNvSpPr>
          <p:nvPr/>
        </p:nvSpPr>
        <p:spPr>
          <a:xfrm>
            <a:off x="1098087" y="319698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K-Party </a:t>
            </a:r>
            <a:r>
              <a:rPr lang="en-US" sz="4000" dirty="0">
                <a:solidFill>
                  <a:srgbClr val="C00000"/>
                </a:solidFill>
              </a:rPr>
              <a:t>Non-Interactive Key-Exchange</a:t>
            </a:r>
            <a:r>
              <a:rPr lang="en-US" sz="4000" dirty="0"/>
              <a:t> (K-NIKE)</a:t>
            </a:r>
            <a:endParaRPr lang="en-US" sz="4000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BEED22-2630-397F-B8D6-4BB2C1CF2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58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253" y="2959203"/>
            <a:ext cx="10729493" cy="1371971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libri"/>
                <a:ea typeface="+mj-lt"/>
                <a:cs typeface="+mj-lt"/>
              </a:rPr>
              <a:t>Non-Interactive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j-lt"/>
                <a:cs typeface="+mj-lt"/>
              </a:rPr>
              <a:t> Key-Exchange Protocols (NIKEs)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 Light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301392A-76DE-355C-806E-E452F8BA4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DF71F0-4F4D-0442-B8BB-88E5FA649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349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1059B7E6-49C8-AE04-1872-604D8C3E5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K-Party </a:t>
            </a:r>
            <a:r>
              <a:rPr lang="en-US" sz="4000" dirty="0">
                <a:solidFill>
                  <a:srgbClr val="FF0000"/>
                </a:solidFill>
              </a:rPr>
              <a:t>Non-Interactive</a:t>
            </a:r>
            <a:r>
              <a:rPr lang="en-US" sz="4000" dirty="0"/>
              <a:t> Key-Exchange (K-NIKE)</a:t>
            </a:r>
            <a:endParaRPr lang="en-US" sz="4000" dirty="0">
              <a:cs typeface="Calibri Light"/>
            </a:endParaRPr>
          </a:p>
        </p:txBody>
      </p:sp>
      <p:pic>
        <p:nvPicPr>
          <p:cNvPr id="6" name="Picture 6" descr="Happy Bee">
            <a:extLst>
              <a:ext uri="{FF2B5EF4-FFF2-40B4-BE49-F238E27FC236}">
                <a16:creationId xmlns:a16="http://schemas.microsoft.com/office/drawing/2014/main" id="{81C6489F-400A-D549-B1CC-120C0B9D4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6171" y="2266719"/>
            <a:ext cx="715643" cy="715643"/>
          </a:xfrm>
        </p:spPr>
      </p:pic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7835D338-16FF-CD6D-1BA7-F8F68AFA5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5E529D-DB11-B4FB-9271-3FEA857A117A}"/>
                  </a:ext>
                </a:extLst>
              </p:cNvPr>
              <p:cNvSpPr txBox="1"/>
              <p:nvPr/>
            </p:nvSpPr>
            <p:spPr>
              <a:xfrm>
                <a:off x="1324294" y="2982362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5E529D-DB11-B4FB-9271-3FEA857A1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294" y="2982362"/>
                <a:ext cx="259396" cy="246221"/>
              </a:xfrm>
              <a:prstGeom prst="rect">
                <a:avLst/>
              </a:prstGeom>
              <a:blipFill>
                <a:blip r:embed="rId6"/>
                <a:stretch>
                  <a:fillRect l="-14286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6" descr="Happy Bee">
            <a:extLst>
              <a:ext uri="{FF2B5EF4-FFF2-40B4-BE49-F238E27FC236}">
                <a16:creationId xmlns:a16="http://schemas.microsoft.com/office/drawing/2014/main" id="{8CFEEEEB-F2E3-A0B0-9C67-D70C18AB2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85" y="327159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F2A36A-EB28-63B9-6484-04122CC7CB8D}"/>
                  </a:ext>
                </a:extLst>
              </p:cNvPr>
              <p:cNvSpPr txBox="1"/>
              <p:nvPr/>
            </p:nvSpPr>
            <p:spPr>
              <a:xfrm>
                <a:off x="1320008" y="398723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F2A36A-EB28-63B9-6484-04122CC7C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008" y="3987239"/>
                <a:ext cx="259396" cy="246221"/>
              </a:xfrm>
              <a:prstGeom prst="rect">
                <a:avLst/>
              </a:prstGeom>
              <a:blipFill>
                <a:blip r:embed="rId7"/>
                <a:stretch>
                  <a:fillRect l="-19048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 descr="Happy Bee">
            <a:extLst>
              <a:ext uri="{FF2B5EF4-FFF2-40B4-BE49-F238E27FC236}">
                <a16:creationId xmlns:a16="http://schemas.microsoft.com/office/drawing/2014/main" id="{6F6B7A6F-9756-09B4-5304-F51F1F547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85" y="4966155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189869-5F1D-4FCA-A2B9-14B64E4C6FCE}"/>
                  </a:ext>
                </a:extLst>
              </p:cNvPr>
              <p:cNvSpPr txBox="1"/>
              <p:nvPr/>
            </p:nvSpPr>
            <p:spPr>
              <a:xfrm>
                <a:off x="1320008" y="5681798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189869-5F1D-4FCA-A2B9-14B64E4C6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008" y="5681798"/>
                <a:ext cx="259396" cy="246221"/>
              </a:xfrm>
              <a:prstGeom prst="rect">
                <a:avLst/>
              </a:prstGeom>
              <a:blipFill>
                <a:blip r:embed="rId8"/>
                <a:stretch>
                  <a:fillRect l="-23810" r="-952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A2A025-7DE3-0F88-F5E9-99E0C5F92931}"/>
                  </a:ext>
                </a:extLst>
              </p:cNvPr>
              <p:cNvSpPr txBox="1"/>
              <p:nvPr/>
            </p:nvSpPr>
            <p:spPr>
              <a:xfrm>
                <a:off x="1324672" y="4442935"/>
                <a:ext cx="1250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A2A025-7DE3-0F88-F5E9-99E0C5F92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672" y="4442935"/>
                <a:ext cx="125034" cy="276999"/>
              </a:xfrm>
              <a:prstGeom prst="rect">
                <a:avLst/>
              </a:prstGeom>
              <a:blipFill>
                <a:blip r:embed="rId9"/>
                <a:stretch>
                  <a:fillRect l="-36364" r="-27273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1ECE0FE-C657-0CBF-5066-DC134C6B1852}"/>
              </a:ext>
            </a:extLst>
          </p:cNvPr>
          <p:cNvCxnSpPr/>
          <p:nvPr/>
        </p:nvCxnSpPr>
        <p:spPr>
          <a:xfrm>
            <a:off x="670171" y="3002301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DB5839-B2E8-0159-A520-E3F82FA53AA6}"/>
                  </a:ext>
                </a:extLst>
              </p:cNvPr>
              <p:cNvSpPr txBox="1"/>
              <p:nvPr/>
            </p:nvSpPr>
            <p:spPr>
              <a:xfrm>
                <a:off x="725182" y="2657344"/>
                <a:ext cx="2385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DB5839-B2E8-0159-A520-E3F82FA53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82" y="2657344"/>
                <a:ext cx="238527" cy="276999"/>
              </a:xfrm>
              <a:prstGeom prst="rect">
                <a:avLst/>
              </a:prstGeom>
              <a:blipFill>
                <a:blip r:embed="rId10"/>
                <a:stretch>
                  <a:fillRect l="-15789" r="-10526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093007-146B-59F5-9C88-2FD6B908A9CA}"/>
              </a:ext>
            </a:extLst>
          </p:cNvPr>
          <p:cNvCxnSpPr/>
          <p:nvPr/>
        </p:nvCxnSpPr>
        <p:spPr>
          <a:xfrm>
            <a:off x="667332" y="3920681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49A79-1563-DCB9-95DB-365780890CBD}"/>
                  </a:ext>
                </a:extLst>
              </p:cNvPr>
              <p:cNvSpPr txBox="1"/>
              <p:nvPr/>
            </p:nvSpPr>
            <p:spPr>
              <a:xfrm>
                <a:off x="725182" y="3578700"/>
                <a:ext cx="2438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49A79-1563-DCB9-95DB-365780890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82" y="3578700"/>
                <a:ext cx="243848" cy="276999"/>
              </a:xfrm>
              <a:prstGeom prst="rect">
                <a:avLst/>
              </a:prstGeom>
              <a:blipFill>
                <a:blip r:embed="rId11"/>
                <a:stretch>
                  <a:fillRect l="-15000" r="-5000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36257CD-64DF-D784-C7AE-167BF466EBC8}"/>
              </a:ext>
            </a:extLst>
          </p:cNvPr>
          <p:cNvCxnSpPr/>
          <p:nvPr/>
        </p:nvCxnSpPr>
        <p:spPr>
          <a:xfrm>
            <a:off x="709112" y="5611061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B37DB3-593C-180F-0AF8-329C3D6600B7}"/>
                  </a:ext>
                </a:extLst>
              </p:cNvPr>
              <p:cNvSpPr txBox="1"/>
              <p:nvPr/>
            </p:nvSpPr>
            <p:spPr>
              <a:xfrm>
                <a:off x="774491" y="5266103"/>
                <a:ext cx="2729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B37DB3-593C-180F-0AF8-329C3D660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91" y="5266103"/>
                <a:ext cx="272960" cy="276999"/>
              </a:xfrm>
              <a:prstGeom prst="rect">
                <a:avLst/>
              </a:prstGeom>
              <a:blipFill>
                <a:blip r:embed="rId12"/>
                <a:stretch>
                  <a:fillRect l="-8696" r="-43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0F696DD-753D-ACA6-C72C-C6BEE31D757B}"/>
                  </a:ext>
                </a:extLst>
              </p:cNvPr>
              <p:cNvSpPr txBox="1"/>
              <p:nvPr/>
            </p:nvSpPr>
            <p:spPr>
              <a:xfrm>
                <a:off x="1919531" y="3595221"/>
                <a:ext cx="12547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,⋯,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0F696DD-753D-ACA6-C72C-C6BEE31D7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31" y="3595221"/>
                <a:ext cx="1254767" cy="276999"/>
              </a:xfrm>
              <a:prstGeom prst="rect">
                <a:avLst/>
              </a:prstGeom>
              <a:blipFill>
                <a:blip r:embed="rId13"/>
                <a:stretch>
                  <a:fillRect l="-9000" t="-27273" r="-10000" b="-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4E8C548-830C-03A9-4302-00978A866993}"/>
                  </a:ext>
                </a:extLst>
              </p:cNvPr>
              <p:cNvSpPr txBox="1"/>
              <p:nvPr/>
            </p:nvSpPr>
            <p:spPr>
              <a:xfrm>
                <a:off x="1939990" y="2657344"/>
                <a:ext cx="12547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,⋯,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4E8C548-830C-03A9-4302-00978A866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990" y="2657344"/>
                <a:ext cx="1254767" cy="276999"/>
              </a:xfrm>
              <a:prstGeom prst="rect">
                <a:avLst/>
              </a:prstGeom>
              <a:blipFill>
                <a:blip r:embed="rId14"/>
                <a:stretch>
                  <a:fillRect l="-8000" t="-27273" r="-10000" b="-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3A7811D-81D4-6C23-ADD7-65E47750741C}"/>
                  </a:ext>
                </a:extLst>
              </p:cNvPr>
              <p:cNvSpPr txBox="1"/>
              <p:nvPr/>
            </p:nvSpPr>
            <p:spPr>
              <a:xfrm>
                <a:off x="1988687" y="5333534"/>
                <a:ext cx="12547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,⋯,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3A7811D-81D4-6C23-ADD7-65E477507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687" y="5333534"/>
                <a:ext cx="1254767" cy="276999"/>
              </a:xfrm>
              <a:prstGeom prst="rect">
                <a:avLst/>
              </a:prstGeom>
              <a:blipFill>
                <a:blip r:embed="rId15"/>
                <a:stretch>
                  <a:fillRect l="-9000" t="-27273" r="-10000" b="-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A0D40E5-70C7-9F06-EE7F-9E948C2E08D0}"/>
                  </a:ext>
                </a:extLst>
              </p:cNvPr>
              <p:cNvSpPr txBox="1"/>
              <p:nvPr/>
            </p:nvSpPr>
            <p:spPr>
              <a:xfrm>
                <a:off x="2510487" y="4453690"/>
                <a:ext cx="1250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A0D40E5-70C7-9F06-EE7F-9E948C2E0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487" y="4453690"/>
                <a:ext cx="125034" cy="276999"/>
              </a:xfrm>
              <a:prstGeom prst="rect">
                <a:avLst/>
              </a:prstGeom>
              <a:blipFill>
                <a:blip r:embed="rId16"/>
                <a:stretch>
                  <a:fillRect l="-36364" r="-36364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47AB58-E298-1C0C-C488-A89BAB77A9DC}"/>
                  </a:ext>
                </a:extLst>
              </p:cNvPr>
              <p:cNvSpPr txBox="1"/>
              <p:nvPr/>
            </p:nvSpPr>
            <p:spPr>
              <a:xfrm>
                <a:off x="3590966" y="2657344"/>
                <a:ext cx="2468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47AB58-E298-1C0C-C488-A89BAB77A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966" y="2657344"/>
                <a:ext cx="246862" cy="276999"/>
              </a:xfrm>
              <a:prstGeom prst="rect">
                <a:avLst/>
              </a:prstGeom>
              <a:blipFill>
                <a:blip r:embed="rId17"/>
                <a:stretch>
                  <a:fillRect l="-9524" r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C961C6-1F7B-7CFC-8B7B-881BE4CA1FDC}"/>
                  </a:ext>
                </a:extLst>
              </p:cNvPr>
              <p:cNvSpPr txBox="1"/>
              <p:nvPr/>
            </p:nvSpPr>
            <p:spPr>
              <a:xfrm>
                <a:off x="3590966" y="3595221"/>
                <a:ext cx="2468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C961C6-1F7B-7CFC-8B7B-881BE4CA1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966" y="3595221"/>
                <a:ext cx="246862" cy="276999"/>
              </a:xfrm>
              <a:prstGeom prst="rect">
                <a:avLst/>
              </a:prstGeom>
              <a:blipFill>
                <a:blip r:embed="rId17"/>
                <a:stretch>
                  <a:fillRect l="-9524" r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706207-3741-12E9-3764-BCBAC770BE21}"/>
                  </a:ext>
                </a:extLst>
              </p:cNvPr>
              <p:cNvSpPr txBox="1"/>
              <p:nvPr/>
            </p:nvSpPr>
            <p:spPr>
              <a:xfrm>
                <a:off x="3595222" y="5333533"/>
                <a:ext cx="2468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706207-3741-12E9-3764-BCBAC770B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222" y="5333533"/>
                <a:ext cx="246862" cy="276999"/>
              </a:xfrm>
              <a:prstGeom prst="rect">
                <a:avLst/>
              </a:prstGeom>
              <a:blipFill>
                <a:blip r:embed="rId18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5F6C071-F1B4-D24B-0E2C-4966FD0601A3}"/>
                  </a:ext>
                </a:extLst>
              </p:cNvPr>
              <p:cNvSpPr txBox="1"/>
              <p:nvPr/>
            </p:nvSpPr>
            <p:spPr>
              <a:xfrm>
                <a:off x="4027803" y="4459855"/>
                <a:ext cx="1250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5F6C071-F1B4-D24B-0E2C-4966FD060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803" y="4459855"/>
                <a:ext cx="125034" cy="276999"/>
              </a:xfrm>
              <a:prstGeom prst="rect">
                <a:avLst/>
              </a:prstGeom>
              <a:blipFill>
                <a:blip r:embed="rId19"/>
                <a:stretch>
                  <a:fillRect l="-40000" r="-40000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BF80AB0-5B6C-85F5-B56A-73000B899D80}"/>
                  </a:ext>
                </a:extLst>
              </p:cNvPr>
              <p:cNvSpPr txBox="1"/>
              <p:nvPr/>
            </p:nvSpPr>
            <p:spPr>
              <a:xfrm>
                <a:off x="4233068" y="2657344"/>
                <a:ext cx="5232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BF80AB0-5B6C-85F5-B56A-73000B899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068" y="2657344"/>
                <a:ext cx="523285" cy="276999"/>
              </a:xfrm>
              <a:prstGeom prst="rect">
                <a:avLst/>
              </a:prstGeom>
              <a:blipFill>
                <a:blip r:embed="rId20"/>
                <a:stretch>
                  <a:fillRect l="-11905" r="-2381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40B2B3-0DB4-D04F-BA6B-8FDDAF5F9F85}"/>
                  </a:ext>
                </a:extLst>
              </p:cNvPr>
              <p:cNvSpPr txBox="1"/>
              <p:nvPr/>
            </p:nvSpPr>
            <p:spPr>
              <a:xfrm>
                <a:off x="4233068" y="3594110"/>
                <a:ext cx="5286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40B2B3-0DB4-D04F-BA6B-8FDDAF5F9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068" y="3594110"/>
                <a:ext cx="528606" cy="276999"/>
              </a:xfrm>
              <a:prstGeom prst="rect">
                <a:avLst/>
              </a:prstGeom>
              <a:blipFill>
                <a:blip r:embed="rId21"/>
                <a:stretch>
                  <a:fillRect l="-11905" r="-4762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1515685-5865-93C8-A5DA-6827FD8D10F6}"/>
                  </a:ext>
                </a:extLst>
              </p:cNvPr>
              <p:cNvSpPr txBox="1"/>
              <p:nvPr/>
            </p:nvSpPr>
            <p:spPr>
              <a:xfrm>
                <a:off x="4233068" y="5333533"/>
                <a:ext cx="5577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1515685-5865-93C8-A5DA-6827FD8D1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068" y="5333533"/>
                <a:ext cx="557717" cy="276999"/>
              </a:xfrm>
              <a:prstGeom prst="rect">
                <a:avLst/>
              </a:prstGeom>
              <a:blipFill>
                <a:blip r:embed="rId22"/>
                <a:stretch>
                  <a:fillRect l="-11111" r="-2222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" descr="🤔 Thinking Face emoji Meaning | Dictionary.com">
            <a:extLst>
              <a:ext uri="{FF2B5EF4-FFF2-40B4-BE49-F238E27FC236}">
                <a16:creationId xmlns:a16="http://schemas.microsoft.com/office/drawing/2014/main" id="{DEADBC82-1FC8-EF6F-AEEB-685404435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944" y="618889"/>
            <a:ext cx="451919" cy="45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27E3329-E990-1570-05C9-AEEA676E1A91}"/>
                  </a:ext>
                </a:extLst>
              </p:cNvPr>
              <p:cNvSpPr txBox="1"/>
              <p:nvPr/>
            </p:nvSpPr>
            <p:spPr>
              <a:xfrm>
                <a:off x="6672649" y="2317725"/>
                <a:ext cx="4483031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parties.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Each party performs the following: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Samples a private randomness.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Generates a </a:t>
                </a:r>
                <a:r>
                  <a:rPr lang="en-US" b="1" dirty="0">
                    <a:solidFill>
                      <a:srgbClr val="FF0000"/>
                    </a:solidFill>
                  </a:rPr>
                  <a:t>single</a:t>
                </a:r>
                <a:r>
                  <a:rPr lang="en-US" dirty="0"/>
                  <a:t> message and sends it to all the other parties.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Receives all the messages. (transcript)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Computes and outputs a key.</a:t>
                </a:r>
              </a:p>
              <a:p>
                <a:pPr lvl="1"/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chemeClr val="tx1"/>
                    </a:solidFill>
                  </a:rPr>
                  <a:t>Completeness</a:t>
                </a:r>
                <a:r>
                  <a:rPr lang="en-US" dirty="0">
                    <a:solidFill>
                      <a:schemeClr val="tx1"/>
                    </a:solidFill>
                  </a:rPr>
                  <a:t>: With high probability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𝑘𝑒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=⋯=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𝑘𝑒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chemeClr val="tx1"/>
                    </a:solidFill>
                  </a:rPr>
                  <a:t>Security</a:t>
                </a:r>
                <a:r>
                  <a:rPr lang="en-US" dirty="0">
                    <a:solidFill>
                      <a:schemeClr val="tx1"/>
                    </a:solidFill>
                  </a:rPr>
                  <a:t>: Any polynomial-time adversary has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𝑛𝑒𝑔𝑙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chance of guessing the key by just looking at the transcript.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27E3329-E990-1570-05C9-AEEA676E1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649" y="2317725"/>
                <a:ext cx="4483031" cy="3970318"/>
              </a:xfrm>
              <a:prstGeom prst="rect">
                <a:avLst/>
              </a:prstGeom>
              <a:blipFill>
                <a:blip r:embed="rId24"/>
                <a:stretch>
                  <a:fillRect l="-847" t="-637" r="-1695" b="-1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4442EA-887A-179C-B9E3-1BE3E0031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005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3097" y="2959203"/>
            <a:ext cx="10729493" cy="1371971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/>
                <a:ea typeface="+mj-lt"/>
                <a:cs typeface="+mj-lt"/>
              </a:rPr>
              <a:t>Fine-Grained</a:t>
            </a:r>
            <a:r>
              <a:rPr lang="en-US" sz="4400" dirty="0">
                <a:latin typeface="Calibri"/>
                <a:ea typeface="+mj-lt"/>
                <a:cs typeface="+mj-lt"/>
              </a:rPr>
              <a:t> Non-Interactive Key-Exchange</a:t>
            </a:r>
            <a:endParaRPr lang="en-US" sz="4400" dirty="0">
              <a:latin typeface="Calibri"/>
              <a:cs typeface="Calibri Light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0B04E2C-F952-4C97-97C5-83D58BF0F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9666D4-9B37-8E64-5E5C-6C9FA4D0C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788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1059B7E6-49C8-AE04-1872-604D8C3E5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cs typeface="Calibri Light"/>
              </a:rPr>
              <a:t>Fine-Grained Cryptography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A7924B2-A0C6-EE81-A4F9-641A5B1CB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86892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 Traditional cryptography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requires hardness of cryptographic primitives hold against arbitrary polynomial adversaries.</a:t>
            </a:r>
            <a:endParaRPr lang="fa-IR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7835D338-16FF-CD6D-1BA7-F8F68AFA5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9DDA52-50F5-8D4A-BDDB-0CFAF6CDB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695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1059B7E6-49C8-AE04-1872-604D8C3E5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cs typeface="Calibri Light"/>
              </a:rPr>
              <a:t>Fine-Grained Cryptography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A7924B2-A0C6-EE81-A4F9-641A5B1CB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86892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Traditional cryptography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requires hardness of cryptographic primitives hold against arbitrary polynomial adversaries.</a:t>
            </a:r>
            <a:endParaRPr lang="fa-IR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 Fine-grained cryptography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study the feasibility of cryptographic primitives when the adversarial power is restricted (e.g. fixed polynomial bound)</a:t>
            </a:r>
          </a:p>
          <a:p>
            <a:pPr marL="201168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7835D338-16FF-CD6D-1BA7-F8F68AFA5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3A8177-AB16-4975-EC24-BF83C65B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260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1059B7E6-49C8-AE04-1872-604D8C3E5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cs typeface="Calibri Light"/>
              </a:rPr>
              <a:t>Fine-Grained Cryptography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A7924B2-A0C6-EE81-A4F9-641A5B1CB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86892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Traditional cryptography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requires hardness of cryptographic primitives hold against arbitrary polynomial adversaries.</a:t>
            </a:r>
            <a:endParaRPr lang="fa-IR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Fine-grained cryptography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study the feasibility of cryptographic primitives when the adversarial power is restricted (e.g. fixed polynomial bound)</a:t>
            </a:r>
          </a:p>
          <a:p>
            <a:pPr marL="201168" lvl="1" indent="0">
              <a:buNone/>
            </a:pP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b="0" dirty="0"/>
              <a:t> </a:t>
            </a:r>
            <a:r>
              <a:rPr lang="en-US" b="1" dirty="0"/>
              <a:t>Motivation: </a:t>
            </a:r>
            <a:r>
              <a:rPr lang="en-US" dirty="0"/>
              <a:t>H</a:t>
            </a:r>
            <a:r>
              <a:rPr lang="en-US" b="0" dirty="0"/>
              <a:t>ope of basing the existence of fine-grained primitives on weaker assumptions by relaxing the security to hold against less powerful adversaries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7835D338-16FF-CD6D-1BA7-F8F68AFA5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5233DA-A182-341E-9B64-7BA3C926D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089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61481"/>
            <a:ext cx="10058400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Definition Overview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 Previous Works and Our Contribution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Technical Overview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Conclusion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Open Problems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1A3779B-2464-557A-AD20-63EBE1024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285FA-812A-72F2-1B26-4C8E7FBDA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487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Works (Highlights)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8F0AE4E-004F-27E3-0F1E-CE5FFB163770}"/>
              </a:ext>
            </a:extLst>
          </p:cNvPr>
          <p:cNvCxnSpPr/>
          <p:nvPr/>
        </p:nvCxnSpPr>
        <p:spPr>
          <a:xfrm>
            <a:off x="1097280" y="4595149"/>
            <a:ext cx="10257485" cy="0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B85867-A750-8E02-B351-ADA45F6058B1}"/>
              </a:ext>
            </a:extLst>
          </p:cNvPr>
          <p:cNvCxnSpPr>
            <a:cxnSpLocks/>
          </p:cNvCxnSpPr>
          <p:nvPr/>
        </p:nvCxnSpPr>
        <p:spPr>
          <a:xfrm>
            <a:off x="1226916" y="4433104"/>
            <a:ext cx="0" cy="324091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DA2EDE-274F-8106-AC31-7A7B3CAFC63C}"/>
              </a:ext>
            </a:extLst>
          </p:cNvPr>
          <p:cNvCxnSpPr/>
          <p:nvPr/>
        </p:nvCxnSpPr>
        <p:spPr>
          <a:xfrm flipV="1">
            <a:off x="1226916" y="2609019"/>
            <a:ext cx="0" cy="1794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40471A5-B845-20D8-8471-F42F996E7BFA}"/>
              </a:ext>
            </a:extLst>
          </p:cNvPr>
          <p:cNvCxnSpPr>
            <a:cxnSpLocks/>
          </p:cNvCxnSpPr>
          <p:nvPr/>
        </p:nvCxnSpPr>
        <p:spPr>
          <a:xfrm>
            <a:off x="1711125" y="4439918"/>
            <a:ext cx="0" cy="324091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5A1C153-33A6-8A36-D696-ED3110B5171F}"/>
              </a:ext>
            </a:extLst>
          </p:cNvPr>
          <p:cNvCxnSpPr>
            <a:cxnSpLocks/>
          </p:cNvCxnSpPr>
          <p:nvPr/>
        </p:nvCxnSpPr>
        <p:spPr>
          <a:xfrm flipV="1">
            <a:off x="1711125" y="3680705"/>
            <a:ext cx="0" cy="7292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36359B5-E032-AA67-F236-58C74C4323C2}"/>
              </a:ext>
            </a:extLst>
          </p:cNvPr>
          <p:cNvSpPr/>
          <p:nvPr/>
        </p:nvSpPr>
        <p:spPr>
          <a:xfrm>
            <a:off x="0" y="1819204"/>
            <a:ext cx="2511706" cy="7333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2-NIKE - </a:t>
            </a:r>
            <a:r>
              <a:rPr lang="en-US" sz="1400" b="1" dirty="0">
                <a:solidFill>
                  <a:srgbClr val="002060"/>
                </a:solidFill>
              </a:rPr>
              <a:t>ideal hash functions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[Mer74]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C442C0D-9FFD-EC73-35CF-871C8F588E6A}"/>
              </a:ext>
            </a:extLst>
          </p:cNvPr>
          <p:cNvSpPr/>
          <p:nvPr/>
        </p:nvSpPr>
        <p:spPr>
          <a:xfrm>
            <a:off x="455272" y="2887589"/>
            <a:ext cx="2511706" cy="7333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2-NIKE – </a:t>
            </a:r>
            <a:r>
              <a:rPr lang="en-US" sz="1400" b="1" dirty="0">
                <a:solidFill>
                  <a:srgbClr val="002060"/>
                </a:solidFill>
              </a:rPr>
              <a:t>Diffie-Hellman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[DH76]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864A44C-9DBD-397E-608A-33A297F08964}"/>
              </a:ext>
            </a:extLst>
          </p:cNvPr>
          <p:cNvCxnSpPr>
            <a:cxnSpLocks/>
          </p:cNvCxnSpPr>
          <p:nvPr/>
        </p:nvCxnSpPr>
        <p:spPr>
          <a:xfrm>
            <a:off x="6470709" y="4433103"/>
            <a:ext cx="0" cy="324091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26D5011-6E10-4058-A612-F8E89D12190B}"/>
              </a:ext>
            </a:extLst>
          </p:cNvPr>
          <p:cNvCxnSpPr/>
          <p:nvPr/>
        </p:nvCxnSpPr>
        <p:spPr>
          <a:xfrm flipV="1">
            <a:off x="6470709" y="2609019"/>
            <a:ext cx="0" cy="1794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F2082AA-B395-1252-27F8-15624E3C1EC3}"/>
              </a:ext>
            </a:extLst>
          </p:cNvPr>
          <p:cNvSpPr/>
          <p:nvPr/>
        </p:nvSpPr>
        <p:spPr>
          <a:xfrm>
            <a:off x="5214856" y="1815903"/>
            <a:ext cx="2511706" cy="7333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2-NIKE – </a:t>
            </a:r>
            <a:r>
              <a:rPr lang="en-US" sz="1400" b="1" dirty="0">
                <a:solidFill>
                  <a:srgbClr val="002060"/>
                </a:solidFill>
              </a:rPr>
              <a:t>hardness of factoring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[FHKP13]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2377929-B444-9F5D-35E1-8EC2AE24C4AB}"/>
              </a:ext>
            </a:extLst>
          </p:cNvPr>
          <p:cNvCxnSpPr>
            <a:cxnSpLocks/>
          </p:cNvCxnSpPr>
          <p:nvPr/>
        </p:nvCxnSpPr>
        <p:spPr>
          <a:xfrm>
            <a:off x="9635723" y="4409809"/>
            <a:ext cx="0" cy="324091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EA68E72-3E5D-1F6E-2AE0-564493CBF823}"/>
              </a:ext>
            </a:extLst>
          </p:cNvPr>
          <p:cNvSpPr/>
          <p:nvPr/>
        </p:nvSpPr>
        <p:spPr>
          <a:xfrm>
            <a:off x="8366150" y="1820946"/>
            <a:ext cx="2511706" cy="7333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2-NIKE – </a:t>
            </a:r>
            <a:r>
              <a:rPr lang="en-US" sz="1400" b="1" dirty="0">
                <a:solidFill>
                  <a:srgbClr val="002060"/>
                </a:solidFill>
              </a:rPr>
              <a:t>LWE assumption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[GKRS22]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1E387BE-9237-E0AD-BB68-E329E5A253A1}"/>
              </a:ext>
            </a:extLst>
          </p:cNvPr>
          <p:cNvCxnSpPr>
            <a:cxnSpLocks/>
          </p:cNvCxnSpPr>
          <p:nvPr/>
        </p:nvCxnSpPr>
        <p:spPr>
          <a:xfrm>
            <a:off x="4053658" y="4406886"/>
            <a:ext cx="0" cy="32409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B602948-FC51-BFF9-694B-F13C77B0333A}"/>
              </a:ext>
            </a:extLst>
          </p:cNvPr>
          <p:cNvCxnSpPr>
            <a:cxnSpLocks/>
          </p:cNvCxnSpPr>
          <p:nvPr/>
        </p:nvCxnSpPr>
        <p:spPr>
          <a:xfrm flipV="1">
            <a:off x="4053658" y="3217708"/>
            <a:ext cx="0" cy="115917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D63CC2E-7212-D58B-DD8E-506E38FCD897}"/>
              </a:ext>
            </a:extLst>
          </p:cNvPr>
          <p:cNvSpPr/>
          <p:nvPr/>
        </p:nvSpPr>
        <p:spPr>
          <a:xfrm>
            <a:off x="2797805" y="2381602"/>
            <a:ext cx="2511706" cy="73334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3-NIKE –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pairings</a:t>
            </a:r>
          </a:p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[Jou00]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ED38FB7-BA27-E34D-DF4B-D227ED50F222}"/>
              </a:ext>
            </a:extLst>
          </p:cNvPr>
          <p:cNvCxnSpPr>
            <a:cxnSpLocks/>
          </p:cNvCxnSpPr>
          <p:nvPr/>
        </p:nvCxnSpPr>
        <p:spPr>
          <a:xfrm>
            <a:off x="7413267" y="4445256"/>
            <a:ext cx="0" cy="32409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D3A5A15-E147-330C-F274-27A63DE63524}"/>
              </a:ext>
            </a:extLst>
          </p:cNvPr>
          <p:cNvCxnSpPr>
            <a:cxnSpLocks/>
          </p:cNvCxnSpPr>
          <p:nvPr/>
        </p:nvCxnSpPr>
        <p:spPr>
          <a:xfrm flipV="1">
            <a:off x="7413267" y="3923510"/>
            <a:ext cx="0" cy="491738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D430941-9890-854B-FA26-95341D89A6C8}"/>
              </a:ext>
            </a:extLst>
          </p:cNvPr>
          <p:cNvSpPr/>
          <p:nvPr/>
        </p:nvSpPr>
        <p:spPr>
          <a:xfrm>
            <a:off x="6157414" y="3129463"/>
            <a:ext cx="2511706" cy="73334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K-NIKE –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</a:rPr>
              <a:t>iO</a:t>
            </a:r>
            <a:endParaRPr lang="en-US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[BZ14]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10A0AFC-90A5-EFEB-4529-87EC23FC6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083" y="5145092"/>
            <a:ext cx="10058400" cy="103317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Fine-grained cryptography starting from [Mer74, Mer78] on 2-NIKE,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leading to constructions and lower bounds [BGI08, BM09, BHK+11, DVV16, BRSV17, BRSV18, CG18, LLW19, EWT21, DH21, WP22, BC22, …].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86C835A-7E62-A5E3-34B8-45474C7145B7}"/>
              </a:ext>
            </a:extLst>
          </p:cNvPr>
          <p:cNvCxnSpPr>
            <a:cxnSpLocks/>
          </p:cNvCxnSpPr>
          <p:nvPr/>
        </p:nvCxnSpPr>
        <p:spPr>
          <a:xfrm>
            <a:off x="10480875" y="4419441"/>
            <a:ext cx="0" cy="32409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23E50D8-7776-B5D2-CE7B-B4890ACDBF8E}"/>
              </a:ext>
            </a:extLst>
          </p:cNvPr>
          <p:cNvCxnSpPr>
            <a:cxnSpLocks/>
          </p:cNvCxnSpPr>
          <p:nvPr/>
        </p:nvCxnSpPr>
        <p:spPr>
          <a:xfrm flipV="1">
            <a:off x="10486807" y="3660228"/>
            <a:ext cx="0" cy="72920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F2EFB1-83F6-BF16-118D-6FD3D6A3AC16}"/>
              </a:ext>
            </a:extLst>
          </p:cNvPr>
          <p:cNvCxnSpPr/>
          <p:nvPr/>
        </p:nvCxnSpPr>
        <p:spPr>
          <a:xfrm flipV="1">
            <a:off x="9622003" y="2573284"/>
            <a:ext cx="0" cy="1794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50100A2-943E-C6A3-4D0F-BC02DE8AA522}"/>
              </a:ext>
            </a:extLst>
          </p:cNvPr>
          <p:cNvSpPr/>
          <p:nvPr/>
        </p:nvSpPr>
        <p:spPr>
          <a:xfrm>
            <a:off x="9225022" y="2887588"/>
            <a:ext cx="2511706" cy="733349"/>
          </a:xfrm>
          <a:prstGeom prst="roundRect">
            <a:avLst/>
          </a:prstGeom>
          <a:solidFill>
            <a:srgbClr val="FFAAB8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Fine-Grained 4-NIKE in GGM</a:t>
            </a: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[ACMS23]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D742C3-59E6-8D4D-DD0C-B77565D2106F}"/>
              </a:ext>
            </a:extLst>
          </p:cNvPr>
          <p:cNvSpPr txBox="1"/>
          <p:nvPr/>
        </p:nvSpPr>
        <p:spPr>
          <a:xfrm>
            <a:off x="189229" y="74506"/>
            <a:ext cx="1694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TODO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1CD7FDD-1E62-B88E-1C94-561A178F0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56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815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4" grpId="0" animBg="1"/>
      <p:bldP spid="27" grpId="0" animBg="1"/>
      <p:bldP spid="30" grpId="0" animBg="1"/>
      <p:bldP spid="33" grpId="0" animBg="1"/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on </a:t>
            </a:r>
            <a:r>
              <a:rPr lang="en-US" dirty="0">
                <a:solidFill>
                  <a:srgbClr val="C00000"/>
                </a:solidFill>
              </a:rPr>
              <a:t>ACMS23</a:t>
            </a:r>
            <a:r>
              <a:rPr lang="en-US" dirty="0"/>
              <a:t> Results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A7198A1-8C01-9E08-9E79-B59281912F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092041"/>
                <a:ext cx="10058400" cy="2924428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0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4-NIKE with security against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-time adversaries in </a:t>
                </a:r>
                <a:r>
                  <a:rPr lang="en-US" sz="2000" b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Shoup’s</a:t>
                </a:r>
                <a:r>
                  <a:rPr lang="en-US" sz="20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 GGM.</a:t>
                </a:r>
              </a:p>
              <a:p>
                <a:pPr marL="749808" lvl="1" indent="-457200"/>
                <a:endParaRPr lang="en-US" dirty="0">
                  <a:latin typeface="+mj-lt"/>
                </a:endParaRPr>
              </a:p>
              <a:p>
                <a:pPr marL="749808" lvl="1" indent="-457200"/>
                <a:r>
                  <a:rPr lang="en-US" b="0" dirty="0">
                    <a:solidFill>
                      <a:srgbClr val="FF0000"/>
                    </a:solidFill>
                    <a:latin typeface="+mj-lt"/>
                  </a:rPr>
                  <a:t>Can we construct a fine-grained K-NIKE in the </a:t>
                </a:r>
                <a:r>
                  <a:rPr lang="en-US" b="1" dirty="0">
                    <a:solidFill>
                      <a:srgbClr val="FF0000"/>
                    </a:solidFill>
                    <a:latin typeface="+mj-lt"/>
                  </a:rPr>
                  <a:t>plain model</a:t>
                </a:r>
                <a:r>
                  <a:rPr lang="en-US" dirty="0">
                    <a:solidFill>
                      <a:srgbClr val="FF0000"/>
                    </a:solidFill>
                    <a:latin typeface="+mj-lt"/>
                  </a:rPr>
                  <a:t>?</a:t>
                </a:r>
                <a:endParaRPr lang="en-US" b="0" dirty="0">
                  <a:solidFill>
                    <a:srgbClr val="FF0000"/>
                  </a:solidFill>
                  <a:latin typeface="+mj-lt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>
                    <a:latin typeface="+mj-lt"/>
                  </a:rPr>
                  <a:t>3-NIKE protocol with security against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1.5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b="0" dirty="0">
                    <a:latin typeface="+mj-lt"/>
                  </a:rPr>
                  <a:t>-time adversaries in ROM.</a:t>
                </a:r>
              </a:p>
              <a:p>
                <a:pPr marL="749808" lvl="1" indent="-457200">
                  <a:buFont typeface="+mj-lt"/>
                  <a:buAutoNum type="arabicPeriod"/>
                </a:pPr>
                <a:endParaRPr lang="en-US" dirty="0">
                  <a:latin typeface="+mj-lt"/>
                </a:endParaRPr>
              </a:p>
              <a:p>
                <a:pPr marL="749808" lvl="1" indent="-457200"/>
                <a:r>
                  <a:rPr lang="en-US" b="0" dirty="0">
                    <a:solidFill>
                      <a:srgbClr val="FF0000"/>
                    </a:solidFill>
                    <a:latin typeface="+mj-lt"/>
                  </a:rPr>
                  <a:t>Can we </a:t>
                </a:r>
                <a:r>
                  <a:rPr lang="en-US" b="1" dirty="0">
                    <a:solidFill>
                      <a:srgbClr val="FF0000"/>
                    </a:solidFill>
                    <a:latin typeface="+mj-lt"/>
                  </a:rPr>
                  <a:t>close the gap </a:t>
                </a:r>
                <a:r>
                  <a:rPr lang="en-US" b="0" dirty="0">
                    <a:solidFill>
                      <a:srgbClr val="FF0000"/>
                    </a:solidFill>
                    <a:latin typeface="+mj-lt"/>
                  </a:rPr>
                  <a:t>between these positive and negative results?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A7198A1-8C01-9E08-9E79-B59281912F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092041"/>
                <a:ext cx="10058400" cy="2924428"/>
              </a:xfrm>
              <a:blipFill>
                <a:blip r:embed="rId3"/>
                <a:stretch>
                  <a:fillRect l="-1513" t="-2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5A011E-42C8-055F-C265-967C9F7C6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448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506663" y="2755951"/>
                <a:ext cx="11178674" cy="1346097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36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ea typeface="+mj-lt"/>
                    <a:cs typeface="+mj-lt"/>
                  </a:rPr>
                  <a:t>“Can one get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+mj-lt"/>
                        <a:cs typeface="+mj-lt"/>
                      </a:rPr>
                      <m:t>𝐾</m:t>
                    </m:r>
                  </m:oMath>
                </a14:m>
                <a:r>
                  <a:rPr lang="en-US" sz="36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 Light"/>
                  </a:rPr>
                  <a:t>-NIKE from </a:t>
                </a:r>
                <a:r>
                  <a:rPr lang="en-US" sz="3600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 Light"/>
                  </a:rPr>
                  <a:t>simpler assumptions</a:t>
                </a:r>
                <a:r>
                  <a:rPr lang="en-US" sz="36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 Light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Calibri Light"/>
                      </a:rPr>
                      <m:t>𝐾</m:t>
                    </m:r>
                    <m:r>
                      <a:rPr lang="en-US" sz="36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Calibri Light"/>
                      </a:rPr>
                      <m:t>&gt;2</m:t>
                    </m:r>
                  </m:oMath>
                </a14:m>
                <a:r>
                  <a:rPr lang="en-US" sz="36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 Light"/>
                  </a:rPr>
                  <a:t>?”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506663" y="2755951"/>
                <a:ext cx="11178674" cy="1346097"/>
              </a:xfrm>
              <a:blipFill>
                <a:blip r:embed="rId3"/>
                <a:stretch>
                  <a:fillRect l="-794" r="-794" b="-17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301392A-76DE-355C-806E-E452F8BA4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E02E4-5BF8-5EC5-1C31-1BE926399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717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092041"/>
                <a:ext cx="10058400" cy="2924428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000" b="0" dirty="0">
                    <a:latin typeface="+mj-lt"/>
                  </a:rPr>
                  <a:t>4-NIKE with security against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0" dirty="0">
                    <a:latin typeface="+mj-lt"/>
                  </a:rPr>
                  <a:t>-time adversaries in </a:t>
                </a:r>
                <a:r>
                  <a:rPr lang="en-US" sz="2000" b="0" dirty="0" err="1">
                    <a:latin typeface="+mj-lt"/>
                  </a:rPr>
                  <a:t>Shoup’s</a:t>
                </a:r>
                <a:r>
                  <a:rPr lang="en-US" sz="2000" b="0" dirty="0">
                    <a:latin typeface="+mj-lt"/>
                  </a:rPr>
                  <a:t> GGM.</a:t>
                </a:r>
              </a:p>
              <a:p>
                <a:pPr marL="749808" lvl="1" indent="-457200">
                  <a:buFont typeface="Arial" panose="020B0604020202020204" pitchFamily="34" charset="0"/>
                  <a:buChar char="•"/>
                </a:pPr>
                <a:r>
                  <a:rPr lang="en-US" b="0" dirty="0">
                    <a:latin typeface="+mj-lt"/>
                  </a:rPr>
                  <a:t>Generalizes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>
                    <a:latin typeface="+mj-lt"/>
                  </a:rPr>
                  <a:t>-NIKE against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>
                    <a:latin typeface="+mj-lt"/>
                  </a:rPr>
                  <a:t> adversaries in generic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b="0" dirty="0">
                    <a:latin typeface="+mj-lt"/>
                  </a:rPr>
                  <a:t>-linear group model.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>
                    <a:latin typeface="+mj-lt"/>
                  </a:rPr>
                  <a:t>Breaking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b="0" dirty="0">
                    <a:latin typeface="+mj-lt"/>
                  </a:rPr>
                  <a:t>-query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000" b="0" dirty="0">
                    <a:latin typeface="+mj-lt"/>
                  </a:rPr>
                  <a:t>-NIKE in Maurer’s GGM by 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0" dirty="0">
                    <a:latin typeface="+mj-lt"/>
                  </a:rPr>
                  <a:t>-query adversary.</a:t>
                </a:r>
              </a:p>
              <a:p>
                <a:pPr marL="749808" lvl="1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j-lt"/>
                  </a:rPr>
                  <a:t>Limitation on fine-grained security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>
                    <a:latin typeface="+mj-lt"/>
                  </a:rPr>
                  <a:t>-NIKE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US" b="0" dirty="0">
                    <a:latin typeface="+mj-lt"/>
                  </a:rPr>
                  <a:t> over generic groups.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>
                    <a:latin typeface="+mj-lt"/>
                  </a:rPr>
                  <a:t>Fine-grained 3-NIKE protocol with security against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1.5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b="0" dirty="0">
                    <a:latin typeface="+mj-lt"/>
                  </a:rPr>
                  <a:t>-time adversaries</a:t>
                </a:r>
                <a:r>
                  <a:rPr lang="en-US" dirty="0">
                    <a:latin typeface="+mj-lt"/>
                  </a:rPr>
                  <a:t> in ROM</a:t>
                </a:r>
                <a:r>
                  <a:rPr lang="en-US" sz="2000" b="0" dirty="0">
                    <a:latin typeface="+mj-lt"/>
                  </a:rPr>
                  <a:t>.</a:t>
                </a:r>
              </a:p>
              <a:p>
                <a:pPr marL="749808" lvl="1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j-lt"/>
                  </a:rPr>
                  <a:t>Generalizes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>
                    <a:latin typeface="+mj-lt"/>
                  </a:rPr>
                  <a:t>-NIKE against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>
                    <a:latin typeface="+mj-lt"/>
                  </a:rPr>
                  <a:t>-time adversaries.</a:t>
                </a:r>
                <a:endParaRPr lang="en-US" sz="2000" b="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092041"/>
                <a:ext cx="10058400" cy="2924428"/>
              </a:xfrm>
              <a:blipFill>
                <a:blip r:embed="rId4"/>
                <a:stretch>
                  <a:fillRect l="-1513" t="-2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F1456C-FDCF-065D-EC72-07B422B41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59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861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appy Bee">
            <a:extLst>
              <a:ext uri="{FF2B5EF4-FFF2-40B4-BE49-F238E27FC236}">
                <a16:creationId xmlns:a16="http://schemas.microsoft.com/office/drawing/2014/main" id="{81C6489F-400A-D549-B1CC-120C0B9D4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78450" y="2517217"/>
            <a:ext cx="715643" cy="715643"/>
          </a:xfrm>
        </p:spPr>
      </p:pic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2BEADDE8-5ACA-BA22-3AAF-54F8B724D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pic>
        <p:nvPicPr>
          <p:cNvPr id="2" name="Picture 6" descr="Happy Bee">
            <a:extLst>
              <a:ext uri="{FF2B5EF4-FFF2-40B4-BE49-F238E27FC236}">
                <a16:creationId xmlns:a16="http://schemas.microsoft.com/office/drawing/2014/main" id="{8CFEEEEB-F2E3-A0B0-9C67-D70C18AB2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256" y="1989490"/>
            <a:ext cx="715643" cy="715643"/>
          </a:xfrm>
          <a:prstGeom prst="rect">
            <a:avLst/>
          </a:prstGeom>
        </p:spPr>
      </p:pic>
      <p:pic>
        <p:nvPicPr>
          <p:cNvPr id="4" name="Picture 6" descr="Happy Bee">
            <a:extLst>
              <a:ext uri="{FF2B5EF4-FFF2-40B4-BE49-F238E27FC236}">
                <a16:creationId xmlns:a16="http://schemas.microsoft.com/office/drawing/2014/main" id="{6F6B7A6F-9756-09B4-5304-F51F1F547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801" y="5028482"/>
            <a:ext cx="715643" cy="71564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A7BF443-26E9-921F-CA4C-EB540325E7A4}"/>
              </a:ext>
            </a:extLst>
          </p:cNvPr>
          <p:cNvSpPr>
            <a:spLocks noGrp="1"/>
          </p:cNvSpPr>
          <p:nvPr/>
        </p:nvSpPr>
        <p:spPr>
          <a:xfrm>
            <a:off x="1098087" y="319698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Non-Interactive Key-Exchange Protocols (NIKE)</a:t>
            </a:r>
            <a:endParaRPr lang="en-US" sz="4000" b="0" dirty="0"/>
          </a:p>
        </p:txBody>
      </p:sp>
      <p:pic>
        <p:nvPicPr>
          <p:cNvPr id="5" name="Picture 6" descr="Happy Bee">
            <a:extLst>
              <a:ext uri="{FF2B5EF4-FFF2-40B4-BE49-F238E27FC236}">
                <a16:creationId xmlns:a16="http://schemas.microsoft.com/office/drawing/2014/main" id="{D9D61D4A-7BF5-7E60-CAF7-28902A6E1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627" y="2408776"/>
            <a:ext cx="715643" cy="715643"/>
          </a:xfrm>
          <a:prstGeom prst="rect">
            <a:avLst/>
          </a:prstGeom>
        </p:spPr>
      </p:pic>
      <p:pic>
        <p:nvPicPr>
          <p:cNvPr id="10" name="Picture 6" descr="Happy Bee">
            <a:extLst>
              <a:ext uri="{FF2B5EF4-FFF2-40B4-BE49-F238E27FC236}">
                <a16:creationId xmlns:a16="http://schemas.microsoft.com/office/drawing/2014/main" id="{176DCEFD-2C47-6D38-245D-1BFE977F4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8245" y="3951836"/>
            <a:ext cx="715643" cy="715643"/>
          </a:xfrm>
          <a:prstGeom prst="rect">
            <a:avLst/>
          </a:prstGeom>
        </p:spPr>
      </p:pic>
      <p:pic>
        <p:nvPicPr>
          <p:cNvPr id="11" name="Picture 6" descr="Happy Bee">
            <a:extLst>
              <a:ext uri="{FF2B5EF4-FFF2-40B4-BE49-F238E27FC236}">
                <a16:creationId xmlns:a16="http://schemas.microsoft.com/office/drawing/2014/main" id="{FDF3B47B-01E9-1F8D-5307-73BE44C0E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685" y="4997310"/>
            <a:ext cx="715643" cy="715643"/>
          </a:xfrm>
          <a:prstGeom prst="rect">
            <a:avLst/>
          </a:prstGeom>
        </p:spPr>
      </p:pic>
      <p:pic>
        <p:nvPicPr>
          <p:cNvPr id="12" name="Picture 6" descr="Happy Bee">
            <a:extLst>
              <a:ext uri="{FF2B5EF4-FFF2-40B4-BE49-F238E27FC236}">
                <a16:creationId xmlns:a16="http://schemas.microsoft.com/office/drawing/2014/main" id="{98E221D5-9AB6-0071-B9D7-AE64989D1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911" y="4062371"/>
            <a:ext cx="715643" cy="715643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A67C8C7-4227-DFE0-10B0-3E693F12C0FC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3336272" y="3232860"/>
            <a:ext cx="761584" cy="2962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CA4E139-AF57-1388-7D5C-9CE102BCB358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5585077" y="2705133"/>
            <a:ext cx="1" cy="4966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D4688BD-FB54-5A54-DDAF-1ADEDBCFDB2D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3394554" y="4309657"/>
            <a:ext cx="599797" cy="1105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2F839A4-A177-CE12-1D4D-9D8C35223563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4713507" y="4667479"/>
            <a:ext cx="283719" cy="3298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1643F29-BACA-CF14-D138-4587E04A57F9}"/>
              </a:ext>
            </a:extLst>
          </p:cNvPr>
          <p:cNvCxnSpPr>
            <a:cxnSpLocks/>
            <a:stCxn id="4" idx="0"/>
          </p:cNvCxnSpPr>
          <p:nvPr/>
        </p:nvCxnSpPr>
        <p:spPr>
          <a:xfrm flipH="1" flipV="1">
            <a:off x="6675543" y="4599103"/>
            <a:ext cx="439080" cy="4293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8C02CC2-99F1-934E-B4A9-F7823877F938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7908448" y="4231785"/>
            <a:ext cx="599797" cy="778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B9918EF-2C4B-7DCE-1048-61D12BD419BE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7272357" y="3124419"/>
            <a:ext cx="636092" cy="2998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F1A593C-1601-D5C0-6A6D-9886AA23E81A}"/>
                  </a:ext>
                </a:extLst>
              </p:cNvPr>
              <p:cNvSpPr txBox="1"/>
              <p:nvPr/>
            </p:nvSpPr>
            <p:spPr>
              <a:xfrm>
                <a:off x="3642473" y="3063258"/>
                <a:ext cx="4001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F1A593C-1601-D5C0-6A6D-9886AA23E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473" y="3063258"/>
                <a:ext cx="400173" cy="276999"/>
              </a:xfrm>
              <a:prstGeom prst="rect">
                <a:avLst/>
              </a:prstGeom>
              <a:blipFill>
                <a:blip r:embed="rId4"/>
                <a:stretch>
                  <a:fillRect l="-25000" t="-8696" r="-3125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FB63920-3809-C167-CCCB-9C25916900F6}"/>
                  </a:ext>
                </a:extLst>
              </p:cNvPr>
              <p:cNvSpPr txBox="1"/>
              <p:nvPr/>
            </p:nvSpPr>
            <p:spPr>
              <a:xfrm>
                <a:off x="5585077" y="2766597"/>
                <a:ext cx="4054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FB63920-3809-C167-CCCB-9C2591690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077" y="2766597"/>
                <a:ext cx="405496" cy="276999"/>
              </a:xfrm>
              <a:prstGeom prst="rect">
                <a:avLst/>
              </a:prstGeom>
              <a:blipFill>
                <a:blip r:embed="rId5"/>
                <a:stretch>
                  <a:fillRect l="-21212" t="-4348" r="-3030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ABDB698-9940-0650-A657-BD00A87EAD48}"/>
                  </a:ext>
                </a:extLst>
              </p:cNvPr>
              <p:cNvSpPr txBox="1"/>
              <p:nvPr/>
            </p:nvSpPr>
            <p:spPr>
              <a:xfrm>
                <a:off x="7546648" y="3239126"/>
                <a:ext cx="4054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ABDB698-9940-0650-A657-BD00A87EA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6648" y="3239126"/>
                <a:ext cx="405496" cy="276999"/>
              </a:xfrm>
              <a:prstGeom prst="rect">
                <a:avLst/>
              </a:prstGeom>
              <a:blipFill>
                <a:blip r:embed="rId6"/>
                <a:stretch>
                  <a:fillRect l="-21875" t="-4348" r="-6250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89C3095-6F00-C5EA-9501-2BD689A1CF12}"/>
                  </a:ext>
                </a:extLst>
              </p:cNvPr>
              <p:cNvSpPr txBox="1"/>
              <p:nvPr/>
            </p:nvSpPr>
            <p:spPr>
              <a:xfrm>
                <a:off x="8043135" y="4286944"/>
                <a:ext cx="4054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89C3095-6F00-C5EA-9501-2BD689A1C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135" y="4286944"/>
                <a:ext cx="405496" cy="276999"/>
              </a:xfrm>
              <a:prstGeom prst="rect">
                <a:avLst/>
              </a:prstGeom>
              <a:blipFill>
                <a:blip r:embed="rId7"/>
                <a:stretch>
                  <a:fillRect l="-21212" t="-4348" r="-3030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73E9BBA-EE59-3EBB-0DDD-7EAB3171047A}"/>
                  </a:ext>
                </a:extLst>
              </p:cNvPr>
              <p:cNvSpPr txBox="1"/>
              <p:nvPr/>
            </p:nvSpPr>
            <p:spPr>
              <a:xfrm>
                <a:off x="6495861" y="4770004"/>
                <a:ext cx="4054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73E9BBA-EE59-3EBB-0DDD-7EAB31710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861" y="4770004"/>
                <a:ext cx="405496" cy="276999"/>
              </a:xfrm>
              <a:prstGeom prst="rect">
                <a:avLst/>
              </a:prstGeom>
              <a:blipFill>
                <a:blip r:embed="rId8"/>
                <a:stretch>
                  <a:fillRect l="-21212" t="-8696" r="-3030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EC37EE4-BDFF-461A-4BD2-6545ABA83D7E}"/>
                  </a:ext>
                </a:extLst>
              </p:cNvPr>
              <p:cNvSpPr txBox="1"/>
              <p:nvPr/>
            </p:nvSpPr>
            <p:spPr>
              <a:xfrm>
                <a:off x="4487693" y="4549000"/>
                <a:ext cx="4054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EC37EE4-BDFF-461A-4BD2-6545ABA83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693" y="4549000"/>
                <a:ext cx="405496" cy="276999"/>
              </a:xfrm>
              <a:prstGeom prst="rect">
                <a:avLst/>
              </a:prstGeom>
              <a:blipFill>
                <a:blip r:embed="rId9"/>
                <a:stretch>
                  <a:fillRect l="-21212" t="-8696" r="-3030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86C46A3-4C8C-3235-FBCF-8ADEF9631EF0}"/>
                  </a:ext>
                </a:extLst>
              </p:cNvPr>
              <p:cNvSpPr txBox="1"/>
              <p:nvPr/>
            </p:nvSpPr>
            <p:spPr>
              <a:xfrm>
                <a:off x="3326493" y="4048821"/>
                <a:ext cx="4054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86C46A3-4C8C-3235-FBCF-8ADEF9631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493" y="4048821"/>
                <a:ext cx="405496" cy="276999"/>
              </a:xfrm>
              <a:prstGeom prst="rect">
                <a:avLst/>
              </a:prstGeom>
              <a:blipFill>
                <a:blip r:embed="rId10"/>
                <a:stretch>
                  <a:fillRect l="-25000" t="-4348" r="-6250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67A54-A122-7770-7DEF-42CB52AA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6</a:t>
            </a:fld>
            <a:endParaRPr lang="en-US"/>
          </a:p>
        </p:txBody>
      </p:sp>
      <p:sp>
        <p:nvSpPr>
          <p:cNvPr id="8" name="Right Bracket 7">
            <a:extLst>
              <a:ext uri="{FF2B5EF4-FFF2-40B4-BE49-F238E27FC236}">
                <a16:creationId xmlns:a16="http://schemas.microsoft.com/office/drawing/2014/main" id="{76BBF3D9-E959-769E-6394-D3C0504EFDAB}"/>
              </a:ext>
            </a:extLst>
          </p:cNvPr>
          <p:cNvSpPr/>
          <p:nvPr/>
        </p:nvSpPr>
        <p:spPr>
          <a:xfrm rot="5400000">
            <a:off x="2702689" y="287061"/>
            <a:ext cx="129060" cy="3176932"/>
          </a:xfrm>
          <a:custGeom>
            <a:avLst/>
            <a:gdLst>
              <a:gd name="connsiteX0" fmla="*/ 0 w 129060"/>
              <a:gd name="connsiteY0" fmla="*/ 0 h 3176932"/>
              <a:gd name="connsiteX1" fmla="*/ 129060 w 129060"/>
              <a:gd name="connsiteY1" fmla="*/ 10755 h 3176932"/>
              <a:gd name="connsiteX2" fmla="*/ 129060 w 129060"/>
              <a:gd name="connsiteY2" fmla="*/ 599767 h 3176932"/>
              <a:gd name="connsiteX3" fmla="*/ 129060 w 129060"/>
              <a:gd name="connsiteY3" fmla="*/ 1094117 h 3176932"/>
              <a:gd name="connsiteX4" fmla="*/ 129060 w 129060"/>
              <a:gd name="connsiteY4" fmla="*/ 1556912 h 3176932"/>
              <a:gd name="connsiteX5" fmla="*/ 129060 w 129060"/>
              <a:gd name="connsiteY5" fmla="*/ 2114370 h 3176932"/>
              <a:gd name="connsiteX6" fmla="*/ 129060 w 129060"/>
              <a:gd name="connsiteY6" fmla="*/ 2608719 h 3176932"/>
              <a:gd name="connsiteX7" fmla="*/ 129060 w 129060"/>
              <a:gd name="connsiteY7" fmla="*/ 3166177 h 3176932"/>
              <a:gd name="connsiteX8" fmla="*/ 0 w 129060"/>
              <a:gd name="connsiteY8" fmla="*/ 3176932 h 3176932"/>
              <a:gd name="connsiteX9" fmla="*/ 0 w 129060"/>
              <a:gd name="connsiteY9" fmla="*/ 2710982 h 3176932"/>
              <a:gd name="connsiteX10" fmla="*/ 0 w 129060"/>
              <a:gd name="connsiteY10" fmla="*/ 2181493 h 3176932"/>
              <a:gd name="connsiteX11" fmla="*/ 0 w 129060"/>
              <a:gd name="connsiteY11" fmla="*/ 1652005 h 3176932"/>
              <a:gd name="connsiteX12" fmla="*/ 0 w 129060"/>
              <a:gd name="connsiteY12" fmla="*/ 1154285 h 3176932"/>
              <a:gd name="connsiteX13" fmla="*/ 0 w 129060"/>
              <a:gd name="connsiteY13" fmla="*/ 561258 h 3176932"/>
              <a:gd name="connsiteX14" fmla="*/ 0 w 129060"/>
              <a:gd name="connsiteY14" fmla="*/ 0 h 3176932"/>
              <a:gd name="connsiteX0" fmla="*/ 0 w 129060"/>
              <a:gd name="connsiteY0" fmla="*/ 0 h 3176932"/>
              <a:gd name="connsiteX1" fmla="*/ 129060 w 129060"/>
              <a:gd name="connsiteY1" fmla="*/ 10755 h 3176932"/>
              <a:gd name="connsiteX2" fmla="*/ 129060 w 129060"/>
              <a:gd name="connsiteY2" fmla="*/ 441996 h 3176932"/>
              <a:gd name="connsiteX3" fmla="*/ 129060 w 129060"/>
              <a:gd name="connsiteY3" fmla="*/ 1031008 h 3176932"/>
              <a:gd name="connsiteX4" fmla="*/ 129060 w 129060"/>
              <a:gd name="connsiteY4" fmla="*/ 1588466 h 3176932"/>
              <a:gd name="connsiteX5" fmla="*/ 129060 w 129060"/>
              <a:gd name="connsiteY5" fmla="*/ 2019707 h 3176932"/>
              <a:gd name="connsiteX6" fmla="*/ 129060 w 129060"/>
              <a:gd name="connsiteY6" fmla="*/ 2514056 h 3176932"/>
              <a:gd name="connsiteX7" fmla="*/ 129060 w 129060"/>
              <a:gd name="connsiteY7" fmla="*/ 3166177 h 3176932"/>
              <a:gd name="connsiteX8" fmla="*/ 0 w 129060"/>
              <a:gd name="connsiteY8" fmla="*/ 3176932 h 317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060" h="3176932" stroke="0" extrusionOk="0">
                <a:moveTo>
                  <a:pt x="0" y="0"/>
                </a:moveTo>
                <a:cubicBezTo>
                  <a:pt x="69986" y="-797"/>
                  <a:pt x="128168" y="5150"/>
                  <a:pt x="129060" y="10755"/>
                </a:cubicBezTo>
                <a:cubicBezTo>
                  <a:pt x="145209" y="207120"/>
                  <a:pt x="122713" y="463163"/>
                  <a:pt x="129060" y="599767"/>
                </a:cubicBezTo>
                <a:cubicBezTo>
                  <a:pt x="135407" y="736371"/>
                  <a:pt x="75196" y="934717"/>
                  <a:pt x="129060" y="1094117"/>
                </a:cubicBezTo>
                <a:cubicBezTo>
                  <a:pt x="182924" y="1253517"/>
                  <a:pt x="102417" y="1463526"/>
                  <a:pt x="129060" y="1556912"/>
                </a:cubicBezTo>
                <a:cubicBezTo>
                  <a:pt x="155703" y="1650299"/>
                  <a:pt x="117672" y="1992948"/>
                  <a:pt x="129060" y="2114370"/>
                </a:cubicBezTo>
                <a:cubicBezTo>
                  <a:pt x="140448" y="2235792"/>
                  <a:pt x="117169" y="2362217"/>
                  <a:pt x="129060" y="2608719"/>
                </a:cubicBezTo>
                <a:cubicBezTo>
                  <a:pt x="140951" y="2855221"/>
                  <a:pt x="120235" y="3010774"/>
                  <a:pt x="129060" y="3166177"/>
                </a:cubicBezTo>
                <a:cubicBezTo>
                  <a:pt x="127992" y="3161936"/>
                  <a:pt x="70486" y="3178032"/>
                  <a:pt x="0" y="3176932"/>
                </a:cubicBezTo>
                <a:cubicBezTo>
                  <a:pt x="-12234" y="3011647"/>
                  <a:pt x="27695" y="2812128"/>
                  <a:pt x="0" y="2710982"/>
                </a:cubicBezTo>
                <a:cubicBezTo>
                  <a:pt x="-27695" y="2609836"/>
                  <a:pt x="57972" y="2345393"/>
                  <a:pt x="0" y="2181493"/>
                </a:cubicBezTo>
                <a:cubicBezTo>
                  <a:pt x="-57972" y="2017593"/>
                  <a:pt x="62051" y="1826370"/>
                  <a:pt x="0" y="1652005"/>
                </a:cubicBezTo>
                <a:cubicBezTo>
                  <a:pt x="-62051" y="1477640"/>
                  <a:pt x="2141" y="1260569"/>
                  <a:pt x="0" y="1154285"/>
                </a:cubicBezTo>
                <a:cubicBezTo>
                  <a:pt x="-2141" y="1048001"/>
                  <a:pt x="61932" y="842107"/>
                  <a:pt x="0" y="561258"/>
                </a:cubicBezTo>
                <a:cubicBezTo>
                  <a:pt x="-61932" y="280409"/>
                  <a:pt x="27057" y="218367"/>
                  <a:pt x="0" y="0"/>
                </a:cubicBezTo>
                <a:close/>
              </a:path>
              <a:path w="129060" h="3176932" fill="none" extrusionOk="0">
                <a:moveTo>
                  <a:pt x="0" y="0"/>
                </a:moveTo>
                <a:cubicBezTo>
                  <a:pt x="71409" y="-752"/>
                  <a:pt x="128073" y="4759"/>
                  <a:pt x="129060" y="10755"/>
                </a:cubicBezTo>
                <a:cubicBezTo>
                  <a:pt x="143043" y="99160"/>
                  <a:pt x="100857" y="230992"/>
                  <a:pt x="129060" y="441996"/>
                </a:cubicBezTo>
                <a:cubicBezTo>
                  <a:pt x="157263" y="653000"/>
                  <a:pt x="128941" y="856338"/>
                  <a:pt x="129060" y="1031008"/>
                </a:cubicBezTo>
                <a:cubicBezTo>
                  <a:pt x="129179" y="1205678"/>
                  <a:pt x="120947" y="1379020"/>
                  <a:pt x="129060" y="1588466"/>
                </a:cubicBezTo>
                <a:cubicBezTo>
                  <a:pt x="137173" y="1797912"/>
                  <a:pt x="98747" y="1844971"/>
                  <a:pt x="129060" y="2019707"/>
                </a:cubicBezTo>
                <a:cubicBezTo>
                  <a:pt x="159373" y="2194443"/>
                  <a:pt x="109716" y="2304829"/>
                  <a:pt x="129060" y="2514056"/>
                </a:cubicBezTo>
                <a:cubicBezTo>
                  <a:pt x="148404" y="2723283"/>
                  <a:pt x="63777" y="2913256"/>
                  <a:pt x="129060" y="3166177"/>
                </a:cubicBezTo>
                <a:cubicBezTo>
                  <a:pt x="132471" y="3169555"/>
                  <a:pt x="76298" y="3168216"/>
                  <a:pt x="0" y="3176932"/>
                </a:cubicBezTo>
              </a:path>
              <a:path w="129060" h="3176932" fill="none" stroke="0" extrusionOk="0">
                <a:moveTo>
                  <a:pt x="0" y="0"/>
                </a:moveTo>
                <a:cubicBezTo>
                  <a:pt x="70319" y="158"/>
                  <a:pt x="128300" y="4291"/>
                  <a:pt x="129060" y="10755"/>
                </a:cubicBezTo>
                <a:cubicBezTo>
                  <a:pt x="181758" y="194714"/>
                  <a:pt x="95584" y="363651"/>
                  <a:pt x="129060" y="568213"/>
                </a:cubicBezTo>
                <a:cubicBezTo>
                  <a:pt x="162536" y="772775"/>
                  <a:pt x="127086" y="980240"/>
                  <a:pt x="129060" y="1094117"/>
                </a:cubicBezTo>
                <a:cubicBezTo>
                  <a:pt x="131034" y="1207994"/>
                  <a:pt x="110198" y="1400661"/>
                  <a:pt x="129060" y="1525358"/>
                </a:cubicBezTo>
                <a:cubicBezTo>
                  <a:pt x="147922" y="1650055"/>
                  <a:pt x="111913" y="1859236"/>
                  <a:pt x="129060" y="1988153"/>
                </a:cubicBezTo>
                <a:cubicBezTo>
                  <a:pt x="146207" y="2117071"/>
                  <a:pt x="90729" y="2313673"/>
                  <a:pt x="129060" y="2577165"/>
                </a:cubicBezTo>
                <a:cubicBezTo>
                  <a:pt x="167391" y="2840657"/>
                  <a:pt x="97439" y="2903311"/>
                  <a:pt x="129060" y="3166177"/>
                </a:cubicBezTo>
                <a:cubicBezTo>
                  <a:pt x="133338" y="3180587"/>
                  <a:pt x="59072" y="3183369"/>
                  <a:pt x="0" y="3176932"/>
                </a:cubicBezTo>
              </a:path>
            </a:pathLst>
          </a:custGeom>
          <a:ln w="28575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ightBracke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59ECDBA-355F-5073-0DA0-0EBAB2DBBFBD}"/>
              </a:ext>
            </a:extLst>
          </p:cNvPr>
          <p:cNvSpPr txBox="1">
            <a:spLocks/>
          </p:cNvSpPr>
          <p:nvPr/>
        </p:nvSpPr>
        <p:spPr>
          <a:xfrm>
            <a:off x="1178753" y="2026939"/>
            <a:ext cx="4048503" cy="34790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0070C0"/>
                </a:solidFill>
                <a:latin typeface="+mj-lt"/>
              </a:rPr>
              <a:t>“one” single message simultaneously  </a:t>
            </a:r>
          </a:p>
        </p:txBody>
      </p:sp>
    </p:spTree>
    <p:extLst>
      <p:ext uri="{BB962C8B-B14F-4D97-AF65-F5344CB8AC3E}">
        <p14:creationId xmlns:p14="http://schemas.microsoft.com/office/powerpoint/2010/main" val="394139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5" grpId="0"/>
      <p:bldP spid="46" grpId="0"/>
      <p:bldP spid="47" grpId="0"/>
      <p:bldP spid="49" grpId="0"/>
      <p:bldP spid="50" grpId="0"/>
      <p:bldP spid="8" grpId="0" animBg="1"/>
      <p:bldP spid="1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62B2683-290C-00EF-EF21-E256497586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092041"/>
                <a:ext cx="10058400" cy="2924428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000" b="0" dirty="0">
                    <a:solidFill>
                      <a:srgbClr val="FF0000"/>
                    </a:solidFill>
                    <a:latin typeface="+mj-lt"/>
                  </a:rPr>
                  <a:t>4-NIKE with security against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0" dirty="0">
                    <a:solidFill>
                      <a:srgbClr val="FF0000"/>
                    </a:solidFill>
                    <a:latin typeface="+mj-lt"/>
                  </a:rPr>
                  <a:t>-time adversaries in </a:t>
                </a:r>
                <a:r>
                  <a:rPr lang="en-US" sz="2000" b="0" dirty="0" err="1">
                    <a:solidFill>
                      <a:srgbClr val="FF0000"/>
                    </a:solidFill>
                    <a:latin typeface="+mj-lt"/>
                  </a:rPr>
                  <a:t>Shoup’s</a:t>
                </a:r>
                <a:r>
                  <a:rPr lang="en-US" sz="2000" b="0" dirty="0">
                    <a:solidFill>
                      <a:srgbClr val="FF0000"/>
                    </a:solidFill>
                    <a:latin typeface="+mj-lt"/>
                  </a:rPr>
                  <a:t> GGM.</a:t>
                </a:r>
              </a:p>
              <a:p>
                <a:pPr marL="749808" lvl="1" indent="-457200">
                  <a:buFont typeface="Arial" panose="020B0604020202020204" pitchFamily="34" charset="0"/>
                  <a:buChar char="•"/>
                </a:pPr>
                <a:r>
                  <a:rPr lang="en-US" b="0" dirty="0">
                    <a:solidFill>
                      <a:srgbClr val="FF0000"/>
                    </a:solidFill>
                    <a:latin typeface="+mj-lt"/>
                  </a:rPr>
                  <a:t>Generalizes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>
                    <a:solidFill>
                      <a:srgbClr val="FF0000"/>
                    </a:solidFill>
                    <a:latin typeface="+mj-lt"/>
                  </a:rPr>
                  <a:t>-NIKE against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>
                    <a:solidFill>
                      <a:srgbClr val="FF0000"/>
                    </a:solidFill>
                    <a:latin typeface="+mj-lt"/>
                  </a:rPr>
                  <a:t> adversaries in generic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b="0" dirty="0">
                    <a:solidFill>
                      <a:srgbClr val="FF0000"/>
                    </a:solidFill>
                    <a:latin typeface="+mj-lt"/>
                  </a:rPr>
                  <a:t>-linear group model.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>
                    <a:latin typeface="+mj-lt"/>
                  </a:rPr>
                  <a:t>Breaking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b="0" dirty="0">
                    <a:latin typeface="+mj-lt"/>
                  </a:rPr>
                  <a:t>-query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000" b="0" dirty="0">
                    <a:latin typeface="+mj-lt"/>
                  </a:rPr>
                  <a:t>-NIKE in Maurer’s GGM by 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0" dirty="0">
                    <a:latin typeface="+mj-lt"/>
                  </a:rPr>
                  <a:t>-query adversary.</a:t>
                </a:r>
              </a:p>
              <a:p>
                <a:pPr marL="749808" lvl="1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j-lt"/>
                  </a:rPr>
                  <a:t>Limitation on fine-grained security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>
                    <a:latin typeface="+mj-lt"/>
                  </a:rPr>
                  <a:t>-NIKE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US" b="0" dirty="0">
                    <a:latin typeface="+mj-lt"/>
                  </a:rPr>
                  <a:t> over generic groups.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>
                    <a:latin typeface="+mj-lt"/>
                  </a:rPr>
                  <a:t>Fine-grained 3-NIKE protocol with security against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1.5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b="0" dirty="0">
                    <a:latin typeface="+mj-lt"/>
                  </a:rPr>
                  <a:t>-time adversaries in ROM.</a:t>
                </a:r>
              </a:p>
              <a:p>
                <a:pPr marL="749808" lvl="1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j-lt"/>
                  </a:rPr>
                  <a:t>Generalizes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>
                    <a:latin typeface="+mj-lt"/>
                  </a:rPr>
                  <a:t>-NIKE against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>
                    <a:latin typeface="+mj-lt"/>
                  </a:rPr>
                  <a:t>-time adversaries.</a:t>
                </a:r>
                <a:endParaRPr lang="en-US" sz="2000" b="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62B2683-290C-00EF-EF21-E256497586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092041"/>
                <a:ext cx="10058400" cy="2924428"/>
              </a:xfrm>
              <a:blipFill>
                <a:blip r:embed="rId3"/>
                <a:stretch>
                  <a:fillRect l="-1513" t="-2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3C19E1-D427-0B3B-CC4A-77D22D223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531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61481"/>
            <a:ext cx="10058400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Definition Overview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Previous Works and Our Contribution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 Technical Overview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Conclusion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Open Problems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E79D8BD-5BAE-22DE-C851-7BE9DA1AC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C2EAB-7D3F-334C-996B-7D716C148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576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pic>
        <p:nvPicPr>
          <p:cNvPr id="5" name="Picture 6" descr="Happy Bee">
            <a:extLst>
              <a:ext uri="{FF2B5EF4-FFF2-40B4-BE49-F238E27FC236}">
                <a16:creationId xmlns:a16="http://schemas.microsoft.com/office/drawing/2014/main" id="{0192C939-02C7-125E-DCC7-700C048B0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07034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796197-F6CE-52AE-AAF1-2A328F7C6BFE}"/>
                  </a:ext>
                </a:extLst>
              </p:cNvPr>
              <p:cNvSpPr txBox="1"/>
              <p:nvPr/>
            </p:nvSpPr>
            <p:spPr>
              <a:xfrm>
                <a:off x="1325403" y="278598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796197-F6CE-52AE-AAF1-2A328F7C6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403" y="2785989"/>
                <a:ext cx="259396" cy="246221"/>
              </a:xfrm>
              <a:prstGeom prst="rect">
                <a:avLst/>
              </a:prstGeom>
              <a:blipFill>
                <a:blip r:embed="rId6"/>
                <a:stretch>
                  <a:fillRect l="-14286" r="-4762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6" descr="Happy Bee">
            <a:extLst>
              <a:ext uri="{FF2B5EF4-FFF2-40B4-BE49-F238E27FC236}">
                <a16:creationId xmlns:a16="http://schemas.microsoft.com/office/drawing/2014/main" id="{B5C99F28-3D84-6B88-A74B-3CBA7E5EA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994" y="3075223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089D73-440E-311F-9A1E-05B6B73A54A9}"/>
                  </a:ext>
                </a:extLst>
              </p:cNvPr>
              <p:cNvSpPr txBox="1"/>
              <p:nvPr/>
            </p:nvSpPr>
            <p:spPr>
              <a:xfrm>
                <a:off x="1321117" y="3790866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089D73-440E-311F-9A1E-05B6B73A5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117" y="3790866"/>
                <a:ext cx="259396" cy="246221"/>
              </a:xfrm>
              <a:prstGeom prst="rect">
                <a:avLst/>
              </a:prstGeom>
              <a:blipFill>
                <a:blip r:embed="rId7"/>
                <a:stretch>
                  <a:fillRect l="-19048" r="-476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6" descr="Happy Bee">
            <a:extLst>
              <a:ext uri="{FF2B5EF4-FFF2-40B4-BE49-F238E27FC236}">
                <a16:creationId xmlns:a16="http://schemas.microsoft.com/office/drawing/2014/main" id="{1F6572C7-61E2-FE85-88B7-BB7DC6945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5164935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A0C014-F6B7-E129-0FF5-E59023CF36B8}"/>
                  </a:ext>
                </a:extLst>
              </p:cNvPr>
              <p:cNvSpPr txBox="1"/>
              <p:nvPr/>
            </p:nvSpPr>
            <p:spPr>
              <a:xfrm>
                <a:off x="1325403" y="5880578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A0C014-F6B7-E129-0FF5-E59023CF3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403" y="5880578"/>
                <a:ext cx="259396" cy="246221"/>
              </a:xfrm>
              <a:prstGeom prst="rect">
                <a:avLst/>
              </a:prstGeom>
              <a:blipFill>
                <a:blip r:embed="rId8"/>
                <a:stretch>
                  <a:fillRect l="-14286" r="-4762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448EF33-A208-60BE-03FB-8C27596D1221}"/>
              </a:ext>
            </a:extLst>
          </p:cNvPr>
          <p:cNvCxnSpPr>
            <a:cxnSpLocks/>
          </p:cNvCxnSpPr>
          <p:nvPr/>
        </p:nvCxnSpPr>
        <p:spPr>
          <a:xfrm>
            <a:off x="396245" y="2802660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57C29F-6F85-97FB-1C87-4838E1B276A9}"/>
                  </a:ext>
                </a:extLst>
              </p:cNvPr>
              <p:cNvSpPr txBox="1"/>
              <p:nvPr/>
            </p:nvSpPr>
            <p:spPr>
              <a:xfrm>
                <a:off x="40402" y="2434122"/>
                <a:ext cx="11075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57C29F-6F85-97FB-1C87-4838E1B27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2" y="2434122"/>
                <a:ext cx="1107547" cy="276999"/>
              </a:xfrm>
              <a:prstGeom prst="rect">
                <a:avLst/>
              </a:prstGeom>
              <a:blipFill>
                <a:blip r:embed="rId9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6" descr="Happy Bee">
            <a:extLst>
              <a:ext uri="{FF2B5EF4-FFF2-40B4-BE49-F238E27FC236}">
                <a16:creationId xmlns:a16="http://schemas.microsoft.com/office/drawing/2014/main" id="{590D3852-C1C5-383E-54BA-5C3BD39B3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36" y="4122169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8937A1-97CB-697D-FE24-021DC7B00103}"/>
                  </a:ext>
                </a:extLst>
              </p:cNvPr>
              <p:cNvSpPr txBox="1"/>
              <p:nvPr/>
            </p:nvSpPr>
            <p:spPr>
              <a:xfrm>
                <a:off x="1314959" y="4837812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8937A1-97CB-697D-FE24-021DC7B00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959" y="4837812"/>
                <a:ext cx="259396" cy="246221"/>
              </a:xfrm>
              <a:prstGeom prst="rect">
                <a:avLst/>
              </a:prstGeom>
              <a:blipFill>
                <a:blip r:embed="rId10"/>
                <a:stretch>
                  <a:fillRect l="-14286" r="-952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A652128-9484-BDE7-C8A8-8239EE42025F}"/>
              </a:ext>
            </a:extLst>
          </p:cNvPr>
          <p:cNvCxnSpPr>
            <a:cxnSpLocks/>
          </p:cNvCxnSpPr>
          <p:nvPr/>
        </p:nvCxnSpPr>
        <p:spPr>
          <a:xfrm>
            <a:off x="396245" y="3744086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D78C77F-2366-8E17-4599-62987092A02C}"/>
                  </a:ext>
                </a:extLst>
              </p:cNvPr>
              <p:cNvSpPr txBox="1"/>
              <p:nvPr/>
            </p:nvSpPr>
            <p:spPr>
              <a:xfrm>
                <a:off x="40402" y="3375548"/>
                <a:ext cx="10865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D78C77F-2366-8E17-4599-62987092A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2" y="3375548"/>
                <a:ext cx="1086515" cy="276999"/>
              </a:xfrm>
              <a:prstGeom prst="rect">
                <a:avLst/>
              </a:prstGeom>
              <a:blipFill>
                <a:blip r:embed="rId11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0776D3E-349A-3C1C-F9B7-8D0E2D43B211}"/>
              </a:ext>
            </a:extLst>
          </p:cNvPr>
          <p:cNvCxnSpPr>
            <a:cxnSpLocks/>
          </p:cNvCxnSpPr>
          <p:nvPr/>
        </p:nvCxnSpPr>
        <p:spPr>
          <a:xfrm>
            <a:off x="381010" y="4828444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5933CA0-25E6-98C4-A9F0-A200BCECADC3}"/>
                  </a:ext>
                </a:extLst>
              </p:cNvPr>
              <p:cNvSpPr txBox="1"/>
              <p:nvPr/>
            </p:nvSpPr>
            <p:spPr>
              <a:xfrm>
                <a:off x="25167" y="4459906"/>
                <a:ext cx="10513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5933CA0-25E6-98C4-A9F0-A200BCECA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7" y="4459906"/>
                <a:ext cx="1051377" cy="276999"/>
              </a:xfrm>
              <a:prstGeom prst="rect">
                <a:avLst/>
              </a:prstGeom>
              <a:blipFill>
                <a:blip r:embed="rId12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D21BA59-3C1E-C0C5-8D2A-CEC1494991EE}"/>
              </a:ext>
            </a:extLst>
          </p:cNvPr>
          <p:cNvCxnSpPr>
            <a:cxnSpLocks/>
          </p:cNvCxnSpPr>
          <p:nvPr/>
        </p:nvCxnSpPr>
        <p:spPr>
          <a:xfrm>
            <a:off x="381010" y="5820488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443262C-59ED-C1B2-C5ED-85779CF5F959}"/>
                  </a:ext>
                </a:extLst>
              </p:cNvPr>
              <p:cNvSpPr txBox="1"/>
              <p:nvPr/>
            </p:nvSpPr>
            <p:spPr>
              <a:xfrm>
                <a:off x="25167" y="5451950"/>
                <a:ext cx="11171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443262C-59ED-C1B2-C5ED-85779CF5F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7" y="5451950"/>
                <a:ext cx="1117164" cy="276999"/>
              </a:xfrm>
              <a:prstGeom prst="rect">
                <a:avLst/>
              </a:prstGeom>
              <a:blipFill>
                <a:blip r:embed="rId13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03F7AA0-59B8-6FBE-6745-737FD8F72AEF}"/>
                  </a:ext>
                </a:extLst>
              </p:cNvPr>
              <p:cNvSpPr txBox="1"/>
              <p:nvPr/>
            </p:nvSpPr>
            <p:spPr>
              <a:xfrm>
                <a:off x="2792629" y="2489827"/>
                <a:ext cx="21925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…, 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03F7AA0-59B8-6FBE-6745-737FD8F72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629" y="2489827"/>
                <a:ext cx="2192523" cy="276999"/>
              </a:xfrm>
              <a:prstGeom prst="rect">
                <a:avLst/>
              </a:prstGeom>
              <a:blipFill>
                <a:blip r:embed="rId14"/>
                <a:stretch>
                  <a:fillRect l="-1149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B70C1C0-8A69-8B3D-0D1A-2CF8B3893711}"/>
              </a:ext>
            </a:extLst>
          </p:cNvPr>
          <p:cNvCxnSpPr/>
          <p:nvPr/>
        </p:nvCxnSpPr>
        <p:spPr>
          <a:xfrm>
            <a:off x="2080977" y="2663139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9C018D3-5EED-C744-5D47-1D6B2ABACD2E}"/>
              </a:ext>
            </a:extLst>
          </p:cNvPr>
          <p:cNvCxnSpPr/>
          <p:nvPr/>
        </p:nvCxnSpPr>
        <p:spPr>
          <a:xfrm>
            <a:off x="2080977" y="3645983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F6F7F9C-348A-98F4-1B7B-0BECED23A23A}"/>
                  </a:ext>
                </a:extLst>
              </p:cNvPr>
              <p:cNvSpPr txBox="1"/>
              <p:nvPr/>
            </p:nvSpPr>
            <p:spPr>
              <a:xfrm>
                <a:off x="2792629" y="3478926"/>
                <a:ext cx="2229200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…,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F6F7F9C-348A-98F4-1B7B-0BECED23A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629" y="3478926"/>
                <a:ext cx="2229200" cy="312650"/>
              </a:xfrm>
              <a:prstGeom prst="rect">
                <a:avLst/>
              </a:prstGeom>
              <a:blipFill>
                <a:blip r:embed="rId15"/>
                <a:stretch>
                  <a:fillRect l="-113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80F5AA3-CA71-A297-7357-F8CD99C38D61}"/>
              </a:ext>
            </a:extLst>
          </p:cNvPr>
          <p:cNvCxnSpPr/>
          <p:nvPr/>
        </p:nvCxnSpPr>
        <p:spPr>
          <a:xfrm>
            <a:off x="2080977" y="4632511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E212F58-0AA8-853C-7A76-5F7D4C355994}"/>
                  </a:ext>
                </a:extLst>
              </p:cNvPr>
              <p:cNvSpPr txBox="1"/>
              <p:nvPr/>
            </p:nvSpPr>
            <p:spPr>
              <a:xfrm>
                <a:off x="2792629" y="4465454"/>
                <a:ext cx="22434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…,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E212F58-0AA8-853C-7A76-5F7D4C355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629" y="4465454"/>
                <a:ext cx="2243435" cy="276999"/>
              </a:xfrm>
              <a:prstGeom prst="rect">
                <a:avLst/>
              </a:prstGeom>
              <a:blipFill>
                <a:blip r:embed="rId16"/>
                <a:stretch>
                  <a:fillRect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EE54C8F-C06F-ABAF-A877-C01E584ACDB4}"/>
              </a:ext>
            </a:extLst>
          </p:cNvPr>
          <p:cNvCxnSpPr/>
          <p:nvPr/>
        </p:nvCxnSpPr>
        <p:spPr>
          <a:xfrm>
            <a:off x="2080977" y="5619007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619FC3F-E45B-F725-BF09-25CD770B66DF}"/>
                  </a:ext>
                </a:extLst>
              </p:cNvPr>
              <p:cNvSpPr txBox="1"/>
              <p:nvPr/>
            </p:nvSpPr>
            <p:spPr>
              <a:xfrm>
                <a:off x="2792629" y="5451950"/>
                <a:ext cx="2292166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…,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619FC3F-E45B-F725-BF09-25CD770B6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629" y="5451950"/>
                <a:ext cx="2292166" cy="312650"/>
              </a:xfrm>
              <a:prstGeom prst="rect">
                <a:avLst/>
              </a:prstGeom>
              <a:blipFill>
                <a:blip r:embed="rId1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>
            <a:extLst>
              <a:ext uri="{FF2B5EF4-FFF2-40B4-BE49-F238E27FC236}">
                <a16:creationId xmlns:a16="http://schemas.microsoft.com/office/drawing/2014/main" id="{9D32CD35-30EB-FABA-DFED-D3875FFE1CD6}"/>
              </a:ext>
            </a:extLst>
          </p:cNvPr>
          <p:cNvSpPr/>
          <p:nvPr/>
        </p:nvSpPr>
        <p:spPr>
          <a:xfrm>
            <a:off x="4916484" y="2342604"/>
            <a:ext cx="490417" cy="1872419"/>
          </a:xfrm>
          <a:prstGeom prst="rightBrac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66AB8DD7-B24D-8C4B-5881-D62C9D26C323}"/>
              </a:ext>
            </a:extLst>
          </p:cNvPr>
          <p:cNvSpPr/>
          <p:nvPr/>
        </p:nvSpPr>
        <p:spPr>
          <a:xfrm>
            <a:off x="4916484" y="4406661"/>
            <a:ext cx="490417" cy="1872419"/>
          </a:xfrm>
          <a:prstGeom prst="rightBrac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6464052-141B-6A2A-A85D-6752A1AEFEE4}"/>
              </a:ext>
            </a:extLst>
          </p:cNvPr>
          <p:cNvSpPr/>
          <p:nvPr/>
        </p:nvSpPr>
        <p:spPr>
          <a:xfrm>
            <a:off x="3796496" y="3397734"/>
            <a:ext cx="360769" cy="45954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452DF5F7-E130-5686-3856-BDF7E9D3F967}"/>
              </a:ext>
            </a:extLst>
          </p:cNvPr>
          <p:cNvSpPr/>
          <p:nvPr/>
        </p:nvSpPr>
        <p:spPr>
          <a:xfrm>
            <a:off x="4200841" y="2412854"/>
            <a:ext cx="360769" cy="45954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6617782F-E121-72B5-6947-562695174373}"/>
              </a:ext>
            </a:extLst>
          </p:cNvPr>
          <p:cNvSpPr/>
          <p:nvPr/>
        </p:nvSpPr>
        <p:spPr>
          <a:xfrm>
            <a:off x="3796496" y="4379367"/>
            <a:ext cx="360769" cy="459549"/>
          </a:xfrm>
          <a:prstGeom prst="round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711EEA62-F790-E320-638F-0D6E116CD10E}"/>
              </a:ext>
            </a:extLst>
          </p:cNvPr>
          <p:cNvSpPr/>
          <p:nvPr/>
        </p:nvSpPr>
        <p:spPr>
          <a:xfrm>
            <a:off x="4257496" y="5377005"/>
            <a:ext cx="360769" cy="459549"/>
          </a:xfrm>
          <a:prstGeom prst="round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CB660BC7-FA71-DC1B-015E-1F78DCF3FC00}"/>
              </a:ext>
            </a:extLst>
          </p:cNvPr>
          <p:cNvSpPr/>
          <p:nvPr/>
        </p:nvSpPr>
        <p:spPr>
          <a:xfrm>
            <a:off x="7533549" y="2233914"/>
            <a:ext cx="490417" cy="4045165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BBE8C47-AC0B-6C95-E819-4F3D2407D5F3}"/>
                  </a:ext>
                </a:extLst>
              </p:cNvPr>
              <p:cNvSpPr txBox="1"/>
              <p:nvPr/>
            </p:nvSpPr>
            <p:spPr>
              <a:xfrm>
                <a:off x="8171735" y="4075556"/>
                <a:ext cx="1957587" cy="3498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𝑘𝑒𝑦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US" sz="2000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BBE8C47-AC0B-6C95-E819-4F3D2407D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1735" y="4075556"/>
                <a:ext cx="1957587" cy="349839"/>
              </a:xfrm>
              <a:prstGeom prst="rect">
                <a:avLst/>
              </a:prstGeom>
              <a:blipFill>
                <a:blip r:embed="rId18"/>
                <a:stretch>
                  <a:fillRect l="-4516" t="-357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7EB7A98-5803-9B3E-3DFE-CBEE294C4570}"/>
                  </a:ext>
                </a:extLst>
              </p:cNvPr>
              <p:cNvSpPr txBox="1"/>
              <p:nvPr/>
            </p:nvSpPr>
            <p:spPr>
              <a:xfrm>
                <a:off x="5504032" y="2975806"/>
                <a:ext cx="2085827" cy="643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𝑐𝑜𝑙𝑙𝑖𝑠𝑖𝑜𝑛</m:t>
                      </m:r>
                      <m:r>
                        <a:rPr lang="en-US" sz="2000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</m:oMath>
                  </m:oMathPara>
                </a14:m>
                <a:endParaRPr lang="en-US" sz="2000" b="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US" sz="2000" b="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7EB7A98-5803-9B3E-3DFE-CBEE294C4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032" y="2975806"/>
                <a:ext cx="2085827" cy="643959"/>
              </a:xfrm>
              <a:prstGeom prst="rect">
                <a:avLst/>
              </a:prstGeom>
              <a:blipFill>
                <a:blip r:embed="rId19"/>
                <a:stretch>
                  <a:fillRect l="-3030" t="-3846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6135020-EF21-383F-5791-AC7C052B4554}"/>
                  </a:ext>
                </a:extLst>
              </p:cNvPr>
              <p:cNvSpPr txBox="1"/>
              <p:nvPr/>
            </p:nvSpPr>
            <p:spPr>
              <a:xfrm>
                <a:off x="5504032" y="4997223"/>
                <a:ext cx="218258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′:</m:t>
                      </m:r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𝑐𝑜𝑙𝑙𝑖𝑠𝑖𝑜𝑛</m:t>
                      </m:r>
                      <m:r>
                        <a:rPr lang="en-US" sz="2000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</m:oMath>
                  </m:oMathPara>
                </a14:m>
                <a:endParaRPr lang="en-US" sz="2000" b="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′: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6135020-EF21-383F-5791-AC7C052B4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032" y="4997223"/>
                <a:ext cx="2182585" cy="615553"/>
              </a:xfrm>
              <a:prstGeom prst="rect">
                <a:avLst/>
              </a:prstGeom>
              <a:blipFill>
                <a:blip r:embed="rId20"/>
                <a:stretch>
                  <a:fillRect l="-4624" t="-4000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itle 1">
            <a:extLst>
              <a:ext uri="{FF2B5EF4-FFF2-40B4-BE49-F238E27FC236}">
                <a16:creationId xmlns:a16="http://schemas.microsoft.com/office/drawing/2014/main" id="{65EEEA98-6EB0-71AD-3979-0BAC29FCF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ACMS23 4-NIKE Construction (</a:t>
            </a:r>
            <a:r>
              <a:rPr lang="en-US" sz="4600" dirty="0"/>
              <a:t>High-Level</a:t>
            </a:r>
            <a:r>
              <a:rPr lang="en-US" dirty="0"/>
              <a:t>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64D8CC-8C43-4B80-C211-E87D549D9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069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ACMS23 4-NIKE Construction (</a:t>
            </a:r>
            <a:r>
              <a:rPr lang="en-US" sz="4600" dirty="0"/>
              <a:t>High-Level</a:t>
            </a:r>
            <a:r>
              <a:rPr lang="en-US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A386B0-4CAE-BCE2-7E99-6D4A386F6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63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15983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Shoup’s</a:t>
            </a:r>
            <a:r>
              <a:rPr lang="en-US" dirty="0"/>
              <a:t> Generic Group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815320" cy="4023360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In </a:t>
                </a:r>
                <a:r>
                  <a:rPr lang="en-US" sz="2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Shoup’s</a:t>
                </a:r>
                <a:r>
                  <a:rPr lang="en-US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GGM we work in an additive group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for some prime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≃</m:t>
                    </m:r>
                    <m:sSup>
                      <m:sSupPr>
                        <m:ctrlPr>
                          <a:rPr lang="en-US" sz="2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Parties have access to an Oracle with the following operations: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𝑒𝑛𝑐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: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000" dirty="0"/>
                  <a:t> (where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000" dirty="0"/>
                  <a:t> is the label space).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𝑎𝑑𝑑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𝑒𝑛𝑐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𝑒𝑛𝑐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You can simply consider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𝑒𝑛𝑐</m:t>
                    </m:r>
                    <m:r>
                      <a:rPr lang="en-US" sz="22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r>
                  <a:rPr lang="en-US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as a random encoding function</a:t>
                </a:r>
                <a:r>
                  <a:rPr lang="en-US" sz="2200" dirty="0"/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enc</m:t>
                    </m:r>
                    <m:r>
                      <a:rPr lang="en-US" sz="22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⋅)=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is the random encoding function in Diffie-Hellman.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815320" cy="4023360"/>
              </a:xfrm>
              <a:blipFill>
                <a:blip r:embed="rId4"/>
                <a:stretch>
                  <a:fillRect l="-1466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B96541F-2812-C264-17DD-F0AA7C87B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4B1F7-7F4F-4721-B07B-5A6007D6E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64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548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Building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-NIKE in </a:t>
                </a:r>
                <a:r>
                  <a:rPr lang="en-US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Shoup’s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GGM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774" b="-2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2B7946A-6EC3-10A9-9FED-8FF6089351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984629"/>
                <a:ext cx="10193020" cy="3136011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 Show how to get a generic construction of fine-grained 4-NIKE from an idealized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-NIKE.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 Show how to get a fine-grained 4-NIKE in the </a:t>
                </a:r>
                <a:r>
                  <a:rPr lang="en-US" dirty="0" err="1"/>
                  <a:t>Shoup’s</a:t>
                </a:r>
                <a:r>
                  <a:rPr lang="en-US" dirty="0"/>
                  <a:t> GGM using the idea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-NIKE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-NIKE.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2B7946A-6EC3-10A9-9FED-8FF6089351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984629"/>
                <a:ext cx="10193020" cy="3136011"/>
              </a:xfrm>
              <a:blipFill>
                <a:blip r:embed="rId4"/>
                <a:stretch>
                  <a:fillRect l="-1370" t="-2419" r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13EE21-4637-56AD-0A65-A0B8A8EC4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0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Building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-NIKE in </a:t>
                </a:r>
                <a:r>
                  <a:rPr lang="en-US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Shoup’s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GGM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74" b="-2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2B7946A-6EC3-10A9-9FED-8FF6089351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984629"/>
                <a:ext cx="10193020" cy="3136011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 Show how to get a generic construction of fine-grained 4-NIKE from an idealized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-NIKE.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 Show how to get a fine-grained 4-NIKE in the </a:t>
                </a:r>
                <a:r>
                  <a:rPr lang="en-US" dirty="0" err="1"/>
                  <a:t>Shoup’s</a:t>
                </a:r>
                <a:r>
                  <a:rPr lang="en-US" dirty="0"/>
                  <a:t> GGM using the idea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-NIKE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-NIKE.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2B7946A-6EC3-10A9-9FED-8FF6089351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984629"/>
                <a:ext cx="10193020" cy="3136011"/>
              </a:xfrm>
              <a:blipFill>
                <a:blip r:embed="rId3"/>
                <a:stretch>
                  <a:fillRect l="-1370" t="-2419" r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A49299-B859-556B-3218-150F64BBF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024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097280" y="286603"/>
                <a:ext cx="10488978" cy="1450757"/>
              </a:xfrm>
            </p:spPr>
            <p:txBody>
              <a:bodyPr/>
              <a:lstStyle/>
              <a:p>
                <a:r>
                  <a:rPr lang="en-US" sz="4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Fine-grained 4-NIKE from idealized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4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-NIKE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97280" y="286603"/>
                <a:ext cx="10488978" cy="1450757"/>
              </a:xfrm>
              <a:blipFill>
                <a:blip r:embed="rId5"/>
                <a:stretch>
                  <a:fillRect l="-2660" b="-2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9ADC8-8282-28FB-6DC7-EA93D3524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1031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097280" y="286603"/>
                <a:ext cx="10488978" cy="1450757"/>
              </a:xfrm>
            </p:spPr>
            <p:txBody>
              <a:bodyPr/>
              <a:lstStyle/>
              <a:p>
                <a:r>
                  <a:rPr lang="en-US" sz="4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Fine-grained 4-NIKE from idealized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4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-NIKE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97280" y="286603"/>
                <a:ext cx="10488978" cy="1450757"/>
              </a:xfrm>
              <a:blipFill>
                <a:blip r:embed="rId5"/>
                <a:stretch>
                  <a:fillRect l="-2660" b="-2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F15A60-FC3E-7EE2-1AEB-5253F8516CB6}"/>
                  </a:ext>
                </a:extLst>
              </p:cNvPr>
              <p:cNvSpPr txBox="1"/>
              <p:nvPr/>
            </p:nvSpPr>
            <p:spPr>
              <a:xfrm>
                <a:off x="7970630" y="1952048"/>
                <a:ext cx="4085903" cy="108491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Idealized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-NIKE oracle procedures:</a:t>
                </a:r>
              </a:p>
              <a:p>
                <a:endParaRPr lang="en-US" sz="105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Key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𝑡𝑟𝑎𝑛𝑠𝑐𝑟𝑖𝑝𝑡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𝑘𝑒𝑦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F15A60-FC3E-7EE2-1AEB-5253F8516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0630" y="1952048"/>
                <a:ext cx="4085903" cy="1084912"/>
              </a:xfrm>
              <a:prstGeom prst="rect">
                <a:avLst/>
              </a:prstGeom>
              <a:blipFill>
                <a:blip r:embed="rId6"/>
                <a:stretch>
                  <a:fillRect l="-923" t="-1124" b="-6742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8C4CF4-105B-71EB-08F1-1C23D2E6E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918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itle 1">
                <a:extLst>
                  <a:ext uri="{FF2B5EF4-FFF2-40B4-BE49-F238E27FC236}">
                    <a16:creationId xmlns:a16="http://schemas.microsoft.com/office/drawing/2014/main" id="{7C240153-BF84-13CF-20E3-40C77000816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97280" y="286603"/>
                <a:ext cx="10488978" cy="1450757"/>
              </a:xfrm>
            </p:spPr>
            <p:txBody>
              <a:bodyPr/>
              <a:lstStyle/>
              <a:p>
                <a:r>
                  <a:rPr lang="en-US" sz="4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Fine-grained 4-NIKE from idealized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4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-NIKE</a:t>
                </a:r>
              </a:p>
            </p:txBody>
          </p:sp>
        </mc:Choice>
        <mc:Fallback xmlns="">
          <p:sp>
            <p:nvSpPr>
              <p:cNvPr id="47" name="Title 1">
                <a:extLst>
                  <a:ext uri="{FF2B5EF4-FFF2-40B4-BE49-F238E27FC236}">
                    <a16:creationId xmlns:a16="http://schemas.microsoft.com/office/drawing/2014/main" id="{7C240153-BF84-13CF-20E3-40C7700081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97280" y="286603"/>
                <a:ext cx="10488978" cy="1450757"/>
              </a:xfrm>
              <a:blipFill>
                <a:blip r:embed="rId5"/>
                <a:stretch>
                  <a:fillRect l="-2660" b="-2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pic>
        <p:nvPicPr>
          <p:cNvPr id="5" name="Picture 6" descr="Happy Bee">
            <a:extLst>
              <a:ext uri="{FF2B5EF4-FFF2-40B4-BE49-F238E27FC236}">
                <a16:creationId xmlns:a16="http://schemas.microsoft.com/office/drawing/2014/main" id="{0192C939-02C7-125E-DCC7-700C048B0E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171" y="2266719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796197-F6CE-52AE-AAF1-2A328F7C6BFE}"/>
                  </a:ext>
                </a:extLst>
              </p:cNvPr>
              <p:cNvSpPr txBox="1"/>
              <p:nvPr/>
            </p:nvSpPr>
            <p:spPr>
              <a:xfrm>
                <a:off x="1324294" y="2982362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796197-F6CE-52AE-AAF1-2A328F7C6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294" y="2982362"/>
                <a:ext cx="259396" cy="246221"/>
              </a:xfrm>
              <a:prstGeom prst="rect">
                <a:avLst/>
              </a:prstGeom>
              <a:blipFill>
                <a:blip r:embed="rId7"/>
                <a:stretch>
                  <a:fillRect l="-14286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6" descr="Happy Bee">
            <a:extLst>
              <a:ext uri="{FF2B5EF4-FFF2-40B4-BE49-F238E27FC236}">
                <a16:creationId xmlns:a16="http://schemas.microsoft.com/office/drawing/2014/main" id="{B5C99F28-3D84-6B88-A74B-3CBA7E5EA4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885" y="327159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089D73-440E-311F-9A1E-05B6B73A54A9}"/>
                  </a:ext>
                </a:extLst>
              </p:cNvPr>
              <p:cNvSpPr txBox="1"/>
              <p:nvPr/>
            </p:nvSpPr>
            <p:spPr>
              <a:xfrm>
                <a:off x="1320008" y="398723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089D73-440E-311F-9A1E-05B6B73A5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008" y="3987239"/>
                <a:ext cx="259396" cy="246221"/>
              </a:xfrm>
              <a:prstGeom prst="rect">
                <a:avLst/>
              </a:prstGeom>
              <a:blipFill>
                <a:blip r:embed="rId8"/>
                <a:stretch>
                  <a:fillRect l="-19048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6" descr="Happy Bee">
            <a:extLst>
              <a:ext uri="{FF2B5EF4-FFF2-40B4-BE49-F238E27FC236}">
                <a16:creationId xmlns:a16="http://schemas.microsoft.com/office/drawing/2014/main" id="{1F6572C7-61E2-FE85-88B7-BB7DC69456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171" y="5361308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A0C014-F6B7-E129-0FF5-E59023CF36B8}"/>
                  </a:ext>
                </a:extLst>
              </p:cNvPr>
              <p:cNvSpPr txBox="1"/>
              <p:nvPr/>
            </p:nvSpPr>
            <p:spPr>
              <a:xfrm>
                <a:off x="1324294" y="6076951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A0C014-F6B7-E129-0FF5-E59023CF3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294" y="6076951"/>
                <a:ext cx="259396" cy="246221"/>
              </a:xfrm>
              <a:prstGeom prst="rect">
                <a:avLst/>
              </a:prstGeom>
              <a:blipFill>
                <a:blip r:embed="rId9"/>
                <a:stretch>
                  <a:fillRect l="-14286" r="-476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448EF33-A208-60BE-03FB-8C27596D1221}"/>
              </a:ext>
            </a:extLst>
          </p:cNvPr>
          <p:cNvCxnSpPr>
            <a:cxnSpLocks/>
          </p:cNvCxnSpPr>
          <p:nvPr/>
        </p:nvCxnSpPr>
        <p:spPr>
          <a:xfrm>
            <a:off x="395136" y="2999033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57C29F-6F85-97FB-1C87-4838E1B276A9}"/>
                  </a:ext>
                </a:extLst>
              </p:cNvPr>
              <p:cNvSpPr txBox="1"/>
              <p:nvPr/>
            </p:nvSpPr>
            <p:spPr>
              <a:xfrm>
                <a:off x="39293" y="2630495"/>
                <a:ext cx="11075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57C29F-6F85-97FB-1C87-4838E1B27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3" y="2630495"/>
                <a:ext cx="1107547" cy="276999"/>
              </a:xfrm>
              <a:prstGeom prst="rect">
                <a:avLst/>
              </a:prstGeom>
              <a:blipFill>
                <a:blip r:embed="rId10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6" descr="Happy Bee">
            <a:extLst>
              <a:ext uri="{FF2B5EF4-FFF2-40B4-BE49-F238E27FC236}">
                <a16:creationId xmlns:a16="http://schemas.microsoft.com/office/drawing/2014/main" id="{590D3852-C1C5-383E-54BA-5C3BD39B37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727" y="4318542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8937A1-97CB-697D-FE24-021DC7B00103}"/>
                  </a:ext>
                </a:extLst>
              </p:cNvPr>
              <p:cNvSpPr txBox="1"/>
              <p:nvPr/>
            </p:nvSpPr>
            <p:spPr>
              <a:xfrm>
                <a:off x="1313850" y="5034185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8937A1-97CB-697D-FE24-021DC7B00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850" y="5034185"/>
                <a:ext cx="259396" cy="246221"/>
              </a:xfrm>
              <a:prstGeom prst="rect">
                <a:avLst/>
              </a:prstGeom>
              <a:blipFill>
                <a:blip r:embed="rId11"/>
                <a:stretch>
                  <a:fillRect l="-14286" r="-476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A652128-9484-BDE7-C8A8-8239EE42025F}"/>
              </a:ext>
            </a:extLst>
          </p:cNvPr>
          <p:cNvCxnSpPr>
            <a:cxnSpLocks/>
          </p:cNvCxnSpPr>
          <p:nvPr/>
        </p:nvCxnSpPr>
        <p:spPr>
          <a:xfrm>
            <a:off x="395136" y="3940459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D78C77F-2366-8E17-4599-62987092A02C}"/>
                  </a:ext>
                </a:extLst>
              </p:cNvPr>
              <p:cNvSpPr txBox="1"/>
              <p:nvPr/>
            </p:nvSpPr>
            <p:spPr>
              <a:xfrm>
                <a:off x="39293" y="3571921"/>
                <a:ext cx="10865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D78C77F-2366-8E17-4599-62987092A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3" y="3571921"/>
                <a:ext cx="1086515" cy="276999"/>
              </a:xfrm>
              <a:prstGeom prst="rect">
                <a:avLst/>
              </a:prstGeom>
              <a:blipFill>
                <a:blip r:embed="rId12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0776D3E-349A-3C1C-F9B7-8D0E2D43B211}"/>
              </a:ext>
            </a:extLst>
          </p:cNvPr>
          <p:cNvCxnSpPr>
            <a:cxnSpLocks/>
          </p:cNvCxnSpPr>
          <p:nvPr/>
        </p:nvCxnSpPr>
        <p:spPr>
          <a:xfrm>
            <a:off x="379901" y="5024817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5933CA0-25E6-98C4-A9F0-A200BCECADC3}"/>
                  </a:ext>
                </a:extLst>
              </p:cNvPr>
              <p:cNvSpPr txBox="1"/>
              <p:nvPr/>
            </p:nvSpPr>
            <p:spPr>
              <a:xfrm>
                <a:off x="24058" y="4656279"/>
                <a:ext cx="10513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5933CA0-25E6-98C4-A9F0-A200BCECA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8" y="4656279"/>
                <a:ext cx="1051377" cy="276999"/>
              </a:xfrm>
              <a:prstGeom prst="rect">
                <a:avLst/>
              </a:prstGeom>
              <a:blipFill>
                <a:blip r:embed="rId13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D21BA59-3C1E-C0C5-8D2A-CEC1494991EE}"/>
              </a:ext>
            </a:extLst>
          </p:cNvPr>
          <p:cNvCxnSpPr>
            <a:cxnSpLocks/>
          </p:cNvCxnSpPr>
          <p:nvPr/>
        </p:nvCxnSpPr>
        <p:spPr>
          <a:xfrm>
            <a:off x="379901" y="6016861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443262C-59ED-C1B2-C5ED-85779CF5F959}"/>
                  </a:ext>
                </a:extLst>
              </p:cNvPr>
              <p:cNvSpPr txBox="1"/>
              <p:nvPr/>
            </p:nvSpPr>
            <p:spPr>
              <a:xfrm>
                <a:off x="24058" y="5648323"/>
                <a:ext cx="11171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443262C-59ED-C1B2-C5ED-85779CF5F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8" y="5648323"/>
                <a:ext cx="1117164" cy="276999"/>
              </a:xfrm>
              <a:prstGeom prst="rect">
                <a:avLst/>
              </a:prstGeom>
              <a:blipFill>
                <a:blip r:embed="rId14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8371AF2-C934-83C2-B03A-30B57D191AEC}"/>
                  </a:ext>
                </a:extLst>
              </p:cNvPr>
              <p:cNvSpPr txBox="1"/>
              <p:nvPr/>
            </p:nvSpPr>
            <p:spPr>
              <a:xfrm>
                <a:off x="7970630" y="1952048"/>
                <a:ext cx="4085903" cy="108491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Idealized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-NIKE oracle procedures:</a:t>
                </a:r>
              </a:p>
              <a:p>
                <a:endParaRPr lang="en-US" sz="105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Key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𝑡𝑟𝑎𝑛𝑠𝑐𝑟𝑖𝑝𝑡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𝑘𝑒𝑦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8371AF2-C934-83C2-B03A-30B57D191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0630" y="1952048"/>
                <a:ext cx="4085903" cy="1084912"/>
              </a:xfrm>
              <a:prstGeom prst="rect">
                <a:avLst/>
              </a:prstGeom>
              <a:blipFill>
                <a:blip r:embed="rId15"/>
                <a:stretch>
                  <a:fillRect l="-923" t="-1124" b="-6742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800CD3-19B7-6655-9CE0-2304B5A07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0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27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2BEADDE8-5ACA-BA22-3AAF-54F8B724D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468786-B6EB-1E98-5097-0F12FFE1B503}"/>
                  </a:ext>
                </a:extLst>
              </p:cNvPr>
              <p:cNvSpPr txBox="1"/>
              <p:nvPr/>
            </p:nvSpPr>
            <p:spPr>
              <a:xfrm>
                <a:off x="5391858" y="3590975"/>
                <a:ext cx="7133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𝒌𝒆𝒚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468786-B6EB-1E98-5097-0F12FFE1B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858" y="3590975"/>
                <a:ext cx="713337" cy="430887"/>
              </a:xfrm>
              <a:prstGeom prst="rect">
                <a:avLst/>
              </a:prstGeom>
              <a:blipFill>
                <a:blip r:embed="rId3"/>
                <a:stretch>
                  <a:fillRect l="-17544" r="-17544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3CE9FDE-5285-55AD-16BE-C722D813123B}"/>
              </a:ext>
            </a:extLst>
          </p:cNvPr>
          <p:cNvCxnSpPr>
            <a:cxnSpLocks/>
            <a:stCxn id="3" idx="0"/>
          </p:cNvCxnSpPr>
          <p:nvPr/>
        </p:nvCxnSpPr>
        <p:spPr>
          <a:xfrm flipH="1" flipV="1">
            <a:off x="5591129" y="2726738"/>
            <a:ext cx="157398" cy="864237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F06C64E-4977-C25D-8F29-1405486DF31F}"/>
              </a:ext>
            </a:extLst>
          </p:cNvPr>
          <p:cNvCxnSpPr>
            <a:cxnSpLocks/>
            <a:stCxn id="3" idx="0"/>
          </p:cNvCxnSpPr>
          <p:nvPr/>
        </p:nvCxnSpPr>
        <p:spPr>
          <a:xfrm flipV="1">
            <a:off x="5748527" y="3146024"/>
            <a:ext cx="2165973" cy="444951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21FA9CF-94EB-BB3B-07C3-CE1EAC6D309D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3342323" y="3254465"/>
            <a:ext cx="2049535" cy="551954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A472B4D-7EFD-2605-6488-077B91146995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6105195" y="3806419"/>
            <a:ext cx="2409101" cy="524844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6A40492-B38C-0852-D6F8-EA76502B6123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6105195" y="3806419"/>
            <a:ext cx="1015479" cy="1243668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D92167E-D1C5-D919-450C-FF4787AF34C5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4719558" y="4021862"/>
            <a:ext cx="1028969" cy="997053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F5F16E8-F74D-0120-33CC-02C1CCAABECF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3400605" y="3806419"/>
            <a:ext cx="1991253" cy="635379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CF191220-4F50-E70B-1662-F7EB9634429C}"/>
              </a:ext>
            </a:extLst>
          </p:cNvPr>
          <p:cNvSpPr>
            <a:spLocks noGrp="1"/>
          </p:cNvSpPr>
          <p:nvPr/>
        </p:nvSpPr>
        <p:spPr>
          <a:xfrm>
            <a:off x="1098087" y="319698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Non-Interactive Key-Exchange Protocols (NIKE)</a:t>
            </a:r>
            <a:endParaRPr lang="en-US" sz="4000" b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85C84-71CC-86DE-1F35-AB5E5820C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7</a:t>
            </a:fld>
            <a:endParaRPr lang="en-US"/>
          </a:p>
        </p:txBody>
      </p:sp>
      <p:pic>
        <p:nvPicPr>
          <p:cNvPr id="65" name="Picture 6" descr="Happy Bee">
            <a:extLst>
              <a:ext uri="{FF2B5EF4-FFF2-40B4-BE49-F238E27FC236}">
                <a16:creationId xmlns:a16="http://schemas.microsoft.com/office/drawing/2014/main" id="{4A8C30C0-ABCB-5D59-8D4F-A277CF04C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978450" y="2517217"/>
            <a:ext cx="715643" cy="715643"/>
          </a:xfrm>
        </p:spPr>
      </p:pic>
      <p:pic>
        <p:nvPicPr>
          <p:cNvPr id="66" name="Picture 6" descr="Happy Bee">
            <a:extLst>
              <a:ext uri="{FF2B5EF4-FFF2-40B4-BE49-F238E27FC236}">
                <a16:creationId xmlns:a16="http://schemas.microsoft.com/office/drawing/2014/main" id="{8204EA98-33D3-27B4-B2CF-C3C0E880F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7256" y="1989490"/>
            <a:ext cx="715643" cy="715643"/>
          </a:xfrm>
          <a:prstGeom prst="rect">
            <a:avLst/>
          </a:prstGeom>
        </p:spPr>
      </p:pic>
      <p:pic>
        <p:nvPicPr>
          <p:cNvPr id="67" name="Picture 6" descr="Happy Bee">
            <a:extLst>
              <a:ext uri="{FF2B5EF4-FFF2-40B4-BE49-F238E27FC236}">
                <a16:creationId xmlns:a16="http://schemas.microsoft.com/office/drawing/2014/main" id="{C5B50205-BECB-FC8C-5E8F-C6049DA43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801" y="5028482"/>
            <a:ext cx="715643" cy="715643"/>
          </a:xfrm>
          <a:prstGeom prst="rect">
            <a:avLst/>
          </a:prstGeom>
        </p:spPr>
      </p:pic>
      <p:pic>
        <p:nvPicPr>
          <p:cNvPr id="68" name="Picture 6" descr="Happy Bee">
            <a:extLst>
              <a:ext uri="{FF2B5EF4-FFF2-40B4-BE49-F238E27FC236}">
                <a16:creationId xmlns:a16="http://schemas.microsoft.com/office/drawing/2014/main" id="{9A629D06-7FF4-7397-27E7-5C7B1D4C2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627" y="2408776"/>
            <a:ext cx="715643" cy="715643"/>
          </a:xfrm>
          <a:prstGeom prst="rect">
            <a:avLst/>
          </a:prstGeom>
        </p:spPr>
      </p:pic>
      <p:pic>
        <p:nvPicPr>
          <p:cNvPr id="69" name="Picture 6" descr="Happy Bee">
            <a:extLst>
              <a:ext uri="{FF2B5EF4-FFF2-40B4-BE49-F238E27FC236}">
                <a16:creationId xmlns:a16="http://schemas.microsoft.com/office/drawing/2014/main" id="{F07F4F4D-6DAB-BB70-EBC6-8E3F3F01A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8245" y="3951836"/>
            <a:ext cx="715643" cy="715643"/>
          </a:xfrm>
          <a:prstGeom prst="rect">
            <a:avLst/>
          </a:prstGeom>
        </p:spPr>
      </p:pic>
      <p:pic>
        <p:nvPicPr>
          <p:cNvPr id="70" name="Picture 6" descr="Happy Bee">
            <a:extLst>
              <a:ext uri="{FF2B5EF4-FFF2-40B4-BE49-F238E27FC236}">
                <a16:creationId xmlns:a16="http://schemas.microsoft.com/office/drawing/2014/main" id="{8B635BE6-4C89-3289-82B7-7ACA0A485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685" y="4997310"/>
            <a:ext cx="715643" cy="715643"/>
          </a:xfrm>
          <a:prstGeom prst="rect">
            <a:avLst/>
          </a:prstGeom>
        </p:spPr>
      </p:pic>
      <p:pic>
        <p:nvPicPr>
          <p:cNvPr id="71" name="Picture 6" descr="Happy Bee">
            <a:extLst>
              <a:ext uri="{FF2B5EF4-FFF2-40B4-BE49-F238E27FC236}">
                <a16:creationId xmlns:a16="http://schemas.microsoft.com/office/drawing/2014/main" id="{70CF9F49-C78A-B687-833D-2C469584AA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8911" y="4062371"/>
            <a:ext cx="715643" cy="71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2881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A00DAEAD-7993-EC76-E11C-8876116B937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97280" y="286603"/>
                <a:ext cx="10488978" cy="1450757"/>
              </a:xfrm>
            </p:spPr>
            <p:txBody>
              <a:bodyPr/>
              <a:lstStyle/>
              <a:p>
                <a:r>
                  <a:rPr lang="en-US" sz="4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Fine-grained 4-NIKE from idealized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4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-NIKE</a:t>
                </a:r>
              </a:p>
            </p:txBody>
          </p:sp>
        </mc:Choice>
        <mc:Fallback xmlns=""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A00DAEAD-7993-EC76-E11C-8876116B93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97280" y="286603"/>
                <a:ext cx="10488978" cy="1450757"/>
              </a:xfrm>
              <a:blipFill>
                <a:blip r:embed="rId5"/>
                <a:stretch>
                  <a:fillRect l="-2660" b="-2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pic>
        <p:nvPicPr>
          <p:cNvPr id="5" name="Picture 6" descr="Happy Bee">
            <a:extLst>
              <a:ext uri="{FF2B5EF4-FFF2-40B4-BE49-F238E27FC236}">
                <a16:creationId xmlns:a16="http://schemas.microsoft.com/office/drawing/2014/main" id="{0192C939-02C7-125E-DCC7-700C048B0E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171" y="2266719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796197-F6CE-52AE-AAF1-2A328F7C6BFE}"/>
                  </a:ext>
                </a:extLst>
              </p:cNvPr>
              <p:cNvSpPr txBox="1"/>
              <p:nvPr/>
            </p:nvSpPr>
            <p:spPr>
              <a:xfrm>
                <a:off x="1324294" y="2982362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796197-F6CE-52AE-AAF1-2A328F7C6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294" y="2982362"/>
                <a:ext cx="259396" cy="246221"/>
              </a:xfrm>
              <a:prstGeom prst="rect">
                <a:avLst/>
              </a:prstGeom>
              <a:blipFill>
                <a:blip r:embed="rId7"/>
                <a:stretch>
                  <a:fillRect l="-14286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6" descr="Happy Bee">
            <a:extLst>
              <a:ext uri="{FF2B5EF4-FFF2-40B4-BE49-F238E27FC236}">
                <a16:creationId xmlns:a16="http://schemas.microsoft.com/office/drawing/2014/main" id="{B5C99F28-3D84-6B88-A74B-3CBA7E5EA4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885" y="327159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089D73-440E-311F-9A1E-05B6B73A54A9}"/>
                  </a:ext>
                </a:extLst>
              </p:cNvPr>
              <p:cNvSpPr txBox="1"/>
              <p:nvPr/>
            </p:nvSpPr>
            <p:spPr>
              <a:xfrm>
                <a:off x="1320008" y="398723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089D73-440E-311F-9A1E-05B6B73A5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008" y="3987239"/>
                <a:ext cx="259396" cy="246221"/>
              </a:xfrm>
              <a:prstGeom prst="rect">
                <a:avLst/>
              </a:prstGeom>
              <a:blipFill>
                <a:blip r:embed="rId8"/>
                <a:stretch>
                  <a:fillRect l="-19048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6" descr="Happy Bee">
            <a:extLst>
              <a:ext uri="{FF2B5EF4-FFF2-40B4-BE49-F238E27FC236}">
                <a16:creationId xmlns:a16="http://schemas.microsoft.com/office/drawing/2014/main" id="{1F6572C7-61E2-FE85-88B7-BB7DC69456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171" y="5361308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A0C014-F6B7-E129-0FF5-E59023CF36B8}"/>
                  </a:ext>
                </a:extLst>
              </p:cNvPr>
              <p:cNvSpPr txBox="1"/>
              <p:nvPr/>
            </p:nvSpPr>
            <p:spPr>
              <a:xfrm>
                <a:off x="1324294" y="6076951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A0C014-F6B7-E129-0FF5-E59023CF3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294" y="6076951"/>
                <a:ext cx="259396" cy="246221"/>
              </a:xfrm>
              <a:prstGeom prst="rect">
                <a:avLst/>
              </a:prstGeom>
              <a:blipFill>
                <a:blip r:embed="rId9"/>
                <a:stretch>
                  <a:fillRect l="-14286" r="-476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448EF33-A208-60BE-03FB-8C27596D1221}"/>
              </a:ext>
            </a:extLst>
          </p:cNvPr>
          <p:cNvCxnSpPr>
            <a:cxnSpLocks/>
          </p:cNvCxnSpPr>
          <p:nvPr/>
        </p:nvCxnSpPr>
        <p:spPr>
          <a:xfrm>
            <a:off x="395136" y="2999033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57C29F-6F85-97FB-1C87-4838E1B276A9}"/>
                  </a:ext>
                </a:extLst>
              </p:cNvPr>
              <p:cNvSpPr txBox="1"/>
              <p:nvPr/>
            </p:nvSpPr>
            <p:spPr>
              <a:xfrm>
                <a:off x="39293" y="2630495"/>
                <a:ext cx="11075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57C29F-6F85-97FB-1C87-4838E1B27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3" y="2630495"/>
                <a:ext cx="1107547" cy="276999"/>
              </a:xfrm>
              <a:prstGeom prst="rect">
                <a:avLst/>
              </a:prstGeom>
              <a:blipFill>
                <a:blip r:embed="rId10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6" descr="Happy Bee">
            <a:extLst>
              <a:ext uri="{FF2B5EF4-FFF2-40B4-BE49-F238E27FC236}">
                <a16:creationId xmlns:a16="http://schemas.microsoft.com/office/drawing/2014/main" id="{590D3852-C1C5-383E-54BA-5C3BD39B37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727" y="4318542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8937A1-97CB-697D-FE24-021DC7B00103}"/>
                  </a:ext>
                </a:extLst>
              </p:cNvPr>
              <p:cNvSpPr txBox="1"/>
              <p:nvPr/>
            </p:nvSpPr>
            <p:spPr>
              <a:xfrm>
                <a:off x="1313850" y="5034185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8937A1-97CB-697D-FE24-021DC7B00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850" y="5034185"/>
                <a:ext cx="259396" cy="246221"/>
              </a:xfrm>
              <a:prstGeom prst="rect">
                <a:avLst/>
              </a:prstGeom>
              <a:blipFill>
                <a:blip r:embed="rId11"/>
                <a:stretch>
                  <a:fillRect l="-14286" r="-476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A652128-9484-BDE7-C8A8-8239EE42025F}"/>
              </a:ext>
            </a:extLst>
          </p:cNvPr>
          <p:cNvCxnSpPr>
            <a:cxnSpLocks/>
          </p:cNvCxnSpPr>
          <p:nvPr/>
        </p:nvCxnSpPr>
        <p:spPr>
          <a:xfrm>
            <a:off x="395136" y="3940459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D78C77F-2366-8E17-4599-62987092A02C}"/>
                  </a:ext>
                </a:extLst>
              </p:cNvPr>
              <p:cNvSpPr txBox="1"/>
              <p:nvPr/>
            </p:nvSpPr>
            <p:spPr>
              <a:xfrm>
                <a:off x="39293" y="3571921"/>
                <a:ext cx="10865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D78C77F-2366-8E17-4599-62987092A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3" y="3571921"/>
                <a:ext cx="1086515" cy="276999"/>
              </a:xfrm>
              <a:prstGeom prst="rect">
                <a:avLst/>
              </a:prstGeom>
              <a:blipFill>
                <a:blip r:embed="rId12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0776D3E-349A-3C1C-F9B7-8D0E2D43B211}"/>
              </a:ext>
            </a:extLst>
          </p:cNvPr>
          <p:cNvCxnSpPr>
            <a:cxnSpLocks/>
          </p:cNvCxnSpPr>
          <p:nvPr/>
        </p:nvCxnSpPr>
        <p:spPr>
          <a:xfrm>
            <a:off x="379901" y="5024817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5933CA0-25E6-98C4-A9F0-A200BCECADC3}"/>
                  </a:ext>
                </a:extLst>
              </p:cNvPr>
              <p:cNvSpPr txBox="1"/>
              <p:nvPr/>
            </p:nvSpPr>
            <p:spPr>
              <a:xfrm>
                <a:off x="24058" y="4656279"/>
                <a:ext cx="10513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5933CA0-25E6-98C4-A9F0-A200BCECA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8" y="4656279"/>
                <a:ext cx="1051377" cy="276999"/>
              </a:xfrm>
              <a:prstGeom prst="rect">
                <a:avLst/>
              </a:prstGeom>
              <a:blipFill>
                <a:blip r:embed="rId13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D21BA59-3C1E-C0C5-8D2A-CEC1494991EE}"/>
              </a:ext>
            </a:extLst>
          </p:cNvPr>
          <p:cNvCxnSpPr>
            <a:cxnSpLocks/>
          </p:cNvCxnSpPr>
          <p:nvPr/>
        </p:nvCxnSpPr>
        <p:spPr>
          <a:xfrm>
            <a:off x="379901" y="6016861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443262C-59ED-C1B2-C5ED-85779CF5F959}"/>
                  </a:ext>
                </a:extLst>
              </p:cNvPr>
              <p:cNvSpPr txBox="1"/>
              <p:nvPr/>
            </p:nvSpPr>
            <p:spPr>
              <a:xfrm>
                <a:off x="24058" y="5648323"/>
                <a:ext cx="11171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443262C-59ED-C1B2-C5ED-85779CF5F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8" y="5648323"/>
                <a:ext cx="1117164" cy="276999"/>
              </a:xfrm>
              <a:prstGeom prst="rect">
                <a:avLst/>
              </a:prstGeom>
              <a:blipFill>
                <a:blip r:embed="rId14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03F7AA0-59B8-6FBE-6745-737FD8F72AEF}"/>
                  </a:ext>
                </a:extLst>
              </p:cNvPr>
              <p:cNvSpPr txBox="1"/>
              <p:nvPr/>
            </p:nvSpPr>
            <p:spPr>
              <a:xfrm>
                <a:off x="2791520" y="2686200"/>
                <a:ext cx="29488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(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Msg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03F7AA0-59B8-6FBE-6745-737FD8F72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520" y="2686200"/>
                <a:ext cx="2948821" cy="276999"/>
              </a:xfrm>
              <a:prstGeom prst="rect">
                <a:avLst/>
              </a:prstGeom>
              <a:blipFill>
                <a:blip r:embed="rId15"/>
                <a:stretch>
                  <a:fillRect l="-1709" t="-26087" r="-855" b="-4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B70C1C0-8A69-8B3D-0D1A-2CF8B3893711}"/>
              </a:ext>
            </a:extLst>
          </p:cNvPr>
          <p:cNvCxnSpPr/>
          <p:nvPr/>
        </p:nvCxnSpPr>
        <p:spPr>
          <a:xfrm>
            <a:off x="2079868" y="2859512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9C018D3-5EED-C744-5D47-1D6B2ABACD2E}"/>
              </a:ext>
            </a:extLst>
          </p:cNvPr>
          <p:cNvCxnSpPr/>
          <p:nvPr/>
        </p:nvCxnSpPr>
        <p:spPr>
          <a:xfrm>
            <a:off x="2079868" y="3842356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F6F7F9C-348A-98F4-1B7B-0BECED23A23A}"/>
                  </a:ext>
                </a:extLst>
              </p:cNvPr>
              <p:cNvSpPr txBox="1"/>
              <p:nvPr/>
            </p:nvSpPr>
            <p:spPr>
              <a:xfrm>
                <a:off x="2791520" y="3675299"/>
                <a:ext cx="30118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(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Msg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F6F7F9C-348A-98F4-1B7B-0BECED23A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520" y="3675299"/>
                <a:ext cx="3011850" cy="276999"/>
              </a:xfrm>
              <a:prstGeom prst="rect">
                <a:avLst/>
              </a:prstGeom>
              <a:blipFill>
                <a:blip r:embed="rId16"/>
                <a:stretch>
                  <a:fillRect l="-1681" t="-26087" b="-4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80F5AA3-CA71-A297-7357-F8CD99C38D61}"/>
              </a:ext>
            </a:extLst>
          </p:cNvPr>
          <p:cNvCxnSpPr/>
          <p:nvPr/>
        </p:nvCxnSpPr>
        <p:spPr>
          <a:xfrm>
            <a:off x="2079868" y="4828884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E212F58-0AA8-853C-7A76-5F7D4C355994}"/>
                  </a:ext>
                </a:extLst>
              </p:cNvPr>
              <p:cNvSpPr txBox="1"/>
              <p:nvPr/>
            </p:nvSpPr>
            <p:spPr>
              <a:xfrm>
                <a:off x="2791520" y="4661827"/>
                <a:ext cx="30118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(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Msg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E212F58-0AA8-853C-7A76-5F7D4C355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520" y="4661827"/>
                <a:ext cx="3011850" cy="276999"/>
              </a:xfrm>
              <a:prstGeom prst="rect">
                <a:avLst/>
              </a:prstGeom>
              <a:blipFill>
                <a:blip r:embed="rId17"/>
                <a:stretch>
                  <a:fillRect l="-1681" t="-27273" b="-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EE54C8F-C06F-ABAF-A877-C01E584ACDB4}"/>
              </a:ext>
            </a:extLst>
          </p:cNvPr>
          <p:cNvCxnSpPr/>
          <p:nvPr/>
        </p:nvCxnSpPr>
        <p:spPr>
          <a:xfrm>
            <a:off x="2079868" y="5815380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619FC3F-E45B-F725-BF09-25CD770B66DF}"/>
                  </a:ext>
                </a:extLst>
              </p:cNvPr>
              <p:cNvSpPr txBox="1"/>
              <p:nvPr/>
            </p:nvSpPr>
            <p:spPr>
              <a:xfrm>
                <a:off x="2791520" y="5648323"/>
                <a:ext cx="30423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(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Msg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619FC3F-E45B-F725-BF09-25CD770B6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520" y="5648323"/>
                <a:ext cx="3042308" cy="276999"/>
              </a:xfrm>
              <a:prstGeom prst="rect">
                <a:avLst/>
              </a:prstGeom>
              <a:blipFill>
                <a:blip r:embed="rId18"/>
                <a:stretch>
                  <a:fillRect l="-1660" t="-21739" b="-5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796A3FD-4051-2331-A1E2-351812F745A7}"/>
                  </a:ext>
                </a:extLst>
              </p:cNvPr>
              <p:cNvSpPr txBox="1"/>
              <p:nvPr/>
            </p:nvSpPr>
            <p:spPr>
              <a:xfrm>
                <a:off x="7970630" y="1952048"/>
                <a:ext cx="4085903" cy="108491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Idealized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-NIKE oracle procedures:</a:t>
                </a:r>
              </a:p>
              <a:p>
                <a:endParaRPr lang="en-US" sz="105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Key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𝑡𝑟𝑎𝑛𝑠𝑐𝑟𝑖𝑝𝑡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𝑘𝑒𝑦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796A3FD-4051-2331-A1E2-351812F74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0630" y="1952048"/>
                <a:ext cx="4085903" cy="1084912"/>
              </a:xfrm>
              <a:prstGeom prst="rect">
                <a:avLst/>
              </a:prstGeom>
              <a:blipFill>
                <a:blip r:embed="rId19"/>
                <a:stretch>
                  <a:fillRect l="-923" t="-1124" b="-6742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AF49C5-B1EA-BAE4-1852-9F45FDA8F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928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id="{930E1DB5-EE9E-C268-9182-6827525449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97280" y="286603"/>
                <a:ext cx="10488978" cy="1450757"/>
              </a:xfrm>
            </p:spPr>
            <p:txBody>
              <a:bodyPr/>
              <a:lstStyle/>
              <a:p>
                <a:r>
                  <a:rPr lang="en-US" sz="4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Fine-grained 4-NIKE from idealized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4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-NIKE</a:t>
                </a:r>
              </a:p>
            </p:txBody>
          </p:sp>
        </mc:Choice>
        <mc:Fallback xmlns=""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id="{930E1DB5-EE9E-C268-9182-6827525449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97280" y="286603"/>
                <a:ext cx="10488978" cy="1450757"/>
              </a:xfrm>
              <a:blipFill>
                <a:blip r:embed="rId5"/>
                <a:stretch>
                  <a:fillRect l="-2660" b="-2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pic>
        <p:nvPicPr>
          <p:cNvPr id="5" name="Picture 6" descr="Happy Bee">
            <a:extLst>
              <a:ext uri="{FF2B5EF4-FFF2-40B4-BE49-F238E27FC236}">
                <a16:creationId xmlns:a16="http://schemas.microsoft.com/office/drawing/2014/main" id="{0192C939-02C7-125E-DCC7-700C048B0E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171" y="2266719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796197-F6CE-52AE-AAF1-2A328F7C6BFE}"/>
                  </a:ext>
                </a:extLst>
              </p:cNvPr>
              <p:cNvSpPr txBox="1"/>
              <p:nvPr/>
            </p:nvSpPr>
            <p:spPr>
              <a:xfrm>
                <a:off x="1324294" y="2982362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796197-F6CE-52AE-AAF1-2A328F7C6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294" y="2982362"/>
                <a:ext cx="259396" cy="246221"/>
              </a:xfrm>
              <a:prstGeom prst="rect">
                <a:avLst/>
              </a:prstGeom>
              <a:blipFill>
                <a:blip r:embed="rId7"/>
                <a:stretch>
                  <a:fillRect l="-14286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6" descr="Happy Bee">
            <a:extLst>
              <a:ext uri="{FF2B5EF4-FFF2-40B4-BE49-F238E27FC236}">
                <a16:creationId xmlns:a16="http://schemas.microsoft.com/office/drawing/2014/main" id="{B5C99F28-3D84-6B88-A74B-3CBA7E5EA4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885" y="327159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089D73-440E-311F-9A1E-05B6B73A54A9}"/>
                  </a:ext>
                </a:extLst>
              </p:cNvPr>
              <p:cNvSpPr txBox="1"/>
              <p:nvPr/>
            </p:nvSpPr>
            <p:spPr>
              <a:xfrm>
                <a:off x="1320008" y="398723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089D73-440E-311F-9A1E-05B6B73A5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008" y="3987239"/>
                <a:ext cx="259396" cy="246221"/>
              </a:xfrm>
              <a:prstGeom prst="rect">
                <a:avLst/>
              </a:prstGeom>
              <a:blipFill>
                <a:blip r:embed="rId8"/>
                <a:stretch>
                  <a:fillRect l="-19048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6" descr="Happy Bee">
            <a:extLst>
              <a:ext uri="{FF2B5EF4-FFF2-40B4-BE49-F238E27FC236}">
                <a16:creationId xmlns:a16="http://schemas.microsoft.com/office/drawing/2014/main" id="{1F6572C7-61E2-FE85-88B7-BB7DC69456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171" y="5361308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A0C014-F6B7-E129-0FF5-E59023CF36B8}"/>
                  </a:ext>
                </a:extLst>
              </p:cNvPr>
              <p:cNvSpPr txBox="1"/>
              <p:nvPr/>
            </p:nvSpPr>
            <p:spPr>
              <a:xfrm>
                <a:off x="1324294" y="6076951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A0C014-F6B7-E129-0FF5-E59023CF3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294" y="6076951"/>
                <a:ext cx="259396" cy="246221"/>
              </a:xfrm>
              <a:prstGeom prst="rect">
                <a:avLst/>
              </a:prstGeom>
              <a:blipFill>
                <a:blip r:embed="rId9"/>
                <a:stretch>
                  <a:fillRect l="-14286" r="-476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448EF33-A208-60BE-03FB-8C27596D1221}"/>
              </a:ext>
            </a:extLst>
          </p:cNvPr>
          <p:cNvCxnSpPr>
            <a:cxnSpLocks/>
          </p:cNvCxnSpPr>
          <p:nvPr/>
        </p:nvCxnSpPr>
        <p:spPr>
          <a:xfrm>
            <a:off x="395136" y="2999033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57C29F-6F85-97FB-1C87-4838E1B276A9}"/>
                  </a:ext>
                </a:extLst>
              </p:cNvPr>
              <p:cNvSpPr txBox="1"/>
              <p:nvPr/>
            </p:nvSpPr>
            <p:spPr>
              <a:xfrm>
                <a:off x="39293" y="2630495"/>
                <a:ext cx="11075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57C29F-6F85-97FB-1C87-4838E1B27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3" y="2630495"/>
                <a:ext cx="1107547" cy="276999"/>
              </a:xfrm>
              <a:prstGeom prst="rect">
                <a:avLst/>
              </a:prstGeom>
              <a:blipFill>
                <a:blip r:embed="rId10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6" descr="Happy Bee">
            <a:extLst>
              <a:ext uri="{FF2B5EF4-FFF2-40B4-BE49-F238E27FC236}">
                <a16:creationId xmlns:a16="http://schemas.microsoft.com/office/drawing/2014/main" id="{590D3852-C1C5-383E-54BA-5C3BD39B37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727" y="4318542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8937A1-97CB-697D-FE24-021DC7B00103}"/>
                  </a:ext>
                </a:extLst>
              </p:cNvPr>
              <p:cNvSpPr txBox="1"/>
              <p:nvPr/>
            </p:nvSpPr>
            <p:spPr>
              <a:xfrm>
                <a:off x="1313850" y="5034185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8937A1-97CB-697D-FE24-021DC7B00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850" y="5034185"/>
                <a:ext cx="259396" cy="246221"/>
              </a:xfrm>
              <a:prstGeom prst="rect">
                <a:avLst/>
              </a:prstGeom>
              <a:blipFill>
                <a:blip r:embed="rId11"/>
                <a:stretch>
                  <a:fillRect l="-14286" r="-476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A652128-9484-BDE7-C8A8-8239EE42025F}"/>
              </a:ext>
            </a:extLst>
          </p:cNvPr>
          <p:cNvCxnSpPr>
            <a:cxnSpLocks/>
          </p:cNvCxnSpPr>
          <p:nvPr/>
        </p:nvCxnSpPr>
        <p:spPr>
          <a:xfrm>
            <a:off x="395136" y="3940459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D78C77F-2366-8E17-4599-62987092A02C}"/>
                  </a:ext>
                </a:extLst>
              </p:cNvPr>
              <p:cNvSpPr txBox="1"/>
              <p:nvPr/>
            </p:nvSpPr>
            <p:spPr>
              <a:xfrm>
                <a:off x="39293" y="3571921"/>
                <a:ext cx="10865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D78C77F-2366-8E17-4599-62987092A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3" y="3571921"/>
                <a:ext cx="1086515" cy="276999"/>
              </a:xfrm>
              <a:prstGeom prst="rect">
                <a:avLst/>
              </a:prstGeom>
              <a:blipFill>
                <a:blip r:embed="rId12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0776D3E-349A-3C1C-F9B7-8D0E2D43B211}"/>
              </a:ext>
            </a:extLst>
          </p:cNvPr>
          <p:cNvCxnSpPr>
            <a:cxnSpLocks/>
          </p:cNvCxnSpPr>
          <p:nvPr/>
        </p:nvCxnSpPr>
        <p:spPr>
          <a:xfrm>
            <a:off x="379901" y="5024817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5933CA0-25E6-98C4-A9F0-A200BCECADC3}"/>
                  </a:ext>
                </a:extLst>
              </p:cNvPr>
              <p:cNvSpPr txBox="1"/>
              <p:nvPr/>
            </p:nvSpPr>
            <p:spPr>
              <a:xfrm>
                <a:off x="24058" y="4656279"/>
                <a:ext cx="10513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5933CA0-25E6-98C4-A9F0-A200BCECA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8" y="4656279"/>
                <a:ext cx="1051377" cy="276999"/>
              </a:xfrm>
              <a:prstGeom prst="rect">
                <a:avLst/>
              </a:prstGeom>
              <a:blipFill>
                <a:blip r:embed="rId13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D21BA59-3C1E-C0C5-8D2A-CEC1494991EE}"/>
              </a:ext>
            </a:extLst>
          </p:cNvPr>
          <p:cNvCxnSpPr>
            <a:cxnSpLocks/>
          </p:cNvCxnSpPr>
          <p:nvPr/>
        </p:nvCxnSpPr>
        <p:spPr>
          <a:xfrm>
            <a:off x="379901" y="6016861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443262C-59ED-C1B2-C5ED-85779CF5F959}"/>
                  </a:ext>
                </a:extLst>
              </p:cNvPr>
              <p:cNvSpPr txBox="1"/>
              <p:nvPr/>
            </p:nvSpPr>
            <p:spPr>
              <a:xfrm>
                <a:off x="24058" y="5648323"/>
                <a:ext cx="11171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443262C-59ED-C1B2-C5ED-85779CF5F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8" y="5648323"/>
                <a:ext cx="1117164" cy="276999"/>
              </a:xfrm>
              <a:prstGeom prst="rect">
                <a:avLst/>
              </a:prstGeom>
              <a:blipFill>
                <a:blip r:embed="rId14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03F7AA0-59B8-6FBE-6745-737FD8F72AEF}"/>
                  </a:ext>
                </a:extLst>
              </p:cNvPr>
              <p:cNvSpPr txBox="1"/>
              <p:nvPr/>
            </p:nvSpPr>
            <p:spPr>
              <a:xfrm>
                <a:off x="2791520" y="2686200"/>
                <a:ext cx="32234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(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…,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…)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03F7AA0-59B8-6FBE-6745-737FD8F72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520" y="2686200"/>
                <a:ext cx="3223447" cy="276999"/>
              </a:xfrm>
              <a:prstGeom prst="rect">
                <a:avLst/>
              </a:prstGeom>
              <a:blipFill>
                <a:blip r:embed="rId15"/>
                <a:stretch>
                  <a:fillRect l="-1569" t="-26087" r="-784" b="-4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B70C1C0-8A69-8B3D-0D1A-2CF8B3893711}"/>
              </a:ext>
            </a:extLst>
          </p:cNvPr>
          <p:cNvCxnSpPr/>
          <p:nvPr/>
        </p:nvCxnSpPr>
        <p:spPr>
          <a:xfrm>
            <a:off x="2079868" y="2859512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9C018D3-5EED-C744-5D47-1D6B2ABACD2E}"/>
              </a:ext>
            </a:extLst>
          </p:cNvPr>
          <p:cNvCxnSpPr/>
          <p:nvPr/>
        </p:nvCxnSpPr>
        <p:spPr>
          <a:xfrm>
            <a:off x="2079868" y="3842356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F6F7F9C-348A-98F4-1B7B-0BECED23A23A}"/>
                  </a:ext>
                </a:extLst>
              </p:cNvPr>
              <p:cNvSpPr txBox="1"/>
              <p:nvPr/>
            </p:nvSpPr>
            <p:spPr>
              <a:xfrm>
                <a:off x="2791520" y="3675299"/>
                <a:ext cx="3283335" cy="3190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(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…,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F6F7F9C-348A-98F4-1B7B-0BECED23A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520" y="3675299"/>
                <a:ext cx="3283335" cy="319062"/>
              </a:xfrm>
              <a:prstGeom prst="rect">
                <a:avLst/>
              </a:prstGeom>
              <a:blipFill>
                <a:blip r:embed="rId16"/>
                <a:stretch>
                  <a:fillRect l="-1538" t="-15385" b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80F5AA3-CA71-A297-7357-F8CD99C38D61}"/>
              </a:ext>
            </a:extLst>
          </p:cNvPr>
          <p:cNvCxnSpPr/>
          <p:nvPr/>
        </p:nvCxnSpPr>
        <p:spPr>
          <a:xfrm>
            <a:off x="2079868" y="4828884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E212F58-0AA8-853C-7A76-5F7D4C355994}"/>
                  </a:ext>
                </a:extLst>
              </p:cNvPr>
              <p:cNvSpPr txBox="1"/>
              <p:nvPr/>
            </p:nvSpPr>
            <p:spPr>
              <a:xfrm>
                <a:off x="2791520" y="4661827"/>
                <a:ext cx="30118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(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Msg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E212F58-0AA8-853C-7A76-5F7D4C355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520" y="4661827"/>
                <a:ext cx="3011850" cy="276999"/>
              </a:xfrm>
              <a:prstGeom prst="rect">
                <a:avLst/>
              </a:prstGeom>
              <a:blipFill>
                <a:blip r:embed="rId17"/>
                <a:stretch>
                  <a:fillRect l="-1681" t="-27273" b="-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EE54C8F-C06F-ABAF-A877-C01E584ACDB4}"/>
              </a:ext>
            </a:extLst>
          </p:cNvPr>
          <p:cNvCxnSpPr/>
          <p:nvPr/>
        </p:nvCxnSpPr>
        <p:spPr>
          <a:xfrm>
            <a:off x="2079868" y="5815380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619FC3F-E45B-F725-BF09-25CD770B66DF}"/>
                  </a:ext>
                </a:extLst>
              </p:cNvPr>
              <p:cNvSpPr txBox="1"/>
              <p:nvPr/>
            </p:nvSpPr>
            <p:spPr>
              <a:xfrm>
                <a:off x="2791520" y="5648323"/>
                <a:ext cx="30423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(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Msg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619FC3F-E45B-F725-BF09-25CD770B6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520" y="5648323"/>
                <a:ext cx="3042308" cy="276999"/>
              </a:xfrm>
              <a:prstGeom prst="rect">
                <a:avLst/>
              </a:prstGeom>
              <a:blipFill>
                <a:blip r:embed="rId18"/>
                <a:stretch>
                  <a:fillRect l="-1660" t="-21739" b="-5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B177284F-575D-B745-4B18-787E7B922476}"/>
              </a:ext>
            </a:extLst>
          </p:cNvPr>
          <p:cNvSpPr/>
          <p:nvPr/>
        </p:nvSpPr>
        <p:spPr>
          <a:xfrm>
            <a:off x="1921397" y="2630495"/>
            <a:ext cx="4093570" cy="1452906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C693BE3-BE89-A1A9-20F7-65DF024E15A2}"/>
                  </a:ext>
                </a:extLst>
              </p:cNvPr>
              <p:cNvSpPr txBox="1"/>
              <p:nvPr/>
            </p:nvSpPr>
            <p:spPr>
              <a:xfrm>
                <a:off x="7970630" y="1952048"/>
                <a:ext cx="4085903" cy="108491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Idealized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-NIKE oracle procedures:</a:t>
                </a:r>
              </a:p>
              <a:p>
                <a:endParaRPr lang="en-US" sz="105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Key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𝑡𝑟𝑎𝑛𝑠𝑐𝑟𝑖𝑝𝑡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𝑘𝑒𝑦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C693BE3-BE89-A1A9-20F7-65DF024E1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0630" y="1952048"/>
                <a:ext cx="4085903" cy="1084912"/>
              </a:xfrm>
              <a:prstGeom prst="rect">
                <a:avLst/>
              </a:prstGeom>
              <a:blipFill>
                <a:blip r:embed="rId19"/>
                <a:stretch>
                  <a:fillRect l="-923" t="-1124" b="-6742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6485467E-2A15-DDC3-4AC6-50655CEE7DAB}"/>
              </a:ext>
            </a:extLst>
          </p:cNvPr>
          <p:cNvSpPr/>
          <p:nvPr/>
        </p:nvSpPr>
        <p:spPr>
          <a:xfrm>
            <a:off x="3808071" y="3676132"/>
            <a:ext cx="810227" cy="4224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F74DF0C5-A49B-C115-0275-4F537C425797}"/>
              </a:ext>
            </a:extLst>
          </p:cNvPr>
          <p:cNvSpPr/>
          <p:nvPr/>
        </p:nvSpPr>
        <p:spPr>
          <a:xfrm>
            <a:off x="4712825" y="2632550"/>
            <a:ext cx="810227" cy="4224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27E4545-C4AA-503A-C3F3-5D10AD9E4524}"/>
              </a:ext>
            </a:extLst>
          </p:cNvPr>
          <p:cNvCxnSpPr>
            <a:stCxn id="33" idx="2"/>
            <a:endCxn id="32" idx="0"/>
          </p:cNvCxnSpPr>
          <p:nvPr/>
        </p:nvCxnSpPr>
        <p:spPr>
          <a:xfrm flipH="1">
            <a:off x="4213185" y="3054990"/>
            <a:ext cx="904754" cy="621142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ACBE053-7DE0-4BBC-8700-7621F248CBF8}"/>
                  </a:ext>
                </a:extLst>
              </p:cNvPr>
              <p:cNvSpPr txBox="1"/>
              <p:nvPr/>
            </p:nvSpPr>
            <p:spPr>
              <a:xfrm>
                <a:off x="4378312" y="3112044"/>
                <a:ext cx="4106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ACBE053-7DE0-4BBC-8700-7621F248C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312" y="3112044"/>
                <a:ext cx="410690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E960FE2-0331-A9A2-719F-84037648BFAF}"/>
                  </a:ext>
                </a:extLst>
              </p:cNvPr>
              <p:cNvSpPr txBox="1"/>
              <p:nvPr/>
            </p:nvSpPr>
            <p:spPr>
              <a:xfrm>
                <a:off x="6124550" y="3024841"/>
                <a:ext cx="94692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𝑠h𝑎𝑟𝑒𝑑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b="0" dirty="0">
                  <a:solidFill>
                    <a:srgbClr val="00B050"/>
                  </a:solidFill>
                </a:endParaRPr>
              </a:p>
              <a:p>
                <a:r>
                  <a:rPr lang="en-US" b="0" dirty="0">
                    <a:solidFill>
                      <a:srgbClr val="00B050"/>
                    </a:solidFill>
                  </a:rPr>
                  <a:t>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E960FE2-0331-A9A2-719F-84037648B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550" y="3024841"/>
                <a:ext cx="946926" cy="553998"/>
              </a:xfrm>
              <a:prstGeom prst="rect">
                <a:avLst/>
              </a:prstGeom>
              <a:blipFill>
                <a:blip r:embed="rId21"/>
                <a:stretch>
                  <a:fillRect l="-16000" t="-4545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2599BC-8569-B013-105C-72AFBE00B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6971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id="{87BBD1E0-B806-8A43-DFE5-FF731ECDB5D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97280" y="286603"/>
                <a:ext cx="10488978" cy="1450757"/>
              </a:xfrm>
            </p:spPr>
            <p:txBody>
              <a:bodyPr/>
              <a:lstStyle/>
              <a:p>
                <a:r>
                  <a:rPr lang="en-US" sz="4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Fine-grained 4-NIKE from idealized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4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-NIKE</a:t>
                </a:r>
              </a:p>
            </p:txBody>
          </p:sp>
        </mc:Choice>
        <mc:Fallback xmlns=""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id="{87BBD1E0-B806-8A43-DFE5-FF731ECDB5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97280" y="286603"/>
                <a:ext cx="10488978" cy="1450757"/>
              </a:xfrm>
              <a:blipFill>
                <a:blip r:embed="rId5"/>
                <a:stretch>
                  <a:fillRect l="-2660" b="-2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pic>
        <p:nvPicPr>
          <p:cNvPr id="5" name="Picture 6" descr="Happy Bee">
            <a:extLst>
              <a:ext uri="{FF2B5EF4-FFF2-40B4-BE49-F238E27FC236}">
                <a16:creationId xmlns:a16="http://schemas.microsoft.com/office/drawing/2014/main" id="{0192C939-02C7-125E-DCC7-700C048B0E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171" y="2266719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796197-F6CE-52AE-AAF1-2A328F7C6BFE}"/>
                  </a:ext>
                </a:extLst>
              </p:cNvPr>
              <p:cNvSpPr txBox="1"/>
              <p:nvPr/>
            </p:nvSpPr>
            <p:spPr>
              <a:xfrm>
                <a:off x="1324294" y="2982362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796197-F6CE-52AE-AAF1-2A328F7C6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294" y="2982362"/>
                <a:ext cx="259396" cy="246221"/>
              </a:xfrm>
              <a:prstGeom prst="rect">
                <a:avLst/>
              </a:prstGeom>
              <a:blipFill>
                <a:blip r:embed="rId7"/>
                <a:stretch>
                  <a:fillRect l="-14286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6" descr="Happy Bee">
            <a:extLst>
              <a:ext uri="{FF2B5EF4-FFF2-40B4-BE49-F238E27FC236}">
                <a16:creationId xmlns:a16="http://schemas.microsoft.com/office/drawing/2014/main" id="{B5C99F28-3D84-6B88-A74B-3CBA7E5EA4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885" y="327159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089D73-440E-311F-9A1E-05B6B73A54A9}"/>
                  </a:ext>
                </a:extLst>
              </p:cNvPr>
              <p:cNvSpPr txBox="1"/>
              <p:nvPr/>
            </p:nvSpPr>
            <p:spPr>
              <a:xfrm>
                <a:off x="1320008" y="398723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089D73-440E-311F-9A1E-05B6B73A5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008" y="3987239"/>
                <a:ext cx="259396" cy="246221"/>
              </a:xfrm>
              <a:prstGeom prst="rect">
                <a:avLst/>
              </a:prstGeom>
              <a:blipFill>
                <a:blip r:embed="rId8"/>
                <a:stretch>
                  <a:fillRect l="-19048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6" descr="Happy Bee">
            <a:extLst>
              <a:ext uri="{FF2B5EF4-FFF2-40B4-BE49-F238E27FC236}">
                <a16:creationId xmlns:a16="http://schemas.microsoft.com/office/drawing/2014/main" id="{1F6572C7-61E2-FE85-88B7-BB7DC69456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171" y="5361308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A0C014-F6B7-E129-0FF5-E59023CF36B8}"/>
                  </a:ext>
                </a:extLst>
              </p:cNvPr>
              <p:cNvSpPr txBox="1"/>
              <p:nvPr/>
            </p:nvSpPr>
            <p:spPr>
              <a:xfrm>
                <a:off x="1324294" y="6076951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A0C014-F6B7-E129-0FF5-E59023CF3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294" y="6076951"/>
                <a:ext cx="259396" cy="246221"/>
              </a:xfrm>
              <a:prstGeom prst="rect">
                <a:avLst/>
              </a:prstGeom>
              <a:blipFill>
                <a:blip r:embed="rId9"/>
                <a:stretch>
                  <a:fillRect l="-14286" r="-476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448EF33-A208-60BE-03FB-8C27596D1221}"/>
              </a:ext>
            </a:extLst>
          </p:cNvPr>
          <p:cNvCxnSpPr>
            <a:cxnSpLocks/>
          </p:cNvCxnSpPr>
          <p:nvPr/>
        </p:nvCxnSpPr>
        <p:spPr>
          <a:xfrm>
            <a:off x="395136" y="2999033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57C29F-6F85-97FB-1C87-4838E1B276A9}"/>
                  </a:ext>
                </a:extLst>
              </p:cNvPr>
              <p:cNvSpPr txBox="1"/>
              <p:nvPr/>
            </p:nvSpPr>
            <p:spPr>
              <a:xfrm>
                <a:off x="39293" y="2630495"/>
                <a:ext cx="11075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57C29F-6F85-97FB-1C87-4838E1B27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3" y="2630495"/>
                <a:ext cx="1107547" cy="276999"/>
              </a:xfrm>
              <a:prstGeom prst="rect">
                <a:avLst/>
              </a:prstGeom>
              <a:blipFill>
                <a:blip r:embed="rId10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6" descr="Happy Bee">
            <a:extLst>
              <a:ext uri="{FF2B5EF4-FFF2-40B4-BE49-F238E27FC236}">
                <a16:creationId xmlns:a16="http://schemas.microsoft.com/office/drawing/2014/main" id="{590D3852-C1C5-383E-54BA-5C3BD39B37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727" y="4318542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8937A1-97CB-697D-FE24-021DC7B00103}"/>
                  </a:ext>
                </a:extLst>
              </p:cNvPr>
              <p:cNvSpPr txBox="1"/>
              <p:nvPr/>
            </p:nvSpPr>
            <p:spPr>
              <a:xfrm>
                <a:off x="1313850" y="5034185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8937A1-97CB-697D-FE24-021DC7B00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850" y="5034185"/>
                <a:ext cx="259396" cy="246221"/>
              </a:xfrm>
              <a:prstGeom prst="rect">
                <a:avLst/>
              </a:prstGeom>
              <a:blipFill>
                <a:blip r:embed="rId11"/>
                <a:stretch>
                  <a:fillRect l="-14286" r="-476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A652128-9484-BDE7-C8A8-8239EE42025F}"/>
              </a:ext>
            </a:extLst>
          </p:cNvPr>
          <p:cNvCxnSpPr>
            <a:cxnSpLocks/>
          </p:cNvCxnSpPr>
          <p:nvPr/>
        </p:nvCxnSpPr>
        <p:spPr>
          <a:xfrm>
            <a:off x="395136" y="3940459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D78C77F-2366-8E17-4599-62987092A02C}"/>
                  </a:ext>
                </a:extLst>
              </p:cNvPr>
              <p:cNvSpPr txBox="1"/>
              <p:nvPr/>
            </p:nvSpPr>
            <p:spPr>
              <a:xfrm>
                <a:off x="39293" y="3571921"/>
                <a:ext cx="10865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D78C77F-2366-8E17-4599-62987092A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3" y="3571921"/>
                <a:ext cx="1086515" cy="276999"/>
              </a:xfrm>
              <a:prstGeom prst="rect">
                <a:avLst/>
              </a:prstGeom>
              <a:blipFill>
                <a:blip r:embed="rId12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0776D3E-349A-3C1C-F9B7-8D0E2D43B211}"/>
              </a:ext>
            </a:extLst>
          </p:cNvPr>
          <p:cNvCxnSpPr>
            <a:cxnSpLocks/>
          </p:cNvCxnSpPr>
          <p:nvPr/>
        </p:nvCxnSpPr>
        <p:spPr>
          <a:xfrm>
            <a:off x="379901" y="5024817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5933CA0-25E6-98C4-A9F0-A200BCECADC3}"/>
                  </a:ext>
                </a:extLst>
              </p:cNvPr>
              <p:cNvSpPr txBox="1"/>
              <p:nvPr/>
            </p:nvSpPr>
            <p:spPr>
              <a:xfrm>
                <a:off x="24058" y="4656279"/>
                <a:ext cx="10513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5933CA0-25E6-98C4-A9F0-A200BCECA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8" y="4656279"/>
                <a:ext cx="1051377" cy="276999"/>
              </a:xfrm>
              <a:prstGeom prst="rect">
                <a:avLst/>
              </a:prstGeom>
              <a:blipFill>
                <a:blip r:embed="rId13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D21BA59-3C1E-C0C5-8D2A-CEC1494991EE}"/>
              </a:ext>
            </a:extLst>
          </p:cNvPr>
          <p:cNvCxnSpPr>
            <a:cxnSpLocks/>
          </p:cNvCxnSpPr>
          <p:nvPr/>
        </p:nvCxnSpPr>
        <p:spPr>
          <a:xfrm>
            <a:off x="379901" y="6016861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443262C-59ED-C1B2-C5ED-85779CF5F959}"/>
                  </a:ext>
                </a:extLst>
              </p:cNvPr>
              <p:cNvSpPr txBox="1"/>
              <p:nvPr/>
            </p:nvSpPr>
            <p:spPr>
              <a:xfrm>
                <a:off x="24058" y="5648323"/>
                <a:ext cx="11171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443262C-59ED-C1B2-C5ED-85779CF5F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8" y="5648323"/>
                <a:ext cx="1117164" cy="276999"/>
              </a:xfrm>
              <a:prstGeom prst="rect">
                <a:avLst/>
              </a:prstGeom>
              <a:blipFill>
                <a:blip r:embed="rId14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80F5AA3-CA71-A297-7357-F8CD99C38D61}"/>
              </a:ext>
            </a:extLst>
          </p:cNvPr>
          <p:cNvCxnSpPr/>
          <p:nvPr/>
        </p:nvCxnSpPr>
        <p:spPr>
          <a:xfrm>
            <a:off x="2079868" y="4828884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E212F58-0AA8-853C-7A76-5F7D4C355994}"/>
                  </a:ext>
                </a:extLst>
              </p:cNvPr>
              <p:cNvSpPr txBox="1"/>
              <p:nvPr/>
            </p:nvSpPr>
            <p:spPr>
              <a:xfrm>
                <a:off x="2791520" y="4661827"/>
                <a:ext cx="32960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…,</m:t>
                    </m:r>
                  </m:oMath>
                </a14:m>
                <a:r>
                  <a:rPr lang="en-US" dirty="0"/>
                  <a:t> 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 …,</m:t>
                    </m:r>
                  </m:oMath>
                </a14:m>
                <a:r>
                  <a:rPr lang="en-US" dirty="0"/>
                  <a:t> 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E212F58-0AA8-853C-7A76-5F7D4C355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520" y="4661827"/>
                <a:ext cx="3296031" cy="276999"/>
              </a:xfrm>
              <a:prstGeom prst="rect">
                <a:avLst/>
              </a:prstGeom>
              <a:blipFill>
                <a:blip r:embed="rId15"/>
                <a:stretch>
                  <a:fillRect l="-1533" t="-27273" b="-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EE54C8F-C06F-ABAF-A877-C01E584ACDB4}"/>
              </a:ext>
            </a:extLst>
          </p:cNvPr>
          <p:cNvCxnSpPr/>
          <p:nvPr/>
        </p:nvCxnSpPr>
        <p:spPr>
          <a:xfrm>
            <a:off x="2079868" y="5815380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619FC3F-E45B-F725-BF09-25CD770B66DF}"/>
                  </a:ext>
                </a:extLst>
              </p:cNvPr>
              <p:cNvSpPr txBox="1"/>
              <p:nvPr/>
            </p:nvSpPr>
            <p:spPr>
              <a:xfrm>
                <a:off x="2791520" y="5648323"/>
                <a:ext cx="33287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(</m:t>
                    </m:r>
                  </m:oMath>
                </a14:m>
                <a:r>
                  <a:rPr lang="en-US" dirty="0"/>
                  <a:t>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…,</m:t>
                    </m:r>
                  </m:oMath>
                </a14:m>
                <a:r>
                  <a:rPr lang="en-US" dirty="0"/>
                  <a:t> 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 …)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619FC3F-E45B-F725-BF09-25CD770B6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520" y="5648323"/>
                <a:ext cx="3328796" cy="276999"/>
              </a:xfrm>
              <a:prstGeom prst="rect">
                <a:avLst/>
              </a:prstGeom>
              <a:blipFill>
                <a:blip r:embed="rId16"/>
                <a:stretch>
                  <a:fillRect l="-1521" t="-21739" b="-5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628CF45-FD4B-7A0B-44C9-6CB5249D4A2D}"/>
              </a:ext>
            </a:extLst>
          </p:cNvPr>
          <p:cNvSpPr/>
          <p:nvPr/>
        </p:nvSpPr>
        <p:spPr>
          <a:xfrm>
            <a:off x="1921397" y="4613130"/>
            <a:ext cx="4093570" cy="1452906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B4C8EAF-28D6-2330-73D0-B54B9B85D361}"/>
                  </a:ext>
                </a:extLst>
              </p:cNvPr>
              <p:cNvSpPr txBox="1"/>
              <p:nvPr/>
            </p:nvSpPr>
            <p:spPr>
              <a:xfrm>
                <a:off x="7970630" y="1952048"/>
                <a:ext cx="4085903" cy="108491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Idealized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-NIKE oracle procedures:</a:t>
                </a:r>
              </a:p>
              <a:p>
                <a:endParaRPr lang="en-US" sz="105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Key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𝑡𝑟𝑎𝑛𝑠𝑐𝑟𝑖𝑝𝑡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𝑘𝑒𝑦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B4C8EAF-28D6-2330-73D0-B54B9B85D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0630" y="1952048"/>
                <a:ext cx="4085903" cy="1084912"/>
              </a:xfrm>
              <a:prstGeom prst="rect">
                <a:avLst/>
              </a:prstGeom>
              <a:blipFill>
                <a:blip r:embed="rId17"/>
                <a:stretch>
                  <a:fillRect l="-923" t="-1124" b="-6742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AAC173D-739B-620E-20E5-33983F8D16AE}"/>
                  </a:ext>
                </a:extLst>
              </p:cNvPr>
              <p:cNvSpPr txBox="1"/>
              <p:nvPr/>
            </p:nvSpPr>
            <p:spPr>
              <a:xfrm>
                <a:off x="2791520" y="2686200"/>
                <a:ext cx="32234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(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…,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…)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AAC173D-739B-620E-20E5-33983F8D1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520" y="2686200"/>
                <a:ext cx="3223447" cy="276999"/>
              </a:xfrm>
              <a:prstGeom prst="rect">
                <a:avLst/>
              </a:prstGeom>
              <a:blipFill>
                <a:blip r:embed="rId18"/>
                <a:stretch>
                  <a:fillRect l="-1569" t="-26087" r="-784" b="-4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6FBC008-7E99-6A71-F44B-C4ED03468AF7}"/>
              </a:ext>
            </a:extLst>
          </p:cNvPr>
          <p:cNvCxnSpPr/>
          <p:nvPr/>
        </p:nvCxnSpPr>
        <p:spPr>
          <a:xfrm>
            <a:off x="2079868" y="2859512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D5FFC43-900B-126C-C1A4-BCAE5596DF7C}"/>
              </a:ext>
            </a:extLst>
          </p:cNvPr>
          <p:cNvCxnSpPr/>
          <p:nvPr/>
        </p:nvCxnSpPr>
        <p:spPr>
          <a:xfrm>
            <a:off x="2079868" y="3842356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D238130-5205-CA09-A5E9-55AE65F7FB34}"/>
                  </a:ext>
                </a:extLst>
              </p:cNvPr>
              <p:cNvSpPr txBox="1"/>
              <p:nvPr/>
            </p:nvSpPr>
            <p:spPr>
              <a:xfrm>
                <a:off x="2791520" y="3675299"/>
                <a:ext cx="3283335" cy="3190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(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…,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D238130-5205-CA09-A5E9-55AE65F7F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520" y="3675299"/>
                <a:ext cx="3283335" cy="319062"/>
              </a:xfrm>
              <a:prstGeom prst="rect">
                <a:avLst/>
              </a:prstGeom>
              <a:blipFill>
                <a:blip r:embed="rId19"/>
                <a:stretch>
                  <a:fillRect l="-1538" t="-15385" b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>
            <a:extLst>
              <a:ext uri="{FF2B5EF4-FFF2-40B4-BE49-F238E27FC236}">
                <a16:creationId xmlns:a16="http://schemas.microsoft.com/office/drawing/2014/main" id="{89174C25-CC83-9558-8C2F-BA39A9A6C1C3}"/>
              </a:ext>
            </a:extLst>
          </p:cNvPr>
          <p:cNvSpPr/>
          <p:nvPr/>
        </p:nvSpPr>
        <p:spPr>
          <a:xfrm>
            <a:off x="1921397" y="2630495"/>
            <a:ext cx="4093570" cy="1452906"/>
          </a:xfrm>
          <a:prstGeom prst="rect">
            <a:avLst/>
          </a:prstGeom>
          <a:noFill/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B7E196D2-CA81-2BB6-42D0-1BFC0ED06EB0}"/>
              </a:ext>
            </a:extLst>
          </p:cNvPr>
          <p:cNvSpPr/>
          <p:nvPr/>
        </p:nvSpPr>
        <p:spPr>
          <a:xfrm>
            <a:off x="3808071" y="3676132"/>
            <a:ext cx="810227" cy="422440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97B7581C-0A94-906A-0E38-9DBFAB3B3980}"/>
              </a:ext>
            </a:extLst>
          </p:cNvPr>
          <p:cNvSpPr/>
          <p:nvPr/>
        </p:nvSpPr>
        <p:spPr>
          <a:xfrm>
            <a:off x="4712825" y="2632550"/>
            <a:ext cx="810227" cy="422440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EBF79EE-AE3E-C3A4-DE70-9779D4A85234}"/>
              </a:ext>
            </a:extLst>
          </p:cNvPr>
          <p:cNvCxnSpPr>
            <a:cxnSpLocks/>
            <a:stCxn id="50" idx="2"/>
            <a:endCxn id="51" idx="0"/>
          </p:cNvCxnSpPr>
          <p:nvPr/>
        </p:nvCxnSpPr>
        <p:spPr>
          <a:xfrm>
            <a:off x="4213184" y="5035638"/>
            <a:ext cx="939561" cy="593613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B2144DA-3C99-8144-77C4-323FD10C39D9}"/>
                  </a:ext>
                </a:extLst>
              </p:cNvPr>
              <p:cNvSpPr txBox="1"/>
              <p:nvPr/>
            </p:nvSpPr>
            <p:spPr>
              <a:xfrm>
                <a:off x="4618297" y="5115828"/>
                <a:ext cx="4106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B2144DA-3C99-8144-77C4-323FD10C3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297" y="5115828"/>
                <a:ext cx="410690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DB47100F-EF01-E808-C324-232652414E6B}"/>
              </a:ext>
            </a:extLst>
          </p:cNvPr>
          <p:cNvSpPr/>
          <p:nvPr/>
        </p:nvSpPr>
        <p:spPr>
          <a:xfrm>
            <a:off x="3808070" y="4613198"/>
            <a:ext cx="810227" cy="4224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9C232079-D331-6340-47C9-4969F10486A9}"/>
              </a:ext>
            </a:extLst>
          </p:cNvPr>
          <p:cNvSpPr/>
          <p:nvPr/>
        </p:nvSpPr>
        <p:spPr>
          <a:xfrm>
            <a:off x="4747631" y="5629251"/>
            <a:ext cx="810227" cy="422440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A5D7269-C0EE-679A-FE5A-040536B8D5F6}"/>
                  </a:ext>
                </a:extLst>
              </p:cNvPr>
              <p:cNvSpPr txBox="1"/>
              <p:nvPr/>
            </p:nvSpPr>
            <p:spPr>
              <a:xfrm>
                <a:off x="6120316" y="5055445"/>
                <a:ext cx="100117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𝑠h𝑎𝑟𝑒𝑑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b="0" dirty="0">
                  <a:solidFill>
                    <a:srgbClr val="00B050"/>
                  </a:solidFill>
                </a:endParaRPr>
              </a:p>
              <a:p>
                <a:r>
                  <a:rPr lang="en-US" b="0" dirty="0">
                    <a:solidFill>
                      <a:srgbClr val="00B050"/>
                    </a:solidFill>
                  </a:rPr>
                  <a:t>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b="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A5D7269-C0EE-679A-FE5A-040536B8D5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316" y="5055445"/>
                <a:ext cx="1001172" cy="553998"/>
              </a:xfrm>
              <a:prstGeom prst="rect">
                <a:avLst/>
              </a:prstGeom>
              <a:blipFill>
                <a:blip r:embed="rId21"/>
                <a:stretch>
                  <a:fillRect l="-13750" t="-2222" r="-375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21FFCB8-F072-9A79-ADF3-7CB850040C1E}"/>
                  </a:ext>
                </a:extLst>
              </p:cNvPr>
              <p:cNvSpPr txBox="1"/>
              <p:nvPr/>
            </p:nvSpPr>
            <p:spPr>
              <a:xfrm>
                <a:off x="6124550" y="3024841"/>
                <a:ext cx="94692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𝑠h𝑎𝑟𝑒𝑑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b="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r>
                  <a:rPr lang="en-US" b="0" dirty="0">
                    <a:solidFill>
                      <a:schemeClr val="accent5">
                        <a:lumMod val="75000"/>
                      </a:schemeClr>
                    </a:solidFill>
                  </a:rPr>
                  <a:t>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21FFCB8-F072-9A79-ADF3-7CB850040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550" y="3024841"/>
                <a:ext cx="946926" cy="553998"/>
              </a:xfrm>
              <a:prstGeom prst="rect">
                <a:avLst/>
              </a:prstGeom>
              <a:blipFill>
                <a:blip r:embed="rId22"/>
                <a:stretch>
                  <a:fillRect l="-16000" t="-4545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C40432-10EA-7EE0-862E-0D9FD1939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4691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62248182-1DB8-0916-B779-15076BAA870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97280" y="286603"/>
                <a:ext cx="10488978" cy="1450757"/>
              </a:xfrm>
            </p:spPr>
            <p:txBody>
              <a:bodyPr/>
              <a:lstStyle/>
              <a:p>
                <a:r>
                  <a:rPr lang="en-US" sz="4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Fine-grained 4-NIKE from idealized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4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-NIKE</a:t>
                </a:r>
              </a:p>
            </p:txBody>
          </p:sp>
        </mc:Choice>
        <mc:Fallback xmlns="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62248182-1DB8-0916-B779-15076BAA87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97280" y="286603"/>
                <a:ext cx="10488978" cy="1450757"/>
              </a:xfrm>
              <a:blipFill>
                <a:blip r:embed="rId5"/>
                <a:stretch>
                  <a:fillRect l="-2660" b="-2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pic>
        <p:nvPicPr>
          <p:cNvPr id="5" name="Picture 6" descr="Happy Bee">
            <a:extLst>
              <a:ext uri="{FF2B5EF4-FFF2-40B4-BE49-F238E27FC236}">
                <a16:creationId xmlns:a16="http://schemas.microsoft.com/office/drawing/2014/main" id="{0192C939-02C7-125E-DCC7-700C048B0E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171" y="2266719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796197-F6CE-52AE-AAF1-2A328F7C6BFE}"/>
                  </a:ext>
                </a:extLst>
              </p:cNvPr>
              <p:cNvSpPr txBox="1"/>
              <p:nvPr/>
            </p:nvSpPr>
            <p:spPr>
              <a:xfrm>
                <a:off x="1324294" y="2982362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796197-F6CE-52AE-AAF1-2A328F7C6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294" y="2982362"/>
                <a:ext cx="259396" cy="246221"/>
              </a:xfrm>
              <a:prstGeom prst="rect">
                <a:avLst/>
              </a:prstGeom>
              <a:blipFill>
                <a:blip r:embed="rId7"/>
                <a:stretch>
                  <a:fillRect l="-14286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6" descr="Happy Bee">
            <a:extLst>
              <a:ext uri="{FF2B5EF4-FFF2-40B4-BE49-F238E27FC236}">
                <a16:creationId xmlns:a16="http://schemas.microsoft.com/office/drawing/2014/main" id="{B5C99F28-3D84-6B88-A74B-3CBA7E5EA4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885" y="327159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089D73-440E-311F-9A1E-05B6B73A54A9}"/>
                  </a:ext>
                </a:extLst>
              </p:cNvPr>
              <p:cNvSpPr txBox="1"/>
              <p:nvPr/>
            </p:nvSpPr>
            <p:spPr>
              <a:xfrm>
                <a:off x="1320008" y="398723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089D73-440E-311F-9A1E-05B6B73A5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008" y="3987239"/>
                <a:ext cx="259396" cy="246221"/>
              </a:xfrm>
              <a:prstGeom prst="rect">
                <a:avLst/>
              </a:prstGeom>
              <a:blipFill>
                <a:blip r:embed="rId8"/>
                <a:stretch>
                  <a:fillRect l="-19048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6" descr="Happy Bee">
            <a:extLst>
              <a:ext uri="{FF2B5EF4-FFF2-40B4-BE49-F238E27FC236}">
                <a16:creationId xmlns:a16="http://schemas.microsoft.com/office/drawing/2014/main" id="{1F6572C7-61E2-FE85-88B7-BB7DC69456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171" y="5361308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A0C014-F6B7-E129-0FF5-E59023CF36B8}"/>
                  </a:ext>
                </a:extLst>
              </p:cNvPr>
              <p:cNvSpPr txBox="1"/>
              <p:nvPr/>
            </p:nvSpPr>
            <p:spPr>
              <a:xfrm>
                <a:off x="1324294" y="6076951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A0C014-F6B7-E129-0FF5-E59023CF3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294" y="6076951"/>
                <a:ext cx="259396" cy="246221"/>
              </a:xfrm>
              <a:prstGeom prst="rect">
                <a:avLst/>
              </a:prstGeom>
              <a:blipFill>
                <a:blip r:embed="rId9"/>
                <a:stretch>
                  <a:fillRect l="-14286" r="-476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6" descr="Happy Bee">
            <a:extLst>
              <a:ext uri="{FF2B5EF4-FFF2-40B4-BE49-F238E27FC236}">
                <a16:creationId xmlns:a16="http://schemas.microsoft.com/office/drawing/2014/main" id="{590D3852-C1C5-383E-54BA-5C3BD39B37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727" y="4318542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8937A1-97CB-697D-FE24-021DC7B00103}"/>
                  </a:ext>
                </a:extLst>
              </p:cNvPr>
              <p:cNvSpPr txBox="1"/>
              <p:nvPr/>
            </p:nvSpPr>
            <p:spPr>
              <a:xfrm>
                <a:off x="1313850" y="5034185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8937A1-97CB-697D-FE24-021DC7B00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850" y="5034185"/>
                <a:ext cx="259396" cy="246221"/>
              </a:xfrm>
              <a:prstGeom prst="rect">
                <a:avLst/>
              </a:prstGeom>
              <a:blipFill>
                <a:blip r:embed="rId10"/>
                <a:stretch>
                  <a:fillRect l="-14286" r="-476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23991BD-DB91-4938-371F-D942DFB1F529}"/>
                  </a:ext>
                </a:extLst>
              </p:cNvPr>
              <p:cNvSpPr txBox="1"/>
              <p:nvPr/>
            </p:nvSpPr>
            <p:spPr>
              <a:xfrm>
                <a:off x="2517013" y="3017724"/>
                <a:ext cx="94692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𝑠h𝑎𝑟𝑒𝑑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b="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r>
                  <a:rPr lang="en-US" b="0" dirty="0">
                    <a:solidFill>
                      <a:schemeClr val="accent5">
                        <a:lumMod val="75000"/>
                      </a:schemeClr>
                    </a:solidFill>
                  </a:rPr>
                  <a:t>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23991BD-DB91-4938-371F-D942DFB1F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013" y="3017724"/>
                <a:ext cx="946926" cy="553998"/>
              </a:xfrm>
              <a:prstGeom prst="rect">
                <a:avLst/>
              </a:prstGeom>
              <a:blipFill>
                <a:blip r:embed="rId11"/>
                <a:stretch>
                  <a:fillRect l="-16000" t="-4444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42D21B1-54D2-7887-253C-32E4C6A981DD}"/>
                  </a:ext>
                </a:extLst>
              </p:cNvPr>
              <p:cNvSpPr txBox="1"/>
              <p:nvPr/>
            </p:nvSpPr>
            <p:spPr>
              <a:xfrm>
                <a:off x="2527457" y="5034185"/>
                <a:ext cx="100117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𝑠h𝑎𝑟𝑒𝑑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b="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r>
                  <a:rPr lang="en-US" b="0" dirty="0">
                    <a:solidFill>
                      <a:schemeClr val="accent5">
                        <a:lumMod val="75000"/>
                      </a:schemeClr>
                    </a:solidFill>
                  </a:rPr>
                  <a:t>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b="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42D21B1-54D2-7887-253C-32E4C6A98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457" y="5034185"/>
                <a:ext cx="1001172" cy="553998"/>
              </a:xfrm>
              <a:prstGeom prst="rect">
                <a:avLst/>
              </a:prstGeom>
              <a:blipFill>
                <a:blip r:embed="rId12"/>
                <a:stretch>
                  <a:fillRect l="-15190" t="-4444" r="-3797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Brace 16">
            <a:extLst>
              <a:ext uri="{FF2B5EF4-FFF2-40B4-BE49-F238E27FC236}">
                <a16:creationId xmlns:a16="http://schemas.microsoft.com/office/drawing/2014/main" id="{34D6CA44-E457-3A8A-FF6C-283E662F1DDC}"/>
              </a:ext>
            </a:extLst>
          </p:cNvPr>
          <p:cNvSpPr/>
          <p:nvPr/>
        </p:nvSpPr>
        <p:spPr>
          <a:xfrm>
            <a:off x="1801370" y="2361041"/>
            <a:ext cx="490417" cy="1872419"/>
          </a:xfrm>
          <a:prstGeom prst="rightBrac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B6CC65D5-7C89-AB70-A75C-004FE036E8AB}"/>
              </a:ext>
            </a:extLst>
          </p:cNvPr>
          <p:cNvSpPr/>
          <p:nvPr/>
        </p:nvSpPr>
        <p:spPr>
          <a:xfrm>
            <a:off x="1801370" y="4425098"/>
            <a:ext cx="490417" cy="1872419"/>
          </a:xfrm>
          <a:prstGeom prst="rightBrac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D8F0843-20E2-6D6E-B72A-E8E854B3AA85}"/>
                  </a:ext>
                </a:extLst>
              </p:cNvPr>
              <p:cNvSpPr txBox="1"/>
              <p:nvPr/>
            </p:nvSpPr>
            <p:spPr>
              <a:xfrm>
                <a:off x="7970630" y="1952048"/>
                <a:ext cx="4085903" cy="108491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Idealized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-NIKE oracle procedures:</a:t>
                </a:r>
              </a:p>
              <a:p>
                <a:endParaRPr lang="en-US" sz="105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Key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𝑡𝑟𝑎𝑛𝑠𝑐𝑟𝑖𝑝𝑡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𝑘𝑒𝑦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D8F0843-20E2-6D6E-B72A-E8E854B3A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0630" y="1952048"/>
                <a:ext cx="4085903" cy="1084912"/>
              </a:xfrm>
              <a:prstGeom prst="rect">
                <a:avLst/>
              </a:prstGeom>
              <a:blipFill>
                <a:blip r:embed="rId13"/>
                <a:stretch>
                  <a:fillRect l="-923" t="-1124" b="-6742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5748FA-CB29-2295-B6A4-FFED9337E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2678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62248182-1DB8-0916-B779-15076BAA870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97280" y="286603"/>
                <a:ext cx="10488978" cy="1450757"/>
              </a:xfrm>
            </p:spPr>
            <p:txBody>
              <a:bodyPr/>
              <a:lstStyle/>
              <a:p>
                <a:r>
                  <a:rPr lang="en-US" sz="4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Fine-grained 4-NIKE from idealized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4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-NIKE</a:t>
                </a:r>
              </a:p>
            </p:txBody>
          </p:sp>
        </mc:Choice>
        <mc:Fallback xmlns="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62248182-1DB8-0916-B779-15076BAA87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97280" y="286603"/>
                <a:ext cx="10488978" cy="1450757"/>
              </a:xfrm>
              <a:blipFill>
                <a:blip r:embed="rId5"/>
                <a:stretch>
                  <a:fillRect l="-2660" b="-2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pic>
        <p:nvPicPr>
          <p:cNvPr id="5" name="Picture 6" descr="Happy Bee">
            <a:extLst>
              <a:ext uri="{FF2B5EF4-FFF2-40B4-BE49-F238E27FC236}">
                <a16:creationId xmlns:a16="http://schemas.microsoft.com/office/drawing/2014/main" id="{0192C939-02C7-125E-DCC7-700C048B0E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171" y="2266719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796197-F6CE-52AE-AAF1-2A328F7C6BFE}"/>
                  </a:ext>
                </a:extLst>
              </p:cNvPr>
              <p:cNvSpPr txBox="1"/>
              <p:nvPr/>
            </p:nvSpPr>
            <p:spPr>
              <a:xfrm>
                <a:off x="1324294" y="2982362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796197-F6CE-52AE-AAF1-2A328F7C6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294" y="2982362"/>
                <a:ext cx="259396" cy="246221"/>
              </a:xfrm>
              <a:prstGeom prst="rect">
                <a:avLst/>
              </a:prstGeom>
              <a:blipFill>
                <a:blip r:embed="rId7"/>
                <a:stretch>
                  <a:fillRect l="-14286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6" descr="Happy Bee">
            <a:extLst>
              <a:ext uri="{FF2B5EF4-FFF2-40B4-BE49-F238E27FC236}">
                <a16:creationId xmlns:a16="http://schemas.microsoft.com/office/drawing/2014/main" id="{B5C99F28-3D84-6B88-A74B-3CBA7E5EA4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885" y="327159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089D73-440E-311F-9A1E-05B6B73A54A9}"/>
                  </a:ext>
                </a:extLst>
              </p:cNvPr>
              <p:cNvSpPr txBox="1"/>
              <p:nvPr/>
            </p:nvSpPr>
            <p:spPr>
              <a:xfrm>
                <a:off x="1320008" y="398723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089D73-440E-311F-9A1E-05B6B73A5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008" y="3987239"/>
                <a:ext cx="259396" cy="246221"/>
              </a:xfrm>
              <a:prstGeom prst="rect">
                <a:avLst/>
              </a:prstGeom>
              <a:blipFill>
                <a:blip r:embed="rId8"/>
                <a:stretch>
                  <a:fillRect l="-19048" r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6" descr="Happy Bee">
            <a:extLst>
              <a:ext uri="{FF2B5EF4-FFF2-40B4-BE49-F238E27FC236}">
                <a16:creationId xmlns:a16="http://schemas.microsoft.com/office/drawing/2014/main" id="{1F6572C7-61E2-FE85-88B7-BB7DC69456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6171" y="5361308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A0C014-F6B7-E129-0FF5-E59023CF36B8}"/>
                  </a:ext>
                </a:extLst>
              </p:cNvPr>
              <p:cNvSpPr txBox="1"/>
              <p:nvPr/>
            </p:nvSpPr>
            <p:spPr>
              <a:xfrm>
                <a:off x="1324294" y="6076951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A0C014-F6B7-E129-0FF5-E59023CF3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294" y="6076951"/>
                <a:ext cx="259396" cy="246221"/>
              </a:xfrm>
              <a:prstGeom prst="rect">
                <a:avLst/>
              </a:prstGeom>
              <a:blipFill>
                <a:blip r:embed="rId9"/>
                <a:stretch>
                  <a:fillRect l="-14286" r="-476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6" descr="Happy Bee">
            <a:extLst>
              <a:ext uri="{FF2B5EF4-FFF2-40B4-BE49-F238E27FC236}">
                <a16:creationId xmlns:a16="http://schemas.microsoft.com/office/drawing/2014/main" id="{590D3852-C1C5-383E-54BA-5C3BD39B37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727" y="4318542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8937A1-97CB-697D-FE24-021DC7B00103}"/>
                  </a:ext>
                </a:extLst>
              </p:cNvPr>
              <p:cNvSpPr txBox="1"/>
              <p:nvPr/>
            </p:nvSpPr>
            <p:spPr>
              <a:xfrm>
                <a:off x="1313850" y="5034185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8937A1-97CB-697D-FE24-021DC7B00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850" y="5034185"/>
                <a:ext cx="259396" cy="246221"/>
              </a:xfrm>
              <a:prstGeom prst="rect">
                <a:avLst/>
              </a:prstGeom>
              <a:blipFill>
                <a:blip r:embed="rId10"/>
                <a:stretch>
                  <a:fillRect l="-14286" r="-476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23991BD-DB91-4938-371F-D942DFB1F529}"/>
                  </a:ext>
                </a:extLst>
              </p:cNvPr>
              <p:cNvSpPr txBox="1"/>
              <p:nvPr/>
            </p:nvSpPr>
            <p:spPr>
              <a:xfrm>
                <a:off x="2517013" y="3017724"/>
                <a:ext cx="94692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𝑠h𝑎𝑟𝑒𝑑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b="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r>
                  <a:rPr lang="en-US" b="0" dirty="0">
                    <a:solidFill>
                      <a:schemeClr val="accent5">
                        <a:lumMod val="75000"/>
                      </a:schemeClr>
                    </a:solidFill>
                  </a:rPr>
                  <a:t>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23991BD-DB91-4938-371F-D942DFB1F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013" y="3017724"/>
                <a:ext cx="946926" cy="553998"/>
              </a:xfrm>
              <a:prstGeom prst="rect">
                <a:avLst/>
              </a:prstGeom>
              <a:blipFill>
                <a:blip r:embed="rId11"/>
                <a:stretch>
                  <a:fillRect l="-16000" t="-4444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42D21B1-54D2-7887-253C-32E4C6A981DD}"/>
                  </a:ext>
                </a:extLst>
              </p:cNvPr>
              <p:cNvSpPr txBox="1"/>
              <p:nvPr/>
            </p:nvSpPr>
            <p:spPr>
              <a:xfrm>
                <a:off x="2527457" y="5034185"/>
                <a:ext cx="100117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𝑠h𝑎𝑟𝑒𝑑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b="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r>
                  <a:rPr lang="en-US" b="0" dirty="0">
                    <a:solidFill>
                      <a:schemeClr val="accent5">
                        <a:lumMod val="75000"/>
                      </a:schemeClr>
                    </a:solidFill>
                  </a:rPr>
                  <a:t>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b="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42D21B1-54D2-7887-253C-32E4C6A98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457" y="5034185"/>
                <a:ext cx="1001172" cy="553998"/>
              </a:xfrm>
              <a:prstGeom prst="rect">
                <a:avLst/>
              </a:prstGeom>
              <a:blipFill>
                <a:blip r:embed="rId12"/>
                <a:stretch>
                  <a:fillRect l="-15190" t="-4444" r="-3797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Brace 16">
            <a:extLst>
              <a:ext uri="{FF2B5EF4-FFF2-40B4-BE49-F238E27FC236}">
                <a16:creationId xmlns:a16="http://schemas.microsoft.com/office/drawing/2014/main" id="{34D6CA44-E457-3A8A-FF6C-283E662F1DDC}"/>
              </a:ext>
            </a:extLst>
          </p:cNvPr>
          <p:cNvSpPr/>
          <p:nvPr/>
        </p:nvSpPr>
        <p:spPr>
          <a:xfrm>
            <a:off x="1801370" y="2361041"/>
            <a:ext cx="490417" cy="1872419"/>
          </a:xfrm>
          <a:prstGeom prst="rightBrac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B6CC65D5-7C89-AB70-A75C-004FE036E8AB}"/>
              </a:ext>
            </a:extLst>
          </p:cNvPr>
          <p:cNvSpPr/>
          <p:nvPr/>
        </p:nvSpPr>
        <p:spPr>
          <a:xfrm>
            <a:off x="1801370" y="4425098"/>
            <a:ext cx="490417" cy="1872419"/>
          </a:xfrm>
          <a:prstGeom prst="rightBrac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D8F0843-20E2-6D6E-B72A-E8E854B3AA85}"/>
                  </a:ext>
                </a:extLst>
              </p:cNvPr>
              <p:cNvSpPr txBox="1"/>
              <p:nvPr/>
            </p:nvSpPr>
            <p:spPr>
              <a:xfrm>
                <a:off x="7970630" y="1952048"/>
                <a:ext cx="4085903" cy="108491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Idealized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-NIKE oracle procedures:</a:t>
                </a:r>
              </a:p>
              <a:p>
                <a:endParaRPr lang="en-US" sz="105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Msg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Key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𝑡𝑟𝑎𝑛𝑠𝑐𝑟𝑖𝑝𝑡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𝑘𝑒𝑦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D8F0843-20E2-6D6E-B72A-E8E854B3A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0630" y="1952048"/>
                <a:ext cx="4085903" cy="1084912"/>
              </a:xfrm>
              <a:prstGeom prst="rect">
                <a:avLst/>
              </a:prstGeom>
              <a:blipFill>
                <a:blip r:embed="rId13"/>
                <a:stretch>
                  <a:fillRect l="-923" t="-1124" b="-6742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Brace 1">
            <a:extLst>
              <a:ext uri="{FF2B5EF4-FFF2-40B4-BE49-F238E27FC236}">
                <a16:creationId xmlns:a16="http://schemas.microsoft.com/office/drawing/2014/main" id="{D3E5D1AB-F0C4-D9CA-4000-59CBA81797FD}"/>
              </a:ext>
            </a:extLst>
          </p:cNvPr>
          <p:cNvSpPr/>
          <p:nvPr/>
        </p:nvSpPr>
        <p:spPr>
          <a:xfrm>
            <a:off x="3581328" y="2943757"/>
            <a:ext cx="490417" cy="2749569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2554946-55A9-C016-78F3-DD2441770437}"/>
                  </a:ext>
                </a:extLst>
              </p:cNvPr>
              <p:cNvSpPr txBox="1"/>
              <p:nvPr/>
            </p:nvSpPr>
            <p:spPr>
              <a:xfrm>
                <a:off x="4194177" y="4185617"/>
                <a:ext cx="46722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𝑘𝑒𝑦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b="0" dirty="0">
                    <a:solidFill>
                      <a:srgbClr val="C00000"/>
                    </a:solidFill>
                  </a:rPr>
                  <a:t>Key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𝑡𝑟𝑎𝑛𝑠𝑐𝑟𝑖𝑝𝑡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b="0" dirty="0">
                    <a:solidFill>
                      <a:srgbClr val="C00000"/>
                    </a:solidFill>
                  </a:rPr>
                  <a:t>Key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′, 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𝑡𝑟𝑎𝑛𝑠𝑐𝑟𝑖𝑝𝑡</m:t>
                        </m:r>
                      </m:e>
                    </m:d>
                  </m:oMath>
                </a14:m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2554946-55A9-C016-78F3-DD2441770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177" y="4185617"/>
                <a:ext cx="4672241" cy="276999"/>
              </a:xfrm>
              <a:prstGeom prst="rect">
                <a:avLst/>
              </a:prstGeom>
              <a:blipFill>
                <a:blip r:embed="rId14"/>
                <a:stretch>
                  <a:fillRect l="-2446" t="-21739" b="-4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AE5CB2-6B9F-E014-1B09-03524D185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5190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Building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-NIKE in </a:t>
                </a:r>
                <a:r>
                  <a:rPr lang="en-US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Shoup’s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GGM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74" b="-2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2B7946A-6EC3-10A9-9FED-8FF6089351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984629"/>
                <a:ext cx="10193020" cy="3136011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 Show how to get a generic construction of fine-grained 4-NIKE from an idealized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-NIKE.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 Show how to get a fine-grained 4-NIKE in the </a:t>
                </a:r>
                <a:r>
                  <a:rPr lang="en-US" dirty="0" err="1">
                    <a:solidFill>
                      <a:srgbClr val="FF0000"/>
                    </a:solidFill>
                  </a:rPr>
                  <a:t>Shoup’s</a:t>
                </a:r>
                <a:r>
                  <a:rPr lang="en-US" dirty="0">
                    <a:solidFill>
                      <a:srgbClr val="FF0000"/>
                    </a:solidFill>
                  </a:rPr>
                  <a:t> GGM using the idea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-NIKE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-NIKE.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2B7946A-6EC3-10A9-9FED-8FF6089351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984629"/>
                <a:ext cx="10193020" cy="3136011"/>
              </a:xfrm>
              <a:blipFill>
                <a:blip r:embed="rId3"/>
                <a:stretch>
                  <a:fillRect l="-1370" t="-2419" r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11FF31-6593-5D9D-AB99-3E8403F2D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626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88B71C2-5320-8166-DDF9-4E92EB068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Fine-grained 4-NIKE in the </a:t>
            </a:r>
            <a:r>
              <a:rPr lang="en-US" sz="4800" dirty="0" err="1"/>
              <a:t>Shoup’s</a:t>
            </a:r>
            <a:r>
              <a:rPr lang="en-US" sz="4800" dirty="0"/>
              <a:t> GGM</a:t>
            </a:r>
          </a:p>
        </p:txBody>
      </p: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F9CDFF23-FBFA-549C-5C02-5B6D7DBF2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84629"/>
            <a:ext cx="10058400" cy="313601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b="1" dirty="0"/>
              <a:t>First try: </a:t>
            </a:r>
            <a:r>
              <a:rPr lang="en-US" sz="2400" dirty="0"/>
              <a:t>Replace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Msg,Key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r>
              <a:rPr lang="en-US" sz="2400" dirty="0"/>
              <a:t>with a Diffie-Hellman key-exchange protocol. </a:t>
            </a:r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034580-70C5-1C4F-333E-9DFA23C04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76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749250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88B71C2-5320-8166-DDF9-4E92EB068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Fine-grained 4-NIKE in the </a:t>
            </a:r>
            <a:r>
              <a:rPr lang="en-US" sz="4800" dirty="0" err="1"/>
              <a:t>Shoup’s</a:t>
            </a:r>
            <a:r>
              <a:rPr lang="en-US" sz="4800" dirty="0"/>
              <a:t> GGM</a:t>
            </a:r>
          </a:p>
        </p:txBody>
      </p: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pic>
        <p:nvPicPr>
          <p:cNvPr id="5" name="Picture 6" descr="Happy Bee">
            <a:extLst>
              <a:ext uri="{FF2B5EF4-FFF2-40B4-BE49-F238E27FC236}">
                <a16:creationId xmlns:a16="http://schemas.microsoft.com/office/drawing/2014/main" id="{0192C939-02C7-125E-DCC7-700C048B0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207034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796197-F6CE-52AE-AAF1-2A328F7C6BFE}"/>
                  </a:ext>
                </a:extLst>
              </p:cNvPr>
              <p:cNvSpPr txBox="1"/>
              <p:nvPr/>
            </p:nvSpPr>
            <p:spPr>
              <a:xfrm>
                <a:off x="1325403" y="278598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796197-F6CE-52AE-AAF1-2A328F7C6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403" y="2785989"/>
                <a:ext cx="259396" cy="246221"/>
              </a:xfrm>
              <a:prstGeom prst="rect">
                <a:avLst/>
              </a:prstGeom>
              <a:blipFill>
                <a:blip r:embed="rId7"/>
                <a:stretch>
                  <a:fillRect l="-14286" r="-4762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6" descr="Happy Bee">
            <a:extLst>
              <a:ext uri="{FF2B5EF4-FFF2-40B4-BE49-F238E27FC236}">
                <a16:creationId xmlns:a16="http://schemas.microsoft.com/office/drawing/2014/main" id="{B5C99F28-3D84-6B88-A74B-3CBA7E5EA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994" y="3075223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089D73-440E-311F-9A1E-05B6B73A54A9}"/>
                  </a:ext>
                </a:extLst>
              </p:cNvPr>
              <p:cNvSpPr txBox="1"/>
              <p:nvPr/>
            </p:nvSpPr>
            <p:spPr>
              <a:xfrm>
                <a:off x="1321117" y="3790866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089D73-440E-311F-9A1E-05B6B73A5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117" y="3790866"/>
                <a:ext cx="259396" cy="246221"/>
              </a:xfrm>
              <a:prstGeom prst="rect">
                <a:avLst/>
              </a:prstGeom>
              <a:blipFill>
                <a:blip r:embed="rId8"/>
                <a:stretch>
                  <a:fillRect l="-19048" r="-476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6" descr="Happy Bee">
            <a:extLst>
              <a:ext uri="{FF2B5EF4-FFF2-40B4-BE49-F238E27FC236}">
                <a16:creationId xmlns:a16="http://schemas.microsoft.com/office/drawing/2014/main" id="{1F6572C7-61E2-FE85-88B7-BB7DC6945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5164935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A0C014-F6B7-E129-0FF5-E59023CF36B8}"/>
                  </a:ext>
                </a:extLst>
              </p:cNvPr>
              <p:cNvSpPr txBox="1"/>
              <p:nvPr/>
            </p:nvSpPr>
            <p:spPr>
              <a:xfrm>
                <a:off x="1325403" y="5880578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A0C014-F6B7-E129-0FF5-E59023CF3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403" y="5880578"/>
                <a:ext cx="259396" cy="246221"/>
              </a:xfrm>
              <a:prstGeom prst="rect">
                <a:avLst/>
              </a:prstGeom>
              <a:blipFill>
                <a:blip r:embed="rId9"/>
                <a:stretch>
                  <a:fillRect l="-14286" r="-4762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448EF33-A208-60BE-03FB-8C27596D1221}"/>
              </a:ext>
            </a:extLst>
          </p:cNvPr>
          <p:cNvCxnSpPr>
            <a:cxnSpLocks/>
          </p:cNvCxnSpPr>
          <p:nvPr/>
        </p:nvCxnSpPr>
        <p:spPr>
          <a:xfrm>
            <a:off x="396245" y="2802660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57C29F-6F85-97FB-1C87-4838E1B276A9}"/>
                  </a:ext>
                </a:extLst>
              </p:cNvPr>
              <p:cNvSpPr txBox="1"/>
              <p:nvPr/>
            </p:nvSpPr>
            <p:spPr>
              <a:xfrm>
                <a:off x="40402" y="2434122"/>
                <a:ext cx="11075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57C29F-6F85-97FB-1C87-4838E1B27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2" y="2434122"/>
                <a:ext cx="1107547" cy="276999"/>
              </a:xfrm>
              <a:prstGeom prst="rect">
                <a:avLst/>
              </a:prstGeom>
              <a:blipFill>
                <a:blip r:embed="rId10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6" descr="Happy Bee">
            <a:extLst>
              <a:ext uri="{FF2B5EF4-FFF2-40B4-BE49-F238E27FC236}">
                <a16:creationId xmlns:a16="http://schemas.microsoft.com/office/drawing/2014/main" id="{590D3852-C1C5-383E-54BA-5C3BD39B3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836" y="4122169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8937A1-97CB-697D-FE24-021DC7B00103}"/>
                  </a:ext>
                </a:extLst>
              </p:cNvPr>
              <p:cNvSpPr txBox="1"/>
              <p:nvPr/>
            </p:nvSpPr>
            <p:spPr>
              <a:xfrm>
                <a:off x="1314959" y="4837812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8937A1-97CB-697D-FE24-021DC7B00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959" y="4837812"/>
                <a:ext cx="259396" cy="246221"/>
              </a:xfrm>
              <a:prstGeom prst="rect">
                <a:avLst/>
              </a:prstGeom>
              <a:blipFill>
                <a:blip r:embed="rId11"/>
                <a:stretch>
                  <a:fillRect l="-14286" r="-952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A652128-9484-BDE7-C8A8-8239EE42025F}"/>
              </a:ext>
            </a:extLst>
          </p:cNvPr>
          <p:cNvCxnSpPr>
            <a:cxnSpLocks/>
          </p:cNvCxnSpPr>
          <p:nvPr/>
        </p:nvCxnSpPr>
        <p:spPr>
          <a:xfrm>
            <a:off x="396245" y="3744086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D78C77F-2366-8E17-4599-62987092A02C}"/>
                  </a:ext>
                </a:extLst>
              </p:cNvPr>
              <p:cNvSpPr txBox="1"/>
              <p:nvPr/>
            </p:nvSpPr>
            <p:spPr>
              <a:xfrm>
                <a:off x="40402" y="3375548"/>
                <a:ext cx="10865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D78C77F-2366-8E17-4599-62987092A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2" y="3375548"/>
                <a:ext cx="1086515" cy="276999"/>
              </a:xfrm>
              <a:prstGeom prst="rect">
                <a:avLst/>
              </a:prstGeom>
              <a:blipFill>
                <a:blip r:embed="rId12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0776D3E-349A-3C1C-F9B7-8D0E2D43B211}"/>
              </a:ext>
            </a:extLst>
          </p:cNvPr>
          <p:cNvCxnSpPr>
            <a:cxnSpLocks/>
          </p:cNvCxnSpPr>
          <p:nvPr/>
        </p:nvCxnSpPr>
        <p:spPr>
          <a:xfrm>
            <a:off x="381010" y="4828444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5933CA0-25E6-98C4-A9F0-A200BCECADC3}"/>
                  </a:ext>
                </a:extLst>
              </p:cNvPr>
              <p:cNvSpPr txBox="1"/>
              <p:nvPr/>
            </p:nvSpPr>
            <p:spPr>
              <a:xfrm>
                <a:off x="25167" y="4459906"/>
                <a:ext cx="10513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5933CA0-25E6-98C4-A9F0-A200BCECA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7" y="4459906"/>
                <a:ext cx="1051377" cy="276999"/>
              </a:xfrm>
              <a:prstGeom prst="rect">
                <a:avLst/>
              </a:prstGeom>
              <a:blipFill>
                <a:blip r:embed="rId1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D21BA59-3C1E-C0C5-8D2A-CEC1494991EE}"/>
              </a:ext>
            </a:extLst>
          </p:cNvPr>
          <p:cNvCxnSpPr>
            <a:cxnSpLocks/>
          </p:cNvCxnSpPr>
          <p:nvPr/>
        </p:nvCxnSpPr>
        <p:spPr>
          <a:xfrm>
            <a:off x="381010" y="5820488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443262C-59ED-C1B2-C5ED-85779CF5F959}"/>
                  </a:ext>
                </a:extLst>
              </p:cNvPr>
              <p:cNvSpPr txBox="1"/>
              <p:nvPr/>
            </p:nvSpPr>
            <p:spPr>
              <a:xfrm>
                <a:off x="25167" y="5451950"/>
                <a:ext cx="11171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443262C-59ED-C1B2-C5ED-85779CF5F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7" y="5451950"/>
                <a:ext cx="1117164" cy="276999"/>
              </a:xfrm>
              <a:prstGeom prst="rect">
                <a:avLst/>
              </a:prstGeom>
              <a:blipFill>
                <a:blip r:embed="rId14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03F7AA0-59B8-6FBE-6745-737FD8F72AEF}"/>
                  </a:ext>
                </a:extLst>
              </p:cNvPr>
              <p:cNvSpPr txBox="1"/>
              <p:nvPr/>
            </p:nvSpPr>
            <p:spPr>
              <a:xfrm>
                <a:off x="2792629" y="2489827"/>
                <a:ext cx="19408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…, 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03F7AA0-59B8-6FBE-6745-737FD8F72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629" y="2489827"/>
                <a:ext cx="1940851" cy="276999"/>
              </a:xfrm>
              <a:prstGeom prst="rect">
                <a:avLst/>
              </a:prstGeom>
              <a:blipFill>
                <a:blip r:embed="rId15"/>
                <a:stretch>
                  <a:fillRect l="-1299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B70C1C0-8A69-8B3D-0D1A-2CF8B3893711}"/>
              </a:ext>
            </a:extLst>
          </p:cNvPr>
          <p:cNvCxnSpPr/>
          <p:nvPr/>
        </p:nvCxnSpPr>
        <p:spPr>
          <a:xfrm>
            <a:off x="2080977" y="2663139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9C018D3-5EED-C744-5D47-1D6B2ABACD2E}"/>
              </a:ext>
            </a:extLst>
          </p:cNvPr>
          <p:cNvCxnSpPr/>
          <p:nvPr/>
        </p:nvCxnSpPr>
        <p:spPr>
          <a:xfrm>
            <a:off x="2080977" y="3645983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F6F7F9C-348A-98F4-1B7B-0BECED23A23A}"/>
                  </a:ext>
                </a:extLst>
              </p:cNvPr>
              <p:cNvSpPr txBox="1"/>
              <p:nvPr/>
            </p:nvSpPr>
            <p:spPr>
              <a:xfrm>
                <a:off x="2792629" y="3478926"/>
                <a:ext cx="2011640" cy="3229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…,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F6F7F9C-348A-98F4-1B7B-0BECED23A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629" y="3478926"/>
                <a:ext cx="2011640" cy="322909"/>
              </a:xfrm>
              <a:prstGeom prst="rect">
                <a:avLst/>
              </a:prstGeom>
              <a:blipFill>
                <a:blip r:embed="rId16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80F5AA3-CA71-A297-7357-F8CD99C38D61}"/>
              </a:ext>
            </a:extLst>
          </p:cNvPr>
          <p:cNvCxnSpPr/>
          <p:nvPr/>
        </p:nvCxnSpPr>
        <p:spPr>
          <a:xfrm>
            <a:off x="2080977" y="4632511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E212F58-0AA8-853C-7A76-5F7D4C355994}"/>
                  </a:ext>
                </a:extLst>
              </p:cNvPr>
              <p:cNvSpPr txBox="1"/>
              <p:nvPr/>
            </p:nvSpPr>
            <p:spPr>
              <a:xfrm>
                <a:off x="2792629" y="4465454"/>
                <a:ext cx="18962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…,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E212F58-0AA8-853C-7A76-5F7D4C355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629" y="4465454"/>
                <a:ext cx="1896288" cy="276999"/>
              </a:xfrm>
              <a:prstGeom prst="rect">
                <a:avLst/>
              </a:prstGeom>
              <a:blipFill>
                <a:blip r:embed="rId17"/>
                <a:stretch>
                  <a:fillRect l="-1325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EE54C8F-C06F-ABAF-A877-C01E584ACDB4}"/>
              </a:ext>
            </a:extLst>
          </p:cNvPr>
          <p:cNvCxnSpPr/>
          <p:nvPr/>
        </p:nvCxnSpPr>
        <p:spPr>
          <a:xfrm>
            <a:off x="2080977" y="5619007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619FC3F-E45B-F725-BF09-25CD770B66DF}"/>
                  </a:ext>
                </a:extLst>
              </p:cNvPr>
              <p:cNvSpPr txBox="1"/>
              <p:nvPr/>
            </p:nvSpPr>
            <p:spPr>
              <a:xfrm>
                <a:off x="2792629" y="5451950"/>
                <a:ext cx="2011640" cy="3229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…,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619FC3F-E45B-F725-BF09-25CD770B6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629" y="5451950"/>
                <a:ext cx="2011640" cy="322909"/>
              </a:xfrm>
              <a:prstGeom prst="rect">
                <a:avLst/>
              </a:prstGeom>
              <a:blipFill>
                <a:blip r:embed="rId18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E952CFF-4062-38D4-2F4B-50062FFACDEF}"/>
                  </a:ext>
                </a:extLst>
              </p:cNvPr>
              <p:cNvSpPr txBox="1"/>
              <p:nvPr/>
            </p:nvSpPr>
            <p:spPr>
              <a:xfrm>
                <a:off x="4804269" y="1793347"/>
                <a:ext cx="1833964" cy="553998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𝔾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E952CFF-4062-38D4-2F4B-50062FFAC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269" y="1793347"/>
                <a:ext cx="1833964" cy="553998"/>
              </a:xfrm>
              <a:prstGeom prst="rect">
                <a:avLst/>
              </a:prstGeom>
              <a:blipFill>
                <a:blip r:embed="rId19"/>
                <a:stretch>
                  <a:fillRect b="-4255"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0079DC-7F62-8A59-350E-F350E8361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77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248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4" grpId="0"/>
      <p:bldP spid="20" grpId="0"/>
      <p:bldP spid="25" grpId="0"/>
      <p:bldP spid="27" grpId="0"/>
      <p:bldP spid="29" grpId="0"/>
      <p:bldP spid="30" grpId="0"/>
      <p:bldP spid="39" grpId="0"/>
      <p:bldP spid="41" grpId="0"/>
      <p:bldP spid="43" grpId="0"/>
      <p:bldP spid="18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9BE83A82-EA33-A9B7-131C-78CE23EE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Fine-grained 4-NIKE in the </a:t>
            </a:r>
            <a:r>
              <a:rPr lang="en-US" sz="4800" dirty="0" err="1"/>
              <a:t>Shoup’s</a:t>
            </a:r>
            <a:r>
              <a:rPr lang="en-US" sz="4800" dirty="0"/>
              <a:t> GGM</a:t>
            </a:r>
          </a:p>
        </p:txBody>
      </p: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pic>
        <p:nvPicPr>
          <p:cNvPr id="5" name="Picture 6" descr="Happy Bee">
            <a:extLst>
              <a:ext uri="{FF2B5EF4-FFF2-40B4-BE49-F238E27FC236}">
                <a16:creationId xmlns:a16="http://schemas.microsoft.com/office/drawing/2014/main" id="{0192C939-02C7-125E-DCC7-700C048B0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07034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796197-F6CE-52AE-AAF1-2A328F7C6BFE}"/>
                  </a:ext>
                </a:extLst>
              </p:cNvPr>
              <p:cNvSpPr txBox="1"/>
              <p:nvPr/>
            </p:nvSpPr>
            <p:spPr>
              <a:xfrm>
                <a:off x="1325403" y="278598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796197-F6CE-52AE-AAF1-2A328F7C6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403" y="2785989"/>
                <a:ext cx="259396" cy="246221"/>
              </a:xfrm>
              <a:prstGeom prst="rect">
                <a:avLst/>
              </a:prstGeom>
              <a:blipFill>
                <a:blip r:embed="rId6"/>
                <a:stretch>
                  <a:fillRect l="-14286" r="-4762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6" descr="Happy Bee">
            <a:extLst>
              <a:ext uri="{FF2B5EF4-FFF2-40B4-BE49-F238E27FC236}">
                <a16:creationId xmlns:a16="http://schemas.microsoft.com/office/drawing/2014/main" id="{B5C99F28-3D84-6B88-A74B-3CBA7E5EA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994" y="3075223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089D73-440E-311F-9A1E-05B6B73A54A9}"/>
                  </a:ext>
                </a:extLst>
              </p:cNvPr>
              <p:cNvSpPr txBox="1"/>
              <p:nvPr/>
            </p:nvSpPr>
            <p:spPr>
              <a:xfrm>
                <a:off x="1321117" y="3790866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089D73-440E-311F-9A1E-05B6B73A5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117" y="3790866"/>
                <a:ext cx="259396" cy="246221"/>
              </a:xfrm>
              <a:prstGeom prst="rect">
                <a:avLst/>
              </a:prstGeom>
              <a:blipFill>
                <a:blip r:embed="rId7"/>
                <a:stretch>
                  <a:fillRect l="-19048" r="-476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6" descr="Happy Bee">
            <a:extLst>
              <a:ext uri="{FF2B5EF4-FFF2-40B4-BE49-F238E27FC236}">
                <a16:creationId xmlns:a16="http://schemas.microsoft.com/office/drawing/2014/main" id="{1F6572C7-61E2-FE85-88B7-BB7DC6945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5164935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A0C014-F6B7-E129-0FF5-E59023CF36B8}"/>
                  </a:ext>
                </a:extLst>
              </p:cNvPr>
              <p:cNvSpPr txBox="1"/>
              <p:nvPr/>
            </p:nvSpPr>
            <p:spPr>
              <a:xfrm>
                <a:off x="1325403" y="5880578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A0C014-F6B7-E129-0FF5-E59023CF3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403" y="5880578"/>
                <a:ext cx="259396" cy="246221"/>
              </a:xfrm>
              <a:prstGeom prst="rect">
                <a:avLst/>
              </a:prstGeom>
              <a:blipFill>
                <a:blip r:embed="rId8"/>
                <a:stretch>
                  <a:fillRect l="-14286" r="-4762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448EF33-A208-60BE-03FB-8C27596D1221}"/>
              </a:ext>
            </a:extLst>
          </p:cNvPr>
          <p:cNvCxnSpPr>
            <a:cxnSpLocks/>
          </p:cNvCxnSpPr>
          <p:nvPr/>
        </p:nvCxnSpPr>
        <p:spPr>
          <a:xfrm>
            <a:off x="396245" y="2802660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57C29F-6F85-97FB-1C87-4838E1B276A9}"/>
                  </a:ext>
                </a:extLst>
              </p:cNvPr>
              <p:cNvSpPr txBox="1"/>
              <p:nvPr/>
            </p:nvSpPr>
            <p:spPr>
              <a:xfrm>
                <a:off x="40402" y="2434122"/>
                <a:ext cx="11075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57C29F-6F85-97FB-1C87-4838E1B27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2" y="2434122"/>
                <a:ext cx="1107547" cy="276999"/>
              </a:xfrm>
              <a:prstGeom prst="rect">
                <a:avLst/>
              </a:prstGeom>
              <a:blipFill>
                <a:blip r:embed="rId9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6" descr="Happy Bee">
            <a:extLst>
              <a:ext uri="{FF2B5EF4-FFF2-40B4-BE49-F238E27FC236}">
                <a16:creationId xmlns:a16="http://schemas.microsoft.com/office/drawing/2014/main" id="{590D3852-C1C5-383E-54BA-5C3BD39B3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36" y="4122169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8937A1-97CB-697D-FE24-021DC7B00103}"/>
                  </a:ext>
                </a:extLst>
              </p:cNvPr>
              <p:cNvSpPr txBox="1"/>
              <p:nvPr/>
            </p:nvSpPr>
            <p:spPr>
              <a:xfrm>
                <a:off x="1314959" y="4837812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8937A1-97CB-697D-FE24-021DC7B00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959" y="4837812"/>
                <a:ext cx="259396" cy="246221"/>
              </a:xfrm>
              <a:prstGeom prst="rect">
                <a:avLst/>
              </a:prstGeom>
              <a:blipFill>
                <a:blip r:embed="rId10"/>
                <a:stretch>
                  <a:fillRect l="-14286" r="-952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A652128-9484-BDE7-C8A8-8239EE42025F}"/>
              </a:ext>
            </a:extLst>
          </p:cNvPr>
          <p:cNvCxnSpPr>
            <a:cxnSpLocks/>
          </p:cNvCxnSpPr>
          <p:nvPr/>
        </p:nvCxnSpPr>
        <p:spPr>
          <a:xfrm>
            <a:off x="396245" y="3744086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D78C77F-2366-8E17-4599-62987092A02C}"/>
                  </a:ext>
                </a:extLst>
              </p:cNvPr>
              <p:cNvSpPr txBox="1"/>
              <p:nvPr/>
            </p:nvSpPr>
            <p:spPr>
              <a:xfrm>
                <a:off x="40402" y="3375548"/>
                <a:ext cx="10865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D78C77F-2366-8E17-4599-62987092A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2" y="3375548"/>
                <a:ext cx="1086515" cy="276999"/>
              </a:xfrm>
              <a:prstGeom prst="rect">
                <a:avLst/>
              </a:prstGeom>
              <a:blipFill>
                <a:blip r:embed="rId11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0776D3E-349A-3C1C-F9B7-8D0E2D43B211}"/>
              </a:ext>
            </a:extLst>
          </p:cNvPr>
          <p:cNvCxnSpPr>
            <a:cxnSpLocks/>
          </p:cNvCxnSpPr>
          <p:nvPr/>
        </p:nvCxnSpPr>
        <p:spPr>
          <a:xfrm>
            <a:off x="381010" y="4828444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5933CA0-25E6-98C4-A9F0-A200BCECADC3}"/>
                  </a:ext>
                </a:extLst>
              </p:cNvPr>
              <p:cNvSpPr txBox="1"/>
              <p:nvPr/>
            </p:nvSpPr>
            <p:spPr>
              <a:xfrm>
                <a:off x="25167" y="4459906"/>
                <a:ext cx="10513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5933CA0-25E6-98C4-A9F0-A200BCECA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7" y="4459906"/>
                <a:ext cx="1051377" cy="276999"/>
              </a:xfrm>
              <a:prstGeom prst="rect">
                <a:avLst/>
              </a:prstGeom>
              <a:blipFill>
                <a:blip r:embed="rId12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D21BA59-3C1E-C0C5-8D2A-CEC1494991EE}"/>
              </a:ext>
            </a:extLst>
          </p:cNvPr>
          <p:cNvCxnSpPr>
            <a:cxnSpLocks/>
          </p:cNvCxnSpPr>
          <p:nvPr/>
        </p:nvCxnSpPr>
        <p:spPr>
          <a:xfrm>
            <a:off x="381010" y="5820488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443262C-59ED-C1B2-C5ED-85779CF5F959}"/>
                  </a:ext>
                </a:extLst>
              </p:cNvPr>
              <p:cNvSpPr txBox="1"/>
              <p:nvPr/>
            </p:nvSpPr>
            <p:spPr>
              <a:xfrm>
                <a:off x="25167" y="5451950"/>
                <a:ext cx="11171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443262C-59ED-C1B2-C5ED-85779CF5F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7" y="5451950"/>
                <a:ext cx="1117164" cy="276999"/>
              </a:xfrm>
              <a:prstGeom prst="rect">
                <a:avLst/>
              </a:prstGeom>
              <a:blipFill>
                <a:blip r:embed="rId13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03F7AA0-59B8-6FBE-6745-737FD8F72AEF}"/>
                  </a:ext>
                </a:extLst>
              </p:cNvPr>
              <p:cNvSpPr txBox="1"/>
              <p:nvPr/>
            </p:nvSpPr>
            <p:spPr>
              <a:xfrm>
                <a:off x="2792629" y="2489827"/>
                <a:ext cx="21925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…, 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03F7AA0-59B8-6FBE-6745-737FD8F72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629" y="2489827"/>
                <a:ext cx="2192523" cy="276999"/>
              </a:xfrm>
              <a:prstGeom prst="rect">
                <a:avLst/>
              </a:prstGeom>
              <a:blipFill>
                <a:blip r:embed="rId14"/>
                <a:stretch>
                  <a:fillRect l="-1149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B70C1C0-8A69-8B3D-0D1A-2CF8B3893711}"/>
              </a:ext>
            </a:extLst>
          </p:cNvPr>
          <p:cNvCxnSpPr/>
          <p:nvPr/>
        </p:nvCxnSpPr>
        <p:spPr>
          <a:xfrm>
            <a:off x="2080977" y="2663139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9C018D3-5EED-C744-5D47-1D6B2ABACD2E}"/>
              </a:ext>
            </a:extLst>
          </p:cNvPr>
          <p:cNvCxnSpPr/>
          <p:nvPr/>
        </p:nvCxnSpPr>
        <p:spPr>
          <a:xfrm>
            <a:off x="2080977" y="3645983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F6F7F9C-348A-98F4-1B7B-0BECED23A23A}"/>
                  </a:ext>
                </a:extLst>
              </p:cNvPr>
              <p:cNvSpPr txBox="1"/>
              <p:nvPr/>
            </p:nvSpPr>
            <p:spPr>
              <a:xfrm>
                <a:off x="2792629" y="3478926"/>
                <a:ext cx="2229200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…,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F6F7F9C-348A-98F4-1B7B-0BECED23A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629" y="3478926"/>
                <a:ext cx="2229200" cy="312650"/>
              </a:xfrm>
              <a:prstGeom prst="rect">
                <a:avLst/>
              </a:prstGeom>
              <a:blipFill>
                <a:blip r:embed="rId15"/>
                <a:stretch>
                  <a:fillRect l="-113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80F5AA3-CA71-A297-7357-F8CD99C38D61}"/>
              </a:ext>
            </a:extLst>
          </p:cNvPr>
          <p:cNvCxnSpPr/>
          <p:nvPr/>
        </p:nvCxnSpPr>
        <p:spPr>
          <a:xfrm>
            <a:off x="2080977" y="4632511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E212F58-0AA8-853C-7A76-5F7D4C355994}"/>
                  </a:ext>
                </a:extLst>
              </p:cNvPr>
              <p:cNvSpPr txBox="1"/>
              <p:nvPr/>
            </p:nvSpPr>
            <p:spPr>
              <a:xfrm>
                <a:off x="2792629" y="4465454"/>
                <a:ext cx="22434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…,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E212F58-0AA8-853C-7A76-5F7D4C355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629" y="4465454"/>
                <a:ext cx="2243435" cy="276999"/>
              </a:xfrm>
              <a:prstGeom prst="rect">
                <a:avLst/>
              </a:prstGeom>
              <a:blipFill>
                <a:blip r:embed="rId16"/>
                <a:stretch>
                  <a:fillRect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EE54C8F-C06F-ABAF-A877-C01E584ACDB4}"/>
              </a:ext>
            </a:extLst>
          </p:cNvPr>
          <p:cNvCxnSpPr/>
          <p:nvPr/>
        </p:nvCxnSpPr>
        <p:spPr>
          <a:xfrm>
            <a:off x="2080977" y="5619007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619FC3F-E45B-F725-BF09-25CD770B66DF}"/>
                  </a:ext>
                </a:extLst>
              </p:cNvPr>
              <p:cNvSpPr txBox="1"/>
              <p:nvPr/>
            </p:nvSpPr>
            <p:spPr>
              <a:xfrm>
                <a:off x="2792629" y="5451950"/>
                <a:ext cx="2292166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…,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619FC3F-E45B-F725-BF09-25CD770B6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629" y="5451950"/>
                <a:ext cx="2292166" cy="312650"/>
              </a:xfrm>
              <a:prstGeom prst="rect">
                <a:avLst/>
              </a:prstGeom>
              <a:blipFill>
                <a:blip r:embed="rId1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01F2685-94A2-0F99-BC6C-E5D1CB243F2D}"/>
                  </a:ext>
                </a:extLst>
              </p:cNvPr>
              <p:cNvSpPr txBox="1"/>
              <p:nvPr/>
            </p:nvSpPr>
            <p:spPr>
              <a:xfrm>
                <a:off x="5511870" y="3126288"/>
                <a:ext cx="1977080" cy="3027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𝑐𝑜𝑙𝑙𝑖𝑠𝑖𝑜𝑛</m:t>
                      </m:r>
                      <m:r>
                        <a:rPr lang="en-US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01F2685-94A2-0F99-BC6C-E5D1CB243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870" y="3126288"/>
                <a:ext cx="1977080" cy="302712"/>
              </a:xfrm>
              <a:prstGeom prst="rect">
                <a:avLst/>
              </a:prstGeom>
              <a:blipFill>
                <a:blip r:embed="rId18"/>
                <a:stretch>
                  <a:fillRect l="-2548" t="-8000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1BE95C6-BCDD-64D1-4014-9D608C36BBF1}"/>
                  </a:ext>
                </a:extLst>
              </p:cNvPr>
              <p:cNvSpPr txBox="1"/>
              <p:nvPr/>
            </p:nvSpPr>
            <p:spPr>
              <a:xfrm>
                <a:off x="5511870" y="5174951"/>
                <a:ext cx="19627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′: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𝑐𝑜𝑙𝑙𝑖𝑠𝑖𝑜𝑛</m:t>
                      </m:r>
                      <m:r>
                        <a:rPr lang="en-US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r>
                        <a:rPr lang="en-US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1BE95C6-BCDD-64D1-4014-9D608C36B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870" y="5174951"/>
                <a:ext cx="1962717" cy="276999"/>
              </a:xfrm>
              <a:prstGeom prst="rect">
                <a:avLst/>
              </a:prstGeom>
              <a:blipFill>
                <a:blip r:embed="rId19"/>
                <a:stretch>
                  <a:fillRect l="-4487" t="-8696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>
            <a:extLst>
              <a:ext uri="{FF2B5EF4-FFF2-40B4-BE49-F238E27FC236}">
                <a16:creationId xmlns:a16="http://schemas.microsoft.com/office/drawing/2014/main" id="{9D32CD35-30EB-FABA-DFED-D3875FFE1CD6}"/>
              </a:ext>
            </a:extLst>
          </p:cNvPr>
          <p:cNvSpPr/>
          <p:nvPr/>
        </p:nvSpPr>
        <p:spPr>
          <a:xfrm>
            <a:off x="4916484" y="2342604"/>
            <a:ext cx="490417" cy="1872419"/>
          </a:xfrm>
          <a:prstGeom prst="rightBrac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66AB8DD7-B24D-8C4B-5881-D62C9D26C323}"/>
              </a:ext>
            </a:extLst>
          </p:cNvPr>
          <p:cNvSpPr/>
          <p:nvPr/>
        </p:nvSpPr>
        <p:spPr>
          <a:xfrm>
            <a:off x="4916484" y="4406661"/>
            <a:ext cx="490417" cy="1872419"/>
          </a:xfrm>
          <a:prstGeom prst="rightBrac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6464052-141B-6A2A-A85D-6752A1AEFEE4}"/>
              </a:ext>
            </a:extLst>
          </p:cNvPr>
          <p:cNvSpPr/>
          <p:nvPr/>
        </p:nvSpPr>
        <p:spPr>
          <a:xfrm>
            <a:off x="3796496" y="3397734"/>
            <a:ext cx="360769" cy="45954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452DF5F7-E130-5686-3856-BDF7E9D3F967}"/>
              </a:ext>
            </a:extLst>
          </p:cNvPr>
          <p:cNvSpPr/>
          <p:nvPr/>
        </p:nvSpPr>
        <p:spPr>
          <a:xfrm>
            <a:off x="4200841" y="2412854"/>
            <a:ext cx="360769" cy="45954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6617782F-E121-72B5-6947-562695174373}"/>
              </a:ext>
            </a:extLst>
          </p:cNvPr>
          <p:cNvSpPr/>
          <p:nvPr/>
        </p:nvSpPr>
        <p:spPr>
          <a:xfrm>
            <a:off x="3796496" y="4379367"/>
            <a:ext cx="360769" cy="459549"/>
          </a:xfrm>
          <a:prstGeom prst="round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711EEA62-F790-E320-638F-0D6E116CD10E}"/>
              </a:ext>
            </a:extLst>
          </p:cNvPr>
          <p:cNvSpPr/>
          <p:nvPr/>
        </p:nvSpPr>
        <p:spPr>
          <a:xfrm>
            <a:off x="4257496" y="5377005"/>
            <a:ext cx="360769" cy="459549"/>
          </a:xfrm>
          <a:prstGeom prst="round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D9592-C52B-FBC0-70F9-E1483AA8A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4135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04A1119A-A796-4FA3-2C18-43D22B14A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Fine-grained 4-NIKE in the </a:t>
            </a:r>
            <a:r>
              <a:rPr lang="en-US" sz="4800" dirty="0" err="1"/>
              <a:t>Shoup’s</a:t>
            </a:r>
            <a:r>
              <a:rPr lang="en-US" sz="4800" dirty="0"/>
              <a:t> GGM</a:t>
            </a:r>
          </a:p>
        </p:txBody>
      </p: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pic>
        <p:nvPicPr>
          <p:cNvPr id="5" name="Picture 6" descr="Happy Bee">
            <a:extLst>
              <a:ext uri="{FF2B5EF4-FFF2-40B4-BE49-F238E27FC236}">
                <a16:creationId xmlns:a16="http://schemas.microsoft.com/office/drawing/2014/main" id="{0192C939-02C7-125E-DCC7-700C048B0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207034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796197-F6CE-52AE-AAF1-2A328F7C6BFE}"/>
                  </a:ext>
                </a:extLst>
              </p:cNvPr>
              <p:cNvSpPr txBox="1"/>
              <p:nvPr/>
            </p:nvSpPr>
            <p:spPr>
              <a:xfrm>
                <a:off x="1325403" y="278598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796197-F6CE-52AE-AAF1-2A328F7C6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403" y="2785989"/>
                <a:ext cx="259396" cy="246221"/>
              </a:xfrm>
              <a:prstGeom prst="rect">
                <a:avLst/>
              </a:prstGeom>
              <a:blipFill>
                <a:blip r:embed="rId7"/>
                <a:stretch>
                  <a:fillRect l="-14286" r="-4762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6" descr="Happy Bee">
            <a:extLst>
              <a:ext uri="{FF2B5EF4-FFF2-40B4-BE49-F238E27FC236}">
                <a16:creationId xmlns:a16="http://schemas.microsoft.com/office/drawing/2014/main" id="{B5C99F28-3D84-6B88-A74B-3CBA7E5EA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994" y="3075223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089D73-440E-311F-9A1E-05B6B73A54A9}"/>
                  </a:ext>
                </a:extLst>
              </p:cNvPr>
              <p:cNvSpPr txBox="1"/>
              <p:nvPr/>
            </p:nvSpPr>
            <p:spPr>
              <a:xfrm>
                <a:off x="1321117" y="3790866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089D73-440E-311F-9A1E-05B6B73A5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117" y="3790866"/>
                <a:ext cx="259396" cy="246221"/>
              </a:xfrm>
              <a:prstGeom prst="rect">
                <a:avLst/>
              </a:prstGeom>
              <a:blipFill>
                <a:blip r:embed="rId8"/>
                <a:stretch>
                  <a:fillRect l="-19048" r="-476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6" descr="Happy Bee">
            <a:extLst>
              <a:ext uri="{FF2B5EF4-FFF2-40B4-BE49-F238E27FC236}">
                <a16:creationId xmlns:a16="http://schemas.microsoft.com/office/drawing/2014/main" id="{1F6572C7-61E2-FE85-88B7-BB7DC6945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5164935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A0C014-F6B7-E129-0FF5-E59023CF36B8}"/>
                  </a:ext>
                </a:extLst>
              </p:cNvPr>
              <p:cNvSpPr txBox="1"/>
              <p:nvPr/>
            </p:nvSpPr>
            <p:spPr>
              <a:xfrm>
                <a:off x="1325403" y="5880578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A0C014-F6B7-E129-0FF5-E59023CF3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403" y="5880578"/>
                <a:ext cx="259396" cy="246221"/>
              </a:xfrm>
              <a:prstGeom prst="rect">
                <a:avLst/>
              </a:prstGeom>
              <a:blipFill>
                <a:blip r:embed="rId9"/>
                <a:stretch>
                  <a:fillRect l="-14286" r="-4762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6" descr="Happy Bee">
            <a:extLst>
              <a:ext uri="{FF2B5EF4-FFF2-40B4-BE49-F238E27FC236}">
                <a16:creationId xmlns:a16="http://schemas.microsoft.com/office/drawing/2014/main" id="{590D3852-C1C5-383E-54BA-5C3BD39B3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836" y="4122169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8937A1-97CB-697D-FE24-021DC7B00103}"/>
                  </a:ext>
                </a:extLst>
              </p:cNvPr>
              <p:cNvSpPr txBox="1"/>
              <p:nvPr/>
            </p:nvSpPr>
            <p:spPr>
              <a:xfrm>
                <a:off x="1314959" y="4837812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8937A1-97CB-697D-FE24-021DC7B00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959" y="4837812"/>
                <a:ext cx="259396" cy="246221"/>
              </a:xfrm>
              <a:prstGeom prst="rect">
                <a:avLst/>
              </a:prstGeom>
              <a:blipFill>
                <a:blip r:embed="rId10"/>
                <a:stretch>
                  <a:fillRect l="-14286" r="-952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>
            <a:extLst>
              <a:ext uri="{FF2B5EF4-FFF2-40B4-BE49-F238E27FC236}">
                <a16:creationId xmlns:a16="http://schemas.microsoft.com/office/drawing/2014/main" id="{9D32CD35-30EB-FABA-DFED-D3875FFE1CD6}"/>
              </a:ext>
            </a:extLst>
          </p:cNvPr>
          <p:cNvSpPr/>
          <p:nvPr/>
        </p:nvSpPr>
        <p:spPr>
          <a:xfrm>
            <a:off x="1834316" y="2179036"/>
            <a:ext cx="490417" cy="1872419"/>
          </a:xfrm>
          <a:prstGeom prst="rightBrac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66AB8DD7-B24D-8C4B-5881-D62C9D26C323}"/>
              </a:ext>
            </a:extLst>
          </p:cNvPr>
          <p:cNvSpPr/>
          <p:nvPr/>
        </p:nvSpPr>
        <p:spPr>
          <a:xfrm>
            <a:off x="1834316" y="4243093"/>
            <a:ext cx="490417" cy="1872419"/>
          </a:xfrm>
          <a:prstGeom prst="rightBrac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A9F0C77D-939E-F573-B682-70FB017A52BD}"/>
              </a:ext>
            </a:extLst>
          </p:cNvPr>
          <p:cNvSpPr/>
          <p:nvPr/>
        </p:nvSpPr>
        <p:spPr>
          <a:xfrm>
            <a:off x="4451381" y="2070346"/>
            <a:ext cx="490417" cy="4045165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21" name="Graphic 20" descr="Danger with solid fill">
            <a:extLst>
              <a:ext uri="{FF2B5EF4-FFF2-40B4-BE49-F238E27FC236}">
                <a16:creationId xmlns:a16="http://schemas.microsoft.com/office/drawing/2014/main" id="{AA997E10-6D26-B144-B06B-56BF3C3142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64809" y="1960268"/>
            <a:ext cx="1286657" cy="12866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C0ADAA-8132-4F09-9231-87A2BF388B17}"/>
                  </a:ext>
                </a:extLst>
              </p:cNvPr>
              <p:cNvSpPr txBox="1"/>
              <p:nvPr/>
            </p:nvSpPr>
            <p:spPr>
              <a:xfrm>
                <a:off x="8155752" y="1960268"/>
                <a:ext cx="3844642" cy="1816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Adversary can compute the </a:t>
                </a:r>
                <a:r>
                  <a:rPr lang="en-US" dirty="0" err="1">
                    <a:solidFill>
                      <a:srgbClr val="FF0000"/>
                    </a:solidFill>
                  </a:rPr>
                  <a:t>dlog</a:t>
                </a:r>
                <a:r>
                  <a:rPr lang="en-US" dirty="0">
                    <a:solidFill>
                      <a:srgbClr val="FF0000"/>
                    </a:solidFill>
                  </a:rPr>
                  <a:t> of any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group element in time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using 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Shank’s BSGS algorithm [Sha71], or 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Pollard’s rho algorithm [Pol75].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</a:t>
                </a:r>
                <a:r>
                  <a:rPr lang="en-US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log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computation has runtime</a:t>
                </a:r>
              </a:p>
              <a:p>
                <a:pPr lvl="1"/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for interval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C0ADAA-8132-4F09-9231-87A2BF388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5752" y="1960268"/>
                <a:ext cx="3844642" cy="1816651"/>
              </a:xfrm>
              <a:prstGeom prst="rect">
                <a:avLst/>
              </a:prstGeom>
              <a:blipFill>
                <a:blip r:embed="rId13"/>
                <a:stretch>
                  <a:fillRect l="-1645" t="-1389" r="-329" b="-4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8E8097D-001B-5ED3-B5B8-F0784F8A8DC1}"/>
                  </a:ext>
                </a:extLst>
              </p:cNvPr>
              <p:cNvSpPr txBox="1"/>
              <p:nvPr/>
            </p:nvSpPr>
            <p:spPr>
              <a:xfrm>
                <a:off x="2424231" y="2785989"/>
                <a:ext cx="2085827" cy="643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𝑐𝑜𝑙𝑙𝑖𝑠𝑖𝑜𝑛</m:t>
                      </m:r>
                      <m:r>
                        <a:rPr lang="en-US" sz="2000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</m:oMath>
                  </m:oMathPara>
                </a14:m>
                <a:endParaRPr lang="en-US" sz="2000" b="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US" sz="2000" b="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8E8097D-001B-5ED3-B5B8-F0784F8A8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231" y="2785989"/>
                <a:ext cx="2085827" cy="643959"/>
              </a:xfrm>
              <a:prstGeom prst="rect">
                <a:avLst/>
              </a:prstGeom>
              <a:blipFill>
                <a:blip r:embed="rId14"/>
                <a:stretch>
                  <a:fillRect l="-3636" t="-3846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38F75F5-043D-98EC-36BD-1239F69A203F}"/>
                  </a:ext>
                </a:extLst>
              </p:cNvPr>
              <p:cNvSpPr txBox="1"/>
              <p:nvPr/>
            </p:nvSpPr>
            <p:spPr>
              <a:xfrm>
                <a:off x="2424231" y="4807406"/>
                <a:ext cx="218258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′:</m:t>
                      </m:r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𝑐𝑜𝑙𝑙𝑖𝑠𝑖𝑜𝑛</m:t>
                      </m:r>
                      <m:r>
                        <a:rPr lang="en-US" sz="2000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</m:oMath>
                  </m:oMathPara>
                </a14:m>
                <a:endParaRPr lang="en-US" sz="2000" b="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′: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38F75F5-043D-98EC-36BD-1239F69A2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231" y="4807406"/>
                <a:ext cx="2182585" cy="615553"/>
              </a:xfrm>
              <a:prstGeom prst="rect">
                <a:avLst/>
              </a:prstGeom>
              <a:blipFill>
                <a:blip r:embed="rId15"/>
                <a:stretch>
                  <a:fillRect l="-4651" t="-4000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A52F474-9C19-750B-1709-039485563C40}"/>
                  </a:ext>
                </a:extLst>
              </p:cNvPr>
              <p:cNvSpPr txBox="1"/>
              <p:nvPr/>
            </p:nvSpPr>
            <p:spPr>
              <a:xfrm>
                <a:off x="5011361" y="3893254"/>
                <a:ext cx="1957587" cy="3498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𝑘𝑒𝑦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US" sz="2000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A52F474-9C19-750B-1709-039485563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361" y="3893254"/>
                <a:ext cx="1957587" cy="349839"/>
              </a:xfrm>
              <a:prstGeom prst="rect">
                <a:avLst/>
              </a:prstGeom>
              <a:blipFill>
                <a:blip r:embed="rId16"/>
                <a:stretch>
                  <a:fillRect l="-3871" t="-3448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5C658A-16EE-E81A-384B-DEAF976A0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79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123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183937F1-0170-F7E7-6FE7-7F0DF3660B30}"/>
              </a:ext>
            </a:extLst>
          </p:cNvPr>
          <p:cNvSpPr/>
          <p:nvPr/>
        </p:nvSpPr>
        <p:spPr>
          <a:xfrm>
            <a:off x="2433730" y="2209876"/>
            <a:ext cx="1573306" cy="2877670"/>
          </a:xfrm>
          <a:custGeom>
            <a:avLst/>
            <a:gdLst>
              <a:gd name="connsiteX0" fmla="*/ 1183341 w 1573306"/>
              <a:gd name="connsiteY0" fmla="*/ 2541494 h 2877670"/>
              <a:gd name="connsiteX1" fmla="*/ 1102659 w 1573306"/>
              <a:gd name="connsiteY1" fmla="*/ 2635623 h 2877670"/>
              <a:gd name="connsiteX2" fmla="*/ 1048871 w 1573306"/>
              <a:gd name="connsiteY2" fmla="*/ 2675964 h 2877670"/>
              <a:gd name="connsiteX3" fmla="*/ 1008529 w 1573306"/>
              <a:gd name="connsiteY3" fmla="*/ 2729753 h 2877670"/>
              <a:gd name="connsiteX4" fmla="*/ 968188 w 1573306"/>
              <a:gd name="connsiteY4" fmla="*/ 2756647 h 2877670"/>
              <a:gd name="connsiteX5" fmla="*/ 914400 w 1573306"/>
              <a:gd name="connsiteY5" fmla="*/ 2796988 h 2877670"/>
              <a:gd name="connsiteX6" fmla="*/ 874059 w 1573306"/>
              <a:gd name="connsiteY6" fmla="*/ 2810435 h 2877670"/>
              <a:gd name="connsiteX7" fmla="*/ 726141 w 1573306"/>
              <a:gd name="connsiteY7" fmla="*/ 2864223 h 2877670"/>
              <a:gd name="connsiteX8" fmla="*/ 645459 w 1573306"/>
              <a:gd name="connsiteY8" fmla="*/ 2877670 h 2877670"/>
              <a:gd name="connsiteX9" fmla="*/ 457200 w 1573306"/>
              <a:gd name="connsiteY9" fmla="*/ 2864223 h 2877670"/>
              <a:gd name="connsiteX10" fmla="*/ 376518 w 1573306"/>
              <a:gd name="connsiteY10" fmla="*/ 2823882 h 2877670"/>
              <a:gd name="connsiteX11" fmla="*/ 336177 w 1573306"/>
              <a:gd name="connsiteY11" fmla="*/ 2810435 h 2877670"/>
              <a:gd name="connsiteX12" fmla="*/ 268941 w 1573306"/>
              <a:gd name="connsiteY12" fmla="*/ 2743200 h 2877670"/>
              <a:gd name="connsiteX13" fmla="*/ 188259 w 1573306"/>
              <a:gd name="connsiteY13" fmla="*/ 2622176 h 2877670"/>
              <a:gd name="connsiteX14" fmla="*/ 161365 w 1573306"/>
              <a:gd name="connsiteY14" fmla="*/ 2581835 h 2877670"/>
              <a:gd name="connsiteX15" fmla="*/ 134471 w 1573306"/>
              <a:gd name="connsiteY15" fmla="*/ 2541494 h 2877670"/>
              <a:gd name="connsiteX16" fmla="*/ 80682 w 1573306"/>
              <a:gd name="connsiteY16" fmla="*/ 2447364 h 2877670"/>
              <a:gd name="connsiteX17" fmla="*/ 40341 w 1573306"/>
              <a:gd name="connsiteY17" fmla="*/ 2339788 h 2877670"/>
              <a:gd name="connsiteX18" fmla="*/ 26894 w 1573306"/>
              <a:gd name="connsiteY18" fmla="*/ 2272553 h 2877670"/>
              <a:gd name="connsiteX19" fmla="*/ 13447 w 1573306"/>
              <a:gd name="connsiteY19" fmla="*/ 2218764 h 2877670"/>
              <a:gd name="connsiteX20" fmla="*/ 0 w 1573306"/>
              <a:gd name="connsiteY20" fmla="*/ 2111188 h 2877670"/>
              <a:gd name="connsiteX21" fmla="*/ 13447 w 1573306"/>
              <a:gd name="connsiteY21" fmla="*/ 1559859 h 2877670"/>
              <a:gd name="connsiteX22" fmla="*/ 53788 w 1573306"/>
              <a:gd name="connsiteY22" fmla="*/ 1317811 h 2877670"/>
              <a:gd name="connsiteX23" fmla="*/ 67235 w 1573306"/>
              <a:gd name="connsiteY23" fmla="*/ 1264023 h 2877670"/>
              <a:gd name="connsiteX24" fmla="*/ 121024 w 1573306"/>
              <a:gd name="connsiteY24" fmla="*/ 1021976 h 2877670"/>
              <a:gd name="connsiteX25" fmla="*/ 134471 w 1573306"/>
              <a:gd name="connsiteY25" fmla="*/ 981635 h 2877670"/>
              <a:gd name="connsiteX26" fmla="*/ 188259 w 1573306"/>
              <a:gd name="connsiteY26" fmla="*/ 847164 h 2877670"/>
              <a:gd name="connsiteX27" fmla="*/ 215153 w 1573306"/>
              <a:gd name="connsiteY27" fmla="*/ 779929 h 2877670"/>
              <a:gd name="connsiteX28" fmla="*/ 228600 w 1573306"/>
              <a:gd name="connsiteY28" fmla="*/ 726141 h 2877670"/>
              <a:gd name="connsiteX29" fmla="*/ 282388 w 1573306"/>
              <a:gd name="connsiteY29" fmla="*/ 605117 h 2877670"/>
              <a:gd name="connsiteX30" fmla="*/ 309282 w 1573306"/>
              <a:gd name="connsiteY30" fmla="*/ 537882 h 2877670"/>
              <a:gd name="connsiteX31" fmla="*/ 363071 w 1573306"/>
              <a:gd name="connsiteY31" fmla="*/ 430306 h 2877670"/>
              <a:gd name="connsiteX32" fmla="*/ 430306 w 1573306"/>
              <a:gd name="connsiteY32" fmla="*/ 363070 h 2877670"/>
              <a:gd name="connsiteX33" fmla="*/ 524435 w 1573306"/>
              <a:gd name="connsiteY33" fmla="*/ 228600 h 2877670"/>
              <a:gd name="connsiteX34" fmla="*/ 632012 w 1573306"/>
              <a:gd name="connsiteY34" fmla="*/ 161364 h 2877670"/>
              <a:gd name="connsiteX35" fmla="*/ 672353 w 1573306"/>
              <a:gd name="connsiteY35" fmla="*/ 121023 h 2877670"/>
              <a:gd name="connsiteX36" fmla="*/ 779929 w 1573306"/>
              <a:gd name="connsiteY36" fmla="*/ 67235 h 2877670"/>
              <a:gd name="connsiteX37" fmla="*/ 874059 w 1573306"/>
              <a:gd name="connsiteY37" fmla="*/ 26894 h 2877670"/>
              <a:gd name="connsiteX38" fmla="*/ 981635 w 1573306"/>
              <a:gd name="connsiteY38" fmla="*/ 0 h 2877670"/>
              <a:gd name="connsiteX39" fmla="*/ 1183341 w 1573306"/>
              <a:gd name="connsiteY39" fmla="*/ 13447 h 2877670"/>
              <a:gd name="connsiteX40" fmla="*/ 1237129 w 1573306"/>
              <a:gd name="connsiteY40" fmla="*/ 53788 h 2877670"/>
              <a:gd name="connsiteX41" fmla="*/ 1317812 w 1573306"/>
              <a:gd name="connsiteY41" fmla="*/ 121023 h 2877670"/>
              <a:gd name="connsiteX42" fmla="*/ 1371600 w 1573306"/>
              <a:gd name="connsiteY42" fmla="*/ 201706 h 2877670"/>
              <a:gd name="connsiteX43" fmla="*/ 1411941 w 1573306"/>
              <a:gd name="connsiteY43" fmla="*/ 228600 h 2877670"/>
              <a:gd name="connsiteX44" fmla="*/ 1452282 w 1573306"/>
              <a:gd name="connsiteY44" fmla="*/ 282388 h 2877670"/>
              <a:gd name="connsiteX45" fmla="*/ 1479177 w 1573306"/>
              <a:gd name="connsiteY45" fmla="*/ 309282 h 2877670"/>
              <a:gd name="connsiteX46" fmla="*/ 1492624 w 1573306"/>
              <a:gd name="connsiteY46" fmla="*/ 349623 h 2877670"/>
              <a:gd name="connsiteX47" fmla="*/ 1546412 w 1573306"/>
              <a:gd name="connsiteY47" fmla="*/ 484094 h 2877670"/>
              <a:gd name="connsiteX48" fmla="*/ 1573306 w 1573306"/>
              <a:gd name="connsiteY48" fmla="*/ 591670 h 2877670"/>
              <a:gd name="connsiteX49" fmla="*/ 1559859 w 1573306"/>
              <a:gd name="connsiteY49" fmla="*/ 1250576 h 2877670"/>
              <a:gd name="connsiteX50" fmla="*/ 1546412 w 1573306"/>
              <a:gd name="connsiteY50" fmla="*/ 1344706 h 2877670"/>
              <a:gd name="connsiteX51" fmla="*/ 1532965 w 1573306"/>
              <a:gd name="connsiteY51" fmla="*/ 1452282 h 2877670"/>
              <a:gd name="connsiteX52" fmla="*/ 1519518 w 1573306"/>
              <a:gd name="connsiteY52" fmla="*/ 1519517 h 2877670"/>
              <a:gd name="connsiteX53" fmla="*/ 1492624 w 1573306"/>
              <a:gd name="connsiteY53" fmla="*/ 1721223 h 2877670"/>
              <a:gd name="connsiteX54" fmla="*/ 1465729 w 1573306"/>
              <a:gd name="connsiteY54" fmla="*/ 1855694 h 2877670"/>
              <a:gd name="connsiteX55" fmla="*/ 1438835 w 1573306"/>
              <a:gd name="connsiteY55" fmla="*/ 1963270 h 2877670"/>
              <a:gd name="connsiteX56" fmla="*/ 1425388 w 1573306"/>
              <a:gd name="connsiteY56" fmla="*/ 2017059 h 2877670"/>
              <a:gd name="connsiteX57" fmla="*/ 1385047 w 1573306"/>
              <a:gd name="connsiteY57" fmla="*/ 2164976 h 2877670"/>
              <a:gd name="connsiteX58" fmla="*/ 1371600 w 1573306"/>
              <a:gd name="connsiteY58" fmla="*/ 2205317 h 2877670"/>
              <a:gd name="connsiteX59" fmla="*/ 1358153 w 1573306"/>
              <a:gd name="connsiteY59" fmla="*/ 2245659 h 2877670"/>
              <a:gd name="connsiteX60" fmla="*/ 1331259 w 1573306"/>
              <a:gd name="connsiteY60" fmla="*/ 2299447 h 2877670"/>
              <a:gd name="connsiteX61" fmla="*/ 1277471 w 1573306"/>
              <a:gd name="connsiteY61" fmla="*/ 2447364 h 2877670"/>
              <a:gd name="connsiteX62" fmla="*/ 1250577 w 1573306"/>
              <a:gd name="connsiteY62" fmla="*/ 2474259 h 2877670"/>
              <a:gd name="connsiteX63" fmla="*/ 1196788 w 1573306"/>
              <a:gd name="connsiteY63" fmla="*/ 2554941 h 2877670"/>
              <a:gd name="connsiteX64" fmla="*/ 1169894 w 1573306"/>
              <a:gd name="connsiteY64" fmla="*/ 2595282 h 2877670"/>
              <a:gd name="connsiteX65" fmla="*/ 1116106 w 1573306"/>
              <a:gd name="connsiteY65" fmla="*/ 2649070 h 2877670"/>
              <a:gd name="connsiteX66" fmla="*/ 1089212 w 1573306"/>
              <a:gd name="connsiteY66" fmla="*/ 2675964 h 287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573306" h="2877670">
                <a:moveTo>
                  <a:pt x="1183341" y="2541494"/>
                </a:moveTo>
                <a:cubicBezTo>
                  <a:pt x="1156447" y="2572870"/>
                  <a:pt x="1131880" y="2606402"/>
                  <a:pt x="1102659" y="2635623"/>
                </a:cubicBezTo>
                <a:cubicBezTo>
                  <a:pt x="1086812" y="2651470"/>
                  <a:pt x="1064718" y="2660117"/>
                  <a:pt x="1048871" y="2675964"/>
                </a:cubicBezTo>
                <a:cubicBezTo>
                  <a:pt x="1033023" y="2691812"/>
                  <a:pt x="1024377" y="2713905"/>
                  <a:pt x="1008529" y="2729753"/>
                </a:cubicBezTo>
                <a:cubicBezTo>
                  <a:pt x="997101" y="2741181"/>
                  <a:pt x="981339" y="2747253"/>
                  <a:pt x="968188" y="2756647"/>
                </a:cubicBezTo>
                <a:cubicBezTo>
                  <a:pt x="949951" y="2769674"/>
                  <a:pt x="933859" y="2785869"/>
                  <a:pt x="914400" y="2796988"/>
                </a:cubicBezTo>
                <a:cubicBezTo>
                  <a:pt x="902093" y="2804020"/>
                  <a:pt x="887331" y="2805458"/>
                  <a:pt x="874059" y="2810435"/>
                </a:cubicBezTo>
                <a:cubicBezTo>
                  <a:pt x="839831" y="2823270"/>
                  <a:pt x="760045" y="2858572"/>
                  <a:pt x="726141" y="2864223"/>
                </a:cubicBezTo>
                <a:lnTo>
                  <a:pt x="645459" y="2877670"/>
                </a:lnTo>
                <a:cubicBezTo>
                  <a:pt x="582706" y="2873188"/>
                  <a:pt x="519682" y="2871574"/>
                  <a:pt x="457200" y="2864223"/>
                </a:cubicBezTo>
                <a:cubicBezTo>
                  <a:pt x="413001" y="2859023"/>
                  <a:pt x="415571" y="2843408"/>
                  <a:pt x="376518" y="2823882"/>
                </a:cubicBezTo>
                <a:cubicBezTo>
                  <a:pt x="363840" y="2817543"/>
                  <a:pt x="349624" y="2814917"/>
                  <a:pt x="336177" y="2810435"/>
                </a:cubicBezTo>
                <a:cubicBezTo>
                  <a:pt x="313765" y="2788023"/>
                  <a:pt x="286522" y="2769572"/>
                  <a:pt x="268941" y="2743200"/>
                </a:cubicBezTo>
                <a:lnTo>
                  <a:pt x="188259" y="2622176"/>
                </a:lnTo>
                <a:lnTo>
                  <a:pt x="161365" y="2581835"/>
                </a:lnTo>
                <a:cubicBezTo>
                  <a:pt x="152400" y="2568388"/>
                  <a:pt x="140473" y="2556499"/>
                  <a:pt x="134471" y="2541494"/>
                </a:cubicBezTo>
                <a:cubicBezTo>
                  <a:pt x="102868" y="2462487"/>
                  <a:pt x="124645" y="2491327"/>
                  <a:pt x="80682" y="2447364"/>
                </a:cubicBezTo>
                <a:cubicBezTo>
                  <a:pt x="72456" y="2426799"/>
                  <a:pt x="47368" y="2367895"/>
                  <a:pt x="40341" y="2339788"/>
                </a:cubicBezTo>
                <a:cubicBezTo>
                  <a:pt x="34798" y="2317615"/>
                  <a:pt x="31852" y="2294864"/>
                  <a:pt x="26894" y="2272553"/>
                </a:cubicBezTo>
                <a:cubicBezTo>
                  <a:pt x="22885" y="2254512"/>
                  <a:pt x="16485" y="2236994"/>
                  <a:pt x="13447" y="2218764"/>
                </a:cubicBezTo>
                <a:cubicBezTo>
                  <a:pt x="7506" y="2183118"/>
                  <a:pt x="4482" y="2147047"/>
                  <a:pt x="0" y="2111188"/>
                </a:cubicBezTo>
                <a:cubicBezTo>
                  <a:pt x="4482" y="1927412"/>
                  <a:pt x="5950" y="1743537"/>
                  <a:pt x="13447" y="1559859"/>
                </a:cubicBezTo>
                <a:cubicBezTo>
                  <a:pt x="15867" y="1500578"/>
                  <a:pt x="40927" y="1369255"/>
                  <a:pt x="53788" y="1317811"/>
                </a:cubicBezTo>
                <a:cubicBezTo>
                  <a:pt x="58270" y="1299882"/>
                  <a:pt x="63363" y="1282094"/>
                  <a:pt x="67235" y="1264023"/>
                </a:cubicBezTo>
                <a:cubicBezTo>
                  <a:pt x="80027" y="1204328"/>
                  <a:pt x="100307" y="1084127"/>
                  <a:pt x="121024" y="1021976"/>
                </a:cubicBezTo>
                <a:cubicBezTo>
                  <a:pt x="125506" y="1008529"/>
                  <a:pt x="129383" y="994865"/>
                  <a:pt x="134471" y="981635"/>
                </a:cubicBezTo>
                <a:cubicBezTo>
                  <a:pt x="151801" y="936576"/>
                  <a:pt x="170330" y="891988"/>
                  <a:pt x="188259" y="847164"/>
                </a:cubicBezTo>
                <a:cubicBezTo>
                  <a:pt x="197224" y="824752"/>
                  <a:pt x="209299" y="803346"/>
                  <a:pt x="215153" y="779929"/>
                </a:cubicBezTo>
                <a:cubicBezTo>
                  <a:pt x="219635" y="762000"/>
                  <a:pt x="222756" y="743674"/>
                  <a:pt x="228600" y="726141"/>
                </a:cubicBezTo>
                <a:cubicBezTo>
                  <a:pt x="255172" y="646424"/>
                  <a:pt x="251149" y="675405"/>
                  <a:pt x="282388" y="605117"/>
                </a:cubicBezTo>
                <a:cubicBezTo>
                  <a:pt x="292191" y="583059"/>
                  <a:pt x="299167" y="559798"/>
                  <a:pt x="309282" y="537882"/>
                </a:cubicBezTo>
                <a:cubicBezTo>
                  <a:pt x="326083" y="501481"/>
                  <a:pt x="334722" y="458655"/>
                  <a:pt x="363071" y="430306"/>
                </a:cubicBezTo>
                <a:cubicBezTo>
                  <a:pt x="385483" y="407894"/>
                  <a:pt x="412725" y="389442"/>
                  <a:pt x="430306" y="363070"/>
                </a:cubicBezTo>
                <a:cubicBezTo>
                  <a:pt x="439092" y="349892"/>
                  <a:pt x="504524" y="248511"/>
                  <a:pt x="524435" y="228600"/>
                </a:cubicBezTo>
                <a:cubicBezTo>
                  <a:pt x="595072" y="157964"/>
                  <a:pt x="557453" y="214621"/>
                  <a:pt x="632012" y="161364"/>
                </a:cubicBezTo>
                <a:cubicBezTo>
                  <a:pt x="647487" y="150311"/>
                  <a:pt x="656309" y="131233"/>
                  <a:pt x="672353" y="121023"/>
                </a:cubicBezTo>
                <a:cubicBezTo>
                  <a:pt x="706176" y="99499"/>
                  <a:pt x="744070" y="85164"/>
                  <a:pt x="779929" y="67235"/>
                </a:cubicBezTo>
                <a:cubicBezTo>
                  <a:pt x="824008" y="45196"/>
                  <a:pt x="830531" y="38765"/>
                  <a:pt x="874059" y="26894"/>
                </a:cubicBezTo>
                <a:cubicBezTo>
                  <a:pt x="909719" y="17169"/>
                  <a:pt x="981635" y="0"/>
                  <a:pt x="981635" y="0"/>
                </a:cubicBezTo>
                <a:cubicBezTo>
                  <a:pt x="1048870" y="4482"/>
                  <a:pt x="1117402" y="-435"/>
                  <a:pt x="1183341" y="13447"/>
                </a:cubicBezTo>
                <a:cubicBezTo>
                  <a:pt x="1205272" y="18064"/>
                  <a:pt x="1218892" y="40762"/>
                  <a:pt x="1237129" y="53788"/>
                </a:cubicBezTo>
                <a:cubicBezTo>
                  <a:pt x="1275977" y="81536"/>
                  <a:pt x="1286419" y="80661"/>
                  <a:pt x="1317812" y="121023"/>
                </a:cubicBezTo>
                <a:cubicBezTo>
                  <a:pt x="1337656" y="146537"/>
                  <a:pt x="1344706" y="183777"/>
                  <a:pt x="1371600" y="201706"/>
                </a:cubicBezTo>
                <a:cubicBezTo>
                  <a:pt x="1385047" y="210671"/>
                  <a:pt x="1400513" y="217172"/>
                  <a:pt x="1411941" y="228600"/>
                </a:cubicBezTo>
                <a:cubicBezTo>
                  <a:pt x="1427788" y="244447"/>
                  <a:pt x="1437934" y="265171"/>
                  <a:pt x="1452282" y="282388"/>
                </a:cubicBezTo>
                <a:cubicBezTo>
                  <a:pt x="1460398" y="292128"/>
                  <a:pt x="1470212" y="300317"/>
                  <a:pt x="1479177" y="309282"/>
                </a:cubicBezTo>
                <a:cubicBezTo>
                  <a:pt x="1483659" y="322729"/>
                  <a:pt x="1487040" y="336595"/>
                  <a:pt x="1492624" y="349623"/>
                </a:cubicBezTo>
                <a:cubicBezTo>
                  <a:pt x="1526012" y="427528"/>
                  <a:pt x="1521925" y="386147"/>
                  <a:pt x="1546412" y="484094"/>
                </a:cubicBezTo>
                <a:lnTo>
                  <a:pt x="1573306" y="591670"/>
                </a:lnTo>
                <a:cubicBezTo>
                  <a:pt x="1568824" y="811305"/>
                  <a:pt x="1567700" y="1031035"/>
                  <a:pt x="1559859" y="1250576"/>
                </a:cubicBezTo>
                <a:cubicBezTo>
                  <a:pt x="1558728" y="1282251"/>
                  <a:pt x="1550601" y="1313289"/>
                  <a:pt x="1546412" y="1344706"/>
                </a:cubicBezTo>
                <a:cubicBezTo>
                  <a:pt x="1541636" y="1380527"/>
                  <a:pt x="1538460" y="1416564"/>
                  <a:pt x="1532965" y="1452282"/>
                </a:cubicBezTo>
                <a:cubicBezTo>
                  <a:pt x="1529490" y="1474872"/>
                  <a:pt x="1522993" y="1496927"/>
                  <a:pt x="1519518" y="1519517"/>
                </a:cubicBezTo>
                <a:cubicBezTo>
                  <a:pt x="1504715" y="1615734"/>
                  <a:pt x="1508923" y="1628865"/>
                  <a:pt x="1492624" y="1721223"/>
                </a:cubicBezTo>
                <a:cubicBezTo>
                  <a:pt x="1484680" y="1766239"/>
                  <a:pt x="1476816" y="1811347"/>
                  <a:pt x="1465729" y="1855694"/>
                </a:cubicBezTo>
                <a:lnTo>
                  <a:pt x="1438835" y="1963270"/>
                </a:lnTo>
                <a:cubicBezTo>
                  <a:pt x="1434353" y="1981200"/>
                  <a:pt x="1429013" y="1998936"/>
                  <a:pt x="1425388" y="2017059"/>
                </a:cubicBezTo>
                <a:cubicBezTo>
                  <a:pt x="1406381" y="2112092"/>
                  <a:pt x="1419169" y="2062611"/>
                  <a:pt x="1385047" y="2164976"/>
                </a:cubicBezTo>
                <a:lnTo>
                  <a:pt x="1371600" y="2205317"/>
                </a:lnTo>
                <a:cubicBezTo>
                  <a:pt x="1367118" y="2218764"/>
                  <a:pt x="1364492" y="2232981"/>
                  <a:pt x="1358153" y="2245659"/>
                </a:cubicBezTo>
                <a:cubicBezTo>
                  <a:pt x="1349188" y="2263588"/>
                  <a:pt x="1338704" y="2280835"/>
                  <a:pt x="1331259" y="2299447"/>
                </a:cubicBezTo>
                <a:cubicBezTo>
                  <a:pt x="1317664" y="2333435"/>
                  <a:pt x="1297071" y="2413064"/>
                  <a:pt x="1277471" y="2447364"/>
                </a:cubicBezTo>
                <a:cubicBezTo>
                  <a:pt x="1271181" y="2458372"/>
                  <a:pt x="1259542" y="2465294"/>
                  <a:pt x="1250577" y="2474259"/>
                </a:cubicBezTo>
                <a:cubicBezTo>
                  <a:pt x="1226943" y="2545155"/>
                  <a:pt x="1252749" y="2487788"/>
                  <a:pt x="1196788" y="2554941"/>
                </a:cubicBezTo>
                <a:cubicBezTo>
                  <a:pt x="1186442" y="2567356"/>
                  <a:pt x="1180412" y="2583011"/>
                  <a:pt x="1169894" y="2595282"/>
                </a:cubicBezTo>
                <a:cubicBezTo>
                  <a:pt x="1153393" y="2614534"/>
                  <a:pt x="1134035" y="2631141"/>
                  <a:pt x="1116106" y="2649070"/>
                </a:cubicBezTo>
                <a:lnTo>
                  <a:pt x="1089212" y="2675964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25398DEA-513E-7741-F221-095A9F63B386}"/>
              </a:ext>
            </a:extLst>
          </p:cNvPr>
          <p:cNvSpPr/>
          <p:nvPr/>
        </p:nvSpPr>
        <p:spPr>
          <a:xfrm>
            <a:off x="4999915" y="1788135"/>
            <a:ext cx="4235823" cy="3079377"/>
          </a:xfrm>
          <a:custGeom>
            <a:avLst/>
            <a:gdLst>
              <a:gd name="connsiteX0" fmla="*/ 3200400 w 4235823"/>
              <a:gd name="connsiteY0" fmla="*/ 2662518 h 3079377"/>
              <a:gd name="connsiteX1" fmla="*/ 3160059 w 4235823"/>
              <a:gd name="connsiteY1" fmla="*/ 2554941 h 3079377"/>
              <a:gd name="connsiteX2" fmla="*/ 3133164 w 4235823"/>
              <a:gd name="connsiteY2" fmla="*/ 2460812 h 3079377"/>
              <a:gd name="connsiteX3" fmla="*/ 3092823 w 4235823"/>
              <a:gd name="connsiteY3" fmla="*/ 2407024 h 3079377"/>
              <a:gd name="connsiteX4" fmla="*/ 3052482 w 4235823"/>
              <a:gd name="connsiteY4" fmla="*/ 2312894 h 3079377"/>
              <a:gd name="connsiteX5" fmla="*/ 2971800 w 4235823"/>
              <a:gd name="connsiteY5" fmla="*/ 2191871 h 3079377"/>
              <a:gd name="connsiteX6" fmla="*/ 2958353 w 4235823"/>
              <a:gd name="connsiteY6" fmla="*/ 2151530 h 3079377"/>
              <a:gd name="connsiteX7" fmla="*/ 2931459 w 4235823"/>
              <a:gd name="connsiteY7" fmla="*/ 2111188 h 3079377"/>
              <a:gd name="connsiteX8" fmla="*/ 2850776 w 4235823"/>
              <a:gd name="connsiteY8" fmla="*/ 2003612 h 3079377"/>
              <a:gd name="connsiteX9" fmla="*/ 2756647 w 4235823"/>
              <a:gd name="connsiteY9" fmla="*/ 1909483 h 3079377"/>
              <a:gd name="connsiteX10" fmla="*/ 2689411 w 4235823"/>
              <a:gd name="connsiteY10" fmla="*/ 1828800 h 3079377"/>
              <a:gd name="connsiteX11" fmla="*/ 2649070 w 4235823"/>
              <a:gd name="connsiteY11" fmla="*/ 1801906 h 3079377"/>
              <a:gd name="connsiteX12" fmla="*/ 2541494 w 4235823"/>
              <a:gd name="connsiteY12" fmla="*/ 1680883 h 3079377"/>
              <a:gd name="connsiteX13" fmla="*/ 2501153 w 4235823"/>
              <a:gd name="connsiteY13" fmla="*/ 1653988 h 3079377"/>
              <a:gd name="connsiteX14" fmla="*/ 2447364 w 4235823"/>
              <a:gd name="connsiteY14" fmla="*/ 1613647 h 3079377"/>
              <a:gd name="connsiteX15" fmla="*/ 2407023 w 4235823"/>
              <a:gd name="connsiteY15" fmla="*/ 1600200 h 3079377"/>
              <a:gd name="connsiteX16" fmla="*/ 2339788 w 4235823"/>
              <a:gd name="connsiteY16" fmla="*/ 1559859 h 3079377"/>
              <a:gd name="connsiteX17" fmla="*/ 2299447 w 4235823"/>
              <a:gd name="connsiteY17" fmla="*/ 1546412 h 3079377"/>
              <a:gd name="connsiteX18" fmla="*/ 2218764 w 4235823"/>
              <a:gd name="connsiteY18" fmla="*/ 1492624 h 3079377"/>
              <a:gd name="connsiteX19" fmla="*/ 2138082 w 4235823"/>
              <a:gd name="connsiteY19" fmla="*/ 1465730 h 3079377"/>
              <a:gd name="connsiteX20" fmla="*/ 2057400 w 4235823"/>
              <a:gd name="connsiteY20" fmla="*/ 1425388 h 3079377"/>
              <a:gd name="connsiteX21" fmla="*/ 1949823 w 4235823"/>
              <a:gd name="connsiteY21" fmla="*/ 1385047 h 3079377"/>
              <a:gd name="connsiteX22" fmla="*/ 1828800 w 4235823"/>
              <a:gd name="connsiteY22" fmla="*/ 1317812 h 3079377"/>
              <a:gd name="connsiteX23" fmla="*/ 1775011 w 4235823"/>
              <a:gd name="connsiteY23" fmla="*/ 1304365 h 3079377"/>
              <a:gd name="connsiteX24" fmla="*/ 1734670 w 4235823"/>
              <a:gd name="connsiteY24" fmla="*/ 1277471 h 3079377"/>
              <a:gd name="connsiteX25" fmla="*/ 1640541 w 4235823"/>
              <a:gd name="connsiteY25" fmla="*/ 1250577 h 3079377"/>
              <a:gd name="connsiteX26" fmla="*/ 1600200 w 4235823"/>
              <a:gd name="connsiteY26" fmla="*/ 1237130 h 3079377"/>
              <a:gd name="connsiteX27" fmla="*/ 1196788 w 4235823"/>
              <a:gd name="connsiteY27" fmla="*/ 1196788 h 3079377"/>
              <a:gd name="connsiteX28" fmla="*/ 900953 w 4235823"/>
              <a:gd name="connsiteY28" fmla="*/ 1169894 h 3079377"/>
              <a:gd name="connsiteX29" fmla="*/ 739588 w 4235823"/>
              <a:gd name="connsiteY29" fmla="*/ 1143000 h 3079377"/>
              <a:gd name="connsiteX30" fmla="*/ 699247 w 4235823"/>
              <a:gd name="connsiteY30" fmla="*/ 1129553 h 3079377"/>
              <a:gd name="connsiteX31" fmla="*/ 618564 w 4235823"/>
              <a:gd name="connsiteY31" fmla="*/ 1116106 h 3079377"/>
              <a:gd name="connsiteX32" fmla="*/ 564776 w 4235823"/>
              <a:gd name="connsiteY32" fmla="*/ 1102659 h 3079377"/>
              <a:gd name="connsiteX33" fmla="*/ 484094 w 4235823"/>
              <a:gd name="connsiteY33" fmla="*/ 1089212 h 3079377"/>
              <a:gd name="connsiteX34" fmla="*/ 443753 w 4235823"/>
              <a:gd name="connsiteY34" fmla="*/ 1075765 h 3079377"/>
              <a:gd name="connsiteX35" fmla="*/ 389964 w 4235823"/>
              <a:gd name="connsiteY35" fmla="*/ 1062318 h 3079377"/>
              <a:gd name="connsiteX36" fmla="*/ 242047 w 4235823"/>
              <a:gd name="connsiteY36" fmla="*/ 1008530 h 3079377"/>
              <a:gd name="connsiteX37" fmla="*/ 215153 w 4235823"/>
              <a:gd name="connsiteY37" fmla="*/ 981635 h 3079377"/>
              <a:gd name="connsiteX38" fmla="*/ 174811 w 4235823"/>
              <a:gd name="connsiteY38" fmla="*/ 968188 h 3079377"/>
              <a:gd name="connsiteX39" fmla="*/ 147917 w 4235823"/>
              <a:gd name="connsiteY39" fmla="*/ 927847 h 3079377"/>
              <a:gd name="connsiteX40" fmla="*/ 107576 w 4235823"/>
              <a:gd name="connsiteY40" fmla="*/ 900953 h 3079377"/>
              <a:gd name="connsiteX41" fmla="*/ 67235 w 4235823"/>
              <a:gd name="connsiteY41" fmla="*/ 833718 h 3079377"/>
              <a:gd name="connsiteX42" fmla="*/ 40341 w 4235823"/>
              <a:gd name="connsiteY42" fmla="*/ 793377 h 3079377"/>
              <a:gd name="connsiteX43" fmla="*/ 0 w 4235823"/>
              <a:gd name="connsiteY43" fmla="*/ 672353 h 3079377"/>
              <a:gd name="connsiteX44" fmla="*/ 26894 w 4235823"/>
              <a:gd name="connsiteY44" fmla="*/ 564777 h 3079377"/>
              <a:gd name="connsiteX45" fmla="*/ 121023 w 4235823"/>
              <a:gd name="connsiteY45" fmla="*/ 430306 h 3079377"/>
              <a:gd name="connsiteX46" fmla="*/ 188259 w 4235823"/>
              <a:gd name="connsiteY46" fmla="*/ 309283 h 3079377"/>
              <a:gd name="connsiteX47" fmla="*/ 215153 w 4235823"/>
              <a:gd name="connsiteY47" fmla="*/ 268941 h 3079377"/>
              <a:gd name="connsiteX48" fmla="*/ 255494 w 4235823"/>
              <a:gd name="connsiteY48" fmla="*/ 174812 h 3079377"/>
              <a:gd name="connsiteX49" fmla="*/ 282388 w 4235823"/>
              <a:gd name="connsiteY49" fmla="*/ 134471 h 3079377"/>
              <a:gd name="connsiteX50" fmla="*/ 322729 w 4235823"/>
              <a:gd name="connsiteY50" fmla="*/ 107577 h 3079377"/>
              <a:gd name="connsiteX51" fmla="*/ 363070 w 4235823"/>
              <a:gd name="connsiteY51" fmla="*/ 67235 h 3079377"/>
              <a:gd name="connsiteX52" fmla="*/ 403411 w 4235823"/>
              <a:gd name="connsiteY52" fmla="*/ 53788 h 3079377"/>
              <a:gd name="connsiteX53" fmla="*/ 443753 w 4235823"/>
              <a:gd name="connsiteY53" fmla="*/ 26894 h 3079377"/>
              <a:gd name="connsiteX54" fmla="*/ 578223 w 4235823"/>
              <a:gd name="connsiteY54" fmla="*/ 13447 h 3079377"/>
              <a:gd name="connsiteX55" fmla="*/ 1143000 w 4235823"/>
              <a:gd name="connsiteY55" fmla="*/ 0 h 3079377"/>
              <a:gd name="connsiteX56" fmla="*/ 1694329 w 4235823"/>
              <a:gd name="connsiteY56" fmla="*/ 26894 h 3079377"/>
              <a:gd name="connsiteX57" fmla="*/ 1828800 w 4235823"/>
              <a:gd name="connsiteY57" fmla="*/ 53788 h 3079377"/>
              <a:gd name="connsiteX58" fmla="*/ 1896035 w 4235823"/>
              <a:gd name="connsiteY58" fmla="*/ 67235 h 3079377"/>
              <a:gd name="connsiteX59" fmla="*/ 2111188 w 4235823"/>
              <a:gd name="connsiteY59" fmla="*/ 107577 h 3079377"/>
              <a:gd name="connsiteX60" fmla="*/ 2286000 w 4235823"/>
              <a:gd name="connsiteY60" fmla="*/ 134471 h 3079377"/>
              <a:gd name="connsiteX61" fmla="*/ 2447364 w 4235823"/>
              <a:gd name="connsiteY61" fmla="*/ 161365 h 3079377"/>
              <a:gd name="connsiteX62" fmla="*/ 2528047 w 4235823"/>
              <a:gd name="connsiteY62" fmla="*/ 174812 h 3079377"/>
              <a:gd name="connsiteX63" fmla="*/ 2649070 w 4235823"/>
              <a:gd name="connsiteY63" fmla="*/ 201706 h 3079377"/>
              <a:gd name="connsiteX64" fmla="*/ 2756647 w 4235823"/>
              <a:gd name="connsiteY64" fmla="*/ 228600 h 3079377"/>
              <a:gd name="connsiteX65" fmla="*/ 2810435 w 4235823"/>
              <a:gd name="connsiteY65" fmla="*/ 242047 h 3079377"/>
              <a:gd name="connsiteX66" fmla="*/ 2850776 w 4235823"/>
              <a:gd name="connsiteY66" fmla="*/ 255494 h 3079377"/>
              <a:gd name="connsiteX67" fmla="*/ 2944906 w 4235823"/>
              <a:gd name="connsiteY67" fmla="*/ 282388 h 3079377"/>
              <a:gd name="connsiteX68" fmla="*/ 3052482 w 4235823"/>
              <a:gd name="connsiteY68" fmla="*/ 336177 h 3079377"/>
              <a:gd name="connsiteX69" fmla="*/ 3119717 w 4235823"/>
              <a:gd name="connsiteY69" fmla="*/ 376518 h 3079377"/>
              <a:gd name="connsiteX70" fmla="*/ 3200400 w 4235823"/>
              <a:gd name="connsiteY70" fmla="*/ 443753 h 3079377"/>
              <a:gd name="connsiteX71" fmla="*/ 3254188 w 4235823"/>
              <a:gd name="connsiteY71" fmla="*/ 470647 h 3079377"/>
              <a:gd name="connsiteX72" fmla="*/ 3348317 w 4235823"/>
              <a:gd name="connsiteY72" fmla="*/ 564777 h 3079377"/>
              <a:gd name="connsiteX73" fmla="*/ 3482788 w 4235823"/>
              <a:gd name="connsiteY73" fmla="*/ 699247 h 3079377"/>
              <a:gd name="connsiteX74" fmla="*/ 3536576 w 4235823"/>
              <a:gd name="connsiteY74" fmla="*/ 753035 h 3079377"/>
              <a:gd name="connsiteX75" fmla="*/ 3576917 w 4235823"/>
              <a:gd name="connsiteY75" fmla="*/ 779930 h 3079377"/>
              <a:gd name="connsiteX76" fmla="*/ 3617259 w 4235823"/>
              <a:gd name="connsiteY76" fmla="*/ 833718 h 3079377"/>
              <a:gd name="connsiteX77" fmla="*/ 3711388 w 4235823"/>
              <a:gd name="connsiteY77" fmla="*/ 941294 h 3079377"/>
              <a:gd name="connsiteX78" fmla="*/ 3738282 w 4235823"/>
              <a:gd name="connsiteY78" fmla="*/ 995083 h 3079377"/>
              <a:gd name="connsiteX79" fmla="*/ 3765176 w 4235823"/>
              <a:gd name="connsiteY79" fmla="*/ 1035424 h 3079377"/>
              <a:gd name="connsiteX80" fmla="*/ 3805517 w 4235823"/>
              <a:gd name="connsiteY80" fmla="*/ 1116106 h 3079377"/>
              <a:gd name="connsiteX81" fmla="*/ 3845859 w 4235823"/>
              <a:gd name="connsiteY81" fmla="*/ 1223683 h 3079377"/>
              <a:gd name="connsiteX82" fmla="*/ 3859306 w 4235823"/>
              <a:gd name="connsiteY82" fmla="*/ 1277471 h 3079377"/>
              <a:gd name="connsiteX83" fmla="*/ 3886200 w 4235823"/>
              <a:gd name="connsiteY83" fmla="*/ 1331259 h 3079377"/>
              <a:gd name="connsiteX84" fmla="*/ 3926541 w 4235823"/>
              <a:gd name="connsiteY84" fmla="*/ 1452283 h 3079377"/>
              <a:gd name="connsiteX85" fmla="*/ 3939988 w 4235823"/>
              <a:gd name="connsiteY85" fmla="*/ 1492624 h 3079377"/>
              <a:gd name="connsiteX86" fmla="*/ 3966882 w 4235823"/>
              <a:gd name="connsiteY86" fmla="*/ 1532965 h 3079377"/>
              <a:gd name="connsiteX87" fmla="*/ 4034117 w 4235823"/>
              <a:gd name="connsiteY87" fmla="*/ 1721224 h 3079377"/>
              <a:gd name="connsiteX88" fmla="*/ 4061011 w 4235823"/>
              <a:gd name="connsiteY88" fmla="*/ 1775012 h 3079377"/>
              <a:gd name="connsiteX89" fmla="*/ 4087906 w 4235823"/>
              <a:gd name="connsiteY89" fmla="*/ 1869141 h 3079377"/>
              <a:gd name="connsiteX90" fmla="*/ 4114800 w 4235823"/>
              <a:gd name="connsiteY90" fmla="*/ 1922930 h 3079377"/>
              <a:gd name="connsiteX91" fmla="*/ 4155141 w 4235823"/>
              <a:gd name="connsiteY91" fmla="*/ 2057400 h 3079377"/>
              <a:gd name="connsiteX92" fmla="*/ 4168588 w 4235823"/>
              <a:gd name="connsiteY92" fmla="*/ 2124635 h 3079377"/>
              <a:gd name="connsiteX93" fmla="*/ 4195482 w 4235823"/>
              <a:gd name="connsiteY93" fmla="*/ 2245659 h 3079377"/>
              <a:gd name="connsiteX94" fmla="*/ 4208929 w 4235823"/>
              <a:gd name="connsiteY94" fmla="*/ 2380130 h 3079377"/>
              <a:gd name="connsiteX95" fmla="*/ 4235823 w 4235823"/>
              <a:gd name="connsiteY95" fmla="*/ 2541494 h 3079377"/>
              <a:gd name="connsiteX96" fmla="*/ 4222376 w 4235823"/>
              <a:gd name="connsiteY96" fmla="*/ 2783541 h 3079377"/>
              <a:gd name="connsiteX97" fmla="*/ 4208929 w 4235823"/>
              <a:gd name="connsiteY97" fmla="*/ 2837330 h 3079377"/>
              <a:gd name="connsiteX98" fmla="*/ 4182035 w 4235823"/>
              <a:gd name="connsiteY98" fmla="*/ 2904565 h 3079377"/>
              <a:gd name="connsiteX99" fmla="*/ 4047564 w 4235823"/>
              <a:gd name="connsiteY99" fmla="*/ 3052483 h 3079377"/>
              <a:gd name="connsiteX100" fmla="*/ 3899647 w 4235823"/>
              <a:gd name="connsiteY100" fmla="*/ 3079377 h 3079377"/>
              <a:gd name="connsiteX101" fmla="*/ 3657600 w 4235823"/>
              <a:gd name="connsiteY101" fmla="*/ 3065930 h 3079377"/>
              <a:gd name="connsiteX102" fmla="*/ 3630706 w 4235823"/>
              <a:gd name="connsiteY102" fmla="*/ 3039035 h 3079377"/>
              <a:gd name="connsiteX103" fmla="*/ 3576917 w 4235823"/>
              <a:gd name="connsiteY103" fmla="*/ 2998694 h 3079377"/>
              <a:gd name="connsiteX104" fmla="*/ 3523129 w 4235823"/>
              <a:gd name="connsiteY104" fmla="*/ 2971800 h 3079377"/>
              <a:gd name="connsiteX105" fmla="*/ 3482788 w 4235823"/>
              <a:gd name="connsiteY105" fmla="*/ 2931459 h 3079377"/>
              <a:gd name="connsiteX106" fmla="*/ 3442447 w 4235823"/>
              <a:gd name="connsiteY106" fmla="*/ 2904565 h 3079377"/>
              <a:gd name="connsiteX107" fmla="*/ 3361764 w 4235823"/>
              <a:gd name="connsiteY107" fmla="*/ 2823883 h 3079377"/>
              <a:gd name="connsiteX108" fmla="*/ 3307976 w 4235823"/>
              <a:gd name="connsiteY108" fmla="*/ 2743200 h 3079377"/>
              <a:gd name="connsiteX109" fmla="*/ 3200400 w 4235823"/>
              <a:gd name="connsiteY109" fmla="*/ 2622177 h 3079377"/>
              <a:gd name="connsiteX110" fmla="*/ 3186953 w 4235823"/>
              <a:gd name="connsiteY110" fmla="*/ 2595283 h 307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4235823" h="3079377">
                <a:moveTo>
                  <a:pt x="3200400" y="2662518"/>
                </a:moveTo>
                <a:cubicBezTo>
                  <a:pt x="3186953" y="2626659"/>
                  <a:pt x="3172170" y="2591273"/>
                  <a:pt x="3160059" y="2554941"/>
                </a:cubicBezTo>
                <a:cubicBezTo>
                  <a:pt x="3154821" y="2539227"/>
                  <a:pt x="3143522" y="2478938"/>
                  <a:pt x="3133164" y="2460812"/>
                </a:cubicBezTo>
                <a:cubicBezTo>
                  <a:pt x="3122045" y="2441353"/>
                  <a:pt x="3106270" y="2424953"/>
                  <a:pt x="3092823" y="2407024"/>
                </a:cubicBezTo>
                <a:cubicBezTo>
                  <a:pt x="3079751" y="2367809"/>
                  <a:pt x="3076219" y="2350874"/>
                  <a:pt x="3052482" y="2312894"/>
                </a:cubicBezTo>
                <a:cubicBezTo>
                  <a:pt x="2996175" y="2222802"/>
                  <a:pt x="3024003" y="2296277"/>
                  <a:pt x="2971800" y="2191871"/>
                </a:cubicBezTo>
                <a:cubicBezTo>
                  <a:pt x="2965461" y="2179193"/>
                  <a:pt x="2964692" y="2164208"/>
                  <a:pt x="2958353" y="2151530"/>
                </a:cubicBezTo>
                <a:cubicBezTo>
                  <a:pt x="2951125" y="2137075"/>
                  <a:pt x="2940965" y="2124258"/>
                  <a:pt x="2931459" y="2111188"/>
                </a:cubicBezTo>
                <a:cubicBezTo>
                  <a:pt x="2905095" y="2074938"/>
                  <a:pt x="2882471" y="2035307"/>
                  <a:pt x="2850776" y="2003612"/>
                </a:cubicBezTo>
                <a:cubicBezTo>
                  <a:pt x="2819400" y="1972236"/>
                  <a:pt x="2783270" y="1944982"/>
                  <a:pt x="2756647" y="1909483"/>
                </a:cubicBezTo>
                <a:cubicBezTo>
                  <a:pt x="2737028" y="1883324"/>
                  <a:pt x="2716128" y="1850174"/>
                  <a:pt x="2689411" y="1828800"/>
                </a:cubicBezTo>
                <a:cubicBezTo>
                  <a:pt x="2676791" y="1818704"/>
                  <a:pt x="2662517" y="1810871"/>
                  <a:pt x="2649070" y="1801906"/>
                </a:cubicBezTo>
                <a:cubicBezTo>
                  <a:pt x="2616734" y="1753401"/>
                  <a:pt x="2596761" y="1717729"/>
                  <a:pt x="2541494" y="1680883"/>
                </a:cubicBezTo>
                <a:cubicBezTo>
                  <a:pt x="2528047" y="1671918"/>
                  <a:pt x="2514304" y="1663382"/>
                  <a:pt x="2501153" y="1653988"/>
                </a:cubicBezTo>
                <a:cubicBezTo>
                  <a:pt x="2482916" y="1640961"/>
                  <a:pt x="2466823" y="1624766"/>
                  <a:pt x="2447364" y="1613647"/>
                </a:cubicBezTo>
                <a:cubicBezTo>
                  <a:pt x="2435057" y="1606615"/>
                  <a:pt x="2419701" y="1606539"/>
                  <a:pt x="2407023" y="1600200"/>
                </a:cubicBezTo>
                <a:cubicBezTo>
                  <a:pt x="2383646" y="1588512"/>
                  <a:pt x="2363165" y="1571547"/>
                  <a:pt x="2339788" y="1559859"/>
                </a:cubicBezTo>
                <a:cubicBezTo>
                  <a:pt x="2327110" y="1553520"/>
                  <a:pt x="2311838" y="1553296"/>
                  <a:pt x="2299447" y="1546412"/>
                </a:cubicBezTo>
                <a:cubicBezTo>
                  <a:pt x="2271192" y="1530715"/>
                  <a:pt x="2249428" y="1502845"/>
                  <a:pt x="2218764" y="1492624"/>
                </a:cubicBezTo>
                <a:lnTo>
                  <a:pt x="2138082" y="1465730"/>
                </a:lnTo>
                <a:cubicBezTo>
                  <a:pt x="2060561" y="1414047"/>
                  <a:pt x="2135339" y="1458790"/>
                  <a:pt x="2057400" y="1425388"/>
                </a:cubicBezTo>
                <a:cubicBezTo>
                  <a:pt x="1958954" y="1383197"/>
                  <a:pt x="2048989" y="1409839"/>
                  <a:pt x="1949823" y="1385047"/>
                </a:cubicBezTo>
                <a:cubicBezTo>
                  <a:pt x="1877588" y="1336890"/>
                  <a:pt x="1890929" y="1335563"/>
                  <a:pt x="1828800" y="1317812"/>
                </a:cubicBezTo>
                <a:cubicBezTo>
                  <a:pt x="1811030" y="1312735"/>
                  <a:pt x="1792941" y="1308847"/>
                  <a:pt x="1775011" y="1304365"/>
                </a:cubicBezTo>
                <a:cubicBezTo>
                  <a:pt x="1761564" y="1295400"/>
                  <a:pt x="1749125" y="1284699"/>
                  <a:pt x="1734670" y="1277471"/>
                </a:cubicBezTo>
                <a:cubicBezTo>
                  <a:pt x="1713176" y="1266724"/>
                  <a:pt x="1660647" y="1256322"/>
                  <a:pt x="1640541" y="1250577"/>
                </a:cubicBezTo>
                <a:cubicBezTo>
                  <a:pt x="1626912" y="1246683"/>
                  <a:pt x="1613875" y="1240860"/>
                  <a:pt x="1600200" y="1237130"/>
                </a:cubicBezTo>
                <a:cubicBezTo>
                  <a:pt x="1410672" y="1185440"/>
                  <a:pt x="1492652" y="1214192"/>
                  <a:pt x="1196788" y="1196788"/>
                </a:cubicBezTo>
                <a:cubicBezTo>
                  <a:pt x="1113301" y="1191877"/>
                  <a:pt x="986667" y="1178465"/>
                  <a:pt x="900953" y="1169894"/>
                </a:cubicBezTo>
                <a:cubicBezTo>
                  <a:pt x="758439" y="1134266"/>
                  <a:pt x="970439" y="1184973"/>
                  <a:pt x="739588" y="1143000"/>
                </a:cubicBezTo>
                <a:cubicBezTo>
                  <a:pt x="725642" y="1140464"/>
                  <a:pt x="713084" y="1132628"/>
                  <a:pt x="699247" y="1129553"/>
                </a:cubicBezTo>
                <a:cubicBezTo>
                  <a:pt x="672631" y="1123638"/>
                  <a:pt x="645300" y="1121453"/>
                  <a:pt x="618564" y="1116106"/>
                </a:cubicBezTo>
                <a:cubicBezTo>
                  <a:pt x="600442" y="1112482"/>
                  <a:pt x="582898" y="1106283"/>
                  <a:pt x="564776" y="1102659"/>
                </a:cubicBezTo>
                <a:cubicBezTo>
                  <a:pt x="538040" y="1097312"/>
                  <a:pt x="510710" y="1095127"/>
                  <a:pt x="484094" y="1089212"/>
                </a:cubicBezTo>
                <a:cubicBezTo>
                  <a:pt x="470257" y="1086137"/>
                  <a:pt x="457382" y="1079659"/>
                  <a:pt x="443753" y="1075765"/>
                </a:cubicBezTo>
                <a:cubicBezTo>
                  <a:pt x="425983" y="1070688"/>
                  <a:pt x="407666" y="1067629"/>
                  <a:pt x="389964" y="1062318"/>
                </a:cubicBezTo>
                <a:cubicBezTo>
                  <a:pt x="320911" y="1041602"/>
                  <a:pt x="306203" y="1034192"/>
                  <a:pt x="242047" y="1008530"/>
                </a:cubicBezTo>
                <a:cubicBezTo>
                  <a:pt x="233082" y="999565"/>
                  <a:pt x="226024" y="988158"/>
                  <a:pt x="215153" y="981635"/>
                </a:cubicBezTo>
                <a:cubicBezTo>
                  <a:pt x="202998" y="974342"/>
                  <a:pt x="185880" y="977043"/>
                  <a:pt x="174811" y="968188"/>
                </a:cubicBezTo>
                <a:cubicBezTo>
                  <a:pt x="162191" y="958092"/>
                  <a:pt x="159345" y="939275"/>
                  <a:pt x="147917" y="927847"/>
                </a:cubicBezTo>
                <a:cubicBezTo>
                  <a:pt x="136489" y="916419"/>
                  <a:pt x="121023" y="909918"/>
                  <a:pt x="107576" y="900953"/>
                </a:cubicBezTo>
                <a:cubicBezTo>
                  <a:pt x="94129" y="878541"/>
                  <a:pt x="81087" y="855882"/>
                  <a:pt x="67235" y="833718"/>
                </a:cubicBezTo>
                <a:cubicBezTo>
                  <a:pt x="58670" y="820013"/>
                  <a:pt x="47568" y="807832"/>
                  <a:pt x="40341" y="793377"/>
                </a:cubicBezTo>
                <a:cubicBezTo>
                  <a:pt x="15023" y="742741"/>
                  <a:pt x="12840" y="723712"/>
                  <a:pt x="0" y="672353"/>
                </a:cubicBezTo>
                <a:cubicBezTo>
                  <a:pt x="3405" y="655327"/>
                  <a:pt x="14171" y="587042"/>
                  <a:pt x="26894" y="564777"/>
                </a:cubicBezTo>
                <a:cubicBezTo>
                  <a:pt x="51440" y="521821"/>
                  <a:pt x="105552" y="476720"/>
                  <a:pt x="121023" y="430306"/>
                </a:cubicBezTo>
                <a:cubicBezTo>
                  <a:pt x="144692" y="359300"/>
                  <a:pt x="126606" y="401761"/>
                  <a:pt x="188259" y="309283"/>
                </a:cubicBezTo>
                <a:cubicBezTo>
                  <a:pt x="197224" y="295836"/>
                  <a:pt x="210042" y="284273"/>
                  <a:pt x="215153" y="268941"/>
                </a:cubicBezTo>
                <a:cubicBezTo>
                  <a:pt x="230239" y="223683"/>
                  <a:pt x="228908" y="221338"/>
                  <a:pt x="255494" y="174812"/>
                </a:cubicBezTo>
                <a:cubicBezTo>
                  <a:pt x="263512" y="160780"/>
                  <a:pt x="270960" y="145899"/>
                  <a:pt x="282388" y="134471"/>
                </a:cubicBezTo>
                <a:cubicBezTo>
                  <a:pt x="293816" y="123043"/>
                  <a:pt x="310314" y="117923"/>
                  <a:pt x="322729" y="107577"/>
                </a:cubicBezTo>
                <a:cubicBezTo>
                  <a:pt x="337338" y="95402"/>
                  <a:pt x="347247" y="77784"/>
                  <a:pt x="363070" y="67235"/>
                </a:cubicBezTo>
                <a:cubicBezTo>
                  <a:pt x="374864" y="59372"/>
                  <a:pt x="390733" y="60127"/>
                  <a:pt x="403411" y="53788"/>
                </a:cubicBezTo>
                <a:cubicBezTo>
                  <a:pt x="417866" y="46560"/>
                  <a:pt x="428005" y="30528"/>
                  <a:pt x="443753" y="26894"/>
                </a:cubicBezTo>
                <a:cubicBezTo>
                  <a:pt x="487646" y="16765"/>
                  <a:pt x="533209" y="15178"/>
                  <a:pt x="578223" y="13447"/>
                </a:cubicBezTo>
                <a:cubicBezTo>
                  <a:pt x="766396" y="6210"/>
                  <a:pt x="954741" y="4482"/>
                  <a:pt x="1143000" y="0"/>
                </a:cubicBezTo>
                <a:cubicBezTo>
                  <a:pt x="1232520" y="2984"/>
                  <a:pt x="1546131" y="5723"/>
                  <a:pt x="1694329" y="26894"/>
                </a:cubicBezTo>
                <a:cubicBezTo>
                  <a:pt x="1739581" y="33359"/>
                  <a:pt x="1783976" y="44823"/>
                  <a:pt x="1828800" y="53788"/>
                </a:cubicBezTo>
                <a:cubicBezTo>
                  <a:pt x="1851212" y="58270"/>
                  <a:pt x="1873356" y="64400"/>
                  <a:pt x="1896035" y="67235"/>
                </a:cubicBezTo>
                <a:cubicBezTo>
                  <a:pt x="2040287" y="85268"/>
                  <a:pt x="1968553" y="71918"/>
                  <a:pt x="2111188" y="107577"/>
                </a:cubicBezTo>
                <a:cubicBezTo>
                  <a:pt x="2223161" y="135570"/>
                  <a:pt x="2105303" y="108657"/>
                  <a:pt x="2286000" y="134471"/>
                </a:cubicBezTo>
                <a:cubicBezTo>
                  <a:pt x="2339982" y="142183"/>
                  <a:pt x="2393576" y="152400"/>
                  <a:pt x="2447364" y="161365"/>
                </a:cubicBezTo>
                <a:lnTo>
                  <a:pt x="2528047" y="174812"/>
                </a:lnTo>
                <a:cubicBezTo>
                  <a:pt x="2613938" y="203442"/>
                  <a:pt x="2516542" y="173307"/>
                  <a:pt x="2649070" y="201706"/>
                </a:cubicBezTo>
                <a:cubicBezTo>
                  <a:pt x="2685212" y="209451"/>
                  <a:pt x="2720788" y="219635"/>
                  <a:pt x="2756647" y="228600"/>
                </a:cubicBezTo>
                <a:cubicBezTo>
                  <a:pt x="2774576" y="233082"/>
                  <a:pt x="2792902" y="236203"/>
                  <a:pt x="2810435" y="242047"/>
                </a:cubicBezTo>
                <a:cubicBezTo>
                  <a:pt x="2823882" y="246529"/>
                  <a:pt x="2837147" y="251600"/>
                  <a:pt x="2850776" y="255494"/>
                </a:cubicBezTo>
                <a:cubicBezTo>
                  <a:pt x="2968979" y="289266"/>
                  <a:pt x="2848173" y="250145"/>
                  <a:pt x="2944906" y="282388"/>
                </a:cubicBezTo>
                <a:cubicBezTo>
                  <a:pt x="3038364" y="344696"/>
                  <a:pt x="2920904" y="270388"/>
                  <a:pt x="3052482" y="336177"/>
                </a:cubicBezTo>
                <a:cubicBezTo>
                  <a:pt x="3075859" y="347865"/>
                  <a:pt x="3097553" y="362666"/>
                  <a:pt x="3119717" y="376518"/>
                </a:cubicBezTo>
                <a:cubicBezTo>
                  <a:pt x="3290458" y="483230"/>
                  <a:pt x="3013812" y="310476"/>
                  <a:pt x="3200400" y="443753"/>
                </a:cubicBezTo>
                <a:cubicBezTo>
                  <a:pt x="3216712" y="455404"/>
                  <a:pt x="3238674" y="457953"/>
                  <a:pt x="3254188" y="470647"/>
                </a:cubicBezTo>
                <a:cubicBezTo>
                  <a:pt x="3288531" y="498746"/>
                  <a:pt x="3316940" y="533400"/>
                  <a:pt x="3348317" y="564777"/>
                </a:cubicBezTo>
                <a:lnTo>
                  <a:pt x="3482788" y="699247"/>
                </a:lnTo>
                <a:cubicBezTo>
                  <a:pt x="3500717" y="717176"/>
                  <a:pt x="3515479" y="738970"/>
                  <a:pt x="3536576" y="753035"/>
                </a:cubicBezTo>
                <a:cubicBezTo>
                  <a:pt x="3550023" y="762000"/>
                  <a:pt x="3565489" y="768502"/>
                  <a:pt x="3576917" y="779930"/>
                </a:cubicBezTo>
                <a:cubicBezTo>
                  <a:pt x="3592765" y="795778"/>
                  <a:pt x="3602501" y="816851"/>
                  <a:pt x="3617259" y="833718"/>
                </a:cubicBezTo>
                <a:cubicBezTo>
                  <a:pt x="3671988" y="896265"/>
                  <a:pt x="3669009" y="873486"/>
                  <a:pt x="3711388" y="941294"/>
                </a:cubicBezTo>
                <a:cubicBezTo>
                  <a:pt x="3722012" y="958293"/>
                  <a:pt x="3728337" y="977678"/>
                  <a:pt x="3738282" y="995083"/>
                </a:cubicBezTo>
                <a:cubicBezTo>
                  <a:pt x="3746300" y="1009115"/>
                  <a:pt x="3757948" y="1020969"/>
                  <a:pt x="3765176" y="1035424"/>
                </a:cubicBezTo>
                <a:cubicBezTo>
                  <a:pt x="3820849" y="1146770"/>
                  <a:pt x="3728443" y="1000494"/>
                  <a:pt x="3805517" y="1116106"/>
                </a:cubicBezTo>
                <a:cubicBezTo>
                  <a:pt x="3840033" y="1254170"/>
                  <a:pt x="3793119" y="1083046"/>
                  <a:pt x="3845859" y="1223683"/>
                </a:cubicBezTo>
                <a:cubicBezTo>
                  <a:pt x="3852348" y="1240987"/>
                  <a:pt x="3852817" y="1260167"/>
                  <a:pt x="3859306" y="1277471"/>
                </a:cubicBezTo>
                <a:cubicBezTo>
                  <a:pt x="3866344" y="1296240"/>
                  <a:pt x="3878755" y="1312647"/>
                  <a:pt x="3886200" y="1331259"/>
                </a:cubicBezTo>
                <a:cubicBezTo>
                  <a:pt x="3886206" y="1331273"/>
                  <a:pt x="3919815" y="1432106"/>
                  <a:pt x="3926541" y="1452283"/>
                </a:cubicBezTo>
                <a:cubicBezTo>
                  <a:pt x="3931023" y="1465730"/>
                  <a:pt x="3932125" y="1480830"/>
                  <a:pt x="3939988" y="1492624"/>
                </a:cubicBezTo>
                <a:lnTo>
                  <a:pt x="3966882" y="1532965"/>
                </a:lnTo>
                <a:cubicBezTo>
                  <a:pt x="3986233" y="1610369"/>
                  <a:pt x="3988629" y="1630248"/>
                  <a:pt x="4034117" y="1721224"/>
                </a:cubicBezTo>
                <a:cubicBezTo>
                  <a:pt x="4043082" y="1739153"/>
                  <a:pt x="4053114" y="1756587"/>
                  <a:pt x="4061011" y="1775012"/>
                </a:cubicBezTo>
                <a:cubicBezTo>
                  <a:pt x="4093524" y="1850875"/>
                  <a:pt x="4053784" y="1778147"/>
                  <a:pt x="4087906" y="1869141"/>
                </a:cubicBezTo>
                <a:cubicBezTo>
                  <a:pt x="4094945" y="1887911"/>
                  <a:pt x="4105835" y="1905000"/>
                  <a:pt x="4114800" y="1922930"/>
                </a:cubicBezTo>
                <a:cubicBezTo>
                  <a:pt x="4149732" y="2097590"/>
                  <a:pt x="4102068" y="1880488"/>
                  <a:pt x="4155141" y="2057400"/>
                </a:cubicBezTo>
                <a:cubicBezTo>
                  <a:pt x="4161708" y="2079292"/>
                  <a:pt x="4163630" y="2102324"/>
                  <a:pt x="4168588" y="2124635"/>
                </a:cubicBezTo>
                <a:cubicBezTo>
                  <a:pt x="4206568" y="2295548"/>
                  <a:pt x="4154926" y="2042878"/>
                  <a:pt x="4195482" y="2245659"/>
                </a:cubicBezTo>
                <a:cubicBezTo>
                  <a:pt x="4199964" y="2290483"/>
                  <a:pt x="4203666" y="2335391"/>
                  <a:pt x="4208929" y="2380130"/>
                </a:cubicBezTo>
                <a:cubicBezTo>
                  <a:pt x="4218460" y="2461143"/>
                  <a:pt x="4221315" y="2468953"/>
                  <a:pt x="4235823" y="2541494"/>
                </a:cubicBezTo>
                <a:cubicBezTo>
                  <a:pt x="4231341" y="2622176"/>
                  <a:pt x="4229692" y="2703066"/>
                  <a:pt x="4222376" y="2783541"/>
                </a:cubicBezTo>
                <a:cubicBezTo>
                  <a:pt x="4220703" y="2801947"/>
                  <a:pt x="4214773" y="2819797"/>
                  <a:pt x="4208929" y="2837330"/>
                </a:cubicBezTo>
                <a:cubicBezTo>
                  <a:pt x="4201296" y="2860229"/>
                  <a:pt x="4194686" y="2884008"/>
                  <a:pt x="4182035" y="2904565"/>
                </a:cubicBezTo>
                <a:cubicBezTo>
                  <a:pt x="4144353" y="2965799"/>
                  <a:pt x="4108987" y="3017384"/>
                  <a:pt x="4047564" y="3052483"/>
                </a:cubicBezTo>
                <a:cubicBezTo>
                  <a:pt x="4012740" y="3072383"/>
                  <a:pt x="3919818" y="3076856"/>
                  <a:pt x="3899647" y="3079377"/>
                </a:cubicBezTo>
                <a:cubicBezTo>
                  <a:pt x="3818965" y="3074895"/>
                  <a:pt x="3737513" y="3077917"/>
                  <a:pt x="3657600" y="3065930"/>
                </a:cubicBezTo>
                <a:cubicBezTo>
                  <a:pt x="3645062" y="3064049"/>
                  <a:pt x="3640446" y="3047151"/>
                  <a:pt x="3630706" y="3039035"/>
                </a:cubicBezTo>
                <a:cubicBezTo>
                  <a:pt x="3613489" y="3024687"/>
                  <a:pt x="3595922" y="3010572"/>
                  <a:pt x="3576917" y="2998694"/>
                </a:cubicBezTo>
                <a:cubicBezTo>
                  <a:pt x="3559918" y="2988070"/>
                  <a:pt x="3539441" y="2983451"/>
                  <a:pt x="3523129" y="2971800"/>
                </a:cubicBezTo>
                <a:cubicBezTo>
                  <a:pt x="3507654" y="2960747"/>
                  <a:pt x="3497397" y="2943633"/>
                  <a:pt x="3482788" y="2931459"/>
                </a:cubicBezTo>
                <a:cubicBezTo>
                  <a:pt x="3470373" y="2921113"/>
                  <a:pt x="3455894" y="2913530"/>
                  <a:pt x="3442447" y="2904565"/>
                </a:cubicBezTo>
                <a:cubicBezTo>
                  <a:pt x="3355009" y="2773408"/>
                  <a:pt x="3495202" y="2974001"/>
                  <a:pt x="3361764" y="2823883"/>
                </a:cubicBezTo>
                <a:cubicBezTo>
                  <a:pt x="3340290" y="2799725"/>
                  <a:pt x="3330832" y="2766056"/>
                  <a:pt x="3307976" y="2743200"/>
                </a:cubicBezTo>
                <a:cubicBezTo>
                  <a:pt x="3244102" y="2679326"/>
                  <a:pt x="3236394" y="2682166"/>
                  <a:pt x="3200400" y="2622177"/>
                </a:cubicBezTo>
                <a:cubicBezTo>
                  <a:pt x="3195243" y="2613583"/>
                  <a:pt x="3191435" y="2604248"/>
                  <a:pt x="3186953" y="2595283"/>
                </a:cubicBez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2BEADDE8-5ACA-BA22-3AAF-54F8B724D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468786-B6EB-1E98-5097-0F12FFE1B503}"/>
                  </a:ext>
                </a:extLst>
              </p:cNvPr>
              <p:cNvSpPr txBox="1"/>
              <p:nvPr/>
            </p:nvSpPr>
            <p:spPr>
              <a:xfrm>
                <a:off x="5391858" y="3590975"/>
                <a:ext cx="7133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𝒌𝒆𝒚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468786-B6EB-1E98-5097-0F12FFE1B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858" y="3590975"/>
                <a:ext cx="713337" cy="430887"/>
              </a:xfrm>
              <a:prstGeom prst="rect">
                <a:avLst/>
              </a:prstGeom>
              <a:blipFill>
                <a:blip r:embed="rId3"/>
                <a:stretch>
                  <a:fillRect l="-17544" r="-17544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3CE9FDE-5285-55AD-16BE-C722D813123B}"/>
              </a:ext>
            </a:extLst>
          </p:cNvPr>
          <p:cNvCxnSpPr>
            <a:cxnSpLocks/>
            <a:stCxn id="3" idx="0"/>
          </p:cNvCxnSpPr>
          <p:nvPr/>
        </p:nvCxnSpPr>
        <p:spPr>
          <a:xfrm flipH="1" flipV="1">
            <a:off x="5591129" y="2726738"/>
            <a:ext cx="157398" cy="864237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F06C64E-4977-C25D-8F29-1405486DF31F}"/>
              </a:ext>
            </a:extLst>
          </p:cNvPr>
          <p:cNvCxnSpPr>
            <a:cxnSpLocks/>
            <a:stCxn id="3" idx="0"/>
          </p:cNvCxnSpPr>
          <p:nvPr/>
        </p:nvCxnSpPr>
        <p:spPr>
          <a:xfrm flipV="1">
            <a:off x="5748527" y="3146024"/>
            <a:ext cx="2165973" cy="444951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21FA9CF-94EB-BB3B-07C3-CE1EAC6D309D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3342323" y="3254465"/>
            <a:ext cx="2049535" cy="551954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A472B4D-7EFD-2605-6488-077B91146995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6105195" y="3806419"/>
            <a:ext cx="2409101" cy="524844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6A40492-B38C-0852-D6F8-EA76502B6123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6105195" y="3806419"/>
            <a:ext cx="1015479" cy="1243668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D92167E-D1C5-D919-450C-FF4787AF34C5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4719558" y="4021862"/>
            <a:ext cx="1028969" cy="997053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F5F16E8-F74D-0120-33CC-02C1CCAABECF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3400605" y="3806419"/>
            <a:ext cx="1991253" cy="635379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CF191220-4F50-E70B-1662-F7EB9634429C}"/>
              </a:ext>
            </a:extLst>
          </p:cNvPr>
          <p:cNvSpPr>
            <a:spLocks noGrp="1"/>
          </p:cNvSpPr>
          <p:nvPr/>
        </p:nvSpPr>
        <p:spPr>
          <a:xfrm>
            <a:off x="1098087" y="319698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Non-Interactive Key-Exchange Protocols (NIKE)</a:t>
            </a:r>
            <a:endParaRPr lang="en-US" sz="4000" b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85C84-71CC-86DE-1F35-AB5E5820C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8</a:t>
            </a:fld>
            <a:endParaRPr lang="en-US"/>
          </a:p>
        </p:txBody>
      </p:sp>
      <p:pic>
        <p:nvPicPr>
          <p:cNvPr id="65" name="Picture 6" descr="Happy Bee">
            <a:extLst>
              <a:ext uri="{FF2B5EF4-FFF2-40B4-BE49-F238E27FC236}">
                <a16:creationId xmlns:a16="http://schemas.microsoft.com/office/drawing/2014/main" id="{4A8C30C0-ABCB-5D59-8D4F-A277CF04C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978450" y="2517217"/>
            <a:ext cx="715643" cy="715643"/>
          </a:xfrm>
        </p:spPr>
      </p:pic>
      <p:pic>
        <p:nvPicPr>
          <p:cNvPr id="66" name="Picture 6" descr="Happy Bee">
            <a:extLst>
              <a:ext uri="{FF2B5EF4-FFF2-40B4-BE49-F238E27FC236}">
                <a16:creationId xmlns:a16="http://schemas.microsoft.com/office/drawing/2014/main" id="{8204EA98-33D3-27B4-B2CF-C3C0E880F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7256" y="1989490"/>
            <a:ext cx="715643" cy="715643"/>
          </a:xfrm>
          <a:prstGeom prst="rect">
            <a:avLst/>
          </a:prstGeom>
        </p:spPr>
      </p:pic>
      <p:pic>
        <p:nvPicPr>
          <p:cNvPr id="67" name="Picture 6" descr="Happy Bee">
            <a:extLst>
              <a:ext uri="{FF2B5EF4-FFF2-40B4-BE49-F238E27FC236}">
                <a16:creationId xmlns:a16="http://schemas.microsoft.com/office/drawing/2014/main" id="{C5B50205-BECB-FC8C-5E8F-C6049DA43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801" y="5028482"/>
            <a:ext cx="715643" cy="715643"/>
          </a:xfrm>
          <a:prstGeom prst="rect">
            <a:avLst/>
          </a:prstGeom>
        </p:spPr>
      </p:pic>
      <p:pic>
        <p:nvPicPr>
          <p:cNvPr id="68" name="Picture 6" descr="Happy Bee">
            <a:extLst>
              <a:ext uri="{FF2B5EF4-FFF2-40B4-BE49-F238E27FC236}">
                <a16:creationId xmlns:a16="http://schemas.microsoft.com/office/drawing/2014/main" id="{9A629D06-7FF4-7397-27E7-5C7B1D4C2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627" y="2408776"/>
            <a:ext cx="715643" cy="715643"/>
          </a:xfrm>
          <a:prstGeom prst="rect">
            <a:avLst/>
          </a:prstGeom>
        </p:spPr>
      </p:pic>
      <p:pic>
        <p:nvPicPr>
          <p:cNvPr id="69" name="Picture 6" descr="Happy Bee">
            <a:extLst>
              <a:ext uri="{FF2B5EF4-FFF2-40B4-BE49-F238E27FC236}">
                <a16:creationId xmlns:a16="http://schemas.microsoft.com/office/drawing/2014/main" id="{F07F4F4D-6DAB-BB70-EBC6-8E3F3F01A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8245" y="3951836"/>
            <a:ext cx="715643" cy="715643"/>
          </a:xfrm>
          <a:prstGeom prst="rect">
            <a:avLst/>
          </a:prstGeom>
        </p:spPr>
      </p:pic>
      <p:pic>
        <p:nvPicPr>
          <p:cNvPr id="70" name="Picture 6" descr="Happy Bee">
            <a:extLst>
              <a:ext uri="{FF2B5EF4-FFF2-40B4-BE49-F238E27FC236}">
                <a16:creationId xmlns:a16="http://schemas.microsoft.com/office/drawing/2014/main" id="{8B635BE6-4C89-3289-82B7-7ACA0A485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685" y="4997310"/>
            <a:ext cx="715643" cy="715643"/>
          </a:xfrm>
          <a:prstGeom prst="rect">
            <a:avLst/>
          </a:prstGeom>
        </p:spPr>
      </p:pic>
      <p:pic>
        <p:nvPicPr>
          <p:cNvPr id="71" name="Picture 6" descr="Happy Bee">
            <a:extLst>
              <a:ext uri="{FF2B5EF4-FFF2-40B4-BE49-F238E27FC236}">
                <a16:creationId xmlns:a16="http://schemas.microsoft.com/office/drawing/2014/main" id="{70CF9F49-C78A-B687-833D-2C469584AA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8911" y="4062371"/>
            <a:ext cx="715643" cy="71564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08196F-4E78-F5A8-7DBB-369701D7BCB2}"/>
              </a:ext>
            </a:extLst>
          </p:cNvPr>
          <p:cNvSpPr txBox="1">
            <a:spLocks/>
          </p:cNvSpPr>
          <p:nvPr/>
        </p:nvSpPr>
        <p:spPr>
          <a:xfrm>
            <a:off x="1098086" y="5833730"/>
            <a:ext cx="10564261" cy="31665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endParaRPr lang="en-US" b="1" dirty="0">
              <a:latin typeface="+mj-lt"/>
            </a:endParaRPr>
          </a:p>
        </p:txBody>
      </p:sp>
      <p:sp>
        <p:nvSpPr>
          <p:cNvPr id="11" name="Alternate Process 10">
            <a:extLst>
              <a:ext uri="{FF2B5EF4-FFF2-40B4-BE49-F238E27FC236}">
                <a16:creationId xmlns:a16="http://schemas.microsoft.com/office/drawing/2014/main" id="{946BA5BB-AEC6-66C2-EFF7-849CC80D2A17}"/>
              </a:ext>
            </a:extLst>
          </p:cNvPr>
          <p:cNvSpPr/>
          <p:nvPr/>
        </p:nvSpPr>
        <p:spPr>
          <a:xfrm>
            <a:off x="9235738" y="3836747"/>
            <a:ext cx="2577353" cy="2192744"/>
          </a:xfrm>
          <a:custGeom>
            <a:avLst/>
            <a:gdLst>
              <a:gd name="connsiteX0" fmla="*/ 0 w 2577353"/>
              <a:gd name="connsiteY0" fmla="*/ 365457 h 2192744"/>
              <a:gd name="connsiteX1" fmla="*/ 365457 w 2577353"/>
              <a:gd name="connsiteY1" fmla="*/ 0 h 2192744"/>
              <a:gd name="connsiteX2" fmla="*/ 845531 w 2577353"/>
              <a:gd name="connsiteY2" fmla="*/ 0 h 2192744"/>
              <a:gd name="connsiteX3" fmla="*/ 1270212 w 2577353"/>
              <a:gd name="connsiteY3" fmla="*/ 0 h 2192744"/>
              <a:gd name="connsiteX4" fmla="*/ 1731822 w 2577353"/>
              <a:gd name="connsiteY4" fmla="*/ 0 h 2192744"/>
              <a:gd name="connsiteX5" fmla="*/ 2211896 w 2577353"/>
              <a:gd name="connsiteY5" fmla="*/ 0 h 2192744"/>
              <a:gd name="connsiteX6" fmla="*/ 2577353 w 2577353"/>
              <a:gd name="connsiteY6" fmla="*/ 365457 h 2192744"/>
              <a:gd name="connsiteX7" fmla="*/ 2577353 w 2577353"/>
              <a:gd name="connsiteY7" fmla="*/ 881970 h 2192744"/>
              <a:gd name="connsiteX8" fmla="*/ 2577353 w 2577353"/>
              <a:gd name="connsiteY8" fmla="*/ 1383865 h 2192744"/>
              <a:gd name="connsiteX9" fmla="*/ 2577353 w 2577353"/>
              <a:gd name="connsiteY9" fmla="*/ 1827287 h 2192744"/>
              <a:gd name="connsiteX10" fmla="*/ 2211896 w 2577353"/>
              <a:gd name="connsiteY10" fmla="*/ 2192744 h 2192744"/>
              <a:gd name="connsiteX11" fmla="*/ 1750286 w 2577353"/>
              <a:gd name="connsiteY11" fmla="*/ 2192744 h 2192744"/>
              <a:gd name="connsiteX12" fmla="*/ 1325605 w 2577353"/>
              <a:gd name="connsiteY12" fmla="*/ 2192744 h 2192744"/>
              <a:gd name="connsiteX13" fmla="*/ 919389 w 2577353"/>
              <a:gd name="connsiteY13" fmla="*/ 2192744 h 2192744"/>
              <a:gd name="connsiteX14" fmla="*/ 365457 w 2577353"/>
              <a:gd name="connsiteY14" fmla="*/ 2192744 h 2192744"/>
              <a:gd name="connsiteX15" fmla="*/ 0 w 2577353"/>
              <a:gd name="connsiteY15" fmla="*/ 1827287 h 2192744"/>
              <a:gd name="connsiteX16" fmla="*/ 0 w 2577353"/>
              <a:gd name="connsiteY16" fmla="*/ 1325392 h 2192744"/>
              <a:gd name="connsiteX17" fmla="*/ 0 w 2577353"/>
              <a:gd name="connsiteY17" fmla="*/ 867352 h 2192744"/>
              <a:gd name="connsiteX18" fmla="*/ 0 w 2577353"/>
              <a:gd name="connsiteY18" fmla="*/ 365457 h 219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77353" h="2192744" fill="none" extrusionOk="0">
                <a:moveTo>
                  <a:pt x="0" y="365457"/>
                </a:moveTo>
                <a:cubicBezTo>
                  <a:pt x="-8964" y="163990"/>
                  <a:pt x="176463" y="-23151"/>
                  <a:pt x="365457" y="0"/>
                </a:cubicBezTo>
                <a:cubicBezTo>
                  <a:pt x="560793" y="-47338"/>
                  <a:pt x="706434" y="24767"/>
                  <a:pt x="845531" y="0"/>
                </a:cubicBezTo>
                <a:cubicBezTo>
                  <a:pt x="984628" y="-24767"/>
                  <a:pt x="1105022" y="35702"/>
                  <a:pt x="1270212" y="0"/>
                </a:cubicBezTo>
                <a:cubicBezTo>
                  <a:pt x="1435402" y="-35702"/>
                  <a:pt x="1638269" y="6594"/>
                  <a:pt x="1731822" y="0"/>
                </a:cubicBezTo>
                <a:cubicBezTo>
                  <a:pt x="1825375" y="-6594"/>
                  <a:pt x="2015916" y="30387"/>
                  <a:pt x="2211896" y="0"/>
                </a:cubicBezTo>
                <a:cubicBezTo>
                  <a:pt x="2423259" y="-29301"/>
                  <a:pt x="2587091" y="174150"/>
                  <a:pt x="2577353" y="365457"/>
                </a:cubicBezTo>
                <a:cubicBezTo>
                  <a:pt x="2625698" y="519764"/>
                  <a:pt x="2533266" y="777086"/>
                  <a:pt x="2577353" y="881970"/>
                </a:cubicBezTo>
                <a:cubicBezTo>
                  <a:pt x="2621440" y="986854"/>
                  <a:pt x="2522591" y="1208137"/>
                  <a:pt x="2577353" y="1383865"/>
                </a:cubicBezTo>
                <a:cubicBezTo>
                  <a:pt x="2632115" y="1559594"/>
                  <a:pt x="2574439" y="1699819"/>
                  <a:pt x="2577353" y="1827287"/>
                </a:cubicBezTo>
                <a:cubicBezTo>
                  <a:pt x="2575043" y="2036326"/>
                  <a:pt x="2401573" y="2154454"/>
                  <a:pt x="2211896" y="2192744"/>
                </a:cubicBezTo>
                <a:cubicBezTo>
                  <a:pt x="2056500" y="2244953"/>
                  <a:pt x="1893795" y="2159880"/>
                  <a:pt x="1750286" y="2192744"/>
                </a:cubicBezTo>
                <a:cubicBezTo>
                  <a:pt x="1606777" y="2225608"/>
                  <a:pt x="1460448" y="2143402"/>
                  <a:pt x="1325605" y="2192744"/>
                </a:cubicBezTo>
                <a:cubicBezTo>
                  <a:pt x="1190762" y="2242086"/>
                  <a:pt x="1059075" y="2171339"/>
                  <a:pt x="919389" y="2192744"/>
                </a:cubicBezTo>
                <a:cubicBezTo>
                  <a:pt x="779703" y="2214149"/>
                  <a:pt x="565158" y="2161278"/>
                  <a:pt x="365457" y="2192744"/>
                </a:cubicBezTo>
                <a:cubicBezTo>
                  <a:pt x="149181" y="2246779"/>
                  <a:pt x="53511" y="2044471"/>
                  <a:pt x="0" y="1827287"/>
                </a:cubicBezTo>
                <a:cubicBezTo>
                  <a:pt x="-13953" y="1592228"/>
                  <a:pt x="830" y="1485356"/>
                  <a:pt x="0" y="1325392"/>
                </a:cubicBezTo>
                <a:cubicBezTo>
                  <a:pt x="-830" y="1165429"/>
                  <a:pt x="49828" y="1050275"/>
                  <a:pt x="0" y="867352"/>
                </a:cubicBezTo>
                <a:cubicBezTo>
                  <a:pt x="-49828" y="684429"/>
                  <a:pt x="51713" y="473213"/>
                  <a:pt x="0" y="365457"/>
                </a:cubicBezTo>
                <a:close/>
              </a:path>
              <a:path w="2577353" h="2192744" stroke="0" extrusionOk="0">
                <a:moveTo>
                  <a:pt x="0" y="365457"/>
                </a:moveTo>
                <a:cubicBezTo>
                  <a:pt x="-40298" y="138765"/>
                  <a:pt x="132573" y="11653"/>
                  <a:pt x="365457" y="0"/>
                </a:cubicBezTo>
                <a:cubicBezTo>
                  <a:pt x="528031" y="-55960"/>
                  <a:pt x="676514" y="35571"/>
                  <a:pt x="863996" y="0"/>
                </a:cubicBezTo>
                <a:cubicBezTo>
                  <a:pt x="1051478" y="-35571"/>
                  <a:pt x="1175238" y="19992"/>
                  <a:pt x="1307141" y="0"/>
                </a:cubicBezTo>
                <a:cubicBezTo>
                  <a:pt x="1439045" y="-19992"/>
                  <a:pt x="1634655" y="35916"/>
                  <a:pt x="1731822" y="0"/>
                </a:cubicBezTo>
                <a:cubicBezTo>
                  <a:pt x="1828989" y="-35916"/>
                  <a:pt x="2017949" y="35436"/>
                  <a:pt x="2211896" y="0"/>
                </a:cubicBezTo>
                <a:cubicBezTo>
                  <a:pt x="2424172" y="-21485"/>
                  <a:pt x="2538537" y="157677"/>
                  <a:pt x="2577353" y="365457"/>
                </a:cubicBezTo>
                <a:cubicBezTo>
                  <a:pt x="2633620" y="489667"/>
                  <a:pt x="2557490" y="610381"/>
                  <a:pt x="2577353" y="852734"/>
                </a:cubicBezTo>
                <a:cubicBezTo>
                  <a:pt x="2597216" y="1095087"/>
                  <a:pt x="2537652" y="1153820"/>
                  <a:pt x="2577353" y="1369247"/>
                </a:cubicBezTo>
                <a:cubicBezTo>
                  <a:pt x="2617054" y="1584674"/>
                  <a:pt x="2537939" y="1661552"/>
                  <a:pt x="2577353" y="1827287"/>
                </a:cubicBezTo>
                <a:cubicBezTo>
                  <a:pt x="2536618" y="2026793"/>
                  <a:pt x="2425285" y="2161062"/>
                  <a:pt x="2211896" y="2192744"/>
                </a:cubicBezTo>
                <a:cubicBezTo>
                  <a:pt x="1996783" y="2194674"/>
                  <a:pt x="1950395" y="2168105"/>
                  <a:pt x="1731822" y="2192744"/>
                </a:cubicBezTo>
                <a:cubicBezTo>
                  <a:pt x="1513249" y="2217383"/>
                  <a:pt x="1413042" y="2134413"/>
                  <a:pt x="1233283" y="2192744"/>
                </a:cubicBezTo>
                <a:cubicBezTo>
                  <a:pt x="1053524" y="2251075"/>
                  <a:pt x="622489" y="2151104"/>
                  <a:pt x="365457" y="2192744"/>
                </a:cubicBezTo>
                <a:cubicBezTo>
                  <a:pt x="148684" y="2195197"/>
                  <a:pt x="-3518" y="2026696"/>
                  <a:pt x="0" y="1827287"/>
                </a:cubicBezTo>
                <a:cubicBezTo>
                  <a:pt x="-28256" y="1603931"/>
                  <a:pt x="38447" y="1563989"/>
                  <a:pt x="0" y="1325392"/>
                </a:cubicBezTo>
                <a:cubicBezTo>
                  <a:pt x="-38447" y="1086796"/>
                  <a:pt x="20179" y="986794"/>
                  <a:pt x="0" y="838115"/>
                </a:cubicBezTo>
                <a:cubicBezTo>
                  <a:pt x="-20179" y="689436"/>
                  <a:pt x="41107" y="522234"/>
                  <a:pt x="0" y="365457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Any sub-group of parties can recover a shared key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later on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, and encrypt their communication. </a:t>
            </a:r>
          </a:p>
        </p:txBody>
      </p:sp>
    </p:spTree>
    <p:extLst>
      <p:ext uri="{BB962C8B-B14F-4D97-AF65-F5344CB8AC3E}">
        <p14:creationId xmlns:p14="http://schemas.microsoft.com/office/powerpoint/2010/main" val="350330553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B8134A22-5D3C-A86E-53BA-512B6A24C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Fine-grained 4-NIKE in the </a:t>
            </a:r>
            <a:r>
              <a:rPr lang="en-US" sz="4800" dirty="0" err="1"/>
              <a:t>Shoup’s</a:t>
            </a:r>
            <a:r>
              <a:rPr lang="en-US" sz="4800" dirty="0"/>
              <a:t> GGM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9AAC32EB-9B4F-EB83-F4E6-99F23DE79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84630"/>
            <a:ext cx="10058400" cy="3136011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solidFill>
                  <a:srgbClr val="C00000"/>
                </a:solidFill>
              </a:rPr>
              <a:t>Challenge: </a:t>
            </a:r>
            <a:r>
              <a:rPr lang="en-US" sz="2200" dirty="0"/>
              <a:t>Idea of 4-NIKE from </a:t>
            </a:r>
            <a:r>
              <a:rPr lang="en-US" sz="2200" b="1" dirty="0"/>
              <a:t>idealized</a:t>
            </a:r>
            <a:r>
              <a:rPr lang="en-US" sz="2200" dirty="0"/>
              <a:t> 2-NIKE relies on its </a:t>
            </a:r>
            <a:r>
              <a:rPr lang="en-US" sz="2200" b="1" dirty="0"/>
              <a:t>optimal security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solidFill>
                  <a:srgbClr val="C00000"/>
                </a:solidFill>
              </a:rPr>
              <a:t> It fails in cryptographic groups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608497DD-1F29-A7D5-DE8B-52450805D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6582AA-A4DF-68B3-D1FF-2EAA0F93D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80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964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04AE052-80F9-3ADE-2BE4-17E9B5004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Fine-grained 4-NIKE in the </a:t>
            </a:r>
            <a:r>
              <a:rPr lang="en-US" sz="4800" dirty="0" err="1"/>
              <a:t>Shoup’s</a:t>
            </a:r>
            <a:r>
              <a:rPr lang="en-US" sz="4800" dirty="0"/>
              <a:t> GGM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5">
                <a:extLst>
                  <a:ext uri="{FF2B5EF4-FFF2-40B4-BE49-F238E27FC236}">
                    <a16:creationId xmlns:a16="http://schemas.microsoft.com/office/drawing/2014/main" id="{9AAC32EB-9B4F-EB83-F4E6-99F23DE797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984630"/>
                <a:ext cx="10058400" cy="313601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200" dirty="0">
                    <a:solidFill>
                      <a:srgbClr val="C00000"/>
                    </a:solidFill>
                  </a:rPr>
                  <a:t>Challenge: </a:t>
                </a:r>
                <a:r>
                  <a:rPr lang="en-US" sz="2200" dirty="0"/>
                  <a:t>Idea of 4-NIKE from </a:t>
                </a:r>
                <a:r>
                  <a:rPr lang="en-US" sz="2200" b="1" dirty="0"/>
                  <a:t>idealized</a:t>
                </a:r>
                <a:r>
                  <a:rPr lang="en-US" sz="2200" dirty="0"/>
                  <a:t> 2-NIKE relies on its optimal security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sz="2000" dirty="0"/>
                  <a:t> It fails in cryptographic groups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rgbClr val="C00000"/>
                    </a:solidFill>
                  </a:rPr>
                  <a:t>Solution: </a:t>
                </a:r>
                <a:r>
                  <a:rPr lang="en-US" sz="2200" dirty="0"/>
                  <a:t>Increase group size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2200" dirty="0">
                  <a:solidFill>
                    <a:srgbClr val="C00000"/>
                  </a:solidFill>
                </a:endParaRP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dlog</a:t>
                </a:r>
                <a:r>
                  <a:rPr lang="en-US" sz="2000" dirty="0">
                    <a:solidFill>
                      <a:srgbClr val="C00000"/>
                    </a:solidFill>
                  </a:rPr>
                  <a:t>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time</a:t>
                </a:r>
              </a:p>
            </p:txBody>
          </p:sp>
        </mc:Choice>
        <mc:Fallback xmlns="">
          <p:sp>
            <p:nvSpPr>
              <p:cNvPr id="13" name="Content Placeholder 5">
                <a:extLst>
                  <a:ext uri="{FF2B5EF4-FFF2-40B4-BE49-F238E27FC236}">
                    <a16:creationId xmlns:a16="http://schemas.microsoft.com/office/drawing/2014/main" id="{9AAC32EB-9B4F-EB83-F4E6-99F23DE797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984630"/>
                <a:ext cx="10058400" cy="3136011"/>
              </a:xfrm>
              <a:blipFill>
                <a:blip r:embed="rId6"/>
                <a:stretch>
                  <a:fillRect l="-1765" t="-2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5BA7E7C-33BD-1EFA-B6EF-6E3519ABA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C53F98-5812-EF72-5DE3-33008FCB2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81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64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6E921A-4C42-5AA7-D0F6-10173E8BC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Fine-grained 4-NIKE in the </a:t>
            </a:r>
            <a:r>
              <a:rPr lang="en-US" sz="4800" dirty="0" err="1"/>
              <a:t>Shoup’s</a:t>
            </a:r>
            <a:r>
              <a:rPr lang="en-US" sz="4800" dirty="0"/>
              <a:t> GGM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5">
                <a:extLst>
                  <a:ext uri="{FF2B5EF4-FFF2-40B4-BE49-F238E27FC236}">
                    <a16:creationId xmlns:a16="http://schemas.microsoft.com/office/drawing/2014/main" id="{9AAC32EB-9B4F-EB83-F4E6-99F23DE797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984630"/>
                <a:ext cx="10058400" cy="38837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dirty="0">
                    <a:solidFill>
                      <a:srgbClr val="C00000"/>
                    </a:solidFill>
                  </a:rPr>
                  <a:t>Challenge: </a:t>
                </a:r>
                <a:r>
                  <a:rPr lang="en-US" sz="2200" dirty="0"/>
                  <a:t>Idea of 4-NIKE from </a:t>
                </a:r>
                <a:r>
                  <a:rPr lang="en-US" sz="2200" b="1" dirty="0"/>
                  <a:t>idealized</a:t>
                </a:r>
                <a:r>
                  <a:rPr lang="en-US" sz="2200" dirty="0"/>
                  <a:t> 2-NIKE relies on its optimal security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sz="2000" dirty="0"/>
                  <a:t> It fails in cryptographic groups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rgbClr val="C00000"/>
                    </a:solidFill>
                  </a:rPr>
                  <a:t>Solution: </a:t>
                </a:r>
                <a:r>
                  <a:rPr lang="en-US" sz="2200" dirty="0"/>
                  <a:t>Increase group size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2200" dirty="0">
                  <a:solidFill>
                    <a:srgbClr val="C00000"/>
                  </a:solidFill>
                </a:endParaRP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dlog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time</a:t>
                </a:r>
                <a:endParaRPr lang="en-US" sz="20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rgbClr val="C00000"/>
                    </a:solidFill>
                  </a:rPr>
                  <a:t>Challenge: </a:t>
                </a:r>
                <a:r>
                  <a:rPr lang="en-US" sz="2200" dirty="0"/>
                  <a:t>This reduces the probability of finding collisions (and shared key)</a:t>
                </a:r>
                <a:endParaRPr lang="en-US" sz="22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Content Placeholder 5">
                <a:extLst>
                  <a:ext uri="{FF2B5EF4-FFF2-40B4-BE49-F238E27FC236}">
                    <a16:creationId xmlns:a16="http://schemas.microsoft.com/office/drawing/2014/main" id="{9AAC32EB-9B4F-EB83-F4E6-99F23DE797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984630"/>
                <a:ext cx="10058400" cy="3883735"/>
              </a:xfrm>
              <a:blipFill>
                <a:blip r:embed="rId5"/>
                <a:stretch>
                  <a:fillRect l="-1765" t="-1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CD63E13-33CF-8225-C39F-5B31B3E03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6752B3-EDD6-674A-50A8-8AF9A32CC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9122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154B3BA-6814-DF86-923B-8CE8F6697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Fine-grained 4-NIKE in the </a:t>
            </a:r>
            <a:r>
              <a:rPr lang="en-US" sz="4800" dirty="0" err="1"/>
              <a:t>Shoup’s</a:t>
            </a:r>
            <a:r>
              <a:rPr lang="en-US" sz="4800" dirty="0"/>
              <a:t> GGM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5">
                <a:extLst>
                  <a:ext uri="{FF2B5EF4-FFF2-40B4-BE49-F238E27FC236}">
                    <a16:creationId xmlns:a16="http://schemas.microsoft.com/office/drawing/2014/main" id="{9AAC32EB-9B4F-EB83-F4E6-99F23DE797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984629"/>
                <a:ext cx="10058400" cy="432357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200" dirty="0">
                    <a:solidFill>
                      <a:srgbClr val="C00000"/>
                    </a:solidFill>
                  </a:rPr>
                  <a:t>Challenge: </a:t>
                </a:r>
                <a:r>
                  <a:rPr lang="en-US" sz="2200" dirty="0"/>
                  <a:t>Idea of 4-NIKE from </a:t>
                </a:r>
                <a:r>
                  <a:rPr lang="en-US" sz="2200" b="1" dirty="0"/>
                  <a:t>idealized</a:t>
                </a:r>
                <a:r>
                  <a:rPr lang="en-US" sz="2200" dirty="0"/>
                  <a:t> 2-NIKE relies on its optimal security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sz="2000" dirty="0"/>
                  <a:t> It fails in cryptographic groups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rgbClr val="C00000"/>
                    </a:solidFill>
                  </a:rPr>
                  <a:t>Solution: </a:t>
                </a:r>
                <a:r>
                  <a:rPr lang="en-US" sz="2200" dirty="0"/>
                  <a:t>Increase group size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2200" dirty="0">
                  <a:solidFill>
                    <a:srgbClr val="C00000"/>
                  </a:solidFill>
                </a:endParaRP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dlog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time</a:t>
                </a:r>
                <a:endParaRPr lang="en-US" sz="20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rgbClr val="C00000"/>
                    </a:solidFill>
                  </a:rPr>
                  <a:t>Challenge: </a:t>
                </a:r>
                <a:r>
                  <a:rPr lang="en-US" sz="2200" dirty="0"/>
                  <a:t>This reduces the probability of finding collisions (and shared key)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dirty="0">
                    <a:solidFill>
                      <a:srgbClr val="C00000"/>
                    </a:solidFill>
                  </a:rPr>
                  <a:t> Solution: </a:t>
                </a:r>
                <a:r>
                  <a:rPr lang="en-US" dirty="0"/>
                  <a:t>Merkle-style 2-NIKE with </a:t>
                </a:r>
                <a:r>
                  <a:rPr lang="en-US" b="1" dirty="0"/>
                  <a:t>idealized hash function</a:t>
                </a:r>
                <a:r>
                  <a:rPr lang="en-US" dirty="0"/>
                  <a:t> + increasing the group size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Content Placeholder 5">
                <a:extLst>
                  <a:ext uri="{FF2B5EF4-FFF2-40B4-BE49-F238E27FC236}">
                    <a16:creationId xmlns:a16="http://schemas.microsoft.com/office/drawing/2014/main" id="{9AAC32EB-9B4F-EB83-F4E6-99F23DE797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984629"/>
                <a:ext cx="10058400" cy="4323573"/>
              </a:xfrm>
              <a:blipFill>
                <a:blip r:embed="rId5"/>
                <a:stretch>
                  <a:fillRect l="-1765" t="-1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5AC06A7-2B3C-6884-A4DD-A9BDB54E2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E943D3-BCA3-03C6-11FB-720A526A8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8270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340927E2-B7BE-CE49-3F86-8409A8CEA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Fine-grained 4-NIKE in the </a:t>
            </a:r>
            <a:r>
              <a:rPr lang="en-US" sz="4800" dirty="0" err="1"/>
              <a:t>Shoup’s</a:t>
            </a:r>
            <a:r>
              <a:rPr lang="en-US" sz="4800" dirty="0"/>
              <a:t> GGM</a:t>
            </a:r>
          </a:p>
        </p:txBody>
      </p: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39794CC-5272-3056-A032-69DEEB0E2C62}"/>
                  </a:ext>
                </a:extLst>
              </p:cNvPr>
              <p:cNvSpPr txBox="1"/>
              <p:nvPr/>
            </p:nvSpPr>
            <p:spPr>
              <a:xfrm>
                <a:off x="9420253" y="1969922"/>
                <a:ext cx="1735427" cy="830997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𝔾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>
                    <a:solidFill>
                      <a:srgbClr val="0070C0"/>
                    </a:solidFill>
                  </a:rPr>
                  <a:t>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39794CC-5272-3056-A032-69DEEB0E2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253" y="1969922"/>
                <a:ext cx="173542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6" descr="Happy Bee">
            <a:extLst>
              <a:ext uri="{FF2B5EF4-FFF2-40B4-BE49-F238E27FC236}">
                <a16:creationId xmlns:a16="http://schemas.microsoft.com/office/drawing/2014/main" id="{E2A9C4FE-1163-C980-E6A4-B05EDB9A7A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4359" y="208527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3695F77-7F6F-1C3C-B39E-0EE788F13CD3}"/>
                  </a:ext>
                </a:extLst>
              </p:cNvPr>
              <p:cNvSpPr txBox="1"/>
              <p:nvPr/>
            </p:nvSpPr>
            <p:spPr>
              <a:xfrm>
                <a:off x="2112482" y="280091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3695F77-7F6F-1C3C-B39E-0EE788F13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482" y="2800919"/>
                <a:ext cx="259396" cy="246221"/>
              </a:xfrm>
              <a:prstGeom prst="rect">
                <a:avLst/>
              </a:prstGeom>
              <a:blipFill>
                <a:blip r:embed="rId7"/>
                <a:stretch>
                  <a:fillRect l="-14286" r="-476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821AD80-EF41-78E4-1C07-7F85E46F541E}"/>
              </a:ext>
            </a:extLst>
          </p:cNvPr>
          <p:cNvCxnSpPr>
            <a:cxnSpLocks/>
          </p:cNvCxnSpPr>
          <p:nvPr/>
        </p:nvCxnSpPr>
        <p:spPr>
          <a:xfrm>
            <a:off x="946809" y="2817590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F3C2DB1-1545-7DAA-013D-370CF759EED9}"/>
                  </a:ext>
                </a:extLst>
              </p:cNvPr>
              <p:cNvSpPr txBox="1"/>
              <p:nvPr/>
            </p:nvSpPr>
            <p:spPr>
              <a:xfrm>
                <a:off x="827481" y="2449052"/>
                <a:ext cx="11075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F3C2DB1-1545-7DAA-013D-370CF759E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81" y="2449052"/>
                <a:ext cx="1107547" cy="276999"/>
              </a:xfrm>
              <a:prstGeom prst="rect">
                <a:avLst/>
              </a:prstGeom>
              <a:blipFill>
                <a:blip r:embed="rId8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856A73-A02E-FBDB-8467-F35F326A9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0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19515D0-1E71-1574-1B26-41C8092D0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Fine-grained 4-NIKE in the </a:t>
            </a:r>
            <a:r>
              <a:rPr lang="en-US" sz="4800" dirty="0" err="1"/>
              <a:t>Shoup’s</a:t>
            </a:r>
            <a:r>
              <a:rPr lang="en-US" sz="4800" dirty="0"/>
              <a:t> GGM</a:t>
            </a:r>
          </a:p>
        </p:txBody>
      </p: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B76C56-F744-078A-C3EC-640A10F65E27}"/>
                  </a:ext>
                </a:extLst>
              </p:cNvPr>
              <p:cNvSpPr txBox="1"/>
              <p:nvPr/>
            </p:nvSpPr>
            <p:spPr>
              <a:xfrm>
                <a:off x="9420253" y="1969922"/>
                <a:ext cx="1735427" cy="830997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𝔾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>
                    <a:solidFill>
                      <a:srgbClr val="0070C0"/>
                    </a:solidFill>
                  </a:rPr>
                  <a:t>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B76C56-F744-078A-C3EC-640A10F65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253" y="1969922"/>
                <a:ext cx="173542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6" descr="Happy Bee">
            <a:extLst>
              <a:ext uri="{FF2B5EF4-FFF2-40B4-BE49-F238E27FC236}">
                <a16:creationId xmlns:a16="http://schemas.microsoft.com/office/drawing/2014/main" id="{A43C3362-BB85-1489-D13D-3CE1EC0F33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4359" y="208527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AE91BBA-E998-F9B1-5291-1E8DB7EDEF03}"/>
                  </a:ext>
                </a:extLst>
              </p:cNvPr>
              <p:cNvSpPr txBox="1"/>
              <p:nvPr/>
            </p:nvSpPr>
            <p:spPr>
              <a:xfrm>
                <a:off x="2112482" y="280091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AE91BBA-E998-F9B1-5291-1E8DB7EDE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482" y="2800919"/>
                <a:ext cx="259396" cy="246221"/>
              </a:xfrm>
              <a:prstGeom prst="rect">
                <a:avLst/>
              </a:prstGeom>
              <a:blipFill>
                <a:blip r:embed="rId7"/>
                <a:stretch>
                  <a:fillRect l="-14286" r="-476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626B9D2-1CD0-BA0B-E01D-CE81AE15BE1B}"/>
              </a:ext>
            </a:extLst>
          </p:cNvPr>
          <p:cNvCxnSpPr>
            <a:cxnSpLocks/>
          </p:cNvCxnSpPr>
          <p:nvPr/>
        </p:nvCxnSpPr>
        <p:spPr>
          <a:xfrm>
            <a:off x="946809" y="2817590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3DE145C-7179-FA21-7D1F-342CA24F8B35}"/>
                  </a:ext>
                </a:extLst>
              </p:cNvPr>
              <p:cNvSpPr txBox="1"/>
              <p:nvPr/>
            </p:nvSpPr>
            <p:spPr>
              <a:xfrm>
                <a:off x="827481" y="2449052"/>
                <a:ext cx="11075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3DE145C-7179-FA21-7D1F-342CA24F8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81" y="2449052"/>
                <a:ext cx="1107547" cy="276999"/>
              </a:xfrm>
              <a:prstGeom prst="rect">
                <a:avLst/>
              </a:prstGeom>
              <a:blipFill>
                <a:blip r:embed="rId8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BC3269-455C-A532-7A2A-5F96906C3857}"/>
                  </a:ext>
                </a:extLst>
              </p:cNvPr>
              <p:cNvSpPr txBox="1"/>
              <p:nvPr/>
            </p:nvSpPr>
            <p:spPr>
              <a:xfrm>
                <a:off x="1058224" y="3125093"/>
                <a:ext cx="2367912" cy="312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BC3269-455C-A532-7A2A-5F96906C3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224" y="3125093"/>
                <a:ext cx="2367912" cy="312650"/>
              </a:xfrm>
              <a:prstGeom prst="rect">
                <a:avLst/>
              </a:prstGeom>
              <a:blipFill>
                <a:blip r:embed="rId9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9D0CE1-687E-855E-ADF0-AD2AA589C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5555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33CAE41-D35A-DDD6-C599-15A0ACFD9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Fine-grained 4-NIKE in the </a:t>
            </a:r>
            <a:r>
              <a:rPr lang="en-US" sz="4800" dirty="0" err="1"/>
              <a:t>Shoup’s</a:t>
            </a:r>
            <a:r>
              <a:rPr lang="en-US" sz="4800" dirty="0"/>
              <a:t> GGM</a:t>
            </a:r>
          </a:p>
        </p:txBody>
      </p: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FB990B-A14F-52BF-A17D-7315434F3496}"/>
                  </a:ext>
                </a:extLst>
              </p:cNvPr>
              <p:cNvSpPr txBox="1"/>
              <p:nvPr/>
            </p:nvSpPr>
            <p:spPr>
              <a:xfrm>
                <a:off x="9420253" y="1969922"/>
                <a:ext cx="1735427" cy="830997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𝔾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>
                    <a:solidFill>
                      <a:srgbClr val="0070C0"/>
                    </a:solidFill>
                  </a:rPr>
                  <a:t>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FB990B-A14F-52BF-A17D-7315434F3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253" y="1969922"/>
                <a:ext cx="173542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6" descr="Happy Bee">
            <a:extLst>
              <a:ext uri="{FF2B5EF4-FFF2-40B4-BE49-F238E27FC236}">
                <a16:creationId xmlns:a16="http://schemas.microsoft.com/office/drawing/2014/main" id="{F819C20E-9E88-4D41-9F3F-95A296EA5B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4359" y="208527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EED65EA-84C5-3A6D-50BD-413482072BE7}"/>
                  </a:ext>
                </a:extLst>
              </p:cNvPr>
              <p:cNvSpPr txBox="1"/>
              <p:nvPr/>
            </p:nvSpPr>
            <p:spPr>
              <a:xfrm>
                <a:off x="2112482" y="280091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EED65EA-84C5-3A6D-50BD-413482072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482" y="2800919"/>
                <a:ext cx="259396" cy="246221"/>
              </a:xfrm>
              <a:prstGeom prst="rect">
                <a:avLst/>
              </a:prstGeom>
              <a:blipFill>
                <a:blip r:embed="rId7"/>
                <a:stretch>
                  <a:fillRect l="-14286" r="-476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7246C97-6BA2-EBD3-E374-9E0C4F042BD8}"/>
              </a:ext>
            </a:extLst>
          </p:cNvPr>
          <p:cNvCxnSpPr>
            <a:cxnSpLocks/>
          </p:cNvCxnSpPr>
          <p:nvPr/>
        </p:nvCxnSpPr>
        <p:spPr>
          <a:xfrm>
            <a:off x="946809" y="2817590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8CFBC4A-79A2-8D9F-3752-CF96F78D8861}"/>
                  </a:ext>
                </a:extLst>
              </p:cNvPr>
              <p:cNvSpPr txBox="1"/>
              <p:nvPr/>
            </p:nvSpPr>
            <p:spPr>
              <a:xfrm>
                <a:off x="827481" y="2449052"/>
                <a:ext cx="11075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8CFBC4A-79A2-8D9F-3752-CF96F78D88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81" y="2449052"/>
                <a:ext cx="1107547" cy="276999"/>
              </a:xfrm>
              <a:prstGeom prst="rect">
                <a:avLst/>
              </a:prstGeom>
              <a:blipFill>
                <a:blip r:embed="rId8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B28F5B2-F0AD-CC4E-DCE4-DA7195206A30}"/>
              </a:ext>
            </a:extLst>
          </p:cNvPr>
          <p:cNvCxnSpPr>
            <a:cxnSpLocks/>
          </p:cNvCxnSpPr>
          <p:nvPr/>
        </p:nvCxnSpPr>
        <p:spPr>
          <a:xfrm>
            <a:off x="2930793" y="2664735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A8AC6F1-6170-5ADB-A437-6F984FB86DD4}"/>
                  </a:ext>
                </a:extLst>
              </p:cNvPr>
              <p:cNvSpPr txBox="1"/>
              <p:nvPr/>
            </p:nvSpPr>
            <p:spPr>
              <a:xfrm>
                <a:off x="4083160" y="2289107"/>
                <a:ext cx="13939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A8AC6F1-6170-5ADB-A437-6F984FB86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2289107"/>
                <a:ext cx="1393971" cy="276999"/>
              </a:xfrm>
              <a:prstGeom prst="rect">
                <a:avLst/>
              </a:prstGeom>
              <a:blipFill>
                <a:blip r:embed="rId9"/>
                <a:stretch>
                  <a:fillRect l="-5405" t="-8696" r="-5405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6E16661-07E0-9062-C82C-EC68CBF33184}"/>
                  </a:ext>
                </a:extLst>
              </p:cNvPr>
              <p:cNvSpPr txBox="1"/>
              <p:nvPr/>
            </p:nvSpPr>
            <p:spPr>
              <a:xfrm>
                <a:off x="4083160" y="2707103"/>
                <a:ext cx="1943994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…,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6E16661-07E0-9062-C82C-EC68CBF33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2707103"/>
                <a:ext cx="1943994" cy="414537"/>
              </a:xfrm>
              <a:prstGeom prst="rect">
                <a:avLst/>
              </a:prstGeom>
              <a:blipFill>
                <a:blip r:embed="rId10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F22AD7-9757-3B5D-68A7-62A0D41DAAD1}"/>
                  </a:ext>
                </a:extLst>
              </p:cNvPr>
              <p:cNvSpPr txBox="1"/>
              <p:nvPr/>
            </p:nvSpPr>
            <p:spPr>
              <a:xfrm>
                <a:off x="1058224" y="3125093"/>
                <a:ext cx="2367912" cy="312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F22AD7-9757-3B5D-68A7-62A0D41DA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224" y="3125093"/>
                <a:ext cx="2367912" cy="312650"/>
              </a:xfrm>
              <a:prstGeom prst="rect">
                <a:avLst/>
              </a:prstGeom>
              <a:blipFill>
                <a:blip r:embed="rId11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D65C62-5092-93F6-AF7E-B5765E9E9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5415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06B9E6EC-0CF2-73B1-F8F9-2F38DB47E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Fine-grained 4-NIKE in the </a:t>
            </a:r>
            <a:r>
              <a:rPr lang="en-US" sz="4800" dirty="0" err="1"/>
              <a:t>Shoup’s</a:t>
            </a:r>
            <a:r>
              <a:rPr lang="en-US" sz="4800" dirty="0"/>
              <a:t> GGM</a:t>
            </a:r>
          </a:p>
        </p:txBody>
      </p: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pic>
        <p:nvPicPr>
          <p:cNvPr id="5" name="Picture 6" descr="Happy Bee">
            <a:extLst>
              <a:ext uri="{FF2B5EF4-FFF2-40B4-BE49-F238E27FC236}">
                <a16:creationId xmlns:a16="http://schemas.microsoft.com/office/drawing/2014/main" id="{0192C939-02C7-125E-DCC7-700C048B0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359" y="208527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796197-F6CE-52AE-AAF1-2A328F7C6BFE}"/>
                  </a:ext>
                </a:extLst>
              </p:cNvPr>
              <p:cNvSpPr txBox="1"/>
              <p:nvPr/>
            </p:nvSpPr>
            <p:spPr>
              <a:xfrm>
                <a:off x="2112482" y="280091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796197-F6CE-52AE-AAF1-2A328F7C6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482" y="2800919"/>
                <a:ext cx="259396" cy="246221"/>
              </a:xfrm>
              <a:prstGeom prst="rect">
                <a:avLst/>
              </a:prstGeom>
              <a:blipFill>
                <a:blip r:embed="rId6"/>
                <a:stretch>
                  <a:fillRect l="-14286" r="-476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448EF33-A208-60BE-03FB-8C27596D1221}"/>
              </a:ext>
            </a:extLst>
          </p:cNvPr>
          <p:cNvCxnSpPr>
            <a:cxnSpLocks/>
          </p:cNvCxnSpPr>
          <p:nvPr/>
        </p:nvCxnSpPr>
        <p:spPr>
          <a:xfrm>
            <a:off x="946809" y="2817590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57C29F-6F85-97FB-1C87-4838E1B276A9}"/>
                  </a:ext>
                </a:extLst>
              </p:cNvPr>
              <p:cNvSpPr txBox="1"/>
              <p:nvPr/>
            </p:nvSpPr>
            <p:spPr>
              <a:xfrm>
                <a:off x="827481" y="2449052"/>
                <a:ext cx="11075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57C29F-6F85-97FB-1C87-4838E1B27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81" y="2449052"/>
                <a:ext cx="1107547" cy="276999"/>
              </a:xfrm>
              <a:prstGeom prst="rect">
                <a:avLst/>
              </a:prstGeom>
              <a:blipFill>
                <a:blip r:embed="rId7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FE9546D-013C-6ECC-1F0E-2DEFC9D5ADA0}"/>
              </a:ext>
            </a:extLst>
          </p:cNvPr>
          <p:cNvCxnSpPr>
            <a:cxnSpLocks/>
          </p:cNvCxnSpPr>
          <p:nvPr/>
        </p:nvCxnSpPr>
        <p:spPr>
          <a:xfrm>
            <a:off x="2930793" y="2664735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FB990B-A14F-52BF-A17D-7315434F3496}"/>
                  </a:ext>
                </a:extLst>
              </p:cNvPr>
              <p:cNvSpPr txBox="1"/>
              <p:nvPr/>
            </p:nvSpPr>
            <p:spPr>
              <a:xfrm>
                <a:off x="9420253" y="1969922"/>
                <a:ext cx="1735427" cy="830997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𝔾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>
                    <a:solidFill>
                      <a:srgbClr val="0070C0"/>
                    </a:solidFill>
                  </a:rPr>
                  <a:t>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FB990B-A14F-52BF-A17D-7315434F3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253" y="1969922"/>
                <a:ext cx="1735427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6" descr="Happy Bee">
            <a:extLst>
              <a:ext uri="{FF2B5EF4-FFF2-40B4-BE49-F238E27FC236}">
                <a16:creationId xmlns:a16="http://schemas.microsoft.com/office/drawing/2014/main" id="{EE449F4D-F835-639B-9B3D-F258BA929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359" y="4193265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AF697B-A1C6-0F98-DDB8-939AC1D697DF}"/>
                  </a:ext>
                </a:extLst>
              </p:cNvPr>
              <p:cNvSpPr txBox="1"/>
              <p:nvPr/>
            </p:nvSpPr>
            <p:spPr>
              <a:xfrm>
                <a:off x="2112482" y="4908908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AF697B-A1C6-0F98-DDB8-939AC1D69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482" y="4908908"/>
                <a:ext cx="259396" cy="246221"/>
              </a:xfrm>
              <a:prstGeom prst="rect">
                <a:avLst/>
              </a:prstGeom>
              <a:blipFill>
                <a:blip r:embed="rId9"/>
                <a:stretch>
                  <a:fillRect l="-14286" r="-476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D645A0E-312E-698E-EFEE-290A7CD64CF0}"/>
              </a:ext>
            </a:extLst>
          </p:cNvPr>
          <p:cNvCxnSpPr>
            <a:cxnSpLocks/>
          </p:cNvCxnSpPr>
          <p:nvPr/>
        </p:nvCxnSpPr>
        <p:spPr>
          <a:xfrm>
            <a:off x="946809" y="4925579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5C77269-DB62-1982-A764-2C9B343A8FC2}"/>
                  </a:ext>
                </a:extLst>
              </p:cNvPr>
              <p:cNvSpPr txBox="1"/>
              <p:nvPr/>
            </p:nvSpPr>
            <p:spPr>
              <a:xfrm>
                <a:off x="827481" y="4557041"/>
                <a:ext cx="10865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5C77269-DB62-1982-A764-2C9B343A8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81" y="4557041"/>
                <a:ext cx="1086515" cy="276999"/>
              </a:xfrm>
              <a:prstGeom prst="rect">
                <a:avLst/>
              </a:prstGeom>
              <a:blipFill>
                <a:blip r:embed="rId10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5B7240F-F40E-B85D-7DC0-BF0AAB1F39EA}"/>
              </a:ext>
            </a:extLst>
          </p:cNvPr>
          <p:cNvCxnSpPr>
            <a:cxnSpLocks/>
          </p:cNvCxnSpPr>
          <p:nvPr/>
        </p:nvCxnSpPr>
        <p:spPr>
          <a:xfrm>
            <a:off x="2930793" y="4772724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0BDF18-FEB8-DA7D-8578-3C19D7FED6E4}"/>
                  </a:ext>
                </a:extLst>
              </p:cNvPr>
              <p:cNvSpPr txBox="1"/>
              <p:nvPr/>
            </p:nvSpPr>
            <p:spPr>
              <a:xfrm>
                <a:off x="4083160" y="4616399"/>
                <a:ext cx="1872564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…,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0BDF18-FEB8-DA7D-8578-3C19D7FED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4616399"/>
                <a:ext cx="1872564" cy="414537"/>
              </a:xfrm>
              <a:prstGeom prst="rect">
                <a:avLst/>
              </a:prstGeom>
              <a:blipFill>
                <a:blip r:embed="rId11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F5C8AB9-30E4-C64E-0361-40C73440DE27}"/>
                  </a:ext>
                </a:extLst>
              </p:cNvPr>
              <p:cNvSpPr txBox="1"/>
              <p:nvPr/>
            </p:nvSpPr>
            <p:spPr>
              <a:xfrm>
                <a:off x="4083160" y="2289107"/>
                <a:ext cx="13939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F5C8AB9-30E4-C64E-0361-40C73440D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2289107"/>
                <a:ext cx="1393971" cy="276999"/>
              </a:xfrm>
              <a:prstGeom prst="rect">
                <a:avLst/>
              </a:prstGeom>
              <a:blipFill>
                <a:blip r:embed="rId12"/>
                <a:stretch>
                  <a:fillRect l="-5405" t="-8696" r="-5405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8FC7E33-F4D0-0CAA-E368-3E6D279769A4}"/>
                  </a:ext>
                </a:extLst>
              </p:cNvPr>
              <p:cNvSpPr txBox="1"/>
              <p:nvPr/>
            </p:nvSpPr>
            <p:spPr>
              <a:xfrm>
                <a:off x="4083160" y="2707103"/>
                <a:ext cx="1943994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…,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8FC7E33-F4D0-0CAA-E368-3E6D27976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2707103"/>
                <a:ext cx="1943994" cy="414537"/>
              </a:xfrm>
              <a:prstGeom prst="rect">
                <a:avLst/>
              </a:prstGeom>
              <a:blipFill>
                <a:blip r:embed="rId1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113C3CD-3B5C-15C8-DDC6-9982F93790E4}"/>
                  </a:ext>
                </a:extLst>
              </p:cNvPr>
              <p:cNvSpPr txBox="1"/>
              <p:nvPr/>
            </p:nvSpPr>
            <p:spPr>
              <a:xfrm>
                <a:off x="1058224" y="3125093"/>
                <a:ext cx="2367912" cy="312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113C3CD-3B5C-15C8-DDC6-9982F9379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224" y="3125093"/>
                <a:ext cx="2367912" cy="312650"/>
              </a:xfrm>
              <a:prstGeom prst="rect">
                <a:avLst/>
              </a:prstGeom>
              <a:blipFill>
                <a:blip r:embed="rId14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9149752-F8C8-A532-7BDC-BCA51DFC2C4A}"/>
                  </a:ext>
                </a:extLst>
              </p:cNvPr>
              <p:cNvSpPr txBox="1"/>
              <p:nvPr/>
            </p:nvSpPr>
            <p:spPr>
              <a:xfrm>
                <a:off x="1026434" y="5233081"/>
                <a:ext cx="2367912" cy="312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9149752-F8C8-A532-7BDC-BCA51DFC2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434" y="5233081"/>
                <a:ext cx="2367912" cy="312650"/>
              </a:xfrm>
              <a:prstGeom prst="rect">
                <a:avLst/>
              </a:prstGeom>
              <a:blipFill>
                <a:blip r:embed="rId15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B8DEA4-D019-D266-7291-3F5AC4D2A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9484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581332B9-EBE3-811D-3ADF-34616AE9A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Fine-grained 4-NIKE in the </a:t>
            </a:r>
            <a:r>
              <a:rPr lang="en-US" sz="4800" dirty="0" err="1"/>
              <a:t>Shoup’s</a:t>
            </a:r>
            <a:r>
              <a:rPr lang="en-US" sz="4800" dirty="0"/>
              <a:t> GGM</a:t>
            </a:r>
          </a:p>
        </p:txBody>
      </p: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FB990B-A14F-52BF-A17D-7315434F3496}"/>
                  </a:ext>
                </a:extLst>
              </p:cNvPr>
              <p:cNvSpPr txBox="1"/>
              <p:nvPr/>
            </p:nvSpPr>
            <p:spPr>
              <a:xfrm>
                <a:off x="9420253" y="1969922"/>
                <a:ext cx="1735427" cy="830997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𝔾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>
                    <a:solidFill>
                      <a:srgbClr val="0070C0"/>
                    </a:solidFill>
                  </a:rPr>
                  <a:t>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FB990B-A14F-52BF-A17D-7315434F3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253" y="1969922"/>
                <a:ext cx="173542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Brace 19">
            <a:extLst>
              <a:ext uri="{FF2B5EF4-FFF2-40B4-BE49-F238E27FC236}">
                <a16:creationId xmlns:a16="http://schemas.microsoft.com/office/drawing/2014/main" id="{CAF90C67-B7C7-6A22-C2DD-5084B17D06C1}"/>
              </a:ext>
            </a:extLst>
          </p:cNvPr>
          <p:cNvSpPr/>
          <p:nvPr/>
        </p:nvSpPr>
        <p:spPr>
          <a:xfrm>
            <a:off x="6245170" y="2289108"/>
            <a:ext cx="490417" cy="2888284"/>
          </a:xfrm>
          <a:prstGeom prst="rightBrac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4EA8B82-38CA-A744-5C25-3B17BC24C3D9}"/>
                  </a:ext>
                </a:extLst>
              </p:cNvPr>
              <p:cNvSpPr txBox="1"/>
              <p:nvPr/>
            </p:nvSpPr>
            <p:spPr>
              <a:xfrm>
                <a:off x="6960848" y="3581894"/>
                <a:ext cx="2040110" cy="6004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h𝑎𝑙𝑓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𝑐𝑜𝑙𝑙𝑖𝑠𝑖𝑜𝑛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b="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4EA8B82-38CA-A744-5C25-3B17BC24C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848" y="3581894"/>
                <a:ext cx="2040110" cy="600421"/>
              </a:xfrm>
              <a:prstGeom prst="rect">
                <a:avLst/>
              </a:prstGeom>
              <a:blipFill>
                <a:blip r:embed="rId7"/>
                <a:stretch>
                  <a:fillRect l="-5590" t="-4167" r="-248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6" descr="Happy Bee">
            <a:extLst>
              <a:ext uri="{FF2B5EF4-FFF2-40B4-BE49-F238E27FC236}">
                <a16:creationId xmlns:a16="http://schemas.microsoft.com/office/drawing/2014/main" id="{383F2457-F499-95AD-300C-6A82D225B0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4359" y="208527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DDAEAF8-891F-3614-A9AA-9EFA0C1F8DFC}"/>
                  </a:ext>
                </a:extLst>
              </p:cNvPr>
              <p:cNvSpPr txBox="1"/>
              <p:nvPr/>
            </p:nvSpPr>
            <p:spPr>
              <a:xfrm>
                <a:off x="2112482" y="280091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DDAEAF8-891F-3614-A9AA-9EFA0C1F8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482" y="2800919"/>
                <a:ext cx="259396" cy="246221"/>
              </a:xfrm>
              <a:prstGeom prst="rect">
                <a:avLst/>
              </a:prstGeom>
              <a:blipFill>
                <a:blip r:embed="rId9"/>
                <a:stretch>
                  <a:fillRect l="-14286" r="-476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D8B3520-ACCA-89A3-3322-4D4F3F3B4A07}"/>
              </a:ext>
            </a:extLst>
          </p:cNvPr>
          <p:cNvCxnSpPr>
            <a:cxnSpLocks/>
          </p:cNvCxnSpPr>
          <p:nvPr/>
        </p:nvCxnSpPr>
        <p:spPr>
          <a:xfrm>
            <a:off x="946809" y="2817590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B3E7746-4E4B-8889-BBC8-9AA731EF2392}"/>
                  </a:ext>
                </a:extLst>
              </p:cNvPr>
              <p:cNvSpPr txBox="1"/>
              <p:nvPr/>
            </p:nvSpPr>
            <p:spPr>
              <a:xfrm>
                <a:off x="827481" y="2449052"/>
                <a:ext cx="11075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B3E7746-4E4B-8889-BBC8-9AA731EF2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81" y="2449052"/>
                <a:ext cx="1107547" cy="276999"/>
              </a:xfrm>
              <a:prstGeom prst="rect">
                <a:avLst/>
              </a:prstGeom>
              <a:blipFill>
                <a:blip r:embed="rId10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5E24AAF-4EBE-99A2-5007-3D33D84B706C}"/>
              </a:ext>
            </a:extLst>
          </p:cNvPr>
          <p:cNvCxnSpPr>
            <a:cxnSpLocks/>
          </p:cNvCxnSpPr>
          <p:nvPr/>
        </p:nvCxnSpPr>
        <p:spPr>
          <a:xfrm>
            <a:off x="2930793" y="2664735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6" descr="Happy Bee">
            <a:extLst>
              <a:ext uri="{FF2B5EF4-FFF2-40B4-BE49-F238E27FC236}">
                <a16:creationId xmlns:a16="http://schemas.microsoft.com/office/drawing/2014/main" id="{57BC7B81-7168-287E-57F8-1D0BF6C610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4359" y="4193265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721F0DC-1060-F83E-1665-C8242C4C19BC}"/>
                  </a:ext>
                </a:extLst>
              </p:cNvPr>
              <p:cNvSpPr txBox="1"/>
              <p:nvPr/>
            </p:nvSpPr>
            <p:spPr>
              <a:xfrm>
                <a:off x="2112482" y="4908908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721F0DC-1060-F83E-1665-C8242C4C1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482" y="4908908"/>
                <a:ext cx="259396" cy="246221"/>
              </a:xfrm>
              <a:prstGeom prst="rect">
                <a:avLst/>
              </a:prstGeom>
              <a:blipFill>
                <a:blip r:embed="rId11"/>
                <a:stretch>
                  <a:fillRect l="-14286" r="-476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5A9BDDC-F42C-9CCD-12AF-38BC305FB864}"/>
              </a:ext>
            </a:extLst>
          </p:cNvPr>
          <p:cNvCxnSpPr>
            <a:cxnSpLocks/>
          </p:cNvCxnSpPr>
          <p:nvPr/>
        </p:nvCxnSpPr>
        <p:spPr>
          <a:xfrm>
            <a:off x="946809" y="4925579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212C6C4-BBD8-66F5-7232-46F09954B9A7}"/>
                  </a:ext>
                </a:extLst>
              </p:cNvPr>
              <p:cNvSpPr txBox="1"/>
              <p:nvPr/>
            </p:nvSpPr>
            <p:spPr>
              <a:xfrm>
                <a:off x="827481" y="4557041"/>
                <a:ext cx="10865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212C6C4-BBD8-66F5-7232-46F09954B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81" y="4557041"/>
                <a:ext cx="1086515" cy="276999"/>
              </a:xfrm>
              <a:prstGeom prst="rect">
                <a:avLst/>
              </a:prstGeom>
              <a:blipFill>
                <a:blip r:embed="rId1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D906C49-8C03-EEAD-0FD5-87407C3B1046}"/>
              </a:ext>
            </a:extLst>
          </p:cNvPr>
          <p:cNvCxnSpPr>
            <a:cxnSpLocks/>
          </p:cNvCxnSpPr>
          <p:nvPr/>
        </p:nvCxnSpPr>
        <p:spPr>
          <a:xfrm>
            <a:off x="2930793" y="4772724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CA36C51-B3F9-7036-1892-1CE687145EDA}"/>
                  </a:ext>
                </a:extLst>
              </p:cNvPr>
              <p:cNvSpPr txBox="1"/>
              <p:nvPr/>
            </p:nvSpPr>
            <p:spPr>
              <a:xfrm>
                <a:off x="4083160" y="4616399"/>
                <a:ext cx="2186496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…,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…,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CA36C51-B3F9-7036-1892-1CE687145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4616399"/>
                <a:ext cx="2186496" cy="414537"/>
              </a:xfrm>
              <a:prstGeom prst="rect">
                <a:avLst/>
              </a:prstGeom>
              <a:blipFill>
                <a:blip r:embed="rId1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6C5D3AF-AAFA-C776-3523-9428E58D939E}"/>
                  </a:ext>
                </a:extLst>
              </p:cNvPr>
              <p:cNvSpPr txBox="1"/>
              <p:nvPr/>
            </p:nvSpPr>
            <p:spPr>
              <a:xfrm>
                <a:off x="4083160" y="2289107"/>
                <a:ext cx="13939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6C5D3AF-AAFA-C776-3523-9428E58D9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2289107"/>
                <a:ext cx="1393971" cy="276999"/>
              </a:xfrm>
              <a:prstGeom prst="rect">
                <a:avLst/>
              </a:prstGeom>
              <a:blipFill>
                <a:blip r:embed="rId14"/>
                <a:stretch>
                  <a:fillRect l="-5405" t="-8696" r="-5405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A4D7E6D-9BF4-AD00-86B5-2DA24E64EDC2}"/>
                  </a:ext>
                </a:extLst>
              </p:cNvPr>
              <p:cNvSpPr txBox="1"/>
              <p:nvPr/>
            </p:nvSpPr>
            <p:spPr>
              <a:xfrm>
                <a:off x="4083160" y="2707103"/>
                <a:ext cx="2169184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…,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A4D7E6D-9BF4-AD00-86B5-2DA24E64E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2707103"/>
                <a:ext cx="2169184" cy="312650"/>
              </a:xfrm>
              <a:prstGeom prst="rect">
                <a:avLst/>
              </a:prstGeom>
              <a:blipFill>
                <a:blip r:embed="rId15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27C062D-7FE7-07D8-8126-A98566D05A75}"/>
                  </a:ext>
                </a:extLst>
              </p:cNvPr>
              <p:cNvSpPr txBox="1"/>
              <p:nvPr/>
            </p:nvSpPr>
            <p:spPr>
              <a:xfrm>
                <a:off x="1058224" y="3125093"/>
                <a:ext cx="2367912" cy="312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27C062D-7FE7-07D8-8126-A98566D05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224" y="3125093"/>
                <a:ext cx="2367912" cy="312650"/>
              </a:xfrm>
              <a:prstGeom prst="rect">
                <a:avLst/>
              </a:prstGeom>
              <a:blipFill>
                <a:blip r:embed="rId16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D461A6E-21C4-EA94-49AD-FBE63431311C}"/>
                  </a:ext>
                </a:extLst>
              </p:cNvPr>
              <p:cNvSpPr txBox="1"/>
              <p:nvPr/>
            </p:nvSpPr>
            <p:spPr>
              <a:xfrm>
                <a:off x="1026434" y="5233081"/>
                <a:ext cx="2367912" cy="312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D461A6E-21C4-EA94-49AD-FBE634313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434" y="5233081"/>
                <a:ext cx="2367912" cy="312650"/>
              </a:xfrm>
              <a:prstGeom prst="rect">
                <a:avLst/>
              </a:prstGeom>
              <a:blipFill>
                <a:blip r:embed="rId1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A576889-010E-B33A-9346-F5D240C88B65}"/>
              </a:ext>
            </a:extLst>
          </p:cNvPr>
          <p:cNvSpPr/>
          <p:nvPr/>
        </p:nvSpPr>
        <p:spPr>
          <a:xfrm>
            <a:off x="5176408" y="2664735"/>
            <a:ext cx="645658" cy="355018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46B0D2EA-D821-BA2C-57A5-F23F3A2B0ED8}"/>
              </a:ext>
            </a:extLst>
          </p:cNvPr>
          <p:cNvSpPr/>
          <p:nvPr/>
        </p:nvSpPr>
        <p:spPr>
          <a:xfrm>
            <a:off x="4499396" y="4646158"/>
            <a:ext cx="645658" cy="355018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68BB0F-4503-A554-239F-2308AB972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88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547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41" grpId="0" animBg="1"/>
      <p:bldP spid="42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85035896-17D9-948D-3932-767A10254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Fine-grained 4-NIKE in the </a:t>
            </a:r>
            <a:r>
              <a:rPr lang="en-US" sz="4800" dirty="0" err="1"/>
              <a:t>Shoup’s</a:t>
            </a:r>
            <a:r>
              <a:rPr lang="en-US" sz="4800" dirty="0"/>
              <a:t> GGM</a:t>
            </a:r>
          </a:p>
        </p:txBody>
      </p: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FB990B-A14F-52BF-A17D-7315434F3496}"/>
                  </a:ext>
                </a:extLst>
              </p:cNvPr>
              <p:cNvSpPr txBox="1"/>
              <p:nvPr/>
            </p:nvSpPr>
            <p:spPr>
              <a:xfrm>
                <a:off x="9420253" y="1969922"/>
                <a:ext cx="1735427" cy="830997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𝔾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>
                    <a:solidFill>
                      <a:srgbClr val="0070C0"/>
                    </a:solidFill>
                  </a:rPr>
                  <a:t>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FB990B-A14F-52BF-A17D-7315434F3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253" y="1969922"/>
                <a:ext cx="173542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F81CC8-2AD1-4FF3-1D7D-1E73B268D4C9}"/>
                  </a:ext>
                </a:extLst>
              </p:cNvPr>
              <p:cNvSpPr txBox="1"/>
              <p:nvPr/>
            </p:nvSpPr>
            <p:spPr>
              <a:xfrm>
                <a:off x="4083160" y="5329862"/>
                <a:ext cx="2652427" cy="5691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𝑅𝑒𝑐𝑜𝑣𝑒𝑟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𝑃𝑜𝑙𝑙𝑎𝑟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𝐴𝑙𝑔</m:t>
                      </m:r>
                    </m:oMath>
                  </m:oMathPara>
                </a14:m>
                <a:endParaRPr lang="en-US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F81CC8-2AD1-4FF3-1D7D-1E73B268D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5329862"/>
                <a:ext cx="2652427" cy="569130"/>
              </a:xfrm>
              <a:prstGeom prst="rect">
                <a:avLst/>
              </a:prstGeom>
              <a:blipFill>
                <a:blip r:embed="rId6"/>
                <a:stretch>
                  <a:fillRect l="-3333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ight Brace 25">
            <a:extLst>
              <a:ext uri="{FF2B5EF4-FFF2-40B4-BE49-F238E27FC236}">
                <a16:creationId xmlns:a16="http://schemas.microsoft.com/office/drawing/2014/main" id="{15DA04DA-46F1-9A64-628A-AF1A05F35226}"/>
              </a:ext>
            </a:extLst>
          </p:cNvPr>
          <p:cNvSpPr/>
          <p:nvPr/>
        </p:nvSpPr>
        <p:spPr>
          <a:xfrm>
            <a:off x="6245170" y="2289108"/>
            <a:ext cx="490417" cy="2888284"/>
          </a:xfrm>
          <a:prstGeom prst="rightBrac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AB86E20-D9F1-7B36-6F9C-2F6E291FBEC6}"/>
                  </a:ext>
                </a:extLst>
              </p:cNvPr>
              <p:cNvSpPr txBox="1"/>
              <p:nvPr/>
            </p:nvSpPr>
            <p:spPr>
              <a:xfrm>
                <a:off x="6960848" y="3581894"/>
                <a:ext cx="2040110" cy="6004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h𝑎𝑙𝑓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𝑐𝑜𝑙𝑙𝑖𝑠𝑖𝑜𝑛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b="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AB86E20-D9F1-7B36-6F9C-2F6E291FB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848" y="3581894"/>
                <a:ext cx="2040110" cy="600421"/>
              </a:xfrm>
              <a:prstGeom prst="rect">
                <a:avLst/>
              </a:prstGeom>
              <a:blipFill>
                <a:blip r:embed="rId7"/>
                <a:stretch>
                  <a:fillRect l="-5590" t="-4167" r="-248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6" descr="Happy Bee">
            <a:extLst>
              <a:ext uri="{FF2B5EF4-FFF2-40B4-BE49-F238E27FC236}">
                <a16:creationId xmlns:a16="http://schemas.microsoft.com/office/drawing/2014/main" id="{A4B6CB98-D1D7-8F16-5D85-8CFAFD6E68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4359" y="208527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2359024-56AB-CC0C-FA27-5AB4E20E7FCB}"/>
                  </a:ext>
                </a:extLst>
              </p:cNvPr>
              <p:cNvSpPr txBox="1"/>
              <p:nvPr/>
            </p:nvSpPr>
            <p:spPr>
              <a:xfrm>
                <a:off x="2112482" y="280091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2359024-56AB-CC0C-FA27-5AB4E20E7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482" y="2800919"/>
                <a:ext cx="259396" cy="246221"/>
              </a:xfrm>
              <a:prstGeom prst="rect">
                <a:avLst/>
              </a:prstGeom>
              <a:blipFill>
                <a:blip r:embed="rId9"/>
                <a:stretch>
                  <a:fillRect l="-14286" r="-476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68BB5DF-2479-6FD5-EE42-F6ADDCC8F080}"/>
              </a:ext>
            </a:extLst>
          </p:cNvPr>
          <p:cNvCxnSpPr>
            <a:cxnSpLocks/>
          </p:cNvCxnSpPr>
          <p:nvPr/>
        </p:nvCxnSpPr>
        <p:spPr>
          <a:xfrm>
            <a:off x="946809" y="2817590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0E642B7-1B70-4F21-B6EF-11C3F44D597D}"/>
                  </a:ext>
                </a:extLst>
              </p:cNvPr>
              <p:cNvSpPr txBox="1"/>
              <p:nvPr/>
            </p:nvSpPr>
            <p:spPr>
              <a:xfrm>
                <a:off x="827481" y="2449052"/>
                <a:ext cx="11075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0E642B7-1B70-4F21-B6EF-11C3F44D5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81" y="2449052"/>
                <a:ext cx="1107547" cy="276999"/>
              </a:xfrm>
              <a:prstGeom prst="rect">
                <a:avLst/>
              </a:prstGeom>
              <a:blipFill>
                <a:blip r:embed="rId10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D21CF41-7517-175F-DFEC-A4326572DBD1}"/>
              </a:ext>
            </a:extLst>
          </p:cNvPr>
          <p:cNvCxnSpPr>
            <a:cxnSpLocks/>
          </p:cNvCxnSpPr>
          <p:nvPr/>
        </p:nvCxnSpPr>
        <p:spPr>
          <a:xfrm>
            <a:off x="2930793" y="2664735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6" descr="Happy Bee">
            <a:extLst>
              <a:ext uri="{FF2B5EF4-FFF2-40B4-BE49-F238E27FC236}">
                <a16:creationId xmlns:a16="http://schemas.microsoft.com/office/drawing/2014/main" id="{4F4F4815-1D07-FC96-50F5-8BD8FACA6E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4359" y="4193265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84E4AE8-51F0-0CFB-1DB9-E14BE529870D}"/>
                  </a:ext>
                </a:extLst>
              </p:cNvPr>
              <p:cNvSpPr txBox="1"/>
              <p:nvPr/>
            </p:nvSpPr>
            <p:spPr>
              <a:xfrm>
                <a:off x="2112482" y="4908908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84E4AE8-51F0-0CFB-1DB9-E14BE5298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482" y="4908908"/>
                <a:ext cx="259396" cy="246221"/>
              </a:xfrm>
              <a:prstGeom prst="rect">
                <a:avLst/>
              </a:prstGeom>
              <a:blipFill>
                <a:blip r:embed="rId11"/>
                <a:stretch>
                  <a:fillRect l="-14286" r="-476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BF1FC9D-CF80-A03B-123E-07E65F55CBAB}"/>
              </a:ext>
            </a:extLst>
          </p:cNvPr>
          <p:cNvCxnSpPr>
            <a:cxnSpLocks/>
          </p:cNvCxnSpPr>
          <p:nvPr/>
        </p:nvCxnSpPr>
        <p:spPr>
          <a:xfrm>
            <a:off x="946809" y="4925579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3D02C2B-BF06-92B2-DC90-DC4E0E728017}"/>
                  </a:ext>
                </a:extLst>
              </p:cNvPr>
              <p:cNvSpPr txBox="1"/>
              <p:nvPr/>
            </p:nvSpPr>
            <p:spPr>
              <a:xfrm>
                <a:off x="827481" y="4557041"/>
                <a:ext cx="10865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3D02C2B-BF06-92B2-DC90-DC4E0E728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81" y="4557041"/>
                <a:ext cx="1086515" cy="276999"/>
              </a:xfrm>
              <a:prstGeom prst="rect">
                <a:avLst/>
              </a:prstGeom>
              <a:blipFill>
                <a:blip r:embed="rId1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F3DAB84-4EBD-3C42-80F7-129492D1B3D7}"/>
              </a:ext>
            </a:extLst>
          </p:cNvPr>
          <p:cNvCxnSpPr>
            <a:cxnSpLocks/>
          </p:cNvCxnSpPr>
          <p:nvPr/>
        </p:nvCxnSpPr>
        <p:spPr>
          <a:xfrm>
            <a:off x="2930793" y="4772724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FC97574-5E9B-DA9B-BDBE-EAD96A8CDA7C}"/>
                  </a:ext>
                </a:extLst>
              </p:cNvPr>
              <p:cNvSpPr txBox="1"/>
              <p:nvPr/>
            </p:nvSpPr>
            <p:spPr>
              <a:xfrm>
                <a:off x="4083160" y="4616399"/>
                <a:ext cx="2186496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…,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…,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FC97574-5E9B-DA9B-BDBE-EAD96A8CD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4616399"/>
                <a:ext cx="2186496" cy="414537"/>
              </a:xfrm>
              <a:prstGeom prst="rect">
                <a:avLst/>
              </a:prstGeom>
              <a:blipFill>
                <a:blip r:embed="rId1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6335133-D9A7-4684-0A88-347A04D1CDBD}"/>
                  </a:ext>
                </a:extLst>
              </p:cNvPr>
              <p:cNvSpPr txBox="1"/>
              <p:nvPr/>
            </p:nvSpPr>
            <p:spPr>
              <a:xfrm>
                <a:off x="4083160" y="2289107"/>
                <a:ext cx="13939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6335133-D9A7-4684-0A88-347A04D1C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2289107"/>
                <a:ext cx="1393971" cy="276999"/>
              </a:xfrm>
              <a:prstGeom prst="rect">
                <a:avLst/>
              </a:prstGeom>
              <a:blipFill>
                <a:blip r:embed="rId14"/>
                <a:stretch>
                  <a:fillRect l="-5405" t="-8696" r="-5405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8DE8C4D-0F15-9170-82F2-EBC3783ED2B6}"/>
                  </a:ext>
                </a:extLst>
              </p:cNvPr>
              <p:cNvSpPr txBox="1"/>
              <p:nvPr/>
            </p:nvSpPr>
            <p:spPr>
              <a:xfrm>
                <a:off x="4083160" y="2707103"/>
                <a:ext cx="2169184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…,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8DE8C4D-0F15-9170-82F2-EBC3783ED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2707103"/>
                <a:ext cx="2169184" cy="312650"/>
              </a:xfrm>
              <a:prstGeom prst="rect">
                <a:avLst/>
              </a:prstGeom>
              <a:blipFill>
                <a:blip r:embed="rId15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C1B99F2-CACF-3882-3B85-7C1C082C3969}"/>
                  </a:ext>
                </a:extLst>
              </p:cNvPr>
              <p:cNvSpPr txBox="1"/>
              <p:nvPr/>
            </p:nvSpPr>
            <p:spPr>
              <a:xfrm>
                <a:off x="1058224" y="3125093"/>
                <a:ext cx="2367912" cy="312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C1B99F2-CACF-3882-3B85-7C1C082C3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224" y="3125093"/>
                <a:ext cx="2367912" cy="312650"/>
              </a:xfrm>
              <a:prstGeom prst="rect">
                <a:avLst/>
              </a:prstGeom>
              <a:blipFill>
                <a:blip r:embed="rId16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8B9222C-74AA-8919-4885-A994E73A0AB9}"/>
                  </a:ext>
                </a:extLst>
              </p:cNvPr>
              <p:cNvSpPr txBox="1"/>
              <p:nvPr/>
            </p:nvSpPr>
            <p:spPr>
              <a:xfrm>
                <a:off x="1026434" y="5233081"/>
                <a:ext cx="2367912" cy="312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8B9222C-74AA-8919-4885-A994E73A0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434" y="5233081"/>
                <a:ext cx="2367912" cy="312650"/>
              </a:xfrm>
              <a:prstGeom prst="rect">
                <a:avLst/>
              </a:prstGeom>
              <a:blipFill>
                <a:blip r:embed="rId1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94E300DF-5F80-0904-4125-42B64A1BCD12}"/>
              </a:ext>
            </a:extLst>
          </p:cNvPr>
          <p:cNvSpPr/>
          <p:nvPr/>
        </p:nvSpPr>
        <p:spPr>
          <a:xfrm>
            <a:off x="5176408" y="2664735"/>
            <a:ext cx="645658" cy="355018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A80673F0-94FB-5AF4-C1D8-5A725B199C90}"/>
              </a:ext>
            </a:extLst>
          </p:cNvPr>
          <p:cNvSpPr/>
          <p:nvPr/>
        </p:nvSpPr>
        <p:spPr>
          <a:xfrm>
            <a:off x="4499396" y="4646158"/>
            <a:ext cx="645658" cy="355018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66DA12-2A57-479B-5D3A-F0933EF91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56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253" y="2959203"/>
            <a:ext cx="10729493" cy="1371971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j-lt"/>
                <a:cs typeface="+mj-lt"/>
              </a:rPr>
              <a:t>Previous Works on NIKEs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 Light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301392A-76DE-355C-806E-E452F8BA4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C569B-D32C-C1B1-F421-15CD8BB98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2349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>
            <a:extLst>
              <a:ext uri="{FF2B5EF4-FFF2-40B4-BE49-F238E27FC236}">
                <a16:creationId xmlns:a16="http://schemas.microsoft.com/office/drawing/2014/main" id="{F6B7300F-6114-3E51-6B40-6C36885FA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Fine-grained 4-NIKE in the </a:t>
            </a:r>
            <a:r>
              <a:rPr lang="en-US" sz="4800" dirty="0" err="1"/>
              <a:t>Shoup’s</a:t>
            </a:r>
            <a:r>
              <a:rPr lang="en-US" sz="4800" dirty="0"/>
              <a:t> GGM</a:t>
            </a:r>
          </a:p>
        </p:txBody>
      </p: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FB990B-A14F-52BF-A17D-7315434F3496}"/>
                  </a:ext>
                </a:extLst>
              </p:cNvPr>
              <p:cNvSpPr txBox="1"/>
              <p:nvPr/>
            </p:nvSpPr>
            <p:spPr>
              <a:xfrm>
                <a:off x="9420253" y="1969922"/>
                <a:ext cx="1735427" cy="830997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𝔾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>
                    <a:solidFill>
                      <a:srgbClr val="0070C0"/>
                    </a:solidFill>
                  </a:rPr>
                  <a:t>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FB990B-A14F-52BF-A17D-7315434F3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253" y="1969922"/>
                <a:ext cx="173542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ight Brace 21">
            <a:extLst>
              <a:ext uri="{FF2B5EF4-FFF2-40B4-BE49-F238E27FC236}">
                <a16:creationId xmlns:a16="http://schemas.microsoft.com/office/drawing/2014/main" id="{2896075F-E8BE-C4AC-3D47-69E83C6330B4}"/>
              </a:ext>
            </a:extLst>
          </p:cNvPr>
          <p:cNvSpPr/>
          <p:nvPr/>
        </p:nvSpPr>
        <p:spPr>
          <a:xfrm>
            <a:off x="2194735" y="2187615"/>
            <a:ext cx="490417" cy="1849472"/>
          </a:xfrm>
          <a:prstGeom prst="rightBrac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>
                  <a:lumMod val="75000"/>
                </a:schemeClr>
              </a:solidFill>
              <a:highlight>
                <a:srgbClr val="FF00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9FF371A-CE2F-6727-42BC-1B017778E149}"/>
                  </a:ext>
                </a:extLst>
              </p:cNvPr>
              <p:cNvSpPr txBox="1"/>
              <p:nvPr/>
            </p:nvSpPr>
            <p:spPr>
              <a:xfrm>
                <a:off x="2837537" y="2973851"/>
                <a:ext cx="14030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𝑠h𝑎𝑟𝑒𝑑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9FF371A-CE2F-6727-42BC-1B017778E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537" y="2973851"/>
                <a:ext cx="1403076" cy="276999"/>
              </a:xfrm>
              <a:prstGeom prst="rect">
                <a:avLst/>
              </a:prstGeom>
              <a:blipFill>
                <a:blip r:embed="rId6"/>
                <a:stretch>
                  <a:fillRect l="-6250" t="-9091" r="-2679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6" descr="Happy Bee">
            <a:extLst>
              <a:ext uri="{FF2B5EF4-FFF2-40B4-BE49-F238E27FC236}">
                <a16:creationId xmlns:a16="http://schemas.microsoft.com/office/drawing/2014/main" id="{C29BAFE7-42B4-55B0-2286-763A18C955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9244" y="207034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9D2E4EC-09E5-58F5-526C-63DD34A4CA7E}"/>
                  </a:ext>
                </a:extLst>
              </p:cNvPr>
              <p:cNvSpPr txBox="1"/>
              <p:nvPr/>
            </p:nvSpPr>
            <p:spPr>
              <a:xfrm>
                <a:off x="1707367" y="278598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9D2E4EC-09E5-58F5-526C-63DD34A4C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367" y="2785989"/>
                <a:ext cx="259396" cy="246221"/>
              </a:xfrm>
              <a:prstGeom prst="rect">
                <a:avLst/>
              </a:prstGeom>
              <a:blipFill>
                <a:blip r:embed="rId8"/>
                <a:stretch>
                  <a:fillRect l="-13636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6" descr="Happy Bee">
            <a:extLst>
              <a:ext uri="{FF2B5EF4-FFF2-40B4-BE49-F238E27FC236}">
                <a16:creationId xmlns:a16="http://schemas.microsoft.com/office/drawing/2014/main" id="{66C52673-C17F-37EA-5E7F-9F54FD1731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4958" y="3075223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A701AC8-E99C-388C-71AC-3FA485CFAE9C}"/>
                  </a:ext>
                </a:extLst>
              </p:cNvPr>
              <p:cNvSpPr txBox="1"/>
              <p:nvPr/>
            </p:nvSpPr>
            <p:spPr>
              <a:xfrm>
                <a:off x="1703081" y="3790866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A701AC8-E99C-388C-71AC-3FA485CFA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081" y="3790866"/>
                <a:ext cx="259396" cy="246221"/>
              </a:xfrm>
              <a:prstGeom prst="rect">
                <a:avLst/>
              </a:prstGeom>
              <a:blipFill>
                <a:blip r:embed="rId9"/>
                <a:stretch>
                  <a:fillRect l="-13636" r="-4545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6" descr="Happy Bee">
            <a:extLst>
              <a:ext uri="{FF2B5EF4-FFF2-40B4-BE49-F238E27FC236}">
                <a16:creationId xmlns:a16="http://schemas.microsoft.com/office/drawing/2014/main" id="{21B932D4-093E-B2DA-2939-22E708166F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9244" y="5164935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8A3D814-7C08-BCA7-0739-3008A041529E}"/>
                  </a:ext>
                </a:extLst>
              </p:cNvPr>
              <p:cNvSpPr txBox="1"/>
              <p:nvPr/>
            </p:nvSpPr>
            <p:spPr>
              <a:xfrm>
                <a:off x="1707367" y="5880578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8A3D814-7C08-BCA7-0739-3008A0415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367" y="5880578"/>
                <a:ext cx="259396" cy="246221"/>
              </a:xfrm>
              <a:prstGeom prst="rect">
                <a:avLst/>
              </a:prstGeom>
              <a:blipFill>
                <a:blip r:embed="rId10"/>
                <a:stretch>
                  <a:fillRect l="-13636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A9BFA10-D3EC-52B3-A1D6-8DB430E7507D}"/>
              </a:ext>
            </a:extLst>
          </p:cNvPr>
          <p:cNvCxnSpPr>
            <a:cxnSpLocks/>
          </p:cNvCxnSpPr>
          <p:nvPr/>
        </p:nvCxnSpPr>
        <p:spPr>
          <a:xfrm>
            <a:off x="778209" y="2802660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C8F4FDA-53E2-9BBC-72C4-2ACB6432F545}"/>
                  </a:ext>
                </a:extLst>
              </p:cNvPr>
              <p:cNvSpPr txBox="1"/>
              <p:nvPr/>
            </p:nvSpPr>
            <p:spPr>
              <a:xfrm>
                <a:off x="422366" y="2434122"/>
                <a:ext cx="11075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C8F4FDA-53E2-9BBC-72C4-2ACB6432F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66" y="2434122"/>
                <a:ext cx="1107547" cy="276999"/>
              </a:xfrm>
              <a:prstGeom prst="rect">
                <a:avLst/>
              </a:prstGeom>
              <a:blipFill>
                <a:blip r:embed="rId11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6" descr="Happy Bee">
            <a:extLst>
              <a:ext uri="{FF2B5EF4-FFF2-40B4-BE49-F238E27FC236}">
                <a16:creationId xmlns:a16="http://schemas.microsoft.com/office/drawing/2014/main" id="{401FFF2F-9810-D71A-690C-7D9D3F14C0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8800" y="4122169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3E89A37-5C78-91EC-3127-3A561B249D08}"/>
                  </a:ext>
                </a:extLst>
              </p:cNvPr>
              <p:cNvSpPr txBox="1"/>
              <p:nvPr/>
            </p:nvSpPr>
            <p:spPr>
              <a:xfrm>
                <a:off x="1696923" y="4837812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3E89A37-5C78-91EC-3127-3A561B249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923" y="4837812"/>
                <a:ext cx="259396" cy="246221"/>
              </a:xfrm>
              <a:prstGeom prst="rect">
                <a:avLst/>
              </a:prstGeom>
              <a:blipFill>
                <a:blip r:embed="rId12"/>
                <a:stretch>
                  <a:fillRect l="-13636" r="-4545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80BADB2-88DE-8C11-9D1C-7BDBE5AC6ABC}"/>
              </a:ext>
            </a:extLst>
          </p:cNvPr>
          <p:cNvCxnSpPr>
            <a:cxnSpLocks/>
          </p:cNvCxnSpPr>
          <p:nvPr/>
        </p:nvCxnSpPr>
        <p:spPr>
          <a:xfrm>
            <a:off x="778209" y="3744086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4A6EBD-BE89-FC4B-AFA7-C63A6CB24D1B}"/>
                  </a:ext>
                </a:extLst>
              </p:cNvPr>
              <p:cNvSpPr txBox="1"/>
              <p:nvPr/>
            </p:nvSpPr>
            <p:spPr>
              <a:xfrm>
                <a:off x="422366" y="3375548"/>
                <a:ext cx="10865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4A6EBD-BE89-FC4B-AFA7-C63A6CB24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66" y="3375548"/>
                <a:ext cx="1086515" cy="276999"/>
              </a:xfrm>
              <a:prstGeom prst="rect">
                <a:avLst/>
              </a:prstGeom>
              <a:blipFill>
                <a:blip r:embed="rId13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680EE00-DBF3-8636-33B2-02C66A413872}"/>
              </a:ext>
            </a:extLst>
          </p:cNvPr>
          <p:cNvCxnSpPr>
            <a:cxnSpLocks/>
          </p:cNvCxnSpPr>
          <p:nvPr/>
        </p:nvCxnSpPr>
        <p:spPr>
          <a:xfrm>
            <a:off x="762974" y="4828444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8D6E531-BD41-0D39-3B9D-101335F0CF24}"/>
                  </a:ext>
                </a:extLst>
              </p:cNvPr>
              <p:cNvSpPr txBox="1"/>
              <p:nvPr/>
            </p:nvSpPr>
            <p:spPr>
              <a:xfrm>
                <a:off x="407131" y="4459906"/>
                <a:ext cx="10513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8D6E531-BD41-0D39-3B9D-101335F0C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31" y="4459906"/>
                <a:ext cx="1051377" cy="276999"/>
              </a:xfrm>
              <a:prstGeom prst="rect">
                <a:avLst/>
              </a:prstGeom>
              <a:blipFill>
                <a:blip r:embed="rId14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F5EF0B4-5269-D2E1-C475-9F7C75B971DA}"/>
              </a:ext>
            </a:extLst>
          </p:cNvPr>
          <p:cNvCxnSpPr>
            <a:cxnSpLocks/>
          </p:cNvCxnSpPr>
          <p:nvPr/>
        </p:nvCxnSpPr>
        <p:spPr>
          <a:xfrm>
            <a:off x="762974" y="5820488"/>
            <a:ext cx="69059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303315C-D050-F101-C231-9EB3B5FF0BBC}"/>
                  </a:ext>
                </a:extLst>
              </p:cNvPr>
              <p:cNvSpPr txBox="1"/>
              <p:nvPr/>
            </p:nvSpPr>
            <p:spPr>
              <a:xfrm>
                <a:off x="407131" y="5451950"/>
                <a:ext cx="11171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303315C-D050-F101-C231-9EB3B5FF0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31" y="5451950"/>
                <a:ext cx="1117164" cy="276999"/>
              </a:xfrm>
              <a:prstGeom prst="rect">
                <a:avLst/>
              </a:prstGeom>
              <a:blipFill>
                <a:blip r:embed="rId15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ight Brace 40">
            <a:extLst>
              <a:ext uri="{FF2B5EF4-FFF2-40B4-BE49-F238E27FC236}">
                <a16:creationId xmlns:a16="http://schemas.microsoft.com/office/drawing/2014/main" id="{A199C828-7DEE-5BAF-F8DA-5BE9D0118EC1}"/>
              </a:ext>
            </a:extLst>
          </p:cNvPr>
          <p:cNvSpPr/>
          <p:nvPr/>
        </p:nvSpPr>
        <p:spPr>
          <a:xfrm>
            <a:off x="2197242" y="4195905"/>
            <a:ext cx="490417" cy="1849472"/>
          </a:xfrm>
          <a:prstGeom prst="rightBrac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>
                  <a:lumMod val="75000"/>
                </a:schemeClr>
              </a:solidFill>
              <a:highlight>
                <a:srgbClr val="FF00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EF6AC24-A472-6B4E-E85A-2478135E10F3}"/>
                  </a:ext>
                </a:extLst>
              </p:cNvPr>
              <p:cNvSpPr txBox="1"/>
              <p:nvPr/>
            </p:nvSpPr>
            <p:spPr>
              <a:xfrm>
                <a:off x="2840044" y="4982141"/>
                <a:ext cx="15069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𝑠h𝑎𝑟𝑒𝑑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′,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EF6AC24-A472-6B4E-E85A-2478135E1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044" y="4982141"/>
                <a:ext cx="1506951" cy="276999"/>
              </a:xfrm>
              <a:prstGeom prst="rect">
                <a:avLst/>
              </a:prstGeom>
              <a:blipFill>
                <a:blip r:embed="rId16"/>
                <a:stretch>
                  <a:fillRect l="-5833" t="-8696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ight Brace 42">
            <a:extLst>
              <a:ext uri="{FF2B5EF4-FFF2-40B4-BE49-F238E27FC236}">
                <a16:creationId xmlns:a16="http://schemas.microsoft.com/office/drawing/2014/main" id="{C62AD985-52BA-2002-27FD-9BD0470E4A2D}"/>
              </a:ext>
            </a:extLst>
          </p:cNvPr>
          <p:cNvSpPr/>
          <p:nvPr/>
        </p:nvSpPr>
        <p:spPr>
          <a:xfrm>
            <a:off x="4518725" y="2099586"/>
            <a:ext cx="490417" cy="4045165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8046624-A207-7A7F-A172-D90242230713}"/>
                  </a:ext>
                </a:extLst>
              </p:cNvPr>
              <p:cNvSpPr txBox="1"/>
              <p:nvPr/>
            </p:nvSpPr>
            <p:spPr>
              <a:xfrm>
                <a:off x="5156911" y="3941228"/>
                <a:ext cx="1893660" cy="3498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𝑘𝑒𝑦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en-US" sz="2000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8046624-A207-7A7F-A172-D90242230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911" y="3941228"/>
                <a:ext cx="1893660" cy="349839"/>
              </a:xfrm>
              <a:prstGeom prst="rect">
                <a:avLst/>
              </a:prstGeom>
              <a:blipFill>
                <a:blip r:embed="rId17"/>
                <a:stretch>
                  <a:fillRect l="-4667" t="-357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7FFB50-BEF4-94ED-6C94-999CE6F14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8764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itle 1">
                <a:extLst>
                  <a:ext uri="{FF2B5EF4-FFF2-40B4-BE49-F238E27FC236}">
                    <a16:creationId xmlns:a16="http://schemas.microsoft.com/office/drawing/2014/main" id="{581332B9-EBE3-811D-3ADF-34616AE9A39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4800" dirty="0"/>
                  <a:t>Completeness – Soundness of our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4800" dirty="0"/>
                  <a:t>-NIKE</a:t>
                </a:r>
              </a:p>
            </p:txBody>
          </p:sp>
        </mc:Choice>
        <mc:Fallback xmlns="">
          <p:sp>
            <p:nvSpPr>
              <p:cNvPr id="24" name="Title 1">
                <a:extLst>
                  <a:ext uri="{FF2B5EF4-FFF2-40B4-BE49-F238E27FC236}">
                    <a16:creationId xmlns:a16="http://schemas.microsoft.com/office/drawing/2014/main" id="{581332B9-EBE3-811D-3ADF-34616AE9A3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774" r="-2774" b="-2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FB990B-A14F-52BF-A17D-7315434F3496}"/>
                  </a:ext>
                </a:extLst>
              </p:cNvPr>
              <p:cNvSpPr txBox="1"/>
              <p:nvPr/>
            </p:nvSpPr>
            <p:spPr>
              <a:xfrm>
                <a:off x="9420253" y="1969922"/>
                <a:ext cx="1735427" cy="830997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𝔾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>
                    <a:solidFill>
                      <a:srgbClr val="0070C0"/>
                    </a:solidFill>
                  </a:rPr>
                  <a:t>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FB990B-A14F-52BF-A17D-7315434F3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253" y="1969922"/>
                <a:ext cx="173542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Brace 19">
            <a:extLst>
              <a:ext uri="{FF2B5EF4-FFF2-40B4-BE49-F238E27FC236}">
                <a16:creationId xmlns:a16="http://schemas.microsoft.com/office/drawing/2014/main" id="{CAF90C67-B7C7-6A22-C2DD-5084B17D06C1}"/>
              </a:ext>
            </a:extLst>
          </p:cNvPr>
          <p:cNvSpPr/>
          <p:nvPr/>
        </p:nvSpPr>
        <p:spPr>
          <a:xfrm>
            <a:off x="6245170" y="2289108"/>
            <a:ext cx="490417" cy="2888284"/>
          </a:xfrm>
          <a:prstGeom prst="rightBrac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4EA8B82-38CA-A744-5C25-3B17BC24C3D9}"/>
                  </a:ext>
                </a:extLst>
              </p:cNvPr>
              <p:cNvSpPr txBox="1"/>
              <p:nvPr/>
            </p:nvSpPr>
            <p:spPr>
              <a:xfrm>
                <a:off x="6960848" y="3581894"/>
                <a:ext cx="2040110" cy="6004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h𝑎𝑙𝑓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𝑐𝑜𝑙𝑙𝑖𝑠𝑖𝑜𝑛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b="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4EA8B82-38CA-A744-5C25-3B17BC24C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848" y="3581894"/>
                <a:ext cx="2040110" cy="600421"/>
              </a:xfrm>
              <a:prstGeom prst="rect">
                <a:avLst/>
              </a:prstGeom>
              <a:blipFill>
                <a:blip r:embed="rId7"/>
                <a:stretch>
                  <a:fillRect l="-5590" t="-4167" r="-248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6" descr="Happy Bee">
            <a:extLst>
              <a:ext uri="{FF2B5EF4-FFF2-40B4-BE49-F238E27FC236}">
                <a16:creationId xmlns:a16="http://schemas.microsoft.com/office/drawing/2014/main" id="{383F2457-F499-95AD-300C-6A82D225B0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4359" y="208527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DDAEAF8-891F-3614-A9AA-9EFA0C1F8DFC}"/>
                  </a:ext>
                </a:extLst>
              </p:cNvPr>
              <p:cNvSpPr txBox="1"/>
              <p:nvPr/>
            </p:nvSpPr>
            <p:spPr>
              <a:xfrm>
                <a:off x="2112482" y="280091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DDAEAF8-891F-3614-A9AA-9EFA0C1F8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482" y="2800919"/>
                <a:ext cx="259396" cy="246221"/>
              </a:xfrm>
              <a:prstGeom prst="rect">
                <a:avLst/>
              </a:prstGeom>
              <a:blipFill>
                <a:blip r:embed="rId9"/>
                <a:stretch>
                  <a:fillRect l="-14286" r="-476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D8B3520-ACCA-89A3-3322-4D4F3F3B4A07}"/>
              </a:ext>
            </a:extLst>
          </p:cNvPr>
          <p:cNvCxnSpPr>
            <a:cxnSpLocks/>
          </p:cNvCxnSpPr>
          <p:nvPr/>
        </p:nvCxnSpPr>
        <p:spPr>
          <a:xfrm>
            <a:off x="946809" y="2817590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B3E7746-4E4B-8889-BBC8-9AA731EF2392}"/>
                  </a:ext>
                </a:extLst>
              </p:cNvPr>
              <p:cNvSpPr txBox="1"/>
              <p:nvPr/>
            </p:nvSpPr>
            <p:spPr>
              <a:xfrm>
                <a:off x="827481" y="2449052"/>
                <a:ext cx="11075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B3E7746-4E4B-8889-BBC8-9AA731EF2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81" y="2449052"/>
                <a:ext cx="1107547" cy="276999"/>
              </a:xfrm>
              <a:prstGeom prst="rect">
                <a:avLst/>
              </a:prstGeom>
              <a:blipFill>
                <a:blip r:embed="rId10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5E24AAF-4EBE-99A2-5007-3D33D84B706C}"/>
              </a:ext>
            </a:extLst>
          </p:cNvPr>
          <p:cNvCxnSpPr>
            <a:cxnSpLocks/>
          </p:cNvCxnSpPr>
          <p:nvPr/>
        </p:nvCxnSpPr>
        <p:spPr>
          <a:xfrm>
            <a:off x="2930793" y="2664735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6" descr="Happy Bee">
            <a:extLst>
              <a:ext uri="{FF2B5EF4-FFF2-40B4-BE49-F238E27FC236}">
                <a16:creationId xmlns:a16="http://schemas.microsoft.com/office/drawing/2014/main" id="{57BC7B81-7168-287E-57F8-1D0BF6C610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4359" y="4193265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721F0DC-1060-F83E-1665-C8242C4C19BC}"/>
                  </a:ext>
                </a:extLst>
              </p:cNvPr>
              <p:cNvSpPr txBox="1"/>
              <p:nvPr/>
            </p:nvSpPr>
            <p:spPr>
              <a:xfrm>
                <a:off x="2112482" y="4908908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721F0DC-1060-F83E-1665-C8242C4C1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482" y="4908908"/>
                <a:ext cx="259396" cy="246221"/>
              </a:xfrm>
              <a:prstGeom prst="rect">
                <a:avLst/>
              </a:prstGeom>
              <a:blipFill>
                <a:blip r:embed="rId11"/>
                <a:stretch>
                  <a:fillRect l="-14286" r="-476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5A9BDDC-F42C-9CCD-12AF-38BC305FB864}"/>
              </a:ext>
            </a:extLst>
          </p:cNvPr>
          <p:cNvCxnSpPr>
            <a:cxnSpLocks/>
          </p:cNvCxnSpPr>
          <p:nvPr/>
        </p:nvCxnSpPr>
        <p:spPr>
          <a:xfrm>
            <a:off x="946809" y="4925579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212C6C4-BBD8-66F5-7232-46F09954B9A7}"/>
                  </a:ext>
                </a:extLst>
              </p:cNvPr>
              <p:cNvSpPr txBox="1"/>
              <p:nvPr/>
            </p:nvSpPr>
            <p:spPr>
              <a:xfrm>
                <a:off x="827481" y="4557041"/>
                <a:ext cx="10865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212C6C4-BBD8-66F5-7232-46F09954B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81" y="4557041"/>
                <a:ext cx="1086515" cy="276999"/>
              </a:xfrm>
              <a:prstGeom prst="rect">
                <a:avLst/>
              </a:prstGeom>
              <a:blipFill>
                <a:blip r:embed="rId1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D906C49-8C03-EEAD-0FD5-87407C3B1046}"/>
              </a:ext>
            </a:extLst>
          </p:cNvPr>
          <p:cNvCxnSpPr>
            <a:cxnSpLocks/>
          </p:cNvCxnSpPr>
          <p:nvPr/>
        </p:nvCxnSpPr>
        <p:spPr>
          <a:xfrm>
            <a:off x="2930793" y="4772724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CA36C51-B3F9-7036-1892-1CE687145EDA}"/>
                  </a:ext>
                </a:extLst>
              </p:cNvPr>
              <p:cNvSpPr txBox="1"/>
              <p:nvPr/>
            </p:nvSpPr>
            <p:spPr>
              <a:xfrm>
                <a:off x="4083160" y="4616399"/>
                <a:ext cx="2186496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…,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…,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CA36C51-B3F9-7036-1892-1CE687145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4616399"/>
                <a:ext cx="2186496" cy="414537"/>
              </a:xfrm>
              <a:prstGeom prst="rect">
                <a:avLst/>
              </a:prstGeom>
              <a:blipFill>
                <a:blip r:embed="rId1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6C5D3AF-AAFA-C776-3523-9428E58D939E}"/>
                  </a:ext>
                </a:extLst>
              </p:cNvPr>
              <p:cNvSpPr txBox="1"/>
              <p:nvPr/>
            </p:nvSpPr>
            <p:spPr>
              <a:xfrm>
                <a:off x="4083160" y="2289107"/>
                <a:ext cx="13939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6C5D3AF-AAFA-C776-3523-9428E58D9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2289107"/>
                <a:ext cx="1393971" cy="276999"/>
              </a:xfrm>
              <a:prstGeom prst="rect">
                <a:avLst/>
              </a:prstGeom>
              <a:blipFill>
                <a:blip r:embed="rId14"/>
                <a:stretch>
                  <a:fillRect l="-5405" t="-8696" r="-5405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A4D7E6D-9BF4-AD00-86B5-2DA24E64EDC2}"/>
                  </a:ext>
                </a:extLst>
              </p:cNvPr>
              <p:cNvSpPr txBox="1"/>
              <p:nvPr/>
            </p:nvSpPr>
            <p:spPr>
              <a:xfrm>
                <a:off x="4083160" y="2707103"/>
                <a:ext cx="2169184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…,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A4D7E6D-9BF4-AD00-86B5-2DA24E64E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2707103"/>
                <a:ext cx="2169184" cy="312650"/>
              </a:xfrm>
              <a:prstGeom prst="rect">
                <a:avLst/>
              </a:prstGeom>
              <a:blipFill>
                <a:blip r:embed="rId15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27C062D-7FE7-07D8-8126-A98566D05A75}"/>
                  </a:ext>
                </a:extLst>
              </p:cNvPr>
              <p:cNvSpPr txBox="1"/>
              <p:nvPr/>
            </p:nvSpPr>
            <p:spPr>
              <a:xfrm>
                <a:off x="1058224" y="3125093"/>
                <a:ext cx="2367912" cy="312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27C062D-7FE7-07D8-8126-A98566D05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224" y="3125093"/>
                <a:ext cx="2367912" cy="312650"/>
              </a:xfrm>
              <a:prstGeom prst="rect">
                <a:avLst/>
              </a:prstGeom>
              <a:blipFill>
                <a:blip r:embed="rId16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D461A6E-21C4-EA94-49AD-FBE63431311C}"/>
                  </a:ext>
                </a:extLst>
              </p:cNvPr>
              <p:cNvSpPr txBox="1"/>
              <p:nvPr/>
            </p:nvSpPr>
            <p:spPr>
              <a:xfrm>
                <a:off x="1026434" y="5233081"/>
                <a:ext cx="2367912" cy="312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D461A6E-21C4-EA94-49AD-FBE634313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434" y="5233081"/>
                <a:ext cx="2367912" cy="312650"/>
              </a:xfrm>
              <a:prstGeom prst="rect">
                <a:avLst/>
              </a:prstGeom>
              <a:blipFill>
                <a:blip r:embed="rId1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A576889-010E-B33A-9346-F5D240C88B65}"/>
              </a:ext>
            </a:extLst>
          </p:cNvPr>
          <p:cNvSpPr/>
          <p:nvPr/>
        </p:nvSpPr>
        <p:spPr>
          <a:xfrm>
            <a:off x="5176408" y="2664735"/>
            <a:ext cx="645658" cy="355018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46B0D2EA-D821-BA2C-57A5-F23F3A2B0ED8}"/>
              </a:ext>
            </a:extLst>
          </p:cNvPr>
          <p:cNvSpPr/>
          <p:nvPr/>
        </p:nvSpPr>
        <p:spPr>
          <a:xfrm>
            <a:off x="4499396" y="4646158"/>
            <a:ext cx="645658" cy="355018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ular Callout 1">
                <a:extLst>
                  <a:ext uri="{FF2B5EF4-FFF2-40B4-BE49-F238E27FC236}">
                    <a16:creationId xmlns:a16="http://schemas.microsoft.com/office/drawing/2014/main" id="{DB1AFE13-B5DB-D709-E1FB-C83C5A733743}"/>
                  </a:ext>
                </a:extLst>
              </p:cNvPr>
              <p:cNvSpPr/>
              <p:nvPr/>
            </p:nvSpPr>
            <p:spPr>
              <a:xfrm>
                <a:off x="1249914" y="1733077"/>
                <a:ext cx="2566512" cy="1210128"/>
              </a:xfrm>
              <a:prstGeom prst="wedgeRoundRectCallou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𝔾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𝔾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× </m:t>
                      </m:r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𝔾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𝔾</m:t>
                        </m:r>
                      </m:e>
                    </m:d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𝔾</m:t>
                            </m:r>
                          </m:e>
                        </m:acc>
                      </m:e>
                    </m:d>
                    <m:r>
                      <a:rPr 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Rounded Rectangular Callout 1">
                <a:extLst>
                  <a:ext uri="{FF2B5EF4-FFF2-40B4-BE49-F238E27FC236}">
                    <a16:creationId xmlns:a16="http://schemas.microsoft.com/office/drawing/2014/main" id="{DB1AFE13-B5DB-D709-E1FB-C83C5A7337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914" y="1733077"/>
                <a:ext cx="2566512" cy="1210128"/>
              </a:xfrm>
              <a:prstGeom prst="wedgeRoundRectCallou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ular Callout 2">
                <a:extLst>
                  <a:ext uri="{FF2B5EF4-FFF2-40B4-BE49-F238E27FC236}">
                    <a16:creationId xmlns:a16="http://schemas.microsoft.com/office/drawing/2014/main" id="{D816952F-19D2-C4E1-A62E-26CF4436BD7B}"/>
                  </a:ext>
                </a:extLst>
              </p:cNvPr>
              <p:cNvSpPr/>
              <p:nvPr/>
            </p:nvSpPr>
            <p:spPr>
              <a:xfrm>
                <a:off x="6783911" y="2195855"/>
                <a:ext cx="2566512" cy="1210128"/>
              </a:xfrm>
              <a:prstGeom prst="wedgeRoundRectCallou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𝑖𝑡h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𝑐𝑜𝑛𝑠𝑡𝑎𝑛𝑡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𝑝𝑟𝑜𝑏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0" dirty="0">
                  <a:solidFill>
                    <a:srgbClr val="00206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𝑠𝑖𝑚𝑖𝑙𝑎𝑟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𝑀𝑒𝑟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74]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Rounded Rectangular Callout 2">
                <a:extLst>
                  <a:ext uri="{FF2B5EF4-FFF2-40B4-BE49-F238E27FC236}">
                    <a16:creationId xmlns:a16="http://schemas.microsoft.com/office/drawing/2014/main" id="{D816952F-19D2-C4E1-A62E-26CF4436BD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3911" y="2195855"/>
                <a:ext cx="2566512" cy="1210128"/>
              </a:xfrm>
              <a:prstGeom prst="wedgeRoundRectCallou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F4AF48-A7E0-54D0-7743-F171B659E2C1}"/>
                  </a:ext>
                </a:extLst>
              </p:cNvPr>
              <p:cNvSpPr txBox="1"/>
              <p:nvPr/>
            </p:nvSpPr>
            <p:spPr>
              <a:xfrm>
                <a:off x="4083160" y="5329862"/>
                <a:ext cx="2652427" cy="5691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𝑅𝑒𝑐𝑜𝑣𝑒𝑟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𝑃𝑜𝑙𝑙𝑎𝑟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𝐴𝑙𝑔</m:t>
                      </m:r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F4AF48-A7E0-54D0-7743-F171B659E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5329862"/>
                <a:ext cx="2652427" cy="569130"/>
              </a:xfrm>
              <a:prstGeom prst="rect">
                <a:avLst/>
              </a:prstGeom>
              <a:blipFill>
                <a:blip r:embed="rId20"/>
                <a:stretch>
                  <a:fillRect l="-3333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ular Callout 4">
                <a:extLst>
                  <a:ext uri="{FF2B5EF4-FFF2-40B4-BE49-F238E27FC236}">
                    <a16:creationId xmlns:a16="http://schemas.microsoft.com/office/drawing/2014/main" id="{4601529B-E07B-3B97-F472-0210063C804A}"/>
                  </a:ext>
                </a:extLst>
              </p:cNvPr>
              <p:cNvSpPr/>
              <p:nvPr/>
            </p:nvSpPr>
            <p:spPr>
              <a:xfrm>
                <a:off x="3409693" y="3934385"/>
                <a:ext cx="2566512" cy="1210128"/>
              </a:xfrm>
              <a:prstGeom prst="wedgeRoundRectCallou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∈[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Rounded Rectangular Callout 4">
                <a:extLst>
                  <a:ext uri="{FF2B5EF4-FFF2-40B4-BE49-F238E27FC236}">
                    <a16:creationId xmlns:a16="http://schemas.microsoft.com/office/drawing/2014/main" id="{4601529B-E07B-3B97-F472-0210063C80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693" y="3934385"/>
                <a:ext cx="2566512" cy="1210128"/>
              </a:xfrm>
              <a:prstGeom prst="wedgeRoundRectCallou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EAA01-B1E4-700C-3C8E-FBF1D390B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91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369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itle 1">
                <a:extLst>
                  <a:ext uri="{FF2B5EF4-FFF2-40B4-BE49-F238E27FC236}">
                    <a16:creationId xmlns:a16="http://schemas.microsoft.com/office/drawing/2014/main" id="{581332B9-EBE3-811D-3ADF-34616AE9A39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4800" dirty="0"/>
                  <a:t>Completeness – Soundness of our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4800" dirty="0"/>
                  <a:t>-NIKE</a:t>
                </a:r>
              </a:p>
            </p:txBody>
          </p:sp>
        </mc:Choice>
        <mc:Fallback xmlns="">
          <p:sp>
            <p:nvSpPr>
              <p:cNvPr id="24" name="Title 1">
                <a:extLst>
                  <a:ext uri="{FF2B5EF4-FFF2-40B4-BE49-F238E27FC236}">
                    <a16:creationId xmlns:a16="http://schemas.microsoft.com/office/drawing/2014/main" id="{581332B9-EBE3-811D-3ADF-34616AE9A3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774" r="-2774" b="-2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FB990B-A14F-52BF-A17D-7315434F3496}"/>
                  </a:ext>
                </a:extLst>
              </p:cNvPr>
              <p:cNvSpPr txBox="1"/>
              <p:nvPr/>
            </p:nvSpPr>
            <p:spPr>
              <a:xfrm>
                <a:off x="9420253" y="1969922"/>
                <a:ext cx="1735427" cy="830997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𝔾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0" dirty="0">
                    <a:solidFill>
                      <a:srgbClr val="0070C0"/>
                    </a:solidFill>
                  </a:rPr>
                  <a:t>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FB990B-A14F-52BF-A17D-7315434F3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253" y="1969922"/>
                <a:ext cx="173542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Brace 19">
            <a:extLst>
              <a:ext uri="{FF2B5EF4-FFF2-40B4-BE49-F238E27FC236}">
                <a16:creationId xmlns:a16="http://schemas.microsoft.com/office/drawing/2014/main" id="{CAF90C67-B7C7-6A22-C2DD-5084B17D06C1}"/>
              </a:ext>
            </a:extLst>
          </p:cNvPr>
          <p:cNvSpPr/>
          <p:nvPr/>
        </p:nvSpPr>
        <p:spPr>
          <a:xfrm>
            <a:off x="6245170" y="2289108"/>
            <a:ext cx="490417" cy="2888284"/>
          </a:xfrm>
          <a:prstGeom prst="rightBrac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4EA8B82-38CA-A744-5C25-3B17BC24C3D9}"/>
                  </a:ext>
                </a:extLst>
              </p:cNvPr>
              <p:cNvSpPr txBox="1"/>
              <p:nvPr/>
            </p:nvSpPr>
            <p:spPr>
              <a:xfrm>
                <a:off x="6960848" y="3581894"/>
                <a:ext cx="2040110" cy="6004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h𝑎𝑙𝑓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𝑐𝑜𝑙𝑙𝑖𝑠𝑖𝑜𝑛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</m:oMath>
                  </m:oMathPara>
                </a14:m>
                <a:endParaRPr lang="en-US" b="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4EA8B82-38CA-A744-5C25-3B17BC24C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848" y="3581894"/>
                <a:ext cx="2040110" cy="600421"/>
              </a:xfrm>
              <a:prstGeom prst="rect">
                <a:avLst/>
              </a:prstGeom>
              <a:blipFill>
                <a:blip r:embed="rId7"/>
                <a:stretch>
                  <a:fillRect l="-5590" t="-4167" r="-248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6" descr="Happy Bee">
            <a:extLst>
              <a:ext uri="{FF2B5EF4-FFF2-40B4-BE49-F238E27FC236}">
                <a16:creationId xmlns:a16="http://schemas.microsoft.com/office/drawing/2014/main" id="{383F2457-F499-95AD-300C-6A82D225B0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4359" y="208527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DDAEAF8-891F-3614-A9AA-9EFA0C1F8DFC}"/>
                  </a:ext>
                </a:extLst>
              </p:cNvPr>
              <p:cNvSpPr txBox="1"/>
              <p:nvPr/>
            </p:nvSpPr>
            <p:spPr>
              <a:xfrm>
                <a:off x="2112482" y="280091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DDAEAF8-891F-3614-A9AA-9EFA0C1F8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482" y="2800919"/>
                <a:ext cx="259396" cy="246221"/>
              </a:xfrm>
              <a:prstGeom prst="rect">
                <a:avLst/>
              </a:prstGeom>
              <a:blipFill>
                <a:blip r:embed="rId9"/>
                <a:stretch>
                  <a:fillRect l="-14286" r="-476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D8B3520-ACCA-89A3-3322-4D4F3F3B4A07}"/>
              </a:ext>
            </a:extLst>
          </p:cNvPr>
          <p:cNvCxnSpPr>
            <a:cxnSpLocks/>
          </p:cNvCxnSpPr>
          <p:nvPr/>
        </p:nvCxnSpPr>
        <p:spPr>
          <a:xfrm>
            <a:off x="946809" y="2817590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B3E7746-4E4B-8889-BBC8-9AA731EF2392}"/>
                  </a:ext>
                </a:extLst>
              </p:cNvPr>
              <p:cNvSpPr txBox="1"/>
              <p:nvPr/>
            </p:nvSpPr>
            <p:spPr>
              <a:xfrm>
                <a:off x="827481" y="2449052"/>
                <a:ext cx="11075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B3E7746-4E4B-8889-BBC8-9AA731EF2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81" y="2449052"/>
                <a:ext cx="1107547" cy="276999"/>
              </a:xfrm>
              <a:prstGeom prst="rect">
                <a:avLst/>
              </a:prstGeom>
              <a:blipFill>
                <a:blip r:embed="rId10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5E24AAF-4EBE-99A2-5007-3D33D84B706C}"/>
              </a:ext>
            </a:extLst>
          </p:cNvPr>
          <p:cNvCxnSpPr>
            <a:cxnSpLocks/>
          </p:cNvCxnSpPr>
          <p:nvPr/>
        </p:nvCxnSpPr>
        <p:spPr>
          <a:xfrm>
            <a:off x="2930793" y="2664735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6" descr="Happy Bee">
            <a:extLst>
              <a:ext uri="{FF2B5EF4-FFF2-40B4-BE49-F238E27FC236}">
                <a16:creationId xmlns:a16="http://schemas.microsoft.com/office/drawing/2014/main" id="{57BC7B81-7168-287E-57F8-1D0BF6C610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4359" y="4193265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721F0DC-1060-F83E-1665-C8242C4C19BC}"/>
                  </a:ext>
                </a:extLst>
              </p:cNvPr>
              <p:cNvSpPr txBox="1"/>
              <p:nvPr/>
            </p:nvSpPr>
            <p:spPr>
              <a:xfrm>
                <a:off x="2112482" y="4908908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721F0DC-1060-F83E-1665-C8242C4C1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482" y="4908908"/>
                <a:ext cx="259396" cy="246221"/>
              </a:xfrm>
              <a:prstGeom prst="rect">
                <a:avLst/>
              </a:prstGeom>
              <a:blipFill>
                <a:blip r:embed="rId11"/>
                <a:stretch>
                  <a:fillRect l="-14286" r="-476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5A9BDDC-F42C-9CCD-12AF-38BC305FB864}"/>
              </a:ext>
            </a:extLst>
          </p:cNvPr>
          <p:cNvCxnSpPr>
            <a:cxnSpLocks/>
          </p:cNvCxnSpPr>
          <p:nvPr/>
        </p:nvCxnSpPr>
        <p:spPr>
          <a:xfrm>
            <a:off x="946809" y="4925579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212C6C4-BBD8-66F5-7232-46F09954B9A7}"/>
                  </a:ext>
                </a:extLst>
              </p:cNvPr>
              <p:cNvSpPr txBox="1"/>
              <p:nvPr/>
            </p:nvSpPr>
            <p:spPr>
              <a:xfrm>
                <a:off x="827481" y="4557041"/>
                <a:ext cx="10865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212C6C4-BBD8-66F5-7232-46F09954B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81" y="4557041"/>
                <a:ext cx="1086515" cy="276999"/>
              </a:xfrm>
              <a:prstGeom prst="rect">
                <a:avLst/>
              </a:prstGeom>
              <a:blipFill>
                <a:blip r:embed="rId1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D906C49-8C03-EEAD-0FD5-87407C3B1046}"/>
              </a:ext>
            </a:extLst>
          </p:cNvPr>
          <p:cNvCxnSpPr>
            <a:cxnSpLocks/>
          </p:cNvCxnSpPr>
          <p:nvPr/>
        </p:nvCxnSpPr>
        <p:spPr>
          <a:xfrm>
            <a:off x="2930793" y="4772724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CA36C51-B3F9-7036-1892-1CE687145EDA}"/>
                  </a:ext>
                </a:extLst>
              </p:cNvPr>
              <p:cNvSpPr txBox="1"/>
              <p:nvPr/>
            </p:nvSpPr>
            <p:spPr>
              <a:xfrm>
                <a:off x="4083160" y="4616399"/>
                <a:ext cx="2186496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…,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…,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CA36C51-B3F9-7036-1892-1CE687145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4616399"/>
                <a:ext cx="2186496" cy="414537"/>
              </a:xfrm>
              <a:prstGeom prst="rect">
                <a:avLst/>
              </a:prstGeom>
              <a:blipFill>
                <a:blip r:embed="rId1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6C5D3AF-AAFA-C776-3523-9428E58D939E}"/>
                  </a:ext>
                </a:extLst>
              </p:cNvPr>
              <p:cNvSpPr txBox="1"/>
              <p:nvPr/>
            </p:nvSpPr>
            <p:spPr>
              <a:xfrm>
                <a:off x="4083160" y="2289107"/>
                <a:ext cx="13939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6C5D3AF-AAFA-C776-3523-9428E58D9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2289107"/>
                <a:ext cx="1393971" cy="276999"/>
              </a:xfrm>
              <a:prstGeom prst="rect">
                <a:avLst/>
              </a:prstGeom>
              <a:blipFill>
                <a:blip r:embed="rId14"/>
                <a:stretch>
                  <a:fillRect l="-5405" t="-8696" r="-5405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A4D7E6D-9BF4-AD00-86B5-2DA24E64EDC2}"/>
                  </a:ext>
                </a:extLst>
              </p:cNvPr>
              <p:cNvSpPr txBox="1"/>
              <p:nvPr/>
            </p:nvSpPr>
            <p:spPr>
              <a:xfrm>
                <a:off x="4083160" y="2707103"/>
                <a:ext cx="2169184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…,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A4D7E6D-9BF4-AD00-86B5-2DA24E64E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2707103"/>
                <a:ext cx="2169184" cy="312650"/>
              </a:xfrm>
              <a:prstGeom prst="rect">
                <a:avLst/>
              </a:prstGeom>
              <a:blipFill>
                <a:blip r:embed="rId15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27C062D-7FE7-07D8-8126-A98566D05A75}"/>
                  </a:ext>
                </a:extLst>
              </p:cNvPr>
              <p:cNvSpPr txBox="1"/>
              <p:nvPr/>
            </p:nvSpPr>
            <p:spPr>
              <a:xfrm>
                <a:off x="1058224" y="3125093"/>
                <a:ext cx="2367912" cy="312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27C062D-7FE7-07D8-8126-A98566D05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224" y="3125093"/>
                <a:ext cx="2367912" cy="312650"/>
              </a:xfrm>
              <a:prstGeom prst="rect">
                <a:avLst/>
              </a:prstGeom>
              <a:blipFill>
                <a:blip r:embed="rId16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D461A6E-21C4-EA94-49AD-FBE63431311C}"/>
                  </a:ext>
                </a:extLst>
              </p:cNvPr>
              <p:cNvSpPr txBox="1"/>
              <p:nvPr/>
            </p:nvSpPr>
            <p:spPr>
              <a:xfrm>
                <a:off x="1026434" y="5233081"/>
                <a:ext cx="2367912" cy="312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D461A6E-21C4-EA94-49AD-FBE634313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434" y="5233081"/>
                <a:ext cx="2367912" cy="312650"/>
              </a:xfrm>
              <a:prstGeom prst="rect">
                <a:avLst/>
              </a:prstGeom>
              <a:blipFill>
                <a:blip r:embed="rId1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A576889-010E-B33A-9346-F5D240C88B65}"/>
              </a:ext>
            </a:extLst>
          </p:cNvPr>
          <p:cNvSpPr/>
          <p:nvPr/>
        </p:nvSpPr>
        <p:spPr>
          <a:xfrm>
            <a:off x="5176408" y="2664735"/>
            <a:ext cx="645658" cy="355018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46B0D2EA-D821-BA2C-57A5-F23F3A2B0ED8}"/>
              </a:ext>
            </a:extLst>
          </p:cNvPr>
          <p:cNvSpPr/>
          <p:nvPr/>
        </p:nvSpPr>
        <p:spPr>
          <a:xfrm>
            <a:off x="4499396" y="4646158"/>
            <a:ext cx="645658" cy="355018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ular Callout 1">
                <a:extLst>
                  <a:ext uri="{FF2B5EF4-FFF2-40B4-BE49-F238E27FC236}">
                    <a16:creationId xmlns:a16="http://schemas.microsoft.com/office/drawing/2014/main" id="{DB1AFE13-B5DB-D709-E1FB-C83C5A733743}"/>
                  </a:ext>
                </a:extLst>
              </p:cNvPr>
              <p:cNvSpPr/>
              <p:nvPr/>
            </p:nvSpPr>
            <p:spPr>
              <a:xfrm>
                <a:off x="1249914" y="1733077"/>
                <a:ext cx="2566512" cy="1210128"/>
              </a:xfrm>
              <a:prstGeom prst="wedgeRoundRectCallou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𝔾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𝔾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× </m:t>
                      </m:r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𝔾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𝔾</m:t>
                        </m:r>
                      </m:e>
                    </m:d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𝔾</m:t>
                            </m:r>
                          </m:e>
                        </m:acc>
                      </m:e>
                    </m:d>
                    <m:r>
                      <a:rPr 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Rounded Rectangular Callout 1">
                <a:extLst>
                  <a:ext uri="{FF2B5EF4-FFF2-40B4-BE49-F238E27FC236}">
                    <a16:creationId xmlns:a16="http://schemas.microsoft.com/office/drawing/2014/main" id="{DB1AFE13-B5DB-D709-E1FB-C83C5A7337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914" y="1733077"/>
                <a:ext cx="2566512" cy="1210128"/>
              </a:xfrm>
              <a:prstGeom prst="wedgeRoundRectCallou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ular Callout 2">
                <a:extLst>
                  <a:ext uri="{FF2B5EF4-FFF2-40B4-BE49-F238E27FC236}">
                    <a16:creationId xmlns:a16="http://schemas.microsoft.com/office/drawing/2014/main" id="{D816952F-19D2-C4E1-A62E-26CF4436BD7B}"/>
                  </a:ext>
                </a:extLst>
              </p:cNvPr>
              <p:cNvSpPr/>
              <p:nvPr/>
            </p:nvSpPr>
            <p:spPr>
              <a:xfrm>
                <a:off x="6783911" y="2195855"/>
                <a:ext cx="2566512" cy="1210128"/>
              </a:xfrm>
              <a:prstGeom prst="wedgeRoundRectCallout">
                <a:avLst/>
              </a:prstGeom>
              <a:gradFill flip="none" rotWithShape="1">
                <a:gsLst>
                  <a:gs pos="0">
                    <a:srgbClr val="EB9AA5">
                      <a:tint val="66000"/>
                      <a:satMod val="160000"/>
                    </a:srgbClr>
                  </a:gs>
                  <a:gs pos="50000">
                    <a:srgbClr val="EB9AA5">
                      <a:tint val="44500"/>
                      <a:satMod val="160000"/>
                    </a:srgbClr>
                  </a:gs>
                  <a:gs pos="100000">
                    <a:srgbClr val="EB9AA5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𝑒𝑒𝑑𝑠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𝑓𝑖𝑛𝑑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Rounded Rectangular Callout 2">
                <a:extLst>
                  <a:ext uri="{FF2B5EF4-FFF2-40B4-BE49-F238E27FC236}">
                    <a16:creationId xmlns:a16="http://schemas.microsoft.com/office/drawing/2014/main" id="{D816952F-19D2-C4E1-A62E-26CF4436BD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3911" y="2195855"/>
                <a:ext cx="2566512" cy="1210128"/>
              </a:xfrm>
              <a:prstGeom prst="wedgeRoundRectCallou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F4AF48-A7E0-54D0-7743-F171B659E2C1}"/>
                  </a:ext>
                </a:extLst>
              </p:cNvPr>
              <p:cNvSpPr txBox="1"/>
              <p:nvPr/>
            </p:nvSpPr>
            <p:spPr>
              <a:xfrm>
                <a:off x="4083160" y="5329862"/>
                <a:ext cx="2652427" cy="5691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𝑅𝑒𝑐𝑜𝑣𝑒𝑟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𝑃𝑜𝑙𝑙𝑎𝑟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𝐴𝑙𝑔</m:t>
                      </m:r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F4AF48-A7E0-54D0-7743-F171B659E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60" y="5329862"/>
                <a:ext cx="2652427" cy="569130"/>
              </a:xfrm>
              <a:prstGeom prst="rect">
                <a:avLst/>
              </a:prstGeom>
              <a:blipFill>
                <a:blip r:embed="rId20"/>
                <a:stretch>
                  <a:fillRect l="-3333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ular Callout 4">
                <a:extLst>
                  <a:ext uri="{FF2B5EF4-FFF2-40B4-BE49-F238E27FC236}">
                    <a16:creationId xmlns:a16="http://schemas.microsoft.com/office/drawing/2014/main" id="{4601529B-E07B-3B97-F472-0210063C804A}"/>
                  </a:ext>
                </a:extLst>
              </p:cNvPr>
              <p:cNvSpPr/>
              <p:nvPr/>
            </p:nvSpPr>
            <p:spPr>
              <a:xfrm>
                <a:off x="3409693" y="3934385"/>
                <a:ext cx="2566512" cy="1210128"/>
              </a:xfrm>
              <a:prstGeom prst="wedgeRoundRectCallou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∈[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Rounded Rectangular Callout 4">
                <a:extLst>
                  <a:ext uri="{FF2B5EF4-FFF2-40B4-BE49-F238E27FC236}">
                    <a16:creationId xmlns:a16="http://schemas.microsoft.com/office/drawing/2014/main" id="{4601529B-E07B-3B97-F472-0210063C80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693" y="3934385"/>
                <a:ext cx="2566512" cy="1210128"/>
              </a:xfrm>
              <a:prstGeom prst="wedgeRoundRectCallou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6927C312-32CB-DB2E-C096-664077EB91DE}"/>
              </a:ext>
            </a:extLst>
          </p:cNvPr>
          <p:cNvSpPr txBox="1"/>
          <p:nvPr/>
        </p:nvSpPr>
        <p:spPr>
          <a:xfrm>
            <a:off x="8815517" y="304714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👿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F519D-9FB6-5ECE-3AE2-A9DE7DA5C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92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012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65EE8874-CFD1-68DB-3C39-9769007B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Fine-grained 4-NIKE </a:t>
            </a:r>
          </a:p>
        </p:txBody>
      </p: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FB990B-A14F-52BF-A17D-7315434F3496}"/>
                  </a:ext>
                </a:extLst>
              </p:cNvPr>
              <p:cNvSpPr txBox="1"/>
              <p:nvPr/>
            </p:nvSpPr>
            <p:spPr>
              <a:xfrm>
                <a:off x="8624727" y="1969922"/>
                <a:ext cx="2530954" cy="579902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b="0" dirty="0">
                    <a:solidFill>
                      <a:srgbClr val="0070C0"/>
                    </a:solidFill>
                  </a:rPr>
                  <a:t>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𝑃𝑅𝐺</m:t>
                      </m:r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FB990B-A14F-52BF-A17D-7315434F3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4727" y="1969922"/>
                <a:ext cx="2530954" cy="579902"/>
              </a:xfrm>
              <a:prstGeom prst="rect">
                <a:avLst/>
              </a:prstGeom>
              <a:blipFill>
                <a:blip r:embed="rId3"/>
                <a:stretch>
                  <a:fillRect t="-8163"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9FF371A-CE2F-6727-42BC-1B017778E149}"/>
                  </a:ext>
                </a:extLst>
              </p:cNvPr>
              <p:cNvSpPr txBox="1"/>
              <p:nvPr/>
            </p:nvSpPr>
            <p:spPr>
              <a:xfrm>
                <a:off x="6783614" y="4125085"/>
                <a:ext cx="2503378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𝑠h𝑎𝑟𝑒𝑑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endParaRPr lang="en-US" b="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𝑠𝑒𝑐𝑟𝑒𝑡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𝑝𝑢𝑏𝑙𝑖𝑐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9FF371A-CE2F-6727-42BC-1B017778E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3614" y="4125085"/>
                <a:ext cx="2503378" cy="1107996"/>
              </a:xfrm>
              <a:prstGeom prst="rect">
                <a:avLst/>
              </a:prstGeom>
              <a:blipFill>
                <a:blip r:embed="rId4"/>
                <a:stretch>
                  <a:fillRect l="-4545" t="-1136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ight Brace 27">
            <a:extLst>
              <a:ext uri="{FF2B5EF4-FFF2-40B4-BE49-F238E27FC236}">
                <a16:creationId xmlns:a16="http://schemas.microsoft.com/office/drawing/2014/main" id="{8D40446E-06CB-177C-8AC9-3F4A738EA511}"/>
              </a:ext>
            </a:extLst>
          </p:cNvPr>
          <p:cNvSpPr/>
          <p:nvPr/>
        </p:nvSpPr>
        <p:spPr>
          <a:xfrm>
            <a:off x="6245170" y="2289108"/>
            <a:ext cx="490417" cy="2888284"/>
          </a:xfrm>
          <a:prstGeom prst="rightBrac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7AFFCC6-9B45-FF70-9EC1-CBDEED921FDB}"/>
                  </a:ext>
                </a:extLst>
              </p:cNvPr>
              <p:cNvSpPr txBox="1"/>
              <p:nvPr/>
            </p:nvSpPr>
            <p:spPr>
              <a:xfrm>
                <a:off x="6836450" y="3583593"/>
                <a:ext cx="1835824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𝑐𝑜𝑙𝑙𝑖𝑠𝑖𝑜𝑛</m:t>
                      </m:r>
                    </m:oMath>
                  </m:oMathPara>
                </a14:m>
                <a:endParaRPr lang="en-US" b="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7AFFCC6-9B45-FF70-9EC1-CBDEED921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450" y="3583593"/>
                <a:ext cx="1835824" cy="299313"/>
              </a:xfrm>
              <a:prstGeom prst="rect">
                <a:avLst/>
              </a:prstGeom>
              <a:blipFill>
                <a:blip r:embed="rId5"/>
                <a:stretch>
                  <a:fillRect l="-342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6" descr="Happy Bee">
            <a:extLst>
              <a:ext uri="{FF2B5EF4-FFF2-40B4-BE49-F238E27FC236}">
                <a16:creationId xmlns:a16="http://schemas.microsoft.com/office/drawing/2014/main" id="{74EA5972-4B2B-3175-2852-7E34AF5E10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4359" y="208527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2B28E8C-4095-936E-D013-CB3DCEC77E34}"/>
                  </a:ext>
                </a:extLst>
              </p:cNvPr>
              <p:cNvSpPr txBox="1"/>
              <p:nvPr/>
            </p:nvSpPr>
            <p:spPr>
              <a:xfrm>
                <a:off x="2112482" y="280091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2B28E8C-4095-936E-D013-CB3DCEC77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482" y="2800919"/>
                <a:ext cx="259396" cy="246221"/>
              </a:xfrm>
              <a:prstGeom prst="rect">
                <a:avLst/>
              </a:prstGeom>
              <a:blipFill>
                <a:blip r:embed="rId10"/>
                <a:stretch>
                  <a:fillRect l="-14286" r="-476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C9587AF-CE53-24BC-F5C9-BADF12573ED7}"/>
              </a:ext>
            </a:extLst>
          </p:cNvPr>
          <p:cNvCxnSpPr>
            <a:cxnSpLocks/>
          </p:cNvCxnSpPr>
          <p:nvPr/>
        </p:nvCxnSpPr>
        <p:spPr>
          <a:xfrm>
            <a:off x="946809" y="2817590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02F2BBF-F564-25D4-E2B8-F5A71DFFD89C}"/>
                  </a:ext>
                </a:extLst>
              </p:cNvPr>
              <p:cNvSpPr txBox="1"/>
              <p:nvPr/>
            </p:nvSpPr>
            <p:spPr>
              <a:xfrm>
                <a:off x="827481" y="2449052"/>
                <a:ext cx="10500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02F2BBF-F564-25D4-E2B8-F5A71DFFD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81" y="2449052"/>
                <a:ext cx="1050096" cy="276999"/>
              </a:xfrm>
              <a:prstGeom prst="rect">
                <a:avLst/>
              </a:prstGeom>
              <a:blipFill>
                <a:blip r:embed="rId11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F0DD1FC-146C-1855-7381-1CF28D803370}"/>
              </a:ext>
            </a:extLst>
          </p:cNvPr>
          <p:cNvCxnSpPr>
            <a:cxnSpLocks/>
          </p:cNvCxnSpPr>
          <p:nvPr/>
        </p:nvCxnSpPr>
        <p:spPr>
          <a:xfrm>
            <a:off x="2930793" y="2664735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6" descr="Happy Bee">
            <a:extLst>
              <a:ext uri="{FF2B5EF4-FFF2-40B4-BE49-F238E27FC236}">
                <a16:creationId xmlns:a16="http://schemas.microsoft.com/office/drawing/2014/main" id="{F0385D83-4008-9869-E6B6-200DF1B58D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4359" y="4193265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97D8F04-D33C-60C5-24DC-9ECC7634B773}"/>
                  </a:ext>
                </a:extLst>
              </p:cNvPr>
              <p:cNvSpPr txBox="1"/>
              <p:nvPr/>
            </p:nvSpPr>
            <p:spPr>
              <a:xfrm>
                <a:off x="2112482" y="4908908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97D8F04-D33C-60C5-24DC-9ECC7634B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482" y="4908908"/>
                <a:ext cx="259396" cy="246221"/>
              </a:xfrm>
              <a:prstGeom prst="rect">
                <a:avLst/>
              </a:prstGeom>
              <a:blipFill>
                <a:blip r:embed="rId12"/>
                <a:stretch>
                  <a:fillRect l="-14286" r="-476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C814BB-8FFF-A0B7-1590-0FBC71E9F064}"/>
              </a:ext>
            </a:extLst>
          </p:cNvPr>
          <p:cNvCxnSpPr>
            <a:cxnSpLocks/>
          </p:cNvCxnSpPr>
          <p:nvPr/>
        </p:nvCxnSpPr>
        <p:spPr>
          <a:xfrm>
            <a:off x="946809" y="4925579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38BF770-3C43-A13B-0602-F2F829FA1872}"/>
                  </a:ext>
                </a:extLst>
              </p:cNvPr>
              <p:cNvSpPr txBox="1"/>
              <p:nvPr/>
            </p:nvSpPr>
            <p:spPr>
              <a:xfrm>
                <a:off x="827481" y="4557041"/>
                <a:ext cx="10270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38BF770-3C43-A13B-0602-F2F829FA1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81" y="4557041"/>
                <a:ext cx="1027011" cy="276999"/>
              </a:xfrm>
              <a:prstGeom prst="rect">
                <a:avLst/>
              </a:prstGeom>
              <a:blipFill>
                <a:blip r:embed="rId13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4B89321-48E3-F1D8-9A98-FC7A89AC8EC7}"/>
              </a:ext>
            </a:extLst>
          </p:cNvPr>
          <p:cNvCxnSpPr>
            <a:cxnSpLocks/>
          </p:cNvCxnSpPr>
          <p:nvPr/>
        </p:nvCxnSpPr>
        <p:spPr>
          <a:xfrm>
            <a:off x="2930793" y="4772724"/>
            <a:ext cx="92710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3DA46FE-CC8E-EE00-CDCC-FEB423847A8A}"/>
                  </a:ext>
                </a:extLst>
              </p:cNvPr>
              <p:cNvSpPr txBox="1"/>
              <p:nvPr/>
            </p:nvSpPr>
            <p:spPr>
              <a:xfrm>
                <a:off x="4138668" y="2521127"/>
                <a:ext cx="20973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…,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3DA46FE-CC8E-EE00-CDCC-FEB423847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668" y="2521127"/>
                <a:ext cx="2097369" cy="276999"/>
              </a:xfrm>
              <a:prstGeom prst="rect">
                <a:avLst/>
              </a:prstGeom>
              <a:blipFill>
                <a:blip r:embed="rId14"/>
                <a:stretch>
                  <a:fillRect l="-2994" t="-8696" r="-3593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B19031E-C2E1-E553-3955-D762ED003D16}"/>
                  </a:ext>
                </a:extLst>
              </p:cNvPr>
              <p:cNvSpPr txBox="1"/>
              <p:nvPr/>
            </p:nvSpPr>
            <p:spPr>
              <a:xfrm>
                <a:off x="1058224" y="3125093"/>
                <a:ext cx="236791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𝑃𝑅𝐺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B19031E-C2E1-E553-3955-D762ED003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224" y="3125093"/>
                <a:ext cx="2367912" cy="276999"/>
              </a:xfrm>
              <a:prstGeom prst="rect">
                <a:avLst/>
              </a:prstGeom>
              <a:blipFill>
                <a:blip r:embed="rId15"/>
                <a:stretch>
                  <a:fillRect t="-4545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1D4E849-F0BA-8704-D833-35F7FC50945A}"/>
                  </a:ext>
                </a:extLst>
              </p:cNvPr>
              <p:cNvSpPr txBox="1"/>
              <p:nvPr/>
            </p:nvSpPr>
            <p:spPr>
              <a:xfrm>
                <a:off x="1026434" y="5233081"/>
                <a:ext cx="236791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𝑃𝑅𝐺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1D4E849-F0BA-8704-D833-35F7FC509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434" y="5233081"/>
                <a:ext cx="2367912" cy="276999"/>
              </a:xfrm>
              <a:prstGeom prst="rect">
                <a:avLst/>
              </a:prstGeom>
              <a:blipFill>
                <a:blip r:embed="rId16"/>
                <a:stretch>
                  <a:fillRect t="-4348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658809B-3132-6BE9-E059-C62C02FC74A7}"/>
                  </a:ext>
                </a:extLst>
              </p:cNvPr>
              <p:cNvSpPr txBox="1"/>
              <p:nvPr/>
            </p:nvSpPr>
            <p:spPr>
              <a:xfrm>
                <a:off x="4138668" y="4602125"/>
                <a:ext cx="2085250" cy="289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…,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658809B-3132-6BE9-E059-C62C02FC7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668" y="4602125"/>
                <a:ext cx="2085250" cy="289888"/>
              </a:xfrm>
              <a:prstGeom prst="rect">
                <a:avLst/>
              </a:prstGeom>
              <a:blipFill>
                <a:blip r:embed="rId17"/>
                <a:stretch>
                  <a:fillRect l="-3614" t="-4348" r="-3614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8DABF8F-8C0E-6453-59D6-6F82FBC8CADB}"/>
              </a:ext>
            </a:extLst>
          </p:cNvPr>
          <p:cNvSpPr/>
          <p:nvPr/>
        </p:nvSpPr>
        <p:spPr>
          <a:xfrm>
            <a:off x="4988691" y="2496101"/>
            <a:ext cx="358777" cy="355018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5949DE4-B6D6-0571-0413-78FA2D16CDB3}"/>
              </a:ext>
            </a:extLst>
          </p:cNvPr>
          <p:cNvSpPr/>
          <p:nvPr/>
        </p:nvSpPr>
        <p:spPr>
          <a:xfrm>
            <a:off x="4988691" y="4588873"/>
            <a:ext cx="358777" cy="355018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B9A73D-6A9E-24AD-5EAF-A45C985D0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8551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9BE83A82-EA33-A9B7-131C-78CE23EE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Fine-grained 4-NIKE </a:t>
            </a:r>
          </a:p>
        </p:txBody>
      </p: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AB0D8E74-F483-BAAD-B4E9-E546D4CD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pic>
        <p:nvPicPr>
          <p:cNvPr id="5" name="Picture 6" descr="Happy Bee">
            <a:extLst>
              <a:ext uri="{FF2B5EF4-FFF2-40B4-BE49-F238E27FC236}">
                <a16:creationId xmlns:a16="http://schemas.microsoft.com/office/drawing/2014/main" id="{0192C939-02C7-125E-DCC7-700C048B0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070346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796197-F6CE-52AE-AAF1-2A328F7C6BFE}"/>
                  </a:ext>
                </a:extLst>
              </p:cNvPr>
              <p:cNvSpPr txBox="1"/>
              <p:nvPr/>
            </p:nvSpPr>
            <p:spPr>
              <a:xfrm>
                <a:off x="1325403" y="2785989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796197-F6CE-52AE-AAF1-2A328F7C6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403" y="2785989"/>
                <a:ext cx="259396" cy="246221"/>
              </a:xfrm>
              <a:prstGeom prst="rect">
                <a:avLst/>
              </a:prstGeom>
              <a:blipFill>
                <a:blip r:embed="rId6"/>
                <a:stretch>
                  <a:fillRect l="-14286" r="-4762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6" descr="Happy Bee">
            <a:extLst>
              <a:ext uri="{FF2B5EF4-FFF2-40B4-BE49-F238E27FC236}">
                <a16:creationId xmlns:a16="http://schemas.microsoft.com/office/drawing/2014/main" id="{B5C99F28-3D84-6B88-A74B-3CBA7E5EA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994" y="3075223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089D73-440E-311F-9A1E-05B6B73A54A9}"/>
                  </a:ext>
                </a:extLst>
              </p:cNvPr>
              <p:cNvSpPr txBox="1"/>
              <p:nvPr/>
            </p:nvSpPr>
            <p:spPr>
              <a:xfrm>
                <a:off x="1321117" y="3790866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089D73-440E-311F-9A1E-05B6B73A5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117" y="3790866"/>
                <a:ext cx="259396" cy="246221"/>
              </a:xfrm>
              <a:prstGeom prst="rect">
                <a:avLst/>
              </a:prstGeom>
              <a:blipFill>
                <a:blip r:embed="rId7"/>
                <a:stretch>
                  <a:fillRect l="-19048" r="-476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6" descr="Happy Bee">
            <a:extLst>
              <a:ext uri="{FF2B5EF4-FFF2-40B4-BE49-F238E27FC236}">
                <a16:creationId xmlns:a16="http://schemas.microsoft.com/office/drawing/2014/main" id="{1F6572C7-61E2-FE85-88B7-BB7DC6945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5164935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A0C014-F6B7-E129-0FF5-E59023CF36B8}"/>
                  </a:ext>
                </a:extLst>
              </p:cNvPr>
              <p:cNvSpPr txBox="1"/>
              <p:nvPr/>
            </p:nvSpPr>
            <p:spPr>
              <a:xfrm>
                <a:off x="1325403" y="5880578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AA0C014-F6B7-E129-0FF5-E59023CF3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403" y="5880578"/>
                <a:ext cx="259396" cy="246221"/>
              </a:xfrm>
              <a:prstGeom prst="rect">
                <a:avLst/>
              </a:prstGeom>
              <a:blipFill>
                <a:blip r:embed="rId8"/>
                <a:stretch>
                  <a:fillRect l="-14286" r="-4762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6" descr="Happy Bee">
            <a:extLst>
              <a:ext uri="{FF2B5EF4-FFF2-40B4-BE49-F238E27FC236}">
                <a16:creationId xmlns:a16="http://schemas.microsoft.com/office/drawing/2014/main" id="{590D3852-C1C5-383E-54BA-5C3BD39B3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36" y="4122169"/>
            <a:ext cx="715643" cy="71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8937A1-97CB-697D-FE24-021DC7B00103}"/>
                  </a:ext>
                </a:extLst>
              </p:cNvPr>
              <p:cNvSpPr txBox="1"/>
              <p:nvPr/>
            </p:nvSpPr>
            <p:spPr>
              <a:xfrm>
                <a:off x="1314959" y="4837812"/>
                <a:ext cx="25939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8937A1-97CB-697D-FE24-021DC7B00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959" y="4837812"/>
                <a:ext cx="259396" cy="246221"/>
              </a:xfrm>
              <a:prstGeom prst="rect">
                <a:avLst/>
              </a:prstGeom>
              <a:blipFill>
                <a:blip r:embed="rId10"/>
                <a:stretch>
                  <a:fillRect l="-14286" r="-952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03F7AA0-59B8-6FBE-6745-737FD8F72AEF}"/>
                  </a:ext>
                </a:extLst>
              </p:cNvPr>
              <p:cNvSpPr txBox="1"/>
              <p:nvPr/>
            </p:nvSpPr>
            <p:spPr>
              <a:xfrm>
                <a:off x="2792629" y="2489827"/>
                <a:ext cx="21925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…, 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03F7AA0-59B8-6FBE-6745-737FD8F72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629" y="2489827"/>
                <a:ext cx="2192523" cy="276999"/>
              </a:xfrm>
              <a:prstGeom prst="rect">
                <a:avLst/>
              </a:prstGeom>
              <a:blipFill>
                <a:blip r:embed="rId14"/>
                <a:stretch>
                  <a:fillRect l="-1149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B70C1C0-8A69-8B3D-0D1A-2CF8B3893711}"/>
              </a:ext>
            </a:extLst>
          </p:cNvPr>
          <p:cNvCxnSpPr/>
          <p:nvPr/>
        </p:nvCxnSpPr>
        <p:spPr>
          <a:xfrm>
            <a:off x="2080977" y="2663139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9C018D3-5EED-C744-5D47-1D6B2ABACD2E}"/>
              </a:ext>
            </a:extLst>
          </p:cNvPr>
          <p:cNvCxnSpPr/>
          <p:nvPr/>
        </p:nvCxnSpPr>
        <p:spPr>
          <a:xfrm>
            <a:off x="2080977" y="3645983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F6F7F9C-348A-98F4-1B7B-0BECED23A23A}"/>
                  </a:ext>
                </a:extLst>
              </p:cNvPr>
              <p:cNvSpPr txBox="1"/>
              <p:nvPr/>
            </p:nvSpPr>
            <p:spPr>
              <a:xfrm>
                <a:off x="2792629" y="3478926"/>
                <a:ext cx="2229200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…,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F6F7F9C-348A-98F4-1B7B-0BECED23A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629" y="3478926"/>
                <a:ext cx="2229200" cy="312650"/>
              </a:xfrm>
              <a:prstGeom prst="rect">
                <a:avLst/>
              </a:prstGeom>
              <a:blipFill>
                <a:blip r:embed="rId15"/>
                <a:stretch>
                  <a:fillRect l="-113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80F5AA3-CA71-A297-7357-F8CD99C38D61}"/>
              </a:ext>
            </a:extLst>
          </p:cNvPr>
          <p:cNvCxnSpPr/>
          <p:nvPr/>
        </p:nvCxnSpPr>
        <p:spPr>
          <a:xfrm>
            <a:off x="2080977" y="4632511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E212F58-0AA8-853C-7A76-5F7D4C355994}"/>
                  </a:ext>
                </a:extLst>
              </p:cNvPr>
              <p:cNvSpPr txBox="1"/>
              <p:nvPr/>
            </p:nvSpPr>
            <p:spPr>
              <a:xfrm>
                <a:off x="2792629" y="4465454"/>
                <a:ext cx="22434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…,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E212F58-0AA8-853C-7A76-5F7D4C355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629" y="4465454"/>
                <a:ext cx="2243435" cy="276999"/>
              </a:xfrm>
              <a:prstGeom prst="rect">
                <a:avLst/>
              </a:prstGeom>
              <a:blipFill>
                <a:blip r:embed="rId16"/>
                <a:stretch>
                  <a:fillRect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EE54C8F-C06F-ABAF-A877-C01E584ACDB4}"/>
              </a:ext>
            </a:extLst>
          </p:cNvPr>
          <p:cNvCxnSpPr/>
          <p:nvPr/>
        </p:nvCxnSpPr>
        <p:spPr>
          <a:xfrm>
            <a:off x="2080977" y="5619007"/>
            <a:ext cx="3542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619FC3F-E45B-F725-BF09-25CD770B66DF}"/>
                  </a:ext>
                </a:extLst>
              </p:cNvPr>
              <p:cNvSpPr txBox="1"/>
              <p:nvPr/>
            </p:nvSpPr>
            <p:spPr>
              <a:xfrm>
                <a:off x="2792629" y="5451950"/>
                <a:ext cx="2292166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…,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619FC3F-E45B-F725-BF09-25CD770B6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629" y="5451950"/>
                <a:ext cx="2292166" cy="312650"/>
              </a:xfrm>
              <a:prstGeom prst="rect">
                <a:avLst/>
              </a:prstGeom>
              <a:blipFill>
                <a:blip r:embed="rId1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>
            <a:extLst>
              <a:ext uri="{FF2B5EF4-FFF2-40B4-BE49-F238E27FC236}">
                <a16:creationId xmlns:a16="http://schemas.microsoft.com/office/drawing/2014/main" id="{9D32CD35-30EB-FABA-DFED-D3875FFE1CD6}"/>
              </a:ext>
            </a:extLst>
          </p:cNvPr>
          <p:cNvSpPr/>
          <p:nvPr/>
        </p:nvSpPr>
        <p:spPr>
          <a:xfrm>
            <a:off x="4916484" y="2342604"/>
            <a:ext cx="490417" cy="1872419"/>
          </a:xfrm>
          <a:prstGeom prst="rightBrac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66AB8DD7-B24D-8C4B-5881-D62C9D26C323}"/>
              </a:ext>
            </a:extLst>
          </p:cNvPr>
          <p:cNvSpPr/>
          <p:nvPr/>
        </p:nvSpPr>
        <p:spPr>
          <a:xfrm>
            <a:off x="4916484" y="4406661"/>
            <a:ext cx="490417" cy="1872419"/>
          </a:xfrm>
          <a:prstGeom prst="rightBrac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6464052-141B-6A2A-A85D-6752A1AEFEE4}"/>
              </a:ext>
            </a:extLst>
          </p:cNvPr>
          <p:cNvSpPr/>
          <p:nvPr/>
        </p:nvSpPr>
        <p:spPr>
          <a:xfrm>
            <a:off x="3796496" y="3397734"/>
            <a:ext cx="360769" cy="45954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452DF5F7-E130-5686-3856-BDF7E9D3F967}"/>
              </a:ext>
            </a:extLst>
          </p:cNvPr>
          <p:cNvSpPr/>
          <p:nvPr/>
        </p:nvSpPr>
        <p:spPr>
          <a:xfrm>
            <a:off x="4200841" y="2412854"/>
            <a:ext cx="360769" cy="45954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6617782F-E121-72B5-6947-562695174373}"/>
              </a:ext>
            </a:extLst>
          </p:cNvPr>
          <p:cNvSpPr/>
          <p:nvPr/>
        </p:nvSpPr>
        <p:spPr>
          <a:xfrm>
            <a:off x="3796496" y="4379367"/>
            <a:ext cx="360769" cy="459549"/>
          </a:xfrm>
          <a:prstGeom prst="round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711EEA62-F790-E320-638F-0D6E116CD10E}"/>
              </a:ext>
            </a:extLst>
          </p:cNvPr>
          <p:cNvSpPr/>
          <p:nvPr/>
        </p:nvSpPr>
        <p:spPr>
          <a:xfrm>
            <a:off x="4257496" y="5377005"/>
            <a:ext cx="360769" cy="459549"/>
          </a:xfrm>
          <a:prstGeom prst="round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CB660BC7-FA71-DC1B-015E-1F78DCF3FC00}"/>
              </a:ext>
            </a:extLst>
          </p:cNvPr>
          <p:cNvSpPr/>
          <p:nvPr/>
        </p:nvSpPr>
        <p:spPr>
          <a:xfrm>
            <a:off x="7533549" y="2233914"/>
            <a:ext cx="490417" cy="4045165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BBE8C47-AC0B-6C95-E819-4F3D2407D5F3}"/>
                  </a:ext>
                </a:extLst>
              </p:cNvPr>
              <p:cNvSpPr txBox="1"/>
              <p:nvPr/>
            </p:nvSpPr>
            <p:spPr>
              <a:xfrm>
                <a:off x="8171735" y="4075556"/>
                <a:ext cx="1957587" cy="3498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𝑘𝑒𝑦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US" sz="2000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BBE8C47-AC0B-6C95-E819-4F3D2407D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1735" y="4075556"/>
                <a:ext cx="1957587" cy="349839"/>
              </a:xfrm>
              <a:prstGeom prst="rect">
                <a:avLst/>
              </a:prstGeom>
              <a:blipFill>
                <a:blip r:embed="rId18"/>
                <a:stretch>
                  <a:fillRect l="-4516" t="-357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7EB7A98-5803-9B3E-3DFE-CBEE294C4570}"/>
                  </a:ext>
                </a:extLst>
              </p:cNvPr>
              <p:cNvSpPr txBox="1"/>
              <p:nvPr/>
            </p:nvSpPr>
            <p:spPr>
              <a:xfrm>
                <a:off x="5504032" y="2975806"/>
                <a:ext cx="2085827" cy="643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𝑐𝑜𝑙𝑙𝑖𝑠𝑖𝑜𝑛</m:t>
                      </m:r>
                      <m:r>
                        <a:rPr lang="en-US" sz="2000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</m:oMath>
                  </m:oMathPara>
                </a14:m>
                <a:endParaRPr lang="en-US" sz="2000" b="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US" sz="2000" b="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7EB7A98-5803-9B3E-3DFE-CBEE294C4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032" y="2975806"/>
                <a:ext cx="2085827" cy="643959"/>
              </a:xfrm>
              <a:prstGeom prst="rect">
                <a:avLst/>
              </a:prstGeom>
              <a:blipFill>
                <a:blip r:embed="rId19"/>
                <a:stretch>
                  <a:fillRect l="-3030" t="-3846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6135020-EF21-383F-5791-AC7C052B4554}"/>
                  </a:ext>
                </a:extLst>
              </p:cNvPr>
              <p:cNvSpPr txBox="1"/>
              <p:nvPr/>
            </p:nvSpPr>
            <p:spPr>
              <a:xfrm>
                <a:off x="5504032" y="4997223"/>
                <a:ext cx="218258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′:</m:t>
                      </m:r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𝑐𝑜𝑙𝑙𝑖𝑠𝑖𝑜𝑛</m:t>
                      </m:r>
                      <m:r>
                        <a:rPr lang="en-US" sz="2000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</m:oMath>
                  </m:oMathPara>
                </a14:m>
                <a:endParaRPr lang="en-US" sz="2000" b="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′: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0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6135020-EF21-383F-5791-AC7C052B4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032" y="4997223"/>
                <a:ext cx="2182585" cy="615553"/>
              </a:xfrm>
              <a:prstGeom prst="rect">
                <a:avLst/>
              </a:prstGeom>
              <a:blipFill>
                <a:blip r:embed="rId20"/>
                <a:stretch>
                  <a:fillRect l="-4624" t="-4000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C1258F-243F-8431-84E0-61362A3ED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1349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in the plain model (High-Level)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62B2683-290C-00EF-EF21-E25649758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92041"/>
            <a:ext cx="10058400" cy="292442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+mj-lt"/>
              </a:rPr>
              <a:t>Define </a:t>
            </a:r>
            <a:r>
              <a:rPr lang="en-US" b="1" dirty="0">
                <a:latin typeface="+mj-lt"/>
              </a:rPr>
              <a:t>PRG-CDH assumption </a:t>
            </a:r>
            <a:r>
              <a:rPr lang="en-US" dirty="0">
                <a:latin typeface="+mj-lt"/>
              </a:rPr>
              <a:t>as it is infeasible to compute </a:t>
            </a:r>
            <a:r>
              <a:rPr lang="en-US" dirty="0" err="1">
                <a:latin typeface="+mj-lt"/>
              </a:rPr>
              <a:t>g^xy</a:t>
            </a:r>
            <a:r>
              <a:rPr lang="en-US" dirty="0">
                <a:latin typeface="+mj-lt"/>
              </a:rPr>
              <a:t> from (</a:t>
            </a:r>
            <a:r>
              <a:rPr lang="en-US" dirty="0" err="1">
                <a:latin typeface="+mj-lt"/>
              </a:rPr>
              <a:t>g,g^x,g^y</a:t>
            </a:r>
            <a:r>
              <a:rPr lang="en-US" dirty="0">
                <a:latin typeface="+mj-lt"/>
              </a:rPr>
              <a:t>), even when x, y are sampled as the outputs of a </a:t>
            </a:r>
            <a:r>
              <a:rPr lang="en-US" dirty="0" err="1">
                <a:latin typeface="+mj-lt"/>
              </a:rPr>
              <a:t>psudorandom</a:t>
            </a:r>
            <a:r>
              <a:rPr lang="en-US" dirty="0">
                <a:latin typeface="+mj-lt"/>
              </a:rPr>
              <a:t> generator.</a:t>
            </a:r>
            <a:r>
              <a:rPr 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dirty="0">
                <a:latin typeface="+mj-lt"/>
              </a:rPr>
              <a:t>PRG + CDH </a:t>
            </a:r>
            <a:r>
              <a:rPr lang="en-US" sz="2000" b="1" dirty="0">
                <a:latin typeface="+mj-lt"/>
              </a:rPr>
              <a:t>implies</a:t>
            </a:r>
            <a:r>
              <a:rPr lang="en-US" sz="2000" b="0" dirty="0">
                <a:latin typeface="+mj-lt"/>
              </a:rPr>
              <a:t> PRG-CDH assumption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+mj-lt"/>
              </a:rPr>
              <a:t>Reduce security of the construction to PRG-CDH assumption in the plain model.</a:t>
            </a:r>
            <a:endParaRPr lang="en-US" sz="2000" b="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F609DA-D0D4-7BC4-D568-67F90536691B}"/>
              </a:ext>
            </a:extLst>
          </p:cNvPr>
          <p:cNvSpPr txBox="1"/>
          <p:nvPr/>
        </p:nvSpPr>
        <p:spPr>
          <a:xfrm>
            <a:off x="189229" y="74506"/>
            <a:ext cx="1694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TODO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92E13-D9DF-2F16-B9BE-07E1E3EAF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5121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154B3BA-6814-DF86-923B-8CE8F6697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ACMS23 Construction’s Limitations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9AAC32EB-9B4F-EB83-F4E6-99F23DE79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84629"/>
            <a:ext cx="10058400" cy="43235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C00000"/>
                </a:solidFill>
              </a:rPr>
              <a:t>Challenge2: </a:t>
            </a:r>
            <a:r>
              <a:rPr lang="en-US" sz="2200" dirty="0"/>
              <a:t>Security of ACMS construction is not generic as it assumes adversary is </a:t>
            </a:r>
            <a:r>
              <a:rPr lang="en-US" sz="2200" b="1" dirty="0"/>
              <a:t>efficient</a:t>
            </a:r>
            <a:r>
              <a:rPr lang="en-US" sz="2200" dirty="0"/>
              <a:t>. 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/>
              <a:t> Adversary can be unbounded in MGGM</a:t>
            </a:r>
            <a:endParaRPr lang="en-US" sz="2400" dirty="0"/>
          </a:p>
          <a:p>
            <a:pPr marL="0" indent="0">
              <a:buNone/>
            </a:pPr>
            <a:r>
              <a:rPr lang="en-US" sz="2200" dirty="0">
                <a:solidFill>
                  <a:srgbClr val="C00000"/>
                </a:solidFill>
              </a:rPr>
              <a:t>Solution: </a:t>
            </a:r>
            <a:r>
              <a:rPr lang="en-US" sz="2200" dirty="0"/>
              <a:t>Reduce security in MGGM to security of the PRG in the plain model!</a:t>
            </a:r>
            <a:endParaRPr lang="en-US" sz="2200" dirty="0">
              <a:solidFill>
                <a:srgbClr val="C0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/>
              <a:t>Using a new assumption called </a:t>
            </a:r>
            <a:r>
              <a:rPr lang="en-US" sz="2000" b="1" dirty="0"/>
              <a:t>PRG-CDH</a:t>
            </a:r>
          </a:p>
          <a:p>
            <a:pPr marL="201168" lvl="1" indent="0">
              <a:buNone/>
            </a:pP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5AC06A7-2B3C-6884-A4DD-A9BDB54E2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92989F-0019-BC09-67B8-3D92CC49C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8520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Maurer’s Generic Group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815320" cy="4023360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/>
                  <a:t> Similar to </a:t>
                </a:r>
                <a:r>
                  <a:rPr lang="en-US" sz="2200" dirty="0" err="1"/>
                  <a:t>Shoup’s</a:t>
                </a:r>
                <a:r>
                  <a:rPr lang="en-US" sz="2200" dirty="0"/>
                  <a:t> model, but instead of an encoding function, we have a stateful oracle that maintains the elements.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/>
                  <a:t> Thus, you can view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𝑒𝑛𝑐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in </a:t>
                </a:r>
                <a:r>
                  <a:rPr lang="en-US" sz="2200" dirty="0" err="1"/>
                  <a:t>Shoup’s</a:t>
                </a:r>
                <a:r>
                  <a:rPr lang="en-US" sz="2200" dirty="0"/>
                  <a:t> model as a black-box of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in Maurer’s model: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815320" cy="4023360"/>
              </a:xfrm>
              <a:blipFill>
                <a:blip r:embed="rId4"/>
                <a:stretch>
                  <a:fillRect l="-1466" t="-1970" r="-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701735" y="2645414"/>
                <a:ext cx="313472" cy="287411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1735" y="2645414"/>
                <a:ext cx="313472" cy="2874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B96541F-2812-C264-17DD-F0AA7C87B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95F92-8E72-8DAA-A5CA-C07AF25B8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97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623808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Maurer’s Generic Group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81532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Similar to </a:t>
            </a:r>
            <a:r>
              <a:rPr lang="en-US" sz="2200" dirty="0" err="1"/>
              <a:t>Shoup’s</a:t>
            </a:r>
            <a:r>
              <a:rPr lang="en-US" sz="2200" dirty="0"/>
              <a:t> model, but instead of an encoding function, we have a stateful oracle that maintains the elements.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B96541F-2812-C264-17DD-F0AA7C87B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E038E-CC5D-FA8C-744B-0CB54208D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98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719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Maurer’s Generic Group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85342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Consider Maurer’s GGM as a set of black-boxes with the following operations allowed:</a:t>
            </a:r>
            <a:endParaRPr lang="en-US" sz="2200" dirty="0"/>
          </a:p>
          <a:p>
            <a:pPr marL="201168" lvl="1" indent="0">
              <a:buNone/>
            </a:pP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B96541F-2812-C264-17DD-F0AA7C87B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sz="900" dirty="0">
                <a:latin typeface="Calibri"/>
                <a:ea typeface="+mj-lt"/>
                <a:cs typeface="+mj-lt"/>
              </a:rPr>
              <a:t>Fine-Grained Non-Interactive Key-Exchange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21CF0-2EE3-8391-B31A-DC1D8F8DE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99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563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2.5|16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2.5|16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2.5|16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43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3.7|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3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|14.6|1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2.5|16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43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43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43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43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43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43.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43.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43.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4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3.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5.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|2.5|5.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8|3|14.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3.9|6.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2.5|16.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4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2.5|16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2.5|16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4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.3|2|2.3|1.6|3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6.4|2.4|2.1|7.6|4.5|7.6|7.3"/>
</p:tagLst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22763</TotalTime>
  <Words>6731</Words>
  <Application>Microsoft Macintosh PowerPoint</Application>
  <PresentationFormat>Widescreen</PresentationFormat>
  <Paragraphs>1682</Paragraphs>
  <Slides>128</Slides>
  <Notes>126</Notes>
  <HiddenSlides>87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128</vt:i4>
      </vt:variant>
    </vt:vector>
  </HeadingPairs>
  <TitlesOfParts>
    <vt:vector size="134" baseType="lpstr">
      <vt:lpstr>Calibri</vt:lpstr>
      <vt:lpstr>Cambria Math</vt:lpstr>
      <vt:lpstr>Wingdings</vt:lpstr>
      <vt:lpstr>Calibri Light</vt:lpstr>
      <vt:lpstr>Arial</vt:lpstr>
      <vt:lpstr>Retrospect</vt:lpstr>
      <vt:lpstr>Fine-Grained Non-Interactive Key-Exchange, Revisited</vt:lpstr>
      <vt:lpstr>Key-Exchange Protocols</vt:lpstr>
      <vt:lpstr>PowerPoint Presentation</vt:lpstr>
      <vt:lpstr>PowerPoint Presentation</vt:lpstr>
      <vt:lpstr>Non-Interactive Key-Exchange Protocols (NIKEs)</vt:lpstr>
      <vt:lpstr>PowerPoint Presentation</vt:lpstr>
      <vt:lpstr>PowerPoint Presentation</vt:lpstr>
      <vt:lpstr>PowerPoint Presentation</vt:lpstr>
      <vt:lpstr>Previous Works on NIKEs</vt:lpstr>
      <vt:lpstr>PowerPoint Presentation</vt:lpstr>
      <vt:lpstr>Fine-Grained Cryptography</vt:lpstr>
      <vt:lpstr>Fine-Grained Non-Interactive Key-Exchange</vt:lpstr>
      <vt:lpstr>ACMS23 Results</vt:lpstr>
      <vt:lpstr>ACMS23 Results</vt:lpstr>
      <vt:lpstr>ACMS23 Limitations + Our Contributions</vt:lpstr>
      <vt:lpstr>ACMS23 Limitations + Our Contributions</vt:lpstr>
      <vt:lpstr>ACMS23 Limitations + Our Contributions</vt:lpstr>
      <vt:lpstr>ACMS23 Limitations + Our Contributions</vt:lpstr>
      <vt:lpstr>Our Contributions (intuitions)</vt:lpstr>
      <vt:lpstr>Our Contributions</vt:lpstr>
      <vt:lpstr>Fine-grained 4-NIKE (naïve idea) </vt:lpstr>
      <vt:lpstr>Fine-grained 4-NIKE (naïve idea) </vt:lpstr>
      <vt:lpstr>Fine-grained 4-NIKE (naïve idea) </vt:lpstr>
      <vt:lpstr>ACMS23 4-NIKE Construction (High-Level)</vt:lpstr>
      <vt:lpstr>ACMS23 Construction’s Limitations</vt:lpstr>
      <vt:lpstr>ACMS23 Construction’s Limitations</vt:lpstr>
      <vt:lpstr>ACMS23 Construction’s Limitations</vt:lpstr>
      <vt:lpstr>ACMS23 Construction’s Limitations</vt:lpstr>
      <vt:lpstr>ACMS23 Construction’s Limitations</vt:lpstr>
      <vt:lpstr>ACMS23 Construction’s Limitations</vt:lpstr>
      <vt:lpstr>Fine-grained 4-NIKE </vt:lpstr>
      <vt:lpstr>Fine-grained 4-NIKE - Security</vt:lpstr>
      <vt:lpstr>Fine-grained 4-NIKE - Security</vt:lpstr>
      <vt:lpstr>Fine-grained 4-NIKE – Full Protocol</vt:lpstr>
      <vt:lpstr>Our Contributions</vt:lpstr>
      <vt:lpstr>Security in MGGM (High-Level)</vt:lpstr>
      <vt:lpstr>Security in MGGM (High-Level)</vt:lpstr>
      <vt:lpstr>Security in MGGM (High-Level)</vt:lpstr>
      <vt:lpstr>Summary</vt:lpstr>
      <vt:lpstr>Open Problems</vt:lpstr>
      <vt:lpstr>Thank You!</vt:lpstr>
      <vt:lpstr>Security in the plain model (High-Level)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K-Party Non-Interactive Key-Exchange (K-NIKE)</vt:lpstr>
      <vt:lpstr>Fine-Grained Non-Interactive Key-Exchange</vt:lpstr>
      <vt:lpstr>Fine-Grained Cryptography</vt:lpstr>
      <vt:lpstr>Fine-Grained Cryptography</vt:lpstr>
      <vt:lpstr>Fine-Grained Cryptography</vt:lpstr>
      <vt:lpstr>Outline</vt:lpstr>
      <vt:lpstr>Previous Works (Highlights)</vt:lpstr>
      <vt:lpstr>Recap on ACMS23 Results</vt:lpstr>
      <vt:lpstr>“Can one get K-NIKE from simpler assumptions for K&gt;2?”</vt:lpstr>
      <vt:lpstr>Our Contribution</vt:lpstr>
      <vt:lpstr>Our Contribution</vt:lpstr>
      <vt:lpstr>Outline</vt:lpstr>
      <vt:lpstr>ACMS23 4-NIKE Construction (High-Level)</vt:lpstr>
      <vt:lpstr>ACMS23 4-NIKE Construction (High-Level)</vt:lpstr>
      <vt:lpstr>Shoup’s Generic Group Model</vt:lpstr>
      <vt:lpstr>Building 4-NIKE in Shoup’s GGM</vt:lpstr>
      <vt:lpstr>Building 4-NIKE in Shoup’s GGM</vt:lpstr>
      <vt:lpstr>Fine-grained 4-NIKE from idealized 2-NIKE</vt:lpstr>
      <vt:lpstr>Fine-grained 4-NIKE from idealized 2-NIKE</vt:lpstr>
      <vt:lpstr>Fine-grained 4-NIKE from idealized 2-NIKE</vt:lpstr>
      <vt:lpstr>Fine-grained 4-NIKE from idealized 2-NIKE</vt:lpstr>
      <vt:lpstr>Fine-grained 4-NIKE from idealized 2-NIKE</vt:lpstr>
      <vt:lpstr>Fine-grained 4-NIKE from idealized 2-NIKE</vt:lpstr>
      <vt:lpstr>Fine-grained 4-NIKE from idealized 2-NIKE</vt:lpstr>
      <vt:lpstr>Fine-grained 4-NIKE from idealized 2-NIKE</vt:lpstr>
      <vt:lpstr>Building 4-NIKE in Shoup’s GGM</vt:lpstr>
      <vt:lpstr>Fine-grained 4-NIKE in the Shoup’s GGM</vt:lpstr>
      <vt:lpstr>Fine-grained 4-NIKE in the Shoup’s GGM</vt:lpstr>
      <vt:lpstr>Fine-grained 4-NIKE in the Shoup’s GGM</vt:lpstr>
      <vt:lpstr>Fine-grained 4-NIKE in the Shoup’s GGM</vt:lpstr>
      <vt:lpstr>Fine-grained 4-NIKE in the Shoup’s GGM</vt:lpstr>
      <vt:lpstr>Fine-grained 4-NIKE in the Shoup’s GGM</vt:lpstr>
      <vt:lpstr>Fine-grained 4-NIKE in the Shoup’s GGM</vt:lpstr>
      <vt:lpstr>Fine-grained 4-NIKE in the Shoup’s GGM</vt:lpstr>
      <vt:lpstr>Fine-grained 4-NIKE in the Shoup’s GGM</vt:lpstr>
      <vt:lpstr>Fine-grained 4-NIKE in the Shoup’s GGM</vt:lpstr>
      <vt:lpstr>Fine-grained 4-NIKE in the Shoup’s GGM</vt:lpstr>
      <vt:lpstr>Fine-grained 4-NIKE in the Shoup’s GGM</vt:lpstr>
      <vt:lpstr>Fine-grained 4-NIKE in the Shoup’s GGM</vt:lpstr>
      <vt:lpstr>Fine-grained 4-NIKE in the Shoup’s GGM</vt:lpstr>
      <vt:lpstr>Fine-grained 4-NIKE in the Shoup’s GGM</vt:lpstr>
      <vt:lpstr>Completeness – Soundness of our 4-NIKE</vt:lpstr>
      <vt:lpstr>Completeness – Soundness of our 4-NIKE</vt:lpstr>
      <vt:lpstr>Fine-grained 4-NIKE </vt:lpstr>
      <vt:lpstr>Fine-grained 4-NIKE </vt:lpstr>
      <vt:lpstr>Security in the plain model (High-Level)</vt:lpstr>
      <vt:lpstr>ACMS23 Construction’s Limitations</vt:lpstr>
      <vt:lpstr>Maurer’s Generic Group Model</vt:lpstr>
      <vt:lpstr>Maurer’s Generic Group Model</vt:lpstr>
      <vt:lpstr>Maurer’s Generic Group Model</vt:lpstr>
      <vt:lpstr>Maurer’s Generic Group Model</vt:lpstr>
      <vt:lpstr>Maurer’s Generic Group Model</vt:lpstr>
      <vt:lpstr>Maurer’s Generic Group Model</vt:lpstr>
      <vt:lpstr>Maurer’s Generic Group Model</vt:lpstr>
      <vt:lpstr>Maurer’s Generic Group Model</vt:lpstr>
      <vt:lpstr>Maurer’s Generic Group Model</vt:lpstr>
      <vt:lpstr>Security in MGGM (High-Level)</vt:lpstr>
      <vt:lpstr>Breaking 3-NIKE in Maurer’s GGM</vt:lpstr>
      <vt:lpstr>Breaking 3-NIKE in Maurer’s GGM</vt:lpstr>
      <vt:lpstr>How to model 3-NIKE in Maurer’s GGM</vt:lpstr>
      <vt:lpstr>Our Attack </vt:lpstr>
      <vt:lpstr>Our Attack (Cont.)</vt:lpstr>
      <vt:lpstr>Our Attack (Cont.)</vt:lpstr>
      <vt:lpstr>Our Attack (Cont.)</vt:lpstr>
      <vt:lpstr>Our Attack (Cont.)</vt:lpstr>
      <vt:lpstr>Our Attack (Cont.)</vt:lpstr>
      <vt:lpstr>Our Attack (Cont.)</vt:lpstr>
      <vt:lpstr>Breaking 3-NIKE in Maurer’s GGM</vt:lpstr>
      <vt:lpstr>Our Contribution</vt:lpstr>
      <vt:lpstr>Merkle’s 2-NIKE in Random Oracle Model</vt:lpstr>
      <vt:lpstr>Merkle’s 2-NIKE in Random Oracle Model</vt:lpstr>
      <vt:lpstr>Our 3-NIKE in Random Oracle Model</vt:lpstr>
      <vt:lpstr>Our 3-NIKE in Random Oracle Model</vt:lpstr>
      <vt:lpstr>Outline</vt:lpstr>
      <vt:lpstr>Conclusion</vt:lpstr>
      <vt:lpstr>Conclusion</vt:lpstr>
      <vt:lpstr>Outline</vt:lpstr>
      <vt:lpstr>Open Problems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Sadeghi, Elahe</cp:lastModifiedBy>
  <cp:revision>44</cp:revision>
  <dcterms:created xsi:type="dcterms:W3CDTF">2023-04-03T16:38:32Z</dcterms:created>
  <dcterms:modified xsi:type="dcterms:W3CDTF">2024-08-21T18:38:11Z</dcterms:modified>
</cp:coreProperties>
</file>