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7" r:id="rId3"/>
    <p:sldId id="268" r:id="rId4"/>
    <p:sldId id="269" r:id="rId5"/>
    <p:sldId id="272" r:id="rId6"/>
    <p:sldId id="263" r:id="rId7"/>
    <p:sldId id="273" r:id="rId8"/>
    <p:sldId id="270" r:id="rId9"/>
    <p:sldId id="275" r:id="rId10"/>
    <p:sldId id="277" r:id="rId11"/>
    <p:sldId id="278" r:id="rId12"/>
    <p:sldId id="283" r:id="rId13"/>
    <p:sldId id="282" r:id="rId14"/>
    <p:sldId id="284" r:id="rId15"/>
    <p:sldId id="258" r:id="rId16"/>
    <p:sldId id="28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9C986-8CE4-45D8-BC8B-EB7EF5E88ABF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39DB-C32F-4AB3-9BBB-E22194C9F2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75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39DB-C32F-4AB3-9BBB-E22194C9F23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70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B6CCE-3750-9286-4485-34CE39F15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52DDFA-DE0F-3D98-4372-A5A904BC6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C2298B-031B-F738-0459-5C51B95F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D010A1-A860-0023-2C7E-AC49CC60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01C1D4-7217-28F5-C712-74AC546C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3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FBA00-2D88-6EAF-E363-E9BCDD26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425AF3-DBE5-058F-14AA-453ACD997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70310-0954-1EC5-4129-F0AF3D04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5193B-F676-AADA-1D9A-831C495F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1995B6-A7F2-D7F7-1299-30DCADB0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6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4AA0F1-9190-854F-5B88-600F484DE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FF6093-9C92-69C7-91E1-43E6E96E2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030D7B-5D56-A957-78AC-CF63017A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86AAB3-5913-5068-5076-CED55573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F0F3CB-F164-3A76-A696-337E9400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7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F7ED8-65B4-89E5-EB22-D7FB9187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37E68-C0A8-5ABF-DF2A-5F03A342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4223E1-F319-75B9-D2AB-3914811B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0A1EC2-AA17-F420-02EF-9DE5E3A3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C99878-072D-8CF8-5138-5275A07A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6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4D156-9A60-EBBD-7282-A5BF460A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174C32-17CD-2674-BF47-7D7F3BCB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A413B8-4FB1-72AF-36A2-C6497647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1E730-2625-D8F7-30BB-D54C125D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926AF-92CD-56B9-6D1D-2A4C4591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1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8C684-3D13-9C49-785E-0983F173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CE8F1-6596-0FF3-BFFC-FF887B61F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FE7DA7-A26D-DCAF-2FF9-A58828FFC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480AE7-D463-D4D3-803A-92D11F23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65D6CD-AE1E-9F06-C350-40260D44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A6525B-F884-0C8F-CB3C-68D281B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86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4769E-5A0B-6CEA-4BE4-A09509B4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F60312-DC97-C775-B178-4C1F54B49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165D44-3586-3C0B-3532-DA867FBF1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723427-D89A-A381-DBC9-63BE892E5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7203D1-F8D5-7E7A-102E-A63B290FC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BBB7D9-1397-003A-9DBE-0870170D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90B87D-4DEF-E70E-197D-0A98757D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973A4B-7FC0-B2D9-0698-EB5E4B0A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7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7BAAEB-EEC7-92D8-3383-7B986B09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D64CDF-5AA2-3FF0-DE1A-30D150C2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2AD29D-BAAC-BA5F-631B-11CC62CE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B1AA2B-54ED-A9EE-67D5-4A56F6E5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2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801F82-3A65-19A7-51D3-94507B86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69ECD0-1A45-140F-CB43-CE43EB07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61C3E5-7DE0-57F1-A161-C9BC6DEE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5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8FA6F-1E4B-9BB0-6BD1-87817F15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81FE22-E125-6E85-2D75-3906DBD0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BD829F-3A06-B80B-F3D9-F845BF9ED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772BF-57AA-C7A5-226A-7B9E1E3F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B0D75D-36DB-4E5D-F1AD-16EB737D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56804B-057B-6CD9-1FB2-6704571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91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D1576-6A05-3675-7269-7CF51671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20EA15-557D-8CB2-B8B5-B005EF12A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182B2D-8017-D101-9FC1-B2D45171E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888280-CEF9-85E0-4624-F327BA80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DDFCB5-3704-B5E5-CBF8-17D04A8C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BC5EC7-97BC-D8D5-4B6A-60B7E60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3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BD32B6-2B25-D42C-AAFD-7B70755C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A79312-3253-F1AA-8768-C44F053B9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72F99B-5BE4-520A-A520-EF6B0315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D8D6-E104-464C-A558-12133A355E36}" type="datetimeFigureOut">
              <a:rPr lang="zh-CN" altLang="en-US" smtClean="0"/>
              <a:t>2024/8/18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496A3-ABB1-774A-B531-AAC6D0119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88E8E-D3B2-FB13-BBEB-5B3621FC9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D8A6-DCD4-41EF-95D9-E8CC593394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9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9360C-39F5-4B45-A8C7-B5703065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3559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100" b="1" dirty="0"/>
              <a:t>Memory-Sample Lower Bounds for LWE</a:t>
            </a:r>
            <a:endParaRPr lang="zh-CN" altLang="en-US" sz="41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502F246-4761-466B-AA77-E97C3197A4C7}"/>
              </a:ext>
            </a:extLst>
          </p:cNvPr>
          <p:cNvSpPr txBox="1">
            <a:spLocks/>
          </p:cNvSpPr>
          <p:nvPr/>
        </p:nvSpPr>
        <p:spPr>
          <a:xfrm>
            <a:off x="3024652" y="4495089"/>
            <a:ext cx="1732978" cy="387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Mingqi</a:t>
            </a:r>
            <a:r>
              <a:rPr lang="en-US" sz="2000" dirty="0"/>
              <a:t> Lu</a:t>
            </a:r>
            <a:r>
              <a:rPr lang="en-US" sz="2000" baseline="30000" dirty="0"/>
              <a:t>1</a:t>
            </a:r>
            <a:endParaRPr lang="en-US" sz="2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F952C-AB81-4F89-99BA-BF42D74BD650}"/>
              </a:ext>
            </a:extLst>
          </p:cNvPr>
          <p:cNvSpPr txBox="1">
            <a:spLocks/>
          </p:cNvSpPr>
          <p:nvPr/>
        </p:nvSpPr>
        <p:spPr>
          <a:xfrm>
            <a:off x="7068739" y="4522464"/>
            <a:ext cx="1931506" cy="38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Junzhao</a:t>
            </a:r>
            <a:r>
              <a:rPr lang="en-US" sz="2000" dirty="0"/>
              <a:t> Yang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53C1CC8-3619-4419-ADB4-90F0E0A2AB0F}"/>
              </a:ext>
            </a:extLst>
          </p:cNvPr>
          <p:cNvSpPr txBox="1">
            <a:spLocks/>
          </p:cNvSpPr>
          <p:nvPr/>
        </p:nvSpPr>
        <p:spPr>
          <a:xfrm>
            <a:off x="4617525" y="5185372"/>
            <a:ext cx="2956947" cy="38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Tsinghua University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F894100-8BD6-434B-A0DC-E25B7EC3D34E}"/>
              </a:ext>
            </a:extLst>
          </p:cNvPr>
          <p:cNvSpPr txBox="1">
            <a:spLocks/>
          </p:cNvSpPr>
          <p:nvPr/>
        </p:nvSpPr>
        <p:spPr>
          <a:xfrm>
            <a:off x="4538869" y="5848280"/>
            <a:ext cx="3114261" cy="665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CRYPTO 2024</a:t>
            </a:r>
          </a:p>
          <a:p>
            <a:r>
              <a:rPr lang="en-US" i="1" dirty="0"/>
              <a:t>August, 2024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E82575-FDDA-45E0-B5C1-AB7191B34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45" y="2493663"/>
            <a:ext cx="1828800" cy="1828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37CFEA-CEC7-EFA8-0D54-8F938B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-1725" r="3016" b="7517"/>
          <a:stretch/>
        </p:blipFill>
        <p:spPr>
          <a:xfrm>
            <a:off x="2976113" y="2492407"/>
            <a:ext cx="1830056" cy="18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4BAEE-E445-8D7B-9AB6-4A088F9D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Our Characterization: q-balanced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7030A0"/>
                    </a:solidFill>
                  </a:rPr>
                  <a:t>[This work]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q-balanced</a:t>
                </a:r>
                <a:r>
                  <a:rPr lang="en-US" altLang="zh-CN" dirty="0"/>
                  <a:t> with parameter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if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dirty="0"/>
                  <a:t> , we have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 fraction of rows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that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sz="1000" dirty="0"/>
              </a:p>
              <a:p>
                <a:pPr marL="0" indent="0">
                  <a:buNone/>
                </a:pPr>
                <a:endParaRPr lang="en-US" altLang="zh-CN" sz="1000" dirty="0"/>
              </a:p>
              <a:p>
                <a:pPr marL="0" indent="0">
                  <a:buNone/>
                </a:pPr>
                <a:r>
                  <a:rPr lang="en-US" altLang="zh-CN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200" dirty="0"/>
                  <a:t> </a:t>
                </a:r>
                <a:r>
                  <a:rPr lang="en-US" altLang="zh-CN" sz="2200" dirty="0" err="1"/>
                  <a:t>iff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b="1" dirty="0"/>
                  <a:t>Intuition. </a:t>
                </a:r>
                <a:r>
                  <a:rPr lang="en-US" altLang="zh-CN" sz="2200" dirty="0"/>
                  <a:t>When secret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200" dirty="0"/>
                  <a:t>, we have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 is </a:t>
                </a:r>
                <a:r>
                  <a:rPr lang="en-US" altLang="zh-CN" sz="2200" b="1" dirty="0">
                    <a:solidFill>
                      <a:srgbClr val="FFC000"/>
                    </a:solidFill>
                  </a:rPr>
                  <a:t>balanced</a:t>
                </a:r>
                <a:r>
                  <a:rPr lang="en-US" altLang="zh-CN" sz="2200" dirty="0"/>
                  <a:t> for most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US" altLang="zh-CN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altLang="zh-CN" sz="2200" b="1" dirty="0"/>
              </a:p>
              <a:p>
                <a:pPr marL="0" indent="0">
                  <a:buNone/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  <a:blipFill>
                <a:blip r:embed="rId2"/>
                <a:stretch>
                  <a:fillRect l="-1292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39E22DD-47AE-4387-A980-5C23D21B9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88"/>
          <a:stretch/>
        </p:blipFill>
        <p:spPr>
          <a:xfrm>
            <a:off x="3290888" y="3200399"/>
            <a:ext cx="4888706" cy="9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54BAEE-E445-8D7B-9AB6-4A088F9D8F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b="1" dirty="0"/>
                  <a:t>: Our Idea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54BAEE-E445-8D7B-9AB6-4A088F9D8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Recall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altLang="zh-CN" b="1" dirty="0"/>
              </a:p>
              <a:p>
                <a:pPr marL="0" indent="0">
                  <a:buNone/>
                </a:pPr>
                <a:r>
                  <a:rPr lang="en-US" altLang="zh-CN" b="1" dirty="0"/>
                  <a:t>Our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idea:  </a:t>
                </a:r>
                <a:r>
                  <a:rPr lang="en-US" altLang="zh-CN" dirty="0"/>
                  <a:t>Generalize to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q-balanced</a:t>
                </a:r>
              </a:p>
              <a:p>
                <a:pPr marL="0" indent="0">
                  <a:buNone/>
                </a:pPr>
                <a:endParaRPr lang="en-US" altLang="zh-CN" sz="1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zh-CN" sz="1000" b="1" dirty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zh-CN" sz="3000" b="1" dirty="0">
                    <a:ea typeface="Cambria Math" panose="02040503050406030204" pitchFamily="18" charset="0"/>
                  </a:rPr>
                  <a:t>Two Directions: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zh-CN" sz="3000" dirty="0">
                    <a:ea typeface="Cambria Math" panose="02040503050406030204" pitchFamily="18" charset="0"/>
                  </a:rPr>
                  <a:t>1.</a:t>
                </a:r>
                <a:r>
                  <a:rPr lang="en-US" altLang="zh-CN" sz="3000" b="1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30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Adapt</a:t>
                </a:r>
                <a:r>
                  <a:rPr lang="en-US" altLang="zh-CN" sz="3000" dirty="0">
                    <a:ea typeface="Cambria Math" panose="02040503050406030204" pitchFamily="18" charset="0"/>
                  </a:rPr>
                  <a:t> the extractor-based proof to q-balanced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600" dirty="0">
                    <a:ea typeface="Cambria Math" panose="02040503050406030204" pitchFamily="18" charset="0"/>
                  </a:rPr>
                  <a:t>The most tedious and technical part</a:t>
                </a:r>
              </a:p>
              <a:p>
                <a:pPr marL="0" indent="0">
                  <a:buNone/>
                </a:pPr>
                <a:r>
                  <a:rPr lang="en-US" altLang="zh-CN" sz="3000" dirty="0">
                    <a:ea typeface="Cambria Math" panose="02040503050406030204" pitchFamily="18" charset="0"/>
                  </a:rPr>
                  <a:t>2. Show </a:t>
                </a:r>
                <a:r>
                  <a:rPr lang="en-US" altLang="zh-CN" sz="30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LWE</a:t>
                </a:r>
                <a:r>
                  <a:rPr lang="en-US" altLang="zh-CN" sz="3000" dirty="0">
                    <a:ea typeface="Cambria Math" panose="02040503050406030204" pitchFamily="18" charset="0"/>
                  </a:rPr>
                  <a:t> is q-balanced</a:t>
                </a:r>
              </a:p>
              <a:p>
                <a:pPr marL="0" indent="0">
                  <a:buNone/>
                </a:pPr>
                <a:r>
                  <a:rPr lang="en-US" altLang="zh-CN" sz="3000" dirty="0">
                    <a:ea typeface="Cambria Math" panose="02040503050406030204" pitchFamily="18" charset="0"/>
                  </a:rPr>
                  <a:t>		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  <a:blipFill>
                <a:blip r:embed="rId3"/>
                <a:stretch>
                  <a:fillRect l="-1477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1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484BF-5522-029F-E542-F929B8C8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Direction #1: Computation Model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710DFA-1F47-0847-26B0-C90AD5305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488195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sz="1600" b="1" dirty="0"/>
              </a:p>
              <a:p>
                <a:pPr marL="0" indent="0">
                  <a:buNone/>
                </a:pPr>
                <a:r>
                  <a:rPr lang="en-US" altLang="zh-CN" sz="2400" b="1" dirty="0"/>
                  <a:t>(Read-Once) Branching Program.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A DAG with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200" dirty="0"/>
                  <a:t> layers with each layer containing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sz="2200" dirty="0"/>
                  <a:t> vertices. Taking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,⋯,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/>
                  <a:t>,  </a:t>
                </a:r>
                <a:r>
                  <a:rPr lang="en-US" altLang="zh-CN" sz="2200" b="1" dirty="0">
                    <a:solidFill>
                      <a:schemeClr val="accent1"/>
                    </a:solidFill>
                  </a:rPr>
                  <a:t>computational path</a:t>
                </a:r>
              </a:p>
              <a:p>
                <a:r>
                  <a:rPr lang="en-US" altLang="zh-CN" sz="2200" dirty="0"/>
                  <a:t>Starts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 in layer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200" dirty="0"/>
                  <a:t>,</a:t>
                </a:r>
              </a:p>
              <a:p>
                <a:r>
                  <a:rPr lang="en-US" altLang="zh-CN" sz="2200" dirty="0"/>
                  <a:t>Moves along edge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 from layer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200" dirty="0"/>
                  <a:t> to layer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200" dirty="0"/>
              </a:p>
              <a:p>
                <a:r>
                  <a:rPr lang="en-US" altLang="zh-CN" sz="2200" dirty="0"/>
                  <a:t>Arrive at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/>
                  <a:t>in layer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200" dirty="0"/>
                  <a:t> and outputs</a:t>
                </a:r>
                <a:r>
                  <a:rPr lang="en-US" altLang="zh-CN" sz="22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710DFA-1F47-0847-26B0-C90AD5305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4881957" cy="4351338"/>
              </a:xfrm>
              <a:blipFill>
                <a:blip r:embed="rId2"/>
                <a:stretch>
                  <a:fillRect l="-1873" r="-1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108EDA1-9E67-08A2-C42F-A5481E0C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5682"/>
            <a:ext cx="6096000" cy="45386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7B43A0-337B-4F78-9E37-F7BA2B166498}"/>
              </a:ext>
            </a:extLst>
          </p:cNvPr>
          <p:cNvSpPr txBox="1"/>
          <p:nvPr/>
        </p:nvSpPr>
        <p:spPr>
          <a:xfrm>
            <a:off x="838200" y="1545084"/>
            <a:ext cx="7783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chemeClr val="accent4"/>
                </a:solidFill>
              </a:rPr>
              <a:t>Unbounded computational power &amp; Limited memory!</a:t>
            </a:r>
          </a:p>
        </p:txBody>
      </p:sp>
    </p:spTree>
    <p:extLst>
      <p:ext uri="{BB962C8B-B14F-4D97-AF65-F5344CB8AC3E}">
        <p14:creationId xmlns:p14="http://schemas.microsoft.com/office/powerpoint/2010/main" val="15510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484BF-5522-029F-E542-F929B8C8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Direction #1: Proof Sketch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710DFA-1F47-0847-26B0-C90AD5305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b="1" dirty="0">
                    <a:solidFill>
                      <a:schemeClr val="accent1"/>
                    </a:solidFill>
                  </a:rPr>
                  <a:t>Posterior distribution</a:t>
                </a:r>
                <a:r>
                  <a:rPr lang="en-US" altLang="zh-CN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reach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Low success probability when reaching a vertex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/>
                  <a:t> with </a:t>
                </a:r>
                <a:r>
                  <a:rPr lang="en-US" altLang="zh-CN" sz="2400" b="1" dirty="0">
                    <a:solidFill>
                      <a:srgbClr val="FFC000"/>
                    </a:solidFill>
                  </a:rPr>
                  <a:t>spread</a:t>
                </a:r>
                <a:r>
                  <a:rPr lang="en-US" altLang="zh-CN" sz="2400" dirty="0"/>
                  <a:t> posterior</a:t>
                </a:r>
              </a:p>
              <a:p>
                <a:r>
                  <a:rPr lang="en-US" altLang="zh-CN" sz="2400" dirty="0"/>
                  <a:t>For fixed target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with </a:t>
                </a:r>
                <a:r>
                  <a:rPr lang="en-US" altLang="zh-CN" sz="2400" b="1" dirty="0">
                    <a:solidFill>
                      <a:srgbClr val="FFC000"/>
                    </a:solidFill>
                  </a:rPr>
                  <a:t>concentrated</a:t>
                </a:r>
                <a:r>
                  <a:rPr lang="en-US" altLang="zh-CN" sz="2400" dirty="0"/>
                  <a:t> posterior, bound the probability of reaching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4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b="1" dirty="0"/>
                  <a:t>Progress Measure t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owards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400" b="1" dirty="0"/>
                  <a:t>.</a:t>
                </a:r>
                <a:r>
                  <a:rPr lang="en-US" altLang="zh-CN" sz="2400" dirty="0"/>
                  <a:t> Define </a:t>
                </a:r>
                <a:r>
                  <a:rPr lang="en-US" altLang="zh-CN" sz="2400" b="1" dirty="0">
                    <a:solidFill>
                      <a:schemeClr val="accent1"/>
                    </a:solidFill>
                  </a:rPr>
                  <a:t>similarity</a:t>
                </a:r>
                <a:r>
                  <a:rPr lang="en-US" altLang="zh-CN" sz="24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dirty="0"/>
                  <a:t>, by </a:t>
                </a:r>
                <a:r>
                  <a:rPr lang="en-US" altLang="zh-CN" sz="2400" b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q-balanced</a:t>
                </a:r>
                <a:endParaRPr lang="en-US" altLang="zh-CN" sz="2400" dirty="0"/>
              </a:p>
              <a:p>
                <a:r>
                  <a:rPr lang="en-US" altLang="zh-CN" sz="2400" dirty="0"/>
                  <a:t>For most sample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400" dirty="0"/>
                  <a:t>, similarity </a:t>
                </a:r>
                <a:r>
                  <a:rPr lang="en-US" altLang="zh-CN" sz="2400" b="1" dirty="0">
                    <a:solidFill>
                      <a:srgbClr val="FFC000"/>
                    </a:solidFill>
                  </a:rPr>
                  <a:t>does not increase</a:t>
                </a:r>
              </a:p>
              <a:p>
                <a:r>
                  <a:rPr lang="en-US" altLang="zh-CN" sz="2400" dirty="0"/>
                  <a:t>For negligible many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400" dirty="0"/>
                  <a:t>, similarity </a:t>
                </a:r>
                <a:r>
                  <a:rPr lang="en-US" altLang="zh-CN" sz="2400" b="1" dirty="0">
                    <a:solidFill>
                      <a:srgbClr val="FFC000"/>
                    </a:solidFill>
                  </a:rPr>
                  <a:t>blows up by at most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CN" sz="2400" dirty="0"/>
                  <a:t>. </a:t>
                </a:r>
                <a:br>
                  <a:rPr lang="en-US" altLang="zh-CN" sz="2400" dirty="0"/>
                </a:br>
                <a:r>
                  <a:rPr lang="en-US" altLang="zh-CN" sz="2400" dirty="0"/>
                  <a:t>This must happen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times to reach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710DFA-1F47-0847-26B0-C90AD5305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0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4BAEE-E445-8D7B-9AB6-4A088F9D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Direction #2: LWE is q-balanced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DDE23C-0A23-EACD-AE5D-E739B9DD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b="1" dirty="0">
              <a:solidFill>
                <a:srgbClr val="0070C0"/>
              </a:solidFill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7231FA-0E6A-4178-ADC4-BC8A4232BF3A}"/>
                  </a:ext>
                </a:extLst>
              </p:cNvPr>
              <p:cNvSpPr txBox="1"/>
              <p:nvPr/>
            </p:nvSpPr>
            <p:spPr>
              <a:xfrm>
                <a:off x="1042736" y="1944441"/>
                <a:ext cx="10106527" cy="377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3000" b="1" dirty="0">
                    <a:ea typeface="Cambria Math" panose="02040503050406030204" pitchFamily="18" charset="0"/>
                  </a:rPr>
                  <a:t>The Reduction.</a:t>
                </a:r>
              </a:p>
              <a:p>
                <a:pPr marL="0" indent="0" algn="ctr">
                  <a:buNone/>
                </a:pPr>
                <a:r>
                  <a:rPr lang="en-US" altLang="zh-CN" sz="30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−1       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−1           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3200" b="0" dirty="0"/>
              </a:p>
              <a:p>
                <a:pPr marL="0" indent="0">
                  <a:buNone/>
                </a:pPr>
                <a:endParaRPr lang="en-US" altLang="zh-CN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>
                    <a:ea typeface="Cambria Math" panose="02040503050406030204" pitchFamily="18" charset="0"/>
                  </a:rPr>
                  <a:t>1. Rows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zh-CN" sz="2800" dirty="0">
                    <a:ea typeface="Cambria Math" panose="02040503050406030204" pitchFamily="18" charset="0"/>
                  </a:rPr>
                  <a:t>are </a:t>
                </a:r>
                <a:r>
                  <a:rPr lang="en-US" altLang="zh-CN" sz="28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almost orthogonal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ea typeface="Cambria Math" panose="02040503050406030204" pitchFamily="18" charset="0"/>
                  </a:rPr>
                  <a:t>2. Almost orthogonal implies </a:t>
                </a:r>
                <a:r>
                  <a:rPr lang="en-US" altLang="zh-CN" sz="28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q-balanced</a:t>
                </a:r>
                <a:endParaRPr lang="en-US" altLang="zh-CN" sz="2800" b="1" dirty="0">
                  <a:ea typeface="Cambria Math" panose="02040503050406030204" pitchFamily="18" charset="0"/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7231FA-0E6A-4178-ADC4-BC8A4232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6" y="1944441"/>
                <a:ext cx="10106527" cy="3776162"/>
              </a:xfrm>
              <a:prstGeom prst="rect">
                <a:avLst/>
              </a:prstGeom>
              <a:blipFill>
                <a:blip r:embed="rId2"/>
                <a:stretch>
                  <a:fillRect l="-1387" t="-2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B9C97-9C1E-A4A0-E7BE-AE8F8EE6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Discussions on the Noisy Case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9E62A7-B4D5-F2F5-769F-DF7BBF331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470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Error analysis naturally generalize to q-balanced matrix using similar ideas of </a:t>
                </a:r>
                <a:r>
                  <a:rPr lang="en-US" altLang="zh-CN" sz="2800" dirty="0">
                    <a:solidFill>
                      <a:srgbClr val="7030A0"/>
                    </a:solidFill>
                  </a:rPr>
                  <a:t>[GKLR’ 21] </a:t>
                </a:r>
              </a:p>
              <a:p>
                <a:pPr marL="0" indent="0">
                  <a:buNone/>
                </a:pPr>
                <a:endParaRPr lang="en-US" altLang="zh-CN" sz="1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But this does </a:t>
                </a:r>
                <a:r>
                  <a:rPr lang="en-US" altLang="zh-CN" b="1" dirty="0"/>
                  <a:t>NOT</a:t>
                </a:r>
                <a:r>
                  <a:rPr lang="en-US" altLang="zh-CN" dirty="0"/>
                  <a:t> give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tight</a:t>
                </a:r>
                <a:r>
                  <a:rPr lang="en-US" altLang="zh-CN" dirty="0"/>
                  <a:t> lower bounds for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LPN</a:t>
                </a:r>
                <a:r>
                  <a:rPr lang="en-US" altLang="zh-CN" dirty="0"/>
                  <a:t> (Learning Parity with Noise)</a:t>
                </a:r>
              </a:p>
              <a:p>
                <a:pPr marL="0" indent="0">
                  <a:buNone/>
                </a:pPr>
                <a:endParaRPr lang="en-US" altLang="zh-CN" sz="1000" dirty="0"/>
              </a:p>
              <a:p>
                <a:pPr marL="0" indent="0">
                  <a:buNone/>
                </a:pPr>
                <a:r>
                  <a:rPr lang="en-US" altLang="zh-CN" b="1" dirty="0"/>
                  <a:t>The Reason.</a:t>
                </a:r>
                <a:r>
                  <a:rPr lang="en-US" altLang="zh-CN" dirty="0"/>
                  <a:t> Error of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LPN</a:t>
                </a:r>
                <a:r>
                  <a:rPr lang="en-US" altLang="zh-CN" dirty="0"/>
                  <a:t> is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“noisier”</a:t>
                </a:r>
                <a:r>
                  <a:rPr lang="en-US" altLang="zh-CN" dirty="0"/>
                  <a:t> than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LWE</a:t>
                </a:r>
              </a:p>
              <a:p>
                <a:r>
                  <a:rPr lang="en-US" altLang="zh-CN" sz="2400" b="1" dirty="0"/>
                  <a:t>LB</a:t>
                </a:r>
                <a:r>
                  <a:rPr lang="en-US" altLang="zh-CN" sz="2400" b="0" dirty="0">
                    <a:solidFill>
                      <a:schemeClr val="tx1"/>
                    </a:solidFill>
                  </a:rPr>
                  <a:t> depends on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limLow>
                          <m:limLow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altLang="zh-CN" sz="2400" b="1" dirty="0"/>
                  <a:t>UB</a:t>
                </a:r>
                <a:r>
                  <a:rPr lang="en-US" altLang="zh-CN" sz="2400" dirty="0"/>
                  <a:t> depends 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CN" sz="2400" dirty="0"/>
                  <a:t>(bits of info per sample)</a:t>
                </a:r>
              </a:p>
              <a:p>
                <a:r>
                  <a:rPr lang="en-US" altLang="zh-CN" sz="2400" dirty="0"/>
                  <a:t>Only match in the error regime of LWE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9E62A7-B4D5-F2F5-769F-DF7BBF331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47055"/>
              </a:xfrm>
              <a:blipFill>
                <a:blip r:embed="rId2"/>
                <a:stretch>
                  <a:fillRect l="-1217" t="-2311" r="-1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4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8FD80-59A0-444D-8A09-A1CBF5B60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Thanks for listening!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14EF0F-61FD-4498-AC1A-F90195BB1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Questions are welcomed.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973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42497-84CC-DFD3-6FBA-6CB52970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Learning in a Stream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90EBA42-A752-2220-3A14-98CC794D1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CN" b="1" dirty="0"/>
                  <a:t>Setup.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Secret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Sample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Learning task described by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Learning Matrix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Given a 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stream</a:t>
                </a:r>
                <a:r>
                  <a:rPr lang="en-US" altLang="zh-CN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Learner reads in one pass with 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limited memory </a:t>
                </a:r>
                <a:r>
                  <a:rPr lang="en-US" altLang="zh-CN" dirty="0"/>
                  <a:t>and outputs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w.p.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endParaRPr lang="en-US" altLang="zh-CN" b="1" dirty="0"/>
              </a:p>
              <a:p>
                <a:pPr marL="0" indent="0">
                  <a:buNone/>
                </a:pPr>
                <a:r>
                  <a:rPr lang="en-US" altLang="zh-CN" b="1" dirty="0"/>
                  <a:t>Example. (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Learning Parity</a:t>
                </a:r>
                <a:r>
                  <a:rPr lang="en-US" altLang="zh-CN" b="1" dirty="0"/>
                  <a:t>)</a:t>
                </a:r>
              </a:p>
              <a:p>
                <a:r>
                  <a:rPr lang="en-US" altLang="zh-CN" dirty="0"/>
                  <a:t>Secret and samples are n-bit vectors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ea typeface="Cambria Math" panose="02040503050406030204" pitchFamily="18" charset="0"/>
                  </a:rPr>
                  <a:t>Given</a:t>
                </a:r>
                <a:r>
                  <a:rPr lang="en-US" altLang="zh-CN" b="0" dirty="0">
                    <a:ea typeface="Cambria Math" panose="02040503050406030204" pitchFamily="18" charset="0"/>
                  </a:rPr>
                  <a:t> inner products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90EBA42-A752-2220-3A14-98CC794D1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521"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4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96320-C131-493D-82F2-1C777879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Memory-Sample Trade-off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617108-FFB7-4463-8B97-E948CA1FB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0070C0"/>
                    </a:solidFill>
                  </a:rPr>
                  <a:t>Upper bounds </a:t>
                </a:r>
                <a:r>
                  <a:rPr lang="en-US" altLang="zh-CN" dirty="0"/>
                  <a:t>for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Learning Parity</a:t>
                </a:r>
              </a:p>
              <a:p>
                <a:r>
                  <a:rPr lang="en-US" altLang="zh-CN" b="1" dirty="0"/>
                  <a:t>Memorizing samples: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memory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samples</a:t>
                </a:r>
              </a:p>
              <a:p>
                <a:r>
                  <a:rPr lang="en-US" altLang="zh-CN" b="1" dirty="0"/>
                  <a:t>Enumerating secret: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memory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dirty="0"/>
                  <a:t> samples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Raz first proved an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information-theoretic</a:t>
                </a: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lower bound</a:t>
                </a:r>
                <a:endParaRPr lang="en-US" altLang="zh-CN" dirty="0"/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[Raz’ 18] </a:t>
                </a:r>
                <a:r>
                  <a:rPr lang="en-US" altLang="zh-CN" dirty="0"/>
                  <a:t>Learners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/25</m:t>
                    </m:r>
                  </m:oMath>
                </a14:m>
                <a:r>
                  <a:rPr lang="en-US" altLang="zh-CN" dirty="0"/>
                  <a:t> memory cannot learn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dirty="0"/>
                  <a:t> samples with non-negligible success probability</a:t>
                </a:r>
              </a:p>
              <a:p>
                <a:pPr marL="0" indent="0" algn="ctr">
                  <a:buNone/>
                </a:pPr>
                <a:r>
                  <a:rPr lang="en-US" altLang="zh-CN" sz="3500" b="1" dirty="0"/>
                  <a:t>No </a:t>
                </a:r>
                <a:r>
                  <a:rPr lang="en-US" altLang="zh-CN" sz="3500" b="1" dirty="0">
                    <a:solidFill>
                      <a:srgbClr val="FF0000"/>
                    </a:solidFill>
                  </a:rPr>
                  <a:t>intermediate</a:t>
                </a:r>
                <a:r>
                  <a:rPr lang="en-US" altLang="zh-CN" sz="3500" b="1" dirty="0"/>
                  <a:t> algorithms!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617108-FFB7-4463-8B97-E948CA1FB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4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ED16E-A3C7-476A-9831-CAFAA17C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5F692-42D3-4C24-8645-587F2D60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Can we get a similar </a:t>
            </a:r>
            <a:r>
              <a:rPr lang="en-US" altLang="zh-CN" b="1" dirty="0">
                <a:solidFill>
                  <a:srgbClr val="FFC000"/>
                </a:solidFill>
              </a:rPr>
              <a:t>information-theoretic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lower bound</a:t>
            </a:r>
            <a:r>
              <a:rPr lang="en-US" altLang="zh-CN" dirty="0"/>
              <a:t> for </a:t>
            </a:r>
            <a:r>
              <a:rPr lang="en-US" altLang="zh-CN" b="1" dirty="0">
                <a:solidFill>
                  <a:srgbClr val="00B050"/>
                </a:solidFill>
              </a:rPr>
              <a:t>LWE</a:t>
            </a:r>
            <a:r>
              <a:rPr lang="en-US" altLang="zh-CN" dirty="0"/>
              <a:t>?</a:t>
            </a:r>
          </a:p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C98753-912B-402B-A439-A9A155B1B31C}"/>
              </a:ext>
            </a:extLst>
          </p:cNvPr>
          <p:cNvGrpSpPr/>
          <p:nvPr/>
        </p:nvGrpSpPr>
        <p:grpSpPr>
          <a:xfrm>
            <a:off x="3410251" y="2461182"/>
            <a:ext cx="4277492" cy="2968070"/>
            <a:chOff x="2845896" y="2332593"/>
            <a:chExt cx="4277492" cy="29680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94BF5FD-D8B4-4E14-8C2E-78C77B42E12E}"/>
                </a:ext>
              </a:extLst>
            </p:cNvPr>
            <p:cNvSpPr/>
            <p:nvPr/>
          </p:nvSpPr>
          <p:spPr>
            <a:xfrm>
              <a:off x="3200400" y="2743200"/>
              <a:ext cx="1671638" cy="255746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C93F156-AFE1-4CF5-9964-3208DA8C501C}"/>
                </a:ext>
              </a:extLst>
            </p:cNvPr>
            <p:cNvSpPr txBox="1"/>
            <p:nvPr/>
          </p:nvSpPr>
          <p:spPr>
            <a:xfrm>
              <a:off x="3814844" y="3724295"/>
              <a:ext cx="4427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/>
                <a:t>A</a:t>
              </a:r>
              <a:endParaRPr lang="zh-CN" altLang="en-US" sz="3000" b="1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54E2BE-CFA1-4371-8823-FDAC6E3670B3}"/>
                </a:ext>
              </a:extLst>
            </p:cNvPr>
            <p:cNvGrpSpPr/>
            <p:nvPr/>
          </p:nvGrpSpPr>
          <p:grpSpPr>
            <a:xfrm>
              <a:off x="5135959" y="2743200"/>
              <a:ext cx="476251" cy="1671638"/>
              <a:chOff x="5064522" y="2743201"/>
              <a:chExt cx="476251" cy="1671638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A3C045E-3026-463E-A721-2639F0026586}"/>
                  </a:ext>
                </a:extLst>
              </p:cNvPr>
              <p:cNvSpPr/>
              <p:nvPr/>
            </p:nvSpPr>
            <p:spPr>
              <a:xfrm rot="5400000">
                <a:off x="4466829" y="3340894"/>
                <a:ext cx="1671638" cy="47625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87A4D5-BBA1-4E58-A76A-0BBB15E3207F}"/>
                  </a:ext>
                </a:extLst>
              </p:cNvPr>
              <p:cNvSpPr txBox="1"/>
              <p:nvPr/>
            </p:nvSpPr>
            <p:spPr>
              <a:xfrm>
                <a:off x="5114136" y="3226613"/>
                <a:ext cx="3770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b="1" dirty="0"/>
                  <a:t>x</a:t>
                </a:r>
                <a:endParaRPr lang="zh-CN" altLang="en-US" sz="3000" b="1" dirty="0"/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9EAD4D6-EE25-4A79-B2BE-77054CA50580}"/>
                </a:ext>
              </a:extLst>
            </p:cNvPr>
            <p:cNvSpPr txBox="1"/>
            <p:nvPr/>
          </p:nvSpPr>
          <p:spPr>
            <a:xfrm>
              <a:off x="5777989" y="3226612"/>
              <a:ext cx="4523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/>
                <a:t>+</a:t>
              </a:r>
              <a:endParaRPr lang="zh-CN" altLang="en-US" sz="3000" b="1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DE262AF-62FA-445A-92F6-EA5E0987AD62}"/>
                </a:ext>
              </a:extLst>
            </p:cNvPr>
            <p:cNvGrpSpPr/>
            <p:nvPr/>
          </p:nvGrpSpPr>
          <p:grpSpPr>
            <a:xfrm>
              <a:off x="6341665" y="2743200"/>
              <a:ext cx="476251" cy="1671638"/>
              <a:chOff x="5064522" y="2743201"/>
              <a:chExt cx="476251" cy="1671638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1C14423-F4DC-46C7-8061-F090B1F32A2F}"/>
                  </a:ext>
                </a:extLst>
              </p:cNvPr>
              <p:cNvSpPr/>
              <p:nvPr/>
            </p:nvSpPr>
            <p:spPr>
              <a:xfrm rot="5400000">
                <a:off x="4466829" y="3340894"/>
                <a:ext cx="1671638" cy="47625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DB49A6-CFD1-4B6D-83FB-5577DD6393CE}"/>
                  </a:ext>
                </a:extLst>
              </p:cNvPr>
              <p:cNvSpPr txBox="1"/>
              <p:nvPr/>
            </p:nvSpPr>
            <p:spPr>
              <a:xfrm>
                <a:off x="5114136" y="3226613"/>
                <a:ext cx="38985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b="1" dirty="0"/>
                  <a:t>e</a:t>
                </a:r>
                <a:endParaRPr lang="zh-CN" altLang="en-US" sz="3000" b="1" dirty="0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C8392E2-2A18-4930-8F04-EF2917D6C77C}"/>
                </a:ext>
              </a:extLst>
            </p:cNvPr>
            <p:cNvSpPr txBox="1"/>
            <p:nvPr/>
          </p:nvSpPr>
          <p:spPr>
            <a:xfrm>
              <a:off x="2845896" y="378061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F0E57D5-6DED-427A-99A0-3F40A70DE694}"/>
                </a:ext>
              </a:extLst>
            </p:cNvPr>
            <p:cNvSpPr txBox="1"/>
            <p:nvPr/>
          </p:nvSpPr>
          <p:spPr>
            <a:xfrm>
              <a:off x="3880567" y="233259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582CCDE-44D3-4CB2-B33D-5CE07EFD7F0A}"/>
                </a:ext>
              </a:extLst>
            </p:cNvPr>
            <p:cNvSpPr txBox="1"/>
            <p:nvPr/>
          </p:nvSpPr>
          <p:spPr>
            <a:xfrm>
              <a:off x="6867531" y="3318409"/>
              <a:ext cx="255857" cy="37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7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ED16E-A3C7-476A-9831-CAFAA17C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Learning with Error (LWE)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5F692-42D3-4C24-8645-587F2D60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C98753-912B-402B-A439-A9A155B1B31C}"/>
              </a:ext>
            </a:extLst>
          </p:cNvPr>
          <p:cNvGrpSpPr/>
          <p:nvPr/>
        </p:nvGrpSpPr>
        <p:grpSpPr>
          <a:xfrm>
            <a:off x="8025114" y="60881"/>
            <a:ext cx="3647774" cy="2310844"/>
            <a:chOff x="2845896" y="2332593"/>
            <a:chExt cx="4277492" cy="29680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94BF5FD-D8B4-4E14-8C2E-78C77B42E12E}"/>
                </a:ext>
              </a:extLst>
            </p:cNvPr>
            <p:cNvSpPr/>
            <p:nvPr/>
          </p:nvSpPr>
          <p:spPr>
            <a:xfrm>
              <a:off x="3200400" y="2743200"/>
              <a:ext cx="1671638" cy="255746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C93F156-AFE1-4CF5-9964-3208DA8C501C}"/>
                </a:ext>
              </a:extLst>
            </p:cNvPr>
            <p:cNvSpPr txBox="1"/>
            <p:nvPr/>
          </p:nvSpPr>
          <p:spPr>
            <a:xfrm>
              <a:off x="3814844" y="3724295"/>
              <a:ext cx="4427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/>
                <a:t>A</a:t>
              </a:r>
              <a:endParaRPr lang="zh-CN" altLang="en-US" sz="3000" b="1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54E2BE-CFA1-4371-8823-FDAC6E3670B3}"/>
                </a:ext>
              </a:extLst>
            </p:cNvPr>
            <p:cNvGrpSpPr/>
            <p:nvPr/>
          </p:nvGrpSpPr>
          <p:grpSpPr>
            <a:xfrm>
              <a:off x="5135959" y="2743200"/>
              <a:ext cx="476251" cy="1671638"/>
              <a:chOff x="5064522" y="2743201"/>
              <a:chExt cx="476251" cy="1671638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A3C045E-3026-463E-A721-2639F0026586}"/>
                  </a:ext>
                </a:extLst>
              </p:cNvPr>
              <p:cNvSpPr/>
              <p:nvPr/>
            </p:nvSpPr>
            <p:spPr>
              <a:xfrm rot="5400000">
                <a:off x="4466829" y="3340894"/>
                <a:ext cx="1671638" cy="47625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87A4D5-BBA1-4E58-A76A-0BBB15E3207F}"/>
                  </a:ext>
                </a:extLst>
              </p:cNvPr>
              <p:cNvSpPr txBox="1"/>
              <p:nvPr/>
            </p:nvSpPr>
            <p:spPr>
              <a:xfrm>
                <a:off x="5114136" y="3226613"/>
                <a:ext cx="3770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b="1" dirty="0"/>
                  <a:t>x</a:t>
                </a:r>
                <a:endParaRPr lang="zh-CN" altLang="en-US" sz="3000" b="1" dirty="0"/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9EAD4D6-EE25-4A79-B2BE-77054CA50580}"/>
                </a:ext>
              </a:extLst>
            </p:cNvPr>
            <p:cNvSpPr txBox="1"/>
            <p:nvPr/>
          </p:nvSpPr>
          <p:spPr>
            <a:xfrm>
              <a:off x="5777989" y="3226612"/>
              <a:ext cx="4523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/>
                <a:t>+</a:t>
              </a:r>
              <a:endParaRPr lang="zh-CN" altLang="en-US" sz="3000" b="1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DE262AF-62FA-445A-92F6-EA5E0987AD62}"/>
                </a:ext>
              </a:extLst>
            </p:cNvPr>
            <p:cNvGrpSpPr/>
            <p:nvPr/>
          </p:nvGrpSpPr>
          <p:grpSpPr>
            <a:xfrm>
              <a:off x="6341665" y="2743200"/>
              <a:ext cx="476251" cy="1671638"/>
              <a:chOff x="5064522" y="2743201"/>
              <a:chExt cx="476251" cy="1671638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1C14423-F4DC-46C7-8061-F090B1F32A2F}"/>
                  </a:ext>
                </a:extLst>
              </p:cNvPr>
              <p:cNvSpPr/>
              <p:nvPr/>
            </p:nvSpPr>
            <p:spPr>
              <a:xfrm rot="5400000">
                <a:off x="4466829" y="3340894"/>
                <a:ext cx="1671638" cy="47625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DB49A6-CFD1-4B6D-83FB-5577DD6393CE}"/>
                  </a:ext>
                </a:extLst>
              </p:cNvPr>
              <p:cNvSpPr txBox="1"/>
              <p:nvPr/>
            </p:nvSpPr>
            <p:spPr>
              <a:xfrm>
                <a:off x="5114136" y="3226613"/>
                <a:ext cx="38985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b="1" dirty="0"/>
                  <a:t>e</a:t>
                </a:r>
                <a:endParaRPr lang="zh-CN" altLang="en-US" sz="3000" b="1" dirty="0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C8392E2-2A18-4930-8F04-EF2917D6C77C}"/>
                </a:ext>
              </a:extLst>
            </p:cNvPr>
            <p:cNvSpPr txBox="1"/>
            <p:nvPr/>
          </p:nvSpPr>
          <p:spPr>
            <a:xfrm>
              <a:off x="2845896" y="378061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F0E57D5-6DED-427A-99A0-3F40A70DE694}"/>
                </a:ext>
              </a:extLst>
            </p:cNvPr>
            <p:cNvSpPr txBox="1"/>
            <p:nvPr/>
          </p:nvSpPr>
          <p:spPr>
            <a:xfrm>
              <a:off x="3880567" y="233259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582CCDE-44D3-4CB2-B33D-5CE07EFD7F0A}"/>
                </a:ext>
              </a:extLst>
            </p:cNvPr>
            <p:cNvSpPr txBox="1"/>
            <p:nvPr/>
          </p:nvSpPr>
          <p:spPr>
            <a:xfrm>
              <a:off x="6867531" y="3318409"/>
              <a:ext cx="255857" cy="37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21FEBC-1DBD-40A4-A566-079E74E401E8}"/>
                  </a:ext>
                </a:extLst>
              </p:cNvPr>
              <p:cNvSpPr txBox="1"/>
              <p:nvPr/>
            </p:nvSpPr>
            <p:spPr>
              <a:xfrm>
                <a:off x="1052947" y="2108468"/>
                <a:ext cx="9751218" cy="3444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Setup.</a:t>
                </a:r>
                <a:r>
                  <a:rPr lang="en-US" altLang="zh-CN" sz="2400" b="1" dirty="0">
                    <a:solidFill>
                      <a:srgbClr val="FFC000"/>
                    </a:solidFill>
                  </a:rPr>
                  <a:t> Secret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400" dirty="0"/>
                  <a:t>, </a:t>
                </a:r>
                <a:r>
                  <a:rPr lang="en-US" altLang="zh-CN" sz="2400" b="1" dirty="0">
                    <a:solidFill>
                      <a:srgbClr val="FFC000"/>
                    </a:solidFill>
                  </a:rPr>
                  <a:t>Sample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400" b="0" dirty="0"/>
                  <a:t>,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Error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altLang="zh-CN" sz="2400" b="1" dirty="0">
                  <a:solidFill>
                    <a:srgbClr val="FFC000"/>
                  </a:solidFill>
                </a:endParaRPr>
              </a:p>
              <a:p>
                <a:r>
                  <a:rPr lang="en-US" altLang="zh-CN" sz="2400" b="1" dirty="0">
                    <a:solidFill>
                      <a:srgbClr val="FFC000"/>
                    </a:solidFill>
                  </a:rPr>
                  <a:t>Learning Matrix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sz="2400" b="0" dirty="0"/>
              </a:p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Error Distribution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 (Discrete Gaussians / Bounded uniform)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/>
                  <a:t>Given a 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stream</a:t>
                </a:r>
                <a:r>
                  <a:rPr lang="en-US" altLang="zh-CN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Learner reads in one pass with </a:t>
                </a:r>
                <a:r>
                  <a:rPr lang="en-US" altLang="zh-CN" sz="2400" b="1" dirty="0">
                    <a:solidFill>
                      <a:schemeClr val="accent1"/>
                    </a:solidFill>
                  </a:rPr>
                  <a:t>limited memory </a:t>
                </a:r>
                <a:r>
                  <a:rPr lang="en-US" altLang="zh-CN" sz="2400" dirty="0"/>
                  <a:t>and outputs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w.p.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521FEBC-1DBD-40A4-A566-079E74E4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47" y="2108468"/>
                <a:ext cx="9751218" cy="3444854"/>
              </a:xfrm>
              <a:prstGeom prst="rect">
                <a:avLst/>
              </a:prstGeom>
              <a:blipFill>
                <a:blip r:embed="rId2"/>
                <a:stretch>
                  <a:fillRect l="-1001" t="-1062" b="-3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1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4BAEE-E445-8D7B-9AB6-4A088F9D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Our Results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For </a:t>
                </a:r>
                <a:r>
                  <a:rPr lang="en-US" altLang="zh-CN" b="1" dirty="0">
                    <a:solidFill>
                      <a:srgbClr val="00B050"/>
                    </a:solidFill>
                  </a:rPr>
                  <a:t>LWE</a:t>
                </a:r>
                <a:r>
                  <a:rPr lang="en-US" altLang="zh-CN" dirty="0"/>
                  <a:t> with modulus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 and error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l-GR" altLang="zh-CN" dirty="0"/>
                  <a:t>,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Any learner either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 memory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dirty="0"/>
                  <a:t> samples,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In some regimes (</a:t>
                </a:r>
                <a:r>
                  <a:rPr lang="en-US" altLang="zh-CN" sz="2400" dirty="0"/>
                  <a:t>e.g.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400" dirty="0"/>
                  <a:t> is product of large primes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altLang="zh-CN" dirty="0"/>
                  <a:t>lower bound is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tight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func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 matches with </a:t>
                </a:r>
                <a:r>
                  <a:rPr lang="en-US" altLang="zh-CN" b="1" dirty="0">
                    <a:solidFill>
                      <a:srgbClr val="FFC000"/>
                    </a:solidFill>
                  </a:rPr>
                  <a:t>information-theoretic</a:t>
                </a: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upper bound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In other cases, lower bound is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almost tight</a:t>
                </a:r>
                <a:r>
                  <a:rPr lang="en-US" altLang="zh-CN" dirty="0"/>
                  <a:t> (ignoring log factors)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altLang="zh-CN" sz="11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600" b="1" dirty="0"/>
                  <a:t>Remark. </a:t>
                </a:r>
                <a:r>
                  <a:rPr lang="en-US" altLang="zh-CN" sz="2600" dirty="0"/>
                  <a:t>Lower Bounds are </a:t>
                </a:r>
                <a:r>
                  <a:rPr lang="en-US" altLang="zh-CN" sz="2600" b="1" dirty="0">
                    <a:solidFill>
                      <a:srgbClr val="FF0000"/>
                    </a:solidFill>
                  </a:rPr>
                  <a:t>unconditional</a:t>
                </a:r>
                <a:r>
                  <a:rPr lang="en-US" altLang="zh-CN" sz="2600" dirty="0"/>
                  <a:t> and generalize to</a:t>
                </a:r>
              </a:p>
              <a:p>
                <a:pPr marL="0" indent="0">
                  <a:buNone/>
                </a:pPr>
                <a:r>
                  <a:rPr lang="en-US" altLang="zh-CN" sz="2600" dirty="0"/>
                  <a:t> </a:t>
                </a:r>
                <a:r>
                  <a:rPr lang="en-US" altLang="zh-CN" sz="2600" b="1" dirty="0">
                    <a:solidFill>
                      <a:srgbClr val="00B050"/>
                    </a:solidFill>
                  </a:rPr>
                  <a:t>Learning with Rounding (LWR)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  <a:blipFill>
                <a:blip r:embed="rId2"/>
                <a:stretch>
                  <a:fillRect l="-1108" t="-1821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6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4BAEE-E445-8D7B-9AB6-4A088F9D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Technical Overview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Build on the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“extractor framework”</a:t>
                </a:r>
                <a:r>
                  <a:rPr lang="en-US" altLang="zh-CN" dirty="0"/>
                  <a:t> proof of </a:t>
                </a:r>
                <a:r>
                  <a:rPr lang="en-US" altLang="zh-CN" sz="2400" dirty="0">
                    <a:solidFill>
                      <a:srgbClr val="7030A0"/>
                    </a:solidFill>
                  </a:rPr>
                  <a:t>[Garg-Raz-Tal’ 18]</a:t>
                </a:r>
              </a:p>
              <a:p>
                <a:r>
                  <a:rPr lang="en-US" altLang="zh-CN" sz="2400" dirty="0"/>
                  <a:t>If the learning matrix has some “extractor property”, then implies LB</a:t>
                </a:r>
              </a:p>
              <a:p>
                <a:endParaRPr lang="en-US" altLang="zh-CN" sz="2400" dirty="0"/>
              </a:p>
              <a:p>
                <a:pPr marL="514350" indent="-514350">
                  <a:buAutoNum type="arabicPeriod"/>
                </a:pPr>
                <a:r>
                  <a:rPr lang="en-US" altLang="zh-CN" sz="2600" dirty="0"/>
                  <a:t>Generalize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6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CN" sz="26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sz="2200" dirty="0"/>
                  <a:t>Our new </a:t>
                </a:r>
                <a:r>
                  <a:rPr lang="en-US" altLang="zh-CN" sz="2200" b="1" dirty="0">
                    <a:solidFill>
                      <a:srgbClr val="FFC000"/>
                    </a:solidFill>
                  </a:rPr>
                  <a:t>characterization</a:t>
                </a:r>
                <a:r>
                  <a:rPr lang="en-US" altLang="zh-CN" sz="2200" dirty="0"/>
                  <a:t> “</a:t>
                </a:r>
                <a:r>
                  <a:rPr lang="en-US" altLang="zh-CN" sz="2200" b="1" dirty="0">
                    <a:solidFill>
                      <a:srgbClr val="0070C0"/>
                    </a:solidFill>
                  </a:rPr>
                  <a:t>q-balanced</a:t>
                </a:r>
                <a:r>
                  <a:rPr lang="en-US" altLang="zh-CN" sz="2200" dirty="0"/>
                  <a:t>” learning matrix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sz="22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Adapt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 the extractor-based proof to </a:t>
                </a:r>
                <a:r>
                  <a:rPr lang="en-US" altLang="zh-CN" sz="22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q-balanced</a:t>
                </a:r>
              </a:p>
              <a:p>
                <a:pPr lvl="1"/>
                <a:r>
                  <a:rPr lang="en-US" altLang="zh-CN" sz="2200" dirty="0">
                    <a:ea typeface="Cambria Math" panose="02040503050406030204" pitchFamily="18" charset="0"/>
                  </a:rPr>
                  <a:t>Show </a:t>
                </a:r>
                <a:r>
                  <a:rPr lang="en-US" altLang="zh-CN" sz="22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LWE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 is </a:t>
                </a:r>
                <a:r>
                  <a:rPr lang="en-US" altLang="zh-CN" sz="22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q-balanced 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using </a:t>
                </a:r>
                <a:r>
                  <a:rPr lang="en-US" altLang="zh-CN" sz="22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reductions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 to almost orthogonality</a:t>
                </a:r>
              </a:p>
              <a:p>
                <a:pPr marL="514350" indent="-514350">
                  <a:buAutoNum type="arabicPeriod"/>
                </a:pPr>
                <a:r>
                  <a:rPr lang="en-US" altLang="zh-CN" sz="2600" dirty="0">
                    <a:ea typeface="Cambria Math" panose="02040503050406030204" pitchFamily="18" charset="0"/>
                  </a:rPr>
                  <a:t>Adapt analysis of error to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600" dirty="0">
                    <a:ea typeface="Cambria Math" panose="02040503050406030204" pitchFamily="18" charset="0"/>
                  </a:rPr>
                  <a:t> labels</a:t>
                </a:r>
              </a:p>
              <a:p>
                <a:pPr lvl="1"/>
                <a:r>
                  <a:rPr lang="en-US" altLang="zh-CN" sz="2200" dirty="0">
                    <a:ea typeface="Cambria Math" panose="02040503050406030204" pitchFamily="18" charset="0"/>
                  </a:rPr>
                  <a:t>This is similar to </a:t>
                </a:r>
                <a:r>
                  <a:rPr lang="en-US" altLang="zh-CN" sz="2000" dirty="0">
                    <a:solidFill>
                      <a:srgbClr val="7030A0"/>
                    </a:solidFill>
                  </a:rPr>
                  <a:t>[Garg-Kothari-Liu-Raz’ 21] (Learning Parity with Noise)</a:t>
                </a:r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200" dirty="0"/>
              </a:p>
              <a:p>
                <a:pPr marL="457200" lvl="1" indent="0">
                  <a:buNone/>
                </a:pPr>
                <a:endParaRPr lang="en-US" altLang="zh-CN" sz="2200" dirty="0"/>
              </a:p>
              <a:p>
                <a:pPr marL="457200" lvl="1" indent="0">
                  <a:buNone/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  <a:blipFill>
                <a:blip r:embed="rId2"/>
                <a:stretch>
                  <a:fillRect l="-1292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9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54BAEE-E445-8D7B-9AB6-4A088F9D8F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954BAEE-E445-8D7B-9AB6-4A088F9D8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Recall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altLang="zh-CN" b="1" dirty="0"/>
              </a:p>
              <a:p>
                <a:pPr marL="0" indent="0">
                  <a:buNone/>
                </a:pPr>
                <a:r>
                  <a:rPr lang="en-US" altLang="zh-CN" b="1" dirty="0"/>
                  <a:t>First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attempt:</a:t>
                </a:r>
                <a:r>
                  <a:rPr lang="zh-CN" altLang="en-US" b="1" dirty="0"/>
                  <a:t> </a:t>
                </a:r>
                <a:r>
                  <a:rPr lang="en-US" altLang="zh-CN" dirty="0"/>
                  <a:t>Write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learning matrix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by</a:t>
                </a: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bits</a:t>
                </a:r>
              </a:p>
              <a:p>
                <a:r>
                  <a:rPr lang="en-US" altLang="zh-CN" b="0" dirty="0"/>
                  <a:t>Given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bits of labels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Apply LB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altLang="zh-CN" dirty="0"/>
                  <a:t> learning matrices?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Failed!</a:t>
                </a:r>
                <a:r>
                  <a:rPr lang="en-US" altLang="zh-CN" dirty="0"/>
                  <a:t> Samples are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NOT</a:t>
                </a:r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independent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lower bounds cannot trivially 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  <a:blipFill>
                <a:blip r:embed="rId3"/>
                <a:stretch>
                  <a:fillRect l="-1292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4BAEE-E445-8D7B-9AB6-4A088F9D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Extractor Property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7030A0"/>
                    </a:solidFill>
                  </a:rPr>
                  <a:t>[GRT’ 18]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→{1,−1}</m:t>
                    </m:r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-extractor if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dirty="0"/>
                  <a:t> , we have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 fraction of rows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|⟨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⟩|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b="1" dirty="0"/>
                  <a:t>Intuition. </a:t>
                </a:r>
                <a:r>
                  <a:rPr lang="en-US" altLang="zh-CN" sz="2200" dirty="0"/>
                  <a:t>When secret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200" dirty="0"/>
                  <a:t>, we have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 is </a:t>
                </a:r>
                <a:r>
                  <a:rPr lang="en-US" altLang="zh-CN" sz="2200" b="1" dirty="0">
                    <a:solidFill>
                      <a:srgbClr val="FFC000"/>
                    </a:solidFill>
                  </a:rPr>
                  <a:t>balanced</a:t>
                </a:r>
                <a:r>
                  <a:rPr lang="en-US" altLang="zh-CN" sz="2200" dirty="0"/>
                  <a:t> for most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DDE23C-0A23-EACD-AE5D-E739B9DD0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06000" cy="4351338"/>
              </a:xfrm>
              <a:blipFill>
                <a:blip r:embed="rId2"/>
                <a:stretch>
                  <a:fillRect l="-1292" t="-2381" r="-2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0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976</Words>
  <Application>Microsoft Office PowerPoint</Application>
  <PresentationFormat>宽屏</PresentationFormat>
  <Paragraphs>142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Memory-Sample Lower Bounds for LWE</vt:lpstr>
      <vt:lpstr>Learning in a Stream</vt:lpstr>
      <vt:lpstr>Memory-Sample Trade-off</vt:lpstr>
      <vt:lpstr>Motivation</vt:lpstr>
      <vt:lpstr>Learning with Error (LWE)</vt:lpstr>
      <vt:lpstr>Our Results</vt:lpstr>
      <vt:lpstr>Technical Overview</vt:lpstr>
      <vt:lpstr>From Z_2  to Z_q</vt:lpstr>
      <vt:lpstr>The Extractor Property</vt:lpstr>
      <vt:lpstr>Our Characterization: q-balanced</vt:lpstr>
      <vt:lpstr>From Z_2  to Z_q: Our Idea</vt:lpstr>
      <vt:lpstr>Direction #1: Computation Model</vt:lpstr>
      <vt:lpstr>Direction #1: Proof Sketch</vt:lpstr>
      <vt:lpstr>Direction #2: LWE is q-balanced</vt:lpstr>
      <vt:lpstr>Discussions on the Noisy Case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Memory-Sample Lower Bounds for LWE</dc:title>
  <dc:creator>明琪 陆</dc:creator>
  <cp:lastModifiedBy>Junzhao Yang</cp:lastModifiedBy>
  <cp:revision>303</cp:revision>
  <dcterms:created xsi:type="dcterms:W3CDTF">2024-08-17T08:32:45Z</dcterms:created>
  <dcterms:modified xsi:type="dcterms:W3CDTF">2024-08-18T19:54:10Z</dcterms:modified>
</cp:coreProperties>
</file>