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56" r:id="rId5"/>
    <p:sldId id="258" r:id="rId6"/>
    <p:sldId id="271" r:id="rId7"/>
    <p:sldId id="272" r:id="rId8"/>
    <p:sldId id="270" r:id="rId9"/>
    <p:sldId id="269" r:id="rId10"/>
    <p:sldId id="273" r:id="rId11"/>
    <p:sldId id="261" r:id="rId12"/>
    <p:sldId id="267" r:id="rId13"/>
    <p:sldId id="268" r:id="rId14"/>
    <p:sldId id="274" r:id="rId15"/>
    <p:sldId id="262" r:id="rId16"/>
    <p:sldId id="260" r:id="rId17"/>
    <p:sldId id="275" r:id="rId18"/>
    <p:sldId id="276" r:id="rId19"/>
    <p:sldId id="277" r:id="rId20"/>
    <p:sldId id="281" r:id="rId21"/>
    <p:sldId id="282" r:id="rId22"/>
    <p:sldId id="283" r:id="rId23"/>
    <p:sldId id="284" r:id="rId24"/>
    <p:sldId id="285" r:id="rId25"/>
    <p:sldId id="280" r:id="rId26"/>
    <p:sldId id="279" r:id="rId27"/>
    <p:sldId id="264" r:id="rId28"/>
    <p:sldId id="265" r:id="rId29"/>
    <p:sldId id="266" r:id="rId30"/>
    <p:sldId id="27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A3D412-A70D-45D2-A45E-35BAB1D32877}" v="803" dt="2024-08-18T23:55:41.3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66940" autoAdjust="0"/>
  </p:normalViewPr>
  <p:slideViewPr>
    <p:cSldViewPr snapToGrid="0">
      <p:cViewPr varScale="1">
        <p:scale>
          <a:sx n="75" d="100"/>
          <a:sy n="75" d="100"/>
        </p:scale>
        <p:origin x="288" y="2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6" d="100"/>
          <a:sy n="56" d="100"/>
        </p:scale>
        <p:origin x="2586" y="51"/>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4E234C-F267-4B9D-8CDC-E7E61A900244}" type="datetimeFigureOut">
              <a:rPr lang="en-US" smtClean="0"/>
              <a:t>8/18/2024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D81057-5787-4DC8-9BC9-1047819F8340}" type="slidenum">
              <a:rPr lang="en-US" smtClean="0"/>
              <a:t>‹#›</a:t>
            </a:fld>
            <a:endParaRPr lang="en-US"/>
          </a:p>
        </p:txBody>
      </p:sp>
    </p:spTree>
    <p:extLst>
      <p:ext uri="{BB962C8B-B14F-4D97-AF65-F5344CB8AC3E}">
        <p14:creationId xmlns:p14="http://schemas.microsoft.com/office/powerpoint/2010/main" val="2640261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LWE is very expressive (used for quantum hardness, average case to worst case). Not very efficient in practice, variants are studied. ring LWE is one such. Considering another variant. Ring LWE is only efficient when you amortize. But then you have to do complicated stuff like rotations. We are asking natural question: sparse LPN but for sparse LWE. Initiate systematic study, give concrete suggestions. Talk about some applications very quickly here.</a:t>
            </a:r>
          </a:p>
          <a:p>
            <a:endParaRPr lang="en-US" dirty="0"/>
          </a:p>
          <a:p>
            <a:r>
              <a:rPr lang="en-US" dirty="0"/>
              <a:t>IS this problem even hard? Start with reduction statement.</a:t>
            </a:r>
          </a:p>
          <a:p>
            <a:r>
              <a:rPr lang="en-US" dirty="0"/>
              <a:t>For </a:t>
            </a:r>
            <a:r>
              <a:rPr lang="en-US" dirty="0" err="1"/>
              <a:t>polynomially</a:t>
            </a:r>
            <a:r>
              <a:rPr lang="en-US" dirty="0"/>
              <a:t> bounded number of samples, sparse LPN is as secure as sparse LWE in concrete estimates. Studied for PCGs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Mention concrete numbers. Include the concrete parameters table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Mention Dense Minor model. Hard to exploit sparsity since columns form expander graph. </a:t>
            </a:r>
          </a:p>
          <a:p>
            <a:endParaRPr lang="en-US" dirty="0"/>
          </a:p>
          <a:p>
            <a:r>
              <a:rPr lang="en-US" dirty="0"/>
              <a:t>Trapdoor (pitch as open problem; would give very fast PKE), Gaussian LHL (can instantiate Regev) etc. </a:t>
            </a:r>
          </a:p>
          <a:p>
            <a:endParaRPr lang="en-US" dirty="0"/>
          </a:p>
          <a:p>
            <a:r>
              <a:rPr lang="en-US" dirty="0"/>
              <a:t>Applications: Gloss over IPFE, PIR, LHE, constant degree FE, HSS</a:t>
            </a:r>
          </a:p>
          <a:p>
            <a:endParaRPr lang="en-US" dirty="0"/>
          </a:p>
          <a:p>
            <a:r>
              <a:rPr lang="en-US" dirty="0"/>
              <a:t>End with open problems</a:t>
            </a:r>
          </a:p>
          <a:p>
            <a:endParaRPr lang="en-US" dirty="0"/>
          </a:p>
          <a:p>
            <a:endParaRPr lang="en-US" dirty="0"/>
          </a:p>
        </p:txBody>
      </p:sp>
      <p:sp>
        <p:nvSpPr>
          <p:cNvPr id="4" name="Slide Number Placeholder 3"/>
          <p:cNvSpPr>
            <a:spLocks noGrp="1"/>
          </p:cNvSpPr>
          <p:nvPr>
            <p:ph type="sldNum" sz="quarter" idx="5"/>
          </p:nvPr>
        </p:nvSpPr>
        <p:spPr/>
        <p:txBody>
          <a:bodyPr/>
          <a:lstStyle/>
          <a:p>
            <a:fld id="{AAD81057-5787-4DC8-9BC9-1047819F8340}" type="slidenum">
              <a:rPr lang="en-US" smtClean="0"/>
              <a:t>1</a:t>
            </a:fld>
            <a:endParaRPr lang="en-US"/>
          </a:p>
        </p:txBody>
      </p:sp>
    </p:spTree>
    <p:extLst>
      <p:ext uri="{BB962C8B-B14F-4D97-AF65-F5344CB8AC3E}">
        <p14:creationId xmlns:p14="http://schemas.microsoft.com/office/powerpoint/2010/main" val="406983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D81057-5787-4DC8-9BC9-1047819F8340}" type="slidenum">
              <a:rPr lang="en-US" smtClean="0"/>
              <a:t>10</a:t>
            </a:fld>
            <a:endParaRPr lang="en-US"/>
          </a:p>
        </p:txBody>
      </p:sp>
    </p:spTree>
    <p:extLst>
      <p:ext uri="{BB962C8B-B14F-4D97-AF65-F5344CB8AC3E}">
        <p14:creationId xmlns:p14="http://schemas.microsoft.com/office/powerpoint/2010/main" val="2858488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D81057-5787-4DC8-9BC9-1047819F8340}" type="slidenum">
              <a:rPr lang="en-US" smtClean="0"/>
              <a:t>11</a:t>
            </a:fld>
            <a:endParaRPr lang="en-US"/>
          </a:p>
        </p:txBody>
      </p:sp>
    </p:spTree>
    <p:extLst>
      <p:ext uri="{BB962C8B-B14F-4D97-AF65-F5344CB8AC3E}">
        <p14:creationId xmlns:p14="http://schemas.microsoft.com/office/powerpoint/2010/main" val="2974952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D81057-5787-4DC8-9BC9-1047819F8340}" type="slidenum">
              <a:rPr lang="en-US" smtClean="0"/>
              <a:t>12</a:t>
            </a:fld>
            <a:endParaRPr lang="en-US"/>
          </a:p>
        </p:txBody>
      </p:sp>
    </p:spTree>
    <p:extLst>
      <p:ext uri="{BB962C8B-B14F-4D97-AF65-F5344CB8AC3E}">
        <p14:creationId xmlns:p14="http://schemas.microsoft.com/office/powerpoint/2010/main" val="3995396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D81057-5787-4DC8-9BC9-1047819F8340}" type="slidenum">
              <a:rPr lang="en-US" smtClean="0"/>
              <a:t>13</a:t>
            </a:fld>
            <a:endParaRPr lang="en-US"/>
          </a:p>
        </p:txBody>
      </p:sp>
    </p:spTree>
    <p:extLst>
      <p:ext uri="{BB962C8B-B14F-4D97-AF65-F5344CB8AC3E}">
        <p14:creationId xmlns:p14="http://schemas.microsoft.com/office/powerpoint/2010/main" val="690901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D81057-5787-4DC8-9BC9-1047819F8340}" type="slidenum">
              <a:rPr lang="en-US" smtClean="0"/>
              <a:t>14</a:t>
            </a:fld>
            <a:endParaRPr lang="en-US"/>
          </a:p>
        </p:txBody>
      </p:sp>
    </p:spTree>
    <p:extLst>
      <p:ext uri="{BB962C8B-B14F-4D97-AF65-F5344CB8AC3E}">
        <p14:creationId xmlns:p14="http://schemas.microsoft.com/office/powerpoint/2010/main" val="3741132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D81057-5787-4DC8-9BC9-1047819F8340}" type="slidenum">
              <a:rPr lang="en-US" smtClean="0"/>
              <a:t>15</a:t>
            </a:fld>
            <a:endParaRPr lang="en-US"/>
          </a:p>
        </p:txBody>
      </p:sp>
    </p:spTree>
    <p:extLst>
      <p:ext uri="{BB962C8B-B14F-4D97-AF65-F5344CB8AC3E}">
        <p14:creationId xmlns:p14="http://schemas.microsoft.com/office/powerpoint/2010/main" val="2010663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D81057-5787-4DC8-9BC9-1047819F8340}" type="slidenum">
              <a:rPr lang="en-US" smtClean="0"/>
              <a:t>16</a:t>
            </a:fld>
            <a:endParaRPr lang="en-US"/>
          </a:p>
        </p:txBody>
      </p:sp>
    </p:spTree>
    <p:extLst>
      <p:ext uri="{BB962C8B-B14F-4D97-AF65-F5344CB8AC3E}">
        <p14:creationId xmlns:p14="http://schemas.microsoft.com/office/powerpoint/2010/main" val="2898744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D81057-5787-4DC8-9BC9-1047819F8340}" type="slidenum">
              <a:rPr lang="en-US" smtClean="0"/>
              <a:t>17</a:t>
            </a:fld>
            <a:endParaRPr lang="en-US"/>
          </a:p>
        </p:txBody>
      </p:sp>
    </p:spTree>
    <p:extLst>
      <p:ext uri="{BB962C8B-B14F-4D97-AF65-F5344CB8AC3E}">
        <p14:creationId xmlns:p14="http://schemas.microsoft.com/office/powerpoint/2010/main" val="2937845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D81057-5787-4DC8-9BC9-1047819F8340}" type="slidenum">
              <a:rPr lang="en-US" smtClean="0"/>
              <a:t>18</a:t>
            </a:fld>
            <a:endParaRPr lang="en-US"/>
          </a:p>
        </p:txBody>
      </p:sp>
    </p:spTree>
    <p:extLst>
      <p:ext uri="{BB962C8B-B14F-4D97-AF65-F5344CB8AC3E}">
        <p14:creationId xmlns:p14="http://schemas.microsoft.com/office/powerpoint/2010/main" val="33706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D81057-5787-4DC8-9BC9-1047819F8340}" type="slidenum">
              <a:rPr lang="en-US" smtClean="0"/>
              <a:t>19</a:t>
            </a:fld>
            <a:endParaRPr lang="en-US"/>
          </a:p>
        </p:txBody>
      </p:sp>
    </p:spTree>
    <p:extLst>
      <p:ext uri="{BB962C8B-B14F-4D97-AF65-F5344CB8AC3E}">
        <p14:creationId xmlns:p14="http://schemas.microsoft.com/office/powerpoint/2010/main" val="2734472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D81057-5787-4DC8-9BC9-1047819F8340}" type="slidenum">
              <a:rPr lang="en-US" smtClean="0"/>
              <a:t>2</a:t>
            </a:fld>
            <a:endParaRPr lang="en-US"/>
          </a:p>
        </p:txBody>
      </p:sp>
    </p:spTree>
    <p:extLst>
      <p:ext uri="{BB962C8B-B14F-4D97-AF65-F5344CB8AC3E}">
        <p14:creationId xmlns:p14="http://schemas.microsoft.com/office/powerpoint/2010/main" val="38005551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D81057-5787-4DC8-9BC9-1047819F8340}" type="slidenum">
              <a:rPr lang="en-US" smtClean="0"/>
              <a:t>20</a:t>
            </a:fld>
            <a:endParaRPr lang="en-US"/>
          </a:p>
        </p:txBody>
      </p:sp>
    </p:spTree>
    <p:extLst>
      <p:ext uri="{BB962C8B-B14F-4D97-AF65-F5344CB8AC3E}">
        <p14:creationId xmlns:p14="http://schemas.microsoft.com/office/powerpoint/2010/main" val="26081406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D81057-5787-4DC8-9BC9-1047819F8340}" type="slidenum">
              <a:rPr lang="en-US" smtClean="0"/>
              <a:t>21</a:t>
            </a:fld>
            <a:endParaRPr lang="en-US"/>
          </a:p>
        </p:txBody>
      </p:sp>
    </p:spTree>
    <p:extLst>
      <p:ext uri="{BB962C8B-B14F-4D97-AF65-F5344CB8AC3E}">
        <p14:creationId xmlns:p14="http://schemas.microsoft.com/office/powerpoint/2010/main" val="16401387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D81057-5787-4DC8-9BC9-1047819F8340}" type="slidenum">
              <a:rPr lang="en-US" smtClean="0"/>
              <a:t>22</a:t>
            </a:fld>
            <a:endParaRPr lang="en-US"/>
          </a:p>
        </p:txBody>
      </p:sp>
    </p:spTree>
    <p:extLst>
      <p:ext uri="{BB962C8B-B14F-4D97-AF65-F5344CB8AC3E}">
        <p14:creationId xmlns:p14="http://schemas.microsoft.com/office/powerpoint/2010/main" val="189364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D81057-5787-4DC8-9BC9-1047819F8340}" type="slidenum">
              <a:rPr lang="en-US" smtClean="0"/>
              <a:t>23</a:t>
            </a:fld>
            <a:endParaRPr lang="en-US"/>
          </a:p>
        </p:txBody>
      </p:sp>
    </p:spTree>
    <p:extLst>
      <p:ext uri="{BB962C8B-B14F-4D97-AF65-F5344CB8AC3E}">
        <p14:creationId xmlns:p14="http://schemas.microsoft.com/office/powerpoint/2010/main" val="3107734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same holds if k is a constant and m is less than n^{k-3} and p is omega(m).</a:t>
            </a:r>
          </a:p>
        </p:txBody>
      </p:sp>
      <p:sp>
        <p:nvSpPr>
          <p:cNvPr id="4" name="Slide Number Placeholder 3"/>
          <p:cNvSpPr>
            <a:spLocks noGrp="1"/>
          </p:cNvSpPr>
          <p:nvPr>
            <p:ph type="sldNum" sz="quarter" idx="5"/>
          </p:nvPr>
        </p:nvSpPr>
        <p:spPr/>
        <p:txBody>
          <a:bodyPr/>
          <a:lstStyle/>
          <a:p>
            <a:fld id="{AAD81057-5787-4DC8-9BC9-1047819F8340}" type="slidenum">
              <a:rPr lang="en-US" smtClean="0"/>
              <a:t>24</a:t>
            </a:fld>
            <a:endParaRPr lang="en-US"/>
          </a:p>
        </p:txBody>
      </p:sp>
    </p:spTree>
    <p:extLst>
      <p:ext uri="{BB962C8B-B14F-4D97-AF65-F5344CB8AC3E}">
        <p14:creationId xmlns:p14="http://schemas.microsoft.com/office/powerpoint/2010/main" val="2633806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D81057-5787-4DC8-9BC9-1047819F8340}" type="slidenum">
              <a:rPr lang="en-US" smtClean="0"/>
              <a:t>25</a:t>
            </a:fld>
            <a:endParaRPr lang="en-US"/>
          </a:p>
        </p:txBody>
      </p:sp>
    </p:spTree>
    <p:extLst>
      <p:ext uri="{BB962C8B-B14F-4D97-AF65-F5344CB8AC3E}">
        <p14:creationId xmlns:p14="http://schemas.microsoft.com/office/powerpoint/2010/main" val="17236675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D81057-5787-4DC8-9BC9-1047819F8340}" type="slidenum">
              <a:rPr lang="en-US" smtClean="0"/>
              <a:t>26</a:t>
            </a:fld>
            <a:endParaRPr lang="en-US"/>
          </a:p>
        </p:txBody>
      </p:sp>
    </p:spTree>
    <p:extLst>
      <p:ext uri="{BB962C8B-B14F-4D97-AF65-F5344CB8AC3E}">
        <p14:creationId xmlns:p14="http://schemas.microsoft.com/office/powerpoint/2010/main" val="3722966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D81057-5787-4DC8-9BC9-1047819F8340}" type="slidenum">
              <a:rPr lang="en-US" smtClean="0"/>
              <a:t>27</a:t>
            </a:fld>
            <a:endParaRPr lang="en-US"/>
          </a:p>
        </p:txBody>
      </p:sp>
    </p:spTree>
    <p:extLst>
      <p:ext uri="{BB962C8B-B14F-4D97-AF65-F5344CB8AC3E}">
        <p14:creationId xmlns:p14="http://schemas.microsoft.com/office/powerpoint/2010/main" val="69321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D81057-5787-4DC8-9BC9-1047819F8340}" type="slidenum">
              <a:rPr lang="en-US" smtClean="0"/>
              <a:t>3</a:t>
            </a:fld>
            <a:endParaRPr lang="en-US"/>
          </a:p>
        </p:txBody>
      </p:sp>
    </p:spTree>
    <p:extLst>
      <p:ext uri="{BB962C8B-B14F-4D97-AF65-F5344CB8AC3E}">
        <p14:creationId xmlns:p14="http://schemas.microsoft.com/office/powerpoint/2010/main" val="1957388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D81057-5787-4DC8-9BC9-1047819F8340}" type="slidenum">
              <a:rPr lang="en-US" smtClean="0"/>
              <a:t>4</a:t>
            </a:fld>
            <a:endParaRPr lang="en-US"/>
          </a:p>
        </p:txBody>
      </p:sp>
    </p:spTree>
    <p:extLst>
      <p:ext uri="{BB962C8B-B14F-4D97-AF65-F5344CB8AC3E}">
        <p14:creationId xmlns:p14="http://schemas.microsoft.com/office/powerpoint/2010/main" val="3947059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D81057-5787-4DC8-9BC9-1047819F8340}" type="slidenum">
              <a:rPr lang="en-US" smtClean="0"/>
              <a:t>5</a:t>
            </a:fld>
            <a:endParaRPr lang="en-US"/>
          </a:p>
        </p:txBody>
      </p:sp>
    </p:spTree>
    <p:extLst>
      <p:ext uri="{BB962C8B-B14F-4D97-AF65-F5344CB8AC3E}">
        <p14:creationId xmlns:p14="http://schemas.microsoft.com/office/powerpoint/2010/main" val="92473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D81057-5787-4DC8-9BC9-1047819F8340}" type="slidenum">
              <a:rPr lang="en-US" smtClean="0"/>
              <a:t>6</a:t>
            </a:fld>
            <a:endParaRPr lang="en-US"/>
          </a:p>
        </p:txBody>
      </p:sp>
    </p:spTree>
    <p:extLst>
      <p:ext uri="{BB962C8B-B14F-4D97-AF65-F5344CB8AC3E}">
        <p14:creationId xmlns:p14="http://schemas.microsoft.com/office/powerpoint/2010/main" val="3761833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D81057-5787-4DC8-9BC9-1047819F8340}" type="slidenum">
              <a:rPr lang="en-US" smtClean="0"/>
              <a:t>7</a:t>
            </a:fld>
            <a:endParaRPr lang="en-US"/>
          </a:p>
        </p:txBody>
      </p:sp>
    </p:spTree>
    <p:extLst>
      <p:ext uri="{BB962C8B-B14F-4D97-AF65-F5344CB8AC3E}">
        <p14:creationId xmlns:p14="http://schemas.microsoft.com/office/powerpoint/2010/main" val="2698757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D81057-5787-4DC8-9BC9-1047819F8340}" type="slidenum">
              <a:rPr lang="en-US" smtClean="0"/>
              <a:t>8</a:t>
            </a:fld>
            <a:endParaRPr lang="en-US"/>
          </a:p>
        </p:txBody>
      </p:sp>
    </p:spTree>
    <p:extLst>
      <p:ext uri="{BB962C8B-B14F-4D97-AF65-F5344CB8AC3E}">
        <p14:creationId xmlns:p14="http://schemas.microsoft.com/office/powerpoint/2010/main" val="3790143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D81057-5787-4DC8-9BC9-1047819F8340}" type="slidenum">
              <a:rPr lang="en-US" smtClean="0"/>
              <a:t>9</a:t>
            </a:fld>
            <a:endParaRPr lang="en-US"/>
          </a:p>
        </p:txBody>
      </p:sp>
    </p:spTree>
    <p:extLst>
      <p:ext uri="{BB962C8B-B14F-4D97-AF65-F5344CB8AC3E}">
        <p14:creationId xmlns:p14="http://schemas.microsoft.com/office/powerpoint/2010/main" val="3568762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E7A92-7E18-7D23-05C5-C0ABBE336A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2F5C4A-9ACD-F2FB-6FA5-65DE376B99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D361D0-129C-4B96-2F94-373BDC3369E6}"/>
              </a:ext>
            </a:extLst>
          </p:cNvPr>
          <p:cNvSpPr>
            <a:spLocks noGrp="1"/>
          </p:cNvSpPr>
          <p:nvPr>
            <p:ph type="dt" sz="half" idx="10"/>
          </p:nvPr>
        </p:nvSpPr>
        <p:spPr/>
        <p:txBody>
          <a:bodyPr/>
          <a:lstStyle/>
          <a:p>
            <a:fld id="{1842AA7A-D663-4168-B481-1765278775D0}" type="datetimeFigureOut">
              <a:rPr lang="en-US" smtClean="0"/>
              <a:t>8/18/2024</a:t>
            </a:fld>
            <a:endParaRPr lang="en-US"/>
          </a:p>
        </p:txBody>
      </p:sp>
      <p:sp>
        <p:nvSpPr>
          <p:cNvPr id="5" name="Footer Placeholder 4">
            <a:extLst>
              <a:ext uri="{FF2B5EF4-FFF2-40B4-BE49-F238E27FC236}">
                <a16:creationId xmlns:a16="http://schemas.microsoft.com/office/drawing/2014/main" id="{E0B75BCB-1F67-3FB4-8655-639A410BAD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3DBD4B-9B8C-45D2-B507-80790ECAE77F}"/>
              </a:ext>
            </a:extLst>
          </p:cNvPr>
          <p:cNvSpPr>
            <a:spLocks noGrp="1"/>
          </p:cNvSpPr>
          <p:nvPr>
            <p:ph type="sldNum" sz="quarter" idx="12"/>
          </p:nvPr>
        </p:nvSpPr>
        <p:spPr/>
        <p:txBody>
          <a:bodyPr/>
          <a:lstStyle/>
          <a:p>
            <a:fld id="{6E071454-80F9-4556-B3C0-0194EEEECD63}" type="slidenum">
              <a:rPr lang="en-US" smtClean="0"/>
              <a:t>‹#›</a:t>
            </a:fld>
            <a:endParaRPr lang="en-US"/>
          </a:p>
        </p:txBody>
      </p:sp>
    </p:spTree>
    <p:extLst>
      <p:ext uri="{BB962C8B-B14F-4D97-AF65-F5344CB8AC3E}">
        <p14:creationId xmlns:p14="http://schemas.microsoft.com/office/powerpoint/2010/main" val="3969674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833B1-4605-3824-68E4-32078A5299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58117A-BA55-24CB-8B9A-54A9990263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6DB80C-556E-C367-82CF-886A3B6F04FB}"/>
              </a:ext>
            </a:extLst>
          </p:cNvPr>
          <p:cNvSpPr>
            <a:spLocks noGrp="1"/>
          </p:cNvSpPr>
          <p:nvPr>
            <p:ph type="dt" sz="half" idx="10"/>
          </p:nvPr>
        </p:nvSpPr>
        <p:spPr/>
        <p:txBody>
          <a:bodyPr/>
          <a:lstStyle/>
          <a:p>
            <a:fld id="{1842AA7A-D663-4168-B481-1765278775D0}" type="datetimeFigureOut">
              <a:rPr lang="en-US" smtClean="0"/>
              <a:t>8/18/2024</a:t>
            </a:fld>
            <a:endParaRPr lang="en-US"/>
          </a:p>
        </p:txBody>
      </p:sp>
      <p:sp>
        <p:nvSpPr>
          <p:cNvPr id="5" name="Footer Placeholder 4">
            <a:extLst>
              <a:ext uri="{FF2B5EF4-FFF2-40B4-BE49-F238E27FC236}">
                <a16:creationId xmlns:a16="http://schemas.microsoft.com/office/drawing/2014/main" id="{354B23CA-A1C9-7B02-2F0D-5DB369ACA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224120-91C1-3750-7F4B-43B9A67F9D56}"/>
              </a:ext>
            </a:extLst>
          </p:cNvPr>
          <p:cNvSpPr>
            <a:spLocks noGrp="1"/>
          </p:cNvSpPr>
          <p:nvPr>
            <p:ph type="sldNum" sz="quarter" idx="12"/>
          </p:nvPr>
        </p:nvSpPr>
        <p:spPr/>
        <p:txBody>
          <a:bodyPr/>
          <a:lstStyle/>
          <a:p>
            <a:fld id="{6E071454-80F9-4556-B3C0-0194EEEECD63}" type="slidenum">
              <a:rPr lang="en-US" smtClean="0"/>
              <a:t>‹#›</a:t>
            </a:fld>
            <a:endParaRPr lang="en-US"/>
          </a:p>
        </p:txBody>
      </p:sp>
    </p:spTree>
    <p:extLst>
      <p:ext uri="{BB962C8B-B14F-4D97-AF65-F5344CB8AC3E}">
        <p14:creationId xmlns:p14="http://schemas.microsoft.com/office/powerpoint/2010/main" val="1953267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ECCB8A-2D15-C450-32BB-9F60933A2D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9E54A8-D82F-292B-AFEF-DB4318FC45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F02E1E-8FF1-3904-9388-7EFACF7FDD3E}"/>
              </a:ext>
            </a:extLst>
          </p:cNvPr>
          <p:cNvSpPr>
            <a:spLocks noGrp="1"/>
          </p:cNvSpPr>
          <p:nvPr>
            <p:ph type="dt" sz="half" idx="10"/>
          </p:nvPr>
        </p:nvSpPr>
        <p:spPr/>
        <p:txBody>
          <a:bodyPr/>
          <a:lstStyle/>
          <a:p>
            <a:fld id="{1842AA7A-D663-4168-B481-1765278775D0}" type="datetimeFigureOut">
              <a:rPr lang="en-US" smtClean="0"/>
              <a:t>8/18/2024</a:t>
            </a:fld>
            <a:endParaRPr lang="en-US"/>
          </a:p>
        </p:txBody>
      </p:sp>
      <p:sp>
        <p:nvSpPr>
          <p:cNvPr id="5" name="Footer Placeholder 4">
            <a:extLst>
              <a:ext uri="{FF2B5EF4-FFF2-40B4-BE49-F238E27FC236}">
                <a16:creationId xmlns:a16="http://schemas.microsoft.com/office/drawing/2014/main" id="{6F2AFAE7-8645-139C-A6D9-FE045E6994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C6FC25-5CB2-17AB-B683-D150F6E5ADCF}"/>
              </a:ext>
            </a:extLst>
          </p:cNvPr>
          <p:cNvSpPr>
            <a:spLocks noGrp="1"/>
          </p:cNvSpPr>
          <p:nvPr>
            <p:ph type="sldNum" sz="quarter" idx="12"/>
          </p:nvPr>
        </p:nvSpPr>
        <p:spPr/>
        <p:txBody>
          <a:bodyPr/>
          <a:lstStyle/>
          <a:p>
            <a:fld id="{6E071454-80F9-4556-B3C0-0194EEEECD63}" type="slidenum">
              <a:rPr lang="en-US" smtClean="0"/>
              <a:t>‹#›</a:t>
            </a:fld>
            <a:endParaRPr lang="en-US"/>
          </a:p>
        </p:txBody>
      </p:sp>
    </p:spTree>
    <p:extLst>
      <p:ext uri="{BB962C8B-B14F-4D97-AF65-F5344CB8AC3E}">
        <p14:creationId xmlns:p14="http://schemas.microsoft.com/office/powerpoint/2010/main" val="2977766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86855-7153-695B-311E-C14DB33267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6E1423-6D42-7456-10F0-EE11726D9E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2D5DEF-8447-A958-B980-693CBA04F392}"/>
              </a:ext>
            </a:extLst>
          </p:cNvPr>
          <p:cNvSpPr>
            <a:spLocks noGrp="1"/>
          </p:cNvSpPr>
          <p:nvPr>
            <p:ph type="dt" sz="half" idx="10"/>
          </p:nvPr>
        </p:nvSpPr>
        <p:spPr/>
        <p:txBody>
          <a:bodyPr/>
          <a:lstStyle/>
          <a:p>
            <a:fld id="{1842AA7A-D663-4168-B481-1765278775D0}" type="datetimeFigureOut">
              <a:rPr lang="en-US" smtClean="0"/>
              <a:t>8/18/2024</a:t>
            </a:fld>
            <a:endParaRPr lang="en-US"/>
          </a:p>
        </p:txBody>
      </p:sp>
      <p:sp>
        <p:nvSpPr>
          <p:cNvPr id="5" name="Footer Placeholder 4">
            <a:extLst>
              <a:ext uri="{FF2B5EF4-FFF2-40B4-BE49-F238E27FC236}">
                <a16:creationId xmlns:a16="http://schemas.microsoft.com/office/drawing/2014/main" id="{58E988C6-CD12-03B0-DB36-DA681A95FF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132B8E-761A-D670-427F-9211AEFC212A}"/>
              </a:ext>
            </a:extLst>
          </p:cNvPr>
          <p:cNvSpPr>
            <a:spLocks noGrp="1"/>
          </p:cNvSpPr>
          <p:nvPr>
            <p:ph type="sldNum" sz="quarter" idx="12"/>
          </p:nvPr>
        </p:nvSpPr>
        <p:spPr/>
        <p:txBody>
          <a:bodyPr/>
          <a:lstStyle/>
          <a:p>
            <a:fld id="{6E071454-80F9-4556-B3C0-0194EEEECD63}" type="slidenum">
              <a:rPr lang="en-US" smtClean="0"/>
              <a:t>‹#›</a:t>
            </a:fld>
            <a:endParaRPr lang="en-US"/>
          </a:p>
        </p:txBody>
      </p:sp>
    </p:spTree>
    <p:extLst>
      <p:ext uri="{BB962C8B-B14F-4D97-AF65-F5344CB8AC3E}">
        <p14:creationId xmlns:p14="http://schemas.microsoft.com/office/powerpoint/2010/main" val="215614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DD7FD-1B5C-8496-80CF-FE7AAFC876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2B9F9F-267E-FA0E-B9D8-75F07CC5DE5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047B08-B6EA-9F73-D009-2E7B24BA95C2}"/>
              </a:ext>
            </a:extLst>
          </p:cNvPr>
          <p:cNvSpPr>
            <a:spLocks noGrp="1"/>
          </p:cNvSpPr>
          <p:nvPr>
            <p:ph type="dt" sz="half" idx="10"/>
          </p:nvPr>
        </p:nvSpPr>
        <p:spPr/>
        <p:txBody>
          <a:bodyPr/>
          <a:lstStyle/>
          <a:p>
            <a:fld id="{1842AA7A-D663-4168-B481-1765278775D0}" type="datetimeFigureOut">
              <a:rPr lang="en-US" smtClean="0"/>
              <a:t>8/18/2024</a:t>
            </a:fld>
            <a:endParaRPr lang="en-US"/>
          </a:p>
        </p:txBody>
      </p:sp>
      <p:sp>
        <p:nvSpPr>
          <p:cNvPr id="5" name="Footer Placeholder 4">
            <a:extLst>
              <a:ext uri="{FF2B5EF4-FFF2-40B4-BE49-F238E27FC236}">
                <a16:creationId xmlns:a16="http://schemas.microsoft.com/office/drawing/2014/main" id="{7D388EEE-C838-415D-EA6B-C6B391A6D1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284235-B1E3-A2C9-AC00-397FF2C49880}"/>
              </a:ext>
            </a:extLst>
          </p:cNvPr>
          <p:cNvSpPr>
            <a:spLocks noGrp="1"/>
          </p:cNvSpPr>
          <p:nvPr>
            <p:ph type="sldNum" sz="quarter" idx="12"/>
          </p:nvPr>
        </p:nvSpPr>
        <p:spPr/>
        <p:txBody>
          <a:bodyPr/>
          <a:lstStyle/>
          <a:p>
            <a:fld id="{6E071454-80F9-4556-B3C0-0194EEEECD63}" type="slidenum">
              <a:rPr lang="en-US" smtClean="0"/>
              <a:t>‹#›</a:t>
            </a:fld>
            <a:endParaRPr lang="en-US"/>
          </a:p>
        </p:txBody>
      </p:sp>
    </p:spTree>
    <p:extLst>
      <p:ext uri="{BB962C8B-B14F-4D97-AF65-F5344CB8AC3E}">
        <p14:creationId xmlns:p14="http://schemas.microsoft.com/office/powerpoint/2010/main" val="1755117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52EB2-F3EA-7A46-34C8-404FF37CE1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1E898A-DC3F-BCDD-15FD-545B37152C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C867FB-C907-1184-0EF2-8FFFBC3341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C3BF7D-A1F9-E97B-DDB1-714029081D77}"/>
              </a:ext>
            </a:extLst>
          </p:cNvPr>
          <p:cNvSpPr>
            <a:spLocks noGrp="1"/>
          </p:cNvSpPr>
          <p:nvPr>
            <p:ph type="dt" sz="half" idx="10"/>
          </p:nvPr>
        </p:nvSpPr>
        <p:spPr/>
        <p:txBody>
          <a:bodyPr/>
          <a:lstStyle/>
          <a:p>
            <a:fld id="{1842AA7A-D663-4168-B481-1765278775D0}" type="datetimeFigureOut">
              <a:rPr lang="en-US" smtClean="0"/>
              <a:t>8/18/2024</a:t>
            </a:fld>
            <a:endParaRPr lang="en-US"/>
          </a:p>
        </p:txBody>
      </p:sp>
      <p:sp>
        <p:nvSpPr>
          <p:cNvPr id="6" name="Footer Placeholder 5">
            <a:extLst>
              <a:ext uri="{FF2B5EF4-FFF2-40B4-BE49-F238E27FC236}">
                <a16:creationId xmlns:a16="http://schemas.microsoft.com/office/drawing/2014/main" id="{202CCE45-C308-1466-B1DA-26C1566FB2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45C6-A10A-C940-18E4-58131DD868A5}"/>
              </a:ext>
            </a:extLst>
          </p:cNvPr>
          <p:cNvSpPr>
            <a:spLocks noGrp="1"/>
          </p:cNvSpPr>
          <p:nvPr>
            <p:ph type="sldNum" sz="quarter" idx="12"/>
          </p:nvPr>
        </p:nvSpPr>
        <p:spPr/>
        <p:txBody>
          <a:bodyPr/>
          <a:lstStyle/>
          <a:p>
            <a:fld id="{6E071454-80F9-4556-B3C0-0194EEEECD63}" type="slidenum">
              <a:rPr lang="en-US" smtClean="0"/>
              <a:t>‹#›</a:t>
            </a:fld>
            <a:endParaRPr lang="en-US"/>
          </a:p>
        </p:txBody>
      </p:sp>
    </p:spTree>
    <p:extLst>
      <p:ext uri="{BB962C8B-B14F-4D97-AF65-F5344CB8AC3E}">
        <p14:creationId xmlns:p14="http://schemas.microsoft.com/office/powerpoint/2010/main" val="137351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F9EC0-4A87-C03F-2D07-44D7DE0E88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E2B82A-E1DE-60D5-506F-E89DEA1BD6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527E7D-AB31-F901-EF26-04934EE872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BE49EB-139A-A321-E43A-08A4A4E195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8E6D66-8166-8C8B-EA49-1BACC24293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A97D75-C1C4-0E70-6850-799EB7DDAD3E}"/>
              </a:ext>
            </a:extLst>
          </p:cNvPr>
          <p:cNvSpPr>
            <a:spLocks noGrp="1"/>
          </p:cNvSpPr>
          <p:nvPr>
            <p:ph type="dt" sz="half" idx="10"/>
          </p:nvPr>
        </p:nvSpPr>
        <p:spPr/>
        <p:txBody>
          <a:bodyPr/>
          <a:lstStyle/>
          <a:p>
            <a:fld id="{1842AA7A-D663-4168-B481-1765278775D0}" type="datetimeFigureOut">
              <a:rPr lang="en-US" smtClean="0"/>
              <a:t>8/18/2024</a:t>
            </a:fld>
            <a:endParaRPr lang="en-US"/>
          </a:p>
        </p:txBody>
      </p:sp>
      <p:sp>
        <p:nvSpPr>
          <p:cNvPr id="8" name="Footer Placeholder 7">
            <a:extLst>
              <a:ext uri="{FF2B5EF4-FFF2-40B4-BE49-F238E27FC236}">
                <a16:creationId xmlns:a16="http://schemas.microsoft.com/office/drawing/2014/main" id="{B1701054-6EF3-6D06-9E70-415B062D45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8DA95C-A228-D3F3-005D-9DDEE8986C7F}"/>
              </a:ext>
            </a:extLst>
          </p:cNvPr>
          <p:cNvSpPr>
            <a:spLocks noGrp="1"/>
          </p:cNvSpPr>
          <p:nvPr>
            <p:ph type="sldNum" sz="quarter" idx="12"/>
          </p:nvPr>
        </p:nvSpPr>
        <p:spPr/>
        <p:txBody>
          <a:bodyPr/>
          <a:lstStyle/>
          <a:p>
            <a:fld id="{6E071454-80F9-4556-B3C0-0194EEEECD63}" type="slidenum">
              <a:rPr lang="en-US" smtClean="0"/>
              <a:t>‹#›</a:t>
            </a:fld>
            <a:endParaRPr lang="en-US"/>
          </a:p>
        </p:txBody>
      </p:sp>
    </p:spTree>
    <p:extLst>
      <p:ext uri="{BB962C8B-B14F-4D97-AF65-F5344CB8AC3E}">
        <p14:creationId xmlns:p14="http://schemas.microsoft.com/office/powerpoint/2010/main" val="2438396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DCB41-86DF-34A0-1190-3B67075424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5A5539-0E0B-215E-8210-41E1897B9333}"/>
              </a:ext>
            </a:extLst>
          </p:cNvPr>
          <p:cNvSpPr>
            <a:spLocks noGrp="1"/>
          </p:cNvSpPr>
          <p:nvPr>
            <p:ph type="dt" sz="half" idx="10"/>
          </p:nvPr>
        </p:nvSpPr>
        <p:spPr/>
        <p:txBody>
          <a:bodyPr/>
          <a:lstStyle/>
          <a:p>
            <a:fld id="{1842AA7A-D663-4168-B481-1765278775D0}" type="datetimeFigureOut">
              <a:rPr lang="en-US" smtClean="0"/>
              <a:t>8/18/2024</a:t>
            </a:fld>
            <a:endParaRPr lang="en-US"/>
          </a:p>
        </p:txBody>
      </p:sp>
      <p:sp>
        <p:nvSpPr>
          <p:cNvPr id="4" name="Footer Placeholder 3">
            <a:extLst>
              <a:ext uri="{FF2B5EF4-FFF2-40B4-BE49-F238E27FC236}">
                <a16:creationId xmlns:a16="http://schemas.microsoft.com/office/drawing/2014/main" id="{1AC9A1DC-559C-7B4F-8CBF-A36A53DFE0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78BB8F-4C29-049E-23E7-50B62CEEC2F5}"/>
              </a:ext>
            </a:extLst>
          </p:cNvPr>
          <p:cNvSpPr>
            <a:spLocks noGrp="1"/>
          </p:cNvSpPr>
          <p:nvPr>
            <p:ph type="sldNum" sz="quarter" idx="12"/>
          </p:nvPr>
        </p:nvSpPr>
        <p:spPr/>
        <p:txBody>
          <a:bodyPr/>
          <a:lstStyle/>
          <a:p>
            <a:fld id="{6E071454-80F9-4556-B3C0-0194EEEECD63}" type="slidenum">
              <a:rPr lang="en-US" smtClean="0"/>
              <a:t>‹#›</a:t>
            </a:fld>
            <a:endParaRPr lang="en-US"/>
          </a:p>
        </p:txBody>
      </p:sp>
    </p:spTree>
    <p:extLst>
      <p:ext uri="{BB962C8B-B14F-4D97-AF65-F5344CB8AC3E}">
        <p14:creationId xmlns:p14="http://schemas.microsoft.com/office/powerpoint/2010/main" val="1412589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5EEE50-DDAC-6863-4CA9-5AEABACEA86E}"/>
              </a:ext>
            </a:extLst>
          </p:cNvPr>
          <p:cNvSpPr>
            <a:spLocks noGrp="1"/>
          </p:cNvSpPr>
          <p:nvPr>
            <p:ph type="dt" sz="half" idx="10"/>
          </p:nvPr>
        </p:nvSpPr>
        <p:spPr/>
        <p:txBody>
          <a:bodyPr/>
          <a:lstStyle/>
          <a:p>
            <a:fld id="{1842AA7A-D663-4168-B481-1765278775D0}" type="datetimeFigureOut">
              <a:rPr lang="en-US" smtClean="0"/>
              <a:t>8/18/2024</a:t>
            </a:fld>
            <a:endParaRPr lang="en-US"/>
          </a:p>
        </p:txBody>
      </p:sp>
      <p:sp>
        <p:nvSpPr>
          <p:cNvPr id="3" name="Footer Placeholder 2">
            <a:extLst>
              <a:ext uri="{FF2B5EF4-FFF2-40B4-BE49-F238E27FC236}">
                <a16:creationId xmlns:a16="http://schemas.microsoft.com/office/drawing/2014/main" id="{51475909-4F8D-0D3C-D42D-E8F33E03B4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444D15-3D72-A1D0-937B-C0B5F7F148B9}"/>
              </a:ext>
            </a:extLst>
          </p:cNvPr>
          <p:cNvSpPr>
            <a:spLocks noGrp="1"/>
          </p:cNvSpPr>
          <p:nvPr>
            <p:ph type="sldNum" sz="quarter" idx="12"/>
          </p:nvPr>
        </p:nvSpPr>
        <p:spPr/>
        <p:txBody>
          <a:bodyPr/>
          <a:lstStyle/>
          <a:p>
            <a:fld id="{6E071454-80F9-4556-B3C0-0194EEEECD63}" type="slidenum">
              <a:rPr lang="en-US" smtClean="0"/>
              <a:t>‹#›</a:t>
            </a:fld>
            <a:endParaRPr lang="en-US"/>
          </a:p>
        </p:txBody>
      </p:sp>
    </p:spTree>
    <p:extLst>
      <p:ext uri="{BB962C8B-B14F-4D97-AF65-F5344CB8AC3E}">
        <p14:creationId xmlns:p14="http://schemas.microsoft.com/office/powerpoint/2010/main" val="4137152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8BE32-1788-6F47-0147-4FC30DEA68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843D83-8480-3084-3E45-B1D050A54D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8877E7-84F0-DC50-3799-41BF32034E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624C5F-0C95-37AA-B850-0C91AF5F23D1}"/>
              </a:ext>
            </a:extLst>
          </p:cNvPr>
          <p:cNvSpPr>
            <a:spLocks noGrp="1"/>
          </p:cNvSpPr>
          <p:nvPr>
            <p:ph type="dt" sz="half" idx="10"/>
          </p:nvPr>
        </p:nvSpPr>
        <p:spPr/>
        <p:txBody>
          <a:bodyPr/>
          <a:lstStyle/>
          <a:p>
            <a:fld id="{1842AA7A-D663-4168-B481-1765278775D0}" type="datetimeFigureOut">
              <a:rPr lang="en-US" smtClean="0"/>
              <a:t>8/18/2024</a:t>
            </a:fld>
            <a:endParaRPr lang="en-US"/>
          </a:p>
        </p:txBody>
      </p:sp>
      <p:sp>
        <p:nvSpPr>
          <p:cNvPr id="6" name="Footer Placeholder 5">
            <a:extLst>
              <a:ext uri="{FF2B5EF4-FFF2-40B4-BE49-F238E27FC236}">
                <a16:creationId xmlns:a16="http://schemas.microsoft.com/office/drawing/2014/main" id="{EDA9D354-20EE-65B0-64DA-22E8AAAD2A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4FD5BA-A1D9-D24A-23D6-6733C49440BE}"/>
              </a:ext>
            </a:extLst>
          </p:cNvPr>
          <p:cNvSpPr>
            <a:spLocks noGrp="1"/>
          </p:cNvSpPr>
          <p:nvPr>
            <p:ph type="sldNum" sz="quarter" idx="12"/>
          </p:nvPr>
        </p:nvSpPr>
        <p:spPr/>
        <p:txBody>
          <a:bodyPr/>
          <a:lstStyle/>
          <a:p>
            <a:fld id="{6E071454-80F9-4556-B3C0-0194EEEECD63}" type="slidenum">
              <a:rPr lang="en-US" smtClean="0"/>
              <a:t>‹#›</a:t>
            </a:fld>
            <a:endParaRPr lang="en-US"/>
          </a:p>
        </p:txBody>
      </p:sp>
    </p:spTree>
    <p:extLst>
      <p:ext uri="{BB962C8B-B14F-4D97-AF65-F5344CB8AC3E}">
        <p14:creationId xmlns:p14="http://schemas.microsoft.com/office/powerpoint/2010/main" val="2485539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C8D90-9A9F-DC20-0BB8-A1AC225E7F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5BC262-8AFB-BD90-5B98-EA2ACDD183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E54642-40AA-9238-9298-7736C6A931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F27705-0876-A03F-7792-261FABB6B32E}"/>
              </a:ext>
            </a:extLst>
          </p:cNvPr>
          <p:cNvSpPr>
            <a:spLocks noGrp="1"/>
          </p:cNvSpPr>
          <p:nvPr>
            <p:ph type="dt" sz="half" idx="10"/>
          </p:nvPr>
        </p:nvSpPr>
        <p:spPr/>
        <p:txBody>
          <a:bodyPr/>
          <a:lstStyle/>
          <a:p>
            <a:fld id="{1842AA7A-D663-4168-B481-1765278775D0}" type="datetimeFigureOut">
              <a:rPr lang="en-US" smtClean="0"/>
              <a:t>8/18/2024</a:t>
            </a:fld>
            <a:endParaRPr lang="en-US"/>
          </a:p>
        </p:txBody>
      </p:sp>
      <p:sp>
        <p:nvSpPr>
          <p:cNvPr id="6" name="Footer Placeholder 5">
            <a:extLst>
              <a:ext uri="{FF2B5EF4-FFF2-40B4-BE49-F238E27FC236}">
                <a16:creationId xmlns:a16="http://schemas.microsoft.com/office/drawing/2014/main" id="{B97970A5-96DD-F6F9-5C78-8359449B80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0AA26A-197C-7CCF-9543-CD9ECA7EE281}"/>
              </a:ext>
            </a:extLst>
          </p:cNvPr>
          <p:cNvSpPr>
            <a:spLocks noGrp="1"/>
          </p:cNvSpPr>
          <p:nvPr>
            <p:ph type="sldNum" sz="quarter" idx="12"/>
          </p:nvPr>
        </p:nvSpPr>
        <p:spPr/>
        <p:txBody>
          <a:bodyPr/>
          <a:lstStyle/>
          <a:p>
            <a:fld id="{6E071454-80F9-4556-B3C0-0194EEEECD63}" type="slidenum">
              <a:rPr lang="en-US" smtClean="0"/>
              <a:t>‹#›</a:t>
            </a:fld>
            <a:endParaRPr lang="en-US"/>
          </a:p>
        </p:txBody>
      </p:sp>
    </p:spTree>
    <p:extLst>
      <p:ext uri="{BB962C8B-B14F-4D97-AF65-F5344CB8AC3E}">
        <p14:creationId xmlns:p14="http://schemas.microsoft.com/office/powerpoint/2010/main" val="2947004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D58A9C-6176-4977-0C2E-5A911776DF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72F3FA-E977-CF9E-E6EB-41AFEB188A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9DDD7D-7019-3844-75C6-98C6A9C417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842AA7A-D663-4168-B481-1765278775D0}" type="datetimeFigureOut">
              <a:rPr lang="en-US" smtClean="0"/>
              <a:t>8/18/2024</a:t>
            </a:fld>
            <a:endParaRPr lang="en-US"/>
          </a:p>
        </p:txBody>
      </p:sp>
      <p:sp>
        <p:nvSpPr>
          <p:cNvPr id="5" name="Footer Placeholder 4">
            <a:extLst>
              <a:ext uri="{FF2B5EF4-FFF2-40B4-BE49-F238E27FC236}">
                <a16:creationId xmlns:a16="http://schemas.microsoft.com/office/drawing/2014/main" id="{5A47CA81-F06B-AD33-8213-0CD38EE4CC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BDC81C1-EF3D-4EB8-EC27-F21851DCE6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E071454-80F9-4556-B3C0-0194EEEECD63}" type="slidenum">
              <a:rPr lang="en-US" smtClean="0"/>
              <a:t>‹#›</a:t>
            </a:fld>
            <a:endParaRPr lang="en-US"/>
          </a:p>
        </p:txBody>
      </p:sp>
    </p:spTree>
    <p:extLst>
      <p:ext uri="{BB962C8B-B14F-4D97-AF65-F5344CB8AC3E}">
        <p14:creationId xmlns:p14="http://schemas.microsoft.com/office/powerpoint/2010/main" val="4024653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4.jpe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0.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44.svg"/><Relationship Id="rId4" Type="http://schemas.openxmlformats.org/officeDocument/2006/relationships/image" Target="../media/image31.png"/><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0.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51.png"/><Relationship Id="rId5" Type="http://schemas.openxmlformats.org/officeDocument/2006/relationships/image" Target="../media/image13.png"/><Relationship Id="rId10" Type="http://schemas.openxmlformats.org/officeDocument/2006/relationships/image" Target="../media/image50.png"/><Relationship Id="rId4" Type="http://schemas.openxmlformats.org/officeDocument/2006/relationships/image" Target="../media/image31.png"/><Relationship Id="rId9" Type="http://schemas.openxmlformats.org/officeDocument/2006/relationships/image" Target="../media/image49.png"/></Relationships>
</file>

<file path=ppt/slides/_rels/slide1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30.png"/><Relationship Id="rId7"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55.png"/><Relationship Id="rId4" Type="http://schemas.openxmlformats.org/officeDocument/2006/relationships/image" Target="../media/image31.png"/><Relationship Id="rId9"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90.png"/><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10.png"/><Relationship Id="rId4" Type="http://schemas.openxmlformats.org/officeDocument/2006/relationships/image" Target="../media/image300.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0.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1.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4.jpeg"/><Relationship Id="rId7"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CBA61-A51A-30EF-0297-70DCE418E349}"/>
              </a:ext>
            </a:extLst>
          </p:cNvPr>
          <p:cNvSpPr>
            <a:spLocks noGrp="1"/>
          </p:cNvSpPr>
          <p:nvPr>
            <p:ph type="ctrTitle"/>
          </p:nvPr>
        </p:nvSpPr>
        <p:spPr/>
        <p:txBody>
          <a:bodyPr/>
          <a:lstStyle/>
          <a:p>
            <a:r>
              <a:rPr lang="en-US" sz="4800" dirty="0">
                <a:solidFill>
                  <a:srgbClr val="FF0000"/>
                </a:solidFill>
              </a:rPr>
              <a:t>A systematic study of </a:t>
            </a:r>
            <a:br>
              <a:rPr lang="en-US" dirty="0">
                <a:solidFill>
                  <a:srgbClr val="FF0000"/>
                </a:solidFill>
              </a:rPr>
            </a:br>
            <a:r>
              <a:rPr lang="en-US" sz="8000" dirty="0">
                <a:solidFill>
                  <a:srgbClr val="FF0000"/>
                </a:solidFill>
              </a:rPr>
              <a:t>Sparse LWE</a:t>
            </a:r>
            <a:endParaRPr lang="en-US" dirty="0">
              <a:solidFill>
                <a:srgbClr val="FF0000"/>
              </a:solidFill>
            </a:endParaRPr>
          </a:p>
        </p:txBody>
      </p:sp>
      <p:sp>
        <p:nvSpPr>
          <p:cNvPr id="3" name="Subtitle 2">
            <a:extLst>
              <a:ext uri="{FF2B5EF4-FFF2-40B4-BE49-F238E27FC236}">
                <a16:creationId xmlns:a16="http://schemas.microsoft.com/office/drawing/2014/main" id="{E1705680-F823-7888-E165-E0BB31914FFD}"/>
              </a:ext>
            </a:extLst>
          </p:cNvPr>
          <p:cNvSpPr>
            <a:spLocks noGrp="1"/>
          </p:cNvSpPr>
          <p:nvPr>
            <p:ph type="subTitle" idx="1"/>
          </p:nvPr>
        </p:nvSpPr>
        <p:spPr/>
        <p:txBody>
          <a:bodyPr>
            <a:normAutofit/>
          </a:bodyPr>
          <a:lstStyle/>
          <a:p>
            <a:r>
              <a:rPr lang="en-US" sz="3200" dirty="0"/>
              <a:t>Aayush Jain		</a:t>
            </a:r>
            <a:r>
              <a:rPr lang="en-US" sz="3200" dirty="0" err="1"/>
              <a:t>Huijia</a:t>
            </a:r>
            <a:r>
              <a:rPr lang="en-US" sz="3200" dirty="0"/>
              <a:t> Lin		</a:t>
            </a:r>
            <a:r>
              <a:rPr lang="en-US" sz="3200" b="1" dirty="0"/>
              <a:t>Sagnik Saha</a:t>
            </a:r>
          </a:p>
        </p:txBody>
      </p:sp>
    </p:spTree>
    <p:extLst>
      <p:ext uri="{BB962C8B-B14F-4D97-AF65-F5344CB8AC3E}">
        <p14:creationId xmlns:p14="http://schemas.microsoft.com/office/powerpoint/2010/main" val="107278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9143E-EB43-F342-83DC-2C43EAF73E58}"/>
              </a:ext>
            </a:extLst>
          </p:cNvPr>
          <p:cNvSpPr>
            <a:spLocks noGrp="1"/>
          </p:cNvSpPr>
          <p:nvPr>
            <p:ph type="title"/>
          </p:nvPr>
        </p:nvSpPr>
        <p:spPr>
          <a:xfrm>
            <a:off x="578136" y="-71423"/>
            <a:ext cx="11179278" cy="1325563"/>
          </a:xfrm>
        </p:spPr>
        <p:txBody>
          <a:bodyPr>
            <a:normAutofit/>
          </a:bodyPr>
          <a:lstStyle/>
          <a:p>
            <a:pPr algn="ctr"/>
            <a:r>
              <a:rPr lang="en-US" sz="5300" dirty="0"/>
              <a:t>The “Dense Minor” Model</a:t>
            </a:r>
            <a:endParaRPr lang="en-US" sz="4800"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AB7062A-1492-C336-5060-FDB4386FAAC7}"/>
                  </a:ext>
                </a:extLst>
              </p:cNvPr>
              <p:cNvSpPr txBox="1"/>
              <p:nvPr/>
            </p:nvSpPr>
            <p:spPr>
              <a:xfrm>
                <a:off x="495545" y="1133435"/>
                <a:ext cx="10188187" cy="646331"/>
              </a:xfrm>
              <a:prstGeom prst="rect">
                <a:avLst/>
              </a:prstGeom>
              <a:blipFill>
                <a:blip r:embed="rId3"/>
                <a:tile tx="0" ty="0" sx="100000" sy="100000" flip="none" algn="tl"/>
              </a:blipFill>
              <a:ln w="38100" cap="flat" cmpd="sng" algn="ctr">
                <a:solidFill>
                  <a:srgbClr val="FF0000"/>
                </a:solidFill>
                <a:prstDash val="sysDot"/>
                <a:round/>
                <a:headEnd type="none" w="med" len="med"/>
                <a:tailEnd type="none" w="med" len="med"/>
              </a:ln>
              <a:effectLst>
                <a:outerShdw blurRad="50800" dist="38100" dir="5400000" algn="t" rotWithShape="0">
                  <a:prstClr val="black">
                    <a:alpha val="40000"/>
                  </a:prstClr>
                </a:outerShdw>
              </a:effectLst>
            </p:spPr>
            <p:style>
              <a:lnRef idx="0">
                <a:scrgbClr r="0" g="0" b="0"/>
              </a:lnRef>
              <a:fillRef idx="1001">
                <a:schemeClr val="lt1"/>
              </a:fillRef>
              <a:effectRef idx="0">
                <a:scrgbClr r="0" g="0" b="0"/>
              </a:effectRef>
              <a:fontRef idx="minor">
                <a:schemeClr val="dk1"/>
              </a:fontRef>
            </p:style>
            <p:txBody>
              <a:bodyPr wrap="square" rtlCol="0">
                <a:spAutoFit/>
              </a:bodyPr>
              <a:lstStyle/>
              <a:p>
                <a:r>
                  <a:rPr lang="en-US" sz="3600" dirty="0"/>
                  <a:t>More than </a:t>
                </a:r>
                <a14:m>
                  <m:oMath xmlns:m="http://schemas.openxmlformats.org/officeDocument/2006/math">
                    <m:r>
                      <a:rPr lang="en-US" sz="3600" i="1" dirty="0" smtClean="0">
                        <a:latin typeface="Cambria Math" panose="02040503050406030204" pitchFamily="18" charset="0"/>
                      </a:rPr>
                      <m:t>𝐿</m:t>
                    </m:r>
                  </m:oMath>
                </a14:m>
                <a:r>
                  <a:rPr lang="en-US" sz="3600" dirty="0"/>
                  <a:t> columns supported on </a:t>
                </a:r>
                <a14:m>
                  <m:oMath xmlns:m="http://schemas.openxmlformats.org/officeDocument/2006/math">
                    <m:r>
                      <a:rPr lang="en-US" sz="3600" b="0" i="1" smtClean="0">
                        <a:latin typeface="Cambria Math" panose="02040503050406030204" pitchFamily="18" charset="0"/>
                      </a:rPr>
                      <m:t>𝐿</m:t>
                    </m:r>
                  </m:oMath>
                </a14:m>
                <a:r>
                  <a:rPr lang="en-US" sz="3600" dirty="0"/>
                  <a:t> rows in total  </a:t>
                </a:r>
              </a:p>
            </p:txBody>
          </p:sp>
        </mc:Choice>
        <mc:Fallback xmlns="">
          <p:sp>
            <p:nvSpPr>
              <p:cNvPr id="3" name="TextBox 2">
                <a:extLst>
                  <a:ext uri="{FF2B5EF4-FFF2-40B4-BE49-F238E27FC236}">
                    <a16:creationId xmlns:a16="http://schemas.microsoft.com/office/drawing/2014/main" id="{9AB7062A-1492-C336-5060-FDB4386FAAC7}"/>
                  </a:ext>
                </a:extLst>
              </p:cNvPr>
              <p:cNvSpPr txBox="1">
                <a:spLocks noRot="1" noChangeAspect="1" noMove="1" noResize="1" noEditPoints="1" noAdjustHandles="1" noChangeArrowheads="1" noChangeShapeType="1" noTextEdit="1"/>
              </p:cNvSpPr>
              <p:nvPr/>
            </p:nvSpPr>
            <p:spPr>
              <a:xfrm>
                <a:off x="495545" y="1133435"/>
                <a:ext cx="10188187" cy="646331"/>
              </a:xfrm>
              <a:prstGeom prst="rect">
                <a:avLst/>
              </a:prstGeom>
              <a:blipFill>
                <a:blip r:embed="rId4"/>
                <a:stretch>
                  <a:fillRect/>
                </a:stretch>
              </a:blipFill>
              <a:ln w="38100" cap="flat" cmpd="sng" algn="ctr">
                <a:solidFill>
                  <a:srgbClr val="FF0000"/>
                </a:solidFill>
                <a:prstDash val="sysDot"/>
                <a:round/>
                <a:headEnd type="none" w="med" len="med"/>
                <a:tailEnd type="none" w="med" len="med"/>
              </a:ln>
              <a:effectLst>
                <a:outerShdw blurRad="50800" dist="38100" dir="5400000" algn="t"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8CCBB22-3345-0E8C-B7C0-8E5036753ED3}"/>
                  </a:ext>
                </a:extLst>
              </p:cNvPr>
              <p:cNvSpPr txBox="1"/>
              <p:nvPr/>
            </p:nvSpPr>
            <p:spPr>
              <a:xfrm>
                <a:off x="495545" y="2782144"/>
                <a:ext cx="10801719" cy="1754326"/>
              </a:xfrm>
              <a:prstGeom prst="rect">
                <a:avLst/>
              </a:prstGeom>
              <a:solidFill>
                <a:schemeClr val="accent1">
                  <a:lumMod val="20000"/>
                  <a:lumOff val="80000"/>
                </a:schemeClr>
              </a:solidFill>
              <a:ln>
                <a:solidFill>
                  <a:schemeClr val="tx2">
                    <a:lumMod val="90000"/>
                    <a:lumOff val="10000"/>
                  </a:schemeClr>
                </a:solidFill>
              </a:ln>
              <a:effectLst>
                <a:glow rad="63500">
                  <a:schemeClr val="accent3">
                    <a:satMod val="175000"/>
                    <a:alpha val="40000"/>
                  </a:schemeClr>
                </a:glow>
              </a:effectLst>
              <a:scene3d>
                <a:camera prst="orthographicFront"/>
                <a:lightRig rig="threePt" dir="t"/>
              </a:scene3d>
              <a:sp3d>
                <a:bevelT/>
              </a:sp3d>
            </p:spPr>
            <p:txBody>
              <a:bodyPr wrap="square" rtlCol="0">
                <a:spAutoFit/>
              </a:bodyPr>
              <a:lstStyle/>
              <a:p>
                <a:r>
                  <a:rPr lang="en-US" sz="3600" dirty="0">
                    <a:latin typeface="Times New Roman" panose="02020603050405020304" pitchFamily="18" charset="0"/>
                    <a:cs typeface="Times New Roman" panose="02020603050405020304" pitchFamily="18" charset="0"/>
                  </a:rPr>
                  <a:t>If</a:t>
                </a:r>
                <a14:m>
                  <m:oMath xmlns:m="http://schemas.openxmlformats.org/officeDocument/2006/math">
                    <m:r>
                      <a:rPr lang="en-US" sz="3600" b="0" i="0" smtClean="0">
                        <a:solidFill>
                          <a:srgbClr val="0070C0"/>
                        </a:solidFill>
                        <a:latin typeface="Cambria Math" panose="02040503050406030204" pitchFamily="18" charset="0"/>
                        <a:ea typeface="Cambria Math" panose="02040503050406030204" pitchFamily="18" charset="0"/>
                      </a:rPr>
                      <m:t> </m:t>
                    </m:r>
                    <m:r>
                      <a:rPr lang="en-US" sz="3600" b="1" i="1" smtClean="0">
                        <a:solidFill>
                          <a:srgbClr val="0070C0"/>
                        </a:solidFill>
                        <a:latin typeface="Cambria Math" panose="02040503050406030204" pitchFamily="18" charset="0"/>
                        <a:ea typeface="Cambria Math" panose="02040503050406030204" pitchFamily="18" charset="0"/>
                      </a:rPr>
                      <m:t>𝑨</m:t>
                    </m:r>
                  </m:oMath>
                </a14:m>
                <a:r>
                  <a:rPr lang="en-US" sz="3600" dirty="0">
                    <a:latin typeface="Times New Roman" panose="02020603050405020304" pitchFamily="18" charset="0"/>
                    <a:cs typeface="Times New Roman" panose="02020603050405020304" pitchFamily="18" charset="0"/>
                  </a:rPr>
                  <a:t> is a random </a:t>
                </a:r>
                <a14:m>
                  <m:oMath xmlns:m="http://schemas.openxmlformats.org/officeDocument/2006/math">
                    <m:r>
                      <a:rPr lang="en-US" sz="3600" b="0" i="1" smtClean="0">
                        <a:latin typeface="Cambria Math" panose="02040503050406030204" pitchFamily="18" charset="0"/>
                        <a:cs typeface="Times New Roman" panose="02020603050405020304" pitchFamily="18" charset="0"/>
                      </a:rPr>
                      <m:t>𝑘</m:t>
                    </m:r>
                  </m:oMath>
                </a14:m>
                <a:r>
                  <a:rPr lang="en-US" sz="3600" dirty="0">
                    <a:latin typeface="Times New Roman" panose="02020603050405020304" pitchFamily="18" charset="0"/>
                    <a:cs typeface="Times New Roman" panose="02020603050405020304" pitchFamily="18" charset="0"/>
                  </a:rPr>
                  <a:t>-sparse </a:t>
                </a:r>
                <a14:m>
                  <m:oMath xmlns:m="http://schemas.openxmlformats.org/officeDocument/2006/math">
                    <m:r>
                      <a:rPr lang="en-US" sz="3600" b="0" i="1" smtClean="0">
                        <a:latin typeface="Cambria Math" panose="02040503050406030204" pitchFamily="18" charset="0"/>
                        <a:cs typeface="Times New Roman" panose="02020603050405020304" pitchFamily="18" charset="0"/>
                      </a:rPr>
                      <m:t>𝑛</m:t>
                    </m:r>
                    <m:r>
                      <a:rPr lang="en-US" sz="3600" b="0" i="1" smtClean="0">
                        <a:latin typeface="Cambria Math" panose="02040503050406030204" pitchFamily="18" charset="0"/>
                        <a:cs typeface="Times New Roman" panose="02020603050405020304" pitchFamily="18" charset="0"/>
                      </a:rPr>
                      <m:t>×</m:t>
                    </m:r>
                    <m:r>
                      <a:rPr lang="en-US" sz="3600" b="0" i="1" smtClean="0">
                        <a:latin typeface="Cambria Math" panose="02040503050406030204" pitchFamily="18" charset="0"/>
                        <a:cs typeface="Times New Roman" panose="02020603050405020304" pitchFamily="18" charset="0"/>
                      </a:rPr>
                      <m:t>𝑚</m:t>
                    </m:r>
                  </m:oMath>
                </a14:m>
                <a:r>
                  <a:rPr lang="en-US" sz="3600" dirty="0">
                    <a:latin typeface="Times New Roman" panose="02020603050405020304" pitchFamily="18" charset="0"/>
                    <a:cs typeface="Times New Roman" panose="02020603050405020304" pitchFamily="18" charset="0"/>
                  </a:rPr>
                  <a:t> matrix, its smallest dense minor has size at least </a:t>
                </a:r>
                <a14:m>
                  <m:oMath xmlns:m="http://schemas.openxmlformats.org/officeDocument/2006/math">
                    <m:r>
                      <m:rPr>
                        <m:sty m:val="p"/>
                      </m:rPr>
                      <a:rPr lang="en-US" sz="3600" b="0" i="0" smtClean="0">
                        <a:latin typeface="Cambria Math" panose="02040503050406030204" pitchFamily="18" charset="0"/>
                        <a:cs typeface="Times New Roman" panose="02020603050405020304" pitchFamily="18" charset="0"/>
                      </a:rPr>
                      <m:t>Θ</m:t>
                    </m:r>
                    <m:d>
                      <m:dPr>
                        <m:ctrlPr>
                          <a:rPr lang="en-US" sz="3600" b="0" i="1" smtClean="0">
                            <a:latin typeface="Cambria Math" panose="02040503050406030204" pitchFamily="18" charset="0"/>
                            <a:cs typeface="Times New Roman" panose="02020603050405020304" pitchFamily="18" charset="0"/>
                          </a:rPr>
                        </m:ctrlPr>
                      </m:dPr>
                      <m:e>
                        <m:r>
                          <a:rPr lang="en-US" sz="3600" b="0" i="1" smtClean="0">
                            <a:latin typeface="Cambria Math" panose="02040503050406030204" pitchFamily="18" charset="0"/>
                            <a:cs typeface="Times New Roman" panose="02020603050405020304" pitchFamily="18" charset="0"/>
                          </a:rPr>
                          <m:t>𝑛</m:t>
                        </m:r>
                      </m:e>
                    </m:d>
                  </m:oMath>
                </a14:m>
                <a:r>
                  <a:rPr lang="en-US" sz="3600" dirty="0">
                    <a:latin typeface="Times New Roman" panose="02020603050405020304" pitchFamily="18" charset="0"/>
                    <a:cs typeface="Times New Roman" panose="02020603050405020304" pitchFamily="18" charset="0"/>
                  </a:rPr>
                  <a:t> w.h.p. as long as the sparsity </a:t>
                </a:r>
                <a14:m>
                  <m:oMath xmlns:m="http://schemas.openxmlformats.org/officeDocument/2006/math">
                    <m:r>
                      <a:rPr lang="en-US" sz="3600" i="1" dirty="0" smtClean="0">
                        <a:latin typeface="Cambria Math" panose="02040503050406030204" pitchFamily="18" charset="0"/>
                        <a:cs typeface="Times New Roman" panose="02020603050405020304" pitchFamily="18" charset="0"/>
                      </a:rPr>
                      <m:t>𝑘</m:t>
                    </m:r>
                    <m:r>
                      <a:rPr lang="en-US" sz="3600" b="0" i="1" dirty="0" smtClean="0">
                        <a:latin typeface="Cambria Math" panose="02040503050406030204" pitchFamily="18" charset="0"/>
                        <a:cs typeface="Times New Roman" panose="02020603050405020304" pitchFamily="18" charset="0"/>
                      </a:rPr>
                      <m:t>≥</m:t>
                    </m:r>
                    <m:func>
                      <m:funcPr>
                        <m:ctrlPr>
                          <a:rPr lang="en-US" sz="3600" b="0" i="1" dirty="0" smtClean="0">
                            <a:latin typeface="Cambria Math" panose="02040503050406030204" pitchFamily="18" charset="0"/>
                            <a:cs typeface="Times New Roman" panose="02020603050405020304" pitchFamily="18" charset="0"/>
                          </a:rPr>
                        </m:ctrlPr>
                      </m:funcPr>
                      <m:fName>
                        <m:r>
                          <m:rPr>
                            <m:sty m:val="p"/>
                          </m:rPr>
                          <a:rPr lang="en-US" sz="3600" b="0" i="0" dirty="0" smtClean="0">
                            <a:latin typeface="Cambria Math" panose="02040503050406030204" pitchFamily="18" charset="0"/>
                            <a:cs typeface="Times New Roman" panose="02020603050405020304" pitchFamily="18" charset="0"/>
                          </a:rPr>
                          <m:t>log</m:t>
                        </m:r>
                      </m:fName>
                      <m:e>
                        <m:r>
                          <a:rPr lang="en-US" sz="3600" b="0" i="1" dirty="0" smtClean="0">
                            <a:latin typeface="Cambria Math" panose="02040503050406030204" pitchFamily="18" charset="0"/>
                            <a:cs typeface="Times New Roman" panose="02020603050405020304" pitchFamily="18" charset="0"/>
                          </a:rPr>
                          <m:t>𝑛</m:t>
                        </m:r>
                      </m:e>
                    </m:func>
                  </m:oMath>
                </a14:m>
                <a:r>
                  <a:rPr lang="en-US" sz="3600" dirty="0">
                    <a:latin typeface="Times New Roman" panose="02020603050405020304" pitchFamily="18" charset="0"/>
                    <a:cs typeface="Times New Roman" panose="02020603050405020304" pitchFamily="18" charset="0"/>
                  </a:rPr>
                  <a:t>.</a:t>
                </a:r>
              </a:p>
            </p:txBody>
          </p:sp>
        </mc:Choice>
        <mc:Fallback xmlns="">
          <p:sp>
            <p:nvSpPr>
              <p:cNvPr id="4" name="TextBox 3">
                <a:extLst>
                  <a:ext uri="{FF2B5EF4-FFF2-40B4-BE49-F238E27FC236}">
                    <a16:creationId xmlns:a16="http://schemas.microsoft.com/office/drawing/2014/main" id="{58CCBB22-3345-0E8C-B7C0-8E5036753ED3}"/>
                  </a:ext>
                </a:extLst>
              </p:cNvPr>
              <p:cNvSpPr txBox="1">
                <a:spLocks noRot="1" noChangeAspect="1" noMove="1" noResize="1" noEditPoints="1" noAdjustHandles="1" noChangeArrowheads="1" noChangeShapeType="1" noTextEdit="1"/>
              </p:cNvSpPr>
              <p:nvPr/>
            </p:nvSpPr>
            <p:spPr>
              <a:xfrm>
                <a:off x="495545" y="2782144"/>
                <a:ext cx="10801719" cy="1754326"/>
              </a:xfrm>
              <a:prstGeom prst="rect">
                <a:avLst/>
              </a:prstGeom>
              <a:blipFill>
                <a:blip r:embed="rId5"/>
                <a:stretch>
                  <a:fillRect l="-889" t="-633" b="-6329"/>
                </a:stretch>
              </a:blipFill>
              <a:ln>
                <a:solidFill>
                  <a:schemeClr val="tx2">
                    <a:lumMod val="90000"/>
                    <a:lumOff val="10000"/>
                  </a:schemeClr>
                </a:solidFill>
              </a:ln>
              <a:effectLst>
                <a:glow rad="63500">
                  <a:schemeClr val="accent3">
                    <a:satMod val="175000"/>
                    <a:alpha val="40000"/>
                  </a:schemeClr>
                </a:glow>
              </a:effectLst>
            </p:spPr>
            <p:txBody>
              <a:bodyPr/>
              <a:lstStyle/>
              <a:p>
                <a:r>
                  <a:rPr lang="en-US">
                    <a:noFill/>
                  </a:rPr>
                  <a:t> </a:t>
                </a:r>
              </a:p>
            </p:txBody>
          </p:sp>
        </mc:Fallback>
      </mc:AlternateContent>
    </p:spTree>
    <p:extLst>
      <p:ext uri="{BB962C8B-B14F-4D97-AF65-F5344CB8AC3E}">
        <p14:creationId xmlns:p14="http://schemas.microsoft.com/office/powerpoint/2010/main" val="3747700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9143E-EB43-F342-83DC-2C43EAF73E58}"/>
              </a:ext>
            </a:extLst>
          </p:cNvPr>
          <p:cNvSpPr>
            <a:spLocks noGrp="1"/>
          </p:cNvSpPr>
          <p:nvPr>
            <p:ph type="title"/>
          </p:nvPr>
        </p:nvSpPr>
        <p:spPr>
          <a:xfrm>
            <a:off x="578136" y="-71423"/>
            <a:ext cx="11179278" cy="1325563"/>
          </a:xfrm>
        </p:spPr>
        <p:txBody>
          <a:bodyPr>
            <a:normAutofit/>
          </a:bodyPr>
          <a:lstStyle/>
          <a:p>
            <a:pPr algn="ctr"/>
            <a:r>
              <a:rPr lang="en-US" sz="5300" dirty="0"/>
              <a:t>Concrete Parameter estimate</a:t>
            </a:r>
            <a:endParaRPr lang="en-US" sz="4800" dirty="0"/>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0326ECF9-7580-8FC3-68BC-88D3A5E23960}"/>
                  </a:ext>
                </a:extLst>
              </p:cNvPr>
              <p:cNvGraphicFramePr>
                <a:graphicFrameLocks noGrp="1"/>
              </p:cNvGraphicFramePr>
              <p:nvPr>
                <p:extLst>
                  <p:ext uri="{D42A27DB-BD31-4B8C-83A1-F6EECF244321}">
                    <p14:modId xmlns:p14="http://schemas.microsoft.com/office/powerpoint/2010/main" val="2310488447"/>
                  </p:ext>
                </p:extLst>
              </p:nvPr>
            </p:nvGraphicFramePr>
            <p:xfrm>
              <a:off x="2694325" y="2129366"/>
              <a:ext cx="6502400" cy="2294255"/>
            </p:xfrm>
            <a:graphic>
              <a:graphicData uri="http://schemas.openxmlformats.org/drawingml/2006/table">
                <a:tbl>
                  <a:tblPr firstRow="1" bandRow="1">
                    <a:tableStyleId>{8799B23B-EC83-4686-B30A-512413B5E67A}</a:tableStyleId>
                  </a:tblPr>
                  <a:tblGrid>
                    <a:gridCol w="1625600">
                      <a:extLst>
                        <a:ext uri="{9D8B030D-6E8A-4147-A177-3AD203B41FA5}">
                          <a16:colId xmlns:a16="http://schemas.microsoft.com/office/drawing/2014/main" val="82823304"/>
                        </a:ext>
                      </a:extLst>
                    </a:gridCol>
                    <a:gridCol w="1625600">
                      <a:extLst>
                        <a:ext uri="{9D8B030D-6E8A-4147-A177-3AD203B41FA5}">
                          <a16:colId xmlns:a16="http://schemas.microsoft.com/office/drawing/2014/main" val="2580911061"/>
                        </a:ext>
                      </a:extLst>
                    </a:gridCol>
                    <a:gridCol w="1625600">
                      <a:extLst>
                        <a:ext uri="{9D8B030D-6E8A-4147-A177-3AD203B41FA5}">
                          <a16:colId xmlns:a16="http://schemas.microsoft.com/office/drawing/2014/main" val="10744710"/>
                        </a:ext>
                      </a:extLst>
                    </a:gridCol>
                    <a:gridCol w="1625600">
                      <a:extLst>
                        <a:ext uri="{9D8B030D-6E8A-4147-A177-3AD203B41FA5}">
                          <a16:colId xmlns:a16="http://schemas.microsoft.com/office/drawing/2014/main" val="2350795154"/>
                        </a:ext>
                      </a:extLst>
                    </a:gridCol>
                  </a:tblGrid>
                  <a:tr h="370840">
                    <a:tc>
                      <a:txBody>
                        <a:bodyPr/>
                        <a:lstStyle/>
                        <a:p>
                          <a:endParaRPr lang="en-US" sz="2400" dirty="0"/>
                        </a:p>
                      </a:txBody>
                      <a:tcPr>
                        <a:solidFill>
                          <a:schemeClr val="accent3">
                            <a:lumMod val="20000"/>
                            <a:lumOff val="80000"/>
                          </a:schemeClr>
                        </a:solidFill>
                      </a:tcPr>
                    </a:tc>
                    <a:tc>
                      <a:txBody>
                        <a:bodyPr/>
                        <a:lstStyle/>
                        <a:p>
                          <a:pPr/>
                          <a14:m>
                            <m:oMathPara xmlns:m="http://schemas.openxmlformats.org/officeDocument/2006/math">
                              <m:oMathParaPr>
                                <m:jc m:val="centerGroup"/>
                              </m:oMathParaPr>
                              <m:oMath xmlns:m="http://schemas.openxmlformats.org/officeDocument/2006/math">
                                <m:r>
                                  <a:rPr lang="en-US" sz="2400" b="1" smtClean="0">
                                    <a:latin typeface="Cambria Math" panose="02040503050406030204" pitchFamily="18" charset="0"/>
                                  </a:rPr>
                                  <m:t>𝒎</m:t>
                                </m:r>
                                <m:r>
                                  <a:rPr lang="en-US" sz="2400" b="1" smtClean="0">
                                    <a:latin typeface="Cambria Math" panose="02040503050406030204" pitchFamily="18" charset="0"/>
                                  </a:rPr>
                                  <m:t>=</m:t>
                                </m:r>
                                <m:sSup>
                                  <m:sSupPr>
                                    <m:ctrlPr>
                                      <a:rPr lang="en-US" sz="2400" b="1" i="1" smtClean="0">
                                        <a:latin typeface="Cambria Math" panose="02040503050406030204" pitchFamily="18" charset="0"/>
                                      </a:rPr>
                                    </m:ctrlPr>
                                  </m:sSupPr>
                                  <m:e>
                                    <m:r>
                                      <a:rPr lang="en-US" sz="2400" b="1" smtClean="0">
                                        <a:latin typeface="Cambria Math" panose="02040503050406030204" pitchFamily="18" charset="0"/>
                                      </a:rPr>
                                      <m:t>𝟐</m:t>
                                    </m:r>
                                  </m:e>
                                  <m:sup>
                                    <m:r>
                                      <a:rPr lang="en-US" sz="2400" b="1" smtClean="0">
                                        <a:latin typeface="Cambria Math" panose="02040503050406030204" pitchFamily="18" charset="0"/>
                                      </a:rPr>
                                      <m:t>𝟏𝟑</m:t>
                                    </m:r>
                                  </m:sup>
                                </m:sSup>
                              </m:oMath>
                            </m:oMathPara>
                          </a14:m>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1" smtClean="0">
                                    <a:latin typeface="Cambria Math" panose="02040503050406030204" pitchFamily="18" charset="0"/>
                                  </a:rPr>
                                  <m:t>𝒎</m:t>
                                </m:r>
                                <m:r>
                                  <a:rPr lang="en-US" sz="2400" b="1" smtClean="0">
                                    <a:latin typeface="Cambria Math" panose="02040503050406030204" pitchFamily="18" charset="0"/>
                                  </a:rPr>
                                  <m:t>=</m:t>
                                </m:r>
                                <m:sSup>
                                  <m:sSupPr>
                                    <m:ctrlPr>
                                      <a:rPr lang="en-US" sz="2400" b="1" i="1" smtClean="0">
                                        <a:latin typeface="Cambria Math" panose="02040503050406030204" pitchFamily="18" charset="0"/>
                                      </a:rPr>
                                    </m:ctrlPr>
                                  </m:sSupPr>
                                  <m:e>
                                    <m:r>
                                      <a:rPr lang="en-US" sz="2400" b="1" smtClean="0">
                                        <a:latin typeface="Cambria Math" panose="02040503050406030204" pitchFamily="18" charset="0"/>
                                      </a:rPr>
                                      <m:t>𝟐</m:t>
                                    </m:r>
                                  </m:e>
                                  <m:sup>
                                    <m:r>
                                      <a:rPr lang="en-US" sz="2400" b="1" smtClean="0">
                                        <a:latin typeface="Cambria Math" panose="02040503050406030204" pitchFamily="18" charset="0"/>
                                      </a:rPr>
                                      <m:t>𝟏𝟕</m:t>
                                    </m:r>
                                  </m:sup>
                                </m:sSup>
                              </m:oMath>
                            </m:oMathPara>
                          </a14:m>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1" smtClean="0">
                                    <a:latin typeface="Cambria Math" panose="02040503050406030204" pitchFamily="18" charset="0"/>
                                  </a:rPr>
                                  <m:t>𝒎</m:t>
                                </m:r>
                                <m:r>
                                  <a:rPr lang="en-US" sz="2400" b="1" smtClean="0">
                                    <a:latin typeface="Cambria Math" panose="02040503050406030204" pitchFamily="18" charset="0"/>
                                  </a:rPr>
                                  <m:t>=</m:t>
                                </m:r>
                                <m:sSup>
                                  <m:sSupPr>
                                    <m:ctrlPr>
                                      <a:rPr lang="en-US" sz="2400" b="1" i="1" smtClean="0">
                                        <a:latin typeface="Cambria Math" panose="02040503050406030204" pitchFamily="18" charset="0"/>
                                      </a:rPr>
                                    </m:ctrlPr>
                                  </m:sSupPr>
                                  <m:e>
                                    <m:r>
                                      <a:rPr lang="en-US" sz="2400" b="1" smtClean="0">
                                        <a:latin typeface="Cambria Math" panose="02040503050406030204" pitchFamily="18" charset="0"/>
                                      </a:rPr>
                                      <m:t>𝟐</m:t>
                                    </m:r>
                                  </m:e>
                                  <m:sup>
                                    <m:r>
                                      <a:rPr lang="en-US" sz="2400" b="1" smtClean="0">
                                        <a:latin typeface="Cambria Math" panose="02040503050406030204" pitchFamily="18" charset="0"/>
                                      </a:rPr>
                                      <m:t>𝟐𝟏</m:t>
                                    </m:r>
                                  </m:sup>
                                </m:sSup>
                              </m:oMath>
                            </m:oMathPara>
                          </a14:m>
                          <a:endParaRPr lang="en-US" sz="2400" dirty="0"/>
                        </a:p>
                      </a:txBody>
                      <a:tcPr/>
                    </a:tc>
                    <a:extLst>
                      <a:ext uri="{0D108BD9-81ED-4DB2-BD59-A6C34878D82A}">
                        <a16:rowId xmlns:a16="http://schemas.microsoft.com/office/drawing/2014/main" val="4191118628"/>
                      </a:ext>
                    </a:extLst>
                  </a:tr>
                  <a:tr h="370840">
                    <a:tc>
                      <a:txBody>
                        <a:bodyPr/>
                        <a:lstStyle/>
                        <a:p>
                          <a:pPr/>
                          <a14:m>
                            <m:oMathPara xmlns:m="http://schemas.openxmlformats.org/officeDocument/2006/math">
                              <m:oMathParaPr>
                                <m:jc m:val="centerGroup"/>
                              </m:oMathParaPr>
                              <m:oMath xmlns:m="http://schemas.openxmlformats.org/officeDocument/2006/math">
                                <m:r>
                                  <a:rPr lang="en-US" sz="2400" b="0" smtClean="0">
                                    <a:latin typeface="Cambria Math" panose="02040503050406030204" pitchFamily="18" charset="0"/>
                                  </a:rPr>
                                  <m:t>𝑘</m:t>
                                </m:r>
                                <m:r>
                                  <a:rPr lang="en-US" sz="2400" b="0" smtClean="0">
                                    <a:latin typeface="Cambria Math" panose="02040503050406030204" pitchFamily="18" charset="0"/>
                                  </a:rPr>
                                  <m:t>=20</m:t>
                                </m:r>
                              </m:oMath>
                            </m:oMathPara>
                          </a14:m>
                          <a:endParaRPr lang="en-US" sz="2400" dirty="0"/>
                        </a:p>
                      </a:txBody>
                      <a:tcPr>
                        <a:solidFill>
                          <a:schemeClr val="accent3">
                            <a:lumMod val="20000"/>
                            <a:lumOff val="80000"/>
                          </a:schemeClr>
                        </a:solidFill>
                      </a:tcPr>
                    </a:tc>
                    <a:tc>
                      <a:txBody>
                        <a:bodyPr/>
                        <a:lstStyle/>
                        <a:p>
                          <a:r>
                            <a:rPr lang="en-US" sz="2400" dirty="0"/>
                            <a:t>1218</a:t>
                          </a:r>
                        </a:p>
                      </a:txBody>
                      <a:tcPr/>
                    </a:tc>
                    <a:tc>
                      <a:txBody>
                        <a:bodyPr/>
                        <a:lstStyle/>
                        <a:p>
                          <a:r>
                            <a:rPr lang="en-US" sz="2400" dirty="0"/>
                            <a:t>1425</a:t>
                          </a:r>
                        </a:p>
                      </a:txBody>
                      <a:tcPr/>
                    </a:tc>
                    <a:tc>
                      <a:txBody>
                        <a:bodyPr/>
                        <a:lstStyle/>
                        <a:p>
                          <a:r>
                            <a:rPr lang="en-US" sz="2400" dirty="0"/>
                            <a:t>1656</a:t>
                          </a:r>
                        </a:p>
                      </a:txBody>
                      <a:tcPr/>
                    </a:tc>
                    <a:extLst>
                      <a:ext uri="{0D108BD9-81ED-4DB2-BD59-A6C34878D82A}">
                        <a16:rowId xmlns:a16="http://schemas.microsoft.com/office/drawing/2014/main" val="1645738821"/>
                      </a:ext>
                    </a:extLst>
                  </a:tr>
                  <a:tr h="370840">
                    <a:tc>
                      <a:txBody>
                        <a:bodyPr/>
                        <a:lstStyle/>
                        <a:p>
                          <a:pPr/>
                          <a14:m>
                            <m:oMathPara xmlns:m="http://schemas.openxmlformats.org/officeDocument/2006/math">
                              <m:oMathParaPr>
                                <m:jc m:val="centerGroup"/>
                              </m:oMathParaPr>
                              <m:oMath xmlns:m="http://schemas.openxmlformats.org/officeDocument/2006/math">
                                <m:r>
                                  <a:rPr lang="en-US" sz="2400" b="0" smtClean="0">
                                    <a:latin typeface="Cambria Math" panose="02040503050406030204" pitchFamily="18" charset="0"/>
                                  </a:rPr>
                                  <m:t>𝑘</m:t>
                                </m:r>
                                <m:r>
                                  <a:rPr lang="en-US" sz="2400" b="0" smtClean="0">
                                    <a:latin typeface="Cambria Math" panose="02040503050406030204" pitchFamily="18" charset="0"/>
                                  </a:rPr>
                                  <m:t>=30</m:t>
                                </m:r>
                              </m:oMath>
                            </m:oMathPara>
                          </a14:m>
                          <a:endParaRPr lang="en-US" sz="2400" dirty="0"/>
                        </a:p>
                      </a:txBody>
                      <a:tcPr>
                        <a:solidFill>
                          <a:schemeClr val="accent3">
                            <a:lumMod val="20000"/>
                            <a:lumOff val="80000"/>
                          </a:schemeClr>
                        </a:solidFill>
                      </a:tcPr>
                    </a:tc>
                    <a:tc>
                      <a:txBody>
                        <a:bodyPr/>
                        <a:lstStyle/>
                        <a:p>
                          <a:r>
                            <a:rPr lang="en-US" sz="2400" dirty="0"/>
                            <a:t>1143</a:t>
                          </a:r>
                        </a:p>
                      </a:txBody>
                      <a:tcPr/>
                    </a:tc>
                    <a:tc>
                      <a:txBody>
                        <a:bodyPr/>
                        <a:lstStyle/>
                        <a:p>
                          <a:r>
                            <a:rPr lang="en-US" sz="2400" dirty="0"/>
                            <a:t>1265</a:t>
                          </a:r>
                        </a:p>
                      </a:txBody>
                      <a:tcPr/>
                    </a:tc>
                    <a:tc>
                      <a:txBody>
                        <a:bodyPr/>
                        <a:lstStyle/>
                        <a:p>
                          <a:r>
                            <a:rPr lang="en-US" sz="2400" dirty="0"/>
                            <a:t>1395</a:t>
                          </a:r>
                        </a:p>
                      </a:txBody>
                      <a:tcPr/>
                    </a:tc>
                    <a:extLst>
                      <a:ext uri="{0D108BD9-81ED-4DB2-BD59-A6C34878D82A}">
                        <a16:rowId xmlns:a16="http://schemas.microsoft.com/office/drawing/2014/main" val="3540314832"/>
                      </a:ext>
                    </a:extLst>
                  </a:tr>
                  <a:tr h="370840">
                    <a:tc>
                      <a:txBody>
                        <a:bodyPr/>
                        <a:lstStyle/>
                        <a:p>
                          <a:pPr/>
                          <a14:m>
                            <m:oMathPara xmlns:m="http://schemas.openxmlformats.org/officeDocument/2006/math">
                              <m:oMathParaPr>
                                <m:jc m:val="centerGroup"/>
                              </m:oMathParaPr>
                              <m:oMath xmlns:m="http://schemas.openxmlformats.org/officeDocument/2006/math">
                                <m:r>
                                  <a:rPr lang="en-US" sz="2400" b="0" smtClean="0">
                                    <a:latin typeface="Cambria Math" panose="02040503050406030204" pitchFamily="18" charset="0"/>
                                  </a:rPr>
                                  <m:t>𝑘</m:t>
                                </m:r>
                                <m:r>
                                  <a:rPr lang="en-US" sz="2400" b="0" smtClean="0">
                                    <a:latin typeface="Cambria Math" panose="02040503050406030204" pitchFamily="18" charset="0"/>
                                  </a:rPr>
                                  <m:t>=40</m:t>
                                </m:r>
                              </m:oMath>
                            </m:oMathPara>
                          </a14:m>
                          <a:endParaRPr lang="en-US" sz="2400" dirty="0"/>
                        </a:p>
                      </a:txBody>
                      <a:tcPr>
                        <a:solidFill>
                          <a:schemeClr val="accent3">
                            <a:lumMod val="20000"/>
                            <a:lumOff val="80000"/>
                          </a:schemeClr>
                        </a:solidFill>
                      </a:tcPr>
                    </a:tc>
                    <a:tc>
                      <a:txBody>
                        <a:bodyPr/>
                        <a:lstStyle/>
                        <a:p>
                          <a:r>
                            <a:rPr lang="en-US" sz="2400" dirty="0"/>
                            <a:t>1110</a:t>
                          </a:r>
                        </a:p>
                      </a:txBody>
                      <a:tcPr/>
                    </a:tc>
                    <a:tc>
                      <a:txBody>
                        <a:bodyPr/>
                        <a:lstStyle/>
                        <a:p>
                          <a:r>
                            <a:rPr lang="en-US" sz="2400" dirty="0"/>
                            <a:t>1195</a:t>
                          </a:r>
                        </a:p>
                      </a:txBody>
                      <a:tcPr/>
                    </a:tc>
                    <a:tc>
                      <a:txBody>
                        <a:bodyPr/>
                        <a:lstStyle/>
                        <a:p>
                          <a:r>
                            <a:rPr lang="en-US" sz="2400" dirty="0"/>
                            <a:t>1285</a:t>
                          </a:r>
                        </a:p>
                      </a:txBody>
                      <a:tcPr/>
                    </a:tc>
                    <a:extLst>
                      <a:ext uri="{0D108BD9-81ED-4DB2-BD59-A6C34878D82A}">
                        <a16:rowId xmlns:a16="http://schemas.microsoft.com/office/drawing/2014/main" val="3354471947"/>
                      </a:ext>
                    </a:extLst>
                  </a:tr>
                  <a:tr h="370840">
                    <a:tc>
                      <a:txBody>
                        <a:bodyPr/>
                        <a:lstStyle/>
                        <a:p>
                          <a:pPr/>
                          <a14:m>
                            <m:oMathPara xmlns:m="http://schemas.openxmlformats.org/officeDocument/2006/math">
                              <m:oMathParaPr>
                                <m:jc m:val="centerGroup"/>
                              </m:oMathParaPr>
                              <m:oMath xmlns:m="http://schemas.openxmlformats.org/officeDocument/2006/math">
                                <m:r>
                                  <a:rPr lang="en-US" sz="2400" b="0" smtClean="0">
                                    <a:latin typeface="Cambria Math" panose="02040503050406030204" pitchFamily="18" charset="0"/>
                                  </a:rPr>
                                  <m:t>𝑘</m:t>
                                </m:r>
                                <m:r>
                                  <a:rPr lang="en-US" sz="2400" b="0" smtClean="0">
                                    <a:latin typeface="Cambria Math" panose="02040503050406030204" pitchFamily="18" charset="0"/>
                                  </a:rPr>
                                  <m:t>=50</m:t>
                                </m:r>
                              </m:oMath>
                            </m:oMathPara>
                          </a14:m>
                          <a:endParaRPr lang="en-US" sz="2400" dirty="0"/>
                        </a:p>
                      </a:txBody>
                      <a:tcPr>
                        <a:solidFill>
                          <a:schemeClr val="accent3">
                            <a:lumMod val="20000"/>
                            <a:lumOff val="80000"/>
                          </a:schemeClr>
                        </a:solidFill>
                      </a:tcPr>
                    </a:tc>
                    <a:tc>
                      <a:txBody>
                        <a:bodyPr/>
                        <a:lstStyle/>
                        <a:p>
                          <a:r>
                            <a:rPr lang="en-US" sz="2400" dirty="0"/>
                            <a:t>1090</a:t>
                          </a:r>
                        </a:p>
                      </a:txBody>
                      <a:tcPr/>
                    </a:tc>
                    <a:tc>
                      <a:txBody>
                        <a:bodyPr/>
                        <a:lstStyle/>
                        <a:p>
                          <a:r>
                            <a:rPr lang="en-US" sz="2400" dirty="0"/>
                            <a:t>1158</a:t>
                          </a:r>
                        </a:p>
                      </a:txBody>
                      <a:tcPr/>
                    </a:tc>
                    <a:tc>
                      <a:txBody>
                        <a:bodyPr/>
                        <a:lstStyle/>
                        <a:p>
                          <a:r>
                            <a:rPr lang="en-US" sz="2400" dirty="0"/>
                            <a:t>1234</a:t>
                          </a:r>
                        </a:p>
                      </a:txBody>
                      <a:tcPr/>
                    </a:tc>
                    <a:extLst>
                      <a:ext uri="{0D108BD9-81ED-4DB2-BD59-A6C34878D82A}">
                        <a16:rowId xmlns:a16="http://schemas.microsoft.com/office/drawing/2014/main" val="1065638024"/>
                      </a:ext>
                    </a:extLst>
                  </a:tr>
                </a:tbl>
              </a:graphicData>
            </a:graphic>
          </p:graphicFrame>
        </mc:Choice>
        <mc:Fallback xmlns="">
          <p:graphicFrame>
            <p:nvGraphicFramePr>
              <p:cNvPr id="5" name="Table 4">
                <a:extLst>
                  <a:ext uri="{FF2B5EF4-FFF2-40B4-BE49-F238E27FC236}">
                    <a16:creationId xmlns:a16="http://schemas.microsoft.com/office/drawing/2014/main" id="{0326ECF9-7580-8FC3-68BC-88D3A5E23960}"/>
                  </a:ext>
                </a:extLst>
              </p:cNvPr>
              <p:cNvGraphicFramePr>
                <a:graphicFrameLocks noGrp="1"/>
              </p:cNvGraphicFramePr>
              <p:nvPr>
                <p:extLst>
                  <p:ext uri="{D42A27DB-BD31-4B8C-83A1-F6EECF244321}">
                    <p14:modId xmlns:p14="http://schemas.microsoft.com/office/powerpoint/2010/main" val="2310488447"/>
                  </p:ext>
                </p:extLst>
              </p:nvPr>
            </p:nvGraphicFramePr>
            <p:xfrm>
              <a:off x="2694325" y="2129366"/>
              <a:ext cx="6502400" cy="2294255"/>
            </p:xfrm>
            <a:graphic>
              <a:graphicData uri="http://schemas.openxmlformats.org/drawingml/2006/table">
                <a:tbl>
                  <a:tblPr firstRow="1" bandRow="1">
                    <a:tableStyleId>{8799B23B-EC83-4686-B30A-512413B5E67A}</a:tableStyleId>
                  </a:tblPr>
                  <a:tblGrid>
                    <a:gridCol w="1625600">
                      <a:extLst>
                        <a:ext uri="{9D8B030D-6E8A-4147-A177-3AD203B41FA5}">
                          <a16:colId xmlns:a16="http://schemas.microsoft.com/office/drawing/2014/main" val="82823304"/>
                        </a:ext>
                      </a:extLst>
                    </a:gridCol>
                    <a:gridCol w="1625600">
                      <a:extLst>
                        <a:ext uri="{9D8B030D-6E8A-4147-A177-3AD203B41FA5}">
                          <a16:colId xmlns:a16="http://schemas.microsoft.com/office/drawing/2014/main" val="2580911061"/>
                        </a:ext>
                      </a:extLst>
                    </a:gridCol>
                    <a:gridCol w="1625600">
                      <a:extLst>
                        <a:ext uri="{9D8B030D-6E8A-4147-A177-3AD203B41FA5}">
                          <a16:colId xmlns:a16="http://schemas.microsoft.com/office/drawing/2014/main" val="10744710"/>
                        </a:ext>
                      </a:extLst>
                    </a:gridCol>
                    <a:gridCol w="1625600">
                      <a:extLst>
                        <a:ext uri="{9D8B030D-6E8A-4147-A177-3AD203B41FA5}">
                          <a16:colId xmlns:a16="http://schemas.microsoft.com/office/drawing/2014/main" val="2350795154"/>
                        </a:ext>
                      </a:extLst>
                    </a:gridCol>
                  </a:tblGrid>
                  <a:tr h="465455">
                    <a:tc>
                      <a:txBody>
                        <a:bodyPr/>
                        <a:lstStyle/>
                        <a:p>
                          <a:endParaRPr lang="en-US" sz="2400" dirty="0"/>
                        </a:p>
                      </a:txBody>
                      <a:tcPr>
                        <a:solidFill>
                          <a:schemeClr val="accent3">
                            <a:lumMod val="20000"/>
                            <a:lumOff val="80000"/>
                          </a:schemeClr>
                        </a:solidFill>
                      </a:tcPr>
                    </a:tc>
                    <a:tc>
                      <a:txBody>
                        <a:bodyPr/>
                        <a:lstStyle/>
                        <a:p>
                          <a:endParaRPr lang="en-US"/>
                        </a:p>
                      </a:txBody>
                      <a:tcPr>
                        <a:blipFill>
                          <a:blip r:embed="rId3"/>
                          <a:stretch>
                            <a:fillRect l="-100375" t="-1316" r="-201124" b="-426316"/>
                          </a:stretch>
                        </a:blipFill>
                      </a:tcPr>
                    </a:tc>
                    <a:tc>
                      <a:txBody>
                        <a:bodyPr/>
                        <a:lstStyle/>
                        <a:p>
                          <a:endParaRPr lang="en-US"/>
                        </a:p>
                      </a:txBody>
                      <a:tcPr>
                        <a:blipFill>
                          <a:blip r:embed="rId3"/>
                          <a:stretch>
                            <a:fillRect l="-200375" t="-1316" r="-101124" b="-426316"/>
                          </a:stretch>
                        </a:blipFill>
                      </a:tcPr>
                    </a:tc>
                    <a:tc>
                      <a:txBody>
                        <a:bodyPr/>
                        <a:lstStyle/>
                        <a:p>
                          <a:endParaRPr lang="en-US"/>
                        </a:p>
                      </a:txBody>
                      <a:tcPr>
                        <a:blipFill>
                          <a:blip r:embed="rId3"/>
                          <a:stretch>
                            <a:fillRect l="-300375" t="-1316" r="-1124" b="-426316"/>
                          </a:stretch>
                        </a:blipFill>
                      </a:tcPr>
                    </a:tc>
                    <a:extLst>
                      <a:ext uri="{0D108BD9-81ED-4DB2-BD59-A6C34878D82A}">
                        <a16:rowId xmlns:a16="http://schemas.microsoft.com/office/drawing/2014/main" val="4191118628"/>
                      </a:ext>
                    </a:extLst>
                  </a:tr>
                  <a:tr h="457200">
                    <a:tc>
                      <a:txBody>
                        <a:bodyPr/>
                        <a:lstStyle/>
                        <a:p>
                          <a:endParaRPr lang="en-US"/>
                        </a:p>
                      </a:txBody>
                      <a:tcPr>
                        <a:blipFill>
                          <a:blip r:embed="rId3"/>
                          <a:stretch>
                            <a:fillRect l="-375" t="-101316" r="-301124" b="-326316"/>
                          </a:stretch>
                        </a:blipFill>
                      </a:tcPr>
                    </a:tc>
                    <a:tc>
                      <a:txBody>
                        <a:bodyPr/>
                        <a:lstStyle/>
                        <a:p>
                          <a:r>
                            <a:rPr lang="en-US" sz="2400" dirty="0"/>
                            <a:t>1218</a:t>
                          </a:r>
                        </a:p>
                      </a:txBody>
                      <a:tcPr/>
                    </a:tc>
                    <a:tc>
                      <a:txBody>
                        <a:bodyPr/>
                        <a:lstStyle/>
                        <a:p>
                          <a:r>
                            <a:rPr lang="en-US" sz="2400" dirty="0"/>
                            <a:t>1425</a:t>
                          </a:r>
                        </a:p>
                      </a:txBody>
                      <a:tcPr/>
                    </a:tc>
                    <a:tc>
                      <a:txBody>
                        <a:bodyPr/>
                        <a:lstStyle/>
                        <a:p>
                          <a:r>
                            <a:rPr lang="en-US" sz="2400" dirty="0"/>
                            <a:t>1656</a:t>
                          </a:r>
                        </a:p>
                      </a:txBody>
                      <a:tcPr/>
                    </a:tc>
                    <a:extLst>
                      <a:ext uri="{0D108BD9-81ED-4DB2-BD59-A6C34878D82A}">
                        <a16:rowId xmlns:a16="http://schemas.microsoft.com/office/drawing/2014/main" val="1645738821"/>
                      </a:ext>
                    </a:extLst>
                  </a:tr>
                  <a:tr h="457200">
                    <a:tc>
                      <a:txBody>
                        <a:bodyPr/>
                        <a:lstStyle/>
                        <a:p>
                          <a:endParaRPr lang="en-US"/>
                        </a:p>
                      </a:txBody>
                      <a:tcPr>
                        <a:blipFill>
                          <a:blip r:embed="rId3"/>
                          <a:stretch>
                            <a:fillRect l="-375" t="-204000" r="-301124" b="-230667"/>
                          </a:stretch>
                        </a:blipFill>
                      </a:tcPr>
                    </a:tc>
                    <a:tc>
                      <a:txBody>
                        <a:bodyPr/>
                        <a:lstStyle/>
                        <a:p>
                          <a:r>
                            <a:rPr lang="en-US" sz="2400" dirty="0"/>
                            <a:t>1143</a:t>
                          </a:r>
                        </a:p>
                      </a:txBody>
                      <a:tcPr/>
                    </a:tc>
                    <a:tc>
                      <a:txBody>
                        <a:bodyPr/>
                        <a:lstStyle/>
                        <a:p>
                          <a:r>
                            <a:rPr lang="en-US" sz="2400" dirty="0"/>
                            <a:t>1265</a:t>
                          </a:r>
                        </a:p>
                      </a:txBody>
                      <a:tcPr/>
                    </a:tc>
                    <a:tc>
                      <a:txBody>
                        <a:bodyPr/>
                        <a:lstStyle/>
                        <a:p>
                          <a:r>
                            <a:rPr lang="en-US" sz="2400" dirty="0"/>
                            <a:t>1395</a:t>
                          </a:r>
                        </a:p>
                      </a:txBody>
                      <a:tcPr/>
                    </a:tc>
                    <a:extLst>
                      <a:ext uri="{0D108BD9-81ED-4DB2-BD59-A6C34878D82A}">
                        <a16:rowId xmlns:a16="http://schemas.microsoft.com/office/drawing/2014/main" val="3540314832"/>
                      </a:ext>
                    </a:extLst>
                  </a:tr>
                  <a:tr h="457200">
                    <a:tc>
                      <a:txBody>
                        <a:bodyPr/>
                        <a:lstStyle/>
                        <a:p>
                          <a:endParaRPr lang="en-US"/>
                        </a:p>
                      </a:txBody>
                      <a:tcPr>
                        <a:blipFill>
                          <a:blip r:embed="rId3"/>
                          <a:stretch>
                            <a:fillRect l="-375" t="-304000" r="-301124" b="-130667"/>
                          </a:stretch>
                        </a:blipFill>
                      </a:tcPr>
                    </a:tc>
                    <a:tc>
                      <a:txBody>
                        <a:bodyPr/>
                        <a:lstStyle/>
                        <a:p>
                          <a:r>
                            <a:rPr lang="en-US" sz="2400" dirty="0"/>
                            <a:t>1110</a:t>
                          </a:r>
                        </a:p>
                      </a:txBody>
                      <a:tcPr/>
                    </a:tc>
                    <a:tc>
                      <a:txBody>
                        <a:bodyPr/>
                        <a:lstStyle/>
                        <a:p>
                          <a:r>
                            <a:rPr lang="en-US" sz="2400" dirty="0"/>
                            <a:t>1195</a:t>
                          </a:r>
                        </a:p>
                      </a:txBody>
                      <a:tcPr/>
                    </a:tc>
                    <a:tc>
                      <a:txBody>
                        <a:bodyPr/>
                        <a:lstStyle/>
                        <a:p>
                          <a:r>
                            <a:rPr lang="en-US" sz="2400" dirty="0"/>
                            <a:t>1285</a:t>
                          </a:r>
                        </a:p>
                      </a:txBody>
                      <a:tcPr/>
                    </a:tc>
                    <a:extLst>
                      <a:ext uri="{0D108BD9-81ED-4DB2-BD59-A6C34878D82A}">
                        <a16:rowId xmlns:a16="http://schemas.microsoft.com/office/drawing/2014/main" val="3354471947"/>
                      </a:ext>
                    </a:extLst>
                  </a:tr>
                  <a:tr h="457200">
                    <a:tc>
                      <a:txBody>
                        <a:bodyPr/>
                        <a:lstStyle/>
                        <a:p>
                          <a:endParaRPr lang="en-US"/>
                        </a:p>
                      </a:txBody>
                      <a:tcPr>
                        <a:blipFill>
                          <a:blip r:embed="rId3"/>
                          <a:stretch>
                            <a:fillRect l="-375" t="-404000" r="-301124" b="-30667"/>
                          </a:stretch>
                        </a:blipFill>
                      </a:tcPr>
                    </a:tc>
                    <a:tc>
                      <a:txBody>
                        <a:bodyPr/>
                        <a:lstStyle/>
                        <a:p>
                          <a:r>
                            <a:rPr lang="en-US" sz="2400" dirty="0"/>
                            <a:t>1090</a:t>
                          </a:r>
                        </a:p>
                      </a:txBody>
                      <a:tcPr/>
                    </a:tc>
                    <a:tc>
                      <a:txBody>
                        <a:bodyPr/>
                        <a:lstStyle/>
                        <a:p>
                          <a:r>
                            <a:rPr lang="en-US" sz="2400" dirty="0"/>
                            <a:t>1158</a:t>
                          </a:r>
                        </a:p>
                      </a:txBody>
                      <a:tcPr/>
                    </a:tc>
                    <a:tc>
                      <a:txBody>
                        <a:bodyPr/>
                        <a:lstStyle/>
                        <a:p>
                          <a:r>
                            <a:rPr lang="en-US" sz="2400" dirty="0"/>
                            <a:t>1234</a:t>
                          </a:r>
                        </a:p>
                      </a:txBody>
                      <a:tcPr/>
                    </a:tc>
                    <a:extLst>
                      <a:ext uri="{0D108BD9-81ED-4DB2-BD59-A6C34878D82A}">
                        <a16:rowId xmlns:a16="http://schemas.microsoft.com/office/drawing/2014/main" val="1065638024"/>
                      </a:ext>
                    </a:extLst>
                  </a:tr>
                </a:tbl>
              </a:graphicData>
            </a:graphic>
          </p:graphicFrame>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73E28C2-E0C5-DB21-AB1C-01600E163304}"/>
                  </a:ext>
                </a:extLst>
              </p:cNvPr>
              <p:cNvSpPr txBox="1"/>
              <p:nvPr/>
            </p:nvSpPr>
            <p:spPr>
              <a:xfrm>
                <a:off x="2040947" y="5298847"/>
                <a:ext cx="8110105" cy="584775"/>
              </a:xfrm>
              <a:prstGeom prst="rect">
                <a:avLst/>
              </a:prstGeom>
              <a:noFill/>
            </p:spPr>
            <p:txBody>
              <a:bodyPr wrap="none" rtlCol="0">
                <a:spAutoFit/>
              </a:bodyPr>
              <a:lstStyle/>
              <a:p>
                <a:r>
                  <a:rPr lang="en-US" sz="3200" dirty="0">
                    <a:solidFill>
                      <a:srgbClr val="FF0000"/>
                    </a:solidFill>
                  </a:rPr>
                  <a:t>For security equivalent to LWE with </a:t>
                </a:r>
                <a14:m>
                  <m:oMath xmlns:m="http://schemas.openxmlformats.org/officeDocument/2006/math">
                    <m:r>
                      <a:rPr lang="en-US" sz="3200" b="0" i="1" smtClean="0">
                        <a:solidFill>
                          <a:srgbClr val="FF0000"/>
                        </a:solidFill>
                        <a:latin typeface="Cambria Math" panose="02040503050406030204" pitchFamily="18" charset="0"/>
                      </a:rPr>
                      <m:t>𝑛</m:t>
                    </m:r>
                    <m:r>
                      <a:rPr lang="en-US" sz="3200" b="0" i="1" smtClean="0">
                        <a:solidFill>
                          <a:srgbClr val="FF0000"/>
                        </a:solidFill>
                        <a:latin typeface="Cambria Math" panose="02040503050406030204" pitchFamily="18" charset="0"/>
                      </a:rPr>
                      <m:t>=1000</m:t>
                    </m:r>
                  </m:oMath>
                </a14:m>
                <a:endParaRPr lang="en-US" sz="3200" dirty="0">
                  <a:solidFill>
                    <a:srgbClr val="FF0000"/>
                  </a:solidFill>
                </a:endParaRPr>
              </a:p>
            </p:txBody>
          </p:sp>
        </mc:Choice>
        <mc:Fallback xmlns="">
          <p:sp>
            <p:nvSpPr>
              <p:cNvPr id="6" name="TextBox 5">
                <a:extLst>
                  <a:ext uri="{FF2B5EF4-FFF2-40B4-BE49-F238E27FC236}">
                    <a16:creationId xmlns:a16="http://schemas.microsoft.com/office/drawing/2014/main" id="{373E28C2-E0C5-DB21-AB1C-01600E163304}"/>
                  </a:ext>
                </a:extLst>
              </p:cNvPr>
              <p:cNvSpPr txBox="1">
                <a:spLocks noRot="1" noChangeAspect="1" noMove="1" noResize="1" noEditPoints="1" noAdjustHandles="1" noChangeArrowheads="1" noChangeShapeType="1" noTextEdit="1"/>
              </p:cNvSpPr>
              <p:nvPr/>
            </p:nvSpPr>
            <p:spPr>
              <a:xfrm>
                <a:off x="2040947" y="5298847"/>
                <a:ext cx="8110105" cy="584775"/>
              </a:xfrm>
              <a:prstGeom prst="rect">
                <a:avLst/>
              </a:prstGeom>
              <a:blipFill>
                <a:blip r:embed="rId4"/>
                <a:stretch>
                  <a:fillRect l="-1955" t="-12500" b="-34375"/>
                </a:stretch>
              </a:blipFill>
            </p:spPr>
            <p:txBody>
              <a:bodyPr/>
              <a:lstStyle/>
              <a:p>
                <a:r>
                  <a:rPr lang="en-US">
                    <a:noFill/>
                  </a:rPr>
                  <a:t> </a:t>
                </a:r>
              </a:p>
            </p:txBody>
          </p:sp>
        </mc:Fallback>
      </mc:AlternateContent>
    </p:spTree>
    <p:extLst>
      <p:ext uri="{BB962C8B-B14F-4D97-AF65-F5344CB8AC3E}">
        <p14:creationId xmlns:p14="http://schemas.microsoft.com/office/powerpoint/2010/main" val="1352796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D09143E-EB43-F342-83DC-2C43EAF73E58}"/>
                  </a:ext>
                </a:extLst>
              </p:cNvPr>
              <p:cNvSpPr>
                <a:spLocks noGrp="1"/>
              </p:cNvSpPr>
              <p:nvPr>
                <p:ph type="title"/>
              </p:nvPr>
            </p:nvSpPr>
            <p:spPr>
              <a:xfrm>
                <a:off x="572237" y="-71423"/>
                <a:ext cx="11149781" cy="1325563"/>
              </a:xfrm>
            </p:spPr>
            <p:txBody>
              <a:bodyPr>
                <a:normAutofit/>
              </a:bodyPr>
              <a:lstStyle/>
              <a:p>
                <a:r>
                  <a:rPr lang="en-US" sz="5300" dirty="0"/>
                  <a:t>Trapdoor sampling for Sparse </a:t>
                </a:r>
                <a14:m>
                  <m:oMath xmlns:m="http://schemas.openxmlformats.org/officeDocument/2006/math">
                    <m:r>
                      <a:rPr lang="en-US" sz="5300" i="1" dirty="0" smtClean="0">
                        <a:latin typeface="Cambria Math" panose="02040503050406030204" pitchFamily="18" charset="0"/>
                      </a:rPr>
                      <m:t>𝐿𝑊𝐸</m:t>
                    </m:r>
                  </m:oMath>
                </a14:m>
                <a:endParaRPr lang="en-US" sz="4800" dirty="0"/>
              </a:p>
            </p:txBody>
          </p:sp>
        </mc:Choice>
        <mc:Fallback xmlns="">
          <p:sp>
            <p:nvSpPr>
              <p:cNvPr id="2" name="Title 1">
                <a:extLst>
                  <a:ext uri="{FF2B5EF4-FFF2-40B4-BE49-F238E27FC236}">
                    <a16:creationId xmlns:a16="http://schemas.microsoft.com/office/drawing/2014/main" id="{DD09143E-EB43-F342-83DC-2C43EAF73E58}"/>
                  </a:ext>
                </a:extLst>
              </p:cNvPr>
              <p:cNvSpPr>
                <a:spLocks noGrp="1" noRot="1" noChangeAspect="1" noMove="1" noResize="1" noEditPoints="1" noAdjustHandles="1" noChangeArrowheads="1" noChangeShapeType="1" noTextEdit="1"/>
              </p:cNvSpPr>
              <p:nvPr>
                <p:ph type="title"/>
              </p:nvPr>
            </p:nvSpPr>
            <p:spPr>
              <a:xfrm>
                <a:off x="572237" y="-71423"/>
                <a:ext cx="11149781" cy="1325563"/>
              </a:xfrm>
              <a:blipFill>
                <a:blip r:embed="rId3"/>
                <a:stretch>
                  <a:fillRect l="-2843" b="-82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39D0667-ADDC-C6FD-7AC7-FB7822A5FB87}"/>
                  </a:ext>
                </a:extLst>
              </p:cNvPr>
              <p:cNvSpPr txBox="1"/>
              <p:nvPr/>
            </p:nvSpPr>
            <p:spPr>
              <a:xfrm>
                <a:off x="572237" y="3754569"/>
                <a:ext cx="10801719" cy="1754326"/>
              </a:xfrm>
              <a:prstGeom prst="rect">
                <a:avLst/>
              </a:prstGeom>
              <a:solidFill>
                <a:schemeClr val="accent1">
                  <a:lumMod val="20000"/>
                  <a:lumOff val="80000"/>
                </a:schemeClr>
              </a:solidFill>
              <a:ln>
                <a:solidFill>
                  <a:schemeClr val="tx2">
                    <a:lumMod val="90000"/>
                    <a:lumOff val="10000"/>
                  </a:schemeClr>
                </a:solidFill>
              </a:ln>
              <a:effectLst>
                <a:glow rad="63500">
                  <a:schemeClr val="accent3">
                    <a:satMod val="175000"/>
                    <a:alpha val="40000"/>
                  </a:schemeClr>
                </a:glow>
              </a:effectLst>
              <a:scene3d>
                <a:camera prst="orthographicFront"/>
                <a:lightRig rig="threePt" dir="t"/>
              </a:scene3d>
              <a:sp3d>
                <a:bevelT/>
              </a:sp3d>
            </p:spPr>
            <p:txBody>
              <a:bodyPr wrap="square" rtlCol="0">
                <a:spAutoFit/>
              </a:bodyPr>
              <a:lstStyle/>
              <a:p>
                <a:pPr algn="just"/>
                <a:r>
                  <a:rPr lang="en-US" sz="3600" i="0" dirty="0">
                    <a:latin typeface="Times New Roman" panose="02020603050405020304" pitchFamily="18" charset="0"/>
                    <a:cs typeface="Times New Roman" panose="02020603050405020304" pitchFamily="18" charset="0"/>
                  </a:rPr>
                  <a:t>W</a:t>
                </a:r>
                <a:r>
                  <a:rPr lang="en-US" sz="3600" b="0" i="0" dirty="0">
                    <a:latin typeface="Times New Roman" panose="02020603050405020304" pitchFamily="18" charset="0"/>
                    <a:cs typeface="Times New Roman" panose="02020603050405020304" pitchFamily="18" charset="0"/>
                  </a:rPr>
                  <a:t>e can sample </a:t>
                </a:r>
                <a14:m>
                  <m:oMath xmlns:m="http://schemas.openxmlformats.org/officeDocument/2006/math">
                    <m:d>
                      <m:dPr>
                        <m:begChr m:val="{"/>
                        <m:endChr m:val="}"/>
                        <m:ctrlPr>
                          <a:rPr lang="en-US" sz="3600" b="1" i="1" smtClean="0">
                            <a:solidFill>
                              <a:schemeClr val="tx1"/>
                            </a:solidFill>
                            <a:latin typeface="Cambria Math" panose="02040503050406030204" pitchFamily="18" charset="0"/>
                          </a:rPr>
                        </m:ctrlPr>
                      </m:dPr>
                      <m:e>
                        <m:r>
                          <a:rPr lang="en-US" sz="3600" b="1" i="1" smtClean="0">
                            <a:solidFill>
                              <a:srgbClr val="0070C0"/>
                            </a:solidFill>
                            <a:latin typeface="Cambria Math" panose="02040503050406030204" pitchFamily="18" charset="0"/>
                          </a:rPr>
                          <m:t>𝑨</m:t>
                        </m:r>
                        <m:r>
                          <a:rPr lang="en-US" sz="3600" b="0" i="1" smtClean="0">
                            <a:solidFill>
                              <a:schemeClr val="tx1"/>
                            </a:solidFill>
                            <a:latin typeface="Cambria Math" panose="02040503050406030204" pitchFamily="18" charset="0"/>
                          </a:rPr>
                          <m:t>,</m:t>
                        </m:r>
                        <m:r>
                          <a:rPr lang="en-US" sz="3600" b="0" i="1" smtClean="0">
                            <a:solidFill>
                              <a:schemeClr val="tx1"/>
                            </a:solidFill>
                            <a:latin typeface="Cambria Math" panose="02040503050406030204" pitchFamily="18" charset="0"/>
                          </a:rPr>
                          <m:t>𝑇</m:t>
                        </m:r>
                      </m:e>
                    </m:d>
                  </m:oMath>
                </a14:m>
                <a:r>
                  <a:rPr lang="en-US" sz="3600" b="0" i="0" dirty="0">
                    <a:latin typeface="Times New Roman" panose="02020603050405020304" pitchFamily="18" charset="0"/>
                    <a:cs typeface="Times New Roman" panose="02020603050405020304" pitchFamily="18" charset="0"/>
                  </a:rPr>
                  <a:t> using a PPT algorithm such that </a:t>
                </a:r>
                <a14:m>
                  <m:oMath xmlns:m="http://schemas.openxmlformats.org/officeDocument/2006/math">
                    <m:r>
                      <a:rPr lang="en-US" sz="3600" b="1" i="1" dirty="0" smtClean="0">
                        <a:solidFill>
                          <a:srgbClr val="0070C0"/>
                        </a:solidFill>
                        <a:latin typeface="Cambria Math" panose="02040503050406030204" pitchFamily="18" charset="0"/>
                        <a:cs typeface="Times New Roman" panose="02020603050405020304" pitchFamily="18" charset="0"/>
                      </a:rPr>
                      <m:t>𝑨</m:t>
                    </m:r>
                  </m:oMath>
                </a14:m>
                <a:r>
                  <a:rPr lang="en-US" sz="3600" b="0" i="0" dirty="0">
                    <a:latin typeface="Times New Roman" panose="02020603050405020304" pitchFamily="18" charset="0"/>
                    <a:cs typeface="Times New Roman" panose="02020603050405020304" pitchFamily="18" charset="0"/>
                  </a:rPr>
                  <a:t> is statistically close to a random sparse </a:t>
                </a:r>
                <a14:m>
                  <m:oMath xmlns:m="http://schemas.openxmlformats.org/officeDocument/2006/math">
                    <m:r>
                      <a:rPr lang="en-US" sz="3600" b="0" i="1" smtClean="0">
                        <a:latin typeface="Cambria Math" panose="02040503050406030204" pitchFamily="18" charset="0"/>
                        <a:cs typeface="Times New Roman" panose="02020603050405020304" pitchFamily="18" charset="0"/>
                      </a:rPr>
                      <m:t>𝑛</m:t>
                    </m:r>
                    <m:r>
                      <a:rPr lang="en-US" sz="3600" b="0" i="1" smtClean="0">
                        <a:latin typeface="Cambria Math" panose="02040503050406030204" pitchFamily="18" charset="0"/>
                        <a:cs typeface="Times New Roman" panose="02020603050405020304" pitchFamily="18" charset="0"/>
                      </a:rPr>
                      <m:t>×</m:t>
                    </m:r>
                    <m:r>
                      <a:rPr lang="en-US" sz="3600" b="0" i="1" smtClean="0">
                        <a:latin typeface="Cambria Math" panose="02040503050406030204" pitchFamily="18" charset="0"/>
                        <a:cs typeface="Times New Roman" panose="02020603050405020304" pitchFamily="18" charset="0"/>
                      </a:rPr>
                      <m:t>𝑚</m:t>
                    </m:r>
                  </m:oMath>
                </a14:m>
                <a:r>
                  <a:rPr lang="en-US" sz="3600" b="0" i="0" dirty="0">
                    <a:latin typeface="Times New Roman" panose="02020603050405020304" pitchFamily="18" charset="0"/>
                    <a:cs typeface="Times New Roman" panose="02020603050405020304" pitchFamily="18" charset="0"/>
                  </a:rPr>
                  <a:t> matrix and </a:t>
                </a:r>
                <a14:m>
                  <m:oMath xmlns:m="http://schemas.openxmlformats.org/officeDocument/2006/math">
                    <m:r>
                      <a:rPr lang="en-US" sz="3600" b="0" i="1" smtClean="0">
                        <a:latin typeface="Cambria Math" panose="02040503050406030204" pitchFamily="18" charset="0"/>
                        <a:cs typeface="Times New Roman" panose="02020603050405020304" pitchFamily="18" charset="0"/>
                      </a:rPr>
                      <m:t>𝑇</m:t>
                    </m:r>
                  </m:oMath>
                </a14:m>
                <a:r>
                  <a:rPr lang="en-US" sz="3600" b="0" i="0" dirty="0">
                    <a:latin typeface="Times New Roman" panose="02020603050405020304" pitchFamily="18" charset="0"/>
                    <a:cs typeface="Times New Roman" panose="02020603050405020304" pitchFamily="18" charset="0"/>
                  </a:rPr>
                  <a:t> is a </a:t>
                </a:r>
                <a14:m>
                  <m:oMath xmlns:m="http://schemas.openxmlformats.org/officeDocument/2006/math">
                    <m:r>
                      <a:rPr lang="en-US" sz="3600" b="0" i="1" smtClean="0">
                        <a:latin typeface="Cambria Math" panose="02040503050406030204" pitchFamily="18" charset="0"/>
                        <a:cs typeface="Times New Roman" panose="02020603050405020304" pitchFamily="18" charset="0"/>
                      </a:rPr>
                      <m:t>𝑂</m:t>
                    </m:r>
                    <m:d>
                      <m:dPr>
                        <m:ctrlPr>
                          <a:rPr lang="en-US" sz="3600" b="0" i="1" smtClean="0">
                            <a:latin typeface="Cambria Math" panose="02040503050406030204" pitchFamily="18" charset="0"/>
                            <a:cs typeface="Times New Roman" panose="02020603050405020304" pitchFamily="18" charset="0"/>
                          </a:rPr>
                        </m:ctrlPr>
                      </m:dPr>
                      <m:e>
                        <m:r>
                          <a:rPr lang="en-US" sz="3600" b="0" i="1" smtClean="0">
                            <a:latin typeface="Cambria Math" panose="02040503050406030204" pitchFamily="18" charset="0"/>
                            <a:cs typeface="Times New Roman" panose="02020603050405020304" pitchFamily="18" charset="0"/>
                          </a:rPr>
                          <m:t>𝑚</m:t>
                        </m:r>
                      </m:e>
                    </m:d>
                  </m:oMath>
                </a14:m>
                <a:r>
                  <a:rPr lang="en-US" sz="3600" b="0" i="0" dirty="0">
                    <a:latin typeface="Times New Roman" panose="02020603050405020304" pitchFamily="18" charset="0"/>
                    <a:cs typeface="Times New Roman" panose="02020603050405020304" pitchFamily="18" charset="0"/>
                  </a:rPr>
                  <a:t>-good lattice trapdoor for </a:t>
                </a:r>
                <a14:m>
                  <m:oMath xmlns:m="http://schemas.openxmlformats.org/officeDocument/2006/math">
                    <m:r>
                      <a:rPr lang="en-US" sz="3600" b="1" i="1" dirty="0" smtClean="0">
                        <a:solidFill>
                          <a:srgbClr val="0070C0"/>
                        </a:solidFill>
                        <a:latin typeface="Cambria Math" panose="02040503050406030204" pitchFamily="18" charset="0"/>
                        <a:cs typeface="Times New Roman" panose="02020603050405020304" pitchFamily="18" charset="0"/>
                      </a:rPr>
                      <m:t>𝑨</m:t>
                    </m:r>
                  </m:oMath>
                </a14:m>
                <a:r>
                  <a:rPr lang="en-US" sz="3600" b="0" i="0" dirty="0">
                    <a:latin typeface="Times New Roman" panose="02020603050405020304" pitchFamily="18" charset="0"/>
                    <a:cs typeface="Times New Roman" panose="02020603050405020304" pitchFamily="18" charset="0"/>
                  </a:rPr>
                  <a:t>.</a:t>
                </a:r>
                <a:r>
                  <a:rPr lang="en-US" sz="3600" b="0" i="0" dirty="0">
                    <a:latin typeface="+mj-lt"/>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639D0667-ADDC-C6FD-7AC7-FB7822A5FB87}"/>
                  </a:ext>
                </a:extLst>
              </p:cNvPr>
              <p:cNvSpPr txBox="1">
                <a:spLocks noRot="1" noChangeAspect="1" noMove="1" noResize="1" noEditPoints="1" noAdjustHandles="1" noChangeArrowheads="1" noChangeShapeType="1" noTextEdit="1"/>
              </p:cNvSpPr>
              <p:nvPr/>
            </p:nvSpPr>
            <p:spPr>
              <a:xfrm>
                <a:off x="572237" y="3754569"/>
                <a:ext cx="10801719" cy="1754326"/>
              </a:xfrm>
              <a:prstGeom prst="rect">
                <a:avLst/>
              </a:prstGeom>
              <a:blipFill>
                <a:blip r:embed="rId4"/>
                <a:stretch>
                  <a:fillRect l="-944" t="-949" r="-889" b="-5696"/>
                </a:stretch>
              </a:blipFill>
              <a:ln>
                <a:solidFill>
                  <a:schemeClr val="tx2">
                    <a:lumMod val="90000"/>
                    <a:lumOff val="10000"/>
                  </a:schemeClr>
                </a:solidFill>
              </a:ln>
              <a:effectLst>
                <a:glow rad="63500">
                  <a:schemeClr val="accent3">
                    <a:satMod val="175000"/>
                    <a:alpha val="40000"/>
                  </a:schemeClr>
                </a:glo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71F4A68-8603-7492-F545-97EE38879D33}"/>
                  </a:ext>
                </a:extLst>
              </p:cNvPr>
              <p:cNvSpPr txBox="1"/>
              <p:nvPr/>
            </p:nvSpPr>
            <p:spPr>
              <a:xfrm>
                <a:off x="2454132" y="1158139"/>
                <a:ext cx="7574768" cy="2308324"/>
              </a:xfrm>
              <a:prstGeom prst="rect">
                <a:avLst/>
              </a:prstGeom>
              <a:blipFill>
                <a:blip r:embed="rId5"/>
                <a:tile tx="0" ty="0" sx="100000" sy="100000" flip="none" algn="tl"/>
              </a:blipFill>
              <a:ln w="38100" cap="flat" cmpd="sng" algn="ctr">
                <a:solidFill>
                  <a:srgbClr val="FF0000"/>
                </a:solidFill>
                <a:prstDash val="sysDot"/>
                <a:round/>
                <a:headEnd type="none" w="med" len="med"/>
                <a:tailEnd type="none" w="med" len="med"/>
              </a:ln>
              <a:effectLst>
                <a:outerShdw blurRad="50800" dist="38100" dir="5400000" algn="t" rotWithShape="0">
                  <a:prstClr val="black">
                    <a:alpha val="40000"/>
                  </a:prstClr>
                </a:outerShdw>
              </a:effectLst>
            </p:spPr>
            <p:style>
              <a:lnRef idx="0">
                <a:scrgbClr r="0" g="0" b="0"/>
              </a:lnRef>
              <a:fillRef idx="1001">
                <a:schemeClr val="lt1"/>
              </a:fillRef>
              <a:effectRef idx="0">
                <a:scrgbClr r="0" g="0" b="0"/>
              </a:effectRef>
              <a:fontRef idx="minor">
                <a:schemeClr val="dk1"/>
              </a:fontRef>
            </p:style>
            <p:txBody>
              <a:bodyPr wrap="square" rtlCol="0">
                <a:spAutoFit/>
              </a:bodyPr>
              <a:lstStyle/>
              <a:p>
                <a14:m>
                  <m:oMath xmlns:m="http://schemas.openxmlformats.org/officeDocument/2006/math">
                    <m:r>
                      <a:rPr lang="en-US" sz="3600" b="0" i="1" smtClean="0">
                        <a:solidFill>
                          <a:schemeClr val="tx1"/>
                        </a:solidFill>
                        <a:latin typeface="Cambria Math" panose="02040503050406030204" pitchFamily="18" charset="0"/>
                        <a:ea typeface="Cambria Math" panose="02040503050406030204" pitchFamily="18" charset="0"/>
                      </a:rPr>
                      <m:t>𝑇</m:t>
                    </m:r>
                    <m:r>
                      <a:rPr lang="en-US" sz="3600" b="0" i="1" smtClean="0">
                        <a:solidFill>
                          <a:schemeClr val="tx1"/>
                        </a:solidFill>
                        <a:latin typeface="Cambria Math" panose="02040503050406030204" pitchFamily="18" charset="0"/>
                        <a:ea typeface="Cambria Math" panose="02040503050406030204" pitchFamily="18" charset="0"/>
                      </a:rPr>
                      <m:t> </m:t>
                    </m:r>
                  </m:oMath>
                </a14:m>
                <a:r>
                  <a:rPr lang="en-US" sz="3600" dirty="0"/>
                  <a:t>is a </a:t>
                </a:r>
                <a14:m>
                  <m:oMath xmlns:m="http://schemas.openxmlformats.org/officeDocument/2006/math">
                    <m:r>
                      <a:rPr lang="en-US" sz="3600" b="0" i="1" smtClean="0">
                        <a:solidFill>
                          <a:schemeClr val="tx1"/>
                        </a:solidFill>
                        <a:latin typeface="Cambria Math" panose="02040503050406030204" pitchFamily="18" charset="0"/>
                        <a:ea typeface="Cambria Math" panose="02040503050406030204" pitchFamily="18" charset="0"/>
                      </a:rPr>
                      <m:t>𝑡</m:t>
                    </m:r>
                  </m:oMath>
                </a14:m>
                <a:r>
                  <a:rPr lang="en-US" sz="3600" dirty="0"/>
                  <a:t>-good lattice trapdoor for </a:t>
                </a:r>
                <a14:m>
                  <m:oMath xmlns:m="http://schemas.openxmlformats.org/officeDocument/2006/math">
                    <m:r>
                      <a:rPr lang="en-US" sz="3600" b="1" i="1" dirty="0" smtClean="0">
                        <a:solidFill>
                          <a:srgbClr val="0070C0"/>
                        </a:solidFill>
                        <a:latin typeface="Cambria Math" panose="02040503050406030204" pitchFamily="18" charset="0"/>
                        <a:cs typeface="Times New Roman" panose="02020603050405020304" pitchFamily="18" charset="0"/>
                      </a:rPr>
                      <m:t>𝑨</m:t>
                    </m:r>
                  </m:oMath>
                </a14:m>
                <a:r>
                  <a:rPr lang="en-US" sz="3600" dirty="0"/>
                  <a:t> if</a:t>
                </a:r>
              </a:p>
              <a:p>
                <a:pPr marL="571500" indent="-571500">
                  <a:buClr>
                    <a:schemeClr val="tx1"/>
                  </a:buClr>
                  <a:buFont typeface="Wingdings" panose="05000000000000000000" pitchFamily="2" charset="2"/>
                  <a:buChar char="q"/>
                </a:pPr>
                <a14:m>
                  <m:oMath xmlns:m="http://schemas.openxmlformats.org/officeDocument/2006/math">
                    <m:r>
                      <a:rPr lang="en-US" sz="3600" b="0" i="1" smtClean="0">
                        <a:latin typeface="Cambria Math" panose="02040503050406030204" pitchFamily="18" charset="0"/>
                      </a:rPr>
                      <m:t>𝑇</m:t>
                    </m:r>
                  </m:oMath>
                </a14:m>
                <a:r>
                  <a:rPr lang="en-US" sz="3600" dirty="0"/>
                  <a:t> is a full-rank square matrix</a:t>
                </a:r>
              </a:p>
              <a:p>
                <a:pPr marL="571500" indent="-571500">
                  <a:buClr>
                    <a:schemeClr val="tx1"/>
                  </a:buClr>
                  <a:buFont typeface="Wingdings" panose="05000000000000000000" pitchFamily="2" charset="2"/>
                  <a:buChar char="q"/>
                </a:pPr>
                <a14:m>
                  <m:oMath xmlns:m="http://schemas.openxmlformats.org/officeDocument/2006/math">
                    <m:r>
                      <a:rPr lang="en-US" sz="3600" b="1" i="1" smtClean="0">
                        <a:solidFill>
                          <a:srgbClr val="0070C0"/>
                        </a:solidFill>
                        <a:latin typeface="Cambria Math" panose="02040503050406030204" pitchFamily="18" charset="0"/>
                      </a:rPr>
                      <m:t>𝑨</m:t>
                    </m:r>
                    <m:r>
                      <a:rPr lang="en-US" sz="3600" b="0" i="1" smtClean="0">
                        <a:latin typeface="Cambria Math" panose="02040503050406030204" pitchFamily="18" charset="0"/>
                      </a:rPr>
                      <m:t>𝑇</m:t>
                    </m:r>
                    <m:r>
                      <a:rPr lang="en-US" sz="3600" b="0" i="1" smtClean="0">
                        <a:latin typeface="Cambria Math" panose="02040503050406030204" pitchFamily="18" charset="0"/>
                      </a:rPr>
                      <m:t>=0 </m:t>
                    </m:r>
                    <m:d>
                      <m:dPr>
                        <m:ctrlPr>
                          <a:rPr lang="en-US" sz="3600" b="0" i="1" smtClean="0">
                            <a:latin typeface="Cambria Math" panose="02040503050406030204" pitchFamily="18" charset="0"/>
                          </a:rPr>
                        </m:ctrlPr>
                      </m:dPr>
                      <m:e>
                        <m:func>
                          <m:funcPr>
                            <m:ctrlPr>
                              <a:rPr lang="en-US" sz="3600" b="0" i="1" smtClean="0">
                                <a:latin typeface="Cambria Math" panose="02040503050406030204" pitchFamily="18" charset="0"/>
                              </a:rPr>
                            </m:ctrlPr>
                          </m:funcPr>
                          <m:fName>
                            <m:r>
                              <m:rPr>
                                <m:sty m:val="p"/>
                              </m:rPr>
                              <a:rPr lang="en-US" sz="3600" b="0" i="0" smtClean="0">
                                <a:latin typeface="Cambria Math" panose="02040503050406030204" pitchFamily="18" charset="0"/>
                              </a:rPr>
                              <m:t>mod</m:t>
                            </m:r>
                          </m:fName>
                          <m:e>
                            <m:r>
                              <a:rPr lang="en-US" sz="3600" b="0" i="1" smtClean="0">
                                <a:latin typeface="Cambria Math" panose="02040503050406030204" pitchFamily="18" charset="0"/>
                              </a:rPr>
                              <m:t>𝑝</m:t>
                            </m:r>
                          </m:e>
                        </m:func>
                      </m:e>
                    </m:d>
                  </m:oMath>
                </a14:m>
                <a:r>
                  <a:rPr lang="en-US" sz="3600" dirty="0"/>
                  <a:t> </a:t>
                </a:r>
              </a:p>
              <a:p>
                <a:pPr marL="571500" indent="-571500">
                  <a:buClr>
                    <a:schemeClr val="tx1"/>
                  </a:buClr>
                  <a:buFont typeface="Wingdings" panose="05000000000000000000" pitchFamily="2" charset="2"/>
                  <a:buChar char="q"/>
                </a:pPr>
                <a:r>
                  <a:rPr lang="en-US" sz="3600" dirty="0"/>
                  <a:t>Each element of </a:t>
                </a:r>
                <a14:m>
                  <m:oMath xmlns:m="http://schemas.openxmlformats.org/officeDocument/2006/math">
                    <m:r>
                      <a:rPr lang="en-US" sz="3600" b="0" i="1" smtClean="0">
                        <a:latin typeface="Cambria Math" panose="02040503050406030204" pitchFamily="18" charset="0"/>
                      </a:rPr>
                      <m:t>𝑇</m:t>
                    </m:r>
                  </m:oMath>
                </a14:m>
                <a:r>
                  <a:rPr lang="en-US" sz="3600" dirty="0"/>
                  <a:t> is within </a:t>
                </a:r>
                <a14:m>
                  <m:oMath xmlns:m="http://schemas.openxmlformats.org/officeDocument/2006/math">
                    <m:d>
                      <m:dPr>
                        <m:begChr m:val="["/>
                        <m:endChr m:val="]"/>
                        <m:ctrlPr>
                          <a:rPr lang="en-US" sz="3600" i="1" smtClean="0">
                            <a:latin typeface="Cambria Math" panose="02040503050406030204" pitchFamily="18" charset="0"/>
                          </a:rPr>
                        </m:ctrlPr>
                      </m:dPr>
                      <m:e>
                        <m:r>
                          <a:rPr lang="en-US" sz="3600" b="0" i="1" smtClean="0">
                            <a:latin typeface="Cambria Math" panose="02040503050406030204" pitchFamily="18" charset="0"/>
                          </a:rPr>
                          <m:t>−</m:t>
                        </m:r>
                        <m:r>
                          <a:rPr lang="en-US" sz="3600" b="0" i="1" smtClean="0">
                            <a:latin typeface="Cambria Math" panose="02040503050406030204" pitchFamily="18" charset="0"/>
                          </a:rPr>
                          <m:t>𝑡</m:t>
                        </m:r>
                        <m:r>
                          <a:rPr lang="en-US" sz="3600" b="0" i="1" smtClean="0">
                            <a:latin typeface="Cambria Math" panose="02040503050406030204" pitchFamily="18" charset="0"/>
                          </a:rPr>
                          <m:t>, </m:t>
                        </m:r>
                        <m:r>
                          <a:rPr lang="en-US" sz="3600" b="0" i="1" smtClean="0">
                            <a:latin typeface="Cambria Math" panose="02040503050406030204" pitchFamily="18" charset="0"/>
                          </a:rPr>
                          <m:t>𝑡</m:t>
                        </m:r>
                      </m:e>
                    </m:d>
                  </m:oMath>
                </a14:m>
                <a:endParaRPr lang="en-US" sz="3600" dirty="0"/>
              </a:p>
            </p:txBody>
          </p:sp>
        </mc:Choice>
        <mc:Fallback xmlns="">
          <p:sp>
            <p:nvSpPr>
              <p:cNvPr id="3" name="TextBox 2">
                <a:extLst>
                  <a:ext uri="{FF2B5EF4-FFF2-40B4-BE49-F238E27FC236}">
                    <a16:creationId xmlns:a16="http://schemas.microsoft.com/office/drawing/2014/main" id="{071F4A68-8603-7492-F545-97EE38879D33}"/>
                  </a:ext>
                </a:extLst>
              </p:cNvPr>
              <p:cNvSpPr txBox="1">
                <a:spLocks noRot="1" noChangeAspect="1" noMove="1" noResize="1" noEditPoints="1" noAdjustHandles="1" noChangeArrowheads="1" noChangeShapeType="1" noTextEdit="1"/>
              </p:cNvSpPr>
              <p:nvPr/>
            </p:nvSpPr>
            <p:spPr>
              <a:xfrm>
                <a:off x="2454132" y="1158139"/>
                <a:ext cx="7574768" cy="2308324"/>
              </a:xfrm>
              <a:prstGeom prst="rect">
                <a:avLst/>
              </a:prstGeom>
              <a:blipFill>
                <a:blip r:embed="rId6"/>
                <a:stretch>
                  <a:fillRect/>
                </a:stretch>
              </a:blipFill>
              <a:ln w="38100" cap="flat" cmpd="sng" algn="ctr">
                <a:solidFill>
                  <a:srgbClr val="FF0000"/>
                </a:solidFill>
                <a:prstDash val="sysDot"/>
                <a:round/>
                <a:headEnd type="none" w="med" len="med"/>
                <a:tailEnd type="none" w="med" len="med"/>
              </a:ln>
              <a:effectLst>
                <a:outerShdw blurRad="50800" dist="38100" dir="5400000" algn="t"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7A5E61B-73DE-0415-70B9-B4098F677130}"/>
                  </a:ext>
                </a:extLst>
              </p:cNvPr>
              <p:cNvSpPr txBox="1"/>
              <p:nvPr/>
            </p:nvSpPr>
            <p:spPr>
              <a:xfrm>
                <a:off x="456217" y="5643726"/>
                <a:ext cx="11279566" cy="646331"/>
              </a:xfrm>
              <a:prstGeom prst="rect">
                <a:avLst/>
              </a:prstGeom>
              <a:noFill/>
            </p:spPr>
            <p:txBody>
              <a:bodyPr wrap="square" rtlCol="0">
                <a:spAutoFit/>
              </a:bodyPr>
              <a:lstStyle/>
              <a:p>
                <a:pPr marL="285750" indent="-285750">
                  <a:buFont typeface="Wingdings" panose="05000000000000000000" pitchFamily="2" charset="2"/>
                  <a:buChar char="Ø"/>
                </a:pPr>
                <a:r>
                  <a:rPr lang="en-US" sz="3600" dirty="0"/>
                  <a:t>We can freely choose the sparsity of </a:t>
                </a:r>
                <a14:m>
                  <m:oMath xmlns:m="http://schemas.openxmlformats.org/officeDocument/2006/math">
                    <m:r>
                      <a:rPr lang="en-US" sz="3600" b="1" i="1" dirty="0" smtClean="0">
                        <a:solidFill>
                          <a:srgbClr val="0070C0"/>
                        </a:solidFill>
                        <a:latin typeface="Cambria Math" panose="02040503050406030204" pitchFamily="18" charset="0"/>
                        <a:cs typeface="Times New Roman" panose="02020603050405020304" pitchFamily="18" charset="0"/>
                      </a:rPr>
                      <m:t>𝑨</m:t>
                    </m:r>
                  </m:oMath>
                </a14:m>
                <a:r>
                  <a:rPr lang="en-US" sz="3600" dirty="0"/>
                  <a:t> in this algorithm</a:t>
                </a:r>
              </a:p>
            </p:txBody>
          </p:sp>
        </mc:Choice>
        <mc:Fallback xmlns="">
          <p:sp>
            <p:nvSpPr>
              <p:cNvPr id="4" name="TextBox 3">
                <a:extLst>
                  <a:ext uri="{FF2B5EF4-FFF2-40B4-BE49-F238E27FC236}">
                    <a16:creationId xmlns:a16="http://schemas.microsoft.com/office/drawing/2014/main" id="{57A5E61B-73DE-0415-70B9-B4098F677130}"/>
                  </a:ext>
                </a:extLst>
              </p:cNvPr>
              <p:cNvSpPr txBox="1">
                <a:spLocks noRot="1" noChangeAspect="1" noMove="1" noResize="1" noEditPoints="1" noAdjustHandles="1" noChangeArrowheads="1" noChangeShapeType="1" noTextEdit="1"/>
              </p:cNvSpPr>
              <p:nvPr/>
            </p:nvSpPr>
            <p:spPr>
              <a:xfrm>
                <a:off x="456217" y="5643726"/>
                <a:ext cx="11279566" cy="646331"/>
              </a:xfrm>
              <a:prstGeom prst="rect">
                <a:avLst/>
              </a:prstGeom>
              <a:blipFill>
                <a:blip r:embed="rId7"/>
                <a:stretch>
                  <a:fillRect l="-1459" t="-14151" r="-1568" b="-35849"/>
                </a:stretch>
              </a:blipFill>
            </p:spPr>
            <p:txBody>
              <a:bodyPr/>
              <a:lstStyle/>
              <a:p>
                <a:r>
                  <a:rPr lang="en-US">
                    <a:noFill/>
                  </a:rPr>
                  <a:t> </a:t>
                </a:r>
              </a:p>
            </p:txBody>
          </p:sp>
        </mc:Fallback>
      </mc:AlternateContent>
    </p:spTree>
    <p:extLst>
      <p:ext uri="{BB962C8B-B14F-4D97-AF65-F5344CB8AC3E}">
        <p14:creationId xmlns:p14="http://schemas.microsoft.com/office/powerpoint/2010/main" val="412280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9143E-EB43-F342-83DC-2C43EAF73E58}"/>
              </a:ext>
            </a:extLst>
          </p:cNvPr>
          <p:cNvSpPr>
            <a:spLocks noGrp="1"/>
          </p:cNvSpPr>
          <p:nvPr>
            <p:ph type="title"/>
          </p:nvPr>
        </p:nvSpPr>
        <p:spPr>
          <a:xfrm>
            <a:off x="572237" y="-71423"/>
            <a:ext cx="11149781" cy="1325563"/>
          </a:xfrm>
        </p:spPr>
        <p:txBody>
          <a:bodyPr>
            <a:normAutofit/>
          </a:bodyPr>
          <a:lstStyle/>
          <a:p>
            <a:r>
              <a:rPr lang="en-US" sz="5300" dirty="0"/>
              <a:t>Minimum distance of Sparse Lattices</a:t>
            </a:r>
            <a:endParaRPr lang="en-US" sz="4800"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859D664-9C93-B753-1D16-C0B89DAC56E3}"/>
                  </a:ext>
                </a:extLst>
              </p:cNvPr>
              <p:cNvSpPr txBox="1"/>
              <p:nvPr/>
            </p:nvSpPr>
            <p:spPr>
              <a:xfrm>
                <a:off x="2029378" y="1128643"/>
                <a:ext cx="7574768" cy="728854"/>
              </a:xfrm>
              <a:prstGeom prst="rect">
                <a:avLst/>
              </a:prstGeom>
              <a:blipFill>
                <a:blip r:embed="rId3"/>
                <a:tile tx="0" ty="0" sx="100000" sy="100000" flip="none" algn="tl"/>
              </a:blipFill>
              <a:ln w="38100" cap="flat" cmpd="sng" algn="ctr">
                <a:solidFill>
                  <a:srgbClr val="FF0000"/>
                </a:solidFill>
                <a:prstDash val="sysDot"/>
                <a:round/>
                <a:headEnd type="none" w="med" len="med"/>
                <a:tailEnd type="none" w="med" len="med"/>
              </a:ln>
              <a:effectLst>
                <a:outerShdw blurRad="50800" dist="38100" dir="5400000" algn="t" rotWithShape="0">
                  <a:prstClr val="black">
                    <a:alpha val="40000"/>
                  </a:prstClr>
                </a:outerShdw>
              </a:effectLst>
            </p:spPr>
            <p:style>
              <a:lnRef idx="0">
                <a:scrgbClr r="0" g="0" b="0"/>
              </a:lnRef>
              <a:fillRef idx="1001">
                <a:schemeClr val="lt1"/>
              </a:fillRef>
              <a:effectRef idx="0">
                <a:scrgbClr r="0" g="0" b="0"/>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0" i="1" smtClean="0">
                          <a:solidFill>
                            <a:schemeClr val="tx1"/>
                          </a:solidFill>
                          <a:latin typeface="Cambria Math" panose="02040503050406030204" pitchFamily="18" charset="0"/>
                          <a:ea typeface="Cambria Math" panose="02040503050406030204" pitchFamily="18" charset="0"/>
                        </a:rPr>
                        <m:t>ℒ</m:t>
                      </m:r>
                      <m:d>
                        <m:dPr>
                          <m:ctrlPr>
                            <a:rPr lang="en-US" sz="3600" b="0" i="1" smtClean="0">
                              <a:solidFill>
                                <a:schemeClr val="tx1"/>
                              </a:solidFill>
                              <a:latin typeface="Cambria Math" panose="02040503050406030204" pitchFamily="18" charset="0"/>
                              <a:ea typeface="Cambria Math" panose="02040503050406030204" pitchFamily="18" charset="0"/>
                            </a:rPr>
                          </m:ctrlPr>
                        </m:dPr>
                        <m:e>
                          <m:r>
                            <a:rPr lang="en-US" sz="3600" b="1" i="1" smtClean="0">
                              <a:solidFill>
                                <a:srgbClr val="0070C0"/>
                              </a:solidFill>
                              <a:latin typeface="Cambria Math" panose="02040503050406030204" pitchFamily="18" charset="0"/>
                              <a:ea typeface="Cambria Math" panose="02040503050406030204" pitchFamily="18" charset="0"/>
                            </a:rPr>
                            <m:t>𝑨</m:t>
                          </m:r>
                        </m:e>
                      </m:d>
                      <m:r>
                        <a:rPr lang="en-US" sz="3600" b="0" i="1" smtClean="0">
                          <a:solidFill>
                            <a:schemeClr val="tx1"/>
                          </a:solidFill>
                          <a:latin typeface="Cambria Math" panose="02040503050406030204" pitchFamily="18" charset="0"/>
                          <a:ea typeface="Cambria Math" panose="02040503050406030204" pitchFamily="18" charset="0"/>
                        </a:rPr>
                        <m:t> ≔</m:t>
                      </m:r>
                      <m:d>
                        <m:dPr>
                          <m:begChr m:val="{"/>
                          <m:endChr m:val="}"/>
                          <m:ctrlPr>
                            <a:rPr lang="en-US" sz="3600" b="0" i="1" smtClean="0">
                              <a:solidFill>
                                <a:schemeClr val="tx1"/>
                              </a:solidFill>
                              <a:latin typeface="Cambria Math" panose="02040503050406030204" pitchFamily="18" charset="0"/>
                              <a:ea typeface="Cambria Math" panose="02040503050406030204" pitchFamily="18" charset="0"/>
                            </a:rPr>
                          </m:ctrlPr>
                        </m:dPr>
                        <m:e>
                          <m:r>
                            <a:rPr lang="en-US" sz="3600" b="0" i="1" smtClean="0">
                              <a:solidFill>
                                <a:schemeClr val="tx1"/>
                              </a:solidFill>
                              <a:latin typeface="Cambria Math" panose="02040503050406030204" pitchFamily="18" charset="0"/>
                              <a:ea typeface="Cambria Math" panose="02040503050406030204" pitchFamily="18" charset="0"/>
                            </a:rPr>
                            <m:t>𝑥</m:t>
                          </m:r>
                          <m:r>
                            <a:rPr lang="en-US" sz="3600" b="1" i="1" smtClean="0">
                              <a:solidFill>
                                <a:srgbClr val="0070C0"/>
                              </a:solidFill>
                              <a:latin typeface="Cambria Math" panose="02040503050406030204" pitchFamily="18" charset="0"/>
                              <a:ea typeface="Cambria Math" panose="02040503050406030204" pitchFamily="18" charset="0"/>
                            </a:rPr>
                            <m:t>𝑨</m:t>
                          </m:r>
                          <m:r>
                            <a:rPr lang="en-US" sz="3600" b="0" i="1" smtClean="0">
                              <a:solidFill>
                                <a:schemeClr val="tx1"/>
                              </a:solidFill>
                              <a:latin typeface="Cambria Math" panose="02040503050406030204" pitchFamily="18" charset="0"/>
                              <a:ea typeface="Cambria Math" panose="02040503050406030204" pitchFamily="18" charset="0"/>
                            </a:rPr>
                            <m:t>+</m:t>
                          </m:r>
                          <m:r>
                            <a:rPr lang="en-US" sz="3600" b="0" i="1" smtClean="0">
                              <a:solidFill>
                                <a:schemeClr val="tx1"/>
                              </a:solidFill>
                              <a:latin typeface="Cambria Math" panose="02040503050406030204" pitchFamily="18" charset="0"/>
                              <a:ea typeface="Cambria Math" panose="02040503050406030204" pitchFamily="18" charset="0"/>
                            </a:rPr>
                            <m:t>𝑝</m:t>
                          </m:r>
                          <m:sSup>
                            <m:sSupPr>
                              <m:ctrlPr>
                                <a:rPr lang="en-US" sz="3600" b="0" i="1" smtClean="0">
                                  <a:solidFill>
                                    <a:schemeClr val="tx1"/>
                                  </a:solidFill>
                                  <a:latin typeface="Cambria Math" panose="02040503050406030204" pitchFamily="18" charset="0"/>
                                  <a:ea typeface="Cambria Math" panose="02040503050406030204" pitchFamily="18" charset="0"/>
                                </a:rPr>
                              </m:ctrlPr>
                            </m:sSupPr>
                            <m:e>
                              <m:r>
                                <a:rPr lang="en-US" sz="3600" b="0" i="1" smtClean="0">
                                  <a:solidFill>
                                    <a:schemeClr val="tx1"/>
                                  </a:solidFill>
                                  <a:latin typeface="Cambria Math" panose="02040503050406030204" pitchFamily="18" charset="0"/>
                                  <a:ea typeface="Cambria Math" panose="02040503050406030204" pitchFamily="18" charset="0"/>
                                </a:rPr>
                                <m:t>ℤ</m:t>
                              </m:r>
                            </m:e>
                            <m:sup>
                              <m:r>
                                <a:rPr lang="en-US" sz="3600" b="0" i="1" smtClean="0">
                                  <a:solidFill>
                                    <a:schemeClr val="tx1"/>
                                  </a:solidFill>
                                  <a:latin typeface="Cambria Math" panose="02040503050406030204" pitchFamily="18" charset="0"/>
                                  <a:ea typeface="Cambria Math" panose="02040503050406030204" pitchFamily="18" charset="0"/>
                                </a:rPr>
                                <m:t>𝑚</m:t>
                              </m:r>
                            </m:sup>
                          </m:sSup>
                        </m:e>
                        <m:e>
                          <m:r>
                            <a:rPr lang="en-US" sz="3600" b="0" i="1" smtClean="0">
                              <a:solidFill>
                                <a:schemeClr val="tx1"/>
                              </a:solidFill>
                              <a:latin typeface="Cambria Math" panose="02040503050406030204" pitchFamily="18" charset="0"/>
                              <a:ea typeface="Cambria Math" panose="02040503050406030204" pitchFamily="18" charset="0"/>
                            </a:rPr>
                            <m:t>𝑥</m:t>
                          </m:r>
                          <m:r>
                            <a:rPr lang="en-US" sz="3600" b="0" i="1" smtClean="0">
                              <a:solidFill>
                                <a:schemeClr val="tx1"/>
                              </a:solidFill>
                              <a:latin typeface="Cambria Math" panose="02040503050406030204" pitchFamily="18" charset="0"/>
                              <a:ea typeface="Cambria Math" panose="02040503050406030204" pitchFamily="18" charset="0"/>
                            </a:rPr>
                            <m:t>∈</m:t>
                          </m:r>
                          <m:sSubSup>
                            <m:sSubSupPr>
                              <m:ctrlPr>
                                <a:rPr lang="en-US" sz="3600" b="0" i="1" smtClean="0">
                                  <a:solidFill>
                                    <a:schemeClr val="tx1"/>
                                  </a:solidFill>
                                  <a:latin typeface="Cambria Math" panose="02040503050406030204" pitchFamily="18" charset="0"/>
                                  <a:ea typeface="Cambria Math" panose="02040503050406030204" pitchFamily="18" charset="0"/>
                                </a:rPr>
                              </m:ctrlPr>
                            </m:sSubSupPr>
                            <m:e>
                              <m:r>
                                <a:rPr lang="en-US" sz="3600" b="0" i="1" smtClean="0">
                                  <a:solidFill>
                                    <a:schemeClr val="tx1"/>
                                  </a:solidFill>
                                  <a:latin typeface="Cambria Math" panose="02040503050406030204" pitchFamily="18" charset="0"/>
                                  <a:ea typeface="Cambria Math" panose="02040503050406030204" pitchFamily="18" charset="0"/>
                                </a:rPr>
                                <m:t>ℤ</m:t>
                              </m:r>
                            </m:e>
                            <m:sub>
                              <m:r>
                                <a:rPr lang="en-US" sz="3600" b="0" i="1" smtClean="0">
                                  <a:solidFill>
                                    <a:schemeClr val="tx1"/>
                                  </a:solidFill>
                                  <a:latin typeface="Cambria Math" panose="02040503050406030204" pitchFamily="18" charset="0"/>
                                  <a:ea typeface="Cambria Math" panose="02040503050406030204" pitchFamily="18" charset="0"/>
                                </a:rPr>
                                <m:t>𝑝</m:t>
                              </m:r>
                            </m:sub>
                            <m:sup>
                              <m:r>
                                <a:rPr lang="en-US" sz="3600" b="0" i="1" smtClean="0">
                                  <a:solidFill>
                                    <a:schemeClr val="tx1"/>
                                  </a:solidFill>
                                  <a:latin typeface="Cambria Math" panose="02040503050406030204" pitchFamily="18" charset="0"/>
                                  <a:ea typeface="Cambria Math" panose="02040503050406030204" pitchFamily="18" charset="0"/>
                                </a:rPr>
                                <m:t>1×</m:t>
                              </m:r>
                              <m:r>
                                <a:rPr lang="en-US" sz="3600" b="0" i="1" smtClean="0">
                                  <a:solidFill>
                                    <a:schemeClr val="tx1"/>
                                  </a:solidFill>
                                  <a:latin typeface="Cambria Math" panose="02040503050406030204" pitchFamily="18" charset="0"/>
                                  <a:ea typeface="Cambria Math" panose="02040503050406030204" pitchFamily="18" charset="0"/>
                                </a:rPr>
                                <m:t>𝑛</m:t>
                              </m:r>
                            </m:sup>
                          </m:sSubSup>
                        </m:e>
                      </m:d>
                    </m:oMath>
                  </m:oMathPara>
                </a14:m>
                <a:endParaRPr lang="en-US" dirty="0"/>
              </a:p>
            </p:txBody>
          </p:sp>
        </mc:Choice>
        <mc:Fallback xmlns="">
          <p:sp>
            <p:nvSpPr>
              <p:cNvPr id="10" name="TextBox 9">
                <a:extLst>
                  <a:ext uri="{FF2B5EF4-FFF2-40B4-BE49-F238E27FC236}">
                    <a16:creationId xmlns:a16="http://schemas.microsoft.com/office/drawing/2014/main" id="{6859D664-9C93-B753-1D16-C0B89DAC56E3}"/>
                  </a:ext>
                </a:extLst>
              </p:cNvPr>
              <p:cNvSpPr txBox="1">
                <a:spLocks noRot="1" noChangeAspect="1" noMove="1" noResize="1" noEditPoints="1" noAdjustHandles="1" noChangeArrowheads="1" noChangeShapeType="1" noTextEdit="1"/>
              </p:cNvSpPr>
              <p:nvPr/>
            </p:nvSpPr>
            <p:spPr>
              <a:xfrm>
                <a:off x="2029378" y="1128643"/>
                <a:ext cx="7574768" cy="728854"/>
              </a:xfrm>
              <a:prstGeom prst="rect">
                <a:avLst/>
              </a:prstGeom>
              <a:blipFill>
                <a:blip r:embed="rId4"/>
                <a:stretch>
                  <a:fillRect/>
                </a:stretch>
              </a:blipFill>
              <a:ln w="38100" cap="flat" cmpd="sng" algn="ctr">
                <a:solidFill>
                  <a:srgbClr val="FF0000"/>
                </a:solidFill>
                <a:prstDash val="sysDot"/>
                <a:round/>
                <a:headEnd type="none" w="med" len="med"/>
                <a:tailEnd type="none" w="med" len="med"/>
              </a:ln>
              <a:effectLst>
                <a:outerShdw blurRad="50800" dist="38100" dir="5400000" algn="t"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39D0667-ADDC-C6FD-7AC7-FB7822A5FB87}"/>
                  </a:ext>
                </a:extLst>
              </p:cNvPr>
              <p:cNvSpPr txBox="1"/>
              <p:nvPr/>
            </p:nvSpPr>
            <p:spPr>
              <a:xfrm>
                <a:off x="873105" y="2167641"/>
                <a:ext cx="9798829" cy="1897827"/>
              </a:xfrm>
              <a:prstGeom prst="rect">
                <a:avLst/>
              </a:prstGeom>
              <a:solidFill>
                <a:schemeClr val="accent1">
                  <a:lumMod val="20000"/>
                  <a:lumOff val="80000"/>
                </a:schemeClr>
              </a:solidFill>
              <a:ln>
                <a:solidFill>
                  <a:schemeClr val="tx2">
                    <a:lumMod val="90000"/>
                    <a:lumOff val="10000"/>
                  </a:schemeClr>
                </a:solidFill>
              </a:ln>
              <a:effectLst>
                <a:glow rad="63500">
                  <a:schemeClr val="accent3">
                    <a:satMod val="175000"/>
                    <a:alpha val="40000"/>
                  </a:schemeClr>
                </a:glow>
              </a:effectLst>
              <a:scene3d>
                <a:camera prst="orthographicFront"/>
                <a:lightRig rig="threePt" dir="t"/>
              </a:scene3d>
              <a:sp3d>
                <a:bevelT/>
              </a:sp3d>
            </p:spPr>
            <p:txBody>
              <a:bodyPr wrap="square" rtlCol="0">
                <a:spAutoFit/>
              </a:bodyPr>
              <a:lstStyle/>
              <a:p>
                <a:pPr algn="ctr"/>
                <a14:m>
                  <m:oMath xmlns:m="http://schemas.openxmlformats.org/officeDocument/2006/math">
                    <m:sSub>
                      <m:sSubPr>
                        <m:ctrlPr>
                          <a:rPr lang="en-US" sz="3600" i="1" dirty="0" smtClean="0">
                            <a:latin typeface="Cambria Math" panose="02040503050406030204" pitchFamily="18" charset="0"/>
                            <a:cs typeface="Times New Roman" panose="02020603050405020304" pitchFamily="18" charset="0"/>
                          </a:rPr>
                        </m:ctrlPr>
                      </m:sSubPr>
                      <m:e>
                        <m:d>
                          <m:dPr>
                            <m:begChr m:val="‖"/>
                            <m:endChr m:val="‖"/>
                            <m:ctrlPr>
                              <a:rPr lang="en-US" sz="3600" i="1" dirty="0" smtClean="0">
                                <a:latin typeface="Cambria Math" panose="02040503050406030204" pitchFamily="18" charset="0"/>
                                <a:cs typeface="Times New Roman" panose="02020603050405020304" pitchFamily="18" charset="0"/>
                              </a:rPr>
                            </m:ctrlPr>
                          </m:dPr>
                          <m:e>
                            <m:sSub>
                              <m:sSubPr>
                                <m:ctrlPr>
                                  <a:rPr lang="en-US" sz="3600" i="1" dirty="0" smtClean="0">
                                    <a:latin typeface="Cambria Math" panose="02040503050406030204" pitchFamily="18" charset="0"/>
                                    <a:cs typeface="Times New Roman" panose="02020603050405020304" pitchFamily="18" charset="0"/>
                                  </a:rPr>
                                </m:ctrlPr>
                              </m:sSubPr>
                              <m:e>
                                <m:r>
                                  <a:rPr lang="en-US" sz="3600" b="0" i="1" dirty="0" smtClean="0">
                                    <a:latin typeface="Cambria Math" panose="02040503050406030204" pitchFamily="18" charset="0"/>
                                    <a:cs typeface="Times New Roman" panose="02020603050405020304" pitchFamily="18" charset="0"/>
                                  </a:rPr>
                                  <m:t>𝜆</m:t>
                                </m:r>
                              </m:e>
                              <m:sub>
                                <m:r>
                                  <a:rPr lang="en-US" sz="3600" b="0" i="1" dirty="0" smtClean="0">
                                    <a:latin typeface="Cambria Math" panose="02040503050406030204" pitchFamily="18" charset="0"/>
                                    <a:cs typeface="Times New Roman" panose="02020603050405020304" pitchFamily="18" charset="0"/>
                                  </a:rPr>
                                  <m:t>1</m:t>
                                </m:r>
                              </m:sub>
                            </m:sSub>
                            <m:d>
                              <m:dPr>
                                <m:ctrlPr>
                                  <a:rPr lang="en-US" sz="3600" i="1" dirty="0" smtClean="0">
                                    <a:latin typeface="Cambria Math" panose="02040503050406030204" pitchFamily="18" charset="0"/>
                                    <a:cs typeface="Times New Roman" panose="02020603050405020304" pitchFamily="18" charset="0"/>
                                  </a:rPr>
                                </m:ctrlPr>
                              </m:dPr>
                              <m:e>
                                <m:r>
                                  <a:rPr lang="en-US" sz="3600" b="0" i="1" dirty="0" smtClean="0">
                                    <a:latin typeface="Cambria Math" panose="02040503050406030204" pitchFamily="18" charset="0"/>
                                    <a:cs typeface="Times New Roman" panose="02020603050405020304" pitchFamily="18" charset="0"/>
                                  </a:rPr>
                                  <m:t>ℒ</m:t>
                                </m:r>
                                <m:d>
                                  <m:dPr>
                                    <m:ctrlPr>
                                      <a:rPr lang="en-US" sz="3600" b="0" i="1" dirty="0" smtClean="0">
                                        <a:latin typeface="Cambria Math" panose="02040503050406030204" pitchFamily="18" charset="0"/>
                                        <a:cs typeface="Times New Roman" panose="02020603050405020304" pitchFamily="18" charset="0"/>
                                      </a:rPr>
                                    </m:ctrlPr>
                                  </m:dPr>
                                  <m:e>
                                    <m:r>
                                      <a:rPr lang="en-US" sz="3600" b="1" i="1" dirty="0" smtClean="0">
                                        <a:solidFill>
                                          <a:srgbClr val="0070C0"/>
                                        </a:solidFill>
                                        <a:latin typeface="Cambria Math" panose="02040503050406030204" pitchFamily="18" charset="0"/>
                                        <a:cs typeface="Times New Roman" panose="02020603050405020304" pitchFamily="18" charset="0"/>
                                      </a:rPr>
                                      <m:t>𝑨</m:t>
                                    </m:r>
                                  </m:e>
                                </m:d>
                              </m:e>
                            </m:d>
                          </m:e>
                        </m:d>
                      </m:e>
                      <m:sub>
                        <m:r>
                          <a:rPr lang="en-US" sz="3600" i="1" dirty="0" smtClean="0">
                            <a:latin typeface="Cambria Math" panose="02040503050406030204" pitchFamily="18" charset="0"/>
                            <a:ea typeface="Cambria Math" panose="02040503050406030204" pitchFamily="18" charset="0"/>
                            <a:cs typeface="Times New Roman" panose="02020603050405020304" pitchFamily="18" charset="0"/>
                          </a:rPr>
                          <m:t>∞</m:t>
                        </m:r>
                      </m:sub>
                    </m:sSub>
                    <m:r>
                      <a:rPr lang="en-US" sz="3600" b="0" i="1" dirty="0"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3600" b="0" i="0" dirty="0" smtClean="0">
                        <a:latin typeface="Cambria Math" panose="02040503050406030204" pitchFamily="18" charset="0"/>
                        <a:ea typeface="Cambria Math" panose="02040503050406030204" pitchFamily="18" charset="0"/>
                        <a:cs typeface="Times New Roman" panose="02020603050405020304" pitchFamily="18" charset="0"/>
                      </a:rPr>
                      <m:t>Θ</m:t>
                    </m:r>
                    <m:d>
                      <m:dPr>
                        <m:ctrlPr>
                          <a:rPr lang="en-US" sz="3600" b="0" i="1" dirty="0" smtClean="0">
                            <a:latin typeface="Cambria Math" panose="02040503050406030204" pitchFamily="18" charset="0"/>
                            <a:ea typeface="Cambria Math" panose="02040503050406030204" pitchFamily="18" charset="0"/>
                            <a:cs typeface="Times New Roman" panose="02020603050405020304" pitchFamily="18" charset="0"/>
                          </a:rPr>
                        </m:ctrlPr>
                      </m:dPr>
                      <m:e>
                        <m:r>
                          <a:rPr lang="en-US" sz="3600" b="0" i="1" dirty="0" smtClean="0">
                            <a:latin typeface="Cambria Math" panose="02040503050406030204" pitchFamily="18" charset="0"/>
                            <a:ea typeface="Cambria Math" panose="02040503050406030204" pitchFamily="18" charset="0"/>
                            <a:cs typeface="Times New Roman" panose="02020603050405020304" pitchFamily="18" charset="0"/>
                          </a:rPr>
                          <m:t>𝑝</m:t>
                        </m:r>
                      </m:e>
                    </m:d>
                  </m:oMath>
                </a14:m>
                <a:r>
                  <a:rPr lang="en-US" sz="3600" dirty="0">
                    <a:latin typeface="Times New Roman" panose="02020603050405020304" pitchFamily="18" charset="0"/>
                    <a:cs typeface="Times New Roman" panose="02020603050405020304" pitchFamily="18" charset="0"/>
                  </a:rPr>
                  <a:t> </a:t>
                </a:r>
              </a:p>
              <a:p>
                <a:r>
                  <a:rPr lang="en-US" sz="3600" dirty="0" err="1">
                    <a:latin typeface="Times New Roman" panose="02020603050405020304" pitchFamily="18" charset="0"/>
                    <a:cs typeface="Times New Roman" panose="02020603050405020304" pitchFamily="18" charset="0"/>
                  </a:rPr>
                  <a:t>w.h.p</a:t>
                </a:r>
                <a:r>
                  <a:rPr lang="en-US" sz="3600" dirty="0">
                    <a:latin typeface="Times New Roman" panose="02020603050405020304" pitchFamily="18" charset="0"/>
                    <a:cs typeface="Times New Roman" panose="02020603050405020304" pitchFamily="18" charset="0"/>
                  </a:rPr>
                  <a:t>. when </a:t>
                </a:r>
                <a14:m>
                  <m:oMath xmlns:m="http://schemas.openxmlformats.org/officeDocument/2006/math">
                    <m:r>
                      <a:rPr lang="en-US" sz="3600" b="1" i="1" dirty="0" smtClean="0">
                        <a:solidFill>
                          <a:srgbClr val="0070C0"/>
                        </a:solidFill>
                        <a:latin typeface="Cambria Math" panose="02040503050406030204" pitchFamily="18" charset="0"/>
                        <a:cs typeface="Times New Roman" panose="02020603050405020304" pitchFamily="18" charset="0"/>
                      </a:rPr>
                      <m:t>𝑨</m:t>
                    </m:r>
                  </m:oMath>
                </a14:m>
                <a:r>
                  <a:rPr lang="en-US" sz="3600" dirty="0">
                    <a:latin typeface="Times New Roman" panose="02020603050405020304" pitchFamily="18" charset="0"/>
                    <a:cs typeface="Times New Roman" panose="02020603050405020304" pitchFamily="18" charset="0"/>
                  </a:rPr>
                  <a:t> is a random sparse matrix if the parameters satisfy </a:t>
                </a:r>
                <a14:m>
                  <m:oMath xmlns:m="http://schemas.openxmlformats.org/officeDocument/2006/math">
                    <m:r>
                      <a:rPr lang="en-US" sz="3600" b="0" i="1" smtClean="0">
                        <a:latin typeface="Cambria Math" panose="02040503050406030204" pitchFamily="18" charset="0"/>
                        <a:cs typeface="Times New Roman" panose="02020603050405020304" pitchFamily="18" charset="0"/>
                      </a:rPr>
                      <m:t>𝑚</m:t>
                    </m:r>
                    <m:r>
                      <a:rPr lang="en-US" sz="3600" b="0" i="1" smtClean="0">
                        <a:latin typeface="Cambria Math" panose="02040503050406030204" pitchFamily="18" charset="0"/>
                        <a:cs typeface="Times New Roman" panose="02020603050405020304" pitchFamily="18" charset="0"/>
                      </a:rPr>
                      <m:t>≥8</m:t>
                    </m:r>
                    <m:r>
                      <a:rPr lang="en-US" sz="3600" b="0" i="1" smtClean="0">
                        <a:latin typeface="Cambria Math" panose="02040503050406030204" pitchFamily="18" charset="0"/>
                        <a:cs typeface="Times New Roman" panose="02020603050405020304" pitchFamily="18" charset="0"/>
                      </a:rPr>
                      <m:t>𝑛</m:t>
                    </m:r>
                    <m:func>
                      <m:funcPr>
                        <m:ctrlPr>
                          <a:rPr lang="en-US" sz="3600" b="0" i="1" smtClean="0">
                            <a:latin typeface="Cambria Math" panose="02040503050406030204" pitchFamily="18" charset="0"/>
                            <a:cs typeface="Times New Roman" panose="02020603050405020304" pitchFamily="18" charset="0"/>
                          </a:rPr>
                        </m:ctrlPr>
                      </m:funcPr>
                      <m:fName>
                        <m:r>
                          <m:rPr>
                            <m:sty m:val="p"/>
                          </m:rPr>
                          <a:rPr lang="en-US" sz="3600" b="0" i="0" smtClean="0">
                            <a:latin typeface="Cambria Math" panose="02040503050406030204" pitchFamily="18" charset="0"/>
                            <a:cs typeface="Times New Roman" panose="02020603050405020304" pitchFamily="18" charset="0"/>
                          </a:rPr>
                          <m:t>log</m:t>
                        </m:r>
                      </m:fName>
                      <m:e>
                        <m:r>
                          <a:rPr lang="en-US" sz="3600" b="0" i="1" smtClean="0">
                            <a:latin typeface="Cambria Math" panose="02040503050406030204" pitchFamily="18" charset="0"/>
                            <a:cs typeface="Times New Roman" panose="02020603050405020304" pitchFamily="18" charset="0"/>
                          </a:rPr>
                          <m:t>𝑛</m:t>
                        </m:r>
                      </m:e>
                    </m:func>
                  </m:oMath>
                </a14:m>
                <a:r>
                  <a:rPr lang="en-US" sz="3600" dirty="0">
                    <a:latin typeface="Times New Roman" panose="02020603050405020304" pitchFamily="18" charset="0"/>
                    <a:cs typeface="Times New Roman" panose="02020603050405020304" pitchFamily="18" charset="0"/>
                  </a:rPr>
                  <a:t> and </a:t>
                </a:r>
                <a14:m>
                  <m:oMath xmlns:m="http://schemas.openxmlformats.org/officeDocument/2006/math">
                    <m:r>
                      <a:rPr lang="en-US" sz="3600" b="0" i="1" smtClean="0">
                        <a:latin typeface="Cambria Math" panose="02040503050406030204" pitchFamily="18" charset="0"/>
                        <a:cs typeface="Times New Roman" panose="02020603050405020304" pitchFamily="18" charset="0"/>
                      </a:rPr>
                      <m:t>𝑝</m:t>
                    </m:r>
                    <m:r>
                      <a:rPr lang="en-US" sz="3600" b="0" i="1" smtClean="0">
                        <a:latin typeface="Cambria Math" panose="02040503050406030204" pitchFamily="18" charset="0"/>
                        <a:cs typeface="Times New Roman" panose="02020603050405020304" pitchFamily="18" charset="0"/>
                      </a:rPr>
                      <m:t>=</m:t>
                    </m:r>
                    <m:r>
                      <m:rPr>
                        <m:sty m:val="p"/>
                      </m:rPr>
                      <a:rPr lang="en-US" sz="3600" b="0" i="0" smtClean="0">
                        <a:latin typeface="Cambria Math" panose="02040503050406030204" pitchFamily="18" charset="0"/>
                        <a:cs typeface="Times New Roman" panose="02020603050405020304" pitchFamily="18" charset="0"/>
                      </a:rPr>
                      <m:t>poly</m:t>
                    </m:r>
                    <m:d>
                      <m:dPr>
                        <m:ctrlPr>
                          <a:rPr lang="en-US" sz="3600" b="0" i="1" smtClean="0">
                            <a:latin typeface="Cambria Math" panose="02040503050406030204" pitchFamily="18" charset="0"/>
                            <a:cs typeface="Times New Roman" panose="02020603050405020304" pitchFamily="18" charset="0"/>
                          </a:rPr>
                        </m:ctrlPr>
                      </m:dPr>
                      <m:e>
                        <m:r>
                          <a:rPr lang="en-US" sz="3600" b="0" i="1" smtClean="0">
                            <a:latin typeface="Cambria Math" panose="02040503050406030204" pitchFamily="18" charset="0"/>
                            <a:cs typeface="Times New Roman" panose="02020603050405020304" pitchFamily="18" charset="0"/>
                          </a:rPr>
                          <m:t>𝑛</m:t>
                        </m:r>
                      </m:e>
                    </m:d>
                  </m:oMath>
                </a14:m>
                <a:r>
                  <a:rPr lang="en-US" sz="3600" dirty="0">
                    <a:latin typeface="Times New Roman" panose="02020603050405020304" pitchFamily="18" charset="0"/>
                    <a:cs typeface="Times New Roman" panose="02020603050405020304" pitchFamily="18" charset="0"/>
                  </a:rPr>
                  <a:t>.</a:t>
                </a:r>
              </a:p>
            </p:txBody>
          </p:sp>
        </mc:Choice>
        <mc:Fallback xmlns="">
          <p:sp>
            <p:nvSpPr>
              <p:cNvPr id="14" name="TextBox 13">
                <a:extLst>
                  <a:ext uri="{FF2B5EF4-FFF2-40B4-BE49-F238E27FC236}">
                    <a16:creationId xmlns:a16="http://schemas.microsoft.com/office/drawing/2014/main" id="{639D0667-ADDC-C6FD-7AC7-FB7822A5FB87}"/>
                  </a:ext>
                </a:extLst>
              </p:cNvPr>
              <p:cNvSpPr txBox="1">
                <a:spLocks noRot="1" noChangeAspect="1" noMove="1" noResize="1" noEditPoints="1" noAdjustHandles="1" noChangeArrowheads="1" noChangeShapeType="1" noTextEdit="1"/>
              </p:cNvSpPr>
              <p:nvPr/>
            </p:nvSpPr>
            <p:spPr>
              <a:xfrm>
                <a:off x="873105" y="2167641"/>
                <a:ext cx="9798829" cy="1897827"/>
              </a:xfrm>
              <a:prstGeom prst="rect">
                <a:avLst/>
              </a:prstGeom>
              <a:blipFill>
                <a:blip r:embed="rId5"/>
                <a:stretch>
                  <a:fillRect l="-978" b="-6195"/>
                </a:stretch>
              </a:blipFill>
              <a:ln>
                <a:solidFill>
                  <a:schemeClr val="tx2">
                    <a:lumMod val="90000"/>
                    <a:lumOff val="10000"/>
                  </a:schemeClr>
                </a:solidFill>
              </a:ln>
              <a:effectLst>
                <a:glow rad="63500">
                  <a:schemeClr val="accent3">
                    <a:satMod val="175000"/>
                    <a:alpha val="40000"/>
                  </a:schemeClr>
                </a:glo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0DCE529-F341-1437-105B-42F2E36B2E59}"/>
                  </a:ext>
                </a:extLst>
              </p:cNvPr>
              <p:cNvSpPr txBox="1"/>
              <p:nvPr/>
            </p:nvSpPr>
            <p:spPr>
              <a:xfrm>
                <a:off x="572237" y="4212146"/>
                <a:ext cx="10648335" cy="2308324"/>
              </a:xfrm>
              <a:prstGeom prst="rect">
                <a:avLst/>
              </a:prstGeom>
              <a:noFill/>
            </p:spPr>
            <p:txBody>
              <a:bodyPr wrap="square" rtlCol="0">
                <a:spAutoFit/>
              </a:bodyPr>
              <a:lstStyle/>
              <a:p>
                <a:pPr marL="285750" indent="-285750">
                  <a:buFont typeface="Wingdings" panose="05000000000000000000" pitchFamily="2" charset="2"/>
                  <a:buChar char="Ø"/>
                </a:pPr>
                <a:r>
                  <a:rPr lang="en-US" sz="3600" dirty="0"/>
                  <a:t>Similar to non-sparse lattices</a:t>
                </a:r>
              </a:p>
              <a:p>
                <a:pPr marL="285750" indent="-285750">
                  <a:buFont typeface="Wingdings" panose="05000000000000000000" pitchFamily="2" charset="2"/>
                  <a:buChar char="Ø"/>
                </a:pPr>
                <a:r>
                  <a:rPr lang="en-US" sz="3600" dirty="0"/>
                  <a:t>Sparse matrices are good extractors for Gaussian sources</a:t>
                </a:r>
              </a:p>
              <a:p>
                <a:pPr marL="285750" indent="-285750">
                  <a:buFont typeface="Wingdings" panose="05000000000000000000" pitchFamily="2" charset="2"/>
                  <a:buChar char="Ø"/>
                </a:pPr>
                <a:r>
                  <a:rPr lang="en-US" sz="3600" dirty="0"/>
                  <a:t>Trapdoors exist for </a:t>
                </a:r>
                <a14:m>
                  <m:oMath xmlns:m="http://schemas.openxmlformats.org/officeDocument/2006/math">
                    <m:r>
                      <a:rPr lang="en-US" sz="3600" b="0" i="1" smtClean="0">
                        <a:latin typeface="Cambria Math" panose="02040503050406030204" pitchFamily="18" charset="0"/>
                      </a:rPr>
                      <m:t>𝑚</m:t>
                    </m:r>
                    <m:r>
                      <a:rPr lang="en-US" sz="3600" b="0" i="1" smtClean="0">
                        <a:latin typeface="Cambria Math" panose="02040503050406030204" pitchFamily="18" charset="0"/>
                      </a:rPr>
                      <m:t>=</m:t>
                    </m:r>
                    <m:r>
                      <m:rPr>
                        <m:sty m:val="p"/>
                      </m:rPr>
                      <a:rPr lang="en-US" sz="3600" b="0" i="0" smtClean="0">
                        <a:latin typeface="Cambria Math" panose="02040503050406030204" pitchFamily="18" charset="0"/>
                      </a:rPr>
                      <m:t>Ω</m:t>
                    </m:r>
                    <m:d>
                      <m:dPr>
                        <m:ctrlPr>
                          <a:rPr lang="en-US" sz="3600" b="0" i="1" smtClean="0">
                            <a:latin typeface="Cambria Math" panose="02040503050406030204" pitchFamily="18" charset="0"/>
                          </a:rPr>
                        </m:ctrlPr>
                      </m:dPr>
                      <m:e>
                        <m:r>
                          <a:rPr lang="en-US" sz="3600" b="0" i="1" smtClean="0">
                            <a:latin typeface="Cambria Math" panose="02040503050406030204" pitchFamily="18" charset="0"/>
                          </a:rPr>
                          <m:t>𝑛</m:t>
                        </m:r>
                        <m:func>
                          <m:funcPr>
                            <m:ctrlPr>
                              <a:rPr lang="en-US" sz="3600" b="0" i="1" smtClean="0">
                                <a:latin typeface="Cambria Math" panose="02040503050406030204" pitchFamily="18" charset="0"/>
                                <a:cs typeface="Times New Roman" panose="02020603050405020304" pitchFamily="18" charset="0"/>
                              </a:rPr>
                            </m:ctrlPr>
                          </m:funcPr>
                          <m:fName>
                            <m:r>
                              <m:rPr>
                                <m:sty m:val="p"/>
                              </m:rPr>
                              <a:rPr lang="en-US" sz="3600" b="0" i="0" smtClean="0">
                                <a:latin typeface="Cambria Math" panose="02040503050406030204" pitchFamily="18" charset="0"/>
                                <a:cs typeface="Times New Roman" panose="02020603050405020304" pitchFamily="18" charset="0"/>
                              </a:rPr>
                              <m:t>log</m:t>
                            </m:r>
                          </m:fName>
                          <m:e>
                            <m:r>
                              <a:rPr lang="en-US" sz="3600" b="0" i="1" smtClean="0">
                                <a:latin typeface="Cambria Math" panose="02040503050406030204" pitchFamily="18" charset="0"/>
                                <a:cs typeface="Times New Roman" panose="02020603050405020304" pitchFamily="18" charset="0"/>
                              </a:rPr>
                              <m:t>𝑝</m:t>
                            </m:r>
                          </m:e>
                        </m:func>
                      </m:e>
                    </m:d>
                  </m:oMath>
                </a14:m>
                <a:endParaRPr lang="en-US" sz="3600" dirty="0"/>
              </a:p>
            </p:txBody>
          </p:sp>
        </mc:Choice>
        <mc:Fallback xmlns="">
          <p:sp>
            <p:nvSpPr>
              <p:cNvPr id="17" name="TextBox 16">
                <a:extLst>
                  <a:ext uri="{FF2B5EF4-FFF2-40B4-BE49-F238E27FC236}">
                    <a16:creationId xmlns:a16="http://schemas.microsoft.com/office/drawing/2014/main" id="{70DCE529-F341-1437-105B-42F2E36B2E59}"/>
                  </a:ext>
                </a:extLst>
              </p:cNvPr>
              <p:cNvSpPr txBox="1">
                <a:spLocks noRot="1" noChangeAspect="1" noMove="1" noResize="1" noEditPoints="1" noAdjustHandles="1" noChangeArrowheads="1" noChangeShapeType="1" noTextEdit="1"/>
              </p:cNvSpPr>
              <p:nvPr/>
            </p:nvSpPr>
            <p:spPr>
              <a:xfrm>
                <a:off x="572237" y="4212146"/>
                <a:ext cx="10648335" cy="2308324"/>
              </a:xfrm>
              <a:prstGeom prst="rect">
                <a:avLst/>
              </a:prstGeom>
              <a:blipFill>
                <a:blip r:embed="rId6"/>
                <a:stretch>
                  <a:fillRect l="-1546" t="-4222" b="-9235"/>
                </a:stretch>
              </a:blipFill>
            </p:spPr>
            <p:txBody>
              <a:bodyPr/>
              <a:lstStyle/>
              <a:p>
                <a:r>
                  <a:rPr lang="en-US">
                    <a:noFill/>
                  </a:rPr>
                  <a:t> </a:t>
                </a:r>
              </a:p>
            </p:txBody>
          </p:sp>
        </mc:Fallback>
      </mc:AlternateContent>
    </p:spTree>
    <p:extLst>
      <p:ext uri="{BB962C8B-B14F-4D97-AF65-F5344CB8AC3E}">
        <p14:creationId xmlns:p14="http://schemas.microsoft.com/office/powerpoint/2010/main" val="24571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Effect transition="in" filter="fade">
                                      <p:cBhvr>
                                        <p:cTn id="15" dur="1000"/>
                                        <p:tgtEl>
                                          <p:spTgt spid="17">
                                            <p:txEl>
                                              <p:pRg st="0" end="0"/>
                                            </p:txEl>
                                          </p:spTgt>
                                        </p:tgtEl>
                                      </p:cBhvr>
                                    </p:animEffect>
                                    <p:anim calcmode="lin" valueType="num">
                                      <p:cBhvr>
                                        <p:cTn id="16"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7">
                                            <p:txEl>
                                              <p:pRg st="1" end="1"/>
                                            </p:txEl>
                                          </p:spTgt>
                                        </p:tgtEl>
                                        <p:attrNameLst>
                                          <p:attrName>style.visibility</p:attrName>
                                        </p:attrNameLst>
                                      </p:cBhvr>
                                      <p:to>
                                        <p:strVal val="visible"/>
                                      </p:to>
                                    </p:set>
                                    <p:animEffect transition="in" filter="fade">
                                      <p:cBhvr>
                                        <p:cTn id="22" dur="1000"/>
                                        <p:tgtEl>
                                          <p:spTgt spid="17">
                                            <p:txEl>
                                              <p:pRg st="1" end="1"/>
                                            </p:txEl>
                                          </p:spTgt>
                                        </p:tgtEl>
                                      </p:cBhvr>
                                    </p:animEffect>
                                    <p:anim calcmode="lin" valueType="num">
                                      <p:cBhvr>
                                        <p:cTn id="2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7">
                                            <p:txEl>
                                              <p:pRg st="2" end="2"/>
                                            </p:txEl>
                                          </p:spTgt>
                                        </p:tgtEl>
                                        <p:attrNameLst>
                                          <p:attrName>style.visibility</p:attrName>
                                        </p:attrNameLst>
                                      </p:cBhvr>
                                      <p:to>
                                        <p:strVal val="visible"/>
                                      </p:to>
                                    </p:set>
                                    <p:animEffect transition="in" filter="fade">
                                      <p:cBhvr>
                                        <p:cTn id="29" dur="1000"/>
                                        <p:tgtEl>
                                          <p:spTgt spid="17">
                                            <p:txEl>
                                              <p:pRg st="2" end="2"/>
                                            </p:txEl>
                                          </p:spTgt>
                                        </p:tgtEl>
                                      </p:cBhvr>
                                    </p:animEffect>
                                    <p:anim calcmode="lin" valueType="num">
                                      <p:cBhvr>
                                        <p:cTn id="30"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9143E-EB43-F342-83DC-2C43EAF73E58}"/>
              </a:ext>
            </a:extLst>
          </p:cNvPr>
          <p:cNvSpPr>
            <a:spLocks noGrp="1"/>
          </p:cNvSpPr>
          <p:nvPr>
            <p:ph type="title"/>
          </p:nvPr>
        </p:nvSpPr>
        <p:spPr>
          <a:xfrm>
            <a:off x="572237" y="-71423"/>
            <a:ext cx="11149781" cy="1325563"/>
          </a:xfrm>
        </p:spPr>
        <p:txBody>
          <a:bodyPr>
            <a:normAutofit/>
          </a:bodyPr>
          <a:lstStyle/>
          <a:p>
            <a:r>
              <a:rPr lang="en-US" sz="5300" dirty="0"/>
              <a:t>Applications</a:t>
            </a:r>
            <a:endParaRPr lang="en-US" sz="4800"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B53EEBF-90E7-CD02-848C-64A5D89318B6}"/>
                  </a:ext>
                </a:extLst>
              </p:cNvPr>
              <p:cNvSpPr txBox="1"/>
              <p:nvPr/>
            </p:nvSpPr>
            <p:spPr>
              <a:xfrm>
                <a:off x="774700" y="1479550"/>
                <a:ext cx="9411807" cy="646331"/>
              </a:xfrm>
              <a:prstGeom prst="rect">
                <a:avLst/>
              </a:prstGeom>
              <a:noFill/>
            </p:spPr>
            <p:txBody>
              <a:bodyPr wrap="none" rtlCol="0">
                <a:spAutoFit/>
              </a:bodyPr>
              <a:lstStyle/>
              <a:p>
                <a:r>
                  <a:rPr lang="en-US" sz="3600" dirty="0"/>
                  <a:t>Can speed up many </a:t>
                </a:r>
                <a14:m>
                  <m:oMath xmlns:m="http://schemas.openxmlformats.org/officeDocument/2006/math">
                    <m:r>
                      <a:rPr lang="en-US" sz="3600" b="0" i="1" smtClean="0">
                        <a:latin typeface="Cambria Math" panose="02040503050406030204" pitchFamily="18" charset="0"/>
                      </a:rPr>
                      <m:t>𝐿𝑊𝐸</m:t>
                    </m:r>
                  </m:oMath>
                </a14:m>
                <a:r>
                  <a:rPr lang="en-US" sz="3600" dirty="0"/>
                  <a:t> based constructions</a:t>
                </a:r>
              </a:p>
            </p:txBody>
          </p:sp>
        </mc:Choice>
        <mc:Fallback xmlns="">
          <p:sp>
            <p:nvSpPr>
              <p:cNvPr id="3" name="TextBox 2">
                <a:extLst>
                  <a:ext uri="{FF2B5EF4-FFF2-40B4-BE49-F238E27FC236}">
                    <a16:creationId xmlns:a16="http://schemas.microsoft.com/office/drawing/2014/main" id="{BB53EEBF-90E7-CD02-848C-64A5D89318B6}"/>
                  </a:ext>
                </a:extLst>
              </p:cNvPr>
              <p:cNvSpPr txBox="1">
                <a:spLocks noRot="1" noChangeAspect="1" noMove="1" noResize="1" noEditPoints="1" noAdjustHandles="1" noChangeArrowheads="1" noChangeShapeType="1" noTextEdit="1"/>
              </p:cNvSpPr>
              <p:nvPr/>
            </p:nvSpPr>
            <p:spPr>
              <a:xfrm>
                <a:off x="774700" y="1479550"/>
                <a:ext cx="9411807" cy="646331"/>
              </a:xfrm>
              <a:prstGeom prst="rect">
                <a:avLst/>
              </a:prstGeom>
              <a:blipFill>
                <a:blip r:embed="rId3"/>
                <a:stretch>
                  <a:fillRect l="-1943" t="-14151" r="-842" b="-35849"/>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E4C17844-1645-A9D8-C233-DF376F66A277}"/>
              </a:ext>
            </a:extLst>
          </p:cNvPr>
          <p:cNvSpPr txBox="1"/>
          <p:nvPr/>
        </p:nvSpPr>
        <p:spPr>
          <a:xfrm>
            <a:off x="1536700" y="2996777"/>
            <a:ext cx="851515" cy="646331"/>
          </a:xfrm>
          <a:prstGeom prst="rect">
            <a:avLst/>
          </a:prstGeom>
          <a:noFill/>
        </p:spPr>
        <p:txBody>
          <a:bodyPr wrap="none" rtlCol="0">
            <a:spAutoFit/>
          </a:bodyPr>
          <a:lstStyle/>
          <a:p>
            <a:r>
              <a:rPr lang="en-US" sz="3600" dirty="0">
                <a:solidFill>
                  <a:schemeClr val="accent1">
                    <a:lumMod val="75000"/>
                  </a:schemeClr>
                </a:solidFill>
              </a:rPr>
              <a:t>PIR</a:t>
            </a:r>
          </a:p>
        </p:txBody>
      </p:sp>
      <p:sp>
        <p:nvSpPr>
          <p:cNvPr id="5" name="TextBox 4">
            <a:extLst>
              <a:ext uri="{FF2B5EF4-FFF2-40B4-BE49-F238E27FC236}">
                <a16:creationId xmlns:a16="http://schemas.microsoft.com/office/drawing/2014/main" id="{A8766EFE-3AC9-0D3B-A9B3-7E168E890187}"/>
              </a:ext>
            </a:extLst>
          </p:cNvPr>
          <p:cNvSpPr txBox="1"/>
          <p:nvPr/>
        </p:nvSpPr>
        <p:spPr>
          <a:xfrm>
            <a:off x="2514600" y="4311649"/>
            <a:ext cx="4165371" cy="646331"/>
          </a:xfrm>
          <a:prstGeom prst="rect">
            <a:avLst/>
          </a:prstGeom>
          <a:noFill/>
        </p:spPr>
        <p:txBody>
          <a:bodyPr wrap="none" rtlCol="0">
            <a:spAutoFit/>
          </a:bodyPr>
          <a:lstStyle/>
          <a:p>
            <a:r>
              <a:rPr lang="en-US" sz="3600" dirty="0">
                <a:solidFill>
                  <a:schemeClr val="accent1">
                    <a:lumMod val="75000"/>
                  </a:schemeClr>
                </a:solidFill>
              </a:rPr>
              <a:t>Constant degree HE</a:t>
            </a:r>
          </a:p>
        </p:txBody>
      </p:sp>
      <p:sp>
        <p:nvSpPr>
          <p:cNvPr id="6" name="TextBox 5">
            <a:extLst>
              <a:ext uri="{FF2B5EF4-FFF2-40B4-BE49-F238E27FC236}">
                <a16:creationId xmlns:a16="http://schemas.microsoft.com/office/drawing/2014/main" id="{AA798027-E4B5-0EC7-79A9-0404D758000E}"/>
              </a:ext>
            </a:extLst>
          </p:cNvPr>
          <p:cNvSpPr txBox="1"/>
          <p:nvPr/>
        </p:nvSpPr>
        <p:spPr>
          <a:xfrm>
            <a:off x="5148136" y="2968870"/>
            <a:ext cx="998991" cy="646331"/>
          </a:xfrm>
          <a:prstGeom prst="rect">
            <a:avLst/>
          </a:prstGeom>
          <a:noFill/>
        </p:spPr>
        <p:txBody>
          <a:bodyPr wrap="none" rtlCol="0">
            <a:spAutoFit/>
          </a:bodyPr>
          <a:lstStyle/>
          <a:p>
            <a:r>
              <a:rPr lang="en-US" sz="3600" dirty="0">
                <a:solidFill>
                  <a:schemeClr val="accent1">
                    <a:lumMod val="75000"/>
                  </a:schemeClr>
                </a:solidFill>
              </a:rPr>
              <a:t>LHE</a:t>
            </a:r>
          </a:p>
        </p:txBody>
      </p:sp>
      <p:sp>
        <p:nvSpPr>
          <p:cNvPr id="7" name="TextBox 6">
            <a:extLst>
              <a:ext uri="{FF2B5EF4-FFF2-40B4-BE49-F238E27FC236}">
                <a16:creationId xmlns:a16="http://schemas.microsoft.com/office/drawing/2014/main" id="{5D2A724B-C66E-69C8-A0E0-70B19DFE4EDE}"/>
              </a:ext>
            </a:extLst>
          </p:cNvPr>
          <p:cNvSpPr txBox="1"/>
          <p:nvPr/>
        </p:nvSpPr>
        <p:spPr>
          <a:xfrm>
            <a:off x="8907048" y="2908298"/>
            <a:ext cx="1034257" cy="646331"/>
          </a:xfrm>
          <a:prstGeom prst="rect">
            <a:avLst/>
          </a:prstGeom>
          <a:noFill/>
        </p:spPr>
        <p:txBody>
          <a:bodyPr wrap="none" rtlCol="0">
            <a:spAutoFit/>
          </a:bodyPr>
          <a:lstStyle/>
          <a:p>
            <a:r>
              <a:rPr lang="en-US" sz="3600" dirty="0">
                <a:solidFill>
                  <a:schemeClr val="accent1">
                    <a:lumMod val="75000"/>
                  </a:schemeClr>
                </a:solidFill>
              </a:rPr>
              <a:t>HSS</a:t>
            </a:r>
          </a:p>
        </p:txBody>
      </p:sp>
      <p:sp>
        <p:nvSpPr>
          <p:cNvPr id="8" name="TextBox 7">
            <a:extLst>
              <a:ext uri="{FF2B5EF4-FFF2-40B4-BE49-F238E27FC236}">
                <a16:creationId xmlns:a16="http://schemas.microsoft.com/office/drawing/2014/main" id="{7BBBE69F-D89B-31D2-FA15-B77129B35C1E}"/>
              </a:ext>
            </a:extLst>
          </p:cNvPr>
          <p:cNvSpPr txBox="1"/>
          <p:nvPr/>
        </p:nvSpPr>
        <p:spPr>
          <a:xfrm>
            <a:off x="8458707" y="4311649"/>
            <a:ext cx="1069524" cy="646331"/>
          </a:xfrm>
          <a:prstGeom prst="rect">
            <a:avLst/>
          </a:prstGeom>
          <a:noFill/>
        </p:spPr>
        <p:txBody>
          <a:bodyPr wrap="none" rtlCol="0">
            <a:spAutoFit/>
          </a:bodyPr>
          <a:lstStyle/>
          <a:p>
            <a:r>
              <a:rPr lang="en-US" sz="3600" dirty="0">
                <a:solidFill>
                  <a:schemeClr val="accent1">
                    <a:lumMod val="75000"/>
                  </a:schemeClr>
                </a:solidFill>
              </a:rPr>
              <a:t>IPFE</a:t>
            </a:r>
          </a:p>
        </p:txBody>
      </p:sp>
    </p:spTree>
    <p:extLst>
      <p:ext uri="{BB962C8B-B14F-4D97-AF65-F5344CB8AC3E}">
        <p14:creationId xmlns:p14="http://schemas.microsoft.com/office/powerpoint/2010/main" val="278604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9143E-EB43-F342-83DC-2C43EAF73E58}"/>
              </a:ext>
            </a:extLst>
          </p:cNvPr>
          <p:cNvSpPr>
            <a:spLocks noGrp="1"/>
          </p:cNvSpPr>
          <p:nvPr>
            <p:ph type="title"/>
          </p:nvPr>
        </p:nvSpPr>
        <p:spPr>
          <a:xfrm>
            <a:off x="572237" y="-71423"/>
            <a:ext cx="11149781" cy="1325563"/>
          </a:xfrm>
        </p:spPr>
        <p:txBody>
          <a:bodyPr>
            <a:normAutofit/>
          </a:bodyPr>
          <a:lstStyle/>
          <a:p>
            <a:r>
              <a:rPr lang="en-US" sz="5300" dirty="0"/>
              <a:t>Open Problems</a:t>
            </a:r>
            <a:endParaRPr lang="en-US" sz="4800"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20922A7-D273-7CC5-1D63-7ABDB2C42839}"/>
                  </a:ext>
                </a:extLst>
              </p:cNvPr>
              <p:cNvSpPr txBox="1"/>
              <p:nvPr/>
            </p:nvSpPr>
            <p:spPr>
              <a:xfrm>
                <a:off x="572237" y="1313146"/>
                <a:ext cx="11568633" cy="5016117"/>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sz="3600" dirty="0"/>
                  <a:t>Can we sample trapdoors for </a:t>
                </a:r>
                <a14:m>
                  <m:oMath xmlns:m="http://schemas.openxmlformats.org/officeDocument/2006/math">
                    <m:r>
                      <a:rPr lang="en-US" sz="3600" b="0" i="1" smtClean="0">
                        <a:latin typeface="Cambria Math" panose="02040503050406030204" pitchFamily="18" charset="0"/>
                      </a:rPr>
                      <m:t>𝑚</m:t>
                    </m:r>
                    <m:r>
                      <a:rPr lang="en-US" sz="3600" b="0" i="1" smtClean="0">
                        <a:latin typeface="Cambria Math" panose="02040503050406030204" pitchFamily="18" charset="0"/>
                      </a:rPr>
                      <m:t>=</m:t>
                    </m:r>
                    <m:acc>
                      <m:accPr>
                        <m:chr m:val="̃"/>
                        <m:ctrlPr>
                          <a:rPr lang="en-US" sz="3600" b="0" i="1" smtClean="0">
                            <a:latin typeface="Cambria Math" panose="02040503050406030204" pitchFamily="18" charset="0"/>
                          </a:rPr>
                        </m:ctrlPr>
                      </m:accPr>
                      <m:e>
                        <m:r>
                          <a:rPr lang="en-US" sz="3600" b="0" i="1" smtClean="0">
                            <a:latin typeface="Cambria Math" panose="02040503050406030204" pitchFamily="18" charset="0"/>
                          </a:rPr>
                          <m:t>𝑂</m:t>
                        </m:r>
                      </m:e>
                    </m:acc>
                    <m:d>
                      <m:dPr>
                        <m:ctrlPr>
                          <a:rPr lang="en-US" sz="3600" b="0" i="1" smtClean="0">
                            <a:latin typeface="Cambria Math" panose="02040503050406030204" pitchFamily="18" charset="0"/>
                          </a:rPr>
                        </m:ctrlPr>
                      </m:dPr>
                      <m:e>
                        <m:r>
                          <a:rPr lang="en-US" sz="3600" b="0" i="1" smtClean="0">
                            <a:latin typeface="Cambria Math" panose="02040503050406030204" pitchFamily="18" charset="0"/>
                          </a:rPr>
                          <m:t>𝑛</m:t>
                        </m:r>
                      </m:e>
                    </m:d>
                  </m:oMath>
                </a14:m>
                <a:r>
                  <a:rPr lang="en-US" sz="3600" dirty="0"/>
                  <a:t>?</a:t>
                </a:r>
              </a:p>
              <a:p>
                <a:pPr marL="285750" indent="-285750">
                  <a:lnSpc>
                    <a:spcPct val="150000"/>
                  </a:lnSpc>
                  <a:buFont typeface="Wingdings" panose="05000000000000000000" pitchFamily="2" charset="2"/>
                  <a:buChar char="Ø"/>
                </a:pPr>
                <a:r>
                  <a:rPr lang="en-US" sz="3600" dirty="0"/>
                  <a:t>Do sparse lattices admit faster lattice reduction algorithms?</a:t>
                </a:r>
              </a:p>
              <a:p>
                <a:pPr marL="285750" indent="-285750">
                  <a:lnSpc>
                    <a:spcPct val="150000"/>
                  </a:lnSpc>
                  <a:buFont typeface="Wingdings" panose="05000000000000000000" pitchFamily="2" charset="2"/>
                  <a:buChar char="Ø"/>
                </a:pPr>
                <a:r>
                  <a:rPr lang="en-US" sz="3600" dirty="0"/>
                  <a:t>Are there other ways of leveraging sparsity for attacks against </a:t>
                </a:r>
                <a14:m>
                  <m:oMath xmlns:m="http://schemas.openxmlformats.org/officeDocument/2006/math">
                    <m:r>
                      <a:rPr lang="en-US" sz="3600" b="0" i="1" smtClean="0">
                        <a:latin typeface="Cambria Math" panose="02040503050406030204" pitchFamily="18" charset="0"/>
                      </a:rPr>
                      <m:t>𝑠𝐿𝑊𝐸</m:t>
                    </m:r>
                  </m:oMath>
                </a14:m>
                <a:r>
                  <a:rPr lang="en-US" sz="3600" dirty="0"/>
                  <a:t> besides the dense minor method?</a:t>
                </a:r>
              </a:p>
              <a:p>
                <a:pPr marL="285750" indent="-285750">
                  <a:lnSpc>
                    <a:spcPct val="150000"/>
                  </a:lnSpc>
                  <a:buFont typeface="Wingdings" panose="05000000000000000000" pitchFamily="2" charset="2"/>
                  <a:buChar char="Ø"/>
                </a:pPr>
                <a:r>
                  <a:rPr lang="en-US" sz="3600" dirty="0"/>
                  <a:t>Is small-secret </a:t>
                </a:r>
                <a14:m>
                  <m:oMath xmlns:m="http://schemas.openxmlformats.org/officeDocument/2006/math">
                    <m:r>
                      <a:rPr lang="en-US" sz="3600" b="0" i="1" smtClean="0">
                        <a:latin typeface="Cambria Math" panose="02040503050406030204" pitchFamily="18" charset="0"/>
                      </a:rPr>
                      <m:t>𝑠𝐿𝑊𝐸</m:t>
                    </m:r>
                  </m:oMath>
                </a14:m>
                <a:r>
                  <a:rPr lang="en-US" sz="3600" dirty="0"/>
                  <a:t> a hard problem?</a:t>
                </a:r>
              </a:p>
            </p:txBody>
          </p:sp>
        </mc:Choice>
        <mc:Fallback xmlns="">
          <p:sp>
            <p:nvSpPr>
              <p:cNvPr id="11" name="TextBox 10">
                <a:extLst>
                  <a:ext uri="{FF2B5EF4-FFF2-40B4-BE49-F238E27FC236}">
                    <a16:creationId xmlns:a16="http://schemas.microsoft.com/office/drawing/2014/main" id="{720922A7-D273-7CC5-1D63-7ABDB2C42839}"/>
                  </a:ext>
                </a:extLst>
              </p:cNvPr>
              <p:cNvSpPr txBox="1">
                <a:spLocks noRot="1" noChangeAspect="1" noMove="1" noResize="1" noEditPoints="1" noAdjustHandles="1" noChangeArrowheads="1" noChangeShapeType="1" noTextEdit="1"/>
              </p:cNvSpPr>
              <p:nvPr/>
            </p:nvSpPr>
            <p:spPr>
              <a:xfrm>
                <a:off x="572237" y="1313146"/>
                <a:ext cx="11568633" cy="5016117"/>
              </a:xfrm>
              <a:prstGeom prst="rect">
                <a:avLst/>
              </a:prstGeom>
              <a:blipFill>
                <a:blip r:embed="rId3"/>
                <a:stretch>
                  <a:fillRect l="-1423" b="-3767"/>
                </a:stretch>
              </a:blipFill>
            </p:spPr>
            <p:txBody>
              <a:bodyPr/>
              <a:lstStyle/>
              <a:p>
                <a:r>
                  <a:rPr lang="en-US">
                    <a:noFill/>
                  </a:rPr>
                  <a:t> </a:t>
                </a:r>
              </a:p>
            </p:txBody>
          </p:sp>
        </mc:Fallback>
      </mc:AlternateContent>
    </p:spTree>
    <p:extLst>
      <p:ext uri="{BB962C8B-B14F-4D97-AF65-F5344CB8AC3E}">
        <p14:creationId xmlns:p14="http://schemas.microsoft.com/office/powerpoint/2010/main" val="258647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1000"/>
                                        <p:tgtEl>
                                          <p:spTgt spid="11">
                                            <p:txEl>
                                              <p:pRg st="3" end="3"/>
                                            </p:txEl>
                                          </p:spTgt>
                                        </p:tgtEl>
                                      </p:cBhvr>
                                    </p:animEffect>
                                    <p:anim calcmode="lin" valueType="num">
                                      <p:cBhvr>
                                        <p:cTn id="29"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9143E-EB43-F342-83DC-2C43EAF73E58}"/>
              </a:ext>
            </a:extLst>
          </p:cNvPr>
          <p:cNvSpPr>
            <a:spLocks noGrp="1"/>
          </p:cNvSpPr>
          <p:nvPr>
            <p:ph type="title"/>
          </p:nvPr>
        </p:nvSpPr>
        <p:spPr>
          <a:xfrm>
            <a:off x="4043362" y="2766218"/>
            <a:ext cx="4105275" cy="1325563"/>
          </a:xfrm>
        </p:spPr>
        <p:txBody>
          <a:bodyPr>
            <a:normAutofit/>
          </a:bodyPr>
          <a:lstStyle/>
          <a:p>
            <a:pPr algn="ctr"/>
            <a:r>
              <a:rPr lang="en-US" sz="5300" dirty="0"/>
              <a:t>Reduction</a:t>
            </a:r>
            <a:endParaRPr lang="en-US" sz="4800" dirty="0"/>
          </a:p>
        </p:txBody>
      </p:sp>
    </p:spTree>
    <p:extLst>
      <p:ext uri="{BB962C8B-B14F-4D97-AF65-F5344CB8AC3E}">
        <p14:creationId xmlns:p14="http://schemas.microsoft.com/office/powerpoint/2010/main" val="3150628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D09143E-EB43-F342-83DC-2C43EAF73E58}"/>
                  </a:ext>
                </a:extLst>
              </p:cNvPr>
              <p:cNvSpPr>
                <a:spLocks noGrp="1"/>
              </p:cNvSpPr>
              <p:nvPr>
                <p:ph type="title"/>
              </p:nvPr>
            </p:nvSpPr>
            <p:spPr>
              <a:xfrm>
                <a:off x="9181306" y="302418"/>
                <a:ext cx="852487" cy="1325563"/>
              </a:xfrm>
            </p:spPr>
            <p:txBody>
              <a:bodyPr>
                <a:normAutofit/>
              </a:bodyPr>
              <a:lstStyle/>
              <a:p>
                <a:pPr/>
                <a14:m>
                  <m:oMathPara xmlns:m="http://schemas.openxmlformats.org/officeDocument/2006/math">
                    <m:oMathParaPr>
                      <m:jc m:val="centerGroup"/>
                    </m:oMathParaPr>
                    <m:oMath xmlns:m="http://schemas.openxmlformats.org/officeDocument/2006/math">
                      <m:r>
                        <a:rPr lang="en-US" sz="4800" b="0" i="1" smtClean="0">
                          <a:solidFill>
                            <a:schemeClr val="accent6">
                              <a:lumMod val="75000"/>
                            </a:schemeClr>
                          </a:solidFill>
                          <a:latin typeface="Cambria Math" panose="02040503050406030204" pitchFamily="18" charset="0"/>
                        </a:rPr>
                        <m:t>𝒪</m:t>
                      </m:r>
                    </m:oMath>
                  </m:oMathPara>
                </a14:m>
                <a:endParaRPr lang="en-US" sz="4800" dirty="0"/>
              </a:p>
            </p:txBody>
          </p:sp>
        </mc:Choice>
        <mc:Fallback xmlns="">
          <p:sp>
            <p:nvSpPr>
              <p:cNvPr id="2" name="Title 1">
                <a:extLst>
                  <a:ext uri="{FF2B5EF4-FFF2-40B4-BE49-F238E27FC236}">
                    <a16:creationId xmlns:a16="http://schemas.microsoft.com/office/drawing/2014/main" id="{DD09143E-EB43-F342-83DC-2C43EAF73E58}"/>
                  </a:ext>
                </a:extLst>
              </p:cNvPr>
              <p:cNvSpPr>
                <a:spLocks noGrp="1" noRot="1" noChangeAspect="1" noMove="1" noResize="1" noEditPoints="1" noAdjustHandles="1" noChangeArrowheads="1" noChangeShapeType="1" noTextEdit="1"/>
              </p:cNvSpPr>
              <p:nvPr>
                <p:ph type="title"/>
              </p:nvPr>
            </p:nvSpPr>
            <p:spPr>
              <a:xfrm>
                <a:off x="9181306" y="302418"/>
                <a:ext cx="852487" cy="1325563"/>
              </a:xfr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143A308-9150-4CFB-DA0D-3FD81CC59E4E}"/>
                  </a:ext>
                </a:extLst>
              </p:cNvPr>
              <p:cNvSpPr txBox="1"/>
              <p:nvPr/>
            </p:nvSpPr>
            <p:spPr>
              <a:xfrm>
                <a:off x="7499350" y="1289050"/>
                <a:ext cx="4216400" cy="646331"/>
              </a:xfrm>
              <a:prstGeom prst="rect">
                <a:avLst/>
              </a:prstGeom>
              <a:noFill/>
            </p:spPr>
            <p:txBody>
              <a:bodyPr wrap="square" rtlCol="0">
                <a:spAutoFit/>
              </a:bodyPr>
              <a:lstStyle/>
              <a:p>
                <a:r>
                  <a:rPr lang="en-US" sz="3600" dirty="0">
                    <a:solidFill>
                      <a:schemeClr val="accent2">
                        <a:lumMod val="75000"/>
                      </a:schemeClr>
                    </a:solidFill>
                  </a:rPr>
                  <a:t>Solves Sparse </a:t>
                </a:r>
                <a14:m>
                  <m:oMath xmlns:m="http://schemas.openxmlformats.org/officeDocument/2006/math">
                    <m:r>
                      <a:rPr lang="en-US" sz="3600" i="1" dirty="0" smtClean="0">
                        <a:solidFill>
                          <a:schemeClr val="accent2">
                            <a:lumMod val="75000"/>
                          </a:schemeClr>
                        </a:solidFill>
                        <a:latin typeface="Cambria Math" panose="02040503050406030204" pitchFamily="18" charset="0"/>
                      </a:rPr>
                      <m:t>𝐿𝑊𝐸</m:t>
                    </m:r>
                  </m:oMath>
                </a14:m>
                <a:endParaRPr lang="en-US" dirty="0">
                  <a:solidFill>
                    <a:schemeClr val="accent2">
                      <a:lumMod val="75000"/>
                    </a:schemeClr>
                  </a:solidFill>
                </a:endParaRPr>
              </a:p>
            </p:txBody>
          </p:sp>
        </mc:Choice>
        <mc:Fallback xmlns="">
          <p:sp>
            <p:nvSpPr>
              <p:cNvPr id="3" name="TextBox 2">
                <a:extLst>
                  <a:ext uri="{FF2B5EF4-FFF2-40B4-BE49-F238E27FC236}">
                    <a16:creationId xmlns:a16="http://schemas.microsoft.com/office/drawing/2014/main" id="{3143A308-9150-4CFB-DA0D-3FD81CC59E4E}"/>
                  </a:ext>
                </a:extLst>
              </p:cNvPr>
              <p:cNvSpPr txBox="1">
                <a:spLocks noRot="1" noChangeAspect="1" noMove="1" noResize="1" noEditPoints="1" noAdjustHandles="1" noChangeArrowheads="1" noChangeShapeType="1" noTextEdit="1"/>
              </p:cNvSpPr>
              <p:nvPr/>
            </p:nvSpPr>
            <p:spPr>
              <a:xfrm>
                <a:off x="7499350" y="1289050"/>
                <a:ext cx="4216400" cy="646331"/>
              </a:xfrm>
              <a:prstGeom prst="rect">
                <a:avLst/>
              </a:prstGeom>
              <a:blipFill>
                <a:blip r:embed="rId4"/>
                <a:stretch>
                  <a:fillRect l="-4335" t="-13208" b="-35849"/>
                </a:stretch>
              </a:blipFill>
            </p:spPr>
            <p:txBody>
              <a:bodyPr/>
              <a:lstStyle/>
              <a:p>
                <a:r>
                  <a:rPr lang="en-US">
                    <a:noFill/>
                  </a:rPr>
                  <a:t> </a:t>
                </a:r>
              </a:p>
            </p:txBody>
          </p:sp>
        </mc:Fallback>
      </mc:AlternateContent>
      <p:pic>
        <p:nvPicPr>
          <p:cNvPr id="5" name="Graphic 4" descr="Head with gears with solid fill">
            <a:extLst>
              <a:ext uri="{FF2B5EF4-FFF2-40B4-BE49-F238E27FC236}">
                <a16:creationId xmlns:a16="http://schemas.microsoft.com/office/drawing/2014/main" id="{C4566778-C2BA-D1EF-B8B3-88061B13CB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71650" y="508000"/>
            <a:ext cx="914400" cy="914400"/>
          </a:xfrm>
          <a:prstGeom prst="rect">
            <a:avLst/>
          </a:prstGeom>
        </p:spPr>
      </p:pic>
      <p:graphicFrame>
        <p:nvGraphicFramePr>
          <p:cNvPr id="6" name="Table 5">
            <a:extLst>
              <a:ext uri="{FF2B5EF4-FFF2-40B4-BE49-F238E27FC236}">
                <a16:creationId xmlns:a16="http://schemas.microsoft.com/office/drawing/2014/main" id="{C0868BB0-F077-403F-7040-E0478B7547F1}"/>
              </a:ext>
            </a:extLst>
          </p:cNvPr>
          <p:cNvGraphicFramePr>
            <a:graphicFrameLocks noGrp="1"/>
          </p:cNvGraphicFramePr>
          <p:nvPr>
            <p:extLst>
              <p:ext uri="{D42A27DB-BD31-4B8C-83A1-F6EECF244321}">
                <p14:modId xmlns:p14="http://schemas.microsoft.com/office/powerpoint/2010/main" val="1511425054"/>
              </p:ext>
            </p:extLst>
          </p:nvPr>
        </p:nvGraphicFramePr>
        <p:xfrm>
          <a:off x="1016000" y="2316480"/>
          <a:ext cx="2425700" cy="1371600"/>
        </p:xfrm>
        <a:graphic>
          <a:graphicData uri="http://schemas.openxmlformats.org/drawingml/2006/table">
            <a:tbl>
              <a:tblPr>
                <a:tableStyleId>{5C22544A-7EE6-4342-B048-85BDC9FD1C3A}</a:tableStyleId>
              </a:tblPr>
              <a:tblGrid>
                <a:gridCol w="606425">
                  <a:extLst>
                    <a:ext uri="{9D8B030D-6E8A-4147-A177-3AD203B41FA5}">
                      <a16:colId xmlns:a16="http://schemas.microsoft.com/office/drawing/2014/main" val="2584870322"/>
                    </a:ext>
                  </a:extLst>
                </a:gridCol>
                <a:gridCol w="606425">
                  <a:extLst>
                    <a:ext uri="{9D8B030D-6E8A-4147-A177-3AD203B41FA5}">
                      <a16:colId xmlns:a16="http://schemas.microsoft.com/office/drawing/2014/main" val="846906307"/>
                    </a:ext>
                  </a:extLst>
                </a:gridCol>
                <a:gridCol w="606425">
                  <a:extLst>
                    <a:ext uri="{9D8B030D-6E8A-4147-A177-3AD203B41FA5}">
                      <a16:colId xmlns:a16="http://schemas.microsoft.com/office/drawing/2014/main" val="2232880771"/>
                    </a:ext>
                  </a:extLst>
                </a:gridCol>
                <a:gridCol w="606425">
                  <a:extLst>
                    <a:ext uri="{9D8B030D-6E8A-4147-A177-3AD203B41FA5}">
                      <a16:colId xmlns:a16="http://schemas.microsoft.com/office/drawing/2014/main" val="292005458"/>
                    </a:ext>
                  </a:extLst>
                </a:gridCol>
              </a:tblGrid>
              <a:tr h="370840">
                <a:tc>
                  <a:txBody>
                    <a:bodyPr/>
                    <a:lstStyle/>
                    <a:p>
                      <a:pPr algn="ctr"/>
                      <a:r>
                        <a:rPr lang="en-US" sz="2400" dirty="0"/>
                        <a:t>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11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16442968"/>
                  </a:ext>
                </a:extLst>
              </a:tr>
              <a:tr h="370840">
                <a:tc>
                  <a:txBody>
                    <a:bodyPr/>
                    <a:lstStyle/>
                    <a:p>
                      <a:pPr algn="ctr"/>
                      <a:r>
                        <a:rPr lang="en-US" sz="2400" dirty="0"/>
                        <a:t>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12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56961690"/>
                  </a:ext>
                </a:extLst>
              </a:tr>
              <a:tr h="370840">
                <a:tc>
                  <a:txBody>
                    <a:bodyPr/>
                    <a:lstStyle/>
                    <a:p>
                      <a:pPr algn="ctr"/>
                      <a:r>
                        <a:rPr lang="en-US" sz="2400" dirty="0"/>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11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10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54461607"/>
                  </a:ext>
                </a:extLst>
              </a:tr>
            </a:tbl>
          </a:graphicData>
        </a:graphic>
      </p:graphicFrame>
      <p:graphicFrame>
        <p:nvGraphicFramePr>
          <p:cNvPr id="7" name="Table 6">
            <a:extLst>
              <a:ext uri="{FF2B5EF4-FFF2-40B4-BE49-F238E27FC236}">
                <a16:creationId xmlns:a16="http://schemas.microsoft.com/office/drawing/2014/main" id="{AAAD5A22-1859-2F2C-9B43-8A97FB53DEFE}"/>
              </a:ext>
            </a:extLst>
          </p:cNvPr>
          <p:cNvGraphicFramePr>
            <a:graphicFrameLocks noGrp="1"/>
          </p:cNvGraphicFramePr>
          <p:nvPr>
            <p:extLst>
              <p:ext uri="{D42A27DB-BD31-4B8C-83A1-F6EECF244321}">
                <p14:modId xmlns:p14="http://schemas.microsoft.com/office/powerpoint/2010/main" val="1963616389"/>
              </p:ext>
            </p:extLst>
          </p:nvPr>
        </p:nvGraphicFramePr>
        <p:xfrm>
          <a:off x="1016000" y="5643880"/>
          <a:ext cx="2425700" cy="457200"/>
        </p:xfrm>
        <a:graphic>
          <a:graphicData uri="http://schemas.openxmlformats.org/drawingml/2006/table">
            <a:tbl>
              <a:tblPr>
                <a:tableStyleId>{5C22544A-7EE6-4342-B048-85BDC9FD1C3A}</a:tableStyleId>
              </a:tblPr>
              <a:tblGrid>
                <a:gridCol w="606425">
                  <a:extLst>
                    <a:ext uri="{9D8B030D-6E8A-4147-A177-3AD203B41FA5}">
                      <a16:colId xmlns:a16="http://schemas.microsoft.com/office/drawing/2014/main" val="2584870322"/>
                    </a:ext>
                  </a:extLst>
                </a:gridCol>
                <a:gridCol w="606425">
                  <a:extLst>
                    <a:ext uri="{9D8B030D-6E8A-4147-A177-3AD203B41FA5}">
                      <a16:colId xmlns:a16="http://schemas.microsoft.com/office/drawing/2014/main" val="846906307"/>
                    </a:ext>
                  </a:extLst>
                </a:gridCol>
                <a:gridCol w="606425">
                  <a:extLst>
                    <a:ext uri="{9D8B030D-6E8A-4147-A177-3AD203B41FA5}">
                      <a16:colId xmlns:a16="http://schemas.microsoft.com/office/drawing/2014/main" val="2232880771"/>
                    </a:ext>
                  </a:extLst>
                </a:gridCol>
                <a:gridCol w="606425">
                  <a:extLst>
                    <a:ext uri="{9D8B030D-6E8A-4147-A177-3AD203B41FA5}">
                      <a16:colId xmlns:a16="http://schemas.microsoft.com/office/drawing/2014/main" val="292005458"/>
                    </a:ext>
                  </a:extLst>
                </a:gridCol>
              </a:tblGrid>
              <a:tr h="370840">
                <a:tc>
                  <a:txBody>
                    <a:bodyPr/>
                    <a:lstStyle/>
                    <a:p>
                      <a:pPr algn="ctr"/>
                      <a:r>
                        <a:rPr lang="en-US" sz="2400" dirty="0"/>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16442968"/>
                  </a:ext>
                </a:extLst>
              </a:tr>
            </a:tbl>
          </a:graphicData>
        </a:graphic>
      </p:graphicFrame>
      <p:graphicFrame>
        <p:nvGraphicFramePr>
          <p:cNvPr id="8" name="Table 7">
            <a:extLst>
              <a:ext uri="{FF2B5EF4-FFF2-40B4-BE49-F238E27FC236}">
                <a16:creationId xmlns:a16="http://schemas.microsoft.com/office/drawing/2014/main" id="{E1CC8642-B8F1-A271-6B0B-FFBEF0FF98E5}"/>
              </a:ext>
            </a:extLst>
          </p:cNvPr>
          <p:cNvGraphicFramePr>
            <a:graphicFrameLocks noGrp="1"/>
          </p:cNvGraphicFramePr>
          <p:nvPr>
            <p:extLst>
              <p:ext uri="{D42A27DB-BD31-4B8C-83A1-F6EECF244321}">
                <p14:modId xmlns:p14="http://schemas.microsoft.com/office/powerpoint/2010/main" val="2731807783"/>
              </p:ext>
            </p:extLst>
          </p:nvPr>
        </p:nvGraphicFramePr>
        <p:xfrm>
          <a:off x="8382000" y="2316480"/>
          <a:ext cx="2425700" cy="2743200"/>
        </p:xfrm>
        <a:graphic>
          <a:graphicData uri="http://schemas.openxmlformats.org/drawingml/2006/table">
            <a:tbl>
              <a:tblPr>
                <a:tableStyleId>{5C22544A-7EE6-4342-B048-85BDC9FD1C3A}</a:tableStyleId>
              </a:tblPr>
              <a:tblGrid>
                <a:gridCol w="606425">
                  <a:extLst>
                    <a:ext uri="{9D8B030D-6E8A-4147-A177-3AD203B41FA5}">
                      <a16:colId xmlns:a16="http://schemas.microsoft.com/office/drawing/2014/main" val="2584870322"/>
                    </a:ext>
                  </a:extLst>
                </a:gridCol>
                <a:gridCol w="606425">
                  <a:extLst>
                    <a:ext uri="{9D8B030D-6E8A-4147-A177-3AD203B41FA5}">
                      <a16:colId xmlns:a16="http://schemas.microsoft.com/office/drawing/2014/main" val="846906307"/>
                    </a:ext>
                  </a:extLst>
                </a:gridCol>
                <a:gridCol w="606425">
                  <a:extLst>
                    <a:ext uri="{9D8B030D-6E8A-4147-A177-3AD203B41FA5}">
                      <a16:colId xmlns:a16="http://schemas.microsoft.com/office/drawing/2014/main" val="2232880771"/>
                    </a:ext>
                  </a:extLst>
                </a:gridCol>
                <a:gridCol w="606425">
                  <a:extLst>
                    <a:ext uri="{9D8B030D-6E8A-4147-A177-3AD203B41FA5}">
                      <a16:colId xmlns:a16="http://schemas.microsoft.com/office/drawing/2014/main" val="292005458"/>
                    </a:ext>
                  </a:extLst>
                </a:gridCol>
              </a:tblGrid>
              <a:tr h="370840">
                <a:tc>
                  <a:txBody>
                    <a:bodyPr/>
                    <a:lstStyle/>
                    <a:p>
                      <a:pPr algn="ctr"/>
                      <a:r>
                        <a:rPr lang="en-US" sz="2400" dirty="0"/>
                        <a:t>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11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16442968"/>
                  </a:ext>
                </a:extLst>
              </a:tr>
              <a:tr h="370840">
                <a:tc>
                  <a:txBody>
                    <a:bodyPr/>
                    <a:lstStyle/>
                    <a:p>
                      <a:pPr algn="ctr"/>
                      <a:r>
                        <a:rPr lang="en-US" sz="2400" dirty="0"/>
                        <a:t>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12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56961690"/>
                  </a:ext>
                </a:extLst>
              </a:tr>
              <a:tr h="370840">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53804687"/>
                  </a:ext>
                </a:extLst>
              </a:tr>
              <a:tr h="370840">
                <a:tc>
                  <a:txBody>
                    <a:bodyPr/>
                    <a:lstStyle/>
                    <a:p>
                      <a:pPr algn="ctr"/>
                      <a:r>
                        <a:rPr lang="en-US" sz="2400" dirty="0"/>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11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10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54461607"/>
                  </a:ext>
                </a:extLst>
              </a:tr>
              <a:tr h="370840">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36540903"/>
                  </a:ext>
                </a:extLst>
              </a:tr>
              <a:tr h="370840">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52813661"/>
                  </a:ext>
                </a:extLst>
              </a:tr>
            </a:tbl>
          </a:graphicData>
        </a:graphic>
      </p:graphicFrame>
      <p:graphicFrame>
        <p:nvGraphicFramePr>
          <p:cNvPr id="9" name="Table 8">
            <a:extLst>
              <a:ext uri="{FF2B5EF4-FFF2-40B4-BE49-F238E27FC236}">
                <a16:creationId xmlns:a16="http://schemas.microsoft.com/office/drawing/2014/main" id="{1F685D6A-2E2D-7FFD-E4D3-EC6102DFD595}"/>
              </a:ext>
            </a:extLst>
          </p:cNvPr>
          <p:cNvGraphicFramePr>
            <a:graphicFrameLocks noGrp="1"/>
          </p:cNvGraphicFramePr>
          <p:nvPr>
            <p:extLst>
              <p:ext uri="{D42A27DB-BD31-4B8C-83A1-F6EECF244321}">
                <p14:modId xmlns:p14="http://schemas.microsoft.com/office/powerpoint/2010/main" val="1036203142"/>
              </p:ext>
            </p:extLst>
          </p:nvPr>
        </p:nvGraphicFramePr>
        <p:xfrm>
          <a:off x="8382000" y="5643880"/>
          <a:ext cx="2425700" cy="457200"/>
        </p:xfrm>
        <a:graphic>
          <a:graphicData uri="http://schemas.openxmlformats.org/drawingml/2006/table">
            <a:tbl>
              <a:tblPr>
                <a:tableStyleId>{5C22544A-7EE6-4342-B048-85BDC9FD1C3A}</a:tableStyleId>
              </a:tblPr>
              <a:tblGrid>
                <a:gridCol w="606425">
                  <a:extLst>
                    <a:ext uri="{9D8B030D-6E8A-4147-A177-3AD203B41FA5}">
                      <a16:colId xmlns:a16="http://schemas.microsoft.com/office/drawing/2014/main" val="2584870322"/>
                    </a:ext>
                  </a:extLst>
                </a:gridCol>
                <a:gridCol w="606425">
                  <a:extLst>
                    <a:ext uri="{9D8B030D-6E8A-4147-A177-3AD203B41FA5}">
                      <a16:colId xmlns:a16="http://schemas.microsoft.com/office/drawing/2014/main" val="846906307"/>
                    </a:ext>
                  </a:extLst>
                </a:gridCol>
                <a:gridCol w="606425">
                  <a:extLst>
                    <a:ext uri="{9D8B030D-6E8A-4147-A177-3AD203B41FA5}">
                      <a16:colId xmlns:a16="http://schemas.microsoft.com/office/drawing/2014/main" val="2232880771"/>
                    </a:ext>
                  </a:extLst>
                </a:gridCol>
                <a:gridCol w="606425">
                  <a:extLst>
                    <a:ext uri="{9D8B030D-6E8A-4147-A177-3AD203B41FA5}">
                      <a16:colId xmlns:a16="http://schemas.microsoft.com/office/drawing/2014/main" val="292005458"/>
                    </a:ext>
                  </a:extLst>
                </a:gridCol>
              </a:tblGrid>
              <a:tr h="370840">
                <a:tc>
                  <a:txBody>
                    <a:bodyPr/>
                    <a:lstStyle/>
                    <a:p>
                      <a:pPr algn="ctr"/>
                      <a:r>
                        <a:rPr lang="en-US" sz="2400" dirty="0"/>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16442968"/>
                  </a:ext>
                </a:extLst>
              </a:tr>
            </a:tbl>
          </a:graphicData>
        </a:graphic>
      </p:graphicFrame>
      <p:sp>
        <p:nvSpPr>
          <p:cNvPr id="10" name="Arrow: Right 9">
            <a:extLst>
              <a:ext uri="{FF2B5EF4-FFF2-40B4-BE49-F238E27FC236}">
                <a16:creationId xmlns:a16="http://schemas.microsoft.com/office/drawing/2014/main" id="{5D63372B-FF33-5021-0DB8-6D5A2469EED8}"/>
              </a:ext>
            </a:extLst>
          </p:cNvPr>
          <p:cNvSpPr/>
          <p:nvPr/>
        </p:nvSpPr>
        <p:spPr>
          <a:xfrm>
            <a:off x="4121150" y="3111500"/>
            <a:ext cx="3378200" cy="2476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A7932DB3-0CAB-AC53-9364-ED892E919909}"/>
              </a:ext>
            </a:extLst>
          </p:cNvPr>
          <p:cNvSpPr/>
          <p:nvPr/>
        </p:nvSpPr>
        <p:spPr>
          <a:xfrm>
            <a:off x="4121150" y="5748655"/>
            <a:ext cx="3378200" cy="2476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Checkmark with solid fill">
            <a:extLst>
              <a:ext uri="{FF2B5EF4-FFF2-40B4-BE49-F238E27FC236}">
                <a16:creationId xmlns:a16="http://schemas.microsoft.com/office/drawing/2014/main" id="{CC70BCF2-4DB9-21AB-423B-3919F9A04E3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05400" y="3903980"/>
            <a:ext cx="1409700" cy="1409700"/>
          </a:xfrm>
          <a:prstGeom prst="rect">
            <a:avLst/>
          </a:prstGeom>
        </p:spPr>
      </p:pic>
      <p:pic>
        <p:nvPicPr>
          <p:cNvPr id="15" name="Graphic 14" descr="Close with solid fill">
            <a:extLst>
              <a:ext uri="{FF2B5EF4-FFF2-40B4-BE49-F238E27FC236}">
                <a16:creationId xmlns:a16="http://schemas.microsoft.com/office/drawing/2014/main" id="{B89711D1-58DA-E20A-2524-52EF05BA9CE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28964" y="2321560"/>
            <a:ext cx="2757170" cy="2757170"/>
          </a:xfrm>
          <a:prstGeom prst="rect">
            <a:avLst/>
          </a:prstGeom>
        </p:spPr>
      </p:pic>
    </p:spTree>
    <p:extLst>
      <p:ext uri="{BB962C8B-B14F-4D97-AF65-F5344CB8AC3E}">
        <p14:creationId xmlns:p14="http://schemas.microsoft.com/office/powerpoint/2010/main" val="338367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D09143E-EB43-F342-83DC-2C43EAF73E58}"/>
                  </a:ext>
                </a:extLst>
              </p:cNvPr>
              <p:cNvSpPr>
                <a:spLocks noGrp="1"/>
              </p:cNvSpPr>
              <p:nvPr>
                <p:ph type="title"/>
              </p:nvPr>
            </p:nvSpPr>
            <p:spPr>
              <a:xfrm>
                <a:off x="9181306" y="302418"/>
                <a:ext cx="852487" cy="1325563"/>
              </a:xfrm>
            </p:spPr>
            <p:txBody>
              <a:bodyPr>
                <a:normAutofit/>
              </a:bodyPr>
              <a:lstStyle/>
              <a:p>
                <a:pPr/>
                <a14:m>
                  <m:oMathPara xmlns:m="http://schemas.openxmlformats.org/officeDocument/2006/math">
                    <m:oMathParaPr>
                      <m:jc m:val="centerGroup"/>
                    </m:oMathParaPr>
                    <m:oMath xmlns:m="http://schemas.openxmlformats.org/officeDocument/2006/math">
                      <m:r>
                        <a:rPr lang="en-US" sz="4800" b="0" i="1" smtClean="0">
                          <a:solidFill>
                            <a:schemeClr val="accent6">
                              <a:lumMod val="75000"/>
                            </a:schemeClr>
                          </a:solidFill>
                          <a:latin typeface="Cambria Math" panose="02040503050406030204" pitchFamily="18" charset="0"/>
                        </a:rPr>
                        <m:t>𝒪</m:t>
                      </m:r>
                    </m:oMath>
                  </m:oMathPara>
                </a14:m>
                <a:endParaRPr lang="en-US" sz="4800" dirty="0"/>
              </a:p>
            </p:txBody>
          </p:sp>
        </mc:Choice>
        <mc:Fallback xmlns="">
          <p:sp>
            <p:nvSpPr>
              <p:cNvPr id="2" name="Title 1">
                <a:extLst>
                  <a:ext uri="{FF2B5EF4-FFF2-40B4-BE49-F238E27FC236}">
                    <a16:creationId xmlns:a16="http://schemas.microsoft.com/office/drawing/2014/main" id="{DD09143E-EB43-F342-83DC-2C43EAF73E58}"/>
                  </a:ext>
                </a:extLst>
              </p:cNvPr>
              <p:cNvSpPr>
                <a:spLocks noGrp="1" noRot="1" noChangeAspect="1" noMove="1" noResize="1" noEditPoints="1" noAdjustHandles="1" noChangeArrowheads="1" noChangeShapeType="1" noTextEdit="1"/>
              </p:cNvSpPr>
              <p:nvPr>
                <p:ph type="title"/>
              </p:nvPr>
            </p:nvSpPr>
            <p:spPr>
              <a:xfrm>
                <a:off x="9181306" y="302418"/>
                <a:ext cx="852487" cy="1325563"/>
              </a:xfr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143A308-9150-4CFB-DA0D-3FD81CC59E4E}"/>
                  </a:ext>
                </a:extLst>
              </p:cNvPr>
              <p:cNvSpPr txBox="1"/>
              <p:nvPr/>
            </p:nvSpPr>
            <p:spPr>
              <a:xfrm>
                <a:off x="7499350" y="1289050"/>
                <a:ext cx="4216400" cy="646331"/>
              </a:xfrm>
              <a:prstGeom prst="rect">
                <a:avLst/>
              </a:prstGeom>
              <a:noFill/>
            </p:spPr>
            <p:txBody>
              <a:bodyPr wrap="square" rtlCol="0">
                <a:spAutoFit/>
              </a:bodyPr>
              <a:lstStyle/>
              <a:p>
                <a:r>
                  <a:rPr lang="en-US" sz="3600" dirty="0">
                    <a:solidFill>
                      <a:schemeClr val="accent2">
                        <a:lumMod val="75000"/>
                      </a:schemeClr>
                    </a:solidFill>
                  </a:rPr>
                  <a:t>Solves Sparse </a:t>
                </a:r>
                <a14:m>
                  <m:oMath xmlns:m="http://schemas.openxmlformats.org/officeDocument/2006/math">
                    <m:r>
                      <a:rPr lang="en-US" sz="3600" i="1" dirty="0" smtClean="0">
                        <a:solidFill>
                          <a:schemeClr val="accent2">
                            <a:lumMod val="75000"/>
                          </a:schemeClr>
                        </a:solidFill>
                        <a:latin typeface="Cambria Math" panose="02040503050406030204" pitchFamily="18" charset="0"/>
                      </a:rPr>
                      <m:t>𝐿𝑊𝐸</m:t>
                    </m:r>
                  </m:oMath>
                </a14:m>
                <a:endParaRPr lang="en-US" dirty="0">
                  <a:solidFill>
                    <a:schemeClr val="accent2">
                      <a:lumMod val="75000"/>
                    </a:schemeClr>
                  </a:solidFill>
                </a:endParaRPr>
              </a:p>
            </p:txBody>
          </p:sp>
        </mc:Choice>
        <mc:Fallback xmlns="">
          <p:sp>
            <p:nvSpPr>
              <p:cNvPr id="3" name="TextBox 2">
                <a:extLst>
                  <a:ext uri="{FF2B5EF4-FFF2-40B4-BE49-F238E27FC236}">
                    <a16:creationId xmlns:a16="http://schemas.microsoft.com/office/drawing/2014/main" id="{3143A308-9150-4CFB-DA0D-3FD81CC59E4E}"/>
                  </a:ext>
                </a:extLst>
              </p:cNvPr>
              <p:cNvSpPr txBox="1">
                <a:spLocks noRot="1" noChangeAspect="1" noMove="1" noResize="1" noEditPoints="1" noAdjustHandles="1" noChangeArrowheads="1" noChangeShapeType="1" noTextEdit="1"/>
              </p:cNvSpPr>
              <p:nvPr/>
            </p:nvSpPr>
            <p:spPr>
              <a:xfrm>
                <a:off x="7499350" y="1289050"/>
                <a:ext cx="4216400" cy="646331"/>
              </a:xfrm>
              <a:prstGeom prst="rect">
                <a:avLst/>
              </a:prstGeom>
              <a:blipFill>
                <a:blip r:embed="rId4"/>
                <a:stretch>
                  <a:fillRect l="-4335" t="-13208" b="-35849"/>
                </a:stretch>
              </a:blipFill>
            </p:spPr>
            <p:txBody>
              <a:bodyPr/>
              <a:lstStyle/>
              <a:p>
                <a:r>
                  <a:rPr lang="en-US">
                    <a:noFill/>
                  </a:rPr>
                  <a:t> </a:t>
                </a:r>
              </a:p>
            </p:txBody>
          </p:sp>
        </mc:Fallback>
      </mc:AlternateContent>
      <p:pic>
        <p:nvPicPr>
          <p:cNvPr id="5" name="Graphic 4" descr="Head with gears with solid fill">
            <a:extLst>
              <a:ext uri="{FF2B5EF4-FFF2-40B4-BE49-F238E27FC236}">
                <a16:creationId xmlns:a16="http://schemas.microsoft.com/office/drawing/2014/main" id="{C4566778-C2BA-D1EF-B8B3-88061B13CB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71650" y="508000"/>
            <a:ext cx="914400" cy="914400"/>
          </a:xfrm>
          <a:prstGeom prst="rect">
            <a:avLst/>
          </a:prstGeom>
        </p:spPr>
      </p:pic>
      <p:graphicFrame>
        <p:nvGraphicFramePr>
          <p:cNvPr id="6" name="Table 5">
            <a:extLst>
              <a:ext uri="{FF2B5EF4-FFF2-40B4-BE49-F238E27FC236}">
                <a16:creationId xmlns:a16="http://schemas.microsoft.com/office/drawing/2014/main" id="{C0868BB0-F077-403F-7040-E0478B7547F1}"/>
              </a:ext>
            </a:extLst>
          </p:cNvPr>
          <p:cNvGraphicFramePr>
            <a:graphicFrameLocks noGrp="1"/>
          </p:cNvGraphicFramePr>
          <p:nvPr/>
        </p:nvGraphicFramePr>
        <p:xfrm>
          <a:off x="1016000" y="2316480"/>
          <a:ext cx="2425700" cy="1371600"/>
        </p:xfrm>
        <a:graphic>
          <a:graphicData uri="http://schemas.openxmlformats.org/drawingml/2006/table">
            <a:tbl>
              <a:tblPr>
                <a:tableStyleId>{5C22544A-7EE6-4342-B048-85BDC9FD1C3A}</a:tableStyleId>
              </a:tblPr>
              <a:tblGrid>
                <a:gridCol w="606425">
                  <a:extLst>
                    <a:ext uri="{9D8B030D-6E8A-4147-A177-3AD203B41FA5}">
                      <a16:colId xmlns:a16="http://schemas.microsoft.com/office/drawing/2014/main" val="2584870322"/>
                    </a:ext>
                  </a:extLst>
                </a:gridCol>
                <a:gridCol w="606425">
                  <a:extLst>
                    <a:ext uri="{9D8B030D-6E8A-4147-A177-3AD203B41FA5}">
                      <a16:colId xmlns:a16="http://schemas.microsoft.com/office/drawing/2014/main" val="846906307"/>
                    </a:ext>
                  </a:extLst>
                </a:gridCol>
                <a:gridCol w="606425">
                  <a:extLst>
                    <a:ext uri="{9D8B030D-6E8A-4147-A177-3AD203B41FA5}">
                      <a16:colId xmlns:a16="http://schemas.microsoft.com/office/drawing/2014/main" val="2232880771"/>
                    </a:ext>
                  </a:extLst>
                </a:gridCol>
                <a:gridCol w="606425">
                  <a:extLst>
                    <a:ext uri="{9D8B030D-6E8A-4147-A177-3AD203B41FA5}">
                      <a16:colId xmlns:a16="http://schemas.microsoft.com/office/drawing/2014/main" val="292005458"/>
                    </a:ext>
                  </a:extLst>
                </a:gridCol>
              </a:tblGrid>
              <a:tr h="370840">
                <a:tc>
                  <a:txBody>
                    <a:bodyPr/>
                    <a:lstStyle/>
                    <a:p>
                      <a:pPr algn="ctr"/>
                      <a:r>
                        <a:rPr lang="en-US" sz="2400" dirty="0"/>
                        <a:t>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11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16442968"/>
                  </a:ext>
                </a:extLst>
              </a:tr>
              <a:tr h="370840">
                <a:tc>
                  <a:txBody>
                    <a:bodyPr/>
                    <a:lstStyle/>
                    <a:p>
                      <a:pPr algn="ctr"/>
                      <a:r>
                        <a:rPr lang="en-US" sz="2400" dirty="0"/>
                        <a:t>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12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56961690"/>
                  </a:ext>
                </a:extLst>
              </a:tr>
              <a:tr h="370840">
                <a:tc>
                  <a:txBody>
                    <a:bodyPr/>
                    <a:lstStyle/>
                    <a:p>
                      <a:pPr algn="ctr"/>
                      <a:r>
                        <a:rPr lang="en-US" sz="2400" dirty="0"/>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11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10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54461607"/>
                  </a:ext>
                </a:extLst>
              </a:tr>
            </a:tbl>
          </a:graphicData>
        </a:graphic>
      </p:graphicFrame>
      <p:graphicFrame>
        <p:nvGraphicFramePr>
          <p:cNvPr id="7" name="Table 6">
            <a:extLst>
              <a:ext uri="{FF2B5EF4-FFF2-40B4-BE49-F238E27FC236}">
                <a16:creationId xmlns:a16="http://schemas.microsoft.com/office/drawing/2014/main" id="{AAAD5A22-1859-2F2C-9B43-8A97FB53DEFE}"/>
              </a:ext>
            </a:extLst>
          </p:cNvPr>
          <p:cNvGraphicFramePr>
            <a:graphicFrameLocks noGrp="1"/>
          </p:cNvGraphicFramePr>
          <p:nvPr/>
        </p:nvGraphicFramePr>
        <p:xfrm>
          <a:off x="1016000" y="5643880"/>
          <a:ext cx="2425700" cy="457200"/>
        </p:xfrm>
        <a:graphic>
          <a:graphicData uri="http://schemas.openxmlformats.org/drawingml/2006/table">
            <a:tbl>
              <a:tblPr>
                <a:tableStyleId>{5C22544A-7EE6-4342-B048-85BDC9FD1C3A}</a:tableStyleId>
              </a:tblPr>
              <a:tblGrid>
                <a:gridCol w="606425">
                  <a:extLst>
                    <a:ext uri="{9D8B030D-6E8A-4147-A177-3AD203B41FA5}">
                      <a16:colId xmlns:a16="http://schemas.microsoft.com/office/drawing/2014/main" val="2584870322"/>
                    </a:ext>
                  </a:extLst>
                </a:gridCol>
                <a:gridCol w="606425">
                  <a:extLst>
                    <a:ext uri="{9D8B030D-6E8A-4147-A177-3AD203B41FA5}">
                      <a16:colId xmlns:a16="http://schemas.microsoft.com/office/drawing/2014/main" val="846906307"/>
                    </a:ext>
                  </a:extLst>
                </a:gridCol>
                <a:gridCol w="606425">
                  <a:extLst>
                    <a:ext uri="{9D8B030D-6E8A-4147-A177-3AD203B41FA5}">
                      <a16:colId xmlns:a16="http://schemas.microsoft.com/office/drawing/2014/main" val="2232880771"/>
                    </a:ext>
                  </a:extLst>
                </a:gridCol>
                <a:gridCol w="606425">
                  <a:extLst>
                    <a:ext uri="{9D8B030D-6E8A-4147-A177-3AD203B41FA5}">
                      <a16:colId xmlns:a16="http://schemas.microsoft.com/office/drawing/2014/main" val="292005458"/>
                    </a:ext>
                  </a:extLst>
                </a:gridCol>
              </a:tblGrid>
              <a:tr h="370840">
                <a:tc>
                  <a:txBody>
                    <a:bodyPr/>
                    <a:lstStyle/>
                    <a:p>
                      <a:pPr algn="ctr"/>
                      <a:r>
                        <a:rPr lang="en-US" sz="2400" dirty="0"/>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16442968"/>
                  </a:ext>
                </a:extLst>
              </a:tr>
            </a:tbl>
          </a:graphicData>
        </a:graphic>
      </p:graphicFrame>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E1CC8642-B8F1-A271-6B0B-FFBEF0FF98E5}"/>
                  </a:ext>
                </a:extLst>
              </p:cNvPr>
              <p:cNvGraphicFramePr>
                <a:graphicFrameLocks noGrp="1"/>
              </p:cNvGraphicFramePr>
              <p:nvPr>
                <p:extLst>
                  <p:ext uri="{D42A27DB-BD31-4B8C-83A1-F6EECF244321}">
                    <p14:modId xmlns:p14="http://schemas.microsoft.com/office/powerpoint/2010/main" val="1833088237"/>
                  </p:ext>
                </p:extLst>
              </p:nvPr>
            </p:nvGraphicFramePr>
            <p:xfrm>
              <a:off x="8382000" y="2316480"/>
              <a:ext cx="2425700" cy="2743200"/>
            </p:xfrm>
            <a:graphic>
              <a:graphicData uri="http://schemas.openxmlformats.org/drawingml/2006/table">
                <a:tbl>
                  <a:tblPr>
                    <a:tableStyleId>{5C22544A-7EE6-4342-B048-85BDC9FD1C3A}</a:tableStyleId>
                  </a:tblPr>
                  <a:tblGrid>
                    <a:gridCol w="606425">
                      <a:extLst>
                        <a:ext uri="{9D8B030D-6E8A-4147-A177-3AD203B41FA5}">
                          <a16:colId xmlns:a16="http://schemas.microsoft.com/office/drawing/2014/main" val="2584870322"/>
                        </a:ext>
                      </a:extLst>
                    </a:gridCol>
                    <a:gridCol w="606425">
                      <a:extLst>
                        <a:ext uri="{9D8B030D-6E8A-4147-A177-3AD203B41FA5}">
                          <a16:colId xmlns:a16="http://schemas.microsoft.com/office/drawing/2014/main" val="846906307"/>
                        </a:ext>
                      </a:extLst>
                    </a:gridCol>
                    <a:gridCol w="606425">
                      <a:extLst>
                        <a:ext uri="{9D8B030D-6E8A-4147-A177-3AD203B41FA5}">
                          <a16:colId xmlns:a16="http://schemas.microsoft.com/office/drawing/2014/main" val="2232880771"/>
                        </a:ext>
                      </a:extLst>
                    </a:gridCol>
                    <a:gridCol w="606425">
                      <a:extLst>
                        <a:ext uri="{9D8B030D-6E8A-4147-A177-3AD203B41FA5}">
                          <a16:colId xmlns:a16="http://schemas.microsoft.com/office/drawing/2014/main" val="292005458"/>
                        </a:ext>
                      </a:extLst>
                    </a:gridCol>
                  </a:tblGrid>
                  <a:tr h="370840">
                    <a:tc>
                      <a:txBody>
                        <a:bodyP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𝑢</m:t>
                                    </m:r>
                                  </m:e>
                                  <m:sub>
                                    <m:r>
                                      <a:rPr lang="en-US" sz="2400" b="0" i="1" smtClean="0">
                                        <a:solidFill>
                                          <a:srgbClr val="FF0000"/>
                                        </a:solidFill>
                                        <a:latin typeface="Cambria Math" panose="02040503050406030204" pitchFamily="18" charset="0"/>
                                      </a:rPr>
                                      <m:t>1</m:t>
                                    </m:r>
                                  </m:sub>
                                </m:sSub>
                              </m:oMath>
                            </m:oMathPara>
                          </a14:m>
                          <a:endParaRPr lang="en-US" sz="2400" dirty="0">
                            <a:solidFill>
                              <a:srgbClr val="FF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𝑤</m:t>
                                    </m:r>
                                  </m:e>
                                  <m:sub>
                                    <m:r>
                                      <a:rPr lang="en-US" sz="2400" b="0" i="1" smtClean="0">
                                        <a:solidFill>
                                          <a:srgbClr val="FF0000"/>
                                        </a:solidFill>
                                        <a:latin typeface="Cambria Math" panose="02040503050406030204" pitchFamily="18" charset="0"/>
                                      </a:rPr>
                                      <m:t>1</m:t>
                                    </m:r>
                                  </m:sub>
                                </m:sSub>
                              </m:oMath>
                            </m:oMathPara>
                          </a14:m>
                          <a:endParaRPr lang="en-US" sz="2400" dirty="0">
                            <a:solidFill>
                              <a:srgbClr val="FF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𝑥</m:t>
                                    </m:r>
                                  </m:e>
                                  <m:sub>
                                    <m:r>
                                      <a:rPr lang="en-US" sz="2400" b="0" i="1" smtClean="0">
                                        <a:solidFill>
                                          <a:srgbClr val="FF0000"/>
                                        </a:solidFill>
                                        <a:latin typeface="Cambria Math" panose="02040503050406030204" pitchFamily="18" charset="0"/>
                                      </a:rPr>
                                      <m:t>1</m:t>
                                    </m:r>
                                  </m:sub>
                                </m:sSub>
                              </m:oMath>
                            </m:oMathPara>
                          </a14:m>
                          <a:endParaRPr lang="en-US" sz="2400" dirty="0">
                            <a:solidFill>
                              <a:srgbClr val="FF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16442968"/>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𝑢</m:t>
                                    </m:r>
                                  </m:e>
                                  <m:sub>
                                    <m:r>
                                      <a:rPr lang="en-US" sz="2400" b="0" i="1" smtClean="0">
                                        <a:solidFill>
                                          <a:srgbClr val="FF0000"/>
                                        </a:solidFill>
                                        <a:latin typeface="Cambria Math" panose="02040503050406030204" pitchFamily="18" charset="0"/>
                                      </a:rPr>
                                      <m:t>2</m:t>
                                    </m:r>
                                  </m:sub>
                                </m:sSub>
                              </m:oMath>
                            </m:oMathPara>
                          </a14:m>
                          <a:endParaRPr lang="en-US" sz="2400" dirty="0">
                            <a:solidFill>
                              <a:srgbClr val="FF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𝑣</m:t>
                                    </m:r>
                                  </m:e>
                                  <m:sub>
                                    <m:r>
                                      <a:rPr lang="en-US" sz="2400" b="0" i="1" smtClean="0">
                                        <a:solidFill>
                                          <a:srgbClr val="FF0000"/>
                                        </a:solidFill>
                                        <a:latin typeface="Cambria Math" panose="02040503050406030204" pitchFamily="18" charset="0"/>
                                      </a:rPr>
                                      <m:t>1</m:t>
                                    </m:r>
                                  </m:sub>
                                </m:sSub>
                              </m:oMath>
                            </m:oMathPara>
                          </a14:m>
                          <a:endParaRPr lang="en-US" sz="2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𝑥</m:t>
                                    </m:r>
                                  </m:e>
                                  <m:sub>
                                    <m:r>
                                      <a:rPr lang="en-US" sz="2400" b="0" i="1" smtClean="0">
                                        <a:solidFill>
                                          <a:srgbClr val="FF0000"/>
                                        </a:solidFill>
                                        <a:latin typeface="Cambria Math" panose="02040503050406030204" pitchFamily="18" charset="0"/>
                                      </a:rPr>
                                      <m:t>2</m:t>
                                    </m:r>
                                  </m:sub>
                                </m:sSub>
                              </m:oMath>
                            </m:oMathPara>
                          </a14:m>
                          <a:endParaRPr lang="en-US" sz="2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56961690"/>
                      </a:ext>
                    </a:extLst>
                  </a:tr>
                  <a:tr h="370840">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𝑤</m:t>
                                    </m:r>
                                  </m:e>
                                  <m:sub>
                                    <m:r>
                                      <a:rPr lang="en-US" sz="2400" b="0" i="1" smtClean="0">
                                        <a:solidFill>
                                          <a:srgbClr val="FF0000"/>
                                        </a:solidFill>
                                        <a:latin typeface="Cambria Math" panose="02040503050406030204" pitchFamily="18" charset="0"/>
                                      </a:rPr>
                                      <m:t>2</m:t>
                                    </m:r>
                                  </m:sub>
                                </m:sSub>
                              </m:oMath>
                            </m:oMathPara>
                          </a14:m>
                          <a:endParaRPr lang="en-US" sz="2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53804687"/>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𝑢</m:t>
                                    </m:r>
                                  </m:e>
                                  <m:sub>
                                    <m:r>
                                      <a:rPr lang="en-US" sz="2400" b="0" i="1" smtClean="0">
                                        <a:solidFill>
                                          <a:srgbClr val="FF0000"/>
                                        </a:solidFill>
                                        <a:latin typeface="Cambria Math" panose="02040503050406030204" pitchFamily="18" charset="0"/>
                                      </a:rPr>
                                      <m:t>3</m:t>
                                    </m:r>
                                  </m:sub>
                                </m:sSub>
                              </m:oMath>
                            </m:oMathPara>
                          </a14:m>
                          <a:endParaRPr lang="en-US" sz="2400" dirty="0">
                            <a:solidFill>
                              <a:srgbClr val="FF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𝑣</m:t>
                                    </m:r>
                                  </m:e>
                                  <m:sub>
                                    <m:r>
                                      <a:rPr lang="en-US" sz="2400" b="0" i="1" smtClean="0">
                                        <a:solidFill>
                                          <a:srgbClr val="FF0000"/>
                                        </a:solidFill>
                                        <a:latin typeface="Cambria Math" panose="02040503050406030204" pitchFamily="18" charset="0"/>
                                      </a:rPr>
                                      <m:t>2</m:t>
                                    </m:r>
                                  </m:sub>
                                </m:sSub>
                              </m:oMath>
                            </m:oMathPara>
                          </a14:m>
                          <a:endParaRPr lang="en-US" sz="2400" dirty="0">
                            <a:solidFill>
                              <a:srgbClr val="FF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54461607"/>
                      </a:ext>
                    </a:extLst>
                  </a:tr>
                  <a:tr h="370840">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𝑥</m:t>
                                    </m:r>
                                  </m:e>
                                  <m:sub>
                                    <m:r>
                                      <a:rPr lang="en-US" sz="2400" b="0" i="1" smtClean="0">
                                        <a:solidFill>
                                          <a:srgbClr val="FF0000"/>
                                        </a:solidFill>
                                        <a:latin typeface="Cambria Math" panose="02040503050406030204" pitchFamily="18" charset="0"/>
                                      </a:rPr>
                                      <m:t>3</m:t>
                                    </m:r>
                                  </m:sub>
                                </m:sSub>
                              </m:oMath>
                            </m:oMathPara>
                          </a14:m>
                          <a:endParaRPr lang="en-US" sz="2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36540903"/>
                      </a:ext>
                    </a:extLst>
                  </a:tr>
                  <a:tr h="370840">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𝑣</m:t>
                                    </m:r>
                                  </m:e>
                                  <m:sub>
                                    <m:r>
                                      <a:rPr lang="en-US" sz="2400" b="0" i="1" smtClean="0">
                                        <a:solidFill>
                                          <a:srgbClr val="FF0000"/>
                                        </a:solidFill>
                                        <a:latin typeface="Cambria Math" panose="02040503050406030204" pitchFamily="18" charset="0"/>
                                      </a:rPr>
                                      <m:t>3</m:t>
                                    </m:r>
                                  </m:sub>
                                </m:sSub>
                              </m:oMath>
                            </m:oMathPara>
                          </a14:m>
                          <a:endParaRPr lang="en-US" sz="2400" dirty="0">
                            <a:solidFill>
                              <a:srgbClr val="FF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𝑤</m:t>
                                    </m:r>
                                  </m:e>
                                  <m:sub>
                                    <m:r>
                                      <a:rPr lang="en-US" sz="2400" b="0" i="1" smtClean="0">
                                        <a:solidFill>
                                          <a:srgbClr val="FF0000"/>
                                        </a:solidFill>
                                        <a:latin typeface="Cambria Math" panose="02040503050406030204" pitchFamily="18" charset="0"/>
                                      </a:rPr>
                                      <m:t>3</m:t>
                                    </m:r>
                                  </m:sub>
                                </m:sSub>
                              </m:oMath>
                            </m:oMathPara>
                          </a14:m>
                          <a:endParaRPr lang="en-US" sz="2400" dirty="0">
                            <a:solidFill>
                              <a:srgbClr val="FF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52813661"/>
                      </a:ext>
                    </a:extLst>
                  </a:tr>
                </a:tbl>
              </a:graphicData>
            </a:graphic>
          </p:graphicFrame>
        </mc:Choice>
        <mc:Fallback xmlns="">
          <p:graphicFrame>
            <p:nvGraphicFramePr>
              <p:cNvPr id="8" name="Table 7">
                <a:extLst>
                  <a:ext uri="{FF2B5EF4-FFF2-40B4-BE49-F238E27FC236}">
                    <a16:creationId xmlns:a16="http://schemas.microsoft.com/office/drawing/2014/main" id="{E1CC8642-B8F1-A271-6B0B-FFBEF0FF98E5}"/>
                  </a:ext>
                </a:extLst>
              </p:cNvPr>
              <p:cNvGraphicFramePr>
                <a:graphicFrameLocks noGrp="1"/>
              </p:cNvGraphicFramePr>
              <p:nvPr>
                <p:extLst>
                  <p:ext uri="{D42A27DB-BD31-4B8C-83A1-F6EECF244321}">
                    <p14:modId xmlns:p14="http://schemas.microsoft.com/office/powerpoint/2010/main" val="1833088237"/>
                  </p:ext>
                </p:extLst>
              </p:nvPr>
            </p:nvGraphicFramePr>
            <p:xfrm>
              <a:off x="8382000" y="2316480"/>
              <a:ext cx="2425700" cy="2743200"/>
            </p:xfrm>
            <a:graphic>
              <a:graphicData uri="http://schemas.openxmlformats.org/drawingml/2006/table">
                <a:tbl>
                  <a:tblPr>
                    <a:tableStyleId>{5C22544A-7EE6-4342-B048-85BDC9FD1C3A}</a:tableStyleId>
                  </a:tblPr>
                  <a:tblGrid>
                    <a:gridCol w="606425">
                      <a:extLst>
                        <a:ext uri="{9D8B030D-6E8A-4147-A177-3AD203B41FA5}">
                          <a16:colId xmlns:a16="http://schemas.microsoft.com/office/drawing/2014/main" val="2584870322"/>
                        </a:ext>
                      </a:extLst>
                    </a:gridCol>
                    <a:gridCol w="606425">
                      <a:extLst>
                        <a:ext uri="{9D8B030D-6E8A-4147-A177-3AD203B41FA5}">
                          <a16:colId xmlns:a16="http://schemas.microsoft.com/office/drawing/2014/main" val="846906307"/>
                        </a:ext>
                      </a:extLst>
                    </a:gridCol>
                    <a:gridCol w="606425">
                      <a:extLst>
                        <a:ext uri="{9D8B030D-6E8A-4147-A177-3AD203B41FA5}">
                          <a16:colId xmlns:a16="http://schemas.microsoft.com/office/drawing/2014/main" val="2232880771"/>
                        </a:ext>
                      </a:extLst>
                    </a:gridCol>
                    <a:gridCol w="606425">
                      <a:extLst>
                        <a:ext uri="{9D8B030D-6E8A-4147-A177-3AD203B41FA5}">
                          <a16:colId xmlns:a16="http://schemas.microsoft.com/office/drawing/2014/main" val="292005458"/>
                        </a:ext>
                      </a:extLst>
                    </a:gridCol>
                  </a:tblGrid>
                  <a:tr h="457200">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7"/>
                          <a:stretch>
                            <a:fillRect t="-10667" r="-298000" b="-530667"/>
                          </a:stretch>
                        </a:blipFill>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7"/>
                          <a:stretch>
                            <a:fillRect l="-199000" t="-10667" r="-99000" b="-530667"/>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7"/>
                          <a:stretch>
                            <a:fillRect l="-302020" t="-10667" b="-530667"/>
                          </a:stretch>
                        </a:blipFill>
                      </a:tcPr>
                    </a:tc>
                    <a:extLst>
                      <a:ext uri="{0D108BD9-81ED-4DB2-BD59-A6C34878D82A}">
                        <a16:rowId xmlns:a16="http://schemas.microsoft.com/office/drawing/2014/main" val="3916442968"/>
                      </a:ext>
                    </a:extLst>
                  </a:tr>
                  <a:tr h="457200">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7"/>
                          <a:stretch>
                            <a:fillRect t="-110667" r="-298000" b="-430667"/>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7"/>
                          <a:stretch>
                            <a:fillRect l="-101010" t="-110667" r="-201010" b="-430667"/>
                          </a:stretch>
                        </a:blipFill>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7"/>
                          <a:stretch>
                            <a:fillRect l="-302020" t="-110667" b="-430667"/>
                          </a:stretch>
                        </a:blipFill>
                      </a:tcPr>
                    </a:tc>
                    <a:extLst>
                      <a:ext uri="{0D108BD9-81ED-4DB2-BD59-A6C34878D82A}">
                        <a16:rowId xmlns:a16="http://schemas.microsoft.com/office/drawing/2014/main" val="2356961690"/>
                      </a:ext>
                    </a:extLst>
                  </a:tr>
                  <a:tr h="457200">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7"/>
                          <a:stretch>
                            <a:fillRect l="-199000" t="-210667" r="-99000" b="-330667"/>
                          </a:stretch>
                        </a:blipFill>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53804687"/>
                      </a:ext>
                    </a:extLst>
                  </a:tr>
                  <a:tr h="457200">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7"/>
                          <a:stretch>
                            <a:fillRect t="-310667" r="-298000" b="-230667"/>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7"/>
                          <a:stretch>
                            <a:fillRect l="-101010" t="-310667" r="-201010" b="-230667"/>
                          </a:stretch>
                        </a:blipFill>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54461607"/>
                      </a:ext>
                    </a:extLst>
                  </a:tr>
                  <a:tr h="457200">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7"/>
                          <a:stretch>
                            <a:fillRect l="-302020" t="-410667" b="-130667"/>
                          </a:stretch>
                        </a:blipFill>
                      </a:tcPr>
                    </a:tc>
                    <a:extLst>
                      <a:ext uri="{0D108BD9-81ED-4DB2-BD59-A6C34878D82A}">
                        <a16:rowId xmlns:a16="http://schemas.microsoft.com/office/drawing/2014/main" val="1736540903"/>
                      </a:ext>
                    </a:extLst>
                  </a:tr>
                  <a:tr h="457200">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7"/>
                          <a:stretch>
                            <a:fillRect l="-101010" t="-510667" r="-201010" b="-30667"/>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7"/>
                          <a:stretch>
                            <a:fillRect l="-199000" t="-510667" r="-99000" b="-30667"/>
                          </a:stretch>
                        </a:blipFill>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52813661"/>
                      </a:ext>
                    </a:extLst>
                  </a:tr>
                </a:tbl>
              </a:graphicData>
            </a:graphic>
          </p:graphicFrame>
        </mc:Fallback>
      </mc:AlternateContent>
      <p:graphicFrame>
        <p:nvGraphicFramePr>
          <p:cNvPr id="9" name="Table 8">
            <a:extLst>
              <a:ext uri="{FF2B5EF4-FFF2-40B4-BE49-F238E27FC236}">
                <a16:creationId xmlns:a16="http://schemas.microsoft.com/office/drawing/2014/main" id="{1F685D6A-2E2D-7FFD-E4D3-EC6102DFD595}"/>
              </a:ext>
            </a:extLst>
          </p:cNvPr>
          <p:cNvGraphicFramePr>
            <a:graphicFrameLocks noGrp="1"/>
          </p:cNvGraphicFramePr>
          <p:nvPr/>
        </p:nvGraphicFramePr>
        <p:xfrm>
          <a:off x="8382000" y="5643880"/>
          <a:ext cx="2425700" cy="457200"/>
        </p:xfrm>
        <a:graphic>
          <a:graphicData uri="http://schemas.openxmlformats.org/drawingml/2006/table">
            <a:tbl>
              <a:tblPr>
                <a:tableStyleId>{5C22544A-7EE6-4342-B048-85BDC9FD1C3A}</a:tableStyleId>
              </a:tblPr>
              <a:tblGrid>
                <a:gridCol w="606425">
                  <a:extLst>
                    <a:ext uri="{9D8B030D-6E8A-4147-A177-3AD203B41FA5}">
                      <a16:colId xmlns:a16="http://schemas.microsoft.com/office/drawing/2014/main" val="2584870322"/>
                    </a:ext>
                  </a:extLst>
                </a:gridCol>
                <a:gridCol w="606425">
                  <a:extLst>
                    <a:ext uri="{9D8B030D-6E8A-4147-A177-3AD203B41FA5}">
                      <a16:colId xmlns:a16="http://schemas.microsoft.com/office/drawing/2014/main" val="846906307"/>
                    </a:ext>
                  </a:extLst>
                </a:gridCol>
                <a:gridCol w="606425">
                  <a:extLst>
                    <a:ext uri="{9D8B030D-6E8A-4147-A177-3AD203B41FA5}">
                      <a16:colId xmlns:a16="http://schemas.microsoft.com/office/drawing/2014/main" val="2232880771"/>
                    </a:ext>
                  </a:extLst>
                </a:gridCol>
                <a:gridCol w="606425">
                  <a:extLst>
                    <a:ext uri="{9D8B030D-6E8A-4147-A177-3AD203B41FA5}">
                      <a16:colId xmlns:a16="http://schemas.microsoft.com/office/drawing/2014/main" val="292005458"/>
                    </a:ext>
                  </a:extLst>
                </a:gridCol>
              </a:tblGrid>
              <a:tr h="370840">
                <a:tc>
                  <a:txBody>
                    <a:bodyPr/>
                    <a:lstStyle/>
                    <a:p>
                      <a:pPr algn="ctr"/>
                      <a:r>
                        <a:rPr lang="en-US" sz="2400" dirty="0"/>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16442968"/>
                  </a:ext>
                </a:extLst>
              </a:tr>
            </a:tbl>
          </a:graphicData>
        </a:graphic>
      </p:graphicFrame>
      <p:sp>
        <p:nvSpPr>
          <p:cNvPr id="10" name="Arrow: Right 9">
            <a:extLst>
              <a:ext uri="{FF2B5EF4-FFF2-40B4-BE49-F238E27FC236}">
                <a16:creationId xmlns:a16="http://schemas.microsoft.com/office/drawing/2014/main" id="{5D63372B-FF33-5021-0DB8-6D5A2469EED8}"/>
              </a:ext>
            </a:extLst>
          </p:cNvPr>
          <p:cNvSpPr/>
          <p:nvPr/>
        </p:nvSpPr>
        <p:spPr>
          <a:xfrm>
            <a:off x="4121150" y="3111500"/>
            <a:ext cx="3378200" cy="2476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A7932DB3-0CAB-AC53-9364-ED892E919909}"/>
              </a:ext>
            </a:extLst>
          </p:cNvPr>
          <p:cNvSpPr/>
          <p:nvPr/>
        </p:nvSpPr>
        <p:spPr>
          <a:xfrm>
            <a:off x="4121150" y="5748655"/>
            <a:ext cx="3378200" cy="2476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0325E7A-9478-CEEB-284F-C8ABB95EF0FB}"/>
                  </a:ext>
                </a:extLst>
              </p:cNvPr>
              <p:cNvSpPr txBox="1"/>
              <p:nvPr/>
            </p:nvSpPr>
            <p:spPr>
              <a:xfrm>
                <a:off x="1943100" y="3867150"/>
                <a:ext cx="57150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70C0"/>
                          </a:solidFill>
                          <a:latin typeface="Cambria Math" panose="02040503050406030204" pitchFamily="18" charset="0"/>
                        </a:rPr>
                        <m:t>𝑨</m:t>
                      </m:r>
                    </m:oMath>
                  </m:oMathPara>
                </a14:m>
                <a:endParaRPr lang="en-US" sz="3600" b="1" dirty="0">
                  <a:solidFill>
                    <a:srgbClr val="0070C0"/>
                  </a:solidFill>
                </a:endParaRPr>
              </a:p>
            </p:txBody>
          </p:sp>
        </mc:Choice>
        <mc:Fallback xmlns="">
          <p:sp>
            <p:nvSpPr>
              <p:cNvPr id="4" name="TextBox 3">
                <a:extLst>
                  <a:ext uri="{FF2B5EF4-FFF2-40B4-BE49-F238E27FC236}">
                    <a16:creationId xmlns:a16="http://schemas.microsoft.com/office/drawing/2014/main" id="{20325E7A-9478-CEEB-284F-C8ABB95EF0FB}"/>
                  </a:ext>
                </a:extLst>
              </p:cNvPr>
              <p:cNvSpPr txBox="1">
                <a:spLocks noRot="1" noChangeAspect="1" noMove="1" noResize="1" noEditPoints="1" noAdjustHandles="1" noChangeArrowheads="1" noChangeShapeType="1" noTextEdit="1"/>
              </p:cNvSpPr>
              <p:nvPr/>
            </p:nvSpPr>
            <p:spPr>
              <a:xfrm>
                <a:off x="1943100" y="3867150"/>
                <a:ext cx="571500" cy="64633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E1D372D-C1F3-E521-FB04-EB992F344800}"/>
                  </a:ext>
                </a:extLst>
              </p:cNvPr>
              <p:cNvSpPr txBox="1"/>
              <p:nvPr/>
            </p:nvSpPr>
            <p:spPr>
              <a:xfrm>
                <a:off x="10890250" y="3295650"/>
                <a:ext cx="57150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70C0"/>
                          </a:solidFill>
                          <a:latin typeface="Cambria Math" panose="02040503050406030204" pitchFamily="18" charset="0"/>
                        </a:rPr>
                        <m:t>𝑨</m:t>
                      </m:r>
                      <m:r>
                        <a:rPr lang="en-US" sz="3600" b="1" i="1" smtClean="0">
                          <a:solidFill>
                            <a:srgbClr val="0070C0"/>
                          </a:solidFill>
                          <a:latin typeface="Cambria Math" panose="02040503050406030204" pitchFamily="18" charset="0"/>
                        </a:rPr>
                        <m:t>′</m:t>
                      </m:r>
                    </m:oMath>
                  </m:oMathPara>
                </a14:m>
                <a:endParaRPr lang="en-US" sz="3600" b="1" dirty="0">
                  <a:solidFill>
                    <a:srgbClr val="0070C0"/>
                  </a:solidFill>
                </a:endParaRPr>
              </a:p>
            </p:txBody>
          </p:sp>
        </mc:Choice>
        <mc:Fallback xmlns="">
          <p:sp>
            <p:nvSpPr>
              <p:cNvPr id="12" name="TextBox 11">
                <a:extLst>
                  <a:ext uri="{FF2B5EF4-FFF2-40B4-BE49-F238E27FC236}">
                    <a16:creationId xmlns:a16="http://schemas.microsoft.com/office/drawing/2014/main" id="{6E1D372D-C1F3-E521-FB04-EB992F344800}"/>
                  </a:ext>
                </a:extLst>
              </p:cNvPr>
              <p:cNvSpPr txBox="1">
                <a:spLocks noRot="1" noChangeAspect="1" noMove="1" noResize="1" noEditPoints="1" noAdjustHandles="1" noChangeArrowheads="1" noChangeShapeType="1" noTextEdit="1"/>
              </p:cNvSpPr>
              <p:nvPr/>
            </p:nvSpPr>
            <p:spPr>
              <a:xfrm>
                <a:off x="10890250" y="3295650"/>
                <a:ext cx="571500" cy="646331"/>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9736009-8D3E-750B-94C1-9387A1E56576}"/>
                  </a:ext>
                </a:extLst>
              </p:cNvPr>
              <p:cNvSpPr txBox="1"/>
              <p:nvPr/>
            </p:nvSpPr>
            <p:spPr>
              <a:xfrm>
                <a:off x="857250" y="6091992"/>
                <a:ext cx="274320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70C0"/>
                          </a:solidFill>
                          <a:latin typeface="Cambria Math" panose="02040503050406030204" pitchFamily="18" charset="0"/>
                        </a:rPr>
                        <m:t>𝒃</m:t>
                      </m:r>
                      <m:r>
                        <a:rPr lang="en-US" sz="3600" b="1" i="1" smtClean="0">
                          <a:solidFill>
                            <a:srgbClr val="0070C0"/>
                          </a:solidFill>
                          <a:latin typeface="Cambria Math" panose="02040503050406030204" pitchFamily="18" charset="0"/>
                        </a:rPr>
                        <m:t>=</m:t>
                      </m:r>
                      <m:r>
                        <a:rPr lang="en-US" sz="3600" b="1" i="1" smtClean="0">
                          <a:solidFill>
                            <a:srgbClr val="0070C0"/>
                          </a:solidFill>
                          <a:latin typeface="Cambria Math" panose="02040503050406030204" pitchFamily="18" charset="0"/>
                        </a:rPr>
                        <m:t>𝒔𝑨</m:t>
                      </m:r>
                      <m:r>
                        <a:rPr lang="en-US" sz="3600" b="1" i="1" smtClean="0">
                          <a:solidFill>
                            <a:srgbClr val="0070C0"/>
                          </a:solidFill>
                          <a:latin typeface="Cambria Math" panose="02040503050406030204" pitchFamily="18" charset="0"/>
                        </a:rPr>
                        <m:t>+</m:t>
                      </m:r>
                      <m:r>
                        <a:rPr lang="en-US" sz="3600" b="1" i="1" smtClean="0">
                          <a:solidFill>
                            <a:srgbClr val="0070C0"/>
                          </a:solidFill>
                          <a:latin typeface="Cambria Math" panose="02040503050406030204" pitchFamily="18" charset="0"/>
                        </a:rPr>
                        <m:t>𝒆</m:t>
                      </m:r>
                    </m:oMath>
                  </m:oMathPara>
                </a14:m>
                <a:endParaRPr lang="en-US" sz="3600" b="1" dirty="0">
                  <a:solidFill>
                    <a:srgbClr val="0070C0"/>
                  </a:solidFill>
                </a:endParaRPr>
              </a:p>
            </p:txBody>
          </p:sp>
        </mc:Choice>
        <mc:Fallback xmlns="">
          <p:sp>
            <p:nvSpPr>
              <p:cNvPr id="14" name="TextBox 13">
                <a:extLst>
                  <a:ext uri="{FF2B5EF4-FFF2-40B4-BE49-F238E27FC236}">
                    <a16:creationId xmlns:a16="http://schemas.microsoft.com/office/drawing/2014/main" id="{C9736009-8D3E-750B-94C1-9387A1E56576}"/>
                  </a:ext>
                </a:extLst>
              </p:cNvPr>
              <p:cNvSpPr txBox="1">
                <a:spLocks noRot="1" noChangeAspect="1" noMove="1" noResize="1" noEditPoints="1" noAdjustHandles="1" noChangeArrowheads="1" noChangeShapeType="1" noTextEdit="1"/>
              </p:cNvSpPr>
              <p:nvPr/>
            </p:nvSpPr>
            <p:spPr>
              <a:xfrm>
                <a:off x="857250" y="6091992"/>
                <a:ext cx="2743200" cy="646331"/>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DC68EEE-9812-3E55-3E64-69B381B498D1}"/>
                  </a:ext>
                </a:extLst>
              </p:cNvPr>
              <p:cNvSpPr txBox="1"/>
              <p:nvPr/>
            </p:nvSpPr>
            <p:spPr>
              <a:xfrm>
                <a:off x="4800600" y="3441601"/>
                <a:ext cx="182245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70C0"/>
                          </a:solidFill>
                          <a:latin typeface="Cambria Math" panose="02040503050406030204" pitchFamily="18" charset="0"/>
                        </a:rPr>
                        <m:t>𝑨</m:t>
                      </m:r>
                      <m:r>
                        <a:rPr lang="en-US" sz="3600" b="1" i="1" smtClean="0">
                          <a:solidFill>
                            <a:srgbClr val="0070C0"/>
                          </a:solidFill>
                          <a:latin typeface="Cambria Math" panose="02040503050406030204" pitchFamily="18" charset="0"/>
                        </a:rPr>
                        <m:t>=</m:t>
                      </m:r>
                      <m:r>
                        <a:rPr lang="en-US" sz="3600" b="1" i="1" smtClean="0">
                          <a:solidFill>
                            <a:srgbClr val="0070C0"/>
                          </a:solidFill>
                          <a:latin typeface="Cambria Math" panose="02040503050406030204" pitchFamily="18" charset="0"/>
                        </a:rPr>
                        <m:t>𝑪𝑨</m:t>
                      </m:r>
                      <m:r>
                        <a:rPr lang="en-US" sz="3600" b="1" i="1" smtClean="0">
                          <a:solidFill>
                            <a:srgbClr val="0070C0"/>
                          </a:solidFill>
                          <a:latin typeface="Cambria Math" panose="02040503050406030204" pitchFamily="18" charset="0"/>
                        </a:rPr>
                        <m:t>′</m:t>
                      </m:r>
                    </m:oMath>
                  </m:oMathPara>
                </a14:m>
                <a:endParaRPr lang="en-US" sz="3600" b="1" dirty="0">
                  <a:solidFill>
                    <a:srgbClr val="0070C0"/>
                  </a:solidFill>
                </a:endParaRPr>
              </a:p>
            </p:txBody>
          </p:sp>
        </mc:Choice>
        <mc:Fallback xmlns="">
          <p:sp>
            <p:nvSpPr>
              <p:cNvPr id="16" name="TextBox 15">
                <a:extLst>
                  <a:ext uri="{FF2B5EF4-FFF2-40B4-BE49-F238E27FC236}">
                    <a16:creationId xmlns:a16="http://schemas.microsoft.com/office/drawing/2014/main" id="{0DC68EEE-9812-3E55-3E64-69B381B498D1}"/>
                  </a:ext>
                </a:extLst>
              </p:cNvPr>
              <p:cNvSpPr txBox="1">
                <a:spLocks noRot="1" noChangeAspect="1" noMove="1" noResize="1" noEditPoints="1" noAdjustHandles="1" noChangeArrowheads="1" noChangeShapeType="1" noTextEdit="1"/>
              </p:cNvSpPr>
              <p:nvPr/>
            </p:nvSpPr>
            <p:spPr>
              <a:xfrm>
                <a:off x="4800600" y="3441601"/>
                <a:ext cx="1822450" cy="646331"/>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439373E-CD54-EFF8-6CC6-F6C8A2FC0A4C}"/>
                  </a:ext>
                </a:extLst>
              </p:cNvPr>
              <p:cNvSpPr txBox="1"/>
              <p:nvPr/>
            </p:nvSpPr>
            <p:spPr>
              <a:xfrm>
                <a:off x="7950199" y="6101080"/>
                <a:ext cx="331470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70C0"/>
                          </a:solidFill>
                          <a:latin typeface="Cambria Math" panose="02040503050406030204" pitchFamily="18" charset="0"/>
                        </a:rPr>
                        <m:t>𝒃</m:t>
                      </m:r>
                      <m:r>
                        <a:rPr lang="en-US" sz="3600" b="1" i="1" smtClean="0">
                          <a:solidFill>
                            <a:srgbClr val="0070C0"/>
                          </a:solidFill>
                          <a:latin typeface="Cambria Math" panose="02040503050406030204" pitchFamily="18" charset="0"/>
                        </a:rPr>
                        <m:t>=</m:t>
                      </m:r>
                      <m:r>
                        <a:rPr lang="en-US" sz="3600" b="1" i="1" smtClean="0">
                          <a:solidFill>
                            <a:srgbClr val="0070C0"/>
                          </a:solidFill>
                          <a:latin typeface="Cambria Math" panose="02040503050406030204" pitchFamily="18" charset="0"/>
                        </a:rPr>
                        <m:t>𝒔𝑪𝑨</m:t>
                      </m:r>
                      <m:r>
                        <a:rPr lang="en-US" sz="3600" b="1" i="1" smtClean="0">
                          <a:solidFill>
                            <a:srgbClr val="0070C0"/>
                          </a:solidFill>
                          <a:latin typeface="Cambria Math" panose="02040503050406030204" pitchFamily="18" charset="0"/>
                        </a:rPr>
                        <m:t>′+</m:t>
                      </m:r>
                      <m:r>
                        <a:rPr lang="en-US" sz="3600" b="1" i="1" smtClean="0">
                          <a:solidFill>
                            <a:srgbClr val="0070C0"/>
                          </a:solidFill>
                          <a:latin typeface="Cambria Math" panose="02040503050406030204" pitchFamily="18" charset="0"/>
                        </a:rPr>
                        <m:t>𝒆</m:t>
                      </m:r>
                    </m:oMath>
                  </m:oMathPara>
                </a14:m>
                <a:endParaRPr lang="en-US" sz="3600" b="1" dirty="0">
                  <a:solidFill>
                    <a:srgbClr val="0070C0"/>
                  </a:solidFill>
                </a:endParaRPr>
              </a:p>
            </p:txBody>
          </p:sp>
        </mc:Choice>
        <mc:Fallback xmlns="">
          <p:sp>
            <p:nvSpPr>
              <p:cNvPr id="17" name="TextBox 16">
                <a:extLst>
                  <a:ext uri="{FF2B5EF4-FFF2-40B4-BE49-F238E27FC236}">
                    <a16:creationId xmlns:a16="http://schemas.microsoft.com/office/drawing/2014/main" id="{2439373E-CD54-EFF8-6CC6-F6C8A2FC0A4C}"/>
                  </a:ext>
                </a:extLst>
              </p:cNvPr>
              <p:cNvSpPr txBox="1">
                <a:spLocks noRot="1" noChangeAspect="1" noMove="1" noResize="1" noEditPoints="1" noAdjustHandles="1" noChangeArrowheads="1" noChangeShapeType="1" noTextEdit="1"/>
              </p:cNvSpPr>
              <p:nvPr/>
            </p:nvSpPr>
            <p:spPr>
              <a:xfrm>
                <a:off x="7950199" y="6101080"/>
                <a:ext cx="3314700" cy="646331"/>
              </a:xfrm>
              <a:prstGeom prst="rect">
                <a:avLst/>
              </a:prstGeom>
              <a:blipFill>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9852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p:bldP spid="12" grpId="0"/>
      <p:bldP spid="14"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D09143E-EB43-F342-83DC-2C43EAF73E58}"/>
                  </a:ext>
                </a:extLst>
              </p:cNvPr>
              <p:cNvSpPr>
                <a:spLocks noGrp="1"/>
              </p:cNvSpPr>
              <p:nvPr>
                <p:ph type="title"/>
              </p:nvPr>
            </p:nvSpPr>
            <p:spPr>
              <a:xfrm>
                <a:off x="9181306" y="302418"/>
                <a:ext cx="852487" cy="1325563"/>
              </a:xfrm>
            </p:spPr>
            <p:txBody>
              <a:bodyPr>
                <a:normAutofit/>
              </a:bodyPr>
              <a:lstStyle/>
              <a:p>
                <a:pPr/>
                <a14:m>
                  <m:oMathPara xmlns:m="http://schemas.openxmlformats.org/officeDocument/2006/math">
                    <m:oMathParaPr>
                      <m:jc m:val="centerGroup"/>
                    </m:oMathParaPr>
                    <m:oMath xmlns:m="http://schemas.openxmlformats.org/officeDocument/2006/math">
                      <m:r>
                        <a:rPr lang="en-US" sz="4800" b="0" i="1" smtClean="0">
                          <a:solidFill>
                            <a:schemeClr val="accent6">
                              <a:lumMod val="75000"/>
                            </a:schemeClr>
                          </a:solidFill>
                          <a:latin typeface="Cambria Math" panose="02040503050406030204" pitchFamily="18" charset="0"/>
                        </a:rPr>
                        <m:t>𝒪</m:t>
                      </m:r>
                    </m:oMath>
                  </m:oMathPara>
                </a14:m>
                <a:endParaRPr lang="en-US" sz="4800" dirty="0"/>
              </a:p>
            </p:txBody>
          </p:sp>
        </mc:Choice>
        <mc:Fallback xmlns="">
          <p:sp>
            <p:nvSpPr>
              <p:cNvPr id="2" name="Title 1">
                <a:extLst>
                  <a:ext uri="{FF2B5EF4-FFF2-40B4-BE49-F238E27FC236}">
                    <a16:creationId xmlns:a16="http://schemas.microsoft.com/office/drawing/2014/main" id="{DD09143E-EB43-F342-83DC-2C43EAF73E58}"/>
                  </a:ext>
                </a:extLst>
              </p:cNvPr>
              <p:cNvSpPr>
                <a:spLocks noGrp="1" noRot="1" noChangeAspect="1" noMove="1" noResize="1" noEditPoints="1" noAdjustHandles="1" noChangeArrowheads="1" noChangeShapeType="1" noTextEdit="1"/>
              </p:cNvSpPr>
              <p:nvPr>
                <p:ph type="title"/>
              </p:nvPr>
            </p:nvSpPr>
            <p:spPr>
              <a:xfrm>
                <a:off x="9181306" y="302418"/>
                <a:ext cx="852487" cy="1325563"/>
              </a:xfr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143A308-9150-4CFB-DA0D-3FD81CC59E4E}"/>
                  </a:ext>
                </a:extLst>
              </p:cNvPr>
              <p:cNvSpPr txBox="1"/>
              <p:nvPr/>
            </p:nvSpPr>
            <p:spPr>
              <a:xfrm>
                <a:off x="7499350" y="1289050"/>
                <a:ext cx="4216400" cy="646331"/>
              </a:xfrm>
              <a:prstGeom prst="rect">
                <a:avLst/>
              </a:prstGeom>
              <a:noFill/>
            </p:spPr>
            <p:txBody>
              <a:bodyPr wrap="square" rtlCol="0">
                <a:spAutoFit/>
              </a:bodyPr>
              <a:lstStyle/>
              <a:p>
                <a:r>
                  <a:rPr lang="en-US" sz="3600" dirty="0">
                    <a:solidFill>
                      <a:schemeClr val="accent2">
                        <a:lumMod val="75000"/>
                      </a:schemeClr>
                    </a:solidFill>
                  </a:rPr>
                  <a:t>Solves Sparse </a:t>
                </a:r>
                <a14:m>
                  <m:oMath xmlns:m="http://schemas.openxmlformats.org/officeDocument/2006/math">
                    <m:r>
                      <a:rPr lang="en-US" sz="3600" i="1" dirty="0" smtClean="0">
                        <a:solidFill>
                          <a:schemeClr val="accent2">
                            <a:lumMod val="75000"/>
                          </a:schemeClr>
                        </a:solidFill>
                        <a:latin typeface="Cambria Math" panose="02040503050406030204" pitchFamily="18" charset="0"/>
                      </a:rPr>
                      <m:t>𝐿𝑊𝐸</m:t>
                    </m:r>
                  </m:oMath>
                </a14:m>
                <a:endParaRPr lang="en-US" dirty="0">
                  <a:solidFill>
                    <a:schemeClr val="accent2">
                      <a:lumMod val="75000"/>
                    </a:schemeClr>
                  </a:solidFill>
                </a:endParaRPr>
              </a:p>
            </p:txBody>
          </p:sp>
        </mc:Choice>
        <mc:Fallback xmlns="">
          <p:sp>
            <p:nvSpPr>
              <p:cNvPr id="3" name="TextBox 2">
                <a:extLst>
                  <a:ext uri="{FF2B5EF4-FFF2-40B4-BE49-F238E27FC236}">
                    <a16:creationId xmlns:a16="http://schemas.microsoft.com/office/drawing/2014/main" id="{3143A308-9150-4CFB-DA0D-3FD81CC59E4E}"/>
                  </a:ext>
                </a:extLst>
              </p:cNvPr>
              <p:cNvSpPr txBox="1">
                <a:spLocks noRot="1" noChangeAspect="1" noMove="1" noResize="1" noEditPoints="1" noAdjustHandles="1" noChangeArrowheads="1" noChangeShapeType="1" noTextEdit="1"/>
              </p:cNvSpPr>
              <p:nvPr/>
            </p:nvSpPr>
            <p:spPr>
              <a:xfrm>
                <a:off x="7499350" y="1289050"/>
                <a:ext cx="4216400" cy="646331"/>
              </a:xfrm>
              <a:prstGeom prst="rect">
                <a:avLst/>
              </a:prstGeom>
              <a:blipFill>
                <a:blip r:embed="rId4"/>
                <a:stretch>
                  <a:fillRect l="-4335" t="-13208" b="-35849"/>
                </a:stretch>
              </a:blipFill>
            </p:spPr>
            <p:txBody>
              <a:bodyPr/>
              <a:lstStyle/>
              <a:p>
                <a:r>
                  <a:rPr lang="en-US">
                    <a:noFill/>
                  </a:rPr>
                  <a:t> </a:t>
                </a:r>
              </a:p>
            </p:txBody>
          </p:sp>
        </mc:Fallback>
      </mc:AlternateContent>
      <p:pic>
        <p:nvPicPr>
          <p:cNvPr id="5" name="Graphic 4" descr="Head with gears with solid fill">
            <a:extLst>
              <a:ext uri="{FF2B5EF4-FFF2-40B4-BE49-F238E27FC236}">
                <a16:creationId xmlns:a16="http://schemas.microsoft.com/office/drawing/2014/main" id="{C4566778-C2BA-D1EF-B8B3-88061B13CB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71650" y="508000"/>
            <a:ext cx="914400" cy="914400"/>
          </a:xfrm>
          <a:prstGeom prst="rect">
            <a:avLst/>
          </a:prstGeom>
        </p:spPr>
      </p:pic>
      <p:graphicFrame>
        <p:nvGraphicFramePr>
          <p:cNvPr id="6" name="Table 5">
            <a:extLst>
              <a:ext uri="{FF2B5EF4-FFF2-40B4-BE49-F238E27FC236}">
                <a16:creationId xmlns:a16="http://schemas.microsoft.com/office/drawing/2014/main" id="{C0868BB0-F077-403F-7040-E0478B7547F1}"/>
              </a:ext>
            </a:extLst>
          </p:cNvPr>
          <p:cNvGraphicFramePr>
            <a:graphicFrameLocks noGrp="1"/>
          </p:cNvGraphicFramePr>
          <p:nvPr>
            <p:extLst>
              <p:ext uri="{D42A27DB-BD31-4B8C-83A1-F6EECF244321}">
                <p14:modId xmlns:p14="http://schemas.microsoft.com/office/powerpoint/2010/main" val="3917411157"/>
              </p:ext>
            </p:extLst>
          </p:nvPr>
        </p:nvGraphicFramePr>
        <p:xfrm>
          <a:off x="1016000" y="2825065"/>
          <a:ext cx="2425700" cy="1371600"/>
        </p:xfrm>
        <a:graphic>
          <a:graphicData uri="http://schemas.openxmlformats.org/drawingml/2006/table">
            <a:tbl>
              <a:tblPr>
                <a:tableStyleId>{5C22544A-7EE6-4342-B048-85BDC9FD1C3A}</a:tableStyleId>
              </a:tblPr>
              <a:tblGrid>
                <a:gridCol w="606425">
                  <a:extLst>
                    <a:ext uri="{9D8B030D-6E8A-4147-A177-3AD203B41FA5}">
                      <a16:colId xmlns:a16="http://schemas.microsoft.com/office/drawing/2014/main" val="2584870322"/>
                    </a:ext>
                  </a:extLst>
                </a:gridCol>
                <a:gridCol w="606425">
                  <a:extLst>
                    <a:ext uri="{9D8B030D-6E8A-4147-A177-3AD203B41FA5}">
                      <a16:colId xmlns:a16="http://schemas.microsoft.com/office/drawing/2014/main" val="846906307"/>
                    </a:ext>
                  </a:extLst>
                </a:gridCol>
                <a:gridCol w="606425">
                  <a:extLst>
                    <a:ext uri="{9D8B030D-6E8A-4147-A177-3AD203B41FA5}">
                      <a16:colId xmlns:a16="http://schemas.microsoft.com/office/drawing/2014/main" val="2232880771"/>
                    </a:ext>
                  </a:extLst>
                </a:gridCol>
                <a:gridCol w="606425">
                  <a:extLst>
                    <a:ext uri="{9D8B030D-6E8A-4147-A177-3AD203B41FA5}">
                      <a16:colId xmlns:a16="http://schemas.microsoft.com/office/drawing/2014/main" val="292005458"/>
                    </a:ext>
                  </a:extLst>
                </a:gridCol>
              </a:tblGrid>
              <a:tr h="370840">
                <a:tc>
                  <a:txBody>
                    <a:bodyPr/>
                    <a:lstStyle/>
                    <a:p>
                      <a:pPr algn="ctr"/>
                      <a:r>
                        <a:rPr lang="en-US" sz="2400" dirty="0"/>
                        <a:t>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11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16442968"/>
                  </a:ext>
                </a:extLst>
              </a:tr>
              <a:tr h="370840">
                <a:tc>
                  <a:txBody>
                    <a:bodyPr/>
                    <a:lstStyle/>
                    <a:p>
                      <a:pPr algn="ctr"/>
                      <a:r>
                        <a:rPr lang="en-US" sz="2400" dirty="0"/>
                        <a:t>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12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56961690"/>
                  </a:ext>
                </a:extLst>
              </a:tr>
              <a:tr h="370840">
                <a:tc>
                  <a:txBody>
                    <a:bodyPr/>
                    <a:lstStyle/>
                    <a:p>
                      <a:pPr algn="ctr"/>
                      <a:r>
                        <a:rPr lang="en-US" sz="2400" dirty="0"/>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11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10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54461607"/>
                  </a:ext>
                </a:extLst>
              </a:tr>
            </a:tbl>
          </a:graphicData>
        </a:graphic>
      </p:graphicFrame>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E1CC8642-B8F1-A271-6B0B-FFBEF0FF98E5}"/>
                  </a:ext>
                </a:extLst>
              </p:cNvPr>
              <p:cNvGraphicFramePr>
                <a:graphicFrameLocks noGrp="1"/>
              </p:cNvGraphicFramePr>
              <p:nvPr/>
            </p:nvGraphicFramePr>
            <p:xfrm>
              <a:off x="8382000" y="2316480"/>
              <a:ext cx="2425700" cy="2743200"/>
            </p:xfrm>
            <a:graphic>
              <a:graphicData uri="http://schemas.openxmlformats.org/drawingml/2006/table">
                <a:tbl>
                  <a:tblPr>
                    <a:tableStyleId>{5C22544A-7EE6-4342-B048-85BDC9FD1C3A}</a:tableStyleId>
                  </a:tblPr>
                  <a:tblGrid>
                    <a:gridCol w="606425">
                      <a:extLst>
                        <a:ext uri="{9D8B030D-6E8A-4147-A177-3AD203B41FA5}">
                          <a16:colId xmlns:a16="http://schemas.microsoft.com/office/drawing/2014/main" val="2584870322"/>
                        </a:ext>
                      </a:extLst>
                    </a:gridCol>
                    <a:gridCol w="606425">
                      <a:extLst>
                        <a:ext uri="{9D8B030D-6E8A-4147-A177-3AD203B41FA5}">
                          <a16:colId xmlns:a16="http://schemas.microsoft.com/office/drawing/2014/main" val="846906307"/>
                        </a:ext>
                      </a:extLst>
                    </a:gridCol>
                    <a:gridCol w="606425">
                      <a:extLst>
                        <a:ext uri="{9D8B030D-6E8A-4147-A177-3AD203B41FA5}">
                          <a16:colId xmlns:a16="http://schemas.microsoft.com/office/drawing/2014/main" val="2232880771"/>
                        </a:ext>
                      </a:extLst>
                    </a:gridCol>
                    <a:gridCol w="606425">
                      <a:extLst>
                        <a:ext uri="{9D8B030D-6E8A-4147-A177-3AD203B41FA5}">
                          <a16:colId xmlns:a16="http://schemas.microsoft.com/office/drawing/2014/main" val="292005458"/>
                        </a:ext>
                      </a:extLst>
                    </a:gridCol>
                  </a:tblGrid>
                  <a:tr h="370840">
                    <a:tc>
                      <a:txBody>
                        <a:bodyP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𝑢</m:t>
                                    </m:r>
                                  </m:e>
                                  <m:sub>
                                    <m:r>
                                      <a:rPr lang="en-US" sz="2400" b="0" i="1" smtClean="0">
                                        <a:solidFill>
                                          <a:srgbClr val="FF0000"/>
                                        </a:solidFill>
                                        <a:latin typeface="Cambria Math" panose="02040503050406030204" pitchFamily="18" charset="0"/>
                                      </a:rPr>
                                      <m:t>1</m:t>
                                    </m:r>
                                  </m:sub>
                                </m:sSub>
                              </m:oMath>
                            </m:oMathPara>
                          </a14:m>
                          <a:endParaRPr lang="en-US" sz="2400" dirty="0">
                            <a:solidFill>
                              <a:srgbClr val="FF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𝑤</m:t>
                                    </m:r>
                                  </m:e>
                                  <m:sub>
                                    <m:r>
                                      <a:rPr lang="en-US" sz="2400" b="0" i="1" smtClean="0">
                                        <a:solidFill>
                                          <a:srgbClr val="FF0000"/>
                                        </a:solidFill>
                                        <a:latin typeface="Cambria Math" panose="02040503050406030204" pitchFamily="18" charset="0"/>
                                      </a:rPr>
                                      <m:t>1</m:t>
                                    </m:r>
                                  </m:sub>
                                </m:sSub>
                              </m:oMath>
                            </m:oMathPara>
                          </a14:m>
                          <a:endParaRPr lang="en-US" sz="2400" dirty="0">
                            <a:solidFill>
                              <a:srgbClr val="FF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𝑥</m:t>
                                    </m:r>
                                  </m:e>
                                  <m:sub>
                                    <m:r>
                                      <a:rPr lang="en-US" sz="2400" b="0" i="1" smtClean="0">
                                        <a:solidFill>
                                          <a:srgbClr val="FF0000"/>
                                        </a:solidFill>
                                        <a:latin typeface="Cambria Math" panose="02040503050406030204" pitchFamily="18" charset="0"/>
                                      </a:rPr>
                                      <m:t>1</m:t>
                                    </m:r>
                                  </m:sub>
                                </m:sSub>
                              </m:oMath>
                            </m:oMathPara>
                          </a14:m>
                          <a:endParaRPr lang="en-US" sz="2400" dirty="0">
                            <a:solidFill>
                              <a:srgbClr val="FF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16442968"/>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𝑢</m:t>
                                    </m:r>
                                  </m:e>
                                  <m:sub>
                                    <m:r>
                                      <a:rPr lang="en-US" sz="2400" b="0" i="1" smtClean="0">
                                        <a:solidFill>
                                          <a:srgbClr val="FF0000"/>
                                        </a:solidFill>
                                        <a:latin typeface="Cambria Math" panose="02040503050406030204" pitchFamily="18" charset="0"/>
                                      </a:rPr>
                                      <m:t>2</m:t>
                                    </m:r>
                                  </m:sub>
                                </m:sSub>
                              </m:oMath>
                            </m:oMathPara>
                          </a14:m>
                          <a:endParaRPr lang="en-US" sz="2400" dirty="0">
                            <a:solidFill>
                              <a:srgbClr val="FF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𝑣</m:t>
                                    </m:r>
                                  </m:e>
                                  <m:sub>
                                    <m:r>
                                      <a:rPr lang="en-US" sz="2400" b="0" i="1" smtClean="0">
                                        <a:solidFill>
                                          <a:srgbClr val="FF0000"/>
                                        </a:solidFill>
                                        <a:latin typeface="Cambria Math" panose="02040503050406030204" pitchFamily="18" charset="0"/>
                                      </a:rPr>
                                      <m:t>1</m:t>
                                    </m:r>
                                  </m:sub>
                                </m:sSub>
                              </m:oMath>
                            </m:oMathPara>
                          </a14:m>
                          <a:endParaRPr lang="en-US" sz="2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𝑥</m:t>
                                    </m:r>
                                  </m:e>
                                  <m:sub>
                                    <m:r>
                                      <a:rPr lang="en-US" sz="2400" b="0" i="1" smtClean="0">
                                        <a:solidFill>
                                          <a:srgbClr val="FF0000"/>
                                        </a:solidFill>
                                        <a:latin typeface="Cambria Math" panose="02040503050406030204" pitchFamily="18" charset="0"/>
                                      </a:rPr>
                                      <m:t>2</m:t>
                                    </m:r>
                                  </m:sub>
                                </m:sSub>
                              </m:oMath>
                            </m:oMathPara>
                          </a14:m>
                          <a:endParaRPr lang="en-US" sz="2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56961690"/>
                      </a:ext>
                    </a:extLst>
                  </a:tr>
                  <a:tr h="370840">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𝑤</m:t>
                                    </m:r>
                                  </m:e>
                                  <m:sub>
                                    <m:r>
                                      <a:rPr lang="en-US" sz="2400" b="0" i="1" smtClean="0">
                                        <a:solidFill>
                                          <a:srgbClr val="FF0000"/>
                                        </a:solidFill>
                                        <a:latin typeface="Cambria Math" panose="02040503050406030204" pitchFamily="18" charset="0"/>
                                      </a:rPr>
                                      <m:t>2</m:t>
                                    </m:r>
                                  </m:sub>
                                </m:sSub>
                              </m:oMath>
                            </m:oMathPara>
                          </a14:m>
                          <a:endParaRPr lang="en-US" sz="2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53804687"/>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𝑢</m:t>
                                    </m:r>
                                  </m:e>
                                  <m:sub>
                                    <m:r>
                                      <a:rPr lang="en-US" sz="2400" b="0" i="1" smtClean="0">
                                        <a:solidFill>
                                          <a:srgbClr val="FF0000"/>
                                        </a:solidFill>
                                        <a:latin typeface="Cambria Math" panose="02040503050406030204" pitchFamily="18" charset="0"/>
                                      </a:rPr>
                                      <m:t>3</m:t>
                                    </m:r>
                                  </m:sub>
                                </m:sSub>
                              </m:oMath>
                            </m:oMathPara>
                          </a14:m>
                          <a:endParaRPr lang="en-US" sz="2400" dirty="0">
                            <a:solidFill>
                              <a:srgbClr val="FF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𝑣</m:t>
                                    </m:r>
                                  </m:e>
                                  <m:sub>
                                    <m:r>
                                      <a:rPr lang="en-US" sz="2400" b="0" i="1" smtClean="0">
                                        <a:solidFill>
                                          <a:srgbClr val="FF0000"/>
                                        </a:solidFill>
                                        <a:latin typeface="Cambria Math" panose="02040503050406030204" pitchFamily="18" charset="0"/>
                                      </a:rPr>
                                      <m:t>2</m:t>
                                    </m:r>
                                  </m:sub>
                                </m:sSub>
                              </m:oMath>
                            </m:oMathPara>
                          </a14:m>
                          <a:endParaRPr lang="en-US" sz="2400" dirty="0">
                            <a:solidFill>
                              <a:srgbClr val="FF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54461607"/>
                      </a:ext>
                    </a:extLst>
                  </a:tr>
                  <a:tr h="370840">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𝑥</m:t>
                                    </m:r>
                                  </m:e>
                                  <m:sub>
                                    <m:r>
                                      <a:rPr lang="en-US" sz="2400" b="0" i="1" smtClean="0">
                                        <a:solidFill>
                                          <a:srgbClr val="FF0000"/>
                                        </a:solidFill>
                                        <a:latin typeface="Cambria Math" panose="02040503050406030204" pitchFamily="18" charset="0"/>
                                      </a:rPr>
                                      <m:t>3</m:t>
                                    </m:r>
                                  </m:sub>
                                </m:sSub>
                              </m:oMath>
                            </m:oMathPara>
                          </a14:m>
                          <a:endParaRPr lang="en-US" sz="2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36540903"/>
                      </a:ext>
                    </a:extLst>
                  </a:tr>
                  <a:tr h="370840">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𝑣</m:t>
                                    </m:r>
                                  </m:e>
                                  <m:sub>
                                    <m:r>
                                      <a:rPr lang="en-US" sz="2400" b="0" i="1" smtClean="0">
                                        <a:solidFill>
                                          <a:srgbClr val="FF0000"/>
                                        </a:solidFill>
                                        <a:latin typeface="Cambria Math" panose="02040503050406030204" pitchFamily="18" charset="0"/>
                                      </a:rPr>
                                      <m:t>3</m:t>
                                    </m:r>
                                  </m:sub>
                                </m:sSub>
                              </m:oMath>
                            </m:oMathPara>
                          </a14:m>
                          <a:endParaRPr lang="en-US" sz="2400" dirty="0">
                            <a:solidFill>
                              <a:srgbClr val="FF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𝑤</m:t>
                                    </m:r>
                                  </m:e>
                                  <m:sub>
                                    <m:r>
                                      <a:rPr lang="en-US" sz="2400" b="0" i="1" smtClean="0">
                                        <a:solidFill>
                                          <a:srgbClr val="FF0000"/>
                                        </a:solidFill>
                                        <a:latin typeface="Cambria Math" panose="02040503050406030204" pitchFamily="18" charset="0"/>
                                      </a:rPr>
                                      <m:t>3</m:t>
                                    </m:r>
                                  </m:sub>
                                </m:sSub>
                              </m:oMath>
                            </m:oMathPara>
                          </a14:m>
                          <a:endParaRPr lang="en-US" sz="2400" dirty="0">
                            <a:solidFill>
                              <a:srgbClr val="FF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52813661"/>
                      </a:ext>
                    </a:extLst>
                  </a:tr>
                </a:tbl>
              </a:graphicData>
            </a:graphic>
          </p:graphicFrame>
        </mc:Choice>
        <mc:Fallback xmlns="">
          <p:graphicFrame>
            <p:nvGraphicFramePr>
              <p:cNvPr id="8" name="Table 7">
                <a:extLst>
                  <a:ext uri="{FF2B5EF4-FFF2-40B4-BE49-F238E27FC236}">
                    <a16:creationId xmlns:a16="http://schemas.microsoft.com/office/drawing/2014/main" id="{E1CC8642-B8F1-A271-6B0B-FFBEF0FF98E5}"/>
                  </a:ext>
                </a:extLst>
              </p:cNvPr>
              <p:cNvGraphicFramePr>
                <a:graphicFrameLocks noGrp="1"/>
              </p:cNvGraphicFramePr>
              <p:nvPr/>
            </p:nvGraphicFramePr>
            <p:xfrm>
              <a:off x="8382000" y="2316480"/>
              <a:ext cx="2425700" cy="2743200"/>
            </p:xfrm>
            <a:graphic>
              <a:graphicData uri="http://schemas.openxmlformats.org/drawingml/2006/table">
                <a:tbl>
                  <a:tblPr>
                    <a:tableStyleId>{5C22544A-7EE6-4342-B048-85BDC9FD1C3A}</a:tableStyleId>
                  </a:tblPr>
                  <a:tblGrid>
                    <a:gridCol w="606425">
                      <a:extLst>
                        <a:ext uri="{9D8B030D-6E8A-4147-A177-3AD203B41FA5}">
                          <a16:colId xmlns:a16="http://schemas.microsoft.com/office/drawing/2014/main" val="2584870322"/>
                        </a:ext>
                      </a:extLst>
                    </a:gridCol>
                    <a:gridCol w="606425">
                      <a:extLst>
                        <a:ext uri="{9D8B030D-6E8A-4147-A177-3AD203B41FA5}">
                          <a16:colId xmlns:a16="http://schemas.microsoft.com/office/drawing/2014/main" val="846906307"/>
                        </a:ext>
                      </a:extLst>
                    </a:gridCol>
                    <a:gridCol w="606425">
                      <a:extLst>
                        <a:ext uri="{9D8B030D-6E8A-4147-A177-3AD203B41FA5}">
                          <a16:colId xmlns:a16="http://schemas.microsoft.com/office/drawing/2014/main" val="2232880771"/>
                        </a:ext>
                      </a:extLst>
                    </a:gridCol>
                    <a:gridCol w="606425">
                      <a:extLst>
                        <a:ext uri="{9D8B030D-6E8A-4147-A177-3AD203B41FA5}">
                          <a16:colId xmlns:a16="http://schemas.microsoft.com/office/drawing/2014/main" val="292005458"/>
                        </a:ext>
                      </a:extLst>
                    </a:gridCol>
                  </a:tblGrid>
                  <a:tr h="457200">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7"/>
                          <a:stretch>
                            <a:fillRect t="-10667" r="-298000" b="-530667"/>
                          </a:stretch>
                        </a:blipFill>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7"/>
                          <a:stretch>
                            <a:fillRect l="-199000" t="-10667" r="-99000" b="-530667"/>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7"/>
                          <a:stretch>
                            <a:fillRect l="-302020" t="-10667" b="-530667"/>
                          </a:stretch>
                        </a:blipFill>
                      </a:tcPr>
                    </a:tc>
                    <a:extLst>
                      <a:ext uri="{0D108BD9-81ED-4DB2-BD59-A6C34878D82A}">
                        <a16:rowId xmlns:a16="http://schemas.microsoft.com/office/drawing/2014/main" val="3916442968"/>
                      </a:ext>
                    </a:extLst>
                  </a:tr>
                  <a:tr h="457200">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7"/>
                          <a:stretch>
                            <a:fillRect t="-110667" r="-298000" b="-430667"/>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7"/>
                          <a:stretch>
                            <a:fillRect l="-101010" t="-110667" r="-201010" b="-430667"/>
                          </a:stretch>
                        </a:blipFill>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7"/>
                          <a:stretch>
                            <a:fillRect l="-302020" t="-110667" b="-430667"/>
                          </a:stretch>
                        </a:blipFill>
                      </a:tcPr>
                    </a:tc>
                    <a:extLst>
                      <a:ext uri="{0D108BD9-81ED-4DB2-BD59-A6C34878D82A}">
                        <a16:rowId xmlns:a16="http://schemas.microsoft.com/office/drawing/2014/main" val="2356961690"/>
                      </a:ext>
                    </a:extLst>
                  </a:tr>
                  <a:tr h="457200">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7"/>
                          <a:stretch>
                            <a:fillRect l="-199000" t="-210667" r="-99000" b="-330667"/>
                          </a:stretch>
                        </a:blipFill>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53804687"/>
                      </a:ext>
                    </a:extLst>
                  </a:tr>
                  <a:tr h="457200">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7"/>
                          <a:stretch>
                            <a:fillRect t="-310667" r="-298000" b="-230667"/>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7"/>
                          <a:stretch>
                            <a:fillRect l="-101010" t="-310667" r="-201010" b="-230667"/>
                          </a:stretch>
                        </a:blipFill>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54461607"/>
                      </a:ext>
                    </a:extLst>
                  </a:tr>
                  <a:tr h="457200">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7"/>
                          <a:stretch>
                            <a:fillRect l="-302020" t="-410667" b="-130667"/>
                          </a:stretch>
                        </a:blipFill>
                      </a:tcPr>
                    </a:tc>
                    <a:extLst>
                      <a:ext uri="{0D108BD9-81ED-4DB2-BD59-A6C34878D82A}">
                        <a16:rowId xmlns:a16="http://schemas.microsoft.com/office/drawing/2014/main" val="1736540903"/>
                      </a:ext>
                    </a:extLst>
                  </a:tr>
                  <a:tr h="457200">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7"/>
                          <a:stretch>
                            <a:fillRect l="-101010" t="-510667" r="-201010" b="-30667"/>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7"/>
                          <a:stretch>
                            <a:fillRect l="-199000" t="-510667" r="-99000" b="-30667"/>
                          </a:stretch>
                        </a:blipFill>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52813661"/>
                      </a:ext>
                    </a:extLst>
                  </a:tr>
                </a:tbl>
              </a:graphicData>
            </a:graphic>
          </p:graphicFrame>
        </mc:Fallback>
      </mc:AlternateContent>
      <p:graphicFrame>
        <p:nvGraphicFramePr>
          <p:cNvPr id="13" name="Table 12">
            <a:extLst>
              <a:ext uri="{FF2B5EF4-FFF2-40B4-BE49-F238E27FC236}">
                <a16:creationId xmlns:a16="http://schemas.microsoft.com/office/drawing/2014/main" id="{55B9EEA4-BB14-68F8-18DE-6236164F6C6A}"/>
              </a:ext>
            </a:extLst>
          </p:cNvPr>
          <p:cNvGraphicFramePr>
            <a:graphicFrameLocks noGrp="1"/>
          </p:cNvGraphicFramePr>
          <p:nvPr>
            <p:extLst>
              <p:ext uri="{D42A27DB-BD31-4B8C-83A1-F6EECF244321}">
                <p14:modId xmlns:p14="http://schemas.microsoft.com/office/powerpoint/2010/main" val="878205299"/>
              </p:ext>
            </p:extLst>
          </p:nvPr>
        </p:nvGraphicFramePr>
        <p:xfrm>
          <a:off x="4591050" y="2927093"/>
          <a:ext cx="3124200" cy="1371600"/>
        </p:xfrm>
        <a:graphic>
          <a:graphicData uri="http://schemas.openxmlformats.org/drawingml/2006/table">
            <a:tbl>
              <a:tblPr>
                <a:tableStyleId>{5C22544A-7EE6-4342-B048-85BDC9FD1C3A}</a:tableStyleId>
              </a:tblPr>
              <a:tblGrid>
                <a:gridCol w="520700">
                  <a:extLst>
                    <a:ext uri="{9D8B030D-6E8A-4147-A177-3AD203B41FA5}">
                      <a16:colId xmlns:a16="http://schemas.microsoft.com/office/drawing/2014/main" val="2584870322"/>
                    </a:ext>
                  </a:extLst>
                </a:gridCol>
                <a:gridCol w="520700">
                  <a:extLst>
                    <a:ext uri="{9D8B030D-6E8A-4147-A177-3AD203B41FA5}">
                      <a16:colId xmlns:a16="http://schemas.microsoft.com/office/drawing/2014/main" val="846906307"/>
                    </a:ext>
                  </a:extLst>
                </a:gridCol>
                <a:gridCol w="520700">
                  <a:extLst>
                    <a:ext uri="{9D8B030D-6E8A-4147-A177-3AD203B41FA5}">
                      <a16:colId xmlns:a16="http://schemas.microsoft.com/office/drawing/2014/main" val="2232880771"/>
                    </a:ext>
                  </a:extLst>
                </a:gridCol>
                <a:gridCol w="520700">
                  <a:extLst>
                    <a:ext uri="{9D8B030D-6E8A-4147-A177-3AD203B41FA5}">
                      <a16:colId xmlns:a16="http://schemas.microsoft.com/office/drawing/2014/main" val="292005458"/>
                    </a:ext>
                  </a:extLst>
                </a:gridCol>
                <a:gridCol w="520700">
                  <a:extLst>
                    <a:ext uri="{9D8B030D-6E8A-4147-A177-3AD203B41FA5}">
                      <a16:colId xmlns:a16="http://schemas.microsoft.com/office/drawing/2014/main" val="1753929898"/>
                    </a:ext>
                  </a:extLst>
                </a:gridCol>
                <a:gridCol w="520700">
                  <a:extLst>
                    <a:ext uri="{9D8B030D-6E8A-4147-A177-3AD203B41FA5}">
                      <a16:colId xmlns:a16="http://schemas.microsoft.com/office/drawing/2014/main" val="2800117905"/>
                    </a:ext>
                  </a:extLst>
                </a:gridCol>
              </a:tblGrid>
              <a:tr h="370840">
                <a:tc>
                  <a:txBody>
                    <a:bodyPr/>
                    <a:lstStyle/>
                    <a:p>
                      <a:pPr algn="ctr"/>
                      <a:r>
                        <a:rPr lang="en-US" sz="2400" dirty="0"/>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16442968"/>
                  </a:ext>
                </a:extLst>
              </a:tr>
              <a:tr h="370840">
                <a:tc>
                  <a:txBody>
                    <a:bodyPr/>
                    <a:lstStyle/>
                    <a:p>
                      <a:pPr algn="ctr"/>
                      <a:r>
                        <a:rPr lang="en-US" sz="2400" dirty="0"/>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56961690"/>
                  </a:ext>
                </a:extLst>
              </a:tr>
              <a:tr h="370840">
                <a:tc>
                  <a:txBody>
                    <a:bodyPr/>
                    <a:lstStyle/>
                    <a:p>
                      <a:pPr algn="ctr"/>
                      <a:r>
                        <a:rPr lang="en-US" sz="2400" dirty="0"/>
                        <a:t>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54461607"/>
                  </a:ext>
                </a:extLst>
              </a:tr>
            </a:tbl>
          </a:graphicData>
        </a:graphic>
      </p:graphicFrame>
      <p:sp>
        <p:nvSpPr>
          <p:cNvPr id="15" name="TextBox 14">
            <a:extLst>
              <a:ext uri="{FF2B5EF4-FFF2-40B4-BE49-F238E27FC236}">
                <a16:creationId xmlns:a16="http://schemas.microsoft.com/office/drawing/2014/main" id="{04D33C1A-B96D-1946-9520-239B1A0531F5}"/>
              </a:ext>
            </a:extLst>
          </p:cNvPr>
          <p:cNvSpPr txBox="1"/>
          <p:nvPr/>
        </p:nvSpPr>
        <p:spPr>
          <a:xfrm>
            <a:off x="7883525" y="3187700"/>
            <a:ext cx="184150" cy="646331"/>
          </a:xfrm>
          <a:prstGeom prst="rect">
            <a:avLst/>
          </a:prstGeom>
          <a:noFill/>
        </p:spPr>
        <p:txBody>
          <a:bodyPr wrap="square" rtlCol="0">
            <a:spAutoFit/>
          </a:bodyPr>
          <a:lstStyle/>
          <a:p>
            <a:r>
              <a:rPr lang="en-US" sz="3600" b="1" dirty="0">
                <a:solidFill>
                  <a:srgbClr val="0070C0"/>
                </a:solidFill>
              </a:rPr>
              <a:t>.</a:t>
            </a:r>
            <a:endParaRPr lang="en-US" b="1" dirty="0">
              <a:solidFill>
                <a:srgbClr val="0070C0"/>
              </a:solidFill>
            </a:endParaRPr>
          </a:p>
        </p:txBody>
      </p:sp>
      <p:sp>
        <p:nvSpPr>
          <p:cNvPr id="18" name="TextBox 17">
            <a:extLst>
              <a:ext uri="{FF2B5EF4-FFF2-40B4-BE49-F238E27FC236}">
                <a16:creationId xmlns:a16="http://schemas.microsoft.com/office/drawing/2014/main" id="{B49480F2-CF6F-E668-7481-AA7FA3E54604}"/>
              </a:ext>
            </a:extLst>
          </p:cNvPr>
          <p:cNvSpPr txBox="1"/>
          <p:nvPr/>
        </p:nvSpPr>
        <p:spPr>
          <a:xfrm>
            <a:off x="3832225" y="3187699"/>
            <a:ext cx="184150" cy="646331"/>
          </a:xfrm>
          <a:prstGeom prst="rect">
            <a:avLst/>
          </a:prstGeom>
          <a:noFill/>
        </p:spPr>
        <p:txBody>
          <a:bodyPr wrap="square" rtlCol="0">
            <a:spAutoFit/>
          </a:bodyPr>
          <a:lstStyle/>
          <a:p>
            <a:r>
              <a:rPr lang="en-US" sz="3600" b="1" dirty="0">
                <a:solidFill>
                  <a:srgbClr val="0070C0"/>
                </a:solidFill>
              </a:rPr>
              <a:t>=</a:t>
            </a:r>
            <a:endParaRPr lang="en-US" b="1" dirty="0">
              <a:solidFill>
                <a:srgbClr val="0070C0"/>
              </a:solidFill>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6EEFDCAC-083B-3AFF-0C19-6FE2F549BEC7}"/>
                  </a:ext>
                </a:extLst>
              </p:cNvPr>
              <p:cNvSpPr txBox="1"/>
              <p:nvPr/>
            </p:nvSpPr>
            <p:spPr>
              <a:xfrm>
                <a:off x="1943100" y="4273550"/>
                <a:ext cx="57150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70C0"/>
                          </a:solidFill>
                          <a:latin typeface="Cambria Math" panose="02040503050406030204" pitchFamily="18" charset="0"/>
                        </a:rPr>
                        <m:t>𝑨</m:t>
                      </m:r>
                    </m:oMath>
                  </m:oMathPara>
                </a14:m>
                <a:endParaRPr lang="en-US" sz="3600" b="1" dirty="0">
                  <a:solidFill>
                    <a:srgbClr val="0070C0"/>
                  </a:solidFill>
                </a:endParaRPr>
              </a:p>
            </p:txBody>
          </p:sp>
        </mc:Choice>
        <mc:Fallback xmlns="">
          <p:sp>
            <p:nvSpPr>
              <p:cNvPr id="19" name="TextBox 18">
                <a:extLst>
                  <a:ext uri="{FF2B5EF4-FFF2-40B4-BE49-F238E27FC236}">
                    <a16:creationId xmlns:a16="http://schemas.microsoft.com/office/drawing/2014/main" id="{6EEFDCAC-083B-3AFF-0C19-6FE2F549BEC7}"/>
                  </a:ext>
                </a:extLst>
              </p:cNvPr>
              <p:cNvSpPr txBox="1">
                <a:spLocks noRot="1" noChangeAspect="1" noMove="1" noResize="1" noEditPoints="1" noAdjustHandles="1" noChangeArrowheads="1" noChangeShapeType="1" noTextEdit="1"/>
              </p:cNvSpPr>
              <p:nvPr/>
            </p:nvSpPr>
            <p:spPr>
              <a:xfrm>
                <a:off x="1943100" y="4273550"/>
                <a:ext cx="571500" cy="64633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D373058-DDC1-8035-9F86-9B4E15177D10}"/>
                  </a:ext>
                </a:extLst>
              </p:cNvPr>
              <p:cNvSpPr txBox="1"/>
              <p:nvPr/>
            </p:nvSpPr>
            <p:spPr>
              <a:xfrm>
                <a:off x="9271000" y="5283200"/>
                <a:ext cx="57150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70C0"/>
                          </a:solidFill>
                          <a:latin typeface="Cambria Math" panose="02040503050406030204" pitchFamily="18" charset="0"/>
                        </a:rPr>
                        <m:t>𝑨</m:t>
                      </m:r>
                      <m:r>
                        <a:rPr lang="en-US" sz="3600" b="1" i="1" smtClean="0">
                          <a:solidFill>
                            <a:srgbClr val="0070C0"/>
                          </a:solidFill>
                          <a:latin typeface="Cambria Math" panose="02040503050406030204" pitchFamily="18" charset="0"/>
                        </a:rPr>
                        <m:t>′</m:t>
                      </m:r>
                    </m:oMath>
                  </m:oMathPara>
                </a14:m>
                <a:endParaRPr lang="en-US" sz="3600" b="1" dirty="0">
                  <a:solidFill>
                    <a:srgbClr val="0070C0"/>
                  </a:solidFill>
                </a:endParaRPr>
              </a:p>
            </p:txBody>
          </p:sp>
        </mc:Choice>
        <mc:Fallback xmlns="">
          <p:sp>
            <p:nvSpPr>
              <p:cNvPr id="20" name="TextBox 19">
                <a:extLst>
                  <a:ext uri="{FF2B5EF4-FFF2-40B4-BE49-F238E27FC236}">
                    <a16:creationId xmlns:a16="http://schemas.microsoft.com/office/drawing/2014/main" id="{9D373058-DDC1-8035-9F86-9B4E15177D10}"/>
                  </a:ext>
                </a:extLst>
              </p:cNvPr>
              <p:cNvSpPr txBox="1">
                <a:spLocks noRot="1" noChangeAspect="1" noMove="1" noResize="1" noEditPoints="1" noAdjustHandles="1" noChangeArrowheads="1" noChangeShapeType="1" noTextEdit="1"/>
              </p:cNvSpPr>
              <p:nvPr/>
            </p:nvSpPr>
            <p:spPr>
              <a:xfrm>
                <a:off x="9271000" y="5283200"/>
                <a:ext cx="571500" cy="646331"/>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E59BC58-1B9B-3501-673A-701A16CDAB21}"/>
                  </a:ext>
                </a:extLst>
              </p:cNvPr>
              <p:cNvSpPr txBox="1"/>
              <p:nvPr/>
            </p:nvSpPr>
            <p:spPr>
              <a:xfrm>
                <a:off x="5867400" y="4438650"/>
                <a:ext cx="57150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70C0"/>
                          </a:solidFill>
                          <a:latin typeface="Cambria Math" panose="02040503050406030204" pitchFamily="18" charset="0"/>
                        </a:rPr>
                        <m:t>𝑪</m:t>
                      </m:r>
                    </m:oMath>
                  </m:oMathPara>
                </a14:m>
                <a:endParaRPr lang="en-US" sz="3600" b="1" dirty="0">
                  <a:solidFill>
                    <a:srgbClr val="0070C0"/>
                  </a:solidFill>
                </a:endParaRPr>
              </a:p>
            </p:txBody>
          </p:sp>
        </mc:Choice>
        <mc:Fallback xmlns="">
          <p:sp>
            <p:nvSpPr>
              <p:cNvPr id="21" name="TextBox 20">
                <a:extLst>
                  <a:ext uri="{FF2B5EF4-FFF2-40B4-BE49-F238E27FC236}">
                    <a16:creationId xmlns:a16="http://schemas.microsoft.com/office/drawing/2014/main" id="{7E59BC58-1B9B-3501-673A-701A16CDAB21}"/>
                  </a:ext>
                </a:extLst>
              </p:cNvPr>
              <p:cNvSpPr txBox="1">
                <a:spLocks noRot="1" noChangeAspect="1" noMove="1" noResize="1" noEditPoints="1" noAdjustHandles="1" noChangeArrowheads="1" noChangeShapeType="1" noTextEdit="1"/>
              </p:cNvSpPr>
              <p:nvPr/>
            </p:nvSpPr>
            <p:spPr>
              <a:xfrm>
                <a:off x="5867400" y="4438650"/>
                <a:ext cx="571500" cy="646331"/>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73270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9143E-EB43-F342-83DC-2C43EAF73E58}"/>
              </a:ext>
            </a:extLst>
          </p:cNvPr>
          <p:cNvSpPr>
            <a:spLocks noGrp="1"/>
          </p:cNvSpPr>
          <p:nvPr>
            <p:ph type="title"/>
          </p:nvPr>
        </p:nvSpPr>
        <p:spPr>
          <a:xfrm>
            <a:off x="572237" y="-71423"/>
            <a:ext cx="11149781" cy="1325563"/>
          </a:xfrm>
        </p:spPr>
        <p:txBody>
          <a:bodyPr>
            <a:normAutofit/>
          </a:bodyPr>
          <a:lstStyle/>
          <a:p>
            <a:r>
              <a:rPr lang="en-US" sz="5300" dirty="0"/>
              <a:t>Learning with Errors</a:t>
            </a:r>
            <a:endParaRPr lang="en-US" sz="4800"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20922A7-D273-7CC5-1D63-7ABDB2C42839}"/>
                  </a:ext>
                </a:extLst>
              </p:cNvPr>
              <p:cNvSpPr txBox="1"/>
              <p:nvPr/>
            </p:nvSpPr>
            <p:spPr>
              <a:xfrm>
                <a:off x="572237" y="1313146"/>
                <a:ext cx="11568633" cy="2505429"/>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sz="3600" dirty="0"/>
                  <a:t>Post-Quantum Secure</a:t>
                </a:r>
              </a:p>
              <a:p>
                <a:pPr marL="285750" indent="-285750">
                  <a:lnSpc>
                    <a:spcPct val="150000"/>
                  </a:lnSpc>
                  <a:buFont typeface="Wingdings" panose="05000000000000000000" pitchFamily="2" charset="2"/>
                  <a:buChar char="Ø"/>
                </a:pPr>
                <a:r>
                  <a:rPr lang="en-US" sz="3600" dirty="0"/>
                  <a:t>V</a:t>
                </a:r>
                <a14:m>
                  <m:oMath xmlns:m="http://schemas.openxmlformats.org/officeDocument/2006/math">
                    <m:r>
                      <m:rPr>
                        <m:nor/>
                      </m:rPr>
                      <a:rPr lang="en-US" sz="3600" dirty="0"/>
                      <m:t>ery</m:t>
                    </m:r>
                    <m:r>
                      <m:rPr>
                        <m:nor/>
                      </m:rPr>
                      <a:rPr lang="en-US" sz="3600" dirty="0"/>
                      <m:t> </m:t>
                    </m:r>
                    <m:r>
                      <m:rPr>
                        <m:nor/>
                      </m:rPr>
                      <a:rPr lang="en-US" sz="3600" dirty="0"/>
                      <m:t>powerful</m:t>
                    </m:r>
                    <m:r>
                      <m:rPr>
                        <m:nor/>
                      </m:rPr>
                      <a:rPr lang="en-US" sz="3600" dirty="0"/>
                      <m:t> (</m:t>
                    </m:r>
                    <m:r>
                      <m:rPr>
                        <m:nor/>
                      </m:rPr>
                      <a:rPr lang="en-US" sz="3600" dirty="0"/>
                      <m:t>PKE</m:t>
                    </m:r>
                    <m:r>
                      <m:rPr>
                        <m:nor/>
                      </m:rPr>
                      <a:rPr lang="en-US" sz="3600" dirty="0"/>
                      <m:t>, </m:t>
                    </m:r>
                    <m:r>
                      <m:rPr>
                        <m:nor/>
                      </m:rPr>
                      <a:rPr lang="en-US" sz="3600" dirty="0"/>
                      <m:t>FHE</m:t>
                    </m:r>
                    <m:r>
                      <m:rPr>
                        <m:nor/>
                      </m:rPr>
                      <a:rPr lang="en-US" sz="3600" dirty="0"/>
                      <m:t>, </m:t>
                    </m:r>
                    <m:r>
                      <m:rPr>
                        <m:nor/>
                      </m:rPr>
                      <a:rPr lang="en-US" sz="3600" dirty="0"/>
                      <m:t>ABE</m:t>
                    </m:r>
                    <m:r>
                      <m:rPr>
                        <m:nor/>
                      </m:rPr>
                      <a:rPr lang="en-US" sz="3600" dirty="0"/>
                      <m:t>, </m:t>
                    </m:r>
                    <m:r>
                      <m:rPr>
                        <m:nor/>
                      </m:rPr>
                      <a:rPr lang="en-US" sz="3600" dirty="0"/>
                      <m:t>IBE</m:t>
                    </m:r>
                    <m:r>
                      <m:rPr>
                        <m:nor/>
                      </m:rPr>
                      <a:rPr lang="en-US" sz="3600" dirty="0"/>
                      <m:t>, …)</m:t>
                    </m:r>
                  </m:oMath>
                </a14:m>
                <a:endParaRPr lang="en-US" sz="3600" dirty="0"/>
              </a:p>
              <a:p>
                <a:pPr marL="285750" indent="-285750">
                  <a:lnSpc>
                    <a:spcPct val="150000"/>
                  </a:lnSpc>
                  <a:buFont typeface="Wingdings" panose="05000000000000000000" pitchFamily="2" charset="2"/>
                  <a:buChar char="Ø"/>
                </a:pPr>
                <a:r>
                  <a:rPr lang="en-US" sz="3600" dirty="0"/>
                  <a:t>Worst-case to Average-case reduction</a:t>
                </a:r>
              </a:p>
            </p:txBody>
          </p:sp>
        </mc:Choice>
        <mc:Fallback xmlns="">
          <p:sp>
            <p:nvSpPr>
              <p:cNvPr id="11" name="TextBox 10">
                <a:extLst>
                  <a:ext uri="{FF2B5EF4-FFF2-40B4-BE49-F238E27FC236}">
                    <a16:creationId xmlns:a16="http://schemas.microsoft.com/office/drawing/2014/main" id="{720922A7-D273-7CC5-1D63-7ABDB2C42839}"/>
                  </a:ext>
                </a:extLst>
              </p:cNvPr>
              <p:cNvSpPr txBox="1">
                <a:spLocks noRot="1" noChangeAspect="1" noMove="1" noResize="1" noEditPoints="1" noAdjustHandles="1" noChangeArrowheads="1" noChangeShapeType="1" noTextEdit="1"/>
              </p:cNvSpPr>
              <p:nvPr/>
            </p:nvSpPr>
            <p:spPr>
              <a:xfrm>
                <a:off x="572237" y="1313146"/>
                <a:ext cx="11568633" cy="2505429"/>
              </a:xfrm>
              <a:prstGeom prst="rect">
                <a:avLst/>
              </a:prstGeom>
              <a:blipFill>
                <a:blip r:embed="rId3"/>
                <a:stretch>
                  <a:fillRect l="-1423" b="-8273"/>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D6981E14-A816-7BF1-4D0B-31E2D7ABDC0C}"/>
              </a:ext>
            </a:extLst>
          </p:cNvPr>
          <p:cNvSpPr txBox="1"/>
          <p:nvPr/>
        </p:nvSpPr>
        <p:spPr>
          <a:xfrm>
            <a:off x="572237" y="4464050"/>
            <a:ext cx="2717800" cy="707886"/>
          </a:xfrm>
          <a:prstGeom prst="rect">
            <a:avLst/>
          </a:prstGeom>
          <a:noFill/>
        </p:spPr>
        <p:txBody>
          <a:bodyPr wrap="square" rtlCol="0">
            <a:spAutoFit/>
          </a:bodyPr>
          <a:lstStyle/>
          <a:p>
            <a:r>
              <a:rPr lang="en-US" sz="4000" i="1" dirty="0">
                <a:solidFill>
                  <a:srgbClr val="FF0000"/>
                </a:solidFill>
              </a:rPr>
              <a:t>But…</a:t>
            </a:r>
          </a:p>
        </p:txBody>
      </p:sp>
      <p:sp>
        <p:nvSpPr>
          <p:cNvPr id="13" name="TextBox 12">
            <a:extLst>
              <a:ext uri="{FF2B5EF4-FFF2-40B4-BE49-F238E27FC236}">
                <a16:creationId xmlns:a16="http://schemas.microsoft.com/office/drawing/2014/main" id="{C28E6DD2-E394-717B-D249-652B8197A8B8}"/>
              </a:ext>
            </a:extLst>
          </p:cNvPr>
          <p:cNvSpPr txBox="1"/>
          <p:nvPr/>
        </p:nvSpPr>
        <p:spPr>
          <a:xfrm>
            <a:off x="1976123" y="5302250"/>
            <a:ext cx="4380430" cy="646331"/>
          </a:xfrm>
          <a:prstGeom prst="rect">
            <a:avLst/>
          </a:prstGeom>
          <a:noFill/>
        </p:spPr>
        <p:txBody>
          <a:bodyPr wrap="none" rtlCol="0">
            <a:spAutoFit/>
          </a:bodyPr>
          <a:lstStyle/>
          <a:p>
            <a:r>
              <a:rPr lang="en-US" sz="3600" dirty="0"/>
              <a:t>Inefficient in practice</a:t>
            </a:r>
          </a:p>
        </p:txBody>
      </p:sp>
      <p:pic>
        <p:nvPicPr>
          <p:cNvPr id="15" name="Graphic 14" descr="Worried face outline with solid fill">
            <a:extLst>
              <a:ext uri="{FF2B5EF4-FFF2-40B4-BE49-F238E27FC236}">
                <a16:creationId xmlns:a16="http://schemas.microsoft.com/office/drawing/2014/main" id="{1A696BC7-AAFA-F6C0-63F0-0B8F5895CA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32600" y="5087654"/>
            <a:ext cx="914400" cy="914400"/>
          </a:xfrm>
          <a:prstGeom prst="rect">
            <a:avLst/>
          </a:prstGeom>
        </p:spPr>
      </p:pic>
    </p:spTree>
    <p:extLst>
      <p:ext uri="{BB962C8B-B14F-4D97-AF65-F5344CB8AC3E}">
        <p14:creationId xmlns:p14="http://schemas.microsoft.com/office/powerpoint/2010/main" val="77053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0868BB0-F077-403F-7040-E0478B7547F1}"/>
              </a:ext>
            </a:extLst>
          </p:cNvPr>
          <p:cNvGraphicFramePr>
            <a:graphicFrameLocks noGrp="1"/>
          </p:cNvGraphicFramePr>
          <p:nvPr>
            <p:extLst>
              <p:ext uri="{D42A27DB-BD31-4B8C-83A1-F6EECF244321}">
                <p14:modId xmlns:p14="http://schemas.microsoft.com/office/powerpoint/2010/main" val="804469568"/>
              </p:ext>
            </p:extLst>
          </p:nvPr>
        </p:nvGraphicFramePr>
        <p:xfrm>
          <a:off x="1028700" y="1078815"/>
          <a:ext cx="2425700" cy="1371600"/>
        </p:xfrm>
        <a:graphic>
          <a:graphicData uri="http://schemas.openxmlformats.org/drawingml/2006/table">
            <a:tbl>
              <a:tblPr>
                <a:tableStyleId>{5C22544A-7EE6-4342-B048-85BDC9FD1C3A}</a:tableStyleId>
              </a:tblPr>
              <a:tblGrid>
                <a:gridCol w="606425">
                  <a:extLst>
                    <a:ext uri="{9D8B030D-6E8A-4147-A177-3AD203B41FA5}">
                      <a16:colId xmlns:a16="http://schemas.microsoft.com/office/drawing/2014/main" val="2584870322"/>
                    </a:ext>
                  </a:extLst>
                </a:gridCol>
                <a:gridCol w="606425">
                  <a:extLst>
                    <a:ext uri="{9D8B030D-6E8A-4147-A177-3AD203B41FA5}">
                      <a16:colId xmlns:a16="http://schemas.microsoft.com/office/drawing/2014/main" val="846906307"/>
                    </a:ext>
                  </a:extLst>
                </a:gridCol>
                <a:gridCol w="606425">
                  <a:extLst>
                    <a:ext uri="{9D8B030D-6E8A-4147-A177-3AD203B41FA5}">
                      <a16:colId xmlns:a16="http://schemas.microsoft.com/office/drawing/2014/main" val="2232880771"/>
                    </a:ext>
                  </a:extLst>
                </a:gridCol>
                <a:gridCol w="606425">
                  <a:extLst>
                    <a:ext uri="{9D8B030D-6E8A-4147-A177-3AD203B41FA5}">
                      <a16:colId xmlns:a16="http://schemas.microsoft.com/office/drawing/2014/main" val="292005458"/>
                    </a:ext>
                  </a:extLst>
                </a:gridCol>
              </a:tblGrid>
              <a:tr h="370840">
                <a:tc>
                  <a:txBody>
                    <a:bodyPr/>
                    <a:lstStyle/>
                    <a:p>
                      <a:pPr algn="ctr"/>
                      <a:r>
                        <a:rPr lang="en-US" sz="2400" dirty="0"/>
                        <a:t>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11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16442968"/>
                  </a:ext>
                </a:extLst>
              </a:tr>
              <a:tr h="370840">
                <a:tc>
                  <a:txBody>
                    <a:bodyPr/>
                    <a:lstStyle/>
                    <a:p>
                      <a:pPr algn="ctr"/>
                      <a:r>
                        <a:rPr lang="en-US" sz="2400" dirty="0"/>
                        <a:t>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12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56961690"/>
                  </a:ext>
                </a:extLst>
              </a:tr>
              <a:tr h="370840">
                <a:tc>
                  <a:txBody>
                    <a:bodyPr/>
                    <a:lstStyle/>
                    <a:p>
                      <a:pPr algn="ctr"/>
                      <a:r>
                        <a:rPr lang="en-US" sz="2400" dirty="0"/>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11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10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54461607"/>
                  </a:ext>
                </a:extLst>
              </a:tr>
            </a:tbl>
          </a:graphicData>
        </a:graphic>
      </p:graphicFrame>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E1CC8642-B8F1-A271-6B0B-FFBEF0FF98E5}"/>
                  </a:ext>
                </a:extLst>
              </p:cNvPr>
              <p:cNvGraphicFramePr>
                <a:graphicFrameLocks noGrp="1"/>
              </p:cNvGraphicFramePr>
              <p:nvPr>
                <p:extLst>
                  <p:ext uri="{D42A27DB-BD31-4B8C-83A1-F6EECF244321}">
                    <p14:modId xmlns:p14="http://schemas.microsoft.com/office/powerpoint/2010/main" val="3586376802"/>
                  </p:ext>
                </p:extLst>
              </p:nvPr>
            </p:nvGraphicFramePr>
            <p:xfrm>
              <a:off x="8394700" y="570230"/>
              <a:ext cx="2425700" cy="2743200"/>
            </p:xfrm>
            <a:graphic>
              <a:graphicData uri="http://schemas.openxmlformats.org/drawingml/2006/table">
                <a:tbl>
                  <a:tblPr>
                    <a:tableStyleId>{5C22544A-7EE6-4342-B048-85BDC9FD1C3A}</a:tableStyleId>
                  </a:tblPr>
                  <a:tblGrid>
                    <a:gridCol w="606425">
                      <a:extLst>
                        <a:ext uri="{9D8B030D-6E8A-4147-A177-3AD203B41FA5}">
                          <a16:colId xmlns:a16="http://schemas.microsoft.com/office/drawing/2014/main" val="2584870322"/>
                        </a:ext>
                      </a:extLst>
                    </a:gridCol>
                    <a:gridCol w="606425">
                      <a:extLst>
                        <a:ext uri="{9D8B030D-6E8A-4147-A177-3AD203B41FA5}">
                          <a16:colId xmlns:a16="http://schemas.microsoft.com/office/drawing/2014/main" val="846906307"/>
                        </a:ext>
                      </a:extLst>
                    </a:gridCol>
                    <a:gridCol w="606425">
                      <a:extLst>
                        <a:ext uri="{9D8B030D-6E8A-4147-A177-3AD203B41FA5}">
                          <a16:colId xmlns:a16="http://schemas.microsoft.com/office/drawing/2014/main" val="2232880771"/>
                        </a:ext>
                      </a:extLst>
                    </a:gridCol>
                    <a:gridCol w="606425">
                      <a:extLst>
                        <a:ext uri="{9D8B030D-6E8A-4147-A177-3AD203B41FA5}">
                          <a16:colId xmlns:a16="http://schemas.microsoft.com/office/drawing/2014/main" val="292005458"/>
                        </a:ext>
                      </a:extLst>
                    </a:gridCol>
                  </a:tblGrid>
                  <a:tr h="370840">
                    <a:tc>
                      <a:txBody>
                        <a:bodyP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𝑢</m:t>
                                    </m:r>
                                  </m:e>
                                  <m:sub>
                                    <m:r>
                                      <a:rPr lang="en-US" sz="2400" b="0" i="1" smtClean="0">
                                        <a:solidFill>
                                          <a:srgbClr val="FF0000"/>
                                        </a:solidFill>
                                        <a:latin typeface="Cambria Math" panose="02040503050406030204" pitchFamily="18" charset="0"/>
                                      </a:rPr>
                                      <m:t>1</m:t>
                                    </m:r>
                                  </m:sub>
                                </m:sSub>
                              </m:oMath>
                            </m:oMathPara>
                          </a14:m>
                          <a:endParaRPr lang="en-US" sz="2400" dirty="0">
                            <a:solidFill>
                              <a:srgbClr val="FF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𝑤</m:t>
                                    </m:r>
                                  </m:e>
                                  <m:sub>
                                    <m:r>
                                      <a:rPr lang="en-US" sz="2400" b="0" i="1" smtClean="0">
                                        <a:solidFill>
                                          <a:srgbClr val="FF0000"/>
                                        </a:solidFill>
                                        <a:latin typeface="Cambria Math" panose="02040503050406030204" pitchFamily="18" charset="0"/>
                                      </a:rPr>
                                      <m:t>1</m:t>
                                    </m:r>
                                  </m:sub>
                                </m:sSub>
                              </m:oMath>
                            </m:oMathPara>
                          </a14:m>
                          <a:endParaRPr lang="en-US" sz="2400" dirty="0">
                            <a:solidFill>
                              <a:srgbClr val="FF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𝑥</m:t>
                                    </m:r>
                                  </m:e>
                                  <m:sub>
                                    <m:r>
                                      <a:rPr lang="en-US" sz="2400" b="0" i="1" smtClean="0">
                                        <a:solidFill>
                                          <a:srgbClr val="FF0000"/>
                                        </a:solidFill>
                                        <a:latin typeface="Cambria Math" panose="02040503050406030204" pitchFamily="18" charset="0"/>
                                      </a:rPr>
                                      <m:t>1</m:t>
                                    </m:r>
                                  </m:sub>
                                </m:sSub>
                              </m:oMath>
                            </m:oMathPara>
                          </a14:m>
                          <a:endParaRPr lang="en-US" sz="2400" dirty="0">
                            <a:solidFill>
                              <a:srgbClr val="FF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16442968"/>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𝑢</m:t>
                                    </m:r>
                                  </m:e>
                                  <m:sub>
                                    <m:r>
                                      <a:rPr lang="en-US" sz="2400" b="0" i="1" smtClean="0">
                                        <a:solidFill>
                                          <a:srgbClr val="FF0000"/>
                                        </a:solidFill>
                                        <a:latin typeface="Cambria Math" panose="02040503050406030204" pitchFamily="18" charset="0"/>
                                      </a:rPr>
                                      <m:t>2</m:t>
                                    </m:r>
                                  </m:sub>
                                </m:sSub>
                              </m:oMath>
                            </m:oMathPara>
                          </a14:m>
                          <a:endParaRPr lang="en-US" sz="2400" dirty="0">
                            <a:solidFill>
                              <a:srgbClr val="FF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𝑣</m:t>
                                    </m:r>
                                  </m:e>
                                  <m:sub>
                                    <m:r>
                                      <a:rPr lang="en-US" sz="2400" b="0" i="1" smtClean="0">
                                        <a:solidFill>
                                          <a:srgbClr val="FF0000"/>
                                        </a:solidFill>
                                        <a:latin typeface="Cambria Math" panose="02040503050406030204" pitchFamily="18" charset="0"/>
                                      </a:rPr>
                                      <m:t>1</m:t>
                                    </m:r>
                                  </m:sub>
                                </m:sSub>
                              </m:oMath>
                            </m:oMathPara>
                          </a14:m>
                          <a:endParaRPr lang="en-US" sz="2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𝑥</m:t>
                                    </m:r>
                                  </m:e>
                                  <m:sub>
                                    <m:r>
                                      <a:rPr lang="en-US" sz="2400" b="0" i="1" smtClean="0">
                                        <a:solidFill>
                                          <a:srgbClr val="FF0000"/>
                                        </a:solidFill>
                                        <a:latin typeface="Cambria Math" panose="02040503050406030204" pitchFamily="18" charset="0"/>
                                      </a:rPr>
                                      <m:t>2</m:t>
                                    </m:r>
                                  </m:sub>
                                </m:sSub>
                              </m:oMath>
                            </m:oMathPara>
                          </a14:m>
                          <a:endParaRPr lang="en-US" sz="2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56961690"/>
                      </a:ext>
                    </a:extLst>
                  </a:tr>
                  <a:tr h="370840">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𝑤</m:t>
                                    </m:r>
                                  </m:e>
                                  <m:sub>
                                    <m:r>
                                      <a:rPr lang="en-US" sz="2400" b="0" i="1" smtClean="0">
                                        <a:solidFill>
                                          <a:srgbClr val="FF0000"/>
                                        </a:solidFill>
                                        <a:latin typeface="Cambria Math" panose="02040503050406030204" pitchFamily="18" charset="0"/>
                                      </a:rPr>
                                      <m:t>2</m:t>
                                    </m:r>
                                  </m:sub>
                                </m:sSub>
                              </m:oMath>
                            </m:oMathPara>
                          </a14:m>
                          <a:endParaRPr lang="en-US" sz="2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53804687"/>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𝑢</m:t>
                                    </m:r>
                                  </m:e>
                                  <m:sub>
                                    <m:r>
                                      <a:rPr lang="en-US" sz="2400" b="0" i="1" smtClean="0">
                                        <a:solidFill>
                                          <a:srgbClr val="FF0000"/>
                                        </a:solidFill>
                                        <a:latin typeface="Cambria Math" panose="02040503050406030204" pitchFamily="18" charset="0"/>
                                      </a:rPr>
                                      <m:t>3</m:t>
                                    </m:r>
                                  </m:sub>
                                </m:sSub>
                              </m:oMath>
                            </m:oMathPara>
                          </a14:m>
                          <a:endParaRPr lang="en-US" sz="2400" dirty="0">
                            <a:solidFill>
                              <a:srgbClr val="FF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𝑣</m:t>
                                    </m:r>
                                  </m:e>
                                  <m:sub>
                                    <m:r>
                                      <a:rPr lang="en-US" sz="2400" b="0" i="1" smtClean="0">
                                        <a:solidFill>
                                          <a:srgbClr val="FF0000"/>
                                        </a:solidFill>
                                        <a:latin typeface="Cambria Math" panose="02040503050406030204" pitchFamily="18" charset="0"/>
                                      </a:rPr>
                                      <m:t>2</m:t>
                                    </m:r>
                                  </m:sub>
                                </m:sSub>
                              </m:oMath>
                            </m:oMathPara>
                          </a14:m>
                          <a:endParaRPr lang="en-US" sz="2400" dirty="0">
                            <a:solidFill>
                              <a:srgbClr val="FF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54461607"/>
                      </a:ext>
                    </a:extLst>
                  </a:tr>
                  <a:tr h="370840">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𝑥</m:t>
                                    </m:r>
                                  </m:e>
                                  <m:sub>
                                    <m:r>
                                      <a:rPr lang="en-US" sz="2400" b="0" i="1" smtClean="0">
                                        <a:solidFill>
                                          <a:srgbClr val="FF0000"/>
                                        </a:solidFill>
                                        <a:latin typeface="Cambria Math" panose="02040503050406030204" pitchFamily="18" charset="0"/>
                                      </a:rPr>
                                      <m:t>3</m:t>
                                    </m:r>
                                  </m:sub>
                                </m:sSub>
                              </m:oMath>
                            </m:oMathPara>
                          </a14:m>
                          <a:endParaRPr lang="en-US" sz="2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36540903"/>
                      </a:ext>
                    </a:extLst>
                  </a:tr>
                  <a:tr h="370840">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𝑣</m:t>
                                    </m:r>
                                  </m:e>
                                  <m:sub>
                                    <m:r>
                                      <a:rPr lang="en-US" sz="2400" b="0" i="1" smtClean="0">
                                        <a:solidFill>
                                          <a:srgbClr val="FF0000"/>
                                        </a:solidFill>
                                        <a:latin typeface="Cambria Math" panose="02040503050406030204" pitchFamily="18" charset="0"/>
                                      </a:rPr>
                                      <m:t>3</m:t>
                                    </m:r>
                                  </m:sub>
                                </m:sSub>
                              </m:oMath>
                            </m:oMathPara>
                          </a14:m>
                          <a:endParaRPr lang="en-US" sz="2400" dirty="0">
                            <a:solidFill>
                              <a:srgbClr val="FF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𝑤</m:t>
                                    </m:r>
                                  </m:e>
                                  <m:sub>
                                    <m:r>
                                      <a:rPr lang="en-US" sz="2400" b="0" i="1" smtClean="0">
                                        <a:solidFill>
                                          <a:srgbClr val="FF0000"/>
                                        </a:solidFill>
                                        <a:latin typeface="Cambria Math" panose="02040503050406030204" pitchFamily="18" charset="0"/>
                                      </a:rPr>
                                      <m:t>3</m:t>
                                    </m:r>
                                  </m:sub>
                                </m:sSub>
                              </m:oMath>
                            </m:oMathPara>
                          </a14:m>
                          <a:endParaRPr lang="en-US" sz="2400" dirty="0">
                            <a:solidFill>
                              <a:srgbClr val="FF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52813661"/>
                      </a:ext>
                    </a:extLst>
                  </a:tr>
                </a:tbl>
              </a:graphicData>
            </a:graphic>
          </p:graphicFrame>
        </mc:Choice>
        <mc:Fallback xmlns="">
          <p:graphicFrame>
            <p:nvGraphicFramePr>
              <p:cNvPr id="8" name="Table 7">
                <a:extLst>
                  <a:ext uri="{FF2B5EF4-FFF2-40B4-BE49-F238E27FC236}">
                    <a16:creationId xmlns:a16="http://schemas.microsoft.com/office/drawing/2014/main" id="{E1CC8642-B8F1-A271-6B0B-FFBEF0FF98E5}"/>
                  </a:ext>
                </a:extLst>
              </p:cNvPr>
              <p:cNvGraphicFramePr>
                <a:graphicFrameLocks noGrp="1"/>
              </p:cNvGraphicFramePr>
              <p:nvPr>
                <p:extLst>
                  <p:ext uri="{D42A27DB-BD31-4B8C-83A1-F6EECF244321}">
                    <p14:modId xmlns:p14="http://schemas.microsoft.com/office/powerpoint/2010/main" val="3586376802"/>
                  </p:ext>
                </p:extLst>
              </p:nvPr>
            </p:nvGraphicFramePr>
            <p:xfrm>
              <a:off x="8394700" y="570230"/>
              <a:ext cx="2425700" cy="2743200"/>
            </p:xfrm>
            <a:graphic>
              <a:graphicData uri="http://schemas.openxmlformats.org/drawingml/2006/table">
                <a:tbl>
                  <a:tblPr>
                    <a:tableStyleId>{5C22544A-7EE6-4342-B048-85BDC9FD1C3A}</a:tableStyleId>
                  </a:tblPr>
                  <a:tblGrid>
                    <a:gridCol w="606425">
                      <a:extLst>
                        <a:ext uri="{9D8B030D-6E8A-4147-A177-3AD203B41FA5}">
                          <a16:colId xmlns:a16="http://schemas.microsoft.com/office/drawing/2014/main" val="2584870322"/>
                        </a:ext>
                      </a:extLst>
                    </a:gridCol>
                    <a:gridCol w="606425">
                      <a:extLst>
                        <a:ext uri="{9D8B030D-6E8A-4147-A177-3AD203B41FA5}">
                          <a16:colId xmlns:a16="http://schemas.microsoft.com/office/drawing/2014/main" val="846906307"/>
                        </a:ext>
                      </a:extLst>
                    </a:gridCol>
                    <a:gridCol w="606425">
                      <a:extLst>
                        <a:ext uri="{9D8B030D-6E8A-4147-A177-3AD203B41FA5}">
                          <a16:colId xmlns:a16="http://schemas.microsoft.com/office/drawing/2014/main" val="2232880771"/>
                        </a:ext>
                      </a:extLst>
                    </a:gridCol>
                    <a:gridCol w="606425">
                      <a:extLst>
                        <a:ext uri="{9D8B030D-6E8A-4147-A177-3AD203B41FA5}">
                          <a16:colId xmlns:a16="http://schemas.microsoft.com/office/drawing/2014/main" val="292005458"/>
                        </a:ext>
                      </a:extLst>
                    </a:gridCol>
                  </a:tblGrid>
                  <a:tr h="457200">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t="-9333" r="-298000" b="-532000"/>
                          </a:stretch>
                        </a:blipFill>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199000" t="-9333" r="-99000" b="-532000"/>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302020" t="-9333" b="-532000"/>
                          </a:stretch>
                        </a:blipFill>
                      </a:tcPr>
                    </a:tc>
                    <a:extLst>
                      <a:ext uri="{0D108BD9-81ED-4DB2-BD59-A6C34878D82A}">
                        <a16:rowId xmlns:a16="http://schemas.microsoft.com/office/drawing/2014/main" val="3916442968"/>
                      </a:ext>
                    </a:extLst>
                  </a:tr>
                  <a:tr h="457200">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t="-109333" r="-298000" b="-432000"/>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101010" t="-109333" r="-201010" b="-432000"/>
                          </a:stretch>
                        </a:blipFill>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302020" t="-109333" b="-432000"/>
                          </a:stretch>
                        </a:blipFill>
                      </a:tcPr>
                    </a:tc>
                    <a:extLst>
                      <a:ext uri="{0D108BD9-81ED-4DB2-BD59-A6C34878D82A}">
                        <a16:rowId xmlns:a16="http://schemas.microsoft.com/office/drawing/2014/main" val="2356961690"/>
                      </a:ext>
                    </a:extLst>
                  </a:tr>
                  <a:tr h="457200">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199000" t="-206579" r="-99000" b="-326316"/>
                          </a:stretch>
                        </a:blipFill>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53804687"/>
                      </a:ext>
                    </a:extLst>
                  </a:tr>
                  <a:tr h="457200">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t="-310667" r="-298000" b="-230667"/>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101010" t="-310667" r="-201010" b="-230667"/>
                          </a:stretch>
                        </a:blipFill>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54461607"/>
                      </a:ext>
                    </a:extLst>
                  </a:tr>
                  <a:tr h="457200">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302020" t="-410667" b="-130667"/>
                          </a:stretch>
                        </a:blipFill>
                      </a:tcPr>
                    </a:tc>
                    <a:extLst>
                      <a:ext uri="{0D108BD9-81ED-4DB2-BD59-A6C34878D82A}">
                        <a16:rowId xmlns:a16="http://schemas.microsoft.com/office/drawing/2014/main" val="1736540903"/>
                      </a:ext>
                    </a:extLst>
                  </a:tr>
                  <a:tr h="457200">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101010" t="-510667" r="-201010" b="-30667"/>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199000" t="-510667" r="-99000" b="-30667"/>
                          </a:stretch>
                        </a:blipFill>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52813661"/>
                      </a:ext>
                    </a:extLst>
                  </a:tr>
                </a:tbl>
              </a:graphicData>
            </a:graphic>
          </p:graphicFrame>
        </mc:Fallback>
      </mc:AlternateContent>
      <p:graphicFrame>
        <p:nvGraphicFramePr>
          <p:cNvPr id="13" name="Table 12">
            <a:extLst>
              <a:ext uri="{FF2B5EF4-FFF2-40B4-BE49-F238E27FC236}">
                <a16:creationId xmlns:a16="http://schemas.microsoft.com/office/drawing/2014/main" id="{55B9EEA4-BB14-68F8-18DE-6236164F6C6A}"/>
              </a:ext>
            </a:extLst>
          </p:cNvPr>
          <p:cNvGraphicFramePr>
            <a:graphicFrameLocks noGrp="1"/>
          </p:cNvGraphicFramePr>
          <p:nvPr>
            <p:extLst>
              <p:ext uri="{D42A27DB-BD31-4B8C-83A1-F6EECF244321}">
                <p14:modId xmlns:p14="http://schemas.microsoft.com/office/powerpoint/2010/main" val="2997326334"/>
              </p:ext>
            </p:extLst>
          </p:nvPr>
        </p:nvGraphicFramePr>
        <p:xfrm>
          <a:off x="4603750" y="1180843"/>
          <a:ext cx="3124200" cy="1371600"/>
        </p:xfrm>
        <a:graphic>
          <a:graphicData uri="http://schemas.openxmlformats.org/drawingml/2006/table">
            <a:tbl>
              <a:tblPr>
                <a:tableStyleId>{5C22544A-7EE6-4342-B048-85BDC9FD1C3A}</a:tableStyleId>
              </a:tblPr>
              <a:tblGrid>
                <a:gridCol w="520700">
                  <a:extLst>
                    <a:ext uri="{9D8B030D-6E8A-4147-A177-3AD203B41FA5}">
                      <a16:colId xmlns:a16="http://schemas.microsoft.com/office/drawing/2014/main" val="2584870322"/>
                    </a:ext>
                  </a:extLst>
                </a:gridCol>
                <a:gridCol w="520700">
                  <a:extLst>
                    <a:ext uri="{9D8B030D-6E8A-4147-A177-3AD203B41FA5}">
                      <a16:colId xmlns:a16="http://schemas.microsoft.com/office/drawing/2014/main" val="846906307"/>
                    </a:ext>
                  </a:extLst>
                </a:gridCol>
                <a:gridCol w="520700">
                  <a:extLst>
                    <a:ext uri="{9D8B030D-6E8A-4147-A177-3AD203B41FA5}">
                      <a16:colId xmlns:a16="http://schemas.microsoft.com/office/drawing/2014/main" val="2232880771"/>
                    </a:ext>
                  </a:extLst>
                </a:gridCol>
                <a:gridCol w="520700">
                  <a:extLst>
                    <a:ext uri="{9D8B030D-6E8A-4147-A177-3AD203B41FA5}">
                      <a16:colId xmlns:a16="http://schemas.microsoft.com/office/drawing/2014/main" val="292005458"/>
                    </a:ext>
                  </a:extLst>
                </a:gridCol>
                <a:gridCol w="520700">
                  <a:extLst>
                    <a:ext uri="{9D8B030D-6E8A-4147-A177-3AD203B41FA5}">
                      <a16:colId xmlns:a16="http://schemas.microsoft.com/office/drawing/2014/main" val="1753929898"/>
                    </a:ext>
                  </a:extLst>
                </a:gridCol>
                <a:gridCol w="520700">
                  <a:extLst>
                    <a:ext uri="{9D8B030D-6E8A-4147-A177-3AD203B41FA5}">
                      <a16:colId xmlns:a16="http://schemas.microsoft.com/office/drawing/2014/main" val="2800117905"/>
                    </a:ext>
                  </a:extLst>
                </a:gridCol>
              </a:tblGrid>
              <a:tr h="370840">
                <a:tc>
                  <a:txBody>
                    <a:bodyPr/>
                    <a:lstStyle/>
                    <a:p>
                      <a:pPr algn="ctr"/>
                      <a:r>
                        <a:rPr lang="en-US" sz="2400" dirty="0"/>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16442968"/>
                  </a:ext>
                </a:extLst>
              </a:tr>
              <a:tr h="370840">
                <a:tc>
                  <a:txBody>
                    <a:bodyPr/>
                    <a:lstStyle/>
                    <a:p>
                      <a:pPr algn="ctr"/>
                      <a:r>
                        <a:rPr lang="en-US" sz="2400" dirty="0"/>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56961690"/>
                  </a:ext>
                </a:extLst>
              </a:tr>
              <a:tr h="370840">
                <a:tc>
                  <a:txBody>
                    <a:bodyPr/>
                    <a:lstStyle/>
                    <a:p>
                      <a:pPr algn="ctr"/>
                      <a:r>
                        <a:rPr lang="en-US" sz="2400" dirty="0"/>
                        <a:t>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54461607"/>
                  </a:ext>
                </a:extLst>
              </a:tr>
            </a:tbl>
          </a:graphicData>
        </a:graphic>
      </p:graphicFrame>
      <p:sp>
        <p:nvSpPr>
          <p:cNvPr id="15" name="TextBox 14">
            <a:extLst>
              <a:ext uri="{FF2B5EF4-FFF2-40B4-BE49-F238E27FC236}">
                <a16:creationId xmlns:a16="http://schemas.microsoft.com/office/drawing/2014/main" id="{04D33C1A-B96D-1946-9520-239B1A0531F5}"/>
              </a:ext>
            </a:extLst>
          </p:cNvPr>
          <p:cNvSpPr txBox="1"/>
          <p:nvPr/>
        </p:nvSpPr>
        <p:spPr>
          <a:xfrm>
            <a:off x="7896225" y="1441450"/>
            <a:ext cx="184150" cy="646331"/>
          </a:xfrm>
          <a:prstGeom prst="rect">
            <a:avLst/>
          </a:prstGeom>
          <a:noFill/>
        </p:spPr>
        <p:txBody>
          <a:bodyPr wrap="square" rtlCol="0">
            <a:spAutoFit/>
          </a:bodyPr>
          <a:lstStyle/>
          <a:p>
            <a:r>
              <a:rPr lang="en-US" sz="3600" b="1" dirty="0">
                <a:solidFill>
                  <a:srgbClr val="0070C0"/>
                </a:solidFill>
              </a:rPr>
              <a:t>.</a:t>
            </a:r>
            <a:endParaRPr lang="en-US" b="1" dirty="0">
              <a:solidFill>
                <a:srgbClr val="0070C0"/>
              </a:solidFill>
            </a:endParaRPr>
          </a:p>
        </p:txBody>
      </p:sp>
      <p:sp>
        <p:nvSpPr>
          <p:cNvPr id="18" name="TextBox 17">
            <a:extLst>
              <a:ext uri="{FF2B5EF4-FFF2-40B4-BE49-F238E27FC236}">
                <a16:creationId xmlns:a16="http://schemas.microsoft.com/office/drawing/2014/main" id="{B49480F2-CF6F-E668-7481-AA7FA3E54604}"/>
              </a:ext>
            </a:extLst>
          </p:cNvPr>
          <p:cNvSpPr txBox="1"/>
          <p:nvPr/>
        </p:nvSpPr>
        <p:spPr>
          <a:xfrm>
            <a:off x="3844925" y="1441449"/>
            <a:ext cx="184150" cy="646331"/>
          </a:xfrm>
          <a:prstGeom prst="rect">
            <a:avLst/>
          </a:prstGeom>
          <a:noFill/>
        </p:spPr>
        <p:txBody>
          <a:bodyPr wrap="square" rtlCol="0">
            <a:spAutoFit/>
          </a:bodyPr>
          <a:lstStyle/>
          <a:p>
            <a:r>
              <a:rPr lang="en-US" sz="3600" b="1" dirty="0">
                <a:solidFill>
                  <a:srgbClr val="0070C0"/>
                </a:solidFill>
              </a:rPr>
              <a:t>=</a:t>
            </a:r>
            <a:endParaRPr lang="en-US" b="1" dirty="0">
              <a:solidFill>
                <a:srgbClr val="0070C0"/>
              </a:solidFill>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6EEFDCAC-083B-3AFF-0C19-6FE2F549BEC7}"/>
                  </a:ext>
                </a:extLst>
              </p:cNvPr>
              <p:cNvSpPr txBox="1"/>
              <p:nvPr/>
            </p:nvSpPr>
            <p:spPr>
              <a:xfrm>
                <a:off x="1955800" y="2527300"/>
                <a:ext cx="57150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70C0"/>
                          </a:solidFill>
                          <a:latin typeface="Cambria Math" panose="02040503050406030204" pitchFamily="18" charset="0"/>
                        </a:rPr>
                        <m:t>𝑨</m:t>
                      </m:r>
                    </m:oMath>
                  </m:oMathPara>
                </a14:m>
                <a:endParaRPr lang="en-US" sz="3600" b="1" dirty="0">
                  <a:solidFill>
                    <a:srgbClr val="0070C0"/>
                  </a:solidFill>
                </a:endParaRPr>
              </a:p>
            </p:txBody>
          </p:sp>
        </mc:Choice>
        <mc:Fallback xmlns="">
          <p:sp>
            <p:nvSpPr>
              <p:cNvPr id="19" name="TextBox 18">
                <a:extLst>
                  <a:ext uri="{FF2B5EF4-FFF2-40B4-BE49-F238E27FC236}">
                    <a16:creationId xmlns:a16="http://schemas.microsoft.com/office/drawing/2014/main" id="{6EEFDCAC-083B-3AFF-0C19-6FE2F549BEC7}"/>
                  </a:ext>
                </a:extLst>
              </p:cNvPr>
              <p:cNvSpPr txBox="1">
                <a:spLocks noRot="1" noChangeAspect="1" noMove="1" noResize="1" noEditPoints="1" noAdjustHandles="1" noChangeArrowheads="1" noChangeShapeType="1" noTextEdit="1"/>
              </p:cNvSpPr>
              <p:nvPr/>
            </p:nvSpPr>
            <p:spPr>
              <a:xfrm>
                <a:off x="1955800" y="2527300"/>
                <a:ext cx="571500" cy="64633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D373058-DDC1-8035-9F86-9B4E15177D10}"/>
                  </a:ext>
                </a:extLst>
              </p:cNvPr>
              <p:cNvSpPr txBox="1"/>
              <p:nvPr/>
            </p:nvSpPr>
            <p:spPr>
              <a:xfrm>
                <a:off x="9283700" y="3536950"/>
                <a:ext cx="57150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70C0"/>
                          </a:solidFill>
                          <a:latin typeface="Cambria Math" panose="02040503050406030204" pitchFamily="18" charset="0"/>
                        </a:rPr>
                        <m:t>𝑨</m:t>
                      </m:r>
                      <m:r>
                        <a:rPr lang="en-US" sz="3600" b="1" i="1" smtClean="0">
                          <a:solidFill>
                            <a:srgbClr val="0070C0"/>
                          </a:solidFill>
                          <a:latin typeface="Cambria Math" panose="02040503050406030204" pitchFamily="18" charset="0"/>
                        </a:rPr>
                        <m:t>′</m:t>
                      </m:r>
                    </m:oMath>
                  </m:oMathPara>
                </a14:m>
                <a:endParaRPr lang="en-US" sz="3600" b="1" dirty="0">
                  <a:solidFill>
                    <a:srgbClr val="0070C0"/>
                  </a:solidFill>
                </a:endParaRPr>
              </a:p>
            </p:txBody>
          </p:sp>
        </mc:Choice>
        <mc:Fallback xmlns="">
          <p:sp>
            <p:nvSpPr>
              <p:cNvPr id="20" name="TextBox 19">
                <a:extLst>
                  <a:ext uri="{FF2B5EF4-FFF2-40B4-BE49-F238E27FC236}">
                    <a16:creationId xmlns:a16="http://schemas.microsoft.com/office/drawing/2014/main" id="{9D373058-DDC1-8035-9F86-9B4E15177D10}"/>
                  </a:ext>
                </a:extLst>
              </p:cNvPr>
              <p:cNvSpPr txBox="1">
                <a:spLocks noRot="1" noChangeAspect="1" noMove="1" noResize="1" noEditPoints="1" noAdjustHandles="1" noChangeArrowheads="1" noChangeShapeType="1" noTextEdit="1"/>
              </p:cNvSpPr>
              <p:nvPr/>
            </p:nvSpPr>
            <p:spPr>
              <a:xfrm>
                <a:off x="9283700" y="3536950"/>
                <a:ext cx="571500" cy="64633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E59BC58-1B9B-3501-673A-701A16CDAB21}"/>
                  </a:ext>
                </a:extLst>
              </p:cNvPr>
              <p:cNvSpPr txBox="1"/>
              <p:nvPr/>
            </p:nvSpPr>
            <p:spPr>
              <a:xfrm>
                <a:off x="5880100" y="2692400"/>
                <a:ext cx="57150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70C0"/>
                          </a:solidFill>
                          <a:latin typeface="Cambria Math" panose="02040503050406030204" pitchFamily="18" charset="0"/>
                        </a:rPr>
                        <m:t>𝑪</m:t>
                      </m:r>
                    </m:oMath>
                  </m:oMathPara>
                </a14:m>
                <a:endParaRPr lang="en-US" sz="3600" b="1" dirty="0">
                  <a:solidFill>
                    <a:srgbClr val="0070C0"/>
                  </a:solidFill>
                </a:endParaRPr>
              </a:p>
            </p:txBody>
          </p:sp>
        </mc:Choice>
        <mc:Fallback xmlns="">
          <p:sp>
            <p:nvSpPr>
              <p:cNvPr id="21" name="TextBox 20">
                <a:extLst>
                  <a:ext uri="{FF2B5EF4-FFF2-40B4-BE49-F238E27FC236}">
                    <a16:creationId xmlns:a16="http://schemas.microsoft.com/office/drawing/2014/main" id="{7E59BC58-1B9B-3501-673A-701A16CDAB21}"/>
                  </a:ext>
                </a:extLst>
              </p:cNvPr>
              <p:cNvSpPr txBox="1">
                <a:spLocks noRot="1" noChangeAspect="1" noMove="1" noResize="1" noEditPoints="1" noAdjustHandles="1" noChangeArrowheads="1" noChangeShapeType="1" noTextEdit="1"/>
              </p:cNvSpPr>
              <p:nvPr/>
            </p:nvSpPr>
            <p:spPr>
              <a:xfrm>
                <a:off x="5880100" y="2692400"/>
                <a:ext cx="571500" cy="64633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73E6696-2BC0-23F9-30E2-768E7136CBAD}"/>
                  </a:ext>
                </a:extLst>
              </p:cNvPr>
              <p:cNvSpPr txBox="1"/>
              <p:nvPr/>
            </p:nvSpPr>
            <p:spPr>
              <a:xfrm>
                <a:off x="1463674" y="4133850"/>
                <a:ext cx="6616701" cy="17250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3600" i="1" smtClean="0">
                              <a:latin typeface="Cambria Math" panose="02040503050406030204" pitchFamily="18" charset="0"/>
                            </a:rPr>
                          </m:ctrlPr>
                        </m:dPr>
                        <m:e>
                          <m:m>
                            <m:mPr>
                              <m:mcs>
                                <m:mc>
                                  <m:mcPr>
                                    <m:count m:val="1"/>
                                    <m:mcJc m:val="center"/>
                                  </m:mcPr>
                                </m:mc>
                              </m:mcs>
                              <m:ctrlPr>
                                <a:rPr lang="en-US" sz="3600" i="1">
                                  <a:solidFill>
                                    <a:srgbClr val="FF0000"/>
                                  </a:solidFill>
                                  <a:latin typeface="Cambria Math" panose="02040503050406030204" pitchFamily="18" charset="0"/>
                                </a:rPr>
                              </m:ctrlPr>
                            </m:mPr>
                            <m:mr>
                              <m:e>
                                <m:sSub>
                                  <m:sSubPr>
                                    <m:ctrlPr>
                                      <a:rPr lang="en-US" sz="3600" i="1">
                                        <a:solidFill>
                                          <a:srgbClr val="FF0000"/>
                                        </a:solidFill>
                                        <a:latin typeface="Cambria Math" panose="02040503050406030204" pitchFamily="18" charset="0"/>
                                      </a:rPr>
                                    </m:ctrlPr>
                                  </m:sSubPr>
                                  <m:e>
                                    <m:r>
                                      <a:rPr lang="en-US" sz="3600" i="1">
                                        <a:solidFill>
                                          <a:srgbClr val="FF0000"/>
                                        </a:solidFill>
                                        <a:latin typeface="Cambria Math" panose="02040503050406030204" pitchFamily="18" charset="0"/>
                                      </a:rPr>
                                      <m:t>𝑢</m:t>
                                    </m:r>
                                  </m:e>
                                  <m:sub>
                                    <m:r>
                                      <a:rPr lang="en-US" sz="3600" i="1">
                                        <a:solidFill>
                                          <a:srgbClr val="FF0000"/>
                                        </a:solidFill>
                                        <a:latin typeface="Cambria Math" panose="02040503050406030204" pitchFamily="18" charset="0"/>
                                      </a:rPr>
                                      <m:t>1</m:t>
                                    </m:r>
                                  </m:sub>
                                </m:sSub>
                              </m:e>
                            </m:mr>
                            <m:mr>
                              <m:e>
                                <m:sSub>
                                  <m:sSubPr>
                                    <m:ctrlPr>
                                      <a:rPr lang="en-US" sz="3600" i="1">
                                        <a:solidFill>
                                          <a:srgbClr val="FF0000"/>
                                        </a:solidFill>
                                        <a:latin typeface="Cambria Math" panose="02040503050406030204" pitchFamily="18" charset="0"/>
                                      </a:rPr>
                                    </m:ctrlPr>
                                  </m:sSubPr>
                                  <m:e>
                                    <m:r>
                                      <a:rPr lang="en-US" sz="3600" i="1">
                                        <a:solidFill>
                                          <a:srgbClr val="FF0000"/>
                                        </a:solidFill>
                                        <a:latin typeface="Cambria Math" panose="02040503050406030204" pitchFamily="18" charset="0"/>
                                      </a:rPr>
                                      <m:t>𝑢</m:t>
                                    </m:r>
                                  </m:e>
                                  <m:sub>
                                    <m:r>
                                      <a:rPr lang="en-US" sz="3600" i="1">
                                        <a:solidFill>
                                          <a:srgbClr val="FF0000"/>
                                        </a:solidFill>
                                        <a:latin typeface="Cambria Math" panose="02040503050406030204" pitchFamily="18" charset="0"/>
                                      </a:rPr>
                                      <m:t>2</m:t>
                                    </m:r>
                                  </m:sub>
                                </m:sSub>
                              </m:e>
                            </m:mr>
                            <m:mr>
                              <m:e>
                                <m:sSub>
                                  <m:sSubPr>
                                    <m:ctrlPr>
                                      <a:rPr lang="en-US" sz="3600" i="1">
                                        <a:solidFill>
                                          <a:srgbClr val="FF0000"/>
                                        </a:solidFill>
                                        <a:latin typeface="Cambria Math" panose="02040503050406030204" pitchFamily="18" charset="0"/>
                                      </a:rPr>
                                    </m:ctrlPr>
                                  </m:sSubPr>
                                  <m:e>
                                    <m:r>
                                      <a:rPr lang="en-US" sz="3600" i="1">
                                        <a:solidFill>
                                          <a:srgbClr val="FF0000"/>
                                        </a:solidFill>
                                        <a:latin typeface="Cambria Math" panose="02040503050406030204" pitchFamily="18" charset="0"/>
                                      </a:rPr>
                                      <m:t>𝑢</m:t>
                                    </m:r>
                                  </m:e>
                                  <m:sub>
                                    <m:r>
                                      <a:rPr lang="en-US" sz="3600" i="1">
                                        <a:solidFill>
                                          <a:srgbClr val="FF0000"/>
                                        </a:solidFill>
                                        <a:latin typeface="Cambria Math" panose="02040503050406030204" pitchFamily="18" charset="0"/>
                                      </a:rPr>
                                      <m:t>3</m:t>
                                    </m:r>
                                  </m:sub>
                                </m:sSub>
                              </m:e>
                            </m:mr>
                          </m:m>
                        </m:e>
                      </m:d>
                      <m:r>
                        <a:rPr lang="en-US" sz="3600" b="0" i="1" smtClean="0">
                          <a:latin typeface="Cambria Math" panose="02040503050406030204" pitchFamily="18" charset="0"/>
                        </a:rPr>
                        <m:t>=</m:t>
                      </m:r>
                      <m:r>
                        <a:rPr lang="en-US" sz="3600" b="1" i="1" smtClean="0">
                          <a:solidFill>
                            <a:srgbClr val="0070C0"/>
                          </a:solidFill>
                          <a:latin typeface="Cambria Math" panose="02040503050406030204" pitchFamily="18" charset="0"/>
                        </a:rPr>
                        <m:t>𝑨</m:t>
                      </m:r>
                      <m:sSup>
                        <m:sSupPr>
                          <m:ctrlPr>
                            <a:rPr lang="en-US" sz="3600" i="1" smtClean="0">
                              <a:latin typeface="Cambria Math" panose="02040503050406030204" pitchFamily="18" charset="0"/>
                            </a:rPr>
                          </m:ctrlPr>
                        </m:sSupPr>
                        <m:e>
                          <m:d>
                            <m:dPr>
                              <m:begChr m:val="["/>
                              <m:endChr m:val="]"/>
                              <m:ctrlPr>
                                <a:rPr lang="en-US" sz="3600" i="1" smtClean="0">
                                  <a:latin typeface="Cambria Math" panose="02040503050406030204" pitchFamily="18" charset="0"/>
                                </a:rPr>
                              </m:ctrlPr>
                            </m:dPr>
                            <m:e>
                              <m:m>
                                <m:mPr>
                                  <m:mcs>
                                    <m:mc>
                                      <m:mcPr>
                                        <m:count m:val="3"/>
                                        <m:mcJc m:val="center"/>
                                      </m:mcPr>
                                    </m:mc>
                                  </m:mcs>
                                  <m:ctrlPr>
                                    <a:rPr lang="en-US" sz="3600" i="1" smtClean="0">
                                      <a:latin typeface="Cambria Math" panose="02040503050406030204" pitchFamily="18" charset="0"/>
                                    </a:rPr>
                                  </m:ctrlPr>
                                </m:mPr>
                                <m:mr>
                                  <m:e>
                                    <m:r>
                                      <m:rPr>
                                        <m:brk m:alnAt="7"/>
                                      </m:rPr>
                                      <a:rPr lang="en-US" sz="3600" b="0" i="1" smtClean="0">
                                        <a:latin typeface="Cambria Math" panose="02040503050406030204" pitchFamily="18" charset="0"/>
                                      </a:rPr>
                                      <m:t>4</m:t>
                                    </m:r>
                                  </m:e>
                                  <m:e>
                                    <m:r>
                                      <a:rPr lang="en-US" sz="3600" b="0" i="1" smtClean="0">
                                        <a:latin typeface="Cambria Math" panose="02040503050406030204" pitchFamily="18" charset="0"/>
                                      </a:rPr>
                                      <m:t>9</m:t>
                                    </m:r>
                                  </m:e>
                                  <m:e>
                                    <m:r>
                                      <a:rPr lang="en-US" sz="3600" b="0" i="1" smtClean="0">
                                        <a:latin typeface="Cambria Math" panose="02040503050406030204" pitchFamily="18" charset="0"/>
                                      </a:rPr>
                                      <m:t>5</m:t>
                                    </m:r>
                                  </m:e>
                                </m:mr>
                                <m:mr>
                                  <m:e>
                                    <m:r>
                                      <a:rPr lang="en-US" sz="3600" b="0" i="1" smtClean="0">
                                        <a:latin typeface="Cambria Math" panose="02040503050406030204" pitchFamily="18" charset="0"/>
                                      </a:rPr>
                                      <m:t>5</m:t>
                                    </m:r>
                                  </m:e>
                                  <m:e>
                                    <m:r>
                                      <a:rPr lang="en-US" sz="3600" b="0" i="1" smtClean="0">
                                        <a:latin typeface="Cambria Math" panose="02040503050406030204" pitchFamily="18" charset="0"/>
                                      </a:rPr>
                                      <m:t>0</m:t>
                                    </m:r>
                                  </m:e>
                                  <m:e>
                                    <m:r>
                                      <a:rPr lang="en-US" sz="3600" b="0" i="1" smtClean="0">
                                        <a:latin typeface="Cambria Math" panose="02040503050406030204" pitchFamily="18" charset="0"/>
                                      </a:rPr>
                                      <m:t>4</m:t>
                                    </m:r>
                                  </m:e>
                                </m:mr>
                                <m:mr>
                                  <m:e>
                                    <m:r>
                                      <a:rPr lang="en-US" sz="3600" b="0" i="1" smtClean="0">
                                        <a:latin typeface="Cambria Math" panose="02040503050406030204" pitchFamily="18" charset="0"/>
                                      </a:rPr>
                                      <m:t>6</m:t>
                                    </m:r>
                                  </m:e>
                                  <m:e>
                                    <m:r>
                                      <a:rPr lang="en-US" sz="3600" b="0" i="1" smtClean="0">
                                        <a:latin typeface="Cambria Math" panose="02040503050406030204" pitchFamily="18" charset="0"/>
                                      </a:rPr>
                                      <m:t>6</m:t>
                                    </m:r>
                                  </m:e>
                                  <m:e>
                                    <m:r>
                                      <a:rPr lang="en-US" sz="3600" b="0" i="1" smtClean="0">
                                        <a:latin typeface="Cambria Math" panose="02040503050406030204" pitchFamily="18" charset="0"/>
                                      </a:rPr>
                                      <m:t>2</m:t>
                                    </m:r>
                                  </m:e>
                                </m:mr>
                              </m:m>
                            </m:e>
                          </m:d>
                        </m:e>
                        <m:sup>
                          <m:r>
                            <a:rPr lang="en-US" sz="3600" b="0" i="1" smtClean="0">
                              <a:latin typeface="Cambria Math" panose="02040503050406030204" pitchFamily="18" charset="0"/>
                            </a:rPr>
                            <m:t>−1</m:t>
                          </m:r>
                        </m:sup>
                      </m:sSup>
                    </m:oMath>
                  </m:oMathPara>
                </a14:m>
                <a:endParaRPr lang="en-US" dirty="0"/>
              </a:p>
            </p:txBody>
          </p:sp>
        </mc:Choice>
        <mc:Fallback xmlns="">
          <p:sp>
            <p:nvSpPr>
              <p:cNvPr id="9" name="TextBox 8">
                <a:extLst>
                  <a:ext uri="{FF2B5EF4-FFF2-40B4-BE49-F238E27FC236}">
                    <a16:creationId xmlns:a16="http://schemas.microsoft.com/office/drawing/2014/main" id="{373E6696-2BC0-23F9-30E2-768E7136CBAD}"/>
                  </a:ext>
                </a:extLst>
              </p:cNvPr>
              <p:cNvSpPr txBox="1">
                <a:spLocks noRot="1" noChangeAspect="1" noMove="1" noResize="1" noEditPoints="1" noAdjustHandles="1" noChangeArrowheads="1" noChangeShapeType="1" noTextEdit="1"/>
              </p:cNvSpPr>
              <p:nvPr/>
            </p:nvSpPr>
            <p:spPr>
              <a:xfrm>
                <a:off x="1463674" y="4133850"/>
                <a:ext cx="6616701" cy="1725088"/>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7017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0868BB0-F077-403F-7040-E0478B7547F1}"/>
              </a:ext>
            </a:extLst>
          </p:cNvPr>
          <p:cNvGraphicFramePr>
            <a:graphicFrameLocks noGrp="1"/>
          </p:cNvGraphicFramePr>
          <p:nvPr/>
        </p:nvGraphicFramePr>
        <p:xfrm>
          <a:off x="1028700" y="1078815"/>
          <a:ext cx="2425700" cy="1371600"/>
        </p:xfrm>
        <a:graphic>
          <a:graphicData uri="http://schemas.openxmlformats.org/drawingml/2006/table">
            <a:tbl>
              <a:tblPr>
                <a:tableStyleId>{5C22544A-7EE6-4342-B048-85BDC9FD1C3A}</a:tableStyleId>
              </a:tblPr>
              <a:tblGrid>
                <a:gridCol w="606425">
                  <a:extLst>
                    <a:ext uri="{9D8B030D-6E8A-4147-A177-3AD203B41FA5}">
                      <a16:colId xmlns:a16="http://schemas.microsoft.com/office/drawing/2014/main" val="2584870322"/>
                    </a:ext>
                  </a:extLst>
                </a:gridCol>
                <a:gridCol w="606425">
                  <a:extLst>
                    <a:ext uri="{9D8B030D-6E8A-4147-A177-3AD203B41FA5}">
                      <a16:colId xmlns:a16="http://schemas.microsoft.com/office/drawing/2014/main" val="846906307"/>
                    </a:ext>
                  </a:extLst>
                </a:gridCol>
                <a:gridCol w="606425">
                  <a:extLst>
                    <a:ext uri="{9D8B030D-6E8A-4147-A177-3AD203B41FA5}">
                      <a16:colId xmlns:a16="http://schemas.microsoft.com/office/drawing/2014/main" val="2232880771"/>
                    </a:ext>
                  </a:extLst>
                </a:gridCol>
                <a:gridCol w="606425">
                  <a:extLst>
                    <a:ext uri="{9D8B030D-6E8A-4147-A177-3AD203B41FA5}">
                      <a16:colId xmlns:a16="http://schemas.microsoft.com/office/drawing/2014/main" val="292005458"/>
                    </a:ext>
                  </a:extLst>
                </a:gridCol>
              </a:tblGrid>
              <a:tr h="370840">
                <a:tc>
                  <a:txBody>
                    <a:bodyPr/>
                    <a:lstStyle/>
                    <a:p>
                      <a:pPr algn="ctr"/>
                      <a:r>
                        <a:rPr lang="en-US" sz="2400" dirty="0"/>
                        <a:t>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11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16442968"/>
                  </a:ext>
                </a:extLst>
              </a:tr>
              <a:tr h="370840">
                <a:tc>
                  <a:txBody>
                    <a:bodyPr/>
                    <a:lstStyle/>
                    <a:p>
                      <a:pPr algn="ctr"/>
                      <a:r>
                        <a:rPr lang="en-US" sz="2400" dirty="0"/>
                        <a:t>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12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56961690"/>
                  </a:ext>
                </a:extLst>
              </a:tr>
              <a:tr h="370840">
                <a:tc>
                  <a:txBody>
                    <a:bodyPr/>
                    <a:lstStyle/>
                    <a:p>
                      <a:pPr algn="ctr"/>
                      <a:r>
                        <a:rPr lang="en-US" sz="2400" dirty="0"/>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11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10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54461607"/>
                  </a:ext>
                </a:extLst>
              </a:tr>
            </a:tbl>
          </a:graphicData>
        </a:graphic>
      </p:graphicFrame>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E1CC8642-B8F1-A271-6B0B-FFBEF0FF98E5}"/>
                  </a:ext>
                </a:extLst>
              </p:cNvPr>
              <p:cNvGraphicFramePr>
                <a:graphicFrameLocks noGrp="1"/>
              </p:cNvGraphicFramePr>
              <p:nvPr/>
            </p:nvGraphicFramePr>
            <p:xfrm>
              <a:off x="8394700" y="570230"/>
              <a:ext cx="2425700" cy="2743200"/>
            </p:xfrm>
            <a:graphic>
              <a:graphicData uri="http://schemas.openxmlformats.org/drawingml/2006/table">
                <a:tbl>
                  <a:tblPr>
                    <a:tableStyleId>{5C22544A-7EE6-4342-B048-85BDC9FD1C3A}</a:tableStyleId>
                  </a:tblPr>
                  <a:tblGrid>
                    <a:gridCol w="606425">
                      <a:extLst>
                        <a:ext uri="{9D8B030D-6E8A-4147-A177-3AD203B41FA5}">
                          <a16:colId xmlns:a16="http://schemas.microsoft.com/office/drawing/2014/main" val="2584870322"/>
                        </a:ext>
                      </a:extLst>
                    </a:gridCol>
                    <a:gridCol w="606425">
                      <a:extLst>
                        <a:ext uri="{9D8B030D-6E8A-4147-A177-3AD203B41FA5}">
                          <a16:colId xmlns:a16="http://schemas.microsoft.com/office/drawing/2014/main" val="846906307"/>
                        </a:ext>
                      </a:extLst>
                    </a:gridCol>
                    <a:gridCol w="606425">
                      <a:extLst>
                        <a:ext uri="{9D8B030D-6E8A-4147-A177-3AD203B41FA5}">
                          <a16:colId xmlns:a16="http://schemas.microsoft.com/office/drawing/2014/main" val="2232880771"/>
                        </a:ext>
                      </a:extLst>
                    </a:gridCol>
                    <a:gridCol w="606425">
                      <a:extLst>
                        <a:ext uri="{9D8B030D-6E8A-4147-A177-3AD203B41FA5}">
                          <a16:colId xmlns:a16="http://schemas.microsoft.com/office/drawing/2014/main" val="292005458"/>
                        </a:ext>
                      </a:extLst>
                    </a:gridCol>
                  </a:tblGrid>
                  <a:tr h="370840">
                    <a:tc>
                      <a:txBody>
                        <a:bodyP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𝑢</m:t>
                                    </m:r>
                                  </m:e>
                                  <m:sub>
                                    <m:r>
                                      <a:rPr lang="en-US" sz="2400" b="0" i="1" smtClean="0">
                                        <a:solidFill>
                                          <a:srgbClr val="FF0000"/>
                                        </a:solidFill>
                                        <a:latin typeface="Cambria Math" panose="02040503050406030204" pitchFamily="18" charset="0"/>
                                      </a:rPr>
                                      <m:t>1</m:t>
                                    </m:r>
                                  </m:sub>
                                </m:sSub>
                              </m:oMath>
                            </m:oMathPara>
                          </a14:m>
                          <a:endParaRPr lang="en-US" sz="2400" dirty="0">
                            <a:solidFill>
                              <a:srgbClr val="FF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𝑤</m:t>
                                    </m:r>
                                  </m:e>
                                  <m:sub>
                                    <m:r>
                                      <a:rPr lang="en-US" sz="2400" b="0" i="1" smtClean="0">
                                        <a:solidFill>
                                          <a:srgbClr val="FF0000"/>
                                        </a:solidFill>
                                        <a:latin typeface="Cambria Math" panose="02040503050406030204" pitchFamily="18" charset="0"/>
                                      </a:rPr>
                                      <m:t>1</m:t>
                                    </m:r>
                                  </m:sub>
                                </m:sSub>
                              </m:oMath>
                            </m:oMathPara>
                          </a14:m>
                          <a:endParaRPr lang="en-US" sz="2400" dirty="0">
                            <a:solidFill>
                              <a:srgbClr val="FF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𝑥</m:t>
                                    </m:r>
                                  </m:e>
                                  <m:sub>
                                    <m:r>
                                      <a:rPr lang="en-US" sz="2400" b="0" i="1" smtClean="0">
                                        <a:solidFill>
                                          <a:srgbClr val="FF0000"/>
                                        </a:solidFill>
                                        <a:latin typeface="Cambria Math" panose="02040503050406030204" pitchFamily="18" charset="0"/>
                                      </a:rPr>
                                      <m:t>1</m:t>
                                    </m:r>
                                  </m:sub>
                                </m:sSub>
                              </m:oMath>
                            </m:oMathPara>
                          </a14:m>
                          <a:endParaRPr lang="en-US" sz="2400" dirty="0">
                            <a:solidFill>
                              <a:srgbClr val="FF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16442968"/>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𝑢</m:t>
                                    </m:r>
                                  </m:e>
                                  <m:sub>
                                    <m:r>
                                      <a:rPr lang="en-US" sz="2400" b="0" i="1" smtClean="0">
                                        <a:solidFill>
                                          <a:srgbClr val="FF0000"/>
                                        </a:solidFill>
                                        <a:latin typeface="Cambria Math" panose="02040503050406030204" pitchFamily="18" charset="0"/>
                                      </a:rPr>
                                      <m:t>2</m:t>
                                    </m:r>
                                  </m:sub>
                                </m:sSub>
                              </m:oMath>
                            </m:oMathPara>
                          </a14:m>
                          <a:endParaRPr lang="en-US" sz="2400" dirty="0">
                            <a:solidFill>
                              <a:srgbClr val="FF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𝑣</m:t>
                                    </m:r>
                                  </m:e>
                                  <m:sub>
                                    <m:r>
                                      <a:rPr lang="en-US" sz="2400" b="0" i="1" smtClean="0">
                                        <a:solidFill>
                                          <a:srgbClr val="FF0000"/>
                                        </a:solidFill>
                                        <a:latin typeface="Cambria Math" panose="02040503050406030204" pitchFamily="18" charset="0"/>
                                      </a:rPr>
                                      <m:t>1</m:t>
                                    </m:r>
                                  </m:sub>
                                </m:sSub>
                              </m:oMath>
                            </m:oMathPara>
                          </a14:m>
                          <a:endParaRPr lang="en-US" sz="2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𝑥</m:t>
                                    </m:r>
                                  </m:e>
                                  <m:sub>
                                    <m:r>
                                      <a:rPr lang="en-US" sz="2400" b="0" i="1" smtClean="0">
                                        <a:solidFill>
                                          <a:srgbClr val="FF0000"/>
                                        </a:solidFill>
                                        <a:latin typeface="Cambria Math" panose="02040503050406030204" pitchFamily="18" charset="0"/>
                                      </a:rPr>
                                      <m:t>2</m:t>
                                    </m:r>
                                  </m:sub>
                                </m:sSub>
                              </m:oMath>
                            </m:oMathPara>
                          </a14:m>
                          <a:endParaRPr lang="en-US" sz="2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56961690"/>
                      </a:ext>
                    </a:extLst>
                  </a:tr>
                  <a:tr h="370840">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𝑤</m:t>
                                    </m:r>
                                  </m:e>
                                  <m:sub>
                                    <m:r>
                                      <a:rPr lang="en-US" sz="2400" b="0" i="1" smtClean="0">
                                        <a:solidFill>
                                          <a:srgbClr val="FF0000"/>
                                        </a:solidFill>
                                        <a:latin typeface="Cambria Math" panose="02040503050406030204" pitchFamily="18" charset="0"/>
                                      </a:rPr>
                                      <m:t>2</m:t>
                                    </m:r>
                                  </m:sub>
                                </m:sSub>
                              </m:oMath>
                            </m:oMathPara>
                          </a14:m>
                          <a:endParaRPr lang="en-US" sz="2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53804687"/>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𝑢</m:t>
                                    </m:r>
                                  </m:e>
                                  <m:sub>
                                    <m:r>
                                      <a:rPr lang="en-US" sz="2400" b="0" i="1" smtClean="0">
                                        <a:solidFill>
                                          <a:srgbClr val="FF0000"/>
                                        </a:solidFill>
                                        <a:latin typeface="Cambria Math" panose="02040503050406030204" pitchFamily="18" charset="0"/>
                                      </a:rPr>
                                      <m:t>3</m:t>
                                    </m:r>
                                  </m:sub>
                                </m:sSub>
                              </m:oMath>
                            </m:oMathPara>
                          </a14:m>
                          <a:endParaRPr lang="en-US" sz="2400" dirty="0">
                            <a:solidFill>
                              <a:srgbClr val="FF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𝑣</m:t>
                                    </m:r>
                                  </m:e>
                                  <m:sub>
                                    <m:r>
                                      <a:rPr lang="en-US" sz="2400" b="0" i="1" smtClean="0">
                                        <a:solidFill>
                                          <a:srgbClr val="FF0000"/>
                                        </a:solidFill>
                                        <a:latin typeface="Cambria Math" panose="02040503050406030204" pitchFamily="18" charset="0"/>
                                      </a:rPr>
                                      <m:t>2</m:t>
                                    </m:r>
                                  </m:sub>
                                </m:sSub>
                              </m:oMath>
                            </m:oMathPara>
                          </a14:m>
                          <a:endParaRPr lang="en-US" sz="2400" dirty="0">
                            <a:solidFill>
                              <a:srgbClr val="FF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54461607"/>
                      </a:ext>
                    </a:extLst>
                  </a:tr>
                  <a:tr h="370840">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𝑥</m:t>
                                    </m:r>
                                  </m:e>
                                  <m:sub>
                                    <m:r>
                                      <a:rPr lang="en-US" sz="2400" b="0" i="1" smtClean="0">
                                        <a:solidFill>
                                          <a:srgbClr val="FF0000"/>
                                        </a:solidFill>
                                        <a:latin typeface="Cambria Math" panose="02040503050406030204" pitchFamily="18" charset="0"/>
                                      </a:rPr>
                                      <m:t>3</m:t>
                                    </m:r>
                                  </m:sub>
                                </m:sSub>
                              </m:oMath>
                            </m:oMathPara>
                          </a14:m>
                          <a:endParaRPr lang="en-US" sz="2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36540903"/>
                      </a:ext>
                    </a:extLst>
                  </a:tr>
                  <a:tr h="370840">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𝑣</m:t>
                                    </m:r>
                                  </m:e>
                                  <m:sub>
                                    <m:r>
                                      <a:rPr lang="en-US" sz="2400" b="0" i="1" smtClean="0">
                                        <a:solidFill>
                                          <a:srgbClr val="FF0000"/>
                                        </a:solidFill>
                                        <a:latin typeface="Cambria Math" panose="02040503050406030204" pitchFamily="18" charset="0"/>
                                      </a:rPr>
                                      <m:t>3</m:t>
                                    </m:r>
                                  </m:sub>
                                </m:sSub>
                              </m:oMath>
                            </m:oMathPara>
                          </a14:m>
                          <a:endParaRPr lang="en-US" sz="2400" dirty="0">
                            <a:solidFill>
                              <a:srgbClr val="FF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𝑤</m:t>
                                    </m:r>
                                  </m:e>
                                  <m:sub>
                                    <m:r>
                                      <a:rPr lang="en-US" sz="2400" b="0" i="1" smtClean="0">
                                        <a:solidFill>
                                          <a:srgbClr val="FF0000"/>
                                        </a:solidFill>
                                        <a:latin typeface="Cambria Math" panose="02040503050406030204" pitchFamily="18" charset="0"/>
                                      </a:rPr>
                                      <m:t>3</m:t>
                                    </m:r>
                                  </m:sub>
                                </m:sSub>
                              </m:oMath>
                            </m:oMathPara>
                          </a14:m>
                          <a:endParaRPr lang="en-US" sz="2400" dirty="0">
                            <a:solidFill>
                              <a:srgbClr val="FF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52813661"/>
                      </a:ext>
                    </a:extLst>
                  </a:tr>
                </a:tbl>
              </a:graphicData>
            </a:graphic>
          </p:graphicFrame>
        </mc:Choice>
        <mc:Fallback xmlns="">
          <p:graphicFrame>
            <p:nvGraphicFramePr>
              <p:cNvPr id="8" name="Table 7">
                <a:extLst>
                  <a:ext uri="{FF2B5EF4-FFF2-40B4-BE49-F238E27FC236}">
                    <a16:creationId xmlns:a16="http://schemas.microsoft.com/office/drawing/2014/main" id="{E1CC8642-B8F1-A271-6B0B-FFBEF0FF98E5}"/>
                  </a:ext>
                </a:extLst>
              </p:cNvPr>
              <p:cNvGraphicFramePr>
                <a:graphicFrameLocks noGrp="1"/>
              </p:cNvGraphicFramePr>
              <p:nvPr/>
            </p:nvGraphicFramePr>
            <p:xfrm>
              <a:off x="8394700" y="570230"/>
              <a:ext cx="2425700" cy="2743200"/>
            </p:xfrm>
            <a:graphic>
              <a:graphicData uri="http://schemas.openxmlformats.org/drawingml/2006/table">
                <a:tbl>
                  <a:tblPr>
                    <a:tableStyleId>{5C22544A-7EE6-4342-B048-85BDC9FD1C3A}</a:tableStyleId>
                  </a:tblPr>
                  <a:tblGrid>
                    <a:gridCol w="606425">
                      <a:extLst>
                        <a:ext uri="{9D8B030D-6E8A-4147-A177-3AD203B41FA5}">
                          <a16:colId xmlns:a16="http://schemas.microsoft.com/office/drawing/2014/main" val="2584870322"/>
                        </a:ext>
                      </a:extLst>
                    </a:gridCol>
                    <a:gridCol w="606425">
                      <a:extLst>
                        <a:ext uri="{9D8B030D-6E8A-4147-A177-3AD203B41FA5}">
                          <a16:colId xmlns:a16="http://schemas.microsoft.com/office/drawing/2014/main" val="846906307"/>
                        </a:ext>
                      </a:extLst>
                    </a:gridCol>
                    <a:gridCol w="606425">
                      <a:extLst>
                        <a:ext uri="{9D8B030D-6E8A-4147-A177-3AD203B41FA5}">
                          <a16:colId xmlns:a16="http://schemas.microsoft.com/office/drawing/2014/main" val="2232880771"/>
                        </a:ext>
                      </a:extLst>
                    </a:gridCol>
                    <a:gridCol w="606425">
                      <a:extLst>
                        <a:ext uri="{9D8B030D-6E8A-4147-A177-3AD203B41FA5}">
                          <a16:colId xmlns:a16="http://schemas.microsoft.com/office/drawing/2014/main" val="292005458"/>
                        </a:ext>
                      </a:extLst>
                    </a:gridCol>
                  </a:tblGrid>
                  <a:tr h="457200">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t="-9333" r="-298000" b="-532000"/>
                          </a:stretch>
                        </a:blipFill>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199000" t="-9333" r="-99000" b="-532000"/>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302020" t="-9333" b="-532000"/>
                          </a:stretch>
                        </a:blipFill>
                      </a:tcPr>
                    </a:tc>
                    <a:extLst>
                      <a:ext uri="{0D108BD9-81ED-4DB2-BD59-A6C34878D82A}">
                        <a16:rowId xmlns:a16="http://schemas.microsoft.com/office/drawing/2014/main" val="3916442968"/>
                      </a:ext>
                    </a:extLst>
                  </a:tr>
                  <a:tr h="457200">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t="-109333" r="-298000" b="-432000"/>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101010" t="-109333" r="-201010" b="-432000"/>
                          </a:stretch>
                        </a:blipFill>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302020" t="-109333" b="-432000"/>
                          </a:stretch>
                        </a:blipFill>
                      </a:tcPr>
                    </a:tc>
                    <a:extLst>
                      <a:ext uri="{0D108BD9-81ED-4DB2-BD59-A6C34878D82A}">
                        <a16:rowId xmlns:a16="http://schemas.microsoft.com/office/drawing/2014/main" val="2356961690"/>
                      </a:ext>
                    </a:extLst>
                  </a:tr>
                  <a:tr h="457200">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199000" t="-206579" r="-99000" b="-326316"/>
                          </a:stretch>
                        </a:blipFill>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53804687"/>
                      </a:ext>
                    </a:extLst>
                  </a:tr>
                  <a:tr h="457200">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t="-310667" r="-298000" b="-230667"/>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101010" t="-310667" r="-201010" b="-230667"/>
                          </a:stretch>
                        </a:blipFill>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54461607"/>
                      </a:ext>
                    </a:extLst>
                  </a:tr>
                  <a:tr h="457200">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302020" t="-410667" b="-130667"/>
                          </a:stretch>
                        </a:blipFill>
                      </a:tcPr>
                    </a:tc>
                    <a:extLst>
                      <a:ext uri="{0D108BD9-81ED-4DB2-BD59-A6C34878D82A}">
                        <a16:rowId xmlns:a16="http://schemas.microsoft.com/office/drawing/2014/main" val="1736540903"/>
                      </a:ext>
                    </a:extLst>
                  </a:tr>
                  <a:tr h="457200">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101010" t="-510667" r="-201010" b="-30667"/>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199000" t="-510667" r="-99000" b="-30667"/>
                          </a:stretch>
                        </a:blipFill>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52813661"/>
                      </a:ext>
                    </a:extLst>
                  </a:tr>
                </a:tbl>
              </a:graphicData>
            </a:graphic>
          </p:graphicFrame>
        </mc:Fallback>
      </mc:AlternateContent>
      <p:graphicFrame>
        <p:nvGraphicFramePr>
          <p:cNvPr id="13" name="Table 12">
            <a:extLst>
              <a:ext uri="{FF2B5EF4-FFF2-40B4-BE49-F238E27FC236}">
                <a16:creationId xmlns:a16="http://schemas.microsoft.com/office/drawing/2014/main" id="{55B9EEA4-BB14-68F8-18DE-6236164F6C6A}"/>
              </a:ext>
            </a:extLst>
          </p:cNvPr>
          <p:cNvGraphicFramePr>
            <a:graphicFrameLocks noGrp="1"/>
          </p:cNvGraphicFramePr>
          <p:nvPr/>
        </p:nvGraphicFramePr>
        <p:xfrm>
          <a:off x="4603750" y="1180843"/>
          <a:ext cx="3124200" cy="1371600"/>
        </p:xfrm>
        <a:graphic>
          <a:graphicData uri="http://schemas.openxmlformats.org/drawingml/2006/table">
            <a:tbl>
              <a:tblPr>
                <a:tableStyleId>{5C22544A-7EE6-4342-B048-85BDC9FD1C3A}</a:tableStyleId>
              </a:tblPr>
              <a:tblGrid>
                <a:gridCol w="520700">
                  <a:extLst>
                    <a:ext uri="{9D8B030D-6E8A-4147-A177-3AD203B41FA5}">
                      <a16:colId xmlns:a16="http://schemas.microsoft.com/office/drawing/2014/main" val="2584870322"/>
                    </a:ext>
                  </a:extLst>
                </a:gridCol>
                <a:gridCol w="520700">
                  <a:extLst>
                    <a:ext uri="{9D8B030D-6E8A-4147-A177-3AD203B41FA5}">
                      <a16:colId xmlns:a16="http://schemas.microsoft.com/office/drawing/2014/main" val="846906307"/>
                    </a:ext>
                  </a:extLst>
                </a:gridCol>
                <a:gridCol w="520700">
                  <a:extLst>
                    <a:ext uri="{9D8B030D-6E8A-4147-A177-3AD203B41FA5}">
                      <a16:colId xmlns:a16="http://schemas.microsoft.com/office/drawing/2014/main" val="2232880771"/>
                    </a:ext>
                  </a:extLst>
                </a:gridCol>
                <a:gridCol w="520700">
                  <a:extLst>
                    <a:ext uri="{9D8B030D-6E8A-4147-A177-3AD203B41FA5}">
                      <a16:colId xmlns:a16="http://schemas.microsoft.com/office/drawing/2014/main" val="292005458"/>
                    </a:ext>
                  </a:extLst>
                </a:gridCol>
                <a:gridCol w="520700">
                  <a:extLst>
                    <a:ext uri="{9D8B030D-6E8A-4147-A177-3AD203B41FA5}">
                      <a16:colId xmlns:a16="http://schemas.microsoft.com/office/drawing/2014/main" val="1753929898"/>
                    </a:ext>
                  </a:extLst>
                </a:gridCol>
                <a:gridCol w="520700">
                  <a:extLst>
                    <a:ext uri="{9D8B030D-6E8A-4147-A177-3AD203B41FA5}">
                      <a16:colId xmlns:a16="http://schemas.microsoft.com/office/drawing/2014/main" val="2800117905"/>
                    </a:ext>
                  </a:extLst>
                </a:gridCol>
              </a:tblGrid>
              <a:tr h="370840">
                <a:tc>
                  <a:txBody>
                    <a:bodyPr/>
                    <a:lstStyle/>
                    <a:p>
                      <a:pPr algn="ctr"/>
                      <a:r>
                        <a:rPr lang="en-US" sz="2400" dirty="0"/>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16442968"/>
                  </a:ext>
                </a:extLst>
              </a:tr>
              <a:tr h="370840">
                <a:tc>
                  <a:txBody>
                    <a:bodyPr/>
                    <a:lstStyle/>
                    <a:p>
                      <a:pPr algn="ctr"/>
                      <a:r>
                        <a:rPr lang="en-US" sz="2400" dirty="0"/>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56961690"/>
                  </a:ext>
                </a:extLst>
              </a:tr>
              <a:tr h="370840">
                <a:tc>
                  <a:txBody>
                    <a:bodyPr/>
                    <a:lstStyle/>
                    <a:p>
                      <a:pPr algn="ctr"/>
                      <a:r>
                        <a:rPr lang="en-US" sz="2400" dirty="0"/>
                        <a:t>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54461607"/>
                  </a:ext>
                </a:extLst>
              </a:tr>
            </a:tbl>
          </a:graphicData>
        </a:graphic>
      </p:graphicFrame>
      <p:sp>
        <p:nvSpPr>
          <p:cNvPr id="15" name="TextBox 14">
            <a:extLst>
              <a:ext uri="{FF2B5EF4-FFF2-40B4-BE49-F238E27FC236}">
                <a16:creationId xmlns:a16="http://schemas.microsoft.com/office/drawing/2014/main" id="{04D33C1A-B96D-1946-9520-239B1A0531F5}"/>
              </a:ext>
            </a:extLst>
          </p:cNvPr>
          <p:cNvSpPr txBox="1"/>
          <p:nvPr/>
        </p:nvSpPr>
        <p:spPr>
          <a:xfrm>
            <a:off x="7896225" y="1441450"/>
            <a:ext cx="184150" cy="646331"/>
          </a:xfrm>
          <a:prstGeom prst="rect">
            <a:avLst/>
          </a:prstGeom>
          <a:noFill/>
        </p:spPr>
        <p:txBody>
          <a:bodyPr wrap="square" rtlCol="0">
            <a:spAutoFit/>
          </a:bodyPr>
          <a:lstStyle/>
          <a:p>
            <a:r>
              <a:rPr lang="en-US" sz="3600" b="1" dirty="0">
                <a:solidFill>
                  <a:srgbClr val="0070C0"/>
                </a:solidFill>
              </a:rPr>
              <a:t>.</a:t>
            </a:r>
            <a:endParaRPr lang="en-US" b="1" dirty="0">
              <a:solidFill>
                <a:srgbClr val="0070C0"/>
              </a:solidFill>
            </a:endParaRPr>
          </a:p>
        </p:txBody>
      </p:sp>
      <p:sp>
        <p:nvSpPr>
          <p:cNvPr id="18" name="TextBox 17">
            <a:extLst>
              <a:ext uri="{FF2B5EF4-FFF2-40B4-BE49-F238E27FC236}">
                <a16:creationId xmlns:a16="http://schemas.microsoft.com/office/drawing/2014/main" id="{B49480F2-CF6F-E668-7481-AA7FA3E54604}"/>
              </a:ext>
            </a:extLst>
          </p:cNvPr>
          <p:cNvSpPr txBox="1"/>
          <p:nvPr/>
        </p:nvSpPr>
        <p:spPr>
          <a:xfrm>
            <a:off x="3844925" y="1441449"/>
            <a:ext cx="184150" cy="646331"/>
          </a:xfrm>
          <a:prstGeom prst="rect">
            <a:avLst/>
          </a:prstGeom>
          <a:noFill/>
        </p:spPr>
        <p:txBody>
          <a:bodyPr wrap="square" rtlCol="0">
            <a:spAutoFit/>
          </a:bodyPr>
          <a:lstStyle/>
          <a:p>
            <a:r>
              <a:rPr lang="en-US" sz="3600" b="1" dirty="0">
                <a:solidFill>
                  <a:srgbClr val="0070C0"/>
                </a:solidFill>
              </a:rPr>
              <a:t>=</a:t>
            </a:r>
            <a:endParaRPr lang="en-US" b="1" dirty="0">
              <a:solidFill>
                <a:srgbClr val="0070C0"/>
              </a:solidFill>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6EEFDCAC-083B-3AFF-0C19-6FE2F549BEC7}"/>
                  </a:ext>
                </a:extLst>
              </p:cNvPr>
              <p:cNvSpPr txBox="1"/>
              <p:nvPr/>
            </p:nvSpPr>
            <p:spPr>
              <a:xfrm>
                <a:off x="1955800" y="2527300"/>
                <a:ext cx="57150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70C0"/>
                          </a:solidFill>
                          <a:latin typeface="Cambria Math" panose="02040503050406030204" pitchFamily="18" charset="0"/>
                        </a:rPr>
                        <m:t>𝑨</m:t>
                      </m:r>
                    </m:oMath>
                  </m:oMathPara>
                </a14:m>
                <a:endParaRPr lang="en-US" sz="3600" b="1" dirty="0">
                  <a:solidFill>
                    <a:srgbClr val="0070C0"/>
                  </a:solidFill>
                </a:endParaRPr>
              </a:p>
            </p:txBody>
          </p:sp>
        </mc:Choice>
        <mc:Fallback xmlns="">
          <p:sp>
            <p:nvSpPr>
              <p:cNvPr id="19" name="TextBox 18">
                <a:extLst>
                  <a:ext uri="{FF2B5EF4-FFF2-40B4-BE49-F238E27FC236}">
                    <a16:creationId xmlns:a16="http://schemas.microsoft.com/office/drawing/2014/main" id="{6EEFDCAC-083B-3AFF-0C19-6FE2F549BEC7}"/>
                  </a:ext>
                </a:extLst>
              </p:cNvPr>
              <p:cNvSpPr txBox="1">
                <a:spLocks noRot="1" noChangeAspect="1" noMove="1" noResize="1" noEditPoints="1" noAdjustHandles="1" noChangeArrowheads="1" noChangeShapeType="1" noTextEdit="1"/>
              </p:cNvSpPr>
              <p:nvPr/>
            </p:nvSpPr>
            <p:spPr>
              <a:xfrm>
                <a:off x="1955800" y="2527300"/>
                <a:ext cx="571500" cy="64633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D373058-DDC1-8035-9F86-9B4E15177D10}"/>
                  </a:ext>
                </a:extLst>
              </p:cNvPr>
              <p:cNvSpPr txBox="1"/>
              <p:nvPr/>
            </p:nvSpPr>
            <p:spPr>
              <a:xfrm>
                <a:off x="9283700" y="3536950"/>
                <a:ext cx="57150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70C0"/>
                          </a:solidFill>
                          <a:latin typeface="Cambria Math" panose="02040503050406030204" pitchFamily="18" charset="0"/>
                        </a:rPr>
                        <m:t>𝑨</m:t>
                      </m:r>
                      <m:r>
                        <a:rPr lang="en-US" sz="3600" b="1" i="1" smtClean="0">
                          <a:solidFill>
                            <a:srgbClr val="0070C0"/>
                          </a:solidFill>
                          <a:latin typeface="Cambria Math" panose="02040503050406030204" pitchFamily="18" charset="0"/>
                        </a:rPr>
                        <m:t>′</m:t>
                      </m:r>
                    </m:oMath>
                  </m:oMathPara>
                </a14:m>
                <a:endParaRPr lang="en-US" sz="3600" b="1" dirty="0">
                  <a:solidFill>
                    <a:srgbClr val="0070C0"/>
                  </a:solidFill>
                </a:endParaRPr>
              </a:p>
            </p:txBody>
          </p:sp>
        </mc:Choice>
        <mc:Fallback xmlns="">
          <p:sp>
            <p:nvSpPr>
              <p:cNvPr id="20" name="TextBox 19">
                <a:extLst>
                  <a:ext uri="{FF2B5EF4-FFF2-40B4-BE49-F238E27FC236}">
                    <a16:creationId xmlns:a16="http://schemas.microsoft.com/office/drawing/2014/main" id="{9D373058-DDC1-8035-9F86-9B4E15177D10}"/>
                  </a:ext>
                </a:extLst>
              </p:cNvPr>
              <p:cNvSpPr txBox="1">
                <a:spLocks noRot="1" noChangeAspect="1" noMove="1" noResize="1" noEditPoints="1" noAdjustHandles="1" noChangeArrowheads="1" noChangeShapeType="1" noTextEdit="1"/>
              </p:cNvSpPr>
              <p:nvPr/>
            </p:nvSpPr>
            <p:spPr>
              <a:xfrm>
                <a:off x="9283700" y="3536950"/>
                <a:ext cx="571500" cy="64633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E59BC58-1B9B-3501-673A-701A16CDAB21}"/>
                  </a:ext>
                </a:extLst>
              </p:cNvPr>
              <p:cNvSpPr txBox="1"/>
              <p:nvPr/>
            </p:nvSpPr>
            <p:spPr>
              <a:xfrm>
                <a:off x="5880100" y="2692400"/>
                <a:ext cx="57150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70C0"/>
                          </a:solidFill>
                          <a:latin typeface="Cambria Math" panose="02040503050406030204" pitchFamily="18" charset="0"/>
                        </a:rPr>
                        <m:t>𝑪</m:t>
                      </m:r>
                    </m:oMath>
                  </m:oMathPara>
                </a14:m>
                <a:endParaRPr lang="en-US" sz="3600" b="1" dirty="0">
                  <a:solidFill>
                    <a:srgbClr val="0070C0"/>
                  </a:solidFill>
                </a:endParaRPr>
              </a:p>
            </p:txBody>
          </p:sp>
        </mc:Choice>
        <mc:Fallback xmlns="">
          <p:sp>
            <p:nvSpPr>
              <p:cNvPr id="21" name="TextBox 20">
                <a:extLst>
                  <a:ext uri="{FF2B5EF4-FFF2-40B4-BE49-F238E27FC236}">
                    <a16:creationId xmlns:a16="http://schemas.microsoft.com/office/drawing/2014/main" id="{7E59BC58-1B9B-3501-673A-701A16CDAB21}"/>
                  </a:ext>
                </a:extLst>
              </p:cNvPr>
              <p:cNvSpPr txBox="1">
                <a:spLocks noRot="1" noChangeAspect="1" noMove="1" noResize="1" noEditPoints="1" noAdjustHandles="1" noChangeArrowheads="1" noChangeShapeType="1" noTextEdit="1"/>
              </p:cNvSpPr>
              <p:nvPr/>
            </p:nvSpPr>
            <p:spPr>
              <a:xfrm>
                <a:off x="5880100" y="2692400"/>
                <a:ext cx="571500" cy="64633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73E6696-2BC0-23F9-30E2-768E7136CBAD}"/>
                  </a:ext>
                </a:extLst>
              </p:cNvPr>
              <p:cNvSpPr txBox="1"/>
              <p:nvPr/>
            </p:nvSpPr>
            <p:spPr>
              <a:xfrm>
                <a:off x="1463674" y="4133850"/>
                <a:ext cx="6616701" cy="16769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3600" i="1" smtClean="0">
                              <a:latin typeface="Cambria Math" panose="02040503050406030204" pitchFamily="18" charset="0"/>
                            </a:rPr>
                          </m:ctrlPr>
                        </m:dPr>
                        <m:e>
                          <m:m>
                            <m:mPr>
                              <m:mcs>
                                <m:mc>
                                  <m:mcPr>
                                    <m:count m:val="1"/>
                                    <m:mcJc m:val="center"/>
                                  </m:mcPr>
                                </m:mc>
                              </m:mcs>
                              <m:ctrlPr>
                                <a:rPr lang="en-US" sz="3600" i="1">
                                  <a:solidFill>
                                    <a:srgbClr val="FF0000"/>
                                  </a:solidFill>
                                  <a:latin typeface="Cambria Math" panose="02040503050406030204" pitchFamily="18" charset="0"/>
                                </a:rPr>
                              </m:ctrlPr>
                            </m:mPr>
                            <m:mr>
                              <m:e>
                                <m:sSub>
                                  <m:sSubPr>
                                    <m:ctrlPr>
                                      <a:rPr lang="en-US" sz="3600" i="1">
                                        <a:solidFill>
                                          <a:srgbClr val="FF0000"/>
                                        </a:solidFill>
                                        <a:latin typeface="Cambria Math" panose="02040503050406030204" pitchFamily="18" charset="0"/>
                                      </a:rPr>
                                    </m:ctrlPr>
                                  </m:sSubPr>
                                  <m:e>
                                    <m:r>
                                      <a:rPr lang="en-US" sz="3600" b="0" i="1" smtClean="0">
                                        <a:solidFill>
                                          <a:srgbClr val="FF0000"/>
                                        </a:solidFill>
                                        <a:latin typeface="Cambria Math" panose="02040503050406030204" pitchFamily="18" charset="0"/>
                                      </a:rPr>
                                      <m:t>𝑣</m:t>
                                    </m:r>
                                  </m:e>
                                  <m:sub>
                                    <m:r>
                                      <a:rPr lang="en-US" sz="3600" i="1">
                                        <a:solidFill>
                                          <a:srgbClr val="FF0000"/>
                                        </a:solidFill>
                                        <a:latin typeface="Cambria Math" panose="02040503050406030204" pitchFamily="18" charset="0"/>
                                      </a:rPr>
                                      <m:t>1</m:t>
                                    </m:r>
                                  </m:sub>
                                </m:sSub>
                              </m:e>
                            </m:mr>
                            <m:mr>
                              <m:e>
                                <m:sSub>
                                  <m:sSubPr>
                                    <m:ctrlPr>
                                      <a:rPr lang="en-US" sz="3600" i="1">
                                        <a:solidFill>
                                          <a:srgbClr val="FF0000"/>
                                        </a:solidFill>
                                        <a:latin typeface="Cambria Math" panose="02040503050406030204" pitchFamily="18" charset="0"/>
                                      </a:rPr>
                                    </m:ctrlPr>
                                  </m:sSubPr>
                                  <m:e>
                                    <m:r>
                                      <a:rPr lang="en-US" sz="3600" b="0" i="1" smtClean="0">
                                        <a:solidFill>
                                          <a:srgbClr val="FF0000"/>
                                        </a:solidFill>
                                        <a:latin typeface="Cambria Math" panose="02040503050406030204" pitchFamily="18" charset="0"/>
                                      </a:rPr>
                                      <m:t>𝑣</m:t>
                                    </m:r>
                                  </m:e>
                                  <m:sub>
                                    <m:r>
                                      <a:rPr lang="en-US" sz="3600" i="1">
                                        <a:solidFill>
                                          <a:srgbClr val="FF0000"/>
                                        </a:solidFill>
                                        <a:latin typeface="Cambria Math" panose="02040503050406030204" pitchFamily="18" charset="0"/>
                                      </a:rPr>
                                      <m:t>2</m:t>
                                    </m:r>
                                  </m:sub>
                                </m:sSub>
                              </m:e>
                            </m:mr>
                            <m:mr>
                              <m:e>
                                <m:sSub>
                                  <m:sSubPr>
                                    <m:ctrlPr>
                                      <a:rPr lang="en-US" sz="3600" i="1">
                                        <a:solidFill>
                                          <a:srgbClr val="FF0000"/>
                                        </a:solidFill>
                                        <a:latin typeface="Cambria Math" panose="02040503050406030204" pitchFamily="18" charset="0"/>
                                      </a:rPr>
                                    </m:ctrlPr>
                                  </m:sSubPr>
                                  <m:e>
                                    <m:r>
                                      <a:rPr lang="en-US" sz="3600" b="0" i="1" smtClean="0">
                                        <a:solidFill>
                                          <a:srgbClr val="FF0000"/>
                                        </a:solidFill>
                                        <a:latin typeface="Cambria Math" panose="02040503050406030204" pitchFamily="18" charset="0"/>
                                      </a:rPr>
                                      <m:t>𝑣</m:t>
                                    </m:r>
                                  </m:e>
                                  <m:sub>
                                    <m:r>
                                      <a:rPr lang="en-US" sz="3600" i="1">
                                        <a:solidFill>
                                          <a:srgbClr val="FF0000"/>
                                        </a:solidFill>
                                        <a:latin typeface="Cambria Math" panose="02040503050406030204" pitchFamily="18" charset="0"/>
                                      </a:rPr>
                                      <m:t>3</m:t>
                                    </m:r>
                                  </m:sub>
                                </m:sSub>
                              </m:e>
                            </m:mr>
                          </m:m>
                        </m:e>
                      </m:d>
                      <m:r>
                        <a:rPr lang="en-US" sz="3600" b="0" i="1" smtClean="0">
                          <a:latin typeface="Cambria Math" panose="02040503050406030204" pitchFamily="18" charset="0"/>
                        </a:rPr>
                        <m:t>=</m:t>
                      </m:r>
                      <m:r>
                        <a:rPr lang="en-US" sz="3600" b="1" i="1" smtClean="0">
                          <a:solidFill>
                            <a:srgbClr val="0070C0"/>
                          </a:solidFill>
                          <a:latin typeface="Cambria Math" panose="02040503050406030204" pitchFamily="18" charset="0"/>
                        </a:rPr>
                        <m:t>𝑨</m:t>
                      </m:r>
                      <m:sSup>
                        <m:sSupPr>
                          <m:ctrlPr>
                            <a:rPr lang="en-US" sz="3600" i="1" smtClean="0">
                              <a:latin typeface="Cambria Math" panose="02040503050406030204" pitchFamily="18" charset="0"/>
                            </a:rPr>
                          </m:ctrlPr>
                        </m:sSupPr>
                        <m:e>
                          <m:d>
                            <m:dPr>
                              <m:begChr m:val="["/>
                              <m:endChr m:val="]"/>
                              <m:ctrlPr>
                                <a:rPr lang="en-US" sz="3600" i="1" smtClean="0">
                                  <a:latin typeface="Cambria Math" panose="02040503050406030204" pitchFamily="18" charset="0"/>
                                </a:rPr>
                              </m:ctrlPr>
                            </m:dPr>
                            <m:e>
                              <m:m>
                                <m:mPr>
                                  <m:mcs>
                                    <m:mc>
                                      <m:mcPr>
                                        <m:count m:val="3"/>
                                        <m:mcJc m:val="center"/>
                                      </m:mcPr>
                                    </m:mc>
                                  </m:mcs>
                                  <m:ctrlPr>
                                    <a:rPr lang="en-US" sz="3600" i="1" smtClean="0">
                                      <a:latin typeface="Cambria Math" panose="02040503050406030204" pitchFamily="18" charset="0"/>
                                    </a:rPr>
                                  </m:ctrlPr>
                                </m:mPr>
                                <m:mr>
                                  <m:e>
                                    <m:r>
                                      <m:rPr>
                                        <m:brk m:alnAt="7"/>
                                      </m:rPr>
                                      <a:rPr lang="en-US" sz="3600" b="0" i="1" smtClean="0">
                                        <a:latin typeface="Cambria Math" panose="02040503050406030204" pitchFamily="18" charset="0"/>
                                      </a:rPr>
                                      <m:t>9</m:t>
                                    </m:r>
                                  </m:e>
                                  <m:e>
                                    <m:r>
                                      <a:rPr lang="en-US" sz="3600" b="0" i="1" smtClean="0">
                                        <a:latin typeface="Cambria Math" panose="02040503050406030204" pitchFamily="18" charset="0"/>
                                      </a:rPr>
                                      <m:t>5</m:t>
                                    </m:r>
                                  </m:e>
                                  <m:e>
                                    <m:r>
                                      <a:rPr lang="en-US" sz="3600" b="0" i="1" smtClean="0">
                                        <a:latin typeface="Cambria Math" panose="02040503050406030204" pitchFamily="18" charset="0"/>
                                      </a:rPr>
                                      <m:t>3</m:t>
                                    </m:r>
                                  </m:e>
                                </m:mr>
                                <m:mr>
                                  <m:e>
                                    <m:r>
                                      <a:rPr lang="en-US" sz="3600" b="0" i="1" smtClean="0">
                                        <a:latin typeface="Cambria Math" panose="02040503050406030204" pitchFamily="18" charset="0"/>
                                      </a:rPr>
                                      <m:t>0</m:t>
                                    </m:r>
                                  </m:e>
                                  <m:e>
                                    <m:r>
                                      <a:rPr lang="en-US" sz="3600" b="0" i="1" smtClean="0">
                                        <a:latin typeface="Cambria Math" panose="02040503050406030204" pitchFamily="18" charset="0"/>
                                      </a:rPr>
                                      <m:t>4</m:t>
                                    </m:r>
                                  </m:e>
                                  <m:e>
                                    <m:r>
                                      <a:rPr lang="en-US" sz="3600" b="0" i="1" smtClean="0">
                                        <a:latin typeface="Cambria Math" panose="02040503050406030204" pitchFamily="18" charset="0"/>
                                      </a:rPr>
                                      <m:t>3</m:t>
                                    </m:r>
                                  </m:e>
                                </m:mr>
                                <m:mr>
                                  <m:e>
                                    <m:r>
                                      <a:rPr lang="en-US" sz="3600" b="0" i="1" smtClean="0">
                                        <a:latin typeface="Cambria Math" panose="02040503050406030204" pitchFamily="18" charset="0"/>
                                      </a:rPr>
                                      <m:t>6</m:t>
                                    </m:r>
                                  </m:e>
                                  <m:e>
                                    <m:r>
                                      <a:rPr lang="en-US" sz="3600" b="0" i="1" smtClean="0">
                                        <a:latin typeface="Cambria Math" panose="02040503050406030204" pitchFamily="18" charset="0"/>
                                      </a:rPr>
                                      <m:t>2</m:t>
                                    </m:r>
                                  </m:e>
                                  <m:e>
                                    <m:r>
                                      <a:rPr lang="en-US" sz="3600" b="0" i="1" smtClean="0">
                                        <a:latin typeface="Cambria Math" panose="02040503050406030204" pitchFamily="18" charset="0"/>
                                      </a:rPr>
                                      <m:t>8</m:t>
                                    </m:r>
                                  </m:e>
                                </m:mr>
                              </m:m>
                            </m:e>
                          </m:d>
                        </m:e>
                        <m:sup>
                          <m:r>
                            <a:rPr lang="en-US" sz="3600" b="0" i="1" smtClean="0">
                              <a:latin typeface="Cambria Math" panose="02040503050406030204" pitchFamily="18" charset="0"/>
                            </a:rPr>
                            <m:t>−1</m:t>
                          </m:r>
                        </m:sup>
                      </m:sSup>
                    </m:oMath>
                  </m:oMathPara>
                </a14:m>
                <a:endParaRPr lang="en-US" dirty="0"/>
              </a:p>
            </p:txBody>
          </p:sp>
        </mc:Choice>
        <mc:Fallback xmlns="">
          <p:sp>
            <p:nvSpPr>
              <p:cNvPr id="9" name="TextBox 8">
                <a:extLst>
                  <a:ext uri="{FF2B5EF4-FFF2-40B4-BE49-F238E27FC236}">
                    <a16:creationId xmlns:a16="http://schemas.microsoft.com/office/drawing/2014/main" id="{373E6696-2BC0-23F9-30E2-768E7136CBAD}"/>
                  </a:ext>
                </a:extLst>
              </p:cNvPr>
              <p:cNvSpPr txBox="1">
                <a:spLocks noRot="1" noChangeAspect="1" noMove="1" noResize="1" noEditPoints="1" noAdjustHandles="1" noChangeArrowheads="1" noChangeShapeType="1" noTextEdit="1"/>
              </p:cNvSpPr>
              <p:nvPr/>
            </p:nvSpPr>
            <p:spPr>
              <a:xfrm>
                <a:off x="1463674" y="4133850"/>
                <a:ext cx="6616701" cy="1676934"/>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68672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9143E-EB43-F342-83DC-2C43EAF73E58}"/>
              </a:ext>
            </a:extLst>
          </p:cNvPr>
          <p:cNvSpPr>
            <a:spLocks noGrp="1"/>
          </p:cNvSpPr>
          <p:nvPr>
            <p:ph type="title"/>
          </p:nvPr>
        </p:nvSpPr>
        <p:spPr>
          <a:xfrm>
            <a:off x="572237" y="-71423"/>
            <a:ext cx="11149781" cy="1325563"/>
          </a:xfrm>
        </p:spPr>
        <p:txBody>
          <a:bodyPr>
            <a:normAutofit/>
          </a:bodyPr>
          <a:lstStyle/>
          <a:p>
            <a:r>
              <a:rPr lang="en-US" sz="5300" dirty="0"/>
              <a:t>Open Problems</a:t>
            </a:r>
            <a:endParaRPr lang="en-US" sz="4800"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20922A7-D273-7CC5-1D63-7ABDB2C42839}"/>
                  </a:ext>
                </a:extLst>
              </p:cNvPr>
              <p:cNvSpPr txBox="1"/>
              <p:nvPr/>
            </p:nvSpPr>
            <p:spPr>
              <a:xfrm>
                <a:off x="572237" y="1313146"/>
                <a:ext cx="11568633" cy="5016117"/>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sz="3600" dirty="0"/>
                  <a:t>Can we sample trapdoors for </a:t>
                </a:r>
                <a14:m>
                  <m:oMath xmlns:m="http://schemas.openxmlformats.org/officeDocument/2006/math">
                    <m:r>
                      <a:rPr lang="en-US" sz="3600" b="0" i="1" smtClean="0">
                        <a:latin typeface="Cambria Math" panose="02040503050406030204" pitchFamily="18" charset="0"/>
                      </a:rPr>
                      <m:t>𝑚</m:t>
                    </m:r>
                    <m:r>
                      <a:rPr lang="en-US" sz="3600" b="0" i="1" smtClean="0">
                        <a:latin typeface="Cambria Math" panose="02040503050406030204" pitchFamily="18" charset="0"/>
                      </a:rPr>
                      <m:t>=</m:t>
                    </m:r>
                    <m:acc>
                      <m:accPr>
                        <m:chr m:val="̃"/>
                        <m:ctrlPr>
                          <a:rPr lang="en-US" sz="3600" b="0" i="1" smtClean="0">
                            <a:latin typeface="Cambria Math" panose="02040503050406030204" pitchFamily="18" charset="0"/>
                          </a:rPr>
                        </m:ctrlPr>
                      </m:accPr>
                      <m:e>
                        <m:r>
                          <a:rPr lang="en-US" sz="3600" b="0" i="1" smtClean="0">
                            <a:latin typeface="Cambria Math" panose="02040503050406030204" pitchFamily="18" charset="0"/>
                          </a:rPr>
                          <m:t>𝑂</m:t>
                        </m:r>
                      </m:e>
                    </m:acc>
                    <m:d>
                      <m:dPr>
                        <m:ctrlPr>
                          <a:rPr lang="en-US" sz="3600" b="0" i="1" smtClean="0">
                            <a:latin typeface="Cambria Math" panose="02040503050406030204" pitchFamily="18" charset="0"/>
                          </a:rPr>
                        </m:ctrlPr>
                      </m:dPr>
                      <m:e>
                        <m:r>
                          <a:rPr lang="en-US" sz="3600" b="0" i="1" smtClean="0">
                            <a:latin typeface="Cambria Math" panose="02040503050406030204" pitchFamily="18" charset="0"/>
                          </a:rPr>
                          <m:t>𝑛</m:t>
                        </m:r>
                      </m:e>
                    </m:d>
                  </m:oMath>
                </a14:m>
                <a:r>
                  <a:rPr lang="en-US" sz="3600" dirty="0"/>
                  <a:t>?</a:t>
                </a:r>
              </a:p>
              <a:p>
                <a:pPr marL="285750" indent="-285750">
                  <a:lnSpc>
                    <a:spcPct val="150000"/>
                  </a:lnSpc>
                  <a:buFont typeface="Wingdings" panose="05000000000000000000" pitchFamily="2" charset="2"/>
                  <a:buChar char="Ø"/>
                </a:pPr>
                <a:r>
                  <a:rPr lang="en-US" sz="3600" dirty="0"/>
                  <a:t>Do sparse lattices admit faster lattice reduction algorithms?</a:t>
                </a:r>
              </a:p>
              <a:p>
                <a:pPr marL="285750" indent="-285750">
                  <a:lnSpc>
                    <a:spcPct val="150000"/>
                  </a:lnSpc>
                  <a:buFont typeface="Wingdings" panose="05000000000000000000" pitchFamily="2" charset="2"/>
                  <a:buChar char="Ø"/>
                </a:pPr>
                <a:r>
                  <a:rPr lang="en-US" sz="3600" dirty="0"/>
                  <a:t>Are there other ways of leveraging sparsity for attacks against </a:t>
                </a:r>
                <a14:m>
                  <m:oMath xmlns:m="http://schemas.openxmlformats.org/officeDocument/2006/math">
                    <m:r>
                      <a:rPr lang="en-US" sz="3600" b="0" i="1" smtClean="0">
                        <a:latin typeface="Cambria Math" panose="02040503050406030204" pitchFamily="18" charset="0"/>
                      </a:rPr>
                      <m:t>𝑠𝐿𝑊𝐸</m:t>
                    </m:r>
                  </m:oMath>
                </a14:m>
                <a:r>
                  <a:rPr lang="en-US" sz="3600" dirty="0"/>
                  <a:t> besides the dense minor method?</a:t>
                </a:r>
              </a:p>
              <a:p>
                <a:pPr marL="285750" indent="-285750">
                  <a:lnSpc>
                    <a:spcPct val="150000"/>
                  </a:lnSpc>
                  <a:buFont typeface="Wingdings" panose="05000000000000000000" pitchFamily="2" charset="2"/>
                  <a:buChar char="Ø"/>
                </a:pPr>
                <a:r>
                  <a:rPr lang="en-US" sz="3600" dirty="0"/>
                  <a:t>Is small-secret </a:t>
                </a:r>
                <a14:m>
                  <m:oMath xmlns:m="http://schemas.openxmlformats.org/officeDocument/2006/math">
                    <m:r>
                      <a:rPr lang="en-US" sz="3600" b="0" i="1" smtClean="0">
                        <a:latin typeface="Cambria Math" panose="02040503050406030204" pitchFamily="18" charset="0"/>
                      </a:rPr>
                      <m:t>𝑠𝐿𝑊𝐸</m:t>
                    </m:r>
                  </m:oMath>
                </a14:m>
                <a:r>
                  <a:rPr lang="en-US" sz="3600" dirty="0"/>
                  <a:t> a hard problem?</a:t>
                </a:r>
              </a:p>
            </p:txBody>
          </p:sp>
        </mc:Choice>
        <mc:Fallback xmlns="">
          <p:sp>
            <p:nvSpPr>
              <p:cNvPr id="11" name="TextBox 10">
                <a:extLst>
                  <a:ext uri="{FF2B5EF4-FFF2-40B4-BE49-F238E27FC236}">
                    <a16:creationId xmlns:a16="http://schemas.microsoft.com/office/drawing/2014/main" id="{720922A7-D273-7CC5-1D63-7ABDB2C42839}"/>
                  </a:ext>
                </a:extLst>
              </p:cNvPr>
              <p:cNvSpPr txBox="1">
                <a:spLocks noRot="1" noChangeAspect="1" noMove="1" noResize="1" noEditPoints="1" noAdjustHandles="1" noChangeArrowheads="1" noChangeShapeType="1" noTextEdit="1"/>
              </p:cNvSpPr>
              <p:nvPr/>
            </p:nvSpPr>
            <p:spPr>
              <a:xfrm>
                <a:off x="572237" y="1313146"/>
                <a:ext cx="11568633" cy="5016117"/>
              </a:xfrm>
              <a:prstGeom prst="rect">
                <a:avLst/>
              </a:prstGeom>
              <a:blipFill>
                <a:blip r:embed="rId3"/>
                <a:stretch>
                  <a:fillRect l="-1423" b="-3767"/>
                </a:stretch>
              </a:blipFill>
            </p:spPr>
            <p:txBody>
              <a:bodyPr/>
              <a:lstStyle/>
              <a:p>
                <a:r>
                  <a:rPr lang="en-US">
                    <a:noFill/>
                  </a:rPr>
                  <a:t> </a:t>
                </a:r>
              </a:p>
            </p:txBody>
          </p:sp>
        </mc:Fallback>
      </mc:AlternateContent>
    </p:spTree>
    <p:extLst>
      <p:ext uri="{BB962C8B-B14F-4D97-AF65-F5344CB8AC3E}">
        <p14:creationId xmlns:p14="http://schemas.microsoft.com/office/powerpoint/2010/main" val="65458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1000"/>
                                        <p:tgtEl>
                                          <p:spTgt spid="11">
                                            <p:txEl>
                                              <p:pRg st="3" end="3"/>
                                            </p:txEl>
                                          </p:spTgt>
                                        </p:tgtEl>
                                      </p:cBhvr>
                                    </p:animEffect>
                                    <p:anim calcmode="lin" valueType="num">
                                      <p:cBhvr>
                                        <p:cTn id="29"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9143E-EB43-F342-83DC-2C43EAF73E58}"/>
              </a:ext>
            </a:extLst>
          </p:cNvPr>
          <p:cNvSpPr>
            <a:spLocks noGrp="1"/>
          </p:cNvSpPr>
          <p:nvPr>
            <p:ph type="title"/>
          </p:nvPr>
        </p:nvSpPr>
        <p:spPr>
          <a:xfrm>
            <a:off x="4043362" y="2766218"/>
            <a:ext cx="4105275" cy="1325563"/>
          </a:xfrm>
        </p:spPr>
        <p:txBody>
          <a:bodyPr>
            <a:normAutofit/>
          </a:bodyPr>
          <a:lstStyle/>
          <a:p>
            <a:r>
              <a:rPr lang="en-US" sz="5300" dirty="0"/>
              <a:t>Cryptanalysis</a:t>
            </a:r>
            <a:endParaRPr lang="en-US" sz="4800" dirty="0"/>
          </a:p>
        </p:txBody>
      </p:sp>
    </p:spTree>
    <p:extLst>
      <p:ext uri="{BB962C8B-B14F-4D97-AF65-F5344CB8AC3E}">
        <p14:creationId xmlns:p14="http://schemas.microsoft.com/office/powerpoint/2010/main" val="1804336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9143E-EB43-F342-83DC-2C43EAF73E58}"/>
              </a:ext>
            </a:extLst>
          </p:cNvPr>
          <p:cNvSpPr>
            <a:spLocks noGrp="1"/>
          </p:cNvSpPr>
          <p:nvPr>
            <p:ph type="title"/>
          </p:nvPr>
        </p:nvSpPr>
        <p:spPr>
          <a:xfrm>
            <a:off x="578136" y="-71423"/>
            <a:ext cx="11179278" cy="1325563"/>
          </a:xfrm>
        </p:spPr>
        <p:txBody>
          <a:bodyPr>
            <a:normAutofit/>
          </a:bodyPr>
          <a:lstStyle/>
          <a:p>
            <a:pPr algn="ctr"/>
            <a:r>
              <a:rPr lang="en-US" sz="5300" dirty="0"/>
              <a:t>Sparse vectors in the Kernel</a:t>
            </a:r>
            <a:endParaRPr lang="en-US" sz="4800" dirty="0"/>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39D0667-ADDC-C6FD-7AC7-FB7822A5FB87}"/>
                  </a:ext>
                </a:extLst>
              </p:cNvPr>
              <p:cNvSpPr txBox="1"/>
              <p:nvPr/>
            </p:nvSpPr>
            <p:spPr>
              <a:xfrm>
                <a:off x="746267" y="3926619"/>
                <a:ext cx="10801719" cy="1754326"/>
              </a:xfrm>
              <a:prstGeom prst="rect">
                <a:avLst/>
              </a:prstGeom>
              <a:solidFill>
                <a:schemeClr val="accent1">
                  <a:lumMod val="20000"/>
                  <a:lumOff val="80000"/>
                </a:schemeClr>
              </a:solidFill>
              <a:ln>
                <a:solidFill>
                  <a:schemeClr val="tx2">
                    <a:lumMod val="90000"/>
                    <a:lumOff val="10000"/>
                  </a:schemeClr>
                </a:solidFill>
              </a:ln>
              <a:effectLst>
                <a:glow rad="63500">
                  <a:schemeClr val="accent3">
                    <a:satMod val="175000"/>
                    <a:alpha val="40000"/>
                  </a:schemeClr>
                </a:glow>
              </a:effectLst>
              <a:scene3d>
                <a:camera prst="orthographicFront"/>
                <a:lightRig rig="threePt" dir="t"/>
              </a:scene3d>
              <a:sp3d>
                <a:bevelT/>
              </a:sp3d>
            </p:spPr>
            <p:txBody>
              <a:bodyPr wrap="square" rtlCol="0">
                <a:spAutoFit/>
              </a:bodyPr>
              <a:lstStyle/>
              <a:p>
                <a:r>
                  <a:rPr lang="en-US" sz="3600" dirty="0">
                    <a:latin typeface="Times New Roman" panose="02020603050405020304" pitchFamily="18" charset="0"/>
                    <a:cs typeface="Times New Roman" panose="02020603050405020304" pitchFamily="18" charset="0"/>
                  </a:rPr>
                  <a:t>If</a:t>
                </a:r>
                <a14:m>
                  <m:oMath xmlns:m="http://schemas.openxmlformats.org/officeDocument/2006/math">
                    <m:r>
                      <a:rPr lang="en-US" sz="3600" b="0" i="0" smtClean="0">
                        <a:solidFill>
                          <a:srgbClr val="0070C0"/>
                        </a:solidFill>
                        <a:latin typeface="Cambria Math" panose="02040503050406030204" pitchFamily="18" charset="0"/>
                        <a:ea typeface="Cambria Math" panose="02040503050406030204" pitchFamily="18" charset="0"/>
                      </a:rPr>
                      <m:t> </m:t>
                    </m:r>
                    <m:r>
                      <a:rPr lang="en-US" sz="3600" b="1" i="1" smtClean="0">
                        <a:solidFill>
                          <a:srgbClr val="0070C0"/>
                        </a:solidFill>
                        <a:latin typeface="Cambria Math" panose="02040503050406030204" pitchFamily="18" charset="0"/>
                        <a:ea typeface="Cambria Math" panose="02040503050406030204" pitchFamily="18" charset="0"/>
                      </a:rPr>
                      <m:t>𝑨</m:t>
                    </m:r>
                  </m:oMath>
                </a14:m>
                <a:r>
                  <a:rPr lang="en-US" sz="3600" dirty="0">
                    <a:latin typeface="Times New Roman" panose="02020603050405020304" pitchFamily="18" charset="0"/>
                    <a:cs typeface="Times New Roman" panose="02020603050405020304" pitchFamily="18" charset="0"/>
                  </a:rPr>
                  <a:t> is a random </a:t>
                </a:r>
                <a14:m>
                  <m:oMath xmlns:m="http://schemas.openxmlformats.org/officeDocument/2006/math">
                    <m:r>
                      <a:rPr lang="en-US" sz="3600" b="0" i="1" smtClean="0">
                        <a:latin typeface="Cambria Math" panose="02040503050406030204" pitchFamily="18" charset="0"/>
                        <a:cs typeface="Times New Roman" panose="02020603050405020304" pitchFamily="18" charset="0"/>
                      </a:rPr>
                      <m:t>𝑘</m:t>
                    </m:r>
                  </m:oMath>
                </a14:m>
                <a:r>
                  <a:rPr lang="en-US" sz="3600" dirty="0">
                    <a:latin typeface="Times New Roman" panose="02020603050405020304" pitchFamily="18" charset="0"/>
                    <a:cs typeface="Times New Roman" panose="02020603050405020304" pitchFamily="18" charset="0"/>
                  </a:rPr>
                  <a:t>-sparse </a:t>
                </a:r>
                <a14:m>
                  <m:oMath xmlns:m="http://schemas.openxmlformats.org/officeDocument/2006/math">
                    <m:r>
                      <a:rPr lang="en-US" sz="3600" b="0" i="1" smtClean="0">
                        <a:latin typeface="Cambria Math" panose="02040503050406030204" pitchFamily="18" charset="0"/>
                        <a:cs typeface="Times New Roman" panose="02020603050405020304" pitchFamily="18" charset="0"/>
                      </a:rPr>
                      <m:t>𝑛</m:t>
                    </m:r>
                    <m:r>
                      <a:rPr lang="en-US" sz="3600" b="0" i="1" smtClean="0">
                        <a:latin typeface="Cambria Math" panose="02040503050406030204" pitchFamily="18" charset="0"/>
                        <a:cs typeface="Times New Roman" panose="02020603050405020304" pitchFamily="18" charset="0"/>
                      </a:rPr>
                      <m:t>×</m:t>
                    </m:r>
                    <m:r>
                      <a:rPr lang="en-US" sz="3600" b="0" i="1" smtClean="0">
                        <a:latin typeface="Cambria Math" panose="02040503050406030204" pitchFamily="18" charset="0"/>
                        <a:cs typeface="Times New Roman" panose="02020603050405020304" pitchFamily="18" charset="0"/>
                      </a:rPr>
                      <m:t>𝑚</m:t>
                    </m:r>
                  </m:oMath>
                </a14:m>
                <a:r>
                  <a:rPr lang="en-US" sz="3600" dirty="0">
                    <a:latin typeface="Times New Roman" panose="02020603050405020304" pitchFamily="18" charset="0"/>
                    <a:cs typeface="Times New Roman" panose="02020603050405020304" pitchFamily="18" charset="0"/>
                  </a:rPr>
                  <a:t> matrix, every vector in its kernel has at least </a:t>
                </a:r>
                <a14:m>
                  <m:oMath xmlns:m="http://schemas.openxmlformats.org/officeDocument/2006/math">
                    <m:r>
                      <m:rPr>
                        <m:sty m:val="p"/>
                      </m:rPr>
                      <a:rPr lang="en-US" sz="3600" b="0" i="0" smtClean="0">
                        <a:latin typeface="Cambria Math" panose="02040503050406030204" pitchFamily="18" charset="0"/>
                        <a:cs typeface="Times New Roman" panose="02020603050405020304" pitchFamily="18" charset="0"/>
                      </a:rPr>
                      <m:t>Θ</m:t>
                    </m:r>
                    <m:d>
                      <m:dPr>
                        <m:ctrlPr>
                          <a:rPr lang="en-US" sz="3600" b="0" i="1" smtClean="0">
                            <a:latin typeface="Cambria Math" panose="02040503050406030204" pitchFamily="18" charset="0"/>
                            <a:cs typeface="Times New Roman" panose="02020603050405020304" pitchFamily="18" charset="0"/>
                          </a:rPr>
                        </m:ctrlPr>
                      </m:dPr>
                      <m:e>
                        <m:r>
                          <a:rPr lang="en-US" sz="3600" b="0" i="1" smtClean="0">
                            <a:latin typeface="Cambria Math" panose="02040503050406030204" pitchFamily="18" charset="0"/>
                            <a:cs typeface="Times New Roman" panose="02020603050405020304" pitchFamily="18" charset="0"/>
                          </a:rPr>
                          <m:t>𝑛</m:t>
                        </m:r>
                      </m:e>
                    </m:d>
                  </m:oMath>
                </a14:m>
                <a:r>
                  <a:rPr lang="en-US" sz="3600" dirty="0">
                    <a:latin typeface="Times New Roman" panose="02020603050405020304" pitchFamily="18" charset="0"/>
                    <a:cs typeface="Times New Roman" panose="02020603050405020304" pitchFamily="18" charset="0"/>
                  </a:rPr>
                  <a:t> nonzero entries w.h.p. as long as the sparsity </a:t>
                </a:r>
                <a14:m>
                  <m:oMath xmlns:m="http://schemas.openxmlformats.org/officeDocument/2006/math">
                    <m:r>
                      <a:rPr lang="en-US" sz="3600" i="1" dirty="0" smtClean="0">
                        <a:latin typeface="Cambria Math" panose="02040503050406030204" pitchFamily="18" charset="0"/>
                        <a:cs typeface="Times New Roman" panose="02020603050405020304" pitchFamily="18" charset="0"/>
                      </a:rPr>
                      <m:t>𝑘</m:t>
                    </m:r>
                  </m:oMath>
                </a14:m>
                <a:r>
                  <a:rPr lang="en-US" sz="3600" dirty="0">
                    <a:latin typeface="Times New Roman" panose="02020603050405020304" pitchFamily="18" charset="0"/>
                    <a:cs typeface="Times New Roman" panose="02020603050405020304" pitchFamily="18" charset="0"/>
                  </a:rPr>
                  <a:t> is polylogarithmic in </a:t>
                </a:r>
                <a14:m>
                  <m:oMath xmlns:m="http://schemas.openxmlformats.org/officeDocument/2006/math">
                    <m:r>
                      <a:rPr lang="en-US" sz="3600" i="1" dirty="0" smtClean="0">
                        <a:latin typeface="Cambria Math" panose="02040503050406030204" pitchFamily="18" charset="0"/>
                        <a:cs typeface="Times New Roman" panose="02020603050405020304" pitchFamily="18" charset="0"/>
                      </a:rPr>
                      <m:t>𝑛</m:t>
                    </m:r>
                  </m:oMath>
                </a14:m>
                <a:r>
                  <a:rPr lang="en-US" sz="3600" dirty="0">
                    <a:latin typeface="Times New Roman" panose="02020603050405020304" pitchFamily="18" charset="0"/>
                    <a:cs typeface="Times New Roman" panose="02020603050405020304" pitchFamily="18" charset="0"/>
                  </a:rPr>
                  <a:t>.</a:t>
                </a:r>
              </a:p>
            </p:txBody>
          </p:sp>
        </mc:Choice>
        <mc:Fallback xmlns="">
          <p:sp>
            <p:nvSpPr>
              <p:cNvPr id="14" name="TextBox 13">
                <a:extLst>
                  <a:ext uri="{FF2B5EF4-FFF2-40B4-BE49-F238E27FC236}">
                    <a16:creationId xmlns:a16="http://schemas.microsoft.com/office/drawing/2014/main" id="{639D0667-ADDC-C6FD-7AC7-FB7822A5FB87}"/>
                  </a:ext>
                </a:extLst>
              </p:cNvPr>
              <p:cNvSpPr txBox="1">
                <a:spLocks noRot="1" noChangeAspect="1" noMove="1" noResize="1" noEditPoints="1" noAdjustHandles="1" noChangeArrowheads="1" noChangeShapeType="1" noTextEdit="1"/>
              </p:cNvSpPr>
              <p:nvPr/>
            </p:nvSpPr>
            <p:spPr>
              <a:xfrm>
                <a:off x="746267" y="3926619"/>
                <a:ext cx="10801719" cy="1754326"/>
              </a:xfrm>
              <a:prstGeom prst="rect">
                <a:avLst/>
              </a:prstGeom>
              <a:blipFill>
                <a:blip r:embed="rId3"/>
                <a:stretch>
                  <a:fillRect l="-889" t="-633" r="-222" b="-6329"/>
                </a:stretch>
              </a:blipFill>
              <a:ln>
                <a:solidFill>
                  <a:schemeClr val="tx2">
                    <a:lumMod val="90000"/>
                    <a:lumOff val="10000"/>
                  </a:schemeClr>
                </a:solidFill>
              </a:ln>
              <a:effectLst>
                <a:glow rad="63500">
                  <a:schemeClr val="accent3">
                    <a:satMod val="175000"/>
                    <a:alpha val="40000"/>
                  </a:schemeClr>
                </a:glo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AB7062A-1492-C336-5060-FDB4386FAAC7}"/>
                  </a:ext>
                </a:extLst>
              </p:cNvPr>
              <p:cNvSpPr txBox="1"/>
              <p:nvPr/>
            </p:nvSpPr>
            <p:spPr>
              <a:xfrm>
                <a:off x="495545" y="1133435"/>
                <a:ext cx="11261869" cy="2295565"/>
              </a:xfrm>
              <a:prstGeom prst="rect">
                <a:avLst/>
              </a:prstGeom>
              <a:blipFill>
                <a:blip r:embed="rId4"/>
                <a:tile tx="0" ty="0" sx="100000" sy="100000" flip="none" algn="tl"/>
              </a:blipFill>
              <a:ln w="38100" cap="flat" cmpd="sng" algn="ctr">
                <a:solidFill>
                  <a:srgbClr val="FF0000"/>
                </a:solidFill>
                <a:prstDash val="sysDot"/>
                <a:round/>
                <a:headEnd type="none" w="med" len="med"/>
                <a:tailEnd type="none" w="med" len="med"/>
              </a:ln>
              <a:effectLst>
                <a:outerShdw blurRad="50800" dist="38100" dir="5400000" algn="t" rotWithShape="0">
                  <a:prstClr val="black">
                    <a:alpha val="40000"/>
                  </a:prstClr>
                </a:outerShdw>
              </a:effectLst>
            </p:spPr>
            <p:style>
              <a:lnRef idx="0">
                <a:scrgbClr r="0" g="0" b="0"/>
              </a:lnRef>
              <a:fillRef idx="1001">
                <a:schemeClr val="lt1"/>
              </a:fillRef>
              <a:effectRef idx="0">
                <a:scrgbClr r="0" g="0" b="0"/>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600" b="0" i="1" smtClean="0">
                              <a:solidFill>
                                <a:schemeClr val="tx1"/>
                              </a:solidFill>
                              <a:latin typeface="Cambria Math" panose="02040503050406030204" pitchFamily="18" charset="0"/>
                              <a:ea typeface="Cambria Math" panose="02040503050406030204" pitchFamily="18" charset="0"/>
                            </a:rPr>
                          </m:ctrlPr>
                        </m:dPr>
                        <m:e>
                          <m:r>
                            <a:rPr lang="en-US" sz="3600" b="1" i="1" smtClean="0">
                              <a:solidFill>
                                <a:srgbClr val="0070C0"/>
                              </a:solidFill>
                              <a:latin typeface="Cambria Math" panose="02040503050406030204" pitchFamily="18" charset="0"/>
                              <a:ea typeface="Cambria Math" panose="02040503050406030204" pitchFamily="18" charset="0"/>
                            </a:rPr>
                            <m:t>𝑨</m:t>
                          </m:r>
                          <m:r>
                            <a:rPr lang="en-US" sz="3600" b="0" i="1" smtClean="0">
                              <a:solidFill>
                                <a:schemeClr val="tx1"/>
                              </a:solidFill>
                              <a:latin typeface="Cambria Math" panose="02040503050406030204" pitchFamily="18" charset="0"/>
                              <a:ea typeface="Cambria Math" panose="02040503050406030204" pitchFamily="18" charset="0"/>
                            </a:rPr>
                            <m:t>,</m:t>
                          </m:r>
                          <m:r>
                            <a:rPr lang="en-US" sz="3600" b="0" i="1" smtClean="0">
                              <a:solidFill>
                                <a:schemeClr val="tx1"/>
                              </a:solidFill>
                              <a:latin typeface="Cambria Math" panose="02040503050406030204" pitchFamily="18" charset="0"/>
                              <a:ea typeface="Cambria Math" panose="02040503050406030204" pitchFamily="18" charset="0"/>
                            </a:rPr>
                            <m:t>𝑥</m:t>
                          </m:r>
                        </m:e>
                      </m:d>
                      <m:r>
                        <a:rPr lang="en-US" sz="3600" b="0" i="1" smtClean="0">
                          <a:solidFill>
                            <a:schemeClr val="tx1"/>
                          </a:solidFill>
                          <a:latin typeface="Cambria Math" panose="02040503050406030204" pitchFamily="18" charset="0"/>
                          <a:ea typeface="Cambria Math" panose="02040503050406030204" pitchFamily="18" charset="0"/>
                        </a:rPr>
                        <m:t>=0⇒</m:t>
                      </m:r>
                      <m:d>
                        <m:dPr>
                          <m:begChr m:val="⟨"/>
                          <m:endChr m:val="⟩"/>
                          <m:ctrlPr>
                            <a:rPr lang="en-US" sz="3600" b="0" i="1" smtClean="0">
                              <a:solidFill>
                                <a:schemeClr val="tx1"/>
                              </a:solidFill>
                              <a:latin typeface="Cambria Math" panose="02040503050406030204" pitchFamily="18" charset="0"/>
                              <a:ea typeface="Cambria Math" panose="02040503050406030204" pitchFamily="18" charset="0"/>
                            </a:rPr>
                          </m:ctrlPr>
                        </m:dPr>
                        <m:e>
                          <m:d>
                            <m:dPr>
                              <m:ctrlPr>
                                <a:rPr lang="en-US" sz="3600" b="0" i="1" smtClean="0">
                                  <a:solidFill>
                                    <a:schemeClr val="tx1"/>
                                  </a:solidFill>
                                  <a:latin typeface="Cambria Math" panose="02040503050406030204" pitchFamily="18" charset="0"/>
                                  <a:ea typeface="Cambria Math" panose="02040503050406030204" pitchFamily="18" charset="0"/>
                                </a:rPr>
                              </m:ctrlPr>
                            </m:dPr>
                            <m:e>
                              <m:r>
                                <a:rPr lang="en-US" sz="3600" b="0" i="1" smtClean="0">
                                  <a:solidFill>
                                    <a:schemeClr val="tx1"/>
                                  </a:solidFill>
                                  <a:latin typeface="Cambria Math" panose="02040503050406030204" pitchFamily="18" charset="0"/>
                                  <a:ea typeface="Cambria Math" panose="02040503050406030204" pitchFamily="18" charset="0"/>
                                </a:rPr>
                                <m:t>𝑠</m:t>
                              </m:r>
                              <m:r>
                                <a:rPr lang="en-US" sz="3600" b="1" i="1" smtClean="0">
                                  <a:solidFill>
                                    <a:srgbClr val="0070C0"/>
                                  </a:solidFill>
                                  <a:latin typeface="Cambria Math" panose="02040503050406030204" pitchFamily="18" charset="0"/>
                                  <a:ea typeface="Cambria Math" panose="02040503050406030204" pitchFamily="18" charset="0"/>
                                </a:rPr>
                                <m:t>𝑨</m:t>
                              </m:r>
                              <m:r>
                                <a:rPr lang="en-US" sz="3600" b="0" i="1" smtClean="0">
                                  <a:solidFill>
                                    <a:schemeClr val="tx1"/>
                                  </a:solidFill>
                                  <a:latin typeface="Cambria Math" panose="02040503050406030204" pitchFamily="18" charset="0"/>
                                  <a:ea typeface="Cambria Math" panose="02040503050406030204" pitchFamily="18" charset="0"/>
                                </a:rPr>
                                <m:t>+</m:t>
                              </m:r>
                              <m:r>
                                <a:rPr lang="en-US" sz="3600" b="0" i="1" smtClean="0">
                                  <a:solidFill>
                                    <a:schemeClr val="tx1"/>
                                  </a:solidFill>
                                  <a:latin typeface="Cambria Math" panose="02040503050406030204" pitchFamily="18" charset="0"/>
                                  <a:ea typeface="Cambria Math" panose="02040503050406030204" pitchFamily="18" charset="0"/>
                                </a:rPr>
                                <m:t>𝑒</m:t>
                              </m:r>
                            </m:e>
                          </m:d>
                          <m:r>
                            <a:rPr lang="en-US" sz="3600" b="0" i="1" smtClean="0">
                              <a:solidFill>
                                <a:schemeClr val="tx1"/>
                              </a:solidFill>
                              <a:latin typeface="Cambria Math" panose="02040503050406030204" pitchFamily="18" charset="0"/>
                              <a:ea typeface="Cambria Math" panose="02040503050406030204" pitchFamily="18" charset="0"/>
                            </a:rPr>
                            <m:t>,</m:t>
                          </m:r>
                          <m:r>
                            <a:rPr lang="en-US" sz="3600" b="0" i="1" smtClean="0">
                              <a:solidFill>
                                <a:schemeClr val="tx1"/>
                              </a:solidFill>
                              <a:latin typeface="Cambria Math" panose="02040503050406030204" pitchFamily="18" charset="0"/>
                              <a:ea typeface="Cambria Math" panose="02040503050406030204" pitchFamily="18" charset="0"/>
                            </a:rPr>
                            <m:t>𝑥</m:t>
                          </m:r>
                        </m:e>
                      </m:d>
                      <m:r>
                        <a:rPr lang="en-US" sz="3600" b="0" i="1" smtClean="0">
                          <a:solidFill>
                            <a:schemeClr val="tx1"/>
                          </a:solidFill>
                          <a:latin typeface="Cambria Math" panose="02040503050406030204" pitchFamily="18" charset="0"/>
                          <a:ea typeface="Cambria Math" panose="02040503050406030204" pitchFamily="18" charset="0"/>
                        </a:rPr>
                        <m:t>=</m:t>
                      </m:r>
                      <m:d>
                        <m:dPr>
                          <m:begChr m:val="⟨"/>
                          <m:endChr m:val="⟩"/>
                          <m:ctrlPr>
                            <a:rPr lang="en-US" sz="3600" b="0" i="1" smtClean="0">
                              <a:solidFill>
                                <a:schemeClr val="tx1"/>
                              </a:solidFill>
                              <a:latin typeface="Cambria Math" panose="02040503050406030204" pitchFamily="18" charset="0"/>
                              <a:ea typeface="Cambria Math" panose="02040503050406030204" pitchFamily="18" charset="0"/>
                            </a:rPr>
                          </m:ctrlPr>
                        </m:dPr>
                        <m:e>
                          <m:r>
                            <a:rPr lang="en-US" sz="3600" b="0" i="1" smtClean="0">
                              <a:solidFill>
                                <a:schemeClr val="tx1"/>
                              </a:solidFill>
                              <a:latin typeface="Cambria Math" panose="02040503050406030204" pitchFamily="18" charset="0"/>
                              <a:ea typeface="Cambria Math" panose="02040503050406030204" pitchFamily="18" charset="0"/>
                            </a:rPr>
                            <m:t>𝑒</m:t>
                          </m:r>
                          <m:r>
                            <a:rPr lang="en-US" sz="3600" b="0" i="1" smtClean="0">
                              <a:solidFill>
                                <a:schemeClr val="tx1"/>
                              </a:solidFill>
                              <a:latin typeface="Cambria Math" panose="02040503050406030204" pitchFamily="18" charset="0"/>
                              <a:ea typeface="Cambria Math" panose="02040503050406030204" pitchFamily="18" charset="0"/>
                            </a:rPr>
                            <m:t>,</m:t>
                          </m:r>
                          <m:r>
                            <a:rPr lang="en-US" sz="3600" b="0" i="1" smtClean="0">
                              <a:solidFill>
                                <a:schemeClr val="tx1"/>
                              </a:solidFill>
                              <a:latin typeface="Cambria Math" panose="02040503050406030204" pitchFamily="18" charset="0"/>
                              <a:ea typeface="Cambria Math" panose="02040503050406030204" pitchFamily="18" charset="0"/>
                            </a:rPr>
                            <m:t>𝑥</m:t>
                          </m:r>
                        </m:e>
                      </m:d>
                    </m:oMath>
                  </m:oMathPara>
                </a14:m>
                <a:endParaRPr lang="en-US" sz="3600" dirty="0"/>
              </a:p>
              <a:p>
                <a:endParaRPr lang="en-US" sz="3600" dirty="0"/>
              </a:p>
              <a:p>
                <a14:m>
                  <m:oMath xmlns:m="http://schemas.openxmlformats.org/officeDocument/2006/math">
                    <m:sSub>
                      <m:sSubPr>
                        <m:ctrlPr>
                          <a:rPr lang="en-US" sz="3600" i="1" smtClean="0">
                            <a:latin typeface="Cambria Math" panose="02040503050406030204" pitchFamily="18" charset="0"/>
                          </a:rPr>
                        </m:ctrlPr>
                      </m:sSubPr>
                      <m:e>
                        <m:d>
                          <m:dPr>
                            <m:begChr m:val="‖"/>
                            <m:endChr m:val="‖"/>
                            <m:ctrlPr>
                              <a:rPr lang="en-US" sz="3600" i="1" smtClean="0">
                                <a:latin typeface="Cambria Math" panose="02040503050406030204" pitchFamily="18" charset="0"/>
                              </a:rPr>
                            </m:ctrlPr>
                          </m:dPr>
                          <m:e>
                            <m:r>
                              <a:rPr lang="en-US" sz="3600" b="0" i="1" smtClean="0">
                                <a:latin typeface="Cambria Math" panose="02040503050406030204" pitchFamily="18" charset="0"/>
                              </a:rPr>
                              <m:t>𝑒</m:t>
                            </m:r>
                          </m:e>
                        </m:d>
                      </m:e>
                      <m:sub>
                        <m:r>
                          <a:rPr lang="en-US" sz="3600" b="0" i="1" smtClean="0">
                            <a:latin typeface="Cambria Math" panose="02040503050406030204" pitchFamily="18" charset="0"/>
                          </a:rPr>
                          <m:t>∞</m:t>
                        </m:r>
                      </m:sub>
                    </m:sSub>
                    <m:r>
                      <a:rPr lang="en-US" sz="3600" b="0" i="1" smtClean="0">
                        <a:latin typeface="Cambria Math" panose="02040503050406030204" pitchFamily="18" charset="0"/>
                      </a:rPr>
                      <m:t>&lt;</m:t>
                    </m:r>
                    <m:r>
                      <a:rPr lang="en-US" sz="3600" b="0" i="1" smtClean="0">
                        <a:latin typeface="Cambria Math" panose="02040503050406030204" pitchFamily="18" charset="0"/>
                      </a:rPr>
                      <m:t>𝐵</m:t>
                    </m:r>
                    <m:r>
                      <a:rPr lang="en-US" sz="3600" b="0" i="1" smtClean="0">
                        <a:latin typeface="Cambria Math" panose="02040503050406030204" pitchFamily="18" charset="0"/>
                      </a:rPr>
                      <m:t>, </m:t>
                    </m:r>
                    <m:r>
                      <a:rPr lang="en-US" sz="3600" b="0" i="1" smtClean="0">
                        <a:latin typeface="Cambria Math" panose="02040503050406030204" pitchFamily="18" charset="0"/>
                      </a:rPr>
                      <m:t>𝑥</m:t>
                    </m:r>
                    <m:r>
                      <m:rPr>
                        <m:nor/>
                      </m:rPr>
                      <a:rPr lang="en-US" sz="3600" b="0" i="0" smtClean="0">
                        <a:latin typeface="Cambria Math" panose="02040503050406030204" pitchFamily="18" charset="0"/>
                      </a:rPr>
                      <m:t> </m:t>
                    </m:r>
                    <m:r>
                      <m:rPr>
                        <m:nor/>
                      </m:rPr>
                      <a:rPr lang="en-US" sz="3600" b="0" i="0" smtClean="0">
                        <a:latin typeface="Cambria Math" panose="02040503050406030204" pitchFamily="18" charset="0"/>
                      </a:rPr>
                      <m:t>is</m:t>
                    </m:r>
                    <m:r>
                      <a:rPr lang="en-US" sz="3600" b="0" i="1" smtClean="0">
                        <a:latin typeface="Cambria Math" panose="02040503050406030204" pitchFamily="18" charset="0"/>
                      </a:rPr>
                      <m:t> </m:t>
                    </m:r>
                    <m:r>
                      <a:rPr lang="en-US" sz="3600" b="0" i="1" smtClean="0">
                        <a:latin typeface="Cambria Math" panose="02040503050406030204" pitchFamily="18" charset="0"/>
                      </a:rPr>
                      <m:t>𝑡</m:t>
                    </m:r>
                    <m:r>
                      <m:rPr>
                        <m:nor/>
                      </m:rPr>
                      <a:rPr lang="en-US" sz="3600" b="0" i="0" smtClean="0">
                        <a:latin typeface="Cambria Math" panose="02040503050406030204" pitchFamily="18" charset="0"/>
                      </a:rPr>
                      <m:t>−</m:t>
                    </m:r>
                    <m:r>
                      <m:rPr>
                        <m:nor/>
                      </m:rPr>
                      <a:rPr lang="en-US" sz="3600" b="0" i="0" smtClean="0">
                        <a:latin typeface="Cambria Math" panose="02040503050406030204" pitchFamily="18" charset="0"/>
                      </a:rPr>
                      <m:t>sparse</m:t>
                    </m:r>
                    <m:r>
                      <a:rPr lang="en-US" sz="3600" b="0" i="1" smtClean="0">
                        <a:latin typeface="Cambria Math" panose="02040503050406030204" pitchFamily="18" charset="0"/>
                        <a:ea typeface="Cambria Math" panose="02040503050406030204" pitchFamily="18" charset="0"/>
                      </a:rPr>
                      <m:t>⇒</m:t>
                    </m:r>
                    <m:d>
                      <m:dPr>
                        <m:begChr m:val="⟨"/>
                        <m:endChr m:val="⟩"/>
                        <m:ctrlPr>
                          <a:rPr lang="en-US" sz="3600" b="0" i="1" smtClean="0">
                            <a:latin typeface="Cambria Math" panose="02040503050406030204" pitchFamily="18" charset="0"/>
                            <a:ea typeface="Cambria Math" panose="02040503050406030204" pitchFamily="18" charset="0"/>
                          </a:rPr>
                        </m:ctrlPr>
                      </m:dPr>
                      <m:e>
                        <m:r>
                          <a:rPr lang="en-US" sz="3600" b="0" i="1" smtClean="0">
                            <a:latin typeface="Cambria Math" panose="02040503050406030204" pitchFamily="18" charset="0"/>
                            <a:ea typeface="Cambria Math" panose="02040503050406030204" pitchFamily="18" charset="0"/>
                          </a:rPr>
                          <m:t>𝑒</m:t>
                        </m:r>
                        <m:r>
                          <a:rPr lang="en-US" sz="3600" b="0" i="1" smtClean="0">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𝑥</m:t>
                        </m:r>
                      </m:e>
                    </m:d>
                    <m:r>
                      <a:rPr lang="en-US" sz="3600" b="0" i="1" smtClean="0">
                        <a:latin typeface="Cambria Math" panose="02040503050406030204" pitchFamily="18" charset="0"/>
                        <a:ea typeface="Cambria Math" panose="02040503050406030204" pitchFamily="18" charset="0"/>
                      </a:rPr>
                      <m:t> </m:t>
                    </m:r>
                    <m:r>
                      <m:rPr>
                        <m:nor/>
                      </m:rPr>
                      <a:rPr lang="en-US" sz="3600" b="0" i="0" smtClean="0">
                        <a:latin typeface="Cambria Math" panose="02040503050406030204" pitchFamily="18" charset="0"/>
                        <a:ea typeface="Cambria Math" panose="02040503050406030204" pitchFamily="18" charset="0"/>
                      </a:rPr>
                      <m:t>is</m:t>
                    </m:r>
                    <m:r>
                      <m:rPr>
                        <m:nor/>
                      </m:rPr>
                      <a:rPr lang="en-US" sz="3600" b="0" i="0" smtClean="0">
                        <a:latin typeface="Cambria Math" panose="02040503050406030204" pitchFamily="18" charset="0"/>
                        <a:ea typeface="Cambria Math" panose="02040503050406030204" pitchFamily="18" charset="0"/>
                      </a:rPr>
                      <m:t> </m:t>
                    </m:r>
                    <m:r>
                      <m:rPr>
                        <m:nor/>
                      </m:rPr>
                      <a:rPr lang="en-US" sz="3600" b="0" i="0" smtClean="0">
                        <a:latin typeface="Cambria Math" panose="02040503050406030204" pitchFamily="18" charset="0"/>
                        <a:ea typeface="Cambria Math" panose="02040503050406030204" pitchFamily="18" charset="0"/>
                      </a:rPr>
                      <m:t>one</m:t>
                    </m:r>
                    <m:r>
                      <m:rPr>
                        <m:nor/>
                      </m:rPr>
                      <a:rPr lang="en-US" sz="3600" b="0" i="0" smtClean="0">
                        <a:latin typeface="Cambria Math" panose="02040503050406030204" pitchFamily="18" charset="0"/>
                        <a:ea typeface="Cambria Math" panose="02040503050406030204" pitchFamily="18" charset="0"/>
                      </a:rPr>
                      <m:t> </m:t>
                    </m:r>
                    <m:r>
                      <m:rPr>
                        <m:nor/>
                      </m:rPr>
                      <a:rPr lang="en-US" sz="3600" b="0" i="0" smtClean="0">
                        <a:latin typeface="Cambria Math" panose="02040503050406030204" pitchFamily="18" charset="0"/>
                        <a:ea typeface="Cambria Math" panose="02040503050406030204" pitchFamily="18" charset="0"/>
                      </a:rPr>
                      <m:t>of</m:t>
                    </m:r>
                    <m:r>
                      <m:rPr>
                        <m:nor/>
                      </m:rPr>
                      <a:rPr lang="en-US" sz="3600" b="0" i="0" smtClean="0">
                        <a:latin typeface="Cambria Math" panose="02040503050406030204" pitchFamily="18" charset="0"/>
                        <a:ea typeface="Cambria Math" panose="02040503050406030204" pitchFamily="18" charset="0"/>
                      </a:rPr>
                      <m:t> </m:t>
                    </m:r>
                    <m:sSup>
                      <m:sSupPr>
                        <m:ctrlPr>
                          <a:rPr lang="en-US" sz="3600" b="0" i="1" smtClean="0">
                            <a:latin typeface="Cambria Math" panose="02040503050406030204" pitchFamily="18" charset="0"/>
                          </a:rPr>
                        </m:ctrlPr>
                      </m:sSupPr>
                      <m:e>
                        <m:d>
                          <m:dPr>
                            <m:ctrlPr>
                              <a:rPr lang="en-US" sz="3600" b="0" i="1" smtClean="0">
                                <a:latin typeface="Cambria Math" panose="02040503050406030204" pitchFamily="18" charset="0"/>
                              </a:rPr>
                            </m:ctrlPr>
                          </m:dPr>
                          <m:e>
                            <m:r>
                              <a:rPr lang="en-US" sz="3600" b="0" i="1" smtClean="0">
                                <a:latin typeface="Cambria Math" panose="02040503050406030204" pitchFamily="18" charset="0"/>
                              </a:rPr>
                              <m:t>2</m:t>
                            </m:r>
                            <m:r>
                              <a:rPr lang="en-US" sz="3600" b="0" i="1" smtClean="0">
                                <a:latin typeface="Cambria Math" panose="02040503050406030204" pitchFamily="18" charset="0"/>
                              </a:rPr>
                              <m:t>𝐵</m:t>
                            </m:r>
                            <m:r>
                              <a:rPr lang="en-US" sz="3600" b="0" i="1" smtClean="0">
                                <a:latin typeface="Cambria Math" panose="02040503050406030204" pitchFamily="18" charset="0"/>
                              </a:rPr>
                              <m:t>+1</m:t>
                            </m:r>
                          </m:e>
                        </m:d>
                      </m:e>
                      <m:sup>
                        <m:r>
                          <a:rPr lang="en-US" sz="3600" b="0" i="1" smtClean="0">
                            <a:latin typeface="Cambria Math" panose="02040503050406030204" pitchFamily="18" charset="0"/>
                          </a:rPr>
                          <m:t>𝑡</m:t>
                        </m:r>
                      </m:sup>
                    </m:sSup>
                  </m:oMath>
                </a14:m>
                <a:r>
                  <a:rPr lang="en-US" sz="3600" b="0" i="0" dirty="0">
                    <a:latin typeface="+mj-lt"/>
                  </a:rPr>
                  <a:t> possible values</a:t>
                </a:r>
                <a:endParaRPr lang="en-US" sz="3600" dirty="0"/>
              </a:p>
            </p:txBody>
          </p:sp>
        </mc:Choice>
        <mc:Fallback xmlns="">
          <p:sp>
            <p:nvSpPr>
              <p:cNvPr id="3" name="TextBox 2">
                <a:extLst>
                  <a:ext uri="{FF2B5EF4-FFF2-40B4-BE49-F238E27FC236}">
                    <a16:creationId xmlns:a16="http://schemas.microsoft.com/office/drawing/2014/main" id="{9AB7062A-1492-C336-5060-FDB4386FAAC7}"/>
                  </a:ext>
                </a:extLst>
              </p:cNvPr>
              <p:cNvSpPr txBox="1">
                <a:spLocks noRot="1" noChangeAspect="1" noMove="1" noResize="1" noEditPoints="1" noAdjustHandles="1" noChangeArrowheads="1" noChangeShapeType="1" noTextEdit="1"/>
              </p:cNvSpPr>
              <p:nvPr/>
            </p:nvSpPr>
            <p:spPr>
              <a:xfrm>
                <a:off x="495545" y="1133435"/>
                <a:ext cx="11261869" cy="2295565"/>
              </a:xfrm>
              <a:prstGeom prst="rect">
                <a:avLst/>
              </a:prstGeom>
              <a:blipFill>
                <a:blip r:embed="rId5"/>
                <a:stretch>
                  <a:fillRect/>
                </a:stretch>
              </a:blipFill>
              <a:ln w="38100" cap="flat" cmpd="sng" algn="ctr">
                <a:solidFill>
                  <a:srgbClr val="FF0000"/>
                </a:solidFill>
                <a:prstDash val="sysDot"/>
                <a:round/>
                <a:headEnd type="none" w="med" len="med"/>
                <a:tailEnd type="none" w="med" len="med"/>
              </a:ln>
              <a:effectLst>
                <a:outerShdw blurRad="50800" dist="38100" dir="5400000" algn="t"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197137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9143E-EB43-F342-83DC-2C43EAF73E58}"/>
              </a:ext>
            </a:extLst>
          </p:cNvPr>
          <p:cNvSpPr>
            <a:spLocks noGrp="1"/>
          </p:cNvSpPr>
          <p:nvPr>
            <p:ph type="title"/>
          </p:nvPr>
        </p:nvSpPr>
        <p:spPr>
          <a:xfrm>
            <a:off x="578136" y="-71423"/>
            <a:ext cx="11179278" cy="1325563"/>
          </a:xfrm>
        </p:spPr>
        <p:txBody>
          <a:bodyPr>
            <a:normAutofit/>
          </a:bodyPr>
          <a:lstStyle/>
          <a:p>
            <a:pPr algn="ctr"/>
            <a:r>
              <a:rPr lang="en-US" sz="5300" dirty="0"/>
              <a:t>Short vectors in the Kernel</a:t>
            </a:r>
            <a:endParaRPr lang="en-US" sz="4800"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AB7062A-1492-C336-5060-FDB4386FAAC7}"/>
                  </a:ext>
                </a:extLst>
              </p:cNvPr>
              <p:cNvSpPr txBox="1"/>
              <p:nvPr/>
            </p:nvSpPr>
            <p:spPr>
              <a:xfrm>
                <a:off x="495545" y="1133435"/>
                <a:ext cx="11261869" cy="1754326"/>
              </a:xfrm>
              <a:prstGeom prst="rect">
                <a:avLst/>
              </a:prstGeom>
              <a:blipFill>
                <a:blip r:embed="rId3"/>
                <a:tile tx="0" ty="0" sx="100000" sy="100000" flip="none" algn="tl"/>
              </a:blipFill>
              <a:ln w="38100" cap="flat" cmpd="sng" algn="ctr">
                <a:solidFill>
                  <a:srgbClr val="FF0000"/>
                </a:solidFill>
                <a:prstDash val="sysDot"/>
                <a:round/>
                <a:headEnd type="none" w="med" len="med"/>
                <a:tailEnd type="none" w="med" len="med"/>
              </a:ln>
              <a:effectLst>
                <a:outerShdw blurRad="50800" dist="38100" dir="5400000" algn="t" rotWithShape="0">
                  <a:prstClr val="black">
                    <a:alpha val="40000"/>
                  </a:prstClr>
                </a:outerShdw>
              </a:effectLst>
            </p:spPr>
            <p:style>
              <a:lnRef idx="0">
                <a:scrgbClr r="0" g="0" b="0"/>
              </a:lnRef>
              <a:fillRef idx="1001">
                <a:schemeClr val="lt1"/>
              </a:fillRef>
              <a:effectRef idx="0">
                <a:scrgbClr r="0" g="0" b="0"/>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600" b="0" i="1" smtClean="0">
                              <a:solidFill>
                                <a:schemeClr val="tx1"/>
                              </a:solidFill>
                              <a:latin typeface="Cambria Math" panose="02040503050406030204" pitchFamily="18" charset="0"/>
                              <a:ea typeface="Cambria Math" panose="02040503050406030204" pitchFamily="18" charset="0"/>
                            </a:rPr>
                          </m:ctrlPr>
                        </m:dPr>
                        <m:e>
                          <m:r>
                            <a:rPr lang="en-US" sz="3600" b="1" i="1" smtClean="0">
                              <a:solidFill>
                                <a:srgbClr val="0070C0"/>
                              </a:solidFill>
                              <a:latin typeface="Cambria Math" panose="02040503050406030204" pitchFamily="18" charset="0"/>
                              <a:ea typeface="Cambria Math" panose="02040503050406030204" pitchFamily="18" charset="0"/>
                            </a:rPr>
                            <m:t>𝑨</m:t>
                          </m:r>
                          <m:r>
                            <a:rPr lang="en-US" sz="3600" b="0" i="1" smtClean="0">
                              <a:solidFill>
                                <a:schemeClr val="tx1"/>
                              </a:solidFill>
                              <a:latin typeface="Cambria Math" panose="02040503050406030204" pitchFamily="18" charset="0"/>
                              <a:ea typeface="Cambria Math" panose="02040503050406030204" pitchFamily="18" charset="0"/>
                            </a:rPr>
                            <m:t>,</m:t>
                          </m:r>
                          <m:r>
                            <a:rPr lang="en-US" sz="3600" b="0" i="1" smtClean="0">
                              <a:solidFill>
                                <a:schemeClr val="tx1"/>
                              </a:solidFill>
                              <a:latin typeface="Cambria Math" panose="02040503050406030204" pitchFamily="18" charset="0"/>
                              <a:ea typeface="Cambria Math" panose="02040503050406030204" pitchFamily="18" charset="0"/>
                            </a:rPr>
                            <m:t>𝑥</m:t>
                          </m:r>
                        </m:e>
                      </m:d>
                      <m:r>
                        <a:rPr lang="en-US" sz="3600" b="0" i="1" smtClean="0">
                          <a:solidFill>
                            <a:schemeClr val="tx1"/>
                          </a:solidFill>
                          <a:latin typeface="Cambria Math" panose="02040503050406030204" pitchFamily="18" charset="0"/>
                          <a:ea typeface="Cambria Math" panose="02040503050406030204" pitchFamily="18" charset="0"/>
                        </a:rPr>
                        <m:t>=0⇒</m:t>
                      </m:r>
                      <m:d>
                        <m:dPr>
                          <m:begChr m:val="⟨"/>
                          <m:endChr m:val="⟩"/>
                          <m:ctrlPr>
                            <a:rPr lang="en-US" sz="3600" b="0" i="1" smtClean="0">
                              <a:solidFill>
                                <a:schemeClr val="tx1"/>
                              </a:solidFill>
                              <a:latin typeface="Cambria Math" panose="02040503050406030204" pitchFamily="18" charset="0"/>
                              <a:ea typeface="Cambria Math" panose="02040503050406030204" pitchFamily="18" charset="0"/>
                            </a:rPr>
                          </m:ctrlPr>
                        </m:dPr>
                        <m:e>
                          <m:d>
                            <m:dPr>
                              <m:ctrlPr>
                                <a:rPr lang="en-US" sz="3600" b="0" i="1" smtClean="0">
                                  <a:solidFill>
                                    <a:schemeClr val="tx1"/>
                                  </a:solidFill>
                                  <a:latin typeface="Cambria Math" panose="02040503050406030204" pitchFamily="18" charset="0"/>
                                  <a:ea typeface="Cambria Math" panose="02040503050406030204" pitchFamily="18" charset="0"/>
                                </a:rPr>
                              </m:ctrlPr>
                            </m:dPr>
                            <m:e>
                              <m:r>
                                <a:rPr lang="en-US" sz="3600" b="0" i="1" smtClean="0">
                                  <a:solidFill>
                                    <a:schemeClr val="tx1"/>
                                  </a:solidFill>
                                  <a:latin typeface="Cambria Math" panose="02040503050406030204" pitchFamily="18" charset="0"/>
                                  <a:ea typeface="Cambria Math" panose="02040503050406030204" pitchFamily="18" charset="0"/>
                                </a:rPr>
                                <m:t>𝑠</m:t>
                              </m:r>
                              <m:r>
                                <a:rPr lang="en-US" sz="3600" b="1" i="1" smtClean="0">
                                  <a:solidFill>
                                    <a:srgbClr val="0070C0"/>
                                  </a:solidFill>
                                  <a:latin typeface="Cambria Math" panose="02040503050406030204" pitchFamily="18" charset="0"/>
                                  <a:ea typeface="Cambria Math" panose="02040503050406030204" pitchFamily="18" charset="0"/>
                                </a:rPr>
                                <m:t>𝑨</m:t>
                              </m:r>
                              <m:r>
                                <a:rPr lang="en-US" sz="3600" b="0" i="1" smtClean="0">
                                  <a:solidFill>
                                    <a:schemeClr val="tx1"/>
                                  </a:solidFill>
                                  <a:latin typeface="Cambria Math" panose="02040503050406030204" pitchFamily="18" charset="0"/>
                                  <a:ea typeface="Cambria Math" panose="02040503050406030204" pitchFamily="18" charset="0"/>
                                </a:rPr>
                                <m:t>+</m:t>
                              </m:r>
                              <m:r>
                                <a:rPr lang="en-US" sz="3600" b="0" i="1" smtClean="0">
                                  <a:solidFill>
                                    <a:schemeClr val="tx1"/>
                                  </a:solidFill>
                                  <a:latin typeface="Cambria Math" panose="02040503050406030204" pitchFamily="18" charset="0"/>
                                  <a:ea typeface="Cambria Math" panose="02040503050406030204" pitchFamily="18" charset="0"/>
                                </a:rPr>
                                <m:t>𝑒</m:t>
                              </m:r>
                            </m:e>
                          </m:d>
                          <m:r>
                            <a:rPr lang="en-US" sz="3600" b="0" i="1" smtClean="0">
                              <a:solidFill>
                                <a:schemeClr val="tx1"/>
                              </a:solidFill>
                              <a:latin typeface="Cambria Math" panose="02040503050406030204" pitchFamily="18" charset="0"/>
                              <a:ea typeface="Cambria Math" panose="02040503050406030204" pitchFamily="18" charset="0"/>
                            </a:rPr>
                            <m:t>,</m:t>
                          </m:r>
                          <m:r>
                            <a:rPr lang="en-US" sz="3600" b="0" i="1" smtClean="0">
                              <a:solidFill>
                                <a:schemeClr val="tx1"/>
                              </a:solidFill>
                              <a:latin typeface="Cambria Math" panose="02040503050406030204" pitchFamily="18" charset="0"/>
                              <a:ea typeface="Cambria Math" panose="02040503050406030204" pitchFamily="18" charset="0"/>
                            </a:rPr>
                            <m:t>𝑥</m:t>
                          </m:r>
                        </m:e>
                      </m:d>
                      <m:r>
                        <a:rPr lang="en-US" sz="3600" b="0" i="1" smtClean="0">
                          <a:solidFill>
                            <a:schemeClr val="tx1"/>
                          </a:solidFill>
                          <a:latin typeface="Cambria Math" panose="02040503050406030204" pitchFamily="18" charset="0"/>
                          <a:ea typeface="Cambria Math" panose="02040503050406030204" pitchFamily="18" charset="0"/>
                        </a:rPr>
                        <m:t>=</m:t>
                      </m:r>
                      <m:d>
                        <m:dPr>
                          <m:begChr m:val="⟨"/>
                          <m:endChr m:val="⟩"/>
                          <m:ctrlPr>
                            <a:rPr lang="en-US" sz="3600" b="0" i="1" smtClean="0">
                              <a:solidFill>
                                <a:schemeClr val="tx1"/>
                              </a:solidFill>
                              <a:latin typeface="Cambria Math" panose="02040503050406030204" pitchFamily="18" charset="0"/>
                              <a:ea typeface="Cambria Math" panose="02040503050406030204" pitchFamily="18" charset="0"/>
                            </a:rPr>
                          </m:ctrlPr>
                        </m:dPr>
                        <m:e>
                          <m:r>
                            <a:rPr lang="en-US" sz="3600" b="0" i="1" smtClean="0">
                              <a:solidFill>
                                <a:schemeClr val="tx1"/>
                              </a:solidFill>
                              <a:latin typeface="Cambria Math" panose="02040503050406030204" pitchFamily="18" charset="0"/>
                              <a:ea typeface="Cambria Math" panose="02040503050406030204" pitchFamily="18" charset="0"/>
                            </a:rPr>
                            <m:t>𝑒</m:t>
                          </m:r>
                          <m:r>
                            <a:rPr lang="en-US" sz="3600" b="0" i="1" smtClean="0">
                              <a:solidFill>
                                <a:schemeClr val="tx1"/>
                              </a:solidFill>
                              <a:latin typeface="Cambria Math" panose="02040503050406030204" pitchFamily="18" charset="0"/>
                              <a:ea typeface="Cambria Math" panose="02040503050406030204" pitchFamily="18" charset="0"/>
                            </a:rPr>
                            <m:t>,</m:t>
                          </m:r>
                          <m:r>
                            <a:rPr lang="en-US" sz="3600" b="0" i="1" smtClean="0">
                              <a:solidFill>
                                <a:schemeClr val="tx1"/>
                              </a:solidFill>
                              <a:latin typeface="Cambria Math" panose="02040503050406030204" pitchFamily="18" charset="0"/>
                              <a:ea typeface="Cambria Math" panose="02040503050406030204" pitchFamily="18" charset="0"/>
                            </a:rPr>
                            <m:t>𝑥</m:t>
                          </m:r>
                        </m:e>
                      </m:d>
                    </m:oMath>
                  </m:oMathPara>
                </a14:m>
                <a:endParaRPr lang="en-US" sz="3600" dirty="0"/>
              </a:p>
              <a:p>
                <a:endParaRPr lang="en-US" sz="3600" dirty="0"/>
              </a:p>
              <a:p>
                <a:pPr/>
                <a14:m>
                  <m:oMathPara xmlns:m="http://schemas.openxmlformats.org/officeDocument/2006/math">
                    <m:oMathParaPr>
                      <m:jc m:val="centerGroup"/>
                    </m:oMathParaPr>
                    <m:oMath xmlns:m="http://schemas.openxmlformats.org/officeDocument/2006/math">
                      <m:sSub>
                        <m:sSubPr>
                          <m:ctrlPr>
                            <a:rPr lang="en-US" sz="3600" i="1" smtClean="0">
                              <a:latin typeface="Cambria Math" panose="02040503050406030204" pitchFamily="18" charset="0"/>
                            </a:rPr>
                          </m:ctrlPr>
                        </m:sSubPr>
                        <m:e>
                          <m:d>
                            <m:dPr>
                              <m:begChr m:val="‖"/>
                              <m:endChr m:val="‖"/>
                              <m:ctrlPr>
                                <a:rPr lang="en-US" sz="3600" i="1" smtClean="0">
                                  <a:latin typeface="Cambria Math" panose="02040503050406030204" pitchFamily="18" charset="0"/>
                                </a:rPr>
                              </m:ctrlPr>
                            </m:dPr>
                            <m:e>
                              <m:r>
                                <a:rPr lang="en-US" sz="3600" b="0" i="1" smtClean="0">
                                  <a:latin typeface="Cambria Math" panose="02040503050406030204" pitchFamily="18" charset="0"/>
                                </a:rPr>
                                <m:t>𝑒</m:t>
                              </m:r>
                            </m:e>
                          </m:d>
                        </m:e>
                        <m:sub>
                          <m:r>
                            <a:rPr lang="en-US" sz="3600" b="0" i="1" smtClean="0">
                              <a:latin typeface="Cambria Math" panose="02040503050406030204" pitchFamily="18" charset="0"/>
                            </a:rPr>
                            <m:t>∞</m:t>
                          </m:r>
                        </m:sub>
                      </m:sSub>
                      <m:r>
                        <a:rPr lang="en-US" sz="3600" b="0" i="1" smtClean="0">
                          <a:latin typeface="Cambria Math" panose="02040503050406030204" pitchFamily="18" charset="0"/>
                        </a:rPr>
                        <m:t>&lt;</m:t>
                      </m:r>
                      <m:r>
                        <a:rPr lang="en-US" sz="3600" b="0" i="1" smtClean="0">
                          <a:latin typeface="Cambria Math" panose="02040503050406030204" pitchFamily="18" charset="0"/>
                        </a:rPr>
                        <m:t>𝐵</m:t>
                      </m:r>
                      <m:r>
                        <a:rPr lang="en-US" sz="3600" b="0" i="1" smtClean="0">
                          <a:latin typeface="Cambria Math" panose="02040503050406030204" pitchFamily="18" charset="0"/>
                        </a:rPr>
                        <m:t>,</m:t>
                      </m:r>
                      <m:sSub>
                        <m:sSubPr>
                          <m:ctrlPr>
                            <a:rPr lang="en-US" sz="3600" i="1" smtClean="0">
                              <a:latin typeface="Cambria Math" panose="02040503050406030204" pitchFamily="18" charset="0"/>
                            </a:rPr>
                          </m:ctrlPr>
                        </m:sSubPr>
                        <m:e>
                          <m:d>
                            <m:dPr>
                              <m:begChr m:val="‖"/>
                              <m:endChr m:val="‖"/>
                              <m:ctrlPr>
                                <a:rPr lang="en-US" sz="3600" i="1" smtClean="0">
                                  <a:latin typeface="Cambria Math" panose="02040503050406030204" pitchFamily="18" charset="0"/>
                                </a:rPr>
                              </m:ctrlPr>
                            </m:dPr>
                            <m:e>
                              <m:r>
                                <a:rPr lang="en-US" sz="3600" b="0" i="1" smtClean="0">
                                  <a:latin typeface="Cambria Math" panose="02040503050406030204" pitchFamily="18" charset="0"/>
                                </a:rPr>
                                <m:t>𝑥</m:t>
                              </m:r>
                            </m:e>
                          </m:d>
                        </m:e>
                        <m:sub>
                          <m:r>
                            <a:rPr lang="en-US" sz="3600" b="0" i="1" smtClean="0">
                              <a:latin typeface="Cambria Math" panose="02040503050406030204" pitchFamily="18" charset="0"/>
                            </a:rPr>
                            <m:t>∞</m:t>
                          </m:r>
                        </m:sub>
                      </m:sSub>
                      <m:r>
                        <a:rPr lang="en-US" sz="3600" b="0" i="1" smtClean="0">
                          <a:latin typeface="Cambria Math" panose="02040503050406030204" pitchFamily="18" charset="0"/>
                        </a:rPr>
                        <m:t>&lt;</m:t>
                      </m:r>
                      <m:r>
                        <a:rPr lang="en-US" sz="3600" b="0" i="1" smtClean="0">
                          <a:latin typeface="Cambria Math" panose="02040503050406030204" pitchFamily="18" charset="0"/>
                        </a:rPr>
                        <m:t>𝑡</m:t>
                      </m:r>
                      <m:r>
                        <a:rPr lang="en-US" sz="3600" b="0" i="1" smtClean="0">
                          <a:latin typeface="Cambria Math" panose="02040503050406030204" pitchFamily="18" charset="0"/>
                          <a:ea typeface="Cambria Math" panose="02040503050406030204" pitchFamily="18" charset="0"/>
                        </a:rPr>
                        <m:t>⇒</m:t>
                      </m:r>
                      <m:sSub>
                        <m:sSubPr>
                          <m:ctrlPr>
                            <a:rPr lang="en-US" sz="3600" i="1" smtClean="0">
                              <a:latin typeface="Cambria Math" panose="02040503050406030204" pitchFamily="18" charset="0"/>
                            </a:rPr>
                          </m:ctrlPr>
                        </m:sSubPr>
                        <m:e>
                          <m:d>
                            <m:dPr>
                              <m:begChr m:val="‖"/>
                              <m:endChr m:val="‖"/>
                              <m:ctrlPr>
                                <a:rPr lang="en-US" sz="3600" i="1" smtClean="0">
                                  <a:latin typeface="Cambria Math" panose="02040503050406030204" pitchFamily="18" charset="0"/>
                                </a:rPr>
                              </m:ctrlPr>
                            </m:dPr>
                            <m:e>
                              <m:d>
                                <m:dPr>
                                  <m:begChr m:val="⟨"/>
                                  <m:endChr m:val="⟩"/>
                                  <m:ctrlPr>
                                    <a:rPr lang="en-US" sz="3600" b="0" i="1" smtClean="0">
                                      <a:latin typeface="Cambria Math" panose="02040503050406030204" pitchFamily="18" charset="0"/>
                                      <a:ea typeface="Cambria Math" panose="02040503050406030204" pitchFamily="18" charset="0"/>
                                    </a:rPr>
                                  </m:ctrlPr>
                                </m:dPr>
                                <m:e>
                                  <m:r>
                                    <a:rPr lang="en-US" sz="3600" b="0" i="1" smtClean="0">
                                      <a:latin typeface="Cambria Math" panose="02040503050406030204" pitchFamily="18" charset="0"/>
                                      <a:ea typeface="Cambria Math" panose="02040503050406030204" pitchFamily="18" charset="0"/>
                                    </a:rPr>
                                    <m:t>𝑒</m:t>
                                  </m:r>
                                  <m:r>
                                    <a:rPr lang="en-US" sz="3600" b="0" i="1" smtClean="0">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𝑥</m:t>
                                  </m:r>
                                </m:e>
                              </m:d>
                            </m:e>
                          </m:d>
                        </m:e>
                        <m:sub>
                          <m:r>
                            <a:rPr lang="en-US" sz="3600" b="0" i="1" smtClean="0">
                              <a:latin typeface="Cambria Math" panose="02040503050406030204" pitchFamily="18" charset="0"/>
                            </a:rPr>
                            <m:t>∞</m:t>
                          </m:r>
                        </m:sub>
                      </m:sSub>
                      <m:r>
                        <a:rPr lang="en-US" sz="3600" b="0" i="1" smtClean="0">
                          <a:latin typeface="Cambria Math" panose="02040503050406030204" pitchFamily="18" charset="0"/>
                        </a:rPr>
                        <m:t>&lt;</m:t>
                      </m:r>
                      <m:r>
                        <a:rPr lang="en-US" sz="3600" b="0" i="1" smtClean="0">
                          <a:latin typeface="Cambria Math" panose="02040503050406030204" pitchFamily="18" charset="0"/>
                        </a:rPr>
                        <m:t>𝑚𝐵𝑡</m:t>
                      </m:r>
                    </m:oMath>
                  </m:oMathPara>
                </a14:m>
                <a:endParaRPr lang="en-US" sz="3600" dirty="0"/>
              </a:p>
            </p:txBody>
          </p:sp>
        </mc:Choice>
        <mc:Fallback xmlns="">
          <p:sp>
            <p:nvSpPr>
              <p:cNvPr id="3" name="TextBox 2">
                <a:extLst>
                  <a:ext uri="{FF2B5EF4-FFF2-40B4-BE49-F238E27FC236}">
                    <a16:creationId xmlns:a16="http://schemas.microsoft.com/office/drawing/2014/main" id="{9AB7062A-1492-C336-5060-FDB4386FAAC7}"/>
                  </a:ext>
                </a:extLst>
              </p:cNvPr>
              <p:cNvSpPr txBox="1">
                <a:spLocks noRot="1" noChangeAspect="1" noMove="1" noResize="1" noEditPoints="1" noAdjustHandles="1" noChangeArrowheads="1" noChangeShapeType="1" noTextEdit="1"/>
              </p:cNvSpPr>
              <p:nvPr/>
            </p:nvSpPr>
            <p:spPr>
              <a:xfrm>
                <a:off x="495545" y="1133435"/>
                <a:ext cx="11261869" cy="1754326"/>
              </a:xfrm>
              <a:prstGeom prst="rect">
                <a:avLst/>
              </a:prstGeom>
              <a:blipFill>
                <a:blip r:embed="rId4"/>
                <a:stretch>
                  <a:fillRect/>
                </a:stretch>
              </a:blipFill>
              <a:ln w="38100" cap="flat" cmpd="sng" algn="ctr">
                <a:solidFill>
                  <a:srgbClr val="FF0000"/>
                </a:solidFill>
                <a:prstDash val="sysDot"/>
                <a:round/>
                <a:headEnd type="none" w="med" len="med"/>
                <a:tailEnd type="none" w="med" len="med"/>
              </a:ln>
              <a:effectLst>
                <a:outerShdw blurRad="50800" dist="38100" dir="5400000" algn="t"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158DDCD-745C-8847-62C5-95D2FDF1D906}"/>
                  </a:ext>
                </a:extLst>
              </p:cNvPr>
              <p:cNvSpPr txBox="1"/>
              <p:nvPr/>
            </p:nvSpPr>
            <p:spPr>
              <a:xfrm>
                <a:off x="342163" y="3132564"/>
                <a:ext cx="11568633" cy="2308324"/>
              </a:xfrm>
              <a:prstGeom prst="rect">
                <a:avLst/>
              </a:prstGeom>
              <a:noFill/>
            </p:spPr>
            <p:txBody>
              <a:bodyPr wrap="square" rtlCol="0">
                <a:spAutoFit/>
              </a:bodyPr>
              <a:lstStyle/>
              <a:p>
                <a:pPr marL="285750" indent="-285750">
                  <a:buFont typeface="Wingdings" panose="05000000000000000000" pitchFamily="2" charset="2"/>
                  <a:buChar char="Ø"/>
                </a:pPr>
                <a:r>
                  <a:rPr lang="en-US" sz="3600" dirty="0"/>
                  <a:t>BKW style attacks use a lot of samples to find a short </a:t>
                </a:r>
                <a14:m>
                  <m:oMath xmlns:m="http://schemas.openxmlformats.org/officeDocument/2006/math">
                    <m:r>
                      <a:rPr lang="en-US" sz="3600" b="0" i="1" smtClean="0">
                        <a:latin typeface="Cambria Math" panose="02040503050406030204" pitchFamily="18" charset="0"/>
                      </a:rPr>
                      <m:t>𝑥</m:t>
                    </m:r>
                  </m:oMath>
                </a14:m>
                <a:r>
                  <a:rPr lang="en-US" sz="3600" dirty="0"/>
                  <a:t>.</a:t>
                </a:r>
              </a:p>
              <a:p>
                <a:pPr marL="285750" indent="-285750">
                  <a:buFont typeface="Wingdings" panose="05000000000000000000" pitchFamily="2" charset="2"/>
                  <a:buChar char="Ø"/>
                </a:pPr>
                <a:r>
                  <a:rPr lang="en-US" sz="3600" dirty="0"/>
                  <a:t>They generate new </a:t>
                </a:r>
                <a14:m>
                  <m:oMath xmlns:m="http://schemas.openxmlformats.org/officeDocument/2006/math">
                    <m:r>
                      <a:rPr lang="en-US" sz="3600" b="0" i="1" smtClean="0">
                        <a:latin typeface="Cambria Math" panose="02040503050406030204" pitchFamily="18" charset="0"/>
                      </a:rPr>
                      <m:t>𝐿𝑊𝐸</m:t>
                    </m:r>
                  </m:oMath>
                </a14:m>
                <a:r>
                  <a:rPr lang="en-US" sz="3600" dirty="0"/>
                  <a:t> samples by taking small linear combinations. But this destroys sparsity.</a:t>
                </a:r>
              </a:p>
              <a:p>
                <a:pPr marL="285750" indent="-285750">
                  <a:buFont typeface="Wingdings" panose="05000000000000000000" pitchFamily="2" charset="2"/>
                  <a:buChar char="Ø"/>
                </a:pPr>
                <a:r>
                  <a:rPr lang="en-US" sz="3600" dirty="0"/>
                  <a:t>There is no way to generate new </a:t>
                </a:r>
                <a14:m>
                  <m:oMath xmlns:m="http://schemas.openxmlformats.org/officeDocument/2006/math">
                    <m:r>
                      <a:rPr lang="en-US" sz="3600" b="0" i="1" smtClean="0">
                        <a:latin typeface="Cambria Math" panose="02040503050406030204" pitchFamily="18" charset="0"/>
                      </a:rPr>
                      <m:t>𝑠𝐿𝑊𝐸</m:t>
                    </m:r>
                  </m:oMath>
                </a14:m>
                <a:r>
                  <a:rPr lang="en-US" sz="3600" dirty="0"/>
                  <a:t> samples.</a:t>
                </a:r>
              </a:p>
            </p:txBody>
          </p:sp>
        </mc:Choice>
        <mc:Fallback xmlns="">
          <p:sp>
            <p:nvSpPr>
              <p:cNvPr id="4" name="TextBox 3">
                <a:extLst>
                  <a:ext uri="{FF2B5EF4-FFF2-40B4-BE49-F238E27FC236}">
                    <a16:creationId xmlns:a16="http://schemas.microsoft.com/office/drawing/2014/main" id="{D158DDCD-745C-8847-62C5-95D2FDF1D906}"/>
                  </a:ext>
                </a:extLst>
              </p:cNvPr>
              <p:cNvSpPr txBox="1">
                <a:spLocks noRot="1" noChangeAspect="1" noMove="1" noResize="1" noEditPoints="1" noAdjustHandles="1" noChangeArrowheads="1" noChangeShapeType="1" noTextEdit="1"/>
              </p:cNvSpPr>
              <p:nvPr/>
            </p:nvSpPr>
            <p:spPr>
              <a:xfrm>
                <a:off x="342163" y="3132564"/>
                <a:ext cx="11568633" cy="2308324"/>
              </a:xfrm>
              <a:prstGeom prst="rect">
                <a:avLst/>
              </a:prstGeom>
              <a:blipFill>
                <a:blip r:embed="rId5"/>
                <a:stretch>
                  <a:fillRect l="-1423" t="-3958" r="-105" b="-9235"/>
                </a:stretch>
              </a:blipFill>
            </p:spPr>
            <p:txBody>
              <a:bodyPr/>
              <a:lstStyle/>
              <a:p>
                <a:r>
                  <a:rPr lang="en-US">
                    <a:noFill/>
                  </a:rPr>
                  <a:t> </a:t>
                </a:r>
              </a:p>
            </p:txBody>
          </p:sp>
        </mc:Fallback>
      </mc:AlternateContent>
    </p:spTree>
    <p:extLst>
      <p:ext uri="{BB962C8B-B14F-4D97-AF65-F5344CB8AC3E}">
        <p14:creationId xmlns:p14="http://schemas.microsoft.com/office/powerpoint/2010/main" val="250271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9143E-EB43-F342-83DC-2C43EAF73E58}"/>
              </a:ext>
            </a:extLst>
          </p:cNvPr>
          <p:cNvSpPr>
            <a:spLocks noGrp="1"/>
          </p:cNvSpPr>
          <p:nvPr>
            <p:ph type="title"/>
          </p:nvPr>
        </p:nvSpPr>
        <p:spPr>
          <a:xfrm>
            <a:off x="578136" y="-71423"/>
            <a:ext cx="11179278" cy="1325563"/>
          </a:xfrm>
        </p:spPr>
        <p:txBody>
          <a:bodyPr>
            <a:normAutofit/>
          </a:bodyPr>
          <a:lstStyle/>
          <a:p>
            <a:pPr algn="ctr"/>
            <a:r>
              <a:rPr lang="en-US" sz="5300" dirty="0"/>
              <a:t>Lattice attacks</a:t>
            </a:r>
            <a:endParaRPr lang="en-US" sz="4800"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AB7062A-1492-C336-5060-FDB4386FAAC7}"/>
                  </a:ext>
                </a:extLst>
              </p:cNvPr>
              <p:cNvSpPr txBox="1"/>
              <p:nvPr/>
            </p:nvSpPr>
            <p:spPr>
              <a:xfrm>
                <a:off x="495545" y="1133435"/>
                <a:ext cx="11261869" cy="2390847"/>
              </a:xfrm>
              <a:prstGeom prst="rect">
                <a:avLst/>
              </a:prstGeom>
              <a:blipFill>
                <a:blip r:embed="rId3"/>
                <a:tile tx="0" ty="0" sx="100000" sy="100000" flip="none" algn="tl"/>
              </a:blipFill>
              <a:ln w="38100" cap="flat" cmpd="sng" algn="ctr">
                <a:solidFill>
                  <a:srgbClr val="FF0000"/>
                </a:solidFill>
                <a:prstDash val="sysDot"/>
                <a:round/>
                <a:headEnd type="none" w="med" len="med"/>
                <a:tailEnd type="none" w="med" len="med"/>
              </a:ln>
              <a:effectLst>
                <a:outerShdw blurRad="50800" dist="38100" dir="5400000" algn="t" rotWithShape="0">
                  <a:prstClr val="black">
                    <a:alpha val="40000"/>
                  </a:prstClr>
                </a:outerShdw>
              </a:effectLst>
            </p:spPr>
            <p:style>
              <a:lnRef idx="0">
                <a:scrgbClr r="0" g="0" b="0"/>
              </a:lnRef>
              <a:fillRef idx="1001">
                <a:schemeClr val="lt1"/>
              </a:fillRef>
              <a:effectRef idx="0">
                <a:scrgbClr r="0" g="0" b="0"/>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0" i="1" smtClean="0">
                          <a:solidFill>
                            <a:schemeClr val="tx1"/>
                          </a:solidFill>
                          <a:latin typeface="Cambria Math" panose="02040503050406030204" pitchFamily="18" charset="0"/>
                          <a:ea typeface="Cambria Math" panose="02040503050406030204" pitchFamily="18" charset="0"/>
                        </a:rPr>
                        <m:t>ℒ</m:t>
                      </m:r>
                      <m:d>
                        <m:dPr>
                          <m:ctrlPr>
                            <a:rPr lang="en-US" sz="3600" b="0" i="1" smtClean="0">
                              <a:solidFill>
                                <a:schemeClr val="tx1"/>
                              </a:solidFill>
                              <a:latin typeface="Cambria Math" panose="02040503050406030204" pitchFamily="18" charset="0"/>
                              <a:ea typeface="Cambria Math" panose="02040503050406030204" pitchFamily="18" charset="0"/>
                            </a:rPr>
                          </m:ctrlPr>
                        </m:dPr>
                        <m:e>
                          <m:r>
                            <a:rPr lang="en-US" sz="3600" b="1" i="1" smtClean="0">
                              <a:solidFill>
                                <a:srgbClr val="0070C0"/>
                              </a:solidFill>
                              <a:latin typeface="Cambria Math" panose="02040503050406030204" pitchFamily="18" charset="0"/>
                              <a:ea typeface="Cambria Math" panose="02040503050406030204" pitchFamily="18" charset="0"/>
                            </a:rPr>
                            <m:t>𝑨</m:t>
                          </m:r>
                        </m:e>
                      </m:d>
                      <m:r>
                        <a:rPr lang="en-US" sz="3600" b="0" i="1" smtClean="0">
                          <a:solidFill>
                            <a:schemeClr val="tx1"/>
                          </a:solidFill>
                          <a:latin typeface="Cambria Math" panose="02040503050406030204" pitchFamily="18" charset="0"/>
                          <a:ea typeface="Cambria Math" panose="02040503050406030204" pitchFamily="18" charset="0"/>
                        </a:rPr>
                        <m:t> ≔</m:t>
                      </m:r>
                      <m:d>
                        <m:dPr>
                          <m:begChr m:val="{"/>
                          <m:endChr m:val="}"/>
                          <m:ctrlPr>
                            <a:rPr lang="en-US" sz="3600" b="0" i="1" smtClean="0">
                              <a:solidFill>
                                <a:schemeClr val="tx1"/>
                              </a:solidFill>
                              <a:latin typeface="Cambria Math" panose="02040503050406030204" pitchFamily="18" charset="0"/>
                              <a:ea typeface="Cambria Math" panose="02040503050406030204" pitchFamily="18" charset="0"/>
                            </a:rPr>
                          </m:ctrlPr>
                        </m:dPr>
                        <m:e>
                          <m:r>
                            <a:rPr lang="en-US" sz="3600" b="0" i="1" smtClean="0">
                              <a:solidFill>
                                <a:schemeClr val="tx1"/>
                              </a:solidFill>
                              <a:latin typeface="Cambria Math" panose="02040503050406030204" pitchFamily="18" charset="0"/>
                              <a:ea typeface="Cambria Math" panose="02040503050406030204" pitchFamily="18" charset="0"/>
                            </a:rPr>
                            <m:t>𝑥</m:t>
                          </m:r>
                          <m:r>
                            <a:rPr lang="en-US" sz="3600" b="1" i="1" smtClean="0">
                              <a:solidFill>
                                <a:srgbClr val="0070C0"/>
                              </a:solidFill>
                              <a:latin typeface="Cambria Math" panose="02040503050406030204" pitchFamily="18" charset="0"/>
                              <a:ea typeface="Cambria Math" panose="02040503050406030204" pitchFamily="18" charset="0"/>
                            </a:rPr>
                            <m:t>𝑨</m:t>
                          </m:r>
                          <m:r>
                            <a:rPr lang="en-US" sz="3600" b="0" i="1" smtClean="0">
                              <a:solidFill>
                                <a:schemeClr val="tx1"/>
                              </a:solidFill>
                              <a:latin typeface="Cambria Math" panose="02040503050406030204" pitchFamily="18" charset="0"/>
                              <a:ea typeface="Cambria Math" panose="02040503050406030204" pitchFamily="18" charset="0"/>
                            </a:rPr>
                            <m:t>+</m:t>
                          </m:r>
                          <m:r>
                            <a:rPr lang="en-US" sz="3600" b="0" i="1" smtClean="0">
                              <a:solidFill>
                                <a:schemeClr val="tx1"/>
                              </a:solidFill>
                              <a:latin typeface="Cambria Math" panose="02040503050406030204" pitchFamily="18" charset="0"/>
                              <a:ea typeface="Cambria Math" panose="02040503050406030204" pitchFamily="18" charset="0"/>
                            </a:rPr>
                            <m:t>𝑝</m:t>
                          </m:r>
                          <m:sSup>
                            <m:sSupPr>
                              <m:ctrlPr>
                                <a:rPr lang="en-US" sz="3600" b="0" i="1" smtClean="0">
                                  <a:solidFill>
                                    <a:schemeClr val="tx1"/>
                                  </a:solidFill>
                                  <a:latin typeface="Cambria Math" panose="02040503050406030204" pitchFamily="18" charset="0"/>
                                  <a:ea typeface="Cambria Math" panose="02040503050406030204" pitchFamily="18" charset="0"/>
                                </a:rPr>
                              </m:ctrlPr>
                            </m:sSupPr>
                            <m:e>
                              <m:r>
                                <a:rPr lang="en-US" sz="3600" b="0" i="1" smtClean="0">
                                  <a:solidFill>
                                    <a:schemeClr val="tx1"/>
                                  </a:solidFill>
                                  <a:latin typeface="Cambria Math" panose="02040503050406030204" pitchFamily="18" charset="0"/>
                                  <a:ea typeface="Cambria Math" panose="02040503050406030204" pitchFamily="18" charset="0"/>
                                </a:rPr>
                                <m:t>ℤ</m:t>
                              </m:r>
                            </m:e>
                            <m:sup>
                              <m:r>
                                <a:rPr lang="en-US" sz="3600" b="0" i="1" smtClean="0">
                                  <a:solidFill>
                                    <a:schemeClr val="tx1"/>
                                  </a:solidFill>
                                  <a:latin typeface="Cambria Math" panose="02040503050406030204" pitchFamily="18" charset="0"/>
                                  <a:ea typeface="Cambria Math" panose="02040503050406030204" pitchFamily="18" charset="0"/>
                                </a:rPr>
                                <m:t>𝑚</m:t>
                              </m:r>
                            </m:sup>
                          </m:sSup>
                        </m:e>
                        <m:e>
                          <m:r>
                            <a:rPr lang="en-US" sz="3600" b="0" i="1" smtClean="0">
                              <a:solidFill>
                                <a:schemeClr val="tx1"/>
                              </a:solidFill>
                              <a:latin typeface="Cambria Math" panose="02040503050406030204" pitchFamily="18" charset="0"/>
                              <a:ea typeface="Cambria Math" panose="02040503050406030204" pitchFamily="18" charset="0"/>
                            </a:rPr>
                            <m:t>𝑥</m:t>
                          </m:r>
                          <m:r>
                            <a:rPr lang="en-US" sz="3600" b="0" i="1" smtClean="0">
                              <a:solidFill>
                                <a:schemeClr val="tx1"/>
                              </a:solidFill>
                              <a:latin typeface="Cambria Math" panose="02040503050406030204" pitchFamily="18" charset="0"/>
                              <a:ea typeface="Cambria Math" panose="02040503050406030204" pitchFamily="18" charset="0"/>
                            </a:rPr>
                            <m:t>∈</m:t>
                          </m:r>
                          <m:sSubSup>
                            <m:sSubSupPr>
                              <m:ctrlPr>
                                <a:rPr lang="en-US" sz="3600" b="0" i="1" smtClean="0">
                                  <a:solidFill>
                                    <a:schemeClr val="tx1"/>
                                  </a:solidFill>
                                  <a:latin typeface="Cambria Math" panose="02040503050406030204" pitchFamily="18" charset="0"/>
                                  <a:ea typeface="Cambria Math" panose="02040503050406030204" pitchFamily="18" charset="0"/>
                                </a:rPr>
                              </m:ctrlPr>
                            </m:sSubSupPr>
                            <m:e>
                              <m:r>
                                <a:rPr lang="en-US" sz="3600" b="0" i="1" smtClean="0">
                                  <a:solidFill>
                                    <a:schemeClr val="tx1"/>
                                  </a:solidFill>
                                  <a:latin typeface="Cambria Math" panose="02040503050406030204" pitchFamily="18" charset="0"/>
                                  <a:ea typeface="Cambria Math" panose="02040503050406030204" pitchFamily="18" charset="0"/>
                                </a:rPr>
                                <m:t>ℤ</m:t>
                              </m:r>
                            </m:e>
                            <m:sub>
                              <m:r>
                                <a:rPr lang="en-US" sz="3600" b="0" i="1" smtClean="0">
                                  <a:solidFill>
                                    <a:schemeClr val="tx1"/>
                                  </a:solidFill>
                                  <a:latin typeface="Cambria Math" panose="02040503050406030204" pitchFamily="18" charset="0"/>
                                  <a:ea typeface="Cambria Math" panose="02040503050406030204" pitchFamily="18" charset="0"/>
                                </a:rPr>
                                <m:t>𝑝</m:t>
                              </m:r>
                            </m:sub>
                            <m:sup>
                              <m:r>
                                <a:rPr lang="en-US" sz="3600" b="0" i="1" smtClean="0">
                                  <a:solidFill>
                                    <a:schemeClr val="tx1"/>
                                  </a:solidFill>
                                  <a:latin typeface="Cambria Math" panose="02040503050406030204" pitchFamily="18" charset="0"/>
                                  <a:ea typeface="Cambria Math" panose="02040503050406030204" pitchFamily="18" charset="0"/>
                                </a:rPr>
                                <m:t>1×</m:t>
                              </m:r>
                              <m:r>
                                <a:rPr lang="en-US" sz="3600" b="0" i="1" smtClean="0">
                                  <a:solidFill>
                                    <a:schemeClr val="tx1"/>
                                  </a:solidFill>
                                  <a:latin typeface="Cambria Math" panose="02040503050406030204" pitchFamily="18" charset="0"/>
                                  <a:ea typeface="Cambria Math" panose="02040503050406030204" pitchFamily="18" charset="0"/>
                                </a:rPr>
                                <m:t>𝑛</m:t>
                              </m:r>
                            </m:sup>
                          </m:sSubSup>
                        </m:e>
                      </m:d>
                    </m:oMath>
                  </m:oMathPara>
                </a14:m>
                <a:endParaRPr lang="en-US" sz="3600" dirty="0"/>
              </a:p>
              <a:p>
                <a:endParaRPr lang="en-US" sz="3600" dirty="0"/>
              </a:p>
              <a:p>
                <a:r>
                  <a:rPr lang="en-US" sz="3600" dirty="0"/>
                  <a:t>Running a </a:t>
                </a:r>
                <a14:m>
                  <m:oMath xmlns:m="http://schemas.openxmlformats.org/officeDocument/2006/math">
                    <m:r>
                      <a:rPr lang="en-US" sz="3600" b="0" i="1" smtClean="0">
                        <a:latin typeface="Cambria Math" panose="02040503050406030204" pitchFamily="18" charset="0"/>
                      </a:rPr>
                      <m:t>𝐵𝐷𝐷</m:t>
                    </m:r>
                  </m:oMath>
                </a14:m>
                <a:r>
                  <a:rPr lang="en-US" sz="3600" dirty="0"/>
                  <a:t> oracle on </a:t>
                </a:r>
                <a14:m>
                  <m:oMath xmlns:m="http://schemas.openxmlformats.org/officeDocument/2006/math">
                    <m:r>
                      <a:rPr lang="en-US" sz="3600" b="0" i="1" smtClean="0">
                        <a:solidFill>
                          <a:schemeClr val="tx1"/>
                        </a:solidFill>
                        <a:latin typeface="Cambria Math" panose="02040503050406030204" pitchFamily="18" charset="0"/>
                        <a:ea typeface="Cambria Math" panose="02040503050406030204" pitchFamily="18" charset="0"/>
                      </a:rPr>
                      <m:t>ℒ</m:t>
                    </m:r>
                    <m:d>
                      <m:dPr>
                        <m:ctrlPr>
                          <a:rPr lang="en-US" sz="3600" b="0" i="1" smtClean="0">
                            <a:solidFill>
                              <a:schemeClr val="tx1"/>
                            </a:solidFill>
                            <a:latin typeface="Cambria Math" panose="02040503050406030204" pitchFamily="18" charset="0"/>
                            <a:ea typeface="Cambria Math" panose="02040503050406030204" pitchFamily="18" charset="0"/>
                          </a:rPr>
                        </m:ctrlPr>
                      </m:dPr>
                      <m:e>
                        <m:r>
                          <a:rPr lang="en-US" sz="3600" b="1" i="1" smtClean="0">
                            <a:solidFill>
                              <a:srgbClr val="0070C0"/>
                            </a:solidFill>
                            <a:latin typeface="Cambria Math" panose="02040503050406030204" pitchFamily="18" charset="0"/>
                            <a:ea typeface="Cambria Math" panose="02040503050406030204" pitchFamily="18" charset="0"/>
                          </a:rPr>
                          <m:t>𝑨</m:t>
                        </m:r>
                      </m:e>
                    </m:d>
                    <m:r>
                      <a:rPr lang="en-US" sz="3600" b="0" i="1" smtClean="0">
                        <a:solidFill>
                          <a:schemeClr val="tx1"/>
                        </a:solidFill>
                        <a:latin typeface="Cambria Math" panose="02040503050406030204" pitchFamily="18" charset="0"/>
                        <a:ea typeface="Cambria Math" panose="02040503050406030204" pitchFamily="18" charset="0"/>
                      </a:rPr>
                      <m:t> </m:t>
                    </m:r>
                  </m:oMath>
                </a14:m>
                <a:r>
                  <a:rPr lang="en-US" sz="3600" dirty="0"/>
                  <a:t>with target point </a:t>
                </a:r>
                <a14:m>
                  <m:oMath xmlns:m="http://schemas.openxmlformats.org/officeDocument/2006/math">
                    <m:r>
                      <a:rPr lang="en-US" sz="3600" b="0" i="1" smtClean="0">
                        <a:latin typeface="Cambria Math" panose="02040503050406030204" pitchFamily="18" charset="0"/>
                      </a:rPr>
                      <m:t>𝑠</m:t>
                    </m:r>
                    <m:r>
                      <a:rPr lang="en-US" sz="3600" b="1" i="1" smtClean="0">
                        <a:solidFill>
                          <a:srgbClr val="0070C0"/>
                        </a:solidFill>
                        <a:latin typeface="Cambria Math" panose="02040503050406030204" pitchFamily="18" charset="0"/>
                        <a:ea typeface="Cambria Math" panose="02040503050406030204" pitchFamily="18" charset="0"/>
                      </a:rPr>
                      <m:t>𝑨</m:t>
                    </m:r>
                    <m:r>
                      <a:rPr lang="en-US" sz="3600" b="0" i="1" smtClean="0">
                        <a:latin typeface="Cambria Math" panose="02040503050406030204" pitchFamily="18" charset="0"/>
                      </a:rPr>
                      <m:t>+</m:t>
                    </m:r>
                    <m:r>
                      <a:rPr lang="en-US" sz="3600" b="0" i="1" smtClean="0">
                        <a:latin typeface="Cambria Math" panose="02040503050406030204" pitchFamily="18" charset="0"/>
                      </a:rPr>
                      <m:t>𝑒</m:t>
                    </m:r>
                  </m:oMath>
                </a14:m>
                <a:r>
                  <a:rPr lang="en-US" sz="3600" dirty="0"/>
                  <a:t> solves LWE</a:t>
                </a:r>
              </a:p>
            </p:txBody>
          </p:sp>
        </mc:Choice>
        <mc:Fallback xmlns="">
          <p:sp>
            <p:nvSpPr>
              <p:cNvPr id="3" name="TextBox 2">
                <a:extLst>
                  <a:ext uri="{FF2B5EF4-FFF2-40B4-BE49-F238E27FC236}">
                    <a16:creationId xmlns:a16="http://schemas.microsoft.com/office/drawing/2014/main" id="{9AB7062A-1492-C336-5060-FDB4386FAAC7}"/>
                  </a:ext>
                </a:extLst>
              </p:cNvPr>
              <p:cNvSpPr txBox="1">
                <a:spLocks noRot="1" noChangeAspect="1" noMove="1" noResize="1" noEditPoints="1" noAdjustHandles="1" noChangeArrowheads="1" noChangeShapeType="1" noTextEdit="1"/>
              </p:cNvSpPr>
              <p:nvPr/>
            </p:nvSpPr>
            <p:spPr>
              <a:xfrm>
                <a:off x="495545" y="1133435"/>
                <a:ext cx="11261869" cy="2390847"/>
              </a:xfrm>
              <a:prstGeom prst="rect">
                <a:avLst/>
              </a:prstGeom>
              <a:blipFill>
                <a:blip r:embed="rId4"/>
                <a:stretch>
                  <a:fillRect/>
                </a:stretch>
              </a:blipFill>
              <a:ln w="38100" cap="flat" cmpd="sng" algn="ctr">
                <a:solidFill>
                  <a:srgbClr val="FF0000"/>
                </a:solidFill>
                <a:prstDash val="sysDot"/>
                <a:round/>
                <a:headEnd type="none" w="med" len="med"/>
                <a:tailEnd type="none" w="med" len="med"/>
              </a:ln>
              <a:effectLst>
                <a:outerShdw blurRad="50800" dist="38100" dir="5400000" algn="t"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158DDCD-745C-8847-62C5-95D2FDF1D906}"/>
                  </a:ext>
                </a:extLst>
              </p:cNvPr>
              <p:cNvSpPr txBox="1"/>
              <p:nvPr/>
            </p:nvSpPr>
            <p:spPr>
              <a:xfrm>
                <a:off x="434586" y="3757896"/>
                <a:ext cx="11568633" cy="1825693"/>
              </a:xfrm>
              <a:prstGeom prst="rect">
                <a:avLst/>
              </a:prstGeom>
              <a:noFill/>
            </p:spPr>
            <p:txBody>
              <a:bodyPr wrap="square" rtlCol="0">
                <a:spAutoFit/>
              </a:bodyPr>
              <a:lstStyle/>
              <a:p>
                <a:pPr marL="285750" indent="-285750">
                  <a:buFont typeface="Wingdings" panose="05000000000000000000" pitchFamily="2" charset="2"/>
                  <a:buChar char="Ø"/>
                </a:pPr>
                <a:r>
                  <a:rPr lang="en-US" sz="3600" dirty="0"/>
                  <a:t>Efficiency depends on </a:t>
                </a:r>
                <a14:m>
                  <m:oMath xmlns:m="http://schemas.openxmlformats.org/officeDocument/2006/math">
                    <m:sSub>
                      <m:sSubPr>
                        <m:ctrlPr>
                          <a:rPr lang="en-US" sz="3600" i="1" dirty="0" smtClean="0">
                            <a:latin typeface="Cambria Math" panose="02040503050406030204" pitchFamily="18" charset="0"/>
                            <a:cs typeface="Times New Roman" panose="02020603050405020304" pitchFamily="18" charset="0"/>
                          </a:rPr>
                        </m:ctrlPr>
                      </m:sSubPr>
                      <m:e>
                        <m:r>
                          <a:rPr lang="en-US" sz="3600" b="0" i="1" dirty="0" smtClean="0">
                            <a:latin typeface="Cambria Math" panose="02040503050406030204" pitchFamily="18" charset="0"/>
                            <a:cs typeface="Times New Roman" panose="02020603050405020304" pitchFamily="18" charset="0"/>
                          </a:rPr>
                          <m:t>𝜆</m:t>
                        </m:r>
                      </m:e>
                      <m:sub>
                        <m:r>
                          <a:rPr lang="en-US" sz="3600" b="0" i="1" dirty="0" smtClean="0">
                            <a:latin typeface="Cambria Math" panose="02040503050406030204" pitchFamily="18" charset="0"/>
                            <a:cs typeface="Times New Roman" panose="02020603050405020304" pitchFamily="18" charset="0"/>
                          </a:rPr>
                          <m:t>1</m:t>
                        </m:r>
                      </m:sub>
                    </m:sSub>
                    <m:d>
                      <m:dPr>
                        <m:ctrlPr>
                          <a:rPr lang="en-US" sz="3600" i="1" dirty="0" smtClean="0">
                            <a:latin typeface="Cambria Math" panose="02040503050406030204" pitchFamily="18" charset="0"/>
                            <a:cs typeface="Times New Roman" panose="02020603050405020304" pitchFamily="18" charset="0"/>
                          </a:rPr>
                        </m:ctrlPr>
                      </m:dPr>
                      <m:e>
                        <m:r>
                          <a:rPr lang="en-US" sz="3600" b="0" i="1" dirty="0" smtClean="0">
                            <a:latin typeface="Cambria Math" panose="02040503050406030204" pitchFamily="18" charset="0"/>
                            <a:cs typeface="Times New Roman" panose="02020603050405020304" pitchFamily="18" charset="0"/>
                          </a:rPr>
                          <m:t>ℒ</m:t>
                        </m:r>
                        <m:d>
                          <m:dPr>
                            <m:ctrlPr>
                              <a:rPr lang="en-US" sz="3600" b="0" i="1" dirty="0" smtClean="0">
                                <a:latin typeface="Cambria Math" panose="02040503050406030204" pitchFamily="18" charset="0"/>
                                <a:cs typeface="Times New Roman" panose="02020603050405020304" pitchFamily="18" charset="0"/>
                              </a:rPr>
                            </m:ctrlPr>
                          </m:dPr>
                          <m:e>
                            <m:r>
                              <a:rPr lang="en-US" sz="3600" b="1" i="1" dirty="0" smtClean="0">
                                <a:solidFill>
                                  <a:srgbClr val="0070C0"/>
                                </a:solidFill>
                                <a:latin typeface="Cambria Math" panose="02040503050406030204" pitchFamily="18" charset="0"/>
                                <a:cs typeface="Times New Roman" panose="02020603050405020304" pitchFamily="18" charset="0"/>
                              </a:rPr>
                              <m:t>𝑨</m:t>
                            </m:r>
                          </m:e>
                        </m:d>
                      </m:e>
                    </m:d>
                    <m:r>
                      <a:rPr lang="en-US" sz="3600" b="0" i="1" dirty="0" smtClean="0">
                        <a:solidFill>
                          <a:schemeClr val="tx1"/>
                        </a:solidFill>
                        <a:latin typeface="Cambria Math" panose="02040503050406030204" pitchFamily="18" charset="0"/>
                        <a:cs typeface="Times New Roman" panose="02020603050405020304" pitchFamily="18" charset="0"/>
                      </a:rPr>
                      <m:t>/</m:t>
                    </m:r>
                    <m:d>
                      <m:dPr>
                        <m:begChr m:val="‖"/>
                        <m:endChr m:val="‖"/>
                        <m:ctrlPr>
                          <a:rPr lang="en-US" sz="3600" b="0" i="1" dirty="0" smtClean="0">
                            <a:solidFill>
                              <a:schemeClr val="tx1"/>
                            </a:solidFill>
                            <a:latin typeface="Cambria Math" panose="02040503050406030204" pitchFamily="18" charset="0"/>
                            <a:cs typeface="Times New Roman" panose="02020603050405020304" pitchFamily="18" charset="0"/>
                          </a:rPr>
                        </m:ctrlPr>
                      </m:dPr>
                      <m:e>
                        <m:r>
                          <a:rPr lang="en-US" sz="3600" b="0" i="1" dirty="0" smtClean="0">
                            <a:solidFill>
                              <a:schemeClr val="tx1"/>
                            </a:solidFill>
                            <a:latin typeface="Cambria Math" panose="02040503050406030204" pitchFamily="18" charset="0"/>
                            <a:cs typeface="Times New Roman" panose="02020603050405020304" pitchFamily="18" charset="0"/>
                          </a:rPr>
                          <m:t>𝑒</m:t>
                        </m:r>
                      </m:e>
                    </m:d>
                  </m:oMath>
                </a14:m>
                <a:r>
                  <a:rPr lang="en-US" sz="3600" dirty="0"/>
                  <a:t> </a:t>
                </a:r>
              </a:p>
              <a:p>
                <a:pPr marL="285750" indent="-285750">
                  <a:buFont typeface="Wingdings" panose="05000000000000000000" pitchFamily="2" charset="2"/>
                  <a:buChar char="Ø"/>
                </a:pPr>
                <a:r>
                  <a:rPr lang="en-US" sz="3600" dirty="0"/>
                  <a:t>For typical parameter settings, no advantage against </a:t>
                </a:r>
                <a14:m>
                  <m:oMath xmlns:m="http://schemas.openxmlformats.org/officeDocument/2006/math">
                    <m:r>
                      <a:rPr lang="en-US" sz="3600" b="0" i="1" smtClean="0">
                        <a:latin typeface="Cambria Math" panose="02040503050406030204" pitchFamily="18" charset="0"/>
                      </a:rPr>
                      <m:t>𝑠𝐿𝑊𝐸</m:t>
                    </m:r>
                  </m:oMath>
                </a14:m>
                <a:r>
                  <a:rPr lang="en-US" sz="3600" dirty="0"/>
                  <a:t> as compared to </a:t>
                </a:r>
                <a14:m>
                  <m:oMath xmlns:m="http://schemas.openxmlformats.org/officeDocument/2006/math">
                    <m:r>
                      <a:rPr lang="en-US" sz="3600" b="0" i="1" smtClean="0">
                        <a:latin typeface="Cambria Math" panose="02040503050406030204" pitchFamily="18" charset="0"/>
                      </a:rPr>
                      <m:t>𝐿𝑊𝐸</m:t>
                    </m:r>
                  </m:oMath>
                </a14:m>
                <a:r>
                  <a:rPr lang="en-US" sz="3600" dirty="0"/>
                  <a:t>.</a:t>
                </a:r>
              </a:p>
            </p:txBody>
          </p:sp>
        </mc:Choice>
        <mc:Fallback xmlns="">
          <p:sp>
            <p:nvSpPr>
              <p:cNvPr id="4" name="TextBox 3">
                <a:extLst>
                  <a:ext uri="{FF2B5EF4-FFF2-40B4-BE49-F238E27FC236}">
                    <a16:creationId xmlns:a16="http://schemas.microsoft.com/office/drawing/2014/main" id="{D158DDCD-745C-8847-62C5-95D2FDF1D906}"/>
                  </a:ext>
                </a:extLst>
              </p:cNvPr>
              <p:cNvSpPr txBox="1">
                <a:spLocks noRot="1" noChangeAspect="1" noMove="1" noResize="1" noEditPoints="1" noAdjustHandles="1" noChangeArrowheads="1" noChangeShapeType="1" noTextEdit="1"/>
              </p:cNvSpPr>
              <p:nvPr/>
            </p:nvSpPr>
            <p:spPr>
              <a:xfrm>
                <a:off x="434586" y="3757896"/>
                <a:ext cx="11568633" cy="1825693"/>
              </a:xfrm>
              <a:prstGeom prst="rect">
                <a:avLst/>
              </a:prstGeom>
              <a:blipFill>
                <a:blip r:embed="rId5"/>
                <a:stretch>
                  <a:fillRect l="-1423" t="-2000" b="-11667"/>
                </a:stretch>
              </a:blipFill>
            </p:spPr>
            <p:txBody>
              <a:bodyPr/>
              <a:lstStyle/>
              <a:p>
                <a:r>
                  <a:rPr lang="en-US">
                    <a:noFill/>
                  </a:rPr>
                  <a:t> </a:t>
                </a:r>
              </a:p>
            </p:txBody>
          </p:sp>
        </mc:Fallback>
      </mc:AlternateContent>
    </p:spTree>
    <p:extLst>
      <p:ext uri="{BB962C8B-B14F-4D97-AF65-F5344CB8AC3E}">
        <p14:creationId xmlns:p14="http://schemas.microsoft.com/office/powerpoint/2010/main" val="367549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9143E-EB43-F342-83DC-2C43EAF73E58}"/>
              </a:ext>
            </a:extLst>
          </p:cNvPr>
          <p:cNvSpPr>
            <a:spLocks noGrp="1"/>
          </p:cNvSpPr>
          <p:nvPr>
            <p:ph type="title"/>
          </p:nvPr>
        </p:nvSpPr>
        <p:spPr>
          <a:xfrm>
            <a:off x="572237" y="-71423"/>
            <a:ext cx="11149781" cy="1325563"/>
          </a:xfrm>
        </p:spPr>
        <p:txBody>
          <a:bodyPr>
            <a:normAutofit/>
          </a:bodyPr>
          <a:lstStyle/>
          <a:p>
            <a:r>
              <a:rPr lang="en-US" sz="5300" dirty="0"/>
              <a:t>Open Problems</a:t>
            </a:r>
            <a:endParaRPr lang="en-US" sz="4800"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20922A7-D273-7CC5-1D63-7ABDB2C42839}"/>
                  </a:ext>
                </a:extLst>
              </p:cNvPr>
              <p:cNvSpPr txBox="1"/>
              <p:nvPr/>
            </p:nvSpPr>
            <p:spPr>
              <a:xfrm>
                <a:off x="572237" y="1313146"/>
                <a:ext cx="11568633" cy="5016117"/>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sz="3600" dirty="0"/>
                  <a:t>Can we sample trapdoors for </a:t>
                </a:r>
                <a14:m>
                  <m:oMath xmlns:m="http://schemas.openxmlformats.org/officeDocument/2006/math">
                    <m:r>
                      <a:rPr lang="en-US" sz="3600" b="0" i="1" smtClean="0">
                        <a:latin typeface="Cambria Math" panose="02040503050406030204" pitchFamily="18" charset="0"/>
                      </a:rPr>
                      <m:t>𝑚</m:t>
                    </m:r>
                    <m:r>
                      <a:rPr lang="en-US" sz="3600" b="0" i="1" smtClean="0">
                        <a:latin typeface="Cambria Math" panose="02040503050406030204" pitchFamily="18" charset="0"/>
                      </a:rPr>
                      <m:t>=</m:t>
                    </m:r>
                    <m:acc>
                      <m:accPr>
                        <m:chr m:val="̃"/>
                        <m:ctrlPr>
                          <a:rPr lang="en-US" sz="3600" b="0" i="1" smtClean="0">
                            <a:latin typeface="Cambria Math" panose="02040503050406030204" pitchFamily="18" charset="0"/>
                          </a:rPr>
                        </m:ctrlPr>
                      </m:accPr>
                      <m:e>
                        <m:r>
                          <a:rPr lang="en-US" sz="3600" b="0" i="1" smtClean="0">
                            <a:latin typeface="Cambria Math" panose="02040503050406030204" pitchFamily="18" charset="0"/>
                          </a:rPr>
                          <m:t>𝑂</m:t>
                        </m:r>
                      </m:e>
                    </m:acc>
                    <m:d>
                      <m:dPr>
                        <m:ctrlPr>
                          <a:rPr lang="en-US" sz="3600" b="0" i="1" smtClean="0">
                            <a:latin typeface="Cambria Math" panose="02040503050406030204" pitchFamily="18" charset="0"/>
                          </a:rPr>
                        </m:ctrlPr>
                      </m:dPr>
                      <m:e>
                        <m:r>
                          <a:rPr lang="en-US" sz="3600" b="0" i="1" smtClean="0">
                            <a:latin typeface="Cambria Math" panose="02040503050406030204" pitchFamily="18" charset="0"/>
                          </a:rPr>
                          <m:t>𝑛</m:t>
                        </m:r>
                      </m:e>
                    </m:d>
                  </m:oMath>
                </a14:m>
                <a:r>
                  <a:rPr lang="en-US" sz="3600" dirty="0"/>
                  <a:t>?</a:t>
                </a:r>
              </a:p>
              <a:p>
                <a:pPr marL="285750" indent="-285750">
                  <a:lnSpc>
                    <a:spcPct val="150000"/>
                  </a:lnSpc>
                  <a:buFont typeface="Wingdings" panose="05000000000000000000" pitchFamily="2" charset="2"/>
                  <a:buChar char="Ø"/>
                </a:pPr>
                <a:r>
                  <a:rPr lang="en-US" sz="3600" dirty="0"/>
                  <a:t>Do sparse lattices admit faster lattice reduction algorithms?</a:t>
                </a:r>
              </a:p>
              <a:p>
                <a:pPr marL="285750" indent="-285750">
                  <a:lnSpc>
                    <a:spcPct val="150000"/>
                  </a:lnSpc>
                  <a:buFont typeface="Wingdings" panose="05000000000000000000" pitchFamily="2" charset="2"/>
                  <a:buChar char="Ø"/>
                </a:pPr>
                <a:r>
                  <a:rPr lang="en-US" sz="3600" dirty="0"/>
                  <a:t>Are there other ways of leveraging sparsity for attacks against </a:t>
                </a:r>
                <a14:m>
                  <m:oMath xmlns:m="http://schemas.openxmlformats.org/officeDocument/2006/math">
                    <m:r>
                      <a:rPr lang="en-US" sz="3600" b="0" i="1" smtClean="0">
                        <a:latin typeface="Cambria Math" panose="02040503050406030204" pitchFamily="18" charset="0"/>
                      </a:rPr>
                      <m:t>𝑠𝐿𝑊𝐸</m:t>
                    </m:r>
                  </m:oMath>
                </a14:m>
                <a:r>
                  <a:rPr lang="en-US" sz="3600" dirty="0"/>
                  <a:t> besides the dense minor method?</a:t>
                </a:r>
              </a:p>
              <a:p>
                <a:pPr marL="285750" indent="-285750">
                  <a:lnSpc>
                    <a:spcPct val="150000"/>
                  </a:lnSpc>
                  <a:buFont typeface="Wingdings" panose="05000000000000000000" pitchFamily="2" charset="2"/>
                  <a:buChar char="Ø"/>
                </a:pPr>
                <a:r>
                  <a:rPr lang="en-US" sz="3600" dirty="0"/>
                  <a:t>Is small-secret </a:t>
                </a:r>
                <a14:m>
                  <m:oMath xmlns:m="http://schemas.openxmlformats.org/officeDocument/2006/math">
                    <m:r>
                      <a:rPr lang="en-US" sz="3600" b="0" i="1" smtClean="0">
                        <a:latin typeface="Cambria Math" panose="02040503050406030204" pitchFamily="18" charset="0"/>
                      </a:rPr>
                      <m:t>𝑠𝐿𝑊𝐸</m:t>
                    </m:r>
                  </m:oMath>
                </a14:m>
                <a:r>
                  <a:rPr lang="en-US" sz="3600" dirty="0"/>
                  <a:t> a hard problem?</a:t>
                </a:r>
              </a:p>
            </p:txBody>
          </p:sp>
        </mc:Choice>
        <mc:Fallback xmlns="">
          <p:sp>
            <p:nvSpPr>
              <p:cNvPr id="11" name="TextBox 10">
                <a:extLst>
                  <a:ext uri="{FF2B5EF4-FFF2-40B4-BE49-F238E27FC236}">
                    <a16:creationId xmlns:a16="http://schemas.microsoft.com/office/drawing/2014/main" id="{720922A7-D273-7CC5-1D63-7ABDB2C42839}"/>
                  </a:ext>
                </a:extLst>
              </p:cNvPr>
              <p:cNvSpPr txBox="1">
                <a:spLocks noRot="1" noChangeAspect="1" noMove="1" noResize="1" noEditPoints="1" noAdjustHandles="1" noChangeArrowheads="1" noChangeShapeType="1" noTextEdit="1"/>
              </p:cNvSpPr>
              <p:nvPr/>
            </p:nvSpPr>
            <p:spPr>
              <a:xfrm>
                <a:off x="572237" y="1313146"/>
                <a:ext cx="11568633" cy="5016117"/>
              </a:xfrm>
              <a:prstGeom prst="rect">
                <a:avLst/>
              </a:prstGeom>
              <a:blipFill>
                <a:blip r:embed="rId3"/>
                <a:stretch>
                  <a:fillRect l="-1423" b="-3767"/>
                </a:stretch>
              </a:blipFill>
            </p:spPr>
            <p:txBody>
              <a:bodyPr/>
              <a:lstStyle/>
              <a:p>
                <a:r>
                  <a:rPr lang="en-US">
                    <a:noFill/>
                  </a:rPr>
                  <a:t> </a:t>
                </a:r>
              </a:p>
            </p:txBody>
          </p:sp>
        </mc:Fallback>
      </mc:AlternateContent>
    </p:spTree>
    <p:extLst>
      <p:ext uri="{BB962C8B-B14F-4D97-AF65-F5344CB8AC3E}">
        <p14:creationId xmlns:p14="http://schemas.microsoft.com/office/powerpoint/2010/main" val="58646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1000"/>
                                        <p:tgtEl>
                                          <p:spTgt spid="11">
                                            <p:txEl>
                                              <p:pRg st="3" end="3"/>
                                            </p:txEl>
                                          </p:spTgt>
                                        </p:tgtEl>
                                      </p:cBhvr>
                                    </p:animEffect>
                                    <p:anim calcmode="lin" valueType="num">
                                      <p:cBhvr>
                                        <p:cTn id="29"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9143E-EB43-F342-83DC-2C43EAF73E58}"/>
              </a:ext>
            </a:extLst>
          </p:cNvPr>
          <p:cNvSpPr>
            <a:spLocks noGrp="1"/>
          </p:cNvSpPr>
          <p:nvPr>
            <p:ph type="title"/>
          </p:nvPr>
        </p:nvSpPr>
        <p:spPr>
          <a:xfrm>
            <a:off x="572237" y="-71423"/>
            <a:ext cx="11149781" cy="1325563"/>
          </a:xfrm>
        </p:spPr>
        <p:txBody>
          <a:bodyPr>
            <a:normAutofit/>
          </a:bodyPr>
          <a:lstStyle/>
          <a:p>
            <a:r>
              <a:rPr lang="en-US" sz="5300" dirty="0"/>
              <a:t>Ring Learning with Errors</a:t>
            </a:r>
            <a:endParaRPr lang="en-US" sz="4800" dirty="0"/>
          </a:p>
        </p:txBody>
      </p:sp>
      <p:sp>
        <p:nvSpPr>
          <p:cNvPr id="11" name="TextBox 10">
            <a:extLst>
              <a:ext uri="{FF2B5EF4-FFF2-40B4-BE49-F238E27FC236}">
                <a16:creationId xmlns:a16="http://schemas.microsoft.com/office/drawing/2014/main" id="{720922A7-D273-7CC5-1D63-7ABDB2C42839}"/>
              </a:ext>
            </a:extLst>
          </p:cNvPr>
          <p:cNvSpPr txBox="1"/>
          <p:nvPr/>
        </p:nvSpPr>
        <p:spPr>
          <a:xfrm>
            <a:off x="572237" y="1313146"/>
            <a:ext cx="11568633" cy="843436"/>
          </a:xfrm>
          <a:prstGeom prst="rect">
            <a:avLst/>
          </a:prstGeom>
          <a:noFill/>
        </p:spPr>
        <p:txBody>
          <a:bodyPr wrap="square" rtlCol="0">
            <a:spAutoFit/>
          </a:bodyPr>
          <a:lstStyle/>
          <a:p>
            <a:pPr>
              <a:lnSpc>
                <a:spcPct val="150000"/>
              </a:lnSpc>
            </a:pPr>
            <a:r>
              <a:rPr lang="en-US" sz="3600" dirty="0"/>
              <a:t>Concretely Efficient</a:t>
            </a:r>
          </a:p>
        </p:txBody>
      </p:sp>
      <p:sp>
        <p:nvSpPr>
          <p:cNvPr id="12" name="TextBox 11">
            <a:extLst>
              <a:ext uri="{FF2B5EF4-FFF2-40B4-BE49-F238E27FC236}">
                <a16:creationId xmlns:a16="http://schemas.microsoft.com/office/drawing/2014/main" id="{D6981E14-A816-7BF1-4D0B-31E2D7ABDC0C}"/>
              </a:ext>
            </a:extLst>
          </p:cNvPr>
          <p:cNvSpPr txBox="1"/>
          <p:nvPr/>
        </p:nvSpPr>
        <p:spPr>
          <a:xfrm>
            <a:off x="572237" y="2667587"/>
            <a:ext cx="2717800" cy="707886"/>
          </a:xfrm>
          <a:prstGeom prst="rect">
            <a:avLst/>
          </a:prstGeom>
          <a:noFill/>
        </p:spPr>
        <p:txBody>
          <a:bodyPr wrap="square" rtlCol="0">
            <a:spAutoFit/>
          </a:bodyPr>
          <a:lstStyle/>
          <a:p>
            <a:r>
              <a:rPr lang="en-US" sz="4000" i="1" dirty="0">
                <a:solidFill>
                  <a:srgbClr val="FF0000"/>
                </a:solidFill>
              </a:rPr>
              <a:t>But…</a:t>
            </a:r>
          </a:p>
        </p:txBody>
      </p:sp>
      <p:sp>
        <p:nvSpPr>
          <p:cNvPr id="13" name="TextBox 12">
            <a:extLst>
              <a:ext uri="{FF2B5EF4-FFF2-40B4-BE49-F238E27FC236}">
                <a16:creationId xmlns:a16="http://schemas.microsoft.com/office/drawing/2014/main" id="{C28E6DD2-E394-717B-D249-652B8197A8B8}"/>
              </a:ext>
            </a:extLst>
          </p:cNvPr>
          <p:cNvSpPr txBox="1"/>
          <p:nvPr/>
        </p:nvSpPr>
        <p:spPr>
          <a:xfrm>
            <a:off x="1664973" y="3482528"/>
            <a:ext cx="7975901" cy="1674433"/>
          </a:xfrm>
          <a:prstGeom prst="rect">
            <a:avLst/>
          </a:prstGeom>
          <a:noFill/>
        </p:spPr>
        <p:txBody>
          <a:bodyPr wrap="none" rtlCol="0">
            <a:spAutoFit/>
          </a:bodyPr>
          <a:lstStyle/>
          <a:p>
            <a:pPr marL="571500" indent="-571500">
              <a:lnSpc>
                <a:spcPct val="150000"/>
              </a:lnSpc>
              <a:buFont typeface="Wingdings" panose="05000000000000000000" pitchFamily="2" charset="2"/>
              <a:buChar char="Ø"/>
            </a:pPr>
            <a:r>
              <a:rPr lang="en-US" sz="3600" dirty="0"/>
              <a:t>Efficiency gains require amortization</a:t>
            </a:r>
          </a:p>
          <a:p>
            <a:pPr marL="571500" indent="-571500">
              <a:lnSpc>
                <a:spcPct val="150000"/>
              </a:lnSpc>
              <a:buFont typeface="Wingdings" panose="05000000000000000000" pitchFamily="2" charset="2"/>
              <a:buChar char="Ø"/>
            </a:pPr>
            <a:r>
              <a:rPr lang="en-US" sz="3600" dirty="0"/>
              <a:t>Needs complex operations (NTT) </a:t>
            </a:r>
          </a:p>
        </p:txBody>
      </p:sp>
      <p:pic>
        <p:nvPicPr>
          <p:cNvPr id="15" name="Graphic 14" descr="Worried face outline with solid fill">
            <a:extLst>
              <a:ext uri="{FF2B5EF4-FFF2-40B4-BE49-F238E27FC236}">
                <a16:creationId xmlns:a16="http://schemas.microsoft.com/office/drawing/2014/main" id="{1A696BC7-AAFA-F6C0-63F0-0B8F5895CA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42153" y="5544854"/>
            <a:ext cx="914400" cy="914400"/>
          </a:xfrm>
          <a:prstGeom prst="rect">
            <a:avLst/>
          </a:prstGeom>
        </p:spPr>
      </p:pic>
    </p:spTree>
    <p:extLst>
      <p:ext uri="{BB962C8B-B14F-4D97-AF65-F5344CB8AC3E}">
        <p14:creationId xmlns:p14="http://schemas.microsoft.com/office/powerpoint/2010/main" val="420512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 calcmode="lin" valueType="num">
                                      <p:cBhvr additive="base">
                                        <p:cTn id="18"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
                                            <p:txEl>
                                              <p:pRg st="1" end="1"/>
                                            </p:txEl>
                                          </p:spTgt>
                                        </p:tgtEl>
                                        <p:attrNameLst>
                                          <p:attrName>style.visibility</p:attrName>
                                        </p:attrNameLst>
                                      </p:cBhvr>
                                      <p:to>
                                        <p:strVal val="visible"/>
                                      </p:to>
                                    </p:set>
                                    <p:anim calcmode="lin" valueType="num">
                                      <p:cBhvr additive="base">
                                        <p:cTn id="24"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12" grpId="0"/>
      <p:bldP spid="1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9143E-EB43-F342-83DC-2C43EAF73E58}"/>
              </a:ext>
            </a:extLst>
          </p:cNvPr>
          <p:cNvSpPr>
            <a:spLocks noGrp="1"/>
          </p:cNvSpPr>
          <p:nvPr>
            <p:ph type="title"/>
          </p:nvPr>
        </p:nvSpPr>
        <p:spPr>
          <a:xfrm>
            <a:off x="3315437" y="2493977"/>
            <a:ext cx="5771413" cy="1325563"/>
          </a:xfrm>
        </p:spPr>
        <p:txBody>
          <a:bodyPr>
            <a:normAutofit/>
          </a:bodyPr>
          <a:lstStyle/>
          <a:p>
            <a:r>
              <a:rPr lang="en-US" sz="5300" dirty="0"/>
              <a:t>Can we do better?</a:t>
            </a:r>
            <a:endParaRPr lang="en-US" sz="4800" dirty="0"/>
          </a:p>
        </p:txBody>
      </p:sp>
    </p:spTree>
    <p:extLst>
      <p:ext uri="{BB962C8B-B14F-4D97-AF65-F5344CB8AC3E}">
        <p14:creationId xmlns:p14="http://schemas.microsoft.com/office/powerpoint/2010/main" val="2259826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D09143E-EB43-F342-83DC-2C43EAF73E58}"/>
                  </a:ext>
                </a:extLst>
              </p:cNvPr>
              <p:cNvSpPr>
                <a:spLocks noGrp="1"/>
              </p:cNvSpPr>
              <p:nvPr>
                <p:ph type="title"/>
              </p:nvPr>
            </p:nvSpPr>
            <p:spPr>
              <a:xfrm>
                <a:off x="572237" y="-71423"/>
                <a:ext cx="11149781" cy="1325563"/>
              </a:xfrm>
            </p:spPr>
            <p:txBody>
              <a:bodyPr>
                <a:normAutofit/>
              </a:bodyPr>
              <a:lstStyle/>
              <a:p>
                <a:r>
                  <a:rPr lang="en-US" sz="5300" dirty="0"/>
                  <a:t>Learning with Errors </a:t>
                </a:r>
                <a14:m>
                  <m:oMath xmlns:m="http://schemas.openxmlformats.org/officeDocument/2006/math">
                    <m:d>
                      <m:dPr>
                        <m:ctrlPr>
                          <a:rPr lang="en-US" sz="5300" i="1" smtClean="0">
                            <a:latin typeface="Cambria Math" panose="02040503050406030204" pitchFamily="18" charset="0"/>
                          </a:rPr>
                        </m:ctrlPr>
                      </m:dPr>
                      <m:e>
                        <m:sSub>
                          <m:sSubPr>
                            <m:ctrlPr>
                              <a:rPr lang="en-US" sz="5300" i="1" smtClean="0">
                                <a:latin typeface="Cambria Math" panose="02040503050406030204" pitchFamily="18" charset="0"/>
                              </a:rPr>
                            </m:ctrlPr>
                          </m:sSubPr>
                          <m:e>
                            <m:r>
                              <a:rPr lang="en-US" sz="5300" b="0" i="1" smtClean="0">
                                <a:latin typeface="Cambria Math" panose="02040503050406030204" pitchFamily="18" charset="0"/>
                              </a:rPr>
                              <m:t>𝐿𝑊𝐸</m:t>
                            </m:r>
                          </m:e>
                          <m:sub>
                            <m:r>
                              <a:rPr lang="en-US" sz="5300" b="0" i="1" smtClean="0">
                                <a:latin typeface="Cambria Math" panose="02040503050406030204" pitchFamily="18" charset="0"/>
                              </a:rPr>
                              <m:t>𝑛</m:t>
                            </m:r>
                            <m:r>
                              <a:rPr lang="en-US" sz="5300" b="0" i="1" smtClean="0">
                                <a:latin typeface="Cambria Math" panose="02040503050406030204" pitchFamily="18" charset="0"/>
                              </a:rPr>
                              <m:t>,</m:t>
                            </m:r>
                            <m:r>
                              <a:rPr lang="en-US" sz="5300" b="0" i="1" smtClean="0">
                                <a:latin typeface="Cambria Math" panose="02040503050406030204" pitchFamily="18" charset="0"/>
                              </a:rPr>
                              <m:t>𝑚</m:t>
                            </m:r>
                            <m:r>
                              <a:rPr lang="en-US" sz="5300" b="0" i="1" smtClean="0">
                                <a:latin typeface="Cambria Math" panose="02040503050406030204" pitchFamily="18" charset="0"/>
                              </a:rPr>
                              <m:t>,</m:t>
                            </m:r>
                            <m:r>
                              <a:rPr lang="en-US" sz="5300" b="0" i="1" smtClean="0">
                                <a:latin typeface="Cambria Math" panose="02040503050406030204" pitchFamily="18" charset="0"/>
                              </a:rPr>
                              <m:t>𝜒</m:t>
                            </m:r>
                            <m:r>
                              <a:rPr lang="en-US" sz="5300" b="0" i="1" smtClean="0">
                                <a:latin typeface="Cambria Math" panose="02040503050406030204" pitchFamily="18" charset="0"/>
                              </a:rPr>
                              <m:t>,</m:t>
                            </m:r>
                            <m:r>
                              <a:rPr lang="en-US" sz="5300" b="0" i="1" smtClean="0">
                                <a:latin typeface="Cambria Math" panose="02040503050406030204" pitchFamily="18" charset="0"/>
                              </a:rPr>
                              <m:t>𝑝</m:t>
                            </m:r>
                          </m:sub>
                        </m:sSub>
                      </m:e>
                    </m:d>
                  </m:oMath>
                </a14:m>
                <a:endParaRPr lang="en-US" sz="4800" dirty="0"/>
              </a:p>
            </p:txBody>
          </p:sp>
        </mc:Choice>
        <mc:Fallback xmlns="">
          <p:sp>
            <p:nvSpPr>
              <p:cNvPr id="2" name="Title 1">
                <a:extLst>
                  <a:ext uri="{FF2B5EF4-FFF2-40B4-BE49-F238E27FC236}">
                    <a16:creationId xmlns:a16="http://schemas.microsoft.com/office/drawing/2014/main" id="{DD09143E-EB43-F342-83DC-2C43EAF73E58}"/>
                  </a:ext>
                </a:extLst>
              </p:cNvPr>
              <p:cNvSpPr>
                <a:spLocks noGrp="1" noRot="1" noChangeAspect="1" noMove="1" noResize="1" noEditPoints="1" noAdjustHandles="1" noChangeArrowheads="1" noChangeShapeType="1" noTextEdit="1"/>
              </p:cNvSpPr>
              <p:nvPr>
                <p:ph type="title"/>
              </p:nvPr>
            </p:nvSpPr>
            <p:spPr>
              <a:xfrm>
                <a:off x="572237" y="-71423"/>
                <a:ext cx="11149781" cy="1325563"/>
              </a:xfrm>
              <a:blipFill>
                <a:blip r:embed="rId3"/>
                <a:stretch>
                  <a:fillRect l="-2843" b="-91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D322F82-0A58-0D5E-1F0F-74C90CA62797}"/>
                  </a:ext>
                </a:extLst>
              </p:cNvPr>
              <p:cNvSpPr txBox="1"/>
              <p:nvPr/>
            </p:nvSpPr>
            <p:spPr>
              <a:xfrm>
                <a:off x="201428" y="1498439"/>
                <a:ext cx="5904411"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3600" b="0" i="1" smtClean="0">
                              <a:latin typeface="Cambria Math" panose="02040503050406030204" pitchFamily="18" charset="0"/>
                            </a:rPr>
                          </m:ctrlPr>
                        </m:dPr>
                        <m:e>
                          <m:r>
                            <a:rPr lang="en-US" sz="3600" b="1" i="1" smtClean="0">
                              <a:solidFill>
                                <a:srgbClr val="0070C0"/>
                              </a:solidFill>
                              <a:latin typeface="Cambria Math" panose="02040503050406030204" pitchFamily="18" charset="0"/>
                            </a:rPr>
                            <m:t>𝑨</m:t>
                          </m:r>
                          <m:r>
                            <a:rPr lang="en-US" sz="3600" b="0" i="1" smtClean="0">
                              <a:latin typeface="Cambria Math" panose="02040503050406030204" pitchFamily="18" charset="0"/>
                            </a:rPr>
                            <m:t>,</m:t>
                          </m:r>
                          <m:acc>
                            <m:accPr>
                              <m:chr m:val="⃗"/>
                              <m:ctrlPr>
                                <a:rPr lang="en-US" sz="3600" b="0" i="1" smtClean="0">
                                  <a:latin typeface="Cambria Math" panose="02040503050406030204" pitchFamily="18" charset="0"/>
                                </a:rPr>
                              </m:ctrlPr>
                            </m:accPr>
                            <m:e>
                              <m:r>
                                <a:rPr lang="en-US" sz="3600" b="0" i="1" smtClean="0">
                                  <a:latin typeface="Cambria Math" panose="02040503050406030204" pitchFamily="18" charset="0"/>
                                </a:rPr>
                                <m:t>𝑠</m:t>
                              </m:r>
                            </m:e>
                          </m:acc>
                          <m:r>
                            <a:rPr lang="en-US" sz="3600" b="1" i="1" smtClean="0">
                              <a:solidFill>
                                <a:srgbClr val="0070C0"/>
                              </a:solidFill>
                              <a:latin typeface="Cambria Math" panose="02040503050406030204" pitchFamily="18" charset="0"/>
                            </a:rPr>
                            <m:t>𝑨</m:t>
                          </m:r>
                          <m:r>
                            <a:rPr lang="en-US" sz="3600" b="0" i="1" smtClean="0">
                              <a:latin typeface="Cambria Math" panose="02040503050406030204" pitchFamily="18" charset="0"/>
                            </a:rPr>
                            <m:t>+</m:t>
                          </m:r>
                          <m:acc>
                            <m:accPr>
                              <m:chr m:val="⃗"/>
                              <m:ctrlPr>
                                <a:rPr lang="en-US" sz="3600" b="0" i="1" smtClean="0">
                                  <a:latin typeface="Cambria Math" panose="02040503050406030204" pitchFamily="18" charset="0"/>
                                </a:rPr>
                              </m:ctrlPr>
                            </m:accPr>
                            <m:e>
                              <m:r>
                                <a:rPr lang="en-US" sz="3600" b="0" i="1" smtClean="0">
                                  <a:latin typeface="Cambria Math" panose="02040503050406030204" pitchFamily="18" charset="0"/>
                                </a:rPr>
                                <m:t>𝑒</m:t>
                              </m:r>
                            </m:e>
                          </m:acc>
                        </m:e>
                      </m:d>
                      <m:r>
                        <a:rPr lang="en-US" sz="3600" b="0" i="1" smtClean="0">
                          <a:latin typeface="Cambria Math" panose="02040503050406030204" pitchFamily="18" charset="0"/>
                        </a:rPr>
                        <m:t> </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ea typeface="Cambria Math" panose="02040503050406030204" pitchFamily="18" charset="0"/>
                            </a:rPr>
                            <m:t>≈</m:t>
                          </m:r>
                        </m:e>
                        <m:sub>
                          <m:r>
                            <a:rPr lang="en-US" sz="3600" b="0" i="1" smtClean="0">
                              <a:latin typeface="Cambria Math" panose="02040503050406030204" pitchFamily="18" charset="0"/>
                            </a:rPr>
                            <m:t>𝑐</m:t>
                          </m:r>
                        </m:sub>
                      </m:sSub>
                      <m:d>
                        <m:dPr>
                          <m:ctrlPr>
                            <a:rPr lang="en-US" sz="3600" b="0" i="1" smtClean="0">
                              <a:latin typeface="Cambria Math" panose="02040503050406030204" pitchFamily="18" charset="0"/>
                              <a:ea typeface="Cambria Math" panose="02040503050406030204" pitchFamily="18" charset="0"/>
                            </a:rPr>
                          </m:ctrlPr>
                        </m:dPr>
                        <m:e>
                          <m:r>
                            <a:rPr lang="en-US" sz="3600" b="1" i="1" smtClean="0">
                              <a:solidFill>
                                <a:srgbClr val="0070C0"/>
                              </a:solidFill>
                              <a:latin typeface="Cambria Math" panose="02040503050406030204" pitchFamily="18" charset="0"/>
                              <a:ea typeface="Cambria Math" panose="02040503050406030204" pitchFamily="18" charset="0"/>
                            </a:rPr>
                            <m:t>𝑨</m:t>
                          </m:r>
                          <m:r>
                            <a:rPr lang="en-US" sz="3600" b="0" i="1" smtClean="0">
                              <a:latin typeface="Cambria Math" panose="02040503050406030204" pitchFamily="18" charset="0"/>
                            </a:rPr>
                            <m:t>, </m:t>
                          </m:r>
                          <m:acc>
                            <m:accPr>
                              <m:chr m:val="⃗"/>
                              <m:ctrlPr>
                                <a:rPr lang="en-US" sz="3600" b="0" i="1" smtClean="0">
                                  <a:latin typeface="Cambria Math" panose="02040503050406030204" pitchFamily="18" charset="0"/>
                                </a:rPr>
                              </m:ctrlPr>
                            </m:accPr>
                            <m:e>
                              <m:r>
                                <a:rPr lang="en-US" sz="3600" b="0" i="1" smtClean="0">
                                  <a:latin typeface="Cambria Math" panose="02040503050406030204" pitchFamily="18" charset="0"/>
                                </a:rPr>
                                <m:t>𝑟</m:t>
                              </m:r>
                            </m:e>
                          </m:acc>
                        </m:e>
                      </m:d>
                    </m:oMath>
                  </m:oMathPara>
                </a14:m>
                <a:endParaRPr lang="en-US" dirty="0"/>
              </a:p>
            </p:txBody>
          </p:sp>
        </mc:Choice>
        <mc:Fallback xmlns="">
          <p:sp>
            <p:nvSpPr>
              <p:cNvPr id="5" name="TextBox 4">
                <a:extLst>
                  <a:ext uri="{FF2B5EF4-FFF2-40B4-BE49-F238E27FC236}">
                    <a16:creationId xmlns:a16="http://schemas.microsoft.com/office/drawing/2014/main" id="{6D322F82-0A58-0D5E-1F0F-74C90CA62797}"/>
                  </a:ext>
                </a:extLst>
              </p:cNvPr>
              <p:cNvSpPr txBox="1">
                <a:spLocks noRot="1" noChangeAspect="1" noMove="1" noResize="1" noEditPoints="1" noAdjustHandles="1" noChangeArrowheads="1" noChangeShapeType="1" noTextEdit="1"/>
              </p:cNvSpPr>
              <p:nvPr/>
            </p:nvSpPr>
            <p:spPr>
              <a:xfrm>
                <a:off x="201428" y="1498439"/>
                <a:ext cx="5904411" cy="64633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8F8F5AD-FCE4-906C-BC77-BAB09E6FA533}"/>
                  </a:ext>
                </a:extLst>
              </p:cNvPr>
              <p:cNvSpPr txBox="1"/>
              <p:nvPr/>
            </p:nvSpPr>
            <p:spPr>
              <a:xfrm>
                <a:off x="159148" y="2412668"/>
                <a:ext cx="9621989" cy="689099"/>
              </a:xfrm>
              <a:prstGeom prst="rect">
                <a:avLst/>
              </a:prstGeom>
              <a:noFill/>
            </p:spPr>
            <p:txBody>
              <a:bodyPr wrap="square" rtlCol="0">
                <a:spAutoFit/>
              </a:bodyPr>
              <a:lstStyle/>
              <a:p>
                <a14:m>
                  <m:oMath xmlns:m="http://schemas.openxmlformats.org/officeDocument/2006/math">
                    <m:r>
                      <a:rPr lang="en-US" sz="3600" b="1" i="1" smtClean="0">
                        <a:solidFill>
                          <a:srgbClr val="0070C0"/>
                        </a:solidFill>
                        <a:latin typeface="Cambria Math" panose="02040503050406030204" pitchFamily="18" charset="0"/>
                      </a:rPr>
                      <m:t>𝑨</m:t>
                    </m:r>
                    <m:r>
                      <a:rPr lang="en-US" sz="3600" b="1" i="1" smtClean="0">
                        <a:solidFill>
                          <a:srgbClr val="0070C0"/>
                        </a:solidFill>
                        <a:latin typeface="Cambria Math" panose="02040503050406030204" pitchFamily="18" charset="0"/>
                      </a:rPr>
                      <m:t> </m:t>
                    </m:r>
                    <m:r>
                      <m:rPr>
                        <m:sty m:val="p"/>
                      </m:rPr>
                      <a:rPr lang="en-US" sz="3600" b="0" i="0" smtClean="0">
                        <a:solidFill>
                          <a:schemeClr val="tx1"/>
                        </a:solidFill>
                        <a:latin typeface="Cambria Math" panose="02040503050406030204" pitchFamily="18" charset="0"/>
                      </a:rPr>
                      <m:t>is</m:t>
                    </m:r>
                    <m:r>
                      <a:rPr lang="en-US" sz="3600" b="0" i="0" smtClean="0">
                        <a:solidFill>
                          <a:schemeClr val="tx1"/>
                        </a:solidFill>
                        <a:latin typeface="Cambria Math" panose="02040503050406030204" pitchFamily="18" charset="0"/>
                      </a:rPr>
                      <m:t> </m:t>
                    </m:r>
                    <m:r>
                      <m:rPr>
                        <m:sty m:val="p"/>
                      </m:rPr>
                      <a:rPr lang="en-US" sz="3600" b="0" i="0" smtClean="0">
                        <a:solidFill>
                          <a:schemeClr val="tx1"/>
                        </a:solidFill>
                        <a:latin typeface="Cambria Math" panose="02040503050406030204" pitchFamily="18" charset="0"/>
                      </a:rPr>
                      <m:t>a</m:t>
                    </m:r>
                    <m:r>
                      <a:rPr lang="en-US" sz="3600" b="0" i="0" smtClean="0">
                        <a:solidFill>
                          <a:schemeClr val="tx1"/>
                        </a:solidFill>
                        <a:latin typeface="Cambria Math" panose="02040503050406030204" pitchFamily="18" charset="0"/>
                      </a:rPr>
                      <m:t> </m:t>
                    </m:r>
                    <m:r>
                      <m:rPr>
                        <m:sty m:val="p"/>
                      </m:rPr>
                      <a:rPr lang="en-US" sz="3600" b="0" i="0" smtClean="0">
                        <a:solidFill>
                          <a:schemeClr val="tx1"/>
                        </a:solidFill>
                        <a:latin typeface="Cambria Math" panose="02040503050406030204" pitchFamily="18" charset="0"/>
                      </a:rPr>
                      <m:t>random</m:t>
                    </m:r>
                    <m:r>
                      <a:rPr lang="en-US" sz="3600" b="0" i="0" smtClean="0">
                        <a:solidFill>
                          <a:schemeClr val="tx1"/>
                        </a:solidFill>
                        <a:latin typeface="Cambria Math" panose="02040503050406030204" pitchFamily="18" charset="0"/>
                      </a:rPr>
                      <m:t> </m:t>
                    </m:r>
                    <m:r>
                      <m:rPr>
                        <m:nor/>
                      </m:rPr>
                      <a:rPr lang="en-US" sz="3600" b="0" i="0" smtClean="0">
                        <a:solidFill>
                          <a:schemeClr val="tx1"/>
                        </a:solidFill>
                        <a:latin typeface="Cambria Math" panose="02040503050406030204" pitchFamily="18" charset="0"/>
                        <a:ea typeface="Cambria Math" panose="02040503050406030204" pitchFamily="18" charset="0"/>
                      </a:rPr>
                      <m:t>matrix</m:t>
                    </m:r>
                    <m:r>
                      <m:rPr>
                        <m:nor/>
                      </m:rPr>
                      <a:rPr lang="en-US" sz="3600" b="0" i="0" smtClean="0">
                        <a:solidFill>
                          <a:schemeClr val="tx1"/>
                        </a:solidFill>
                        <a:latin typeface="Cambria Math" panose="02040503050406030204" pitchFamily="18" charset="0"/>
                        <a:ea typeface="Cambria Math" panose="02040503050406030204" pitchFamily="18" charset="0"/>
                      </a:rPr>
                      <m:t> </m:t>
                    </m:r>
                    <m:r>
                      <m:rPr>
                        <m:nor/>
                      </m:rPr>
                      <a:rPr lang="en-US" sz="3600" b="0" i="0" smtClean="0">
                        <a:solidFill>
                          <a:schemeClr val="tx1"/>
                        </a:solidFill>
                        <a:latin typeface="Cambria Math" panose="02040503050406030204" pitchFamily="18" charset="0"/>
                        <a:ea typeface="Cambria Math" panose="02040503050406030204" pitchFamily="18" charset="0"/>
                      </a:rPr>
                      <m:t>in</m:t>
                    </m:r>
                    <m:r>
                      <a:rPr lang="en-US" sz="3600" b="0" i="1" smtClean="0">
                        <a:solidFill>
                          <a:schemeClr val="tx1"/>
                        </a:solidFill>
                        <a:latin typeface="Cambria Math" panose="02040503050406030204" pitchFamily="18" charset="0"/>
                        <a:ea typeface="Cambria Math" panose="02040503050406030204" pitchFamily="18" charset="0"/>
                      </a:rPr>
                      <m:t> </m:t>
                    </m:r>
                    <m:sSubSup>
                      <m:sSubSupPr>
                        <m:ctrlPr>
                          <a:rPr lang="en-US" sz="3600" b="0" i="1" smtClean="0">
                            <a:solidFill>
                              <a:schemeClr val="tx1"/>
                            </a:solidFill>
                            <a:latin typeface="Cambria Math" panose="02040503050406030204" pitchFamily="18" charset="0"/>
                            <a:ea typeface="Cambria Math" panose="02040503050406030204" pitchFamily="18" charset="0"/>
                          </a:rPr>
                        </m:ctrlPr>
                      </m:sSubSupPr>
                      <m:e>
                        <m:r>
                          <a:rPr lang="en-US" sz="3600" b="0" i="1" smtClean="0">
                            <a:solidFill>
                              <a:schemeClr val="tx1"/>
                            </a:solidFill>
                            <a:latin typeface="Cambria Math" panose="02040503050406030204" pitchFamily="18" charset="0"/>
                            <a:ea typeface="Cambria Math" panose="02040503050406030204" pitchFamily="18" charset="0"/>
                          </a:rPr>
                          <m:t>ℤ</m:t>
                        </m:r>
                      </m:e>
                      <m:sub>
                        <m:r>
                          <a:rPr lang="en-US" sz="3600" b="0" i="1" smtClean="0">
                            <a:solidFill>
                              <a:schemeClr val="tx1"/>
                            </a:solidFill>
                            <a:latin typeface="Cambria Math" panose="02040503050406030204" pitchFamily="18" charset="0"/>
                            <a:ea typeface="Cambria Math" panose="02040503050406030204" pitchFamily="18" charset="0"/>
                          </a:rPr>
                          <m:t>𝑝</m:t>
                        </m:r>
                      </m:sub>
                      <m:sup>
                        <m:r>
                          <a:rPr lang="en-US" sz="3600" b="0" i="1" smtClean="0">
                            <a:solidFill>
                              <a:schemeClr val="tx1"/>
                            </a:solidFill>
                            <a:latin typeface="Cambria Math" panose="02040503050406030204" pitchFamily="18" charset="0"/>
                            <a:ea typeface="Cambria Math" panose="02040503050406030204" pitchFamily="18" charset="0"/>
                          </a:rPr>
                          <m:t>𝑛</m:t>
                        </m:r>
                        <m:r>
                          <a:rPr lang="en-US" sz="3600" b="0" i="1" smtClean="0">
                            <a:solidFill>
                              <a:schemeClr val="tx1"/>
                            </a:solidFill>
                            <a:latin typeface="Cambria Math" panose="02040503050406030204" pitchFamily="18" charset="0"/>
                            <a:ea typeface="Cambria Math" panose="02040503050406030204" pitchFamily="18" charset="0"/>
                          </a:rPr>
                          <m:t>×</m:t>
                        </m:r>
                        <m:r>
                          <a:rPr lang="en-US" sz="3600" b="0" i="1" smtClean="0">
                            <a:solidFill>
                              <a:schemeClr val="tx1"/>
                            </a:solidFill>
                            <a:latin typeface="Cambria Math" panose="02040503050406030204" pitchFamily="18" charset="0"/>
                            <a:ea typeface="Cambria Math" panose="02040503050406030204" pitchFamily="18" charset="0"/>
                          </a:rPr>
                          <m:t>𝑚</m:t>
                        </m:r>
                      </m:sup>
                    </m:sSubSup>
                  </m:oMath>
                </a14:m>
                <a:r>
                  <a:rPr lang="en-US" dirty="0"/>
                  <a:t> </a:t>
                </a:r>
              </a:p>
            </p:txBody>
          </p:sp>
        </mc:Choice>
        <mc:Fallback xmlns="">
          <p:sp>
            <p:nvSpPr>
              <p:cNvPr id="6" name="TextBox 5">
                <a:extLst>
                  <a:ext uri="{FF2B5EF4-FFF2-40B4-BE49-F238E27FC236}">
                    <a16:creationId xmlns:a16="http://schemas.microsoft.com/office/drawing/2014/main" id="{98F8F5AD-FCE4-906C-BC77-BAB09E6FA533}"/>
                  </a:ext>
                </a:extLst>
              </p:cNvPr>
              <p:cNvSpPr txBox="1">
                <a:spLocks noRot="1" noChangeAspect="1" noMove="1" noResize="1" noEditPoints="1" noAdjustHandles="1" noChangeArrowheads="1" noChangeShapeType="1" noTextEdit="1"/>
              </p:cNvSpPr>
              <p:nvPr/>
            </p:nvSpPr>
            <p:spPr>
              <a:xfrm>
                <a:off x="159148" y="2412668"/>
                <a:ext cx="9621989" cy="68909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52732F9-7E83-AE83-53FD-8C6FB38C3F2B}"/>
                  </a:ext>
                </a:extLst>
              </p:cNvPr>
              <p:cNvSpPr txBox="1"/>
              <p:nvPr/>
            </p:nvSpPr>
            <p:spPr>
              <a:xfrm>
                <a:off x="159149" y="3697596"/>
                <a:ext cx="4023502" cy="689099"/>
              </a:xfrm>
              <a:prstGeom prst="rect">
                <a:avLst/>
              </a:prstGeom>
              <a:noFill/>
            </p:spPr>
            <p:txBody>
              <a:bodyPr wrap="square" rtlCol="0">
                <a:spAutoFit/>
              </a:bodyPr>
              <a:lstStyle/>
              <a:p>
                <a14:m>
                  <m:oMath xmlns:m="http://schemas.openxmlformats.org/officeDocument/2006/math">
                    <m:acc>
                      <m:accPr>
                        <m:chr m:val="⃗"/>
                        <m:ctrlPr>
                          <a:rPr lang="en-US" sz="3600" i="1" smtClean="0">
                            <a:solidFill>
                              <a:schemeClr val="tx1"/>
                            </a:solidFill>
                            <a:latin typeface="Cambria Math" panose="02040503050406030204" pitchFamily="18" charset="0"/>
                          </a:rPr>
                        </m:ctrlPr>
                      </m:accPr>
                      <m:e>
                        <m:r>
                          <a:rPr lang="en-US" sz="3600" b="0" i="1" smtClean="0">
                            <a:solidFill>
                              <a:schemeClr val="tx1"/>
                            </a:solidFill>
                            <a:latin typeface="Cambria Math" panose="02040503050406030204" pitchFamily="18" charset="0"/>
                          </a:rPr>
                          <m:t>𝑠</m:t>
                        </m:r>
                      </m:e>
                    </m:acc>
                    <m:r>
                      <a:rPr lang="en-US" sz="3600" i="1" smtClean="0">
                        <a:solidFill>
                          <a:schemeClr val="tx1"/>
                        </a:solidFill>
                        <a:latin typeface="Cambria Math" panose="02040503050406030204" pitchFamily="18" charset="0"/>
                        <a:ea typeface="Cambria Math" panose="02040503050406030204" pitchFamily="18" charset="0"/>
                      </a:rPr>
                      <m:t>←</m:t>
                    </m:r>
                    <m:sSubSup>
                      <m:sSubSupPr>
                        <m:ctrlPr>
                          <a:rPr lang="en-US" sz="3600" i="1" smtClean="0">
                            <a:solidFill>
                              <a:schemeClr val="tx1"/>
                            </a:solidFill>
                            <a:latin typeface="Cambria Math" panose="02040503050406030204" pitchFamily="18" charset="0"/>
                            <a:ea typeface="Cambria Math" panose="02040503050406030204" pitchFamily="18" charset="0"/>
                          </a:rPr>
                        </m:ctrlPr>
                      </m:sSubSupPr>
                      <m:e>
                        <m:r>
                          <a:rPr lang="en-US" sz="3600" b="0" i="1" smtClean="0">
                            <a:solidFill>
                              <a:schemeClr val="tx1"/>
                            </a:solidFill>
                            <a:latin typeface="Cambria Math" panose="02040503050406030204" pitchFamily="18" charset="0"/>
                            <a:ea typeface="Cambria Math" panose="02040503050406030204" pitchFamily="18" charset="0"/>
                          </a:rPr>
                          <m:t>ℤ</m:t>
                        </m:r>
                      </m:e>
                      <m:sub>
                        <m:r>
                          <a:rPr lang="en-US" sz="3600" b="0" i="1" smtClean="0">
                            <a:solidFill>
                              <a:schemeClr val="tx1"/>
                            </a:solidFill>
                            <a:latin typeface="Cambria Math" panose="02040503050406030204" pitchFamily="18" charset="0"/>
                            <a:ea typeface="Cambria Math" panose="02040503050406030204" pitchFamily="18" charset="0"/>
                          </a:rPr>
                          <m:t>𝑝</m:t>
                        </m:r>
                      </m:sub>
                      <m:sup>
                        <m:r>
                          <a:rPr lang="en-US" sz="3600" b="0" i="1" smtClean="0">
                            <a:solidFill>
                              <a:schemeClr val="tx1"/>
                            </a:solidFill>
                            <a:latin typeface="Cambria Math" panose="02040503050406030204" pitchFamily="18" charset="0"/>
                            <a:ea typeface="Cambria Math" panose="02040503050406030204" pitchFamily="18" charset="0"/>
                          </a:rPr>
                          <m:t>𝑛</m:t>
                        </m:r>
                      </m:sup>
                    </m:sSubSup>
                    <m:r>
                      <a:rPr lang="en-US" sz="3600" b="1" i="1" smtClean="0">
                        <a:solidFill>
                          <a:srgbClr val="0070C0"/>
                        </a:solidFill>
                        <a:latin typeface="Cambria Math" panose="02040503050406030204" pitchFamily="18" charset="0"/>
                      </a:rPr>
                      <m:t> </m:t>
                    </m:r>
                    <m:r>
                      <a:rPr lang="en-US" sz="3600" b="0" i="1" smtClean="0">
                        <a:solidFill>
                          <a:schemeClr val="tx1"/>
                        </a:solidFill>
                        <a:latin typeface="Cambria Math" panose="02040503050406030204" pitchFamily="18" charset="0"/>
                        <a:ea typeface="Cambria Math" panose="02040503050406030204" pitchFamily="18" charset="0"/>
                      </a:rPr>
                      <m:t>  </m:t>
                    </m:r>
                  </m:oMath>
                </a14:m>
                <a:r>
                  <a:rPr lang="en-US" dirty="0"/>
                  <a:t> </a:t>
                </a:r>
              </a:p>
            </p:txBody>
          </p:sp>
        </mc:Choice>
        <mc:Fallback xmlns="">
          <p:sp>
            <p:nvSpPr>
              <p:cNvPr id="7" name="TextBox 6">
                <a:extLst>
                  <a:ext uri="{FF2B5EF4-FFF2-40B4-BE49-F238E27FC236}">
                    <a16:creationId xmlns:a16="http://schemas.microsoft.com/office/drawing/2014/main" id="{552732F9-7E83-AE83-53FD-8C6FB38C3F2B}"/>
                  </a:ext>
                </a:extLst>
              </p:cNvPr>
              <p:cNvSpPr txBox="1">
                <a:spLocks noRot="1" noChangeAspect="1" noMove="1" noResize="1" noEditPoints="1" noAdjustHandles="1" noChangeArrowheads="1" noChangeShapeType="1" noTextEdit="1"/>
              </p:cNvSpPr>
              <p:nvPr/>
            </p:nvSpPr>
            <p:spPr>
              <a:xfrm>
                <a:off x="159149" y="3697596"/>
                <a:ext cx="4023502" cy="68909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EFC33B7-43E8-EA3A-4B60-A88D99CFA154}"/>
                  </a:ext>
                </a:extLst>
              </p:cNvPr>
              <p:cNvSpPr txBox="1"/>
              <p:nvPr/>
            </p:nvSpPr>
            <p:spPr>
              <a:xfrm>
                <a:off x="159149" y="4481086"/>
                <a:ext cx="1716854" cy="646331"/>
              </a:xfrm>
              <a:prstGeom prst="rect">
                <a:avLst/>
              </a:prstGeom>
              <a:noFill/>
            </p:spPr>
            <p:txBody>
              <a:bodyPr wrap="square" rtlCol="0">
                <a:spAutoFit/>
              </a:bodyPr>
              <a:lstStyle/>
              <a:p>
                <a14:m>
                  <m:oMath xmlns:m="http://schemas.openxmlformats.org/officeDocument/2006/math">
                    <m:acc>
                      <m:accPr>
                        <m:chr m:val="⃗"/>
                        <m:ctrlPr>
                          <a:rPr lang="en-US" sz="3600" i="1" smtClean="0">
                            <a:solidFill>
                              <a:schemeClr val="tx1"/>
                            </a:solidFill>
                            <a:latin typeface="Cambria Math" panose="02040503050406030204" pitchFamily="18" charset="0"/>
                            <a:ea typeface="Cambria Math" panose="02040503050406030204" pitchFamily="18" charset="0"/>
                          </a:rPr>
                        </m:ctrlPr>
                      </m:accPr>
                      <m:e>
                        <m:r>
                          <a:rPr lang="en-US" sz="3600" b="0" i="1" smtClean="0">
                            <a:solidFill>
                              <a:schemeClr val="tx1"/>
                            </a:solidFill>
                            <a:latin typeface="Cambria Math" panose="02040503050406030204" pitchFamily="18" charset="0"/>
                            <a:ea typeface="Cambria Math" panose="02040503050406030204" pitchFamily="18" charset="0"/>
                          </a:rPr>
                          <m:t>𝑒</m:t>
                        </m:r>
                      </m:e>
                    </m:acc>
                    <m:r>
                      <a:rPr lang="en-US" sz="3600" i="1" smtClean="0">
                        <a:solidFill>
                          <a:schemeClr val="tx1"/>
                        </a:solidFill>
                        <a:latin typeface="Cambria Math" panose="02040503050406030204" pitchFamily="18" charset="0"/>
                        <a:ea typeface="Cambria Math" panose="02040503050406030204" pitchFamily="18" charset="0"/>
                      </a:rPr>
                      <m:t>←</m:t>
                    </m:r>
                    <m:sSup>
                      <m:sSupPr>
                        <m:ctrlPr>
                          <a:rPr lang="en-US" sz="3600" i="1" smtClean="0">
                            <a:solidFill>
                              <a:schemeClr val="tx1"/>
                            </a:solidFill>
                            <a:latin typeface="Cambria Math" panose="02040503050406030204" pitchFamily="18" charset="0"/>
                            <a:ea typeface="Cambria Math" panose="02040503050406030204" pitchFamily="18" charset="0"/>
                          </a:rPr>
                        </m:ctrlPr>
                      </m:sSupPr>
                      <m:e>
                        <m:r>
                          <a:rPr lang="en-US" sz="3600" b="0" i="1" smtClean="0">
                            <a:solidFill>
                              <a:schemeClr val="tx1"/>
                            </a:solidFill>
                            <a:latin typeface="Cambria Math" panose="02040503050406030204" pitchFamily="18" charset="0"/>
                            <a:ea typeface="Cambria Math" panose="02040503050406030204" pitchFamily="18" charset="0"/>
                          </a:rPr>
                          <m:t>𝜒</m:t>
                        </m:r>
                      </m:e>
                      <m:sup>
                        <m:r>
                          <a:rPr lang="en-US" sz="3600" b="0" i="1" smtClean="0">
                            <a:solidFill>
                              <a:schemeClr val="tx1"/>
                            </a:solidFill>
                            <a:latin typeface="Cambria Math" panose="02040503050406030204" pitchFamily="18" charset="0"/>
                            <a:ea typeface="Cambria Math" panose="02040503050406030204" pitchFamily="18" charset="0"/>
                          </a:rPr>
                          <m:t>𝑚</m:t>
                        </m:r>
                      </m:sup>
                    </m:sSup>
                  </m:oMath>
                </a14:m>
                <a:r>
                  <a:rPr lang="en-US" sz="3600" dirty="0">
                    <a:latin typeface="Cambria Math" panose="02040503050406030204" pitchFamily="18" charset="0"/>
                  </a:rPr>
                  <a:t> </a:t>
                </a:r>
              </a:p>
            </p:txBody>
          </p:sp>
        </mc:Choice>
        <mc:Fallback xmlns="">
          <p:sp>
            <p:nvSpPr>
              <p:cNvPr id="8" name="TextBox 7">
                <a:extLst>
                  <a:ext uri="{FF2B5EF4-FFF2-40B4-BE49-F238E27FC236}">
                    <a16:creationId xmlns:a16="http://schemas.microsoft.com/office/drawing/2014/main" id="{7EFC33B7-43E8-EA3A-4B60-A88D99CFA154}"/>
                  </a:ext>
                </a:extLst>
              </p:cNvPr>
              <p:cNvSpPr txBox="1">
                <a:spLocks noRot="1" noChangeAspect="1" noMove="1" noResize="1" noEditPoints="1" noAdjustHandles="1" noChangeArrowheads="1" noChangeShapeType="1" noTextEdit="1"/>
              </p:cNvSpPr>
              <p:nvPr/>
            </p:nvSpPr>
            <p:spPr>
              <a:xfrm>
                <a:off x="159149" y="4481086"/>
                <a:ext cx="1716854" cy="64633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F506DEF-FC71-543D-BEB7-682B80A3462F}"/>
                  </a:ext>
                </a:extLst>
              </p:cNvPr>
              <p:cNvSpPr txBox="1"/>
              <p:nvPr/>
            </p:nvSpPr>
            <p:spPr>
              <a:xfrm>
                <a:off x="3625092" y="3697595"/>
                <a:ext cx="4259478" cy="689099"/>
              </a:xfrm>
              <a:prstGeom prst="rect">
                <a:avLst/>
              </a:prstGeom>
              <a:noFill/>
            </p:spPr>
            <p:txBody>
              <a:bodyPr wrap="square" rtlCol="0">
                <a:spAutoFit/>
              </a:bodyPr>
              <a:lstStyle/>
              <a:p>
                <a14:m>
                  <m:oMath xmlns:m="http://schemas.openxmlformats.org/officeDocument/2006/math">
                    <m:acc>
                      <m:accPr>
                        <m:chr m:val="⃗"/>
                        <m:ctrlPr>
                          <a:rPr lang="en-US" sz="3600" i="1" smtClean="0">
                            <a:solidFill>
                              <a:schemeClr val="tx1"/>
                            </a:solidFill>
                            <a:latin typeface="Cambria Math" panose="02040503050406030204" pitchFamily="18" charset="0"/>
                            <a:ea typeface="Cambria Math" panose="02040503050406030204" pitchFamily="18" charset="0"/>
                          </a:rPr>
                        </m:ctrlPr>
                      </m:accPr>
                      <m:e>
                        <m:r>
                          <a:rPr lang="en-US" sz="3600" b="0" i="1" smtClean="0">
                            <a:solidFill>
                              <a:schemeClr val="tx1"/>
                            </a:solidFill>
                            <a:latin typeface="Cambria Math" panose="02040503050406030204" pitchFamily="18" charset="0"/>
                            <a:ea typeface="Cambria Math" panose="02040503050406030204" pitchFamily="18" charset="0"/>
                          </a:rPr>
                          <m:t>𝑟</m:t>
                        </m:r>
                      </m:e>
                    </m:acc>
                    <m:r>
                      <a:rPr lang="en-US" sz="3600" i="1" smtClean="0">
                        <a:solidFill>
                          <a:schemeClr val="tx1"/>
                        </a:solidFill>
                        <a:latin typeface="Cambria Math" panose="02040503050406030204" pitchFamily="18" charset="0"/>
                        <a:ea typeface="Cambria Math" panose="02040503050406030204" pitchFamily="18" charset="0"/>
                      </a:rPr>
                      <m:t>←</m:t>
                    </m:r>
                    <m:sSubSup>
                      <m:sSubSupPr>
                        <m:ctrlPr>
                          <a:rPr lang="en-US" sz="3600" i="1" smtClean="0">
                            <a:solidFill>
                              <a:schemeClr val="tx1"/>
                            </a:solidFill>
                            <a:latin typeface="Cambria Math" panose="02040503050406030204" pitchFamily="18" charset="0"/>
                            <a:ea typeface="Cambria Math" panose="02040503050406030204" pitchFamily="18" charset="0"/>
                          </a:rPr>
                        </m:ctrlPr>
                      </m:sSubSupPr>
                      <m:e>
                        <m:r>
                          <a:rPr lang="en-US" sz="3600" b="0" i="1" smtClean="0">
                            <a:solidFill>
                              <a:schemeClr val="tx1"/>
                            </a:solidFill>
                            <a:latin typeface="Cambria Math" panose="02040503050406030204" pitchFamily="18" charset="0"/>
                            <a:ea typeface="Cambria Math" panose="02040503050406030204" pitchFamily="18" charset="0"/>
                          </a:rPr>
                          <m:t>ℤ</m:t>
                        </m:r>
                      </m:e>
                      <m:sub>
                        <m:r>
                          <a:rPr lang="en-US" sz="3600" b="0" i="1" smtClean="0">
                            <a:solidFill>
                              <a:schemeClr val="tx1"/>
                            </a:solidFill>
                            <a:latin typeface="Cambria Math" panose="02040503050406030204" pitchFamily="18" charset="0"/>
                            <a:ea typeface="Cambria Math" panose="02040503050406030204" pitchFamily="18" charset="0"/>
                          </a:rPr>
                          <m:t>𝑝</m:t>
                        </m:r>
                      </m:sub>
                      <m:sup>
                        <m:r>
                          <a:rPr lang="en-US" sz="3600" b="0" i="1" smtClean="0">
                            <a:solidFill>
                              <a:schemeClr val="tx1"/>
                            </a:solidFill>
                            <a:latin typeface="Cambria Math" panose="02040503050406030204" pitchFamily="18" charset="0"/>
                            <a:ea typeface="Cambria Math" panose="02040503050406030204" pitchFamily="18" charset="0"/>
                          </a:rPr>
                          <m:t>𝑛</m:t>
                        </m:r>
                      </m:sup>
                    </m:sSubSup>
                  </m:oMath>
                </a14:m>
                <a:r>
                  <a:rPr lang="en-US" dirty="0"/>
                  <a:t> </a:t>
                </a:r>
              </a:p>
            </p:txBody>
          </p:sp>
        </mc:Choice>
        <mc:Fallback xmlns="">
          <p:sp>
            <p:nvSpPr>
              <p:cNvPr id="9" name="TextBox 8">
                <a:extLst>
                  <a:ext uri="{FF2B5EF4-FFF2-40B4-BE49-F238E27FC236}">
                    <a16:creationId xmlns:a16="http://schemas.microsoft.com/office/drawing/2014/main" id="{BF506DEF-FC71-543D-BEB7-682B80A3462F}"/>
                  </a:ext>
                </a:extLst>
              </p:cNvPr>
              <p:cNvSpPr txBox="1">
                <a:spLocks noRot="1" noChangeAspect="1" noMove="1" noResize="1" noEditPoints="1" noAdjustHandles="1" noChangeArrowheads="1" noChangeShapeType="1" noTextEdit="1"/>
              </p:cNvSpPr>
              <p:nvPr/>
            </p:nvSpPr>
            <p:spPr>
              <a:xfrm>
                <a:off x="3625092" y="3697595"/>
                <a:ext cx="4259478" cy="68909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87FE5FB-1FB9-657B-D517-1D632881FCA9}"/>
                  </a:ext>
                </a:extLst>
              </p:cNvPr>
              <p:cNvSpPr txBox="1"/>
              <p:nvPr/>
            </p:nvSpPr>
            <p:spPr>
              <a:xfrm>
                <a:off x="1734418" y="4481086"/>
                <a:ext cx="4595597" cy="1200329"/>
              </a:xfrm>
              <a:prstGeom prst="rect">
                <a:avLst/>
              </a:prstGeom>
              <a:noFill/>
            </p:spPr>
            <p:txBody>
              <a:bodyPr wrap="square" rtlCol="0">
                <a:spAutoFit/>
              </a:bodyPr>
              <a:lstStyle/>
              <a:p>
                <a:r>
                  <a:rPr lang="en-US" sz="3600" dirty="0">
                    <a:latin typeface="Cambria Math" panose="02040503050406030204" pitchFamily="18" charset="0"/>
                    <a:ea typeface="Cambria Math" panose="02040503050406030204" pitchFamily="18" charset="0"/>
                  </a:rPr>
                  <a:t>for some low-norm error distribution </a:t>
                </a:r>
                <a14:m>
                  <m:oMath xmlns:m="http://schemas.openxmlformats.org/officeDocument/2006/math">
                    <m:r>
                      <a:rPr lang="en-US" sz="3600" i="1">
                        <a:latin typeface="Cambria Math" panose="02040503050406030204" pitchFamily="18" charset="0"/>
                        <a:ea typeface="Cambria Math" panose="02040503050406030204" pitchFamily="18" charset="0"/>
                      </a:rPr>
                      <m:t>𝜒</m:t>
                    </m:r>
                  </m:oMath>
                </a14:m>
                <a:endParaRPr lang="en-US" sz="3600" i="1" dirty="0">
                  <a:latin typeface="Cambria Math" panose="02040503050406030204" pitchFamily="18" charset="0"/>
                  <a:ea typeface="Cambria Math" panose="02040503050406030204" pitchFamily="18" charset="0"/>
                </a:endParaRPr>
              </a:p>
            </p:txBody>
          </p:sp>
        </mc:Choice>
        <mc:Fallback xmlns="">
          <p:sp>
            <p:nvSpPr>
              <p:cNvPr id="3" name="TextBox 2">
                <a:extLst>
                  <a:ext uri="{FF2B5EF4-FFF2-40B4-BE49-F238E27FC236}">
                    <a16:creationId xmlns:a16="http://schemas.microsoft.com/office/drawing/2014/main" id="{887FE5FB-1FB9-657B-D517-1D632881FCA9}"/>
                  </a:ext>
                </a:extLst>
              </p:cNvPr>
              <p:cNvSpPr txBox="1">
                <a:spLocks noRot="1" noChangeAspect="1" noMove="1" noResize="1" noEditPoints="1" noAdjustHandles="1" noChangeArrowheads="1" noChangeShapeType="1" noTextEdit="1"/>
              </p:cNvSpPr>
              <p:nvPr/>
            </p:nvSpPr>
            <p:spPr>
              <a:xfrm>
                <a:off x="1734418" y="4481086"/>
                <a:ext cx="4595597" cy="1200329"/>
              </a:xfrm>
              <a:prstGeom prst="rect">
                <a:avLst/>
              </a:prstGeom>
              <a:blipFill>
                <a:blip r:embed="rId9"/>
                <a:stretch>
                  <a:fillRect l="-4117" t="-7614" b="-18274"/>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6B61E7C4-31AD-559A-EB06-F136DE846D84}"/>
              </a:ext>
            </a:extLst>
          </p:cNvPr>
          <p:cNvSpPr txBox="1"/>
          <p:nvPr/>
        </p:nvSpPr>
        <p:spPr>
          <a:xfrm rot="476315">
            <a:off x="7819336" y="1505261"/>
            <a:ext cx="3786498" cy="954107"/>
          </a:xfrm>
          <a:prstGeom prst="rect">
            <a:avLst/>
          </a:prstGeom>
          <a:noFill/>
        </p:spPr>
        <p:txBody>
          <a:bodyPr wrap="square" rtlCol="0">
            <a:spAutoFit/>
          </a:bodyPr>
          <a:lstStyle/>
          <a:p>
            <a:r>
              <a:rPr lang="en-US" sz="2800" dirty="0">
                <a:solidFill>
                  <a:srgbClr val="663300"/>
                </a:solidFill>
              </a:rPr>
              <a:t>Noisy linear samples look random</a:t>
            </a:r>
          </a:p>
        </p:txBody>
      </p:sp>
    </p:spTree>
    <p:extLst>
      <p:ext uri="{BB962C8B-B14F-4D97-AF65-F5344CB8AC3E}">
        <p14:creationId xmlns:p14="http://schemas.microsoft.com/office/powerpoint/2010/main" val="323323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D09143E-EB43-F342-83DC-2C43EAF73E58}"/>
                  </a:ext>
                </a:extLst>
              </p:cNvPr>
              <p:cNvSpPr>
                <a:spLocks noGrp="1"/>
              </p:cNvSpPr>
              <p:nvPr>
                <p:ph type="title"/>
              </p:nvPr>
            </p:nvSpPr>
            <p:spPr>
              <a:xfrm>
                <a:off x="572237" y="-71423"/>
                <a:ext cx="11149781" cy="1325563"/>
              </a:xfrm>
            </p:spPr>
            <p:txBody>
              <a:bodyPr>
                <a:normAutofit fontScale="90000"/>
              </a:bodyPr>
              <a:lstStyle/>
              <a:p>
                <a:r>
                  <a:rPr lang="en-US" sz="5300" dirty="0">
                    <a:solidFill>
                      <a:srgbClr val="FF0000"/>
                    </a:solidFill>
                  </a:rPr>
                  <a:t>Sparse</a:t>
                </a:r>
                <a:r>
                  <a:rPr lang="en-US" sz="5300" dirty="0"/>
                  <a:t> Learning with Errors </a:t>
                </a:r>
                <a14:m>
                  <m:oMath xmlns:m="http://schemas.openxmlformats.org/officeDocument/2006/math">
                    <m:d>
                      <m:dPr>
                        <m:ctrlPr>
                          <a:rPr lang="en-US" sz="5300" i="1" smtClean="0">
                            <a:latin typeface="Cambria Math" panose="02040503050406030204" pitchFamily="18" charset="0"/>
                          </a:rPr>
                        </m:ctrlPr>
                      </m:dPr>
                      <m:e>
                        <m:sSub>
                          <m:sSubPr>
                            <m:ctrlPr>
                              <a:rPr lang="en-US" sz="5300" i="1" smtClean="0">
                                <a:latin typeface="Cambria Math" panose="02040503050406030204" pitchFamily="18" charset="0"/>
                              </a:rPr>
                            </m:ctrlPr>
                          </m:sSubPr>
                          <m:e>
                            <m:r>
                              <a:rPr lang="en-US" sz="5300" b="0" i="1" smtClean="0">
                                <a:solidFill>
                                  <a:srgbClr val="FF0000"/>
                                </a:solidFill>
                                <a:latin typeface="Cambria Math" panose="02040503050406030204" pitchFamily="18" charset="0"/>
                              </a:rPr>
                              <m:t>𝑠</m:t>
                            </m:r>
                            <m:r>
                              <a:rPr lang="en-US" sz="5300" b="0" i="1" smtClean="0">
                                <a:latin typeface="Cambria Math" panose="02040503050406030204" pitchFamily="18" charset="0"/>
                              </a:rPr>
                              <m:t>𝐿𝑊𝐸</m:t>
                            </m:r>
                          </m:e>
                          <m:sub>
                            <m:r>
                              <a:rPr lang="en-US" sz="5300" b="0" i="1" smtClean="0">
                                <a:solidFill>
                                  <a:srgbClr val="FF0000"/>
                                </a:solidFill>
                                <a:latin typeface="Cambria Math" panose="02040503050406030204" pitchFamily="18" charset="0"/>
                              </a:rPr>
                              <m:t>𝑘</m:t>
                            </m:r>
                            <m:r>
                              <a:rPr lang="en-US" sz="5300" b="0" i="1" smtClean="0">
                                <a:latin typeface="Cambria Math" panose="02040503050406030204" pitchFamily="18" charset="0"/>
                              </a:rPr>
                              <m:t>,</m:t>
                            </m:r>
                            <m:r>
                              <a:rPr lang="en-US" sz="5300" b="0" i="1" smtClean="0">
                                <a:latin typeface="Cambria Math" panose="02040503050406030204" pitchFamily="18" charset="0"/>
                              </a:rPr>
                              <m:t>𝑛</m:t>
                            </m:r>
                            <m:r>
                              <a:rPr lang="en-US" sz="5300" b="0" i="1" smtClean="0">
                                <a:latin typeface="Cambria Math" panose="02040503050406030204" pitchFamily="18" charset="0"/>
                              </a:rPr>
                              <m:t>,</m:t>
                            </m:r>
                            <m:r>
                              <a:rPr lang="en-US" sz="5300" b="0" i="1" smtClean="0">
                                <a:latin typeface="Cambria Math" panose="02040503050406030204" pitchFamily="18" charset="0"/>
                              </a:rPr>
                              <m:t>𝑚</m:t>
                            </m:r>
                            <m:r>
                              <a:rPr lang="en-US" sz="5300" b="0" i="1" smtClean="0">
                                <a:latin typeface="Cambria Math" panose="02040503050406030204" pitchFamily="18" charset="0"/>
                              </a:rPr>
                              <m:t>,</m:t>
                            </m:r>
                            <m:r>
                              <a:rPr lang="en-US" sz="5300" b="0" i="1" smtClean="0">
                                <a:latin typeface="Cambria Math" panose="02040503050406030204" pitchFamily="18" charset="0"/>
                              </a:rPr>
                              <m:t>𝜒</m:t>
                            </m:r>
                            <m:r>
                              <a:rPr lang="en-US" sz="5300" b="0" i="1" smtClean="0">
                                <a:latin typeface="Cambria Math" panose="02040503050406030204" pitchFamily="18" charset="0"/>
                              </a:rPr>
                              <m:t>,</m:t>
                            </m:r>
                            <m:r>
                              <a:rPr lang="en-US" sz="5300" b="0" i="1" smtClean="0">
                                <a:latin typeface="Cambria Math" panose="02040503050406030204" pitchFamily="18" charset="0"/>
                              </a:rPr>
                              <m:t>𝑝</m:t>
                            </m:r>
                          </m:sub>
                        </m:sSub>
                      </m:e>
                    </m:d>
                  </m:oMath>
                </a14:m>
                <a:endParaRPr lang="en-US" sz="4800" dirty="0"/>
              </a:p>
            </p:txBody>
          </p:sp>
        </mc:Choice>
        <mc:Fallback xmlns="">
          <p:sp>
            <p:nvSpPr>
              <p:cNvPr id="2" name="Title 1">
                <a:extLst>
                  <a:ext uri="{FF2B5EF4-FFF2-40B4-BE49-F238E27FC236}">
                    <a16:creationId xmlns:a16="http://schemas.microsoft.com/office/drawing/2014/main" id="{DD09143E-EB43-F342-83DC-2C43EAF73E58}"/>
                  </a:ext>
                </a:extLst>
              </p:cNvPr>
              <p:cNvSpPr>
                <a:spLocks noGrp="1" noRot="1" noChangeAspect="1" noMove="1" noResize="1" noEditPoints="1" noAdjustHandles="1" noChangeArrowheads="1" noChangeShapeType="1" noTextEdit="1"/>
              </p:cNvSpPr>
              <p:nvPr>
                <p:ph type="title"/>
              </p:nvPr>
            </p:nvSpPr>
            <p:spPr>
              <a:xfrm>
                <a:off x="572237" y="-71423"/>
                <a:ext cx="11149781" cy="1325563"/>
              </a:xfrm>
              <a:blipFill>
                <a:blip r:embed="rId3"/>
                <a:stretch>
                  <a:fillRect l="-2515" b="-36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D322F82-0A58-0D5E-1F0F-74C90CA62797}"/>
                  </a:ext>
                </a:extLst>
              </p:cNvPr>
              <p:cNvSpPr txBox="1"/>
              <p:nvPr/>
            </p:nvSpPr>
            <p:spPr>
              <a:xfrm>
                <a:off x="201428" y="1498439"/>
                <a:ext cx="5904411"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3600" b="0" i="1" smtClean="0">
                              <a:latin typeface="Cambria Math" panose="02040503050406030204" pitchFamily="18" charset="0"/>
                            </a:rPr>
                          </m:ctrlPr>
                        </m:dPr>
                        <m:e>
                          <m:r>
                            <a:rPr lang="en-US" sz="3600" b="1" i="1" smtClean="0">
                              <a:solidFill>
                                <a:srgbClr val="0070C0"/>
                              </a:solidFill>
                              <a:latin typeface="Cambria Math" panose="02040503050406030204" pitchFamily="18" charset="0"/>
                            </a:rPr>
                            <m:t>𝑨</m:t>
                          </m:r>
                          <m:r>
                            <a:rPr lang="en-US" sz="3600" b="0" i="1" smtClean="0">
                              <a:latin typeface="Cambria Math" panose="02040503050406030204" pitchFamily="18" charset="0"/>
                            </a:rPr>
                            <m:t>,</m:t>
                          </m:r>
                          <m:acc>
                            <m:accPr>
                              <m:chr m:val="⃗"/>
                              <m:ctrlPr>
                                <a:rPr lang="en-US" sz="3600" b="0" i="1" smtClean="0">
                                  <a:latin typeface="Cambria Math" panose="02040503050406030204" pitchFamily="18" charset="0"/>
                                </a:rPr>
                              </m:ctrlPr>
                            </m:accPr>
                            <m:e>
                              <m:r>
                                <a:rPr lang="en-US" sz="3600" b="0" i="1" smtClean="0">
                                  <a:latin typeface="Cambria Math" panose="02040503050406030204" pitchFamily="18" charset="0"/>
                                </a:rPr>
                                <m:t>𝑠</m:t>
                              </m:r>
                            </m:e>
                          </m:acc>
                          <m:r>
                            <a:rPr lang="en-US" sz="3600" b="1" i="1" smtClean="0">
                              <a:solidFill>
                                <a:srgbClr val="0070C0"/>
                              </a:solidFill>
                              <a:latin typeface="Cambria Math" panose="02040503050406030204" pitchFamily="18" charset="0"/>
                            </a:rPr>
                            <m:t>𝑨</m:t>
                          </m:r>
                          <m:r>
                            <a:rPr lang="en-US" sz="3600" b="0" i="1" smtClean="0">
                              <a:latin typeface="Cambria Math" panose="02040503050406030204" pitchFamily="18" charset="0"/>
                            </a:rPr>
                            <m:t>+</m:t>
                          </m:r>
                          <m:acc>
                            <m:accPr>
                              <m:chr m:val="⃗"/>
                              <m:ctrlPr>
                                <a:rPr lang="en-US" sz="3600" b="0" i="1" smtClean="0">
                                  <a:latin typeface="Cambria Math" panose="02040503050406030204" pitchFamily="18" charset="0"/>
                                </a:rPr>
                              </m:ctrlPr>
                            </m:accPr>
                            <m:e>
                              <m:r>
                                <a:rPr lang="en-US" sz="3600" b="0" i="1" smtClean="0">
                                  <a:latin typeface="Cambria Math" panose="02040503050406030204" pitchFamily="18" charset="0"/>
                                </a:rPr>
                                <m:t>𝑒</m:t>
                              </m:r>
                            </m:e>
                          </m:acc>
                        </m:e>
                      </m:d>
                      <m:r>
                        <a:rPr lang="en-US" sz="3600" b="0" i="1" smtClean="0">
                          <a:latin typeface="Cambria Math" panose="02040503050406030204" pitchFamily="18" charset="0"/>
                        </a:rPr>
                        <m:t> </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ea typeface="Cambria Math" panose="02040503050406030204" pitchFamily="18" charset="0"/>
                            </a:rPr>
                            <m:t>≈</m:t>
                          </m:r>
                        </m:e>
                        <m:sub>
                          <m:r>
                            <a:rPr lang="en-US" sz="3600" b="0" i="1" smtClean="0">
                              <a:latin typeface="Cambria Math" panose="02040503050406030204" pitchFamily="18" charset="0"/>
                            </a:rPr>
                            <m:t>𝑐</m:t>
                          </m:r>
                        </m:sub>
                      </m:sSub>
                      <m:d>
                        <m:dPr>
                          <m:ctrlPr>
                            <a:rPr lang="en-US" sz="3600" b="0" i="1" smtClean="0">
                              <a:latin typeface="Cambria Math" panose="02040503050406030204" pitchFamily="18" charset="0"/>
                              <a:ea typeface="Cambria Math" panose="02040503050406030204" pitchFamily="18" charset="0"/>
                            </a:rPr>
                          </m:ctrlPr>
                        </m:dPr>
                        <m:e>
                          <m:r>
                            <a:rPr lang="en-US" sz="3600" b="1" i="1" smtClean="0">
                              <a:solidFill>
                                <a:srgbClr val="0070C0"/>
                              </a:solidFill>
                              <a:latin typeface="Cambria Math" panose="02040503050406030204" pitchFamily="18" charset="0"/>
                              <a:ea typeface="Cambria Math" panose="02040503050406030204" pitchFamily="18" charset="0"/>
                            </a:rPr>
                            <m:t>𝑨</m:t>
                          </m:r>
                          <m:r>
                            <a:rPr lang="en-US" sz="3600" b="0" i="1" smtClean="0">
                              <a:latin typeface="Cambria Math" panose="02040503050406030204" pitchFamily="18" charset="0"/>
                            </a:rPr>
                            <m:t>, </m:t>
                          </m:r>
                          <m:acc>
                            <m:accPr>
                              <m:chr m:val="⃗"/>
                              <m:ctrlPr>
                                <a:rPr lang="en-US" sz="3600" b="0" i="1" smtClean="0">
                                  <a:latin typeface="Cambria Math" panose="02040503050406030204" pitchFamily="18" charset="0"/>
                                </a:rPr>
                              </m:ctrlPr>
                            </m:accPr>
                            <m:e>
                              <m:r>
                                <a:rPr lang="en-US" sz="3600" b="0" i="1" smtClean="0">
                                  <a:latin typeface="Cambria Math" panose="02040503050406030204" pitchFamily="18" charset="0"/>
                                </a:rPr>
                                <m:t>𝑟</m:t>
                              </m:r>
                            </m:e>
                          </m:acc>
                        </m:e>
                      </m:d>
                    </m:oMath>
                  </m:oMathPara>
                </a14:m>
                <a:endParaRPr lang="en-US" dirty="0"/>
              </a:p>
            </p:txBody>
          </p:sp>
        </mc:Choice>
        <mc:Fallback xmlns="">
          <p:sp>
            <p:nvSpPr>
              <p:cNvPr id="5" name="TextBox 4">
                <a:extLst>
                  <a:ext uri="{FF2B5EF4-FFF2-40B4-BE49-F238E27FC236}">
                    <a16:creationId xmlns:a16="http://schemas.microsoft.com/office/drawing/2014/main" id="{6D322F82-0A58-0D5E-1F0F-74C90CA62797}"/>
                  </a:ext>
                </a:extLst>
              </p:cNvPr>
              <p:cNvSpPr txBox="1">
                <a:spLocks noRot="1" noChangeAspect="1" noMove="1" noResize="1" noEditPoints="1" noAdjustHandles="1" noChangeArrowheads="1" noChangeShapeType="1" noTextEdit="1"/>
              </p:cNvSpPr>
              <p:nvPr/>
            </p:nvSpPr>
            <p:spPr>
              <a:xfrm>
                <a:off x="201428" y="1498439"/>
                <a:ext cx="5904411" cy="64633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8F8F5AD-FCE4-906C-BC77-BAB09E6FA533}"/>
                  </a:ext>
                </a:extLst>
              </p:cNvPr>
              <p:cNvSpPr txBox="1"/>
              <p:nvPr/>
            </p:nvSpPr>
            <p:spPr>
              <a:xfrm>
                <a:off x="159148" y="2412668"/>
                <a:ext cx="9621989" cy="1230337"/>
              </a:xfrm>
              <a:prstGeom prst="rect">
                <a:avLst/>
              </a:prstGeom>
              <a:noFill/>
            </p:spPr>
            <p:txBody>
              <a:bodyPr wrap="square" rtlCol="0">
                <a:spAutoFit/>
              </a:bodyPr>
              <a:lstStyle/>
              <a:p>
                <a14:m>
                  <m:oMath xmlns:m="http://schemas.openxmlformats.org/officeDocument/2006/math">
                    <m:r>
                      <a:rPr lang="en-US" sz="3600" b="1" i="1" smtClean="0">
                        <a:solidFill>
                          <a:srgbClr val="0070C0"/>
                        </a:solidFill>
                        <a:latin typeface="Cambria Math" panose="02040503050406030204" pitchFamily="18" charset="0"/>
                      </a:rPr>
                      <m:t>𝑨</m:t>
                    </m:r>
                    <m:r>
                      <a:rPr lang="en-US" sz="3600" b="1" i="1" smtClean="0">
                        <a:solidFill>
                          <a:srgbClr val="0070C0"/>
                        </a:solidFill>
                        <a:latin typeface="Cambria Math" panose="02040503050406030204" pitchFamily="18" charset="0"/>
                      </a:rPr>
                      <m:t> </m:t>
                    </m:r>
                    <m:r>
                      <m:rPr>
                        <m:sty m:val="p"/>
                      </m:rPr>
                      <a:rPr lang="en-US" sz="3600" b="0" i="0" smtClean="0">
                        <a:solidFill>
                          <a:schemeClr val="tx1"/>
                        </a:solidFill>
                        <a:latin typeface="Cambria Math" panose="02040503050406030204" pitchFamily="18" charset="0"/>
                      </a:rPr>
                      <m:t>is</m:t>
                    </m:r>
                    <m:r>
                      <a:rPr lang="en-US" sz="3600" b="0" i="0" smtClean="0">
                        <a:solidFill>
                          <a:schemeClr val="tx1"/>
                        </a:solidFill>
                        <a:latin typeface="Cambria Math" panose="02040503050406030204" pitchFamily="18" charset="0"/>
                      </a:rPr>
                      <m:t> </m:t>
                    </m:r>
                    <m:r>
                      <m:rPr>
                        <m:sty m:val="p"/>
                      </m:rPr>
                      <a:rPr lang="en-US" sz="3600" b="0" i="0" smtClean="0">
                        <a:solidFill>
                          <a:schemeClr val="tx1"/>
                        </a:solidFill>
                        <a:latin typeface="Cambria Math" panose="02040503050406030204" pitchFamily="18" charset="0"/>
                      </a:rPr>
                      <m:t>a</m:t>
                    </m:r>
                    <m:r>
                      <a:rPr lang="en-US" sz="3600" b="0" i="0" smtClean="0">
                        <a:solidFill>
                          <a:schemeClr val="tx1"/>
                        </a:solidFill>
                        <a:latin typeface="Cambria Math" panose="02040503050406030204" pitchFamily="18" charset="0"/>
                      </a:rPr>
                      <m:t> </m:t>
                    </m:r>
                    <m:r>
                      <m:rPr>
                        <m:sty m:val="p"/>
                      </m:rPr>
                      <a:rPr lang="en-US" sz="3600" b="0" i="0" smtClean="0">
                        <a:solidFill>
                          <a:schemeClr val="tx1"/>
                        </a:solidFill>
                        <a:latin typeface="Cambria Math" panose="02040503050406030204" pitchFamily="18" charset="0"/>
                      </a:rPr>
                      <m:t>random</m:t>
                    </m:r>
                    <m:r>
                      <a:rPr lang="en-US" sz="3600" b="0" i="0" smtClean="0">
                        <a:solidFill>
                          <a:schemeClr val="tx1"/>
                        </a:solidFill>
                        <a:latin typeface="Cambria Math" panose="02040503050406030204" pitchFamily="18" charset="0"/>
                      </a:rPr>
                      <m:t> </m:t>
                    </m:r>
                    <m:r>
                      <m:rPr>
                        <m:sty m:val="p"/>
                      </m:rPr>
                      <a:rPr lang="en-US" sz="3600" b="0" i="0" smtClean="0">
                        <a:solidFill>
                          <a:srgbClr val="FF0000"/>
                        </a:solidFill>
                        <a:latin typeface="Cambria Math" panose="02040503050406030204" pitchFamily="18" charset="0"/>
                      </a:rPr>
                      <m:t>sparse</m:t>
                    </m:r>
                    <m:r>
                      <a:rPr lang="en-US" sz="3600" b="0" i="0" smtClean="0">
                        <a:solidFill>
                          <a:schemeClr val="tx1"/>
                        </a:solidFill>
                        <a:latin typeface="Cambria Math" panose="02040503050406030204" pitchFamily="18" charset="0"/>
                      </a:rPr>
                      <m:t> </m:t>
                    </m:r>
                    <m:r>
                      <m:rPr>
                        <m:nor/>
                      </m:rPr>
                      <a:rPr lang="en-US" sz="3600" b="0" i="0" smtClean="0">
                        <a:solidFill>
                          <a:schemeClr val="tx1"/>
                        </a:solidFill>
                        <a:latin typeface="Cambria Math" panose="02040503050406030204" pitchFamily="18" charset="0"/>
                        <a:ea typeface="Cambria Math" panose="02040503050406030204" pitchFamily="18" charset="0"/>
                      </a:rPr>
                      <m:t>matrix</m:t>
                    </m:r>
                    <m:r>
                      <m:rPr>
                        <m:nor/>
                      </m:rPr>
                      <a:rPr lang="en-US" sz="3600" b="0" i="0" smtClean="0">
                        <a:solidFill>
                          <a:schemeClr val="tx1"/>
                        </a:solidFill>
                        <a:latin typeface="Cambria Math" panose="02040503050406030204" pitchFamily="18" charset="0"/>
                        <a:ea typeface="Cambria Math" panose="02040503050406030204" pitchFamily="18" charset="0"/>
                      </a:rPr>
                      <m:t> </m:t>
                    </m:r>
                    <m:r>
                      <m:rPr>
                        <m:nor/>
                      </m:rPr>
                      <a:rPr lang="en-US" sz="3600" b="0" i="0" smtClean="0">
                        <a:solidFill>
                          <a:schemeClr val="tx1"/>
                        </a:solidFill>
                        <a:latin typeface="Cambria Math" panose="02040503050406030204" pitchFamily="18" charset="0"/>
                        <a:ea typeface="Cambria Math" panose="02040503050406030204" pitchFamily="18" charset="0"/>
                      </a:rPr>
                      <m:t>in</m:t>
                    </m:r>
                    <m:r>
                      <a:rPr lang="en-US" sz="3600" b="0" i="1" smtClean="0">
                        <a:solidFill>
                          <a:schemeClr val="tx1"/>
                        </a:solidFill>
                        <a:latin typeface="Cambria Math" panose="02040503050406030204" pitchFamily="18" charset="0"/>
                        <a:ea typeface="Cambria Math" panose="02040503050406030204" pitchFamily="18" charset="0"/>
                      </a:rPr>
                      <m:t> </m:t>
                    </m:r>
                    <m:sSubSup>
                      <m:sSubSupPr>
                        <m:ctrlPr>
                          <a:rPr lang="en-US" sz="3600" b="0" i="1" smtClean="0">
                            <a:solidFill>
                              <a:schemeClr val="tx1"/>
                            </a:solidFill>
                            <a:latin typeface="Cambria Math" panose="02040503050406030204" pitchFamily="18" charset="0"/>
                            <a:ea typeface="Cambria Math" panose="02040503050406030204" pitchFamily="18" charset="0"/>
                          </a:rPr>
                        </m:ctrlPr>
                      </m:sSubSupPr>
                      <m:e>
                        <m:r>
                          <a:rPr lang="en-US" sz="3600" b="0" i="1" smtClean="0">
                            <a:solidFill>
                              <a:schemeClr val="tx1"/>
                            </a:solidFill>
                            <a:latin typeface="Cambria Math" panose="02040503050406030204" pitchFamily="18" charset="0"/>
                            <a:ea typeface="Cambria Math" panose="02040503050406030204" pitchFamily="18" charset="0"/>
                          </a:rPr>
                          <m:t>ℤ</m:t>
                        </m:r>
                      </m:e>
                      <m:sub>
                        <m:r>
                          <a:rPr lang="en-US" sz="3600" b="0" i="1" smtClean="0">
                            <a:solidFill>
                              <a:schemeClr val="tx1"/>
                            </a:solidFill>
                            <a:latin typeface="Cambria Math" panose="02040503050406030204" pitchFamily="18" charset="0"/>
                            <a:ea typeface="Cambria Math" panose="02040503050406030204" pitchFamily="18" charset="0"/>
                          </a:rPr>
                          <m:t>𝑝</m:t>
                        </m:r>
                      </m:sub>
                      <m:sup>
                        <m:r>
                          <a:rPr lang="en-US" sz="3600" b="0" i="1" smtClean="0">
                            <a:solidFill>
                              <a:schemeClr val="tx1"/>
                            </a:solidFill>
                            <a:latin typeface="Cambria Math" panose="02040503050406030204" pitchFamily="18" charset="0"/>
                            <a:ea typeface="Cambria Math" panose="02040503050406030204" pitchFamily="18" charset="0"/>
                          </a:rPr>
                          <m:t>𝑛</m:t>
                        </m:r>
                        <m:r>
                          <a:rPr lang="en-US" sz="3600" b="0" i="1" smtClean="0">
                            <a:solidFill>
                              <a:schemeClr val="tx1"/>
                            </a:solidFill>
                            <a:latin typeface="Cambria Math" panose="02040503050406030204" pitchFamily="18" charset="0"/>
                            <a:ea typeface="Cambria Math" panose="02040503050406030204" pitchFamily="18" charset="0"/>
                          </a:rPr>
                          <m:t>×</m:t>
                        </m:r>
                        <m:r>
                          <a:rPr lang="en-US" sz="3600" b="0" i="1" smtClean="0">
                            <a:solidFill>
                              <a:schemeClr val="tx1"/>
                            </a:solidFill>
                            <a:latin typeface="Cambria Math" panose="02040503050406030204" pitchFamily="18" charset="0"/>
                            <a:ea typeface="Cambria Math" panose="02040503050406030204" pitchFamily="18" charset="0"/>
                          </a:rPr>
                          <m:t>𝑚</m:t>
                        </m:r>
                      </m:sup>
                    </m:sSubSup>
                    <m:r>
                      <a:rPr lang="en-US" sz="3600" b="0" i="1" smtClean="0">
                        <a:solidFill>
                          <a:schemeClr val="tx1"/>
                        </a:solidFill>
                        <a:latin typeface="Cambria Math" panose="02040503050406030204" pitchFamily="18" charset="0"/>
                        <a:ea typeface="Cambria Math" panose="02040503050406030204" pitchFamily="18" charset="0"/>
                      </a:rPr>
                      <m:t>,  </m:t>
                    </m:r>
                    <m:r>
                      <m:rPr>
                        <m:nor/>
                      </m:rPr>
                      <a:rPr lang="en-US" sz="3600" b="0" i="0" smtClean="0">
                        <a:solidFill>
                          <a:schemeClr val="tx1"/>
                        </a:solidFill>
                        <a:latin typeface="Cambria Math" panose="02040503050406030204" pitchFamily="18" charset="0"/>
                        <a:ea typeface="Cambria Math" panose="02040503050406030204" pitchFamily="18" charset="0"/>
                      </a:rPr>
                      <m:t>with</m:t>
                    </m:r>
                    <m:r>
                      <m:rPr>
                        <m:nor/>
                      </m:rPr>
                      <a:rPr lang="en-US" sz="3600" b="0" i="0" smtClean="0">
                        <a:solidFill>
                          <a:schemeClr val="tx1"/>
                        </a:solidFill>
                        <a:latin typeface="Cambria Math" panose="02040503050406030204" pitchFamily="18" charset="0"/>
                        <a:ea typeface="Cambria Math" panose="02040503050406030204" pitchFamily="18" charset="0"/>
                      </a:rPr>
                      <m:t> </m:t>
                    </m:r>
                    <m:r>
                      <a:rPr lang="en-US" sz="3600" b="0" i="1" smtClean="0">
                        <a:solidFill>
                          <a:srgbClr val="FF0000"/>
                        </a:solidFill>
                        <a:latin typeface="Cambria Math" panose="02040503050406030204" pitchFamily="18" charset="0"/>
                        <a:ea typeface="Cambria Math" panose="02040503050406030204" pitchFamily="18" charset="0"/>
                      </a:rPr>
                      <m:t>𝑘</m:t>
                    </m:r>
                    <m:r>
                      <m:rPr>
                        <m:nor/>
                      </m:rPr>
                      <a:rPr lang="en-US" sz="3600" b="0" i="0" smtClean="0">
                        <a:solidFill>
                          <a:schemeClr val="tx1"/>
                        </a:solidFill>
                        <a:latin typeface="Cambria Math" panose="02040503050406030204" pitchFamily="18" charset="0"/>
                        <a:ea typeface="Cambria Math" panose="02040503050406030204" pitchFamily="18" charset="0"/>
                      </a:rPr>
                      <m:t> </m:t>
                    </m:r>
                    <m:r>
                      <m:rPr>
                        <m:nor/>
                      </m:rPr>
                      <a:rPr lang="en-US" sz="3600" b="0" i="0" smtClean="0">
                        <a:solidFill>
                          <a:schemeClr val="tx1"/>
                        </a:solidFill>
                        <a:latin typeface="Cambria Math" panose="02040503050406030204" pitchFamily="18" charset="0"/>
                        <a:ea typeface="Cambria Math" panose="02040503050406030204" pitchFamily="18" charset="0"/>
                      </a:rPr>
                      <m:t>nonzero</m:t>
                    </m:r>
                    <m:r>
                      <m:rPr>
                        <m:nor/>
                      </m:rPr>
                      <a:rPr lang="en-US" sz="3600" b="0" i="0" smtClean="0">
                        <a:solidFill>
                          <a:schemeClr val="tx1"/>
                        </a:solidFill>
                        <a:latin typeface="Cambria Math" panose="02040503050406030204" pitchFamily="18" charset="0"/>
                        <a:ea typeface="Cambria Math" panose="02040503050406030204" pitchFamily="18" charset="0"/>
                      </a:rPr>
                      <m:t> </m:t>
                    </m:r>
                    <m:r>
                      <m:rPr>
                        <m:nor/>
                      </m:rPr>
                      <a:rPr lang="en-US" sz="3600" b="0" i="0" smtClean="0">
                        <a:solidFill>
                          <a:schemeClr val="tx1"/>
                        </a:solidFill>
                        <a:latin typeface="Cambria Math" panose="02040503050406030204" pitchFamily="18" charset="0"/>
                        <a:ea typeface="Cambria Math" panose="02040503050406030204" pitchFamily="18" charset="0"/>
                      </a:rPr>
                      <m:t>entries</m:t>
                    </m:r>
                    <m:r>
                      <m:rPr>
                        <m:nor/>
                      </m:rPr>
                      <a:rPr lang="en-US" sz="3600" b="0" i="0" smtClean="0">
                        <a:solidFill>
                          <a:schemeClr val="tx1"/>
                        </a:solidFill>
                        <a:latin typeface="Cambria Math" panose="02040503050406030204" pitchFamily="18" charset="0"/>
                        <a:ea typeface="Cambria Math" panose="02040503050406030204" pitchFamily="18" charset="0"/>
                      </a:rPr>
                      <m:t> </m:t>
                    </m:r>
                    <m:r>
                      <m:rPr>
                        <m:nor/>
                      </m:rPr>
                      <a:rPr lang="en-US" sz="3600" b="0" i="0" smtClean="0">
                        <a:solidFill>
                          <a:schemeClr val="tx1"/>
                        </a:solidFill>
                        <a:latin typeface="Cambria Math" panose="02040503050406030204" pitchFamily="18" charset="0"/>
                        <a:ea typeface="Cambria Math" panose="02040503050406030204" pitchFamily="18" charset="0"/>
                      </a:rPr>
                      <m:t>per</m:t>
                    </m:r>
                    <m:r>
                      <m:rPr>
                        <m:nor/>
                      </m:rPr>
                      <a:rPr lang="en-US" sz="3600" b="0" i="0" smtClean="0">
                        <a:solidFill>
                          <a:schemeClr val="tx1"/>
                        </a:solidFill>
                        <a:latin typeface="Cambria Math" panose="02040503050406030204" pitchFamily="18" charset="0"/>
                        <a:ea typeface="Cambria Math" panose="02040503050406030204" pitchFamily="18" charset="0"/>
                      </a:rPr>
                      <m:t> </m:t>
                    </m:r>
                    <m:r>
                      <m:rPr>
                        <m:nor/>
                      </m:rPr>
                      <a:rPr lang="en-US" sz="3600" b="0" i="0" smtClean="0">
                        <a:solidFill>
                          <a:schemeClr val="tx1"/>
                        </a:solidFill>
                        <a:latin typeface="Cambria Math" panose="02040503050406030204" pitchFamily="18" charset="0"/>
                        <a:ea typeface="Cambria Math" panose="02040503050406030204" pitchFamily="18" charset="0"/>
                      </a:rPr>
                      <m:t>column</m:t>
                    </m:r>
                    <m:r>
                      <a:rPr lang="en-US" sz="3600" b="0" i="1" smtClean="0">
                        <a:solidFill>
                          <a:schemeClr val="tx1"/>
                        </a:solidFill>
                        <a:latin typeface="Cambria Math" panose="02040503050406030204" pitchFamily="18" charset="0"/>
                        <a:ea typeface="Cambria Math" panose="02040503050406030204" pitchFamily="18" charset="0"/>
                      </a:rPr>
                      <m:t> </m:t>
                    </m:r>
                  </m:oMath>
                </a14:m>
                <a:r>
                  <a:rPr lang="en-US" dirty="0"/>
                  <a:t> </a:t>
                </a:r>
              </a:p>
            </p:txBody>
          </p:sp>
        </mc:Choice>
        <mc:Fallback xmlns="">
          <p:sp>
            <p:nvSpPr>
              <p:cNvPr id="6" name="TextBox 5">
                <a:extLst>
                  <a:ext uri="{FF2B5EF4-FFF2-40B4-BE49-F238E27FC236}">
                    <a16:creationId xmlns:a16="http://schemas.microsoft.com/office/drawing/2014/main" id="{98F8F5AD-FCE4-906C-BC77-BAB09E6FA533}"/>
                  </a:ext>
                </a:extLst>
              </p:cNvPr>
              <p:cNvSpPr txBox="1">
                <a:spLocks noRot="1" noChangeAspect="1" noMove="1" noResize="1" noEditPoints="1" noAdjustHandles="1" noChangeArrowheads="1" noChangeShapeType="1" noTextEdit="1"/>
              </p:cNvSpPr>
              <p:nvPr/>
            </p:nvSpPr>
            <p:spPr>
              <a:xfrm>
                <a:off x="159148" y="2412668"/>
                <a:ext cx="9621989" cy="123033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52732F9-7E83-AE83-53FD-8C6FB38C3F2B}"/>
                  </a:ext>
                </a:extLst>
              </p:cNvPr>
              <p:cNvSpPr txBox="1"/>
              <p:nvPr/>
            </p:nvSpPr>
            <p:spPr>
              <a:xfrm>
                <a:off x="159149" y="3697596"/>
                <a:ext cx="4023502" cy="689099"/>
              </a:xfrm>
              <a:prstGeom prst="rect">
                <a:avLst/>
              </a:prstGeom>
              <a:noFill/>
            </p:spPr>
            <p:txBody>
              <a:bodyPr wrap="square" rtlCol="0">
                <a:spAutoFit/>
              </a:bodyPr>
              <a:lstStyle/>
              <a:p>
                <a14:m>
                  <m:oMath xmlns:m="http://schemas.openxmlformats.org/officeDocument/2006/math">
                    <m:acc>
                      <m:accPr>
                        <m:chr m:val="⃗"/>
                        <m:ctrlPr>
                          <a:rPr lang="en-US" sz="3600" i="1" smtClean="0">
                            <a:solidFill>
                              <a:schemeClr val="tx1"/>
                            </a:solidFill>
                            <a:latin typeface="Cambria Math" panose="02040503050406030204" pitchFamily="18" charset="0"/>
                          </a:rPr>
                        </m:ctrlPr>
                      </m:accPr>
                      <m:e>
                        <m:r>
                          <a:rPr lang="en-US" sz="3600" b="0" i="1" smtClean="0">
                            <a:solidFill>
                              <a:schemeClr val="tx1"/>
                            </a:solidFill>
                            <a:latin typeface="Cambria Math" panose="02040503050406030204" pitchFamily="18" charset="0"/>
                          </a:rPr>
                          <m:t>𝑠</m:t>
                        </m:r>
                      </m:e>
                    </m:acc>
                    <m:r>
                      <a:rPr lang="en-US" sz="3600" i="1" smtClean="0">
                        <a:solidFill>
                          <a:schemeClr val="tx1"/>
                        </a:solidFill>
                        <a:latin typeface="Cambria Math" panose="02040503050406030204" pitchFamily="18" charset="0"/>
                        <a:ea typeface="Cambria Math" panose="02040503050406030204" pitchFamily="18" charset="0"/>
                      </a:rPr>
                      <m:t>←</m:t>
                    </m:r>
                    <m:sSubSup>
                      <m:sSubSupPr>
                        <m:ctrlPr>
                          <a:rPr lang="en-US" sz="3600" i="1" smtClean="0">
                            <a:solidFill>
                              <a:schemeClr val="tx1"/>
                            </a:solidFill>
                            <a:latin typeface="Cambria Math" panose="02040503050406030204" pitchFamily="18" charset="0"/>
                            <a:ea typeface="Cambria Math" panose="02040503050406030204" pitchFamily="18" charset="0"/>
                          </a:rPr>
                        </m:ctrlPr>
                      </m:sSubSupPr>
                      <m:e>
                        <m:r>
                          <a:rPr lang="en-US" sz="3600" b="0" i="1" smtClean="0">
                            <a:solidFill>
                              <a:schemeClr val="tx1"/>
                            </a:solidFill>
                            <a:latin typeface="Cambria Math" panose="02040503050406030204" pitchFamily="18" charset="0"/>
                            <a:ea typeface="Cambria Math" panose="02040503050406030204" pitchFamily="18" charset="0"/>
                          </a:rPr>
                          <m:t>ℤ</m:t>
                        </m:r>
                      </m:e>
                      <m:sub>
                        <m:r>
                          <a:rPr lang="en-US" sz="3600" b="0" i="1" smtClean="0">
                            <a:solidFill>
                              <a:schemeClr val="tx1"/>
                            </a:solidFill>
                            <a:latin typeface="Cambria Math" panose="02040503050406030204" pitchFamily="18" charset="0"/>
                            <a:ea typeface="Cambria Math" panose="02040503050406030204" pitchFamily="18" charset="0"/>
                          </a:rPr>
                          <m:t>𝑝</m:t>
                        </m:r>
                      </m:sub>
                      <m:sup>
                        <m:r>
                          <a:rPr lang="en-US" sz="3600" b="0" i="1" smtClean="0">
                            <a:solidFill>
                              <a:schemeClr val="tx1"/>
                            </a:solidFill>
                            <a:latin typeface="Cambria Math" panose="02040503050406030204" pitchFamily="18" charset="0"/>
                            <a:ea typeface="Cambria Math" panose="02040503050406030204" pitchFamily="18" charset="0"/>
                          </a:rPr>
                          <m:t>𝑛</m:t>
                        </m:r>
                      </m:sup>
                    </m:sSubSup>
                    <m:r>
                      <a:rPr lang="en-US" sz="3600" b="1" i="1" smtClean="0">
                        <a:solidFill>
                          <a:srgbClr val="0070C0"/>
                        </a:solidFill>
                        <a:latin typeface="Cambria Math" panose="02040503050406030204" pitchFamily="18" charset="0"/>
                      </a:rPr>
                      <m:t> </m:t>
                    </m:r>
                    <m:r>
                      <a:rPr lang="en-US" sz="3600" b="0" i="1" smtClean="0">
                        <a:solidFill>
                          <a:schemeClr val="tx1"/>
                        </a:solidFill>
                        <a:latin typeface="Cambria Math" panose="02040503050406030204" pitchFamily="18" charset="0"/>
                        <a:ea typeface="Cambria Math" panose="02040503050406030204" pitchFamily="18" charset="0"/>
                      </a:rPr>
                      <m:t>  </m:t>
                    </m:r>
                  </m:oMath>
                </a14:m>
                <a:r>
                  <a:rPr lang="en-US" dirty="0"/>
                  <a:t> </a:t>
                </a:r>
              </a:p>
            </p:txBody>
          </p:sp>
        </mc:Choice>
        <mc:Fallback xmlns="">
          <p:sp>
            <p:nvSpPr>
              <p:cNvPr id="7" name="TextBox 6">
                <a:extLst>
                  <a:ext uri="{FF2B5EF4-FFF2-40B4-BE49-F238E27FC236}">
                    <a16:creationId xmlns:a16="http://schemas.microsoft.com/office/drawing/2014/main" id="{552732F9-7E83-AE83-53FD-8C6FB38C3F2B}"/>
                  </a:ext>
                </a:extLst>
              </p:cNvPr>
              <p:cNvSpPr txBox="1">
                <a:spLocks noRot="1" noChangeAspect="1" noMove="1" noResize="1" noEditPoints="1" noAdjustHandles="1" noChangeArrowheads="1" noChangeShapeType="1" noTextEdit="1"/>
              </p:cNvSpPr>
              <p:nvPr/>
            </p:nvSpPr>
            <p:spPr>
              <a:xfrm>
                <a:off x="159149" y="3697596"/>
                <a:ext cx="4023502" cy="68909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EFC33B7-43E8-EA3A-4B60-A88D99CFA154}"/>
                  </a:ext>
                </a:extLst>
              </p:cNvPr>
              <p:cNvSpPr txBox="1"/>
              <p:nvPr/>
            </p:nvSpPr>
            <p:spPr>
              <a:xfrm>
                <a:off x="159149" y="4481086"/>
                <a:ext cx="1716854" cy="646331"/>
              </a:xfrm>
              <a:prstGeom prst="rect">
                <a:avLst/>
              </a:prstGeom>
              <a:noFill/>
            </p:spPr>
            <p:txBody>
              <a:bodyPr wrap="square" rtlCol="0">
                <a:spAutoFit/>
              </a:bodyPr>
              <a:lstStyle/>
              <a:p>
                <a14:m>
                  <m:oMath xmlns:m="http://schemas.openxmlformats.org/officeDocument/2006/math">
                    <m:acc>
                      <m:accPr>
                        <m:chr m:val="⃗"/>
                        <m:ctrlPr>
                          <a:rPr lang="en-US" sz="3600" i="1" smtClean="0">
                            <a:solidFill>
                              <a:schemeClr val="tx1"/>
                            </a:solidFill>
                            <a:latin typeface="Cambria Math" panose="02040503050406030204" pitchFamily="18" charset="0"/>
                            <a:ea typeface="Cambria Math" panose="02040503050406030204" pitchFamily="18" charset="0"/>
                          </a:rPr>
                        </m:ctrlPr>
                      </m:accPr>
                      <m:e>
                        <m:r>
                          <a:rPr lang="en-US" sz="3600" b="0" i="1" smtClean="0">
                            <a:solidFill>
                              <a:schemeClr val="tx1"/>
                            </a:solidFill>
                            <a:latin typeface="Cambria Math" panose="02040503050406030204" pitchFamily="18" charset="0"/>
                            <a:ea typeface="Cambria Math" panose="02040503050406030204" pitchFamily="18" charset="0"/>
                          </a:rPr>
                          <m:t>𝑒</m:t>
                        </m:r>
                      </m:e>
                    </m:acc>
                    <m:r>
                      <a:rPr lang="en-US" sz="3600" i="1" smtClean="0">
                        <a:solidFill>
                          <a:schemeClr val="tx1"/>
                        </a:solidFill>
                        <a:latin typeface="Cambria Math" panose="02040503050406030204" pitchFamily="18" charset="0"/>
                        <a:ea typeface="Cambria Math" panose="02040503050406030204" pitchFamily="18" charset="0"/>
                      </a:rPr>
                      <m:t>←</m:t>
                    </m:r>
                    <m:sSup>
                      <m:sSupPr>
                        <m:ctrlPr>
                          <a:rPr lang="en-US" sz="3600" i="1" smtClean="0">
                            <a:solidFill>
                              <a:schemeClr val="tx1"/>
                            </a:solidFill>
                            <a:latin typeface="Cambria Math" panose="02040503050406030204" pitchFamily="18" charset="0"/>
                            <a:ea typeface="Cambria Math" panose="02040503050406030204" pitchFamily="18" charset="0"/>
                          </a:rPr>
                        </m:ctrlPr>
                      </m:sSupPr>
                      <m:e>
                        <m:r>
                          <a:rPr lang="en-US" sz="3600" b="0" i="1" smtClean="0">
                            <a:solidFill>
                              <a:schemeClr val="tx1"/>
                            </a:solidFill>
                            <a:latin typeface="Cambria Math" panose="02040503050406030204" pitchFamily="18" charset="0"/>
                            <a:ea typeface="Cambria Math" panose="02040503050406030204" pitchFamily="18" charset="0"/>
                          </a:rPr>
                          <m:t>𝜒</m:t>
                        </m:r>
                      </m:e>
                      <m:sup>
                        <m:r>
                          <a:rPr lang="en-US" sz="3600" b="0" i="1" smtClean="0">
                            <a:solidFill>
                              <a:schemeClr val="tx1"/>
                            </a:solidFill>
                            <a:latin typeface="Cambria Math" panose="02040503050406030204" pitchFamily="18" charset="0"/>
                            <a:ea typeface="Cambria Math" panose="02040503050406030204" pitchFamily="18" charset="0"/>
                          </a:rPr>
                          <m:t>𝑚</m:t>
                        </m:r>
                      </m:sup>
                    </m:sSup>
                  </m:oMath>
                </a14:m>
                <a:r>
                  <a:rPr lang="en-US" sz="3600" dirty="0">
                    <a:latin typeface="Cambria Math" panose="02040503050406030204" pitchFamily="18" charset="0"/>
                  </a:rPr>
                  <a:t> </a:t>
                </a:r>
              </a:p>
            </p:txBody>
          </p:sp>
        </mc:Choice>
        <mc:Fallback xmlns="">
          <p:sp>
            <p:nvSpPr>
              <p:cNvPr id="8" name="TextBox 7">
                <a:extLst>
                  <a:ext uri="{FF2B5EF4-FFF2-40B4-BE49-F238E27FC236}">
                    <a16:creationId xmlns:a16="http://schemas.microsoft.com/office/drawing/2014/main" id="{7EFC33B7-43E8-EA3A-4B60-A88D99CFA154}"/>
                  </a:ext>
                </a:extLst>
              </p:cNvPr>
              <p:cNvSpPr txBox="1">
                <a:spLocks noRot="1" noChangeAspect="1" noMove="1" noResize="1" noEditPoints="1" noAdjustHandles="1" noChangeArrowheads="1" noChangeShapeType="1" noTextEdit="1"/>
              </p:cNvSpPr>
              <p:nvPr/>
            </p:nvSpPr>
            <p:spPr>
              <a:xfrm>
                <a:off x="159149" y="4481086"/>
                <a:ext cx="1716854" cy="64633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F506DEF-FC71-543D-BEB7-682B80A3462F}"/>
                  </a:ext>
                </a:extLst>
              </p:cNvPr>
              <p:cNvSpPr txBox="1"/>
              <p:nvPr/>
            </p:nvSpPr>
            <p:spPr>
              <a:xfrm>
                <a:off x="3625092" y="3697595"/>
                <a:ext cx="4259478" cy="689099"/>
              </a:xfrm>
              <a:prstGeom prst="rect">
                <a:avLst/>
              </a:prstGeom>
              <a:noFill/>
            </p:spPr>
            <p:txBody>
              <a:bodyPr wrap="square" rtlCol="0">
                <a:spAutoFit/>
              </a:bodyPr>
              <a:lstStyle/>
              <a:p>
                <a14:m>
                  <m:oMath xmlns:m="http://schemas.openxmlformats.org/officeDocument/2006/math">
                    <m:acc>
                      <m:accPr>
                        <m:chr m:val="⃗"/>
                        <m:ctrlPr>
                          <a:rPr lang="en-US" sz="3600" i="1" smtClean="0">
                            <a:solidFill>
                              <a:schemeClr val="tx1"/>
                            </a:solidFill>
                            <a:latin typeface="Cambria Math" panose="02040503050406030204" pitchFamily="18" charset="0"/>
                            <a:ea typeface="Cambria Math" panose="02040503050406030204" pitchFamily="18" charset="0"/>
                          </a:rPr>
                        </m:ctrlPr>
                      </m:accPr>
                      <m:e>
                        <m:r>
                          <a:rPr lang="en-US" sz="3600" b="0" i="1" smtClean="0">
                            <a:solidFill>
                              <a:schemeClr val="tx1"/>
                            </a:solidFill>
                            <a:latin typeface="Cambria Math" panose="02040503050406030204" pitchFamily="18" charset="0"/>
                            <a:ea typeface="Cambria Math" panose="02040503050406030204" pitchFamily="18" charset="0"/>
                          </a:rPr>
                          <m:t>𝑟</m:t>
                        </m:r>
                      </m:e>
                    </m:acc>
                    <m:r>
                      <a:rPr lang="en-US" sz="3600" i="1" smtClean="0">
                        <a:solidFill>
                          <a:schemeClr val="tx1"/>
                        </a:solidFill>
                        <a:latin typeface="Cambria Math" panose="02040503050406030204" pitchFamily="18" charset="0"/>
                        <a:ea typeface="Cambria Math" panose="02040503050406030204" pitchFamily="18" charset="0"/>
                      </a:rPr>
                      <m:t>←</m:t>
                    </m:r>
                    <m:sSubSup>
                      <m:sSubSupPr>
                        <m:ctrlPr>
                          <a:rPr lang="en-US" sz="3600" i="1" smtClean="0">
                            <a:solidFill>
                              <a:schemeClr val="tx1"/>
                            </a:solidFill>
                            <a:latin typeface="Cambria Math" panose="02040503050406030204" pitchFamily="18" charset="0"/>
                            <a:ea typeface="Cambria Math" panose="02040503050406030204" pitchFamily="18" charset="0"/>
                          </a:rPr>
                        </m:ctrlPr>
                      </m:sSubSupPr>
                      <m:e>
                        <m:r>
                          <a:rPr lang="en-US" sz="3600" b="0" i="1" smtClean="0">
                            <a:solidFill>
                              <a:schemeClr val="tx1"/>
                            </a:solidFill>
                            <a:latin typeface="Cambria Math" panose="02040503050406030204" pitchFamily="18" charset="0"/>
                            <a:ea typeface="Cambria Math" panose="02040503050406030204" pitchFamily="18" charset="0"/>
                          </a:rPr>
                          <m:t>ℤ</m:t>
                        </m:r>
                      </m:e>
                      <m:sub>
                        <m:r>
                          <a:rPr lang="en-US" sz="3600" b="0" i="1" smtClean="0">
                            <a:solidFill>
                              <a:schemeClr val="tx1"/>
                            </a:solidFill>
                            <a:latin typeface="Cambria Math" panose="02040503050406030204" pitchFamily="18" charset="0"/>
                            <a:ea typeface="Cambria Math" panose="02040503050406030204" pitchFamily="18" charset="0"/>
                          </a:rPr>
                          <m:t>𝑝</m:t>
                        </m:r>
                      </m:sub>
                      <m:sup>
                        <m:r>
                          <a:rPr lang="en-US" sz="3600" b="0" i="1" smtClean="0">
                            <a:solidFill>
                              <a:schemeClr val="tx1"/>
                            </a:solidFill>
                            <a:latin typeface="Cambria Math" panose="02040503050406030204" pitchFamily="18" charset="0"/>
                            <a:ea typeface="Cambria Math" panose="02040503050406030204" pitchFamily="18" charset="0"/>
                          </a:rPr>
                          <m:t>𝑛</m:t>
                        </m:r>
                      </m:sup>
                    </m:sSubSup>
                  </m:oMath>
                </a14:m>
                <a:r>
                  <a:rPr lang="en-US" dirty="0"/>
                  <a:t> </a:t>
                </a:r>
              </a:p>
            </p:txBody>
          </p:sp>
        </mc:Choice>
        <mc:Fallback xmlns="">
          <p:sp>
            <p:nvSpPr>
              <p:cNvPr id="9" name="TextBox 8">
                <a:extLst>
                  <a:ext uri="{FF2B5EF4-FFF2-40B4-BE49-F238E27FC236}">
                    <a16:creationId xmlns:a16="http://schemas.microsoft.com/office/drawing/2014/main" id="{BF506DEF-FC71-543D-BEB7-682B80A3462F}"/>
                  </a:ext>
                </a:extLst>
              </p:cNvPr>
              <p:cNvSpPr txBox="1">
                <a:spLocks noRot="1" noChangeAspect="1" noMove="1" noResize="1" noEditPoints="1" noAdjustHandles="1" noChangeArrowheads="1" noChangeShapeType="1" noTextEdit="1"/>
              </p:cNvSpPr>
              <p:nvPr/>
            </p:nvSpPr>
            <p:spPr>
              <a:xfrm>
                <a:off x="3625092" y="3697595"/>
                <a:ext cx="4259478" cy="68909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87FE5FB-1FB9-657B-D517-1D632881FCA9}"/>
                  </a:ext>
                </a:extLst>
              </p:cNvPr>
              <p:cNvSpPr txBox="1"/>
              <p:nvPr/>
            </p:nvSpPr>
            <p:spPr>
              <a:xfrm>
                <a:off x="1734418" y="4481086"/>
                <a:ext cx="4595597" cy="1200329"/>
              </a:xfrm>
              <a:prstGeom prst="rect">
                <a:avLst/>
              </a:prstGeom>
              <a:noFill/>
            </p:spPr>
            <p:txBody>
              <a:bodyPr wrap="square" rtlCol="0">
                <a:spAutoFit/>
              </a:bodyPr>
              <a:lstStyle/>
              <a:p>
                <a:r>
                  <a:rPr lang="en-US" sz="3600" dirty="0">
                    <a:latin typeface="Cambria Math" panose="02040503050406030204" pitchFamily="18" charset="0"/>
                    <a:ea typeface="Cambria Math" panose="02040503050406030204" pitchFamily="18" charset="0"/>
                  </a:rPr>
                  <a:t>for some low-norm error distribution </a:t>
                </a:r>
                <a14:m>
                  <m:oMath xmlns:m="http://schemas.openxmlformats.org/officeDocument/2006/math">
                    <m:r>
                      <a:rPr lang="en-US" sz="3600" i="1">
                        <a:latin typeface="Cambria Math" panose="02040503050406030204" pitchFamily="18" charset="0"/>
                        <a:ea typeface="Cambria Math" panose="02040503050406030204" pitchFamily="18" charset="0"/>
                      </a:rPr>
                      <m:t>𝜒</m:t>
                    </m:r>
                  </m:oMath>
                </a14:m>
                <a:endParaRPr lang="en-US" sz="3600" i="1" dirty="0">
                  <a:latin typeface="Cambria Math" panose="02040503050406030204" pitchFamily="18" charset="0"/>
                  <a:ea typeface="Cambria Math" panose="02040503050406030204" pitchFamily="18" charset="0"/>
                </a:endParaRPr>
              </a:p>
            </p:txBody>
          </p:sp>
        </mc:Choice>
        <mc:Fallback xmlns="">
          <p:sp>
            <p:nvSpPr>
              <p:cNvPr id="3" name="TextBox 2">
                <a:extLst>
                  <a:ext uri="{FF2B5EF4-FFF2-40B4-BE49-F238E27FC236}">
                    <a16:creationId xmlns:a16="http://schemas.microsoft.com/office/drawing/2014/main" id="{887FE5FB-1FB9-657B-D517-1D632881FCA9}"/>
                  </a:ext>
                </a:extLst>
              </p:cNvPr>
              <p:cNvSpPr txBox="1">
                <a:spLocks noRot="1" noChangeAspect="1" noMove="1" noResize="1" noEditPoints="1" noAdjustHandles="1" noChangeArrowheads="1" noChangeShapeType="1" noTextEdit="1"/>
              </p:cNvSpPr>
              <p:nvPr/>
            </p:nvSpPr>
            <p:spPr>
              <a:xfrm>
                <a:off x="1734418" y="4481086"/>
                <a:ext cx="4595597" cy="1200329"/>
              </a:xfrm>
              <a:prstGeom prst="rect">
                <a:avLst/>
              </a:prstGeom>
              <a:blipFill>
                <a:blip r:embed="rId9"/>
                <a:stretch>
                  <a:fillRect l="-4117" t="-7614" b="-18274"/>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6B61E7C4-31AD-559A-EB06-F136DE846D84}"/>
              </a:ext>
            </a:extLst>
          </p:cNvPr>
          <p:cNvSpPr txBox="1"/>
          <p:nvPr/>
        </p:nvSpPr>
        <p:spPr>
          <a:xfrm rot="476315">
            <a:off x="7819336" y="1505261"/>
            <a:ext cx="3786498" cy="954107"/>
          </a:xfrm>
          <a:prstGeom prst="rect">
            <a:avLst/>
          </a:prstGeom>
          <a:noFill/>
        </p:spPr>
        <p:txBody>
          <a:bodyPr wrap="square" rtlCol="0">
            <a:spAutoFit/>
          </a:bodyPr>
          <a:lstStyle/>
          <a:p>
            <a:r>
              <a:rPr lang="en-US" sz="2800" dirty="0">
                <a:solidFill>
                  <a:srgbClr val="663300"/>
                </a:solidFill>
              </a:rPr>
              <a:t>Noisy </a:t>
            </a:r>
            <a:r>
              <a:rPr lang="en-US" sz="2800" dirty="0">
                <a:solidFill>
                  <a:srgbClr val="FF0000"/>
                </a:solidFill>
              </a:rPr>
              <a:t>sparse</a:t>
            </a:r>
            <a:r>
              <a:rPr lang="en-US" sz="2800" dirty="0">
                <a:solidFill>
                  <a:srgbClr val="663300"/>
                </a:solidFill>
              </a:rPr>
              <a:t> linear samples look random</a:t>
            </a:r>
          </a:p>
        </p:txBody>
      </p:sp>
    </p:spTree>
    <p:extLst>
      <p:ext uri="{BB962C8B-B14F-4D97-AF65-F5344CB8AC3E}">
        <p14:creationId xmlns:p14="http://schemas.microsoft.com/office/powerpoint/2010/main" val="1143715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9143E-EB43-F342-83DC-2C43EAF73E58}"/>
              </a:ext>
            </a:extLst>
          </p:cNvPr>
          <p:cNvSpPr>
            <a:spLocks noGrp="1"/>
          </p:cNvSpPr>
          <p:nvPr>
            <p:ph type="title"/>
          </p:nvPr>
        </p:nvSpPr>
        <p:spPr>
          <a:xfrm>
            <a:off x="2473325" y="2500327"/>
            <a:ext cx="7245350" cy="1325563"/>
          </a:xfrm>
        </p:spPr>
        <p:txBody>
          <a:bodyPr>
            <a:normAutofit fontScale="90000"/>
          </a:bodyPr>
          <a:lstStyle/>
          <a:p>
            <a:r>
              <a:rPr lang="en-US" sz="5300" dirty="0"/>
              <a:t>Is this problem even Hard?</a:t>
            </a:r>
            <a:endParaRPr lang="en-US" sz="4800" dirty="0"/>
          </a:p>
        </p:txBody>
      </p:sp>
    </p:spTree>
    <p:extLst>
      <p:ext uri="{BB962C8B-B14F-4D97-AF65-F5344CB8AC3E}">
        <p14:creationId xmlns:p14="http://schemas.microsoft.com/office/powerpoint/2010/main" val="3019026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D09143E-EB43-F342-83DC-2C43EAF73E58}"/>
                  </a:ext>
                </a:extLst>
              </p:cNvPr>
              <p:cNvSpPr>
                <a:spLocks noGrp="1"/>
              </p:cNvSpPr>
              <p:nvPr>
                <p:ph type="title"/>
              </p:nvPr>
            </p:nvSpPr>
            <p:spPr>
              <a:xfrm>
                <a:off x="572237" y="-71423"/>
                <a:ext cx="11149781" cy="1325563"/>
              </a:xfrm>
            </p:spPr>
            <p:txBody>
              <a:bodyPr>
                <a:normAutofit/>
              </a:bodyPr>
              <a:lstStyle/>
              <a:p>
                <a:r>
                  <a:rPr lang="en-US" sz="5300" dirty="0"/>
                  <a:t>Reduction from </a:t>
                </a:r>
                <a14:m>
                  <m:oMath xmlns:m="http://schemas.openxmlformats.org/officeDocument/2006/math">
                    <m:r>
                      <a:rPr lang="en-US" sz="5300" b="0" i="1" smtClean="0">
                        <a:latin typeface="Cambria Math" panose="02040503050406030204" pitchFamily="18" charset="0"/>
                      </a:rPr>
                      <m:t>𝐿𝑊𝐸</m:t>
                    </m:r>
                    <m:r>
                      <a:rPr lang="en-US" sz="5300" b="0" i="1" smtClean="0">
                        <a:latin typeface="Cambria Math" panose="02040503050406030204" pitchFamily="18" charset="0"/>
                      </a:rPr>
                      <m:t> </m:t>
                    </m:r>
                  </m:oMath>
                </a14:m>
                <a:r>
                  <a:rPr lang="en-US" sz="4800" dirty="0"/>
                  <a:t>to </a:t>
                </a:r>
                <a14:m>
                  <m:oMath xmlns:m="http://schemas.openxmlformats.org/officeDocument/2006/math">
                    <m:r>
                      <a:rPr lang="en-US" sz="4800" b="0" i="1" smtClean="0">
                        <a:latin typeface="Cambria Math" panose="02040503050406030204" pitchFamily="18" charset="0"/>
                      </a:rPr>
                      <m:t>𝑠𝐿𝑊𝐸</m:t>
                    </m:r>
                  </m:oMath>
                </a14:m>
                <a:endParaRPr lang="en-US" sz="4800" dirty="0"/>
              </a:p>
            </p:txBody>
          </p:sp>
        </mc:Choice>
        <mc:Fallback xmlns="">
          <p:sp>
            <p:nvSpPr>
              <p:cNvPr id="2" name="Title 1">
                <a:extLst>
                  <a:ext uri="{FF2B5EF4-FFF2-40B4-BE49-F238E27FC236}">
                    <a16:creationId xmlns:a16="http://schemas.microsoft.com/office/drawing/2014/main" id="{DD09143E-EB43-F342-83DC-2C43EAF73E58}"/>
                  </a:ext>
                </a:extLst>
              </p:cNvPr>
              <p:cNvSpPr>
                <a:spLocks noGrp="1" noRot="1" noChangeAspect="1" noMove="1" noResize="1" noEditPoints="1" noAdjustHandles="1" noChangeArrowheads="1" noChangeShapeType="1" noTextEdit="1"/>
              </p:cNvSpPr>
              <p:nvPr>
                <p:ph type="title"/>
              </p:nvPr>
            </p:nvSpPr>
            <p:spPr>
              <a:xfrm>
                <a:off x="572237" y="-71423"/>
                <a:ext cx="11149781" cy="1325563"/>
              </a:xfrm>
              <a:blipFill>
                <a:blip r:embed="rId3"/>
                <a:stretch>
                  <a:fillRect l="-2843" b="-82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859D664-9C93-B753-1D16-C0B89DAC56E3}"/>
                  </a:ext>
                </a:extLst>
              </p:cNvPr>
              <p:cNvSpPr txBox="1"/>
              <p:nvPr/>
            </p:nvSpPr>
            <p:spPr>
              <a:xfrm>
                <a:off x="1893557" y="1187634"/>
                <a:ext cx="2613548" cy="695960"/>
              </a:xfrm>
              <a:prstGeom prst="rect">
                <a:avLst/>
              </a:prstGeom>
              <a:noFill/>
            </p:spPr>
            <p:txBody>
              <a:bodyPr wrap="square" rtlCol="0">
                <a:spAutoFit/>
              </a:bodyPr>
              <a:lstStyle/>
              <a:p>
                <a14:m>
                  <m:oMath xmlns:m="http://schemas.openxmlformats.org/officeDocument/2006/math">
                    <m:sSub>
                      <m:sSubPr>
                        <m:ctrlPr>
                          <a:rPr lang="en-US" sz="3600" i="1" smtClean="0">
                            <a:solidFill>
                              <a:srgbClr val="FF0000"/>
                            </a:solidFill>
                            <a:latin typeface="Cambria Math" panose="02040503050406030204" pitchFamily="18" charset="0"/>
                            <a:ea typeface="Cambria Math" panose="02040503050406030204" pitchFamily="18" charset="0"/>
                          </a:rPr>
                        </m:ctrlPr>
                      </m:sSubPr>
                      <m:e>
                        <m:r>
                          <a:rPr lang="en-US" sz="3600" b="0" i="1" smtClean="0">
                            <a:solidFill>
                              <a:srgbClr val="FF0000"/>
                            </a:solidFill>
                            <a:latin typeface="Cambria Math" panose="02040503050406030204" pitchFamily="18" charset="0"/>
                            <a:ea typeface="Cambria Math" panose="02040503050406030204" pitchFamily="18" charset="0"/>
                          </a:rPr>
                          <m:t>𝐿𝑊𝐸</m:t>
                        </m:r>
                      </m:e>
                      <m:sub>
                        <m:r>
                          <a:rPr lang="en-US" sz="3600" b="0" i="1" smtClean="0">
                            <a:solidFill>
                              <a:srgbClr val="FF0000"/>
                            </a:solidFill>
                            <a:latin typeface="Cambria Math" panose="02040503050406030204" pitchFamily="18" charset="0"/>
                            <a:ea typeface="Cambria Math" panose="02040503050406030204" pitchFamily="18" charset="0"/>
                          </a:rPr>
                          <m:t>𝑘</m:t>
                        </m:r>
                        <m:r>
                          <a:rPr lang="en-US" sz="3600" b="0" i="1" smtClean="0">
                            <a:solidFill>
                              <a:srgbClr val="FF0000"/>
                            </a:solidFill>
                            <a:latin typeface="Cambria Math" panose="02040503050406030204" pitchFamily="18" charset="0"/>
                            <a:ea typeface="Cambria Math" panose="02040503050406030204" pitchFamily="18" charset="0"/>
                          </a:rPr>
                          <m:t>,</m:t>
                        </m:r>
                        <m:r>
                          <a:rPr lang="en-US" sz="3600" b="0" i="1" smtClean="0">
                            <a:solidFill>
                              <a:srgbClr val="FF0000"/>
                            </a:solidFill>
                            <a:latin typeface="Cambria Math" panose="02040503050406030204" pitchFamily="18" charset="0"/>
                            <a:ea typeface="Cambria Math" panose="02040503050406030204" pitchFamily="18" charset="0"/>
                          </a:rPr>
                          <m:t>𝑚</m:t>
                        </m:r>
                        <m:r>
                          <a:rPr lang="en-US" sz="3600" b="0" i="1" smtClean="0">
                            <a:solidFill>
                              <a:srgbClr val="FF0000"/>
                            </a:solidFill>
                            <a:latin typeface="Cambria Math" panose="02040503050406030204" pitchFamily="18" charset="0"/>
                            <a:ea typeface="Cambria Math" panose="02040503050406030204" pitchFamily="18" charset="0"/>
                          </a:rPr>
                          <m:t>,</m:t>
                        </m:r>
                        <m:r>
                          <a:rPr lang="en-US" sz="3600" b="0" i="1" smtClean="0">
                            <a:solidFill>
                              <a:srgbClr val="FF0000"/>
                            </a:solidFill>
                            <a:latin typeface="Cambria Math" panose="02040503050406030204" pitchFamily="18" charset="0"/>
                            <a:ea typeface="Cambria Math" panose="02040503050406030204" pitchFamily="18" charset="0"/>
                          </a:rPr>
                          <m:t>𝜒</m:t>
                        </m:r>
                        <m:r>
                          <a:rPr lang="en-US" sz="3600" b="0" i="1" smtClean="0">
                            <a:solidFill>
                              <a:srgbClr val="FF0000"/>
                            </a:solidFill>
                            <a:latin typeface="Cambria Math" panose="02040503050406030204" pitchFamily="18" charset="0"/>
                            <a:ea typeface="Cambria Math" panose="02040503050406030204" pitchFamily="18" charset="0"/>
                          </a:rPr>
                          <m:t>,</m:t>
                        </m:r>
                        <m:r>
                          <a:rPr lang="en-US" sz="3600" b="0" i="1" smtClean="0">
                            <a:solidFill>
                              <a:srgbClr val="FF0000"/>
                            </a:solidFill>
                            <a:latin typeface="Cambria Math" panose="02040503050406030204" pitchFamily="18" charset="0"/>
                            <a:ea typeface="Cambria Math" panose="02040503050406030204" pitchFamily="18" charset="0"/>
                          </a:rPr>
                          <m:t>𝑝</m:t>
                        </m:r>
                      </m:sub>
                    </m:sSub>
                  </m:oMath>
                </a14:m>
                <a:r>
                  <a:rPr lang="en-US" dirty="0">
                    <a:solidFill>
                      <a:srgbClr val="FF0000"/>
                    </a:solidFill>
                  </a:rPr>
                  <a:t> </a:t>
                </a:r>
              </a:p>
            </p:txBody>
          </p:sp>
        </mc:Choice>
        <mc:Fallback xmlns="">
          <p:sp>
            <p:nvSpPr>
              <p:cNvPr id="10" name="TextBox 9">
                <a:extLst>
                  <a:ext uri="{FF2B5EF4-FFF2-40B4-BE49-F238E27FC236}">
                    <a16:creationId xmlns:a16="http://schemas.microsoft.com/office/drawing/2014/main" id="{6859D664-9C93-B753-1D16-C0B89DAC56E3}"/>
                  </a:ext>
                </a:extLst>
              </p:cNvPr>
              <p:cNvSpPr txBox="1">
                <a:spLocks noRot="1" noChangeAspect="1" noMove="1" noResize="1" noEditPoints="1" noAdjustHandles="1" noChangeArrowheads="1" noChangeShapeType="1" noTextEdit="1"/>
              </p:cNvSpPr>
              <p:nvPr/>
            </p:nvSpPr>
            <p:spPr>
              <a:xfrm>
                <a:off x="1893557" y="1187634"/>
                <a:ext cx="2613548" cy="69596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45C373F-1808-D43E-EBFA-F5653971E806}"/>
                  </a:ext>
                </a:extLst>
              </p:cNvPr>
              <p:cNvSpPr txBox="1"/>
              <p:nvPr/>
            </p:nvSpPr>
            <p:spPr>
              <a:xfrm>
                <a:off x="5256269" y="1179278"/>
                <a:ext cx="4023502" cy="695960"/>
              </a:xfrm>
              <a:prstGeom prst="rect">
                <a:avLst/>
              </a:prstGeom>
              <a:noFill/>
            </p:spPr>
            <p:txBody>
              <a:bodyPr wrap="square" rtlCol="0">
                <a:spAutoFit/>
              </a:bodyPr>
              <a:lstStyle/>
              <a:p>
                <a14:m>
                  <m:oMath xmlns:m="http://schemas.openxmlformats.org/officeDocument/2006/math">
                    <m:sSub>
                      <m:sSubPr>
                        <m:ctrlPr>
                          <a:rPr lang="en-US" sz="3600" i="1" smtClean="0">
                            <a:solidFill>
                              <a:srgbClr val="FF0000"/>
                            </a:solidFill>
                            <a:latin typeface="Cambria Math" panose="02040503050406030204" pitchFamily="18" charset="0"/>
                            <a:ea typeface="Cambria Math" panose="02040503050406030204" pitchFamily="18" charset="0"/>
                          </a:rPr>
                        </m:ctrlPr>
                      </m:sSubPr>
                      <m:e>
                        <m:r>
                          <a:rPr lang="en-US" sz="3600" b="0" i="1" smtClean="0">
                            <a:solidFill>
                              <a:srgbClr val="FF0000"/>
                            </a:solidFill>
                            <a:latin typeface="Cambria Math" panose="02040503050406030204" pitchFamily="18" charset="0"/>
                            <a:ea typeface="Cambria Math" panose="02040503050406030204" pitchFamily="18" charset="0"/>
                          </a:rPr>
                          <m:t>𝑠𝐿𝑊𝐸</m:t>
                        </m:r>
                      </m:e>
                      <m:sub>
                        <m:r>
                          <a:rPr lang="en-US" sz="3600" b="0" i="1" smtClean="0">
                            <a:solidFill>
                              <a:srgbClr val="FF0000"/>
                            </a:solidFill>
                            <a:latin typeface="Cambria Math" panose="02040503050406030204" pitchFamily="18" charset="0"/>
                            <a:ea typeface="Cambria Math" panose="02040503050406030204" pitchFamily="18" charset="0"/>
                          </a:rPr>
                          <m:t>𝑘</m:t>
                        </m:r>
                        <m:r>
                          <a:rPr lang="en-US" sz="3600" b="0" i="1" smtClean="0">
                            <a:solidFill>
                              <a:srgbClr val="FF0000"/>
                            </a:solidFill>
                            <a:latin typeface="Cambria Math" panose="02040503050406030204" pitchFamily="18" charset="0"/>
                            <a:ea typeface="Cambria Math" panose="02040503050406030204" pitchFamily="18" charset="0"/>
                          </a:rPr>
                          <m:t>,</m:t>
                        </m:r>
                        <m:r>
                          <a:rPr lang="en-US" sz="3600" b="0" i="1" smtClean="0">
                            <a:solidFill>
                              <a:srgbClr val="FF0000"/>
                            </a:solidFill>
                            <a:latin typeface="Cambria Math" panose="02040503050406030204" pitchFamily="18" charset="0"/>
                            <a:ea typeface="Cambria Math" panose="02040503050406030204" pitchFamily="18" charset="0"/>
                          </a:rPr>
                          <m:t>𝑛</m:t>
                        </m:r>
                        <m:r>
                          <a:rPr lang="en-US" sz="3600" b="0" i="1" smtClean="0">
                            <a:solidFill>
                              <a:srgbClr val="FF0000"/>
                            </a:solidFill>
                            <a:latin typeface="Cambria Math" panose="02040503050406030204" pitchFamily="18" charset="0"/>
                            <a:ea typeface="Cambria Math" panose="02040503050406030204" pitchFamily="18" charset="0"/>
                          </a:rPr>
                          <m:t>,</m:t>
                        </m:r>
                        <m:r>
                          <a:rPr lang="en-US" sz="3600" b="0" i="1" smtClean="0">
                            <a:solidFill>
                              <a:srgbClr val="FF0000"/>
                            </a:solidFill>
                            <a:latin typeface="Cambria Math" panose="02040503050406030204" pitchFamily="18" charset="0"/>
                            <a:ea typeface="Cambria Math" panose="02040503050406030204" pitchFamily="18" charset="0"/>
                          </a:rPr>
                          <m:t>𝑚</m:t>
                        </m:r>
                        <m:r>
                          <a:rPr lang="en-US" sz="3600" b="0" i="1" smtClean="0">
                            <a:solidFill>
                              <a:srgbClr val="FF0000"/>
                            </a:solidFill>
                            <a:latin typeface="Cambria Math" panose="02040503050406030204" pitchFamily="18" charset="0"/>
                            <a:ea typeface="Cambria Math" panose="02040503050406030204" pitchFamily="18" charset="0"/>
                          </a:rPr>
                          <m:t>,</m:t>
                        </m:r>
                        <m:r>
                          <a:rPr lang="en-US" sz="3600" b="0" i="1" smtClean="0">
                            <a:solidFill>
                              <a:srgbClr val="FF0000"/>
                            </a:solidFill>
                            <a:latin typeface="Cambria Math" panose="02040503050406030204" pitchFamily="18" charset="0"/>
                            <a:ea typeface="Cambria Math" panose="02040503050406030204" pitchFamily="18" charset="0"/>
                          </a:rPr>
                          <m:t>𝜒</m:t>
                        </m:r>
                        <m:r>
                          <a:rPr lang="en-US" sz="3600" b="0" i="1" smtClean="0">
                            <a:solidFill>
                              <a:srgbClr val="FF0000"/>
                            </a:solidFill>
                            <a:latin typeface="Cambria Math" panose="02040503050406030204" pitchFamily="18" charset="0"/>
                            <a:ea typeface="Cambria Math" panose="02040503050406030204" pitchFamily="18" charset="0"/>
                          </a:rPr>
                          <m:t>,</m:t>
                        </m:r>
                        <m:r>
                          <a:rPr lang="en-US" sz="3600" b="0" i="1" smtClean="0">
                            <a:solidFill>
                              <a:srgbClr val="FF0000"/>
                            </a:solidFill>
                            <a:latin typeface="Cambria Math" panose="02040503050406030204" pitchFamily="18" charset="0"/>
                            <a:ea typeface="Cambria Math" panose="02040503050406030204" pitchFamily="18" charset="0"/>
                          </a:rPr>
                          <m:t>𝑝</m:t>
                        </m:r>
                      </m:sub>
                    </m:sSub>
                  </m:oMath>
                </a14:m>
                <a:r>
                  <a:rPr lang="en-US" dirty="0">
                    <a:solidFill>
                      <a:srgbClr val="FF0000"/>
                    </a:solidFill>
                  </a:rPr>
                  <a:t> </a:t>
                </a:r>
              </a:p>
            </p:txBody>
          </p:sp>
        </mc:Choice>
        <mc:Fallback xmlns="">
          <p:sp>
            <p:nvSpPr>
              <p:cNvPr id="11" name="TextBox 10">
                <a:extLst>
                  <a:ext uri="{FF2B5EF4-FFF2-40B4-BE49-F238E27FC236}">
                    <a16:creationId xmlns:a16="http://schemas.microsoft.com/office/drawing/2014/main" id="{F45C373F-1808-D43E-EBFA-F5653971E806}"/>
                  </a:ext>
                </a:extLst>
              </p:cNvPr>
              <p:cNvSpPr txBox="1">
                <a:spLocks noRot="1" noChangeAspect="1" noMove="1" noResize="1" noEditPoints="1" noAdjustHandles="1" noChangeArrowheads="1" noChangeShapeType="1" noTextEdit="1"/>
              </p:cNvSpPr>
              <p:nvPr/>
            </p:nvSpPr>
            <p:spPr>
              <a:xfrm>
                <a:off x="5256269" y="1179278"/>
                <a:ext cx="4023502" cy="69596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B8BEDC2-3168-0A58-51B9-C7BCB22D1604}"/>
                  </a:ext>
                </a:extLst>
              </p:cNvPr>
              <p:cNvSpPr txBox="1"/>
              <p:nvPr/>
            </p:nvSpPr>
            <p:spPr>
              <a:xfrm>
                <a:off x="4409647" y="1212448"/>
                <a:ext cx="750335" cy="646331"/>
              </a:xfrm>
              <a:prstGeom prst="rect">
                <a:avLst/>
              </a:prstGeom>
              <a:noFill/>
            </p:spPr>
            <p:txBody>
              <a:bodyPr wrap="square" rtlCol="0">
                <a:spAutoFit/>
              </a:bodyPr>
              <a:lstStyle/>
              <a:p>
                <a14:m>
                  <m:oMath xmlns:m="http://schemas.openxmlformats.org/officeDocument/2006/math">
                    <m:r>
                      <a:rPr lang="en-US" sz="3600" i="1" smtClean="0">
                        <a:solidFill>
                          <a:srgbClr val="FF0000"/>
                        </a:solidFill>
                        <a:latin typeface="Cambria Math" panose="02040503050406030204" pitchFamily="18" charset="0"/>
                        <a:ea typeface="Cambria Math" panose="02040503050406030204" pitchFamily="18" charset="0"/>
                      </a:rPr>
                      <m:t>←</m:t>
                    </m:r>
                  </m:oMath>
                </a14:m>
                <a:r>
                  <a:rPr lang="en-US" dirty="0">
                    <a:solidFill>
                      <a:srgbClr val="FF0000"/>
                    </a:solidFill>
                  </a:rPr>
                  <a:t> </a:t>
                </a:r>
              </a:p>
            </p:txBody>
          </p:sp>
        </mc:Choice>
        <mc:Fallback xmlns="">
          <p:sp>
            <p:nvSpPr>
              <p:cNvPr id="12" name="TextBox 11">
                <a:extLst>
                  <a:ext uri="{FF2B5EF4-FFF2-40B4-BE49-F238E27FC236}">
                    <a16:creationId xmlns:a16="http://schemas.microsoft.com/office/drawing/2014/main" id="{CB8BEDC2-3168-0A58-51B9-C7BCB22D1604}"/>
                  </a:ext>
                </a:extLst>
              </p:cNvPr>
              <p:cNvSpPr txBox="1">
                <a:spLocks noRot="1" noChangeAspect="1" noMove="1" noResize="1" noEditPoints="1" noAdjustHandles="1" noChangeArrowheads="1" noChangeShapeType="1" noTextEdit="1"/>
              </p:cNvSpPr>
              <p:nvPr/>
            </p:nvSpPr>
            <p:spPr>
              <a:xfrm>
                <a:off x="4409647" y="1212448"/>
                <a:ext cx="750335" cy="64633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8050687-5A48-3F32-CCF6-AFC373A28640}"/>
                  </a:ext>
                </a:extLst>
              </p:cNvPr>
              <p:cNvSpPr txBox="1"/>
              <p:nvPr/>
            </p:nvSpPr>
            <p:spPr>
              <a:xfrm>
                <a:off x="377559" y="2241761"/>
                <a:ext cx="10648335" cy="2308324"/>
              </a:xfrm>
              <a:prstGeom prst="rect">
                <a:avLst/>
              </a:prstGeom>
              <a:noFill/>
            </p:spPr>
            <p:txBody>
              <a:bodyPr wrap="square" rtlCol="0">
                <a:spAutoFit/>
              </a:bodyPr>
              <a:lstStyle/>
              <a:p>
                <a:pPr marL="285750" indent="-285750">
                  <a:buFont typeface="Wingdings" panose="05000000000000000000" pitchFamily="2" charset="2"/>
                  <a:buChar char="Ø"/>
                </a:pPr>
                <a:r>
                  <a:rPr lang="en-US" sz="3600" dirty="0"/>
                  <a:t>The </a:t>
                </a:r>
                <a14:m>
                  <m:oMath xmlns:m="http://schemas.openxmlformats.org/officeDocument/2006/math">
                    <m:r>
                      <a:rPr lang="en-US" sz="3600" b="0" i="1" smtClean="0">
                        <a:latin typeface="Cambria Math" panose="02040503050406030204" pitchFamily="18" charset="0"/>
                      </a:rPr>
                      <m:t>𝐿𝑊𝐸</m:t>
                    </m:r>
                    <m:r>
                      <a:rPr lang="en-US" sz="3600" b="0" i="1" smtClean="0">
                        <a:latin typeface="Cambria Math" panose="02040503050406030204" pitchFamily="18" charset="0"/>
                      </a:rPr>
                      <m:t> </m:t>
                    </m:r>
                  </m:oMath>
                </a14:m>
                <a:r>
                  <a:rPr lang="en-US" sz="3600" dirty="0"/>
                  <a:t>dimension </a:t>
                </a:r>
                <a14:m>
                  <m:oMath xmlns:m="http://schemas.openxmlformats.org/officeDocument/2006/math">
                    <m:r>
                      <a:rPr lang="en-US" sz="3600" b="0" i="1" smtClean="0">
                        <a:latin typeface="Cambria Math" panose="02040503050406030204" pitchFamily="18" charset="0"/>
                      </a:rPr>
                      <m:t>𝑘</m:t>
                    </m:r>
                  </m:oMath>
                </a14:m>
                <a:r>
                  <a:rPr lang="en-US" sz="3600" dirty="0"/>
                  <a:t> becomes the </a:t>
                </a:r>
                <a14:m>
                  <m:oMath xmlns:m="http://schemas.openxmlformats.org/officeDocument/2006/math">
                    <m:r>
                      <a:rPr lang="en-US" sz="3600" b="0" i="1" smtClean="0">
                        <a:latin typeface="Cambria Math" panose="02040503050406030204" pitchFamily="18" charset="0"/>
                      </a:rPr>
                      <m:t>𝑠𝐿𝑊𝐸</m:t>
                    </m:r>
                  </m:oMath>
                </a14:m>
                <a:r>
                  <a:rPr lang="en-US" sz="3600" dirty="0"/>
                  <a:t> sparsity</a:t>
                </a:r>
              </a:p>
              <a:p>
                <a:pPr marL="285750" indent="-285750">
                  <a:buFont typeface="Wingdings" panose="05000000000000000000" pitchFamily="2" charset="2"/>
                  <a:buChar char="Ø"/>
                </a:pPr>
                <a:r>
                  <a:rPr lang="en-US" sz="3600" dirty="0"/>
                  <a:t>The </a:t>
                </a:r>
                <a14:m>
                  <m:oMath xmlns:m="http://schemas.openxmlformats.org/officeDocument/2006/math">
                    <m:r>
                      <a:rPr lang="en-US" sz="3600" b="0" i="1" smtClean="0">
                        <a:latin typeface="Cambria Math" panose="02040503050406030204" pitchFamily="18" charset="0"/>
                      </a:rPr>
                      <m:t>𝑠𝐿𝑊𝐸</m:t>
                    </m:r>
                  </m:oMath>
                </a14:m>
                <a:r>
                  <a:rPr lang="en-US" sz="3600" dirty="0"/>
                  <a:t> dimension </a:t>
                </a:r>
                <a14:m>
                  <m:oMath xmlns:m="http://schemas.openxmlformats.org/officeDocument/2006/math">
                    <m:r>
                      <a:rPr lang="en-US" sz="3600" b="0" i="1" smtClean="0">
                        <a:latin typeface="Cambria Math" panose="02040503050406030204" pitchFamily="18" charset="0"/>
                      </a:rPr>
                      <m:t>𝑛</m:t>
                    </m:r>
                  </m:oMath>
                </a14:m>
                <a:r>
                  <a:rPr lang="en-US" sz="3600" dirty="0"/>
                  <a:t> can be anything we choose</a:t>
                </a:r>
              </a:p>
              <a:p>
                <a:pPr marL="285750" indent="-285750">
                  <a:buFont typeface="Wingdings" panose="05000000000000000000" pitchFamily="2" charset="2"/>
                  <a:buChar char="Ø"/>
                </a:pPr>
                <a:r>
                  <a:rPr lang="en-US" sz="3600" dirty="0"/>
                  <a:t>The reduction is independent of error distribution </a:t>
                </a:r>
                <a14:m>
                  <m:oMath xmlns:m="http://schemas.openxmlformats.org/officeDocument/2006/math">
                    <m:r>
                      <a:rPr lang="en-US" sz="3600" b="0" i="1" smtClean="0">
                        <a:latin typeface="Cambria Math" panose="02040503050406030204" pitchFamily="18" charset="0"/>
                      </a:rPr>
                      <m:t>𝜒</m:t>
                    </m:r>
                  </m:oMath>
                </a14:m>
                <a:endParaRPr lang="en-US" sz="3600" dirty="0"/>
              </a:p>
              <a:p>
                <a:pPr marL="285750" indent="-285750">
                  <a:buFont typeface="Wingdings" panose="05000000000000000000" pitchFamily="2" charset="2"/>
                  <a:buChar char="Ø"/>
                </a:pPr>
                <a:r>
                  <a:rPr lang="en-US" sz="3600" dirty="0"/>
                  <a:t>Our reduction is also valid for </a:t>
                </a:r>
                <a14:m>
                  <m:oMath xmlns:m="http://schemas.openxmlformats.org/officeDocument/2006/math">
                    <m:r>
                      <a:rPr lang="en-US" sz="3600" b="0" i="1" smtClean="0">
                        <a:latin typeface="Cambria Math" panose="02040503050406030204" pitchFamily="18" charset="0"/>
                      </a:rPr>
                      <m:t>𝐿𝑃𝑁</m:t>
                    </m:r>
                  </m:oMath>
                </a14:m>
                <a:r>
                  <a:rPr lang="en-US" sz="3600" dirty="0"/>
                  <a:t>  </a:t>
                </a:r>
              </a:p>
            </p:txBody>
          </p:sp>
        </mc:Choice>
        <mc:Fallback xmlns="">
          <p:sp>
            <p:nvSpPr>
              <p:cNvPr id="13" name="TextBox 12">
                <a:extLst>
                  <a:ext uri="{FF2B5EF4-FFF2-40B4-BE49-F238E27FC236}">
                    <a16:creationId xmlns:a16="http://schemas.microsoft.com/office/drawing/2014/main" id="{C8050687-5A48-3F32-CCF6-AFC373A28640}"/>
                  </a:ext>
                </a:extLst>
              </p:cNvPr>
              <p:cNvSpPr txBox="1">
                <a:spLocks noRot="1" noChangeAspect="1" noMove="1" noResize="1" noEditPoints="1" noAdjustHandles="1" noChangeArrowheads="1" noChangeShapeType="1" noTextEdit="1"/>
              </p:cNvSpPr>
              <p:nvPr/>
            </p:nvSpPr>
            <p:spPr>
              <a:xfrm>
                <a:off x="377559" y="2241761"/>
                <a:ext cx="10648335" cy="2308324"/>
              </a:xfrm>
              <a:prstGeom prst="rect">
                <a:avLst/>
              </a:prstGeom>
              <a:blipFill>
                <a:blip r:embed="rId7"/>
                <a:stretch>
                  <a:fillRect l="-1546" t="-3968" r="-229"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39D0667-ADDC-C6FD-7AC7-FB7822A5FB87}"/>
                  </a:ext>
                </a:extLst>
              </p:cNvPr>
              <p:cNvSpPr txBox="1"/>
              <p:nvPr/>
            </p:nvSpPr>
            <p:spPr>
              <a:xfrm>
                <a:off x="495545" y="4705333"/>
                <a:ext cx="10801719" cy="1224694"/>
              </a:xfrm>
              <a:prstGeom prst="rect">
                <a:avLst/>
              </a:prstGeom>
              <a:solidFill>
                <a:schemeClr val="accent1">
                  <a:lumMod val="20000"/>
                  <a:lumOff val="80000"/>
                </a:schemeClr>
              </a:solidFill>
              <a:ln>
                <a:solidFill>
                  <a:schemeClr val="tx2">
                    <a:lumMod val="90000"/>
                    <a:lumOff val="10000"/>
                  </a:schemeClr>
                </a:solidFill>
              </a:ln>
              <a:effectLst>
                <a:glow rad="63500">
                  <a:schemeClr val="accent3">
                    <a:satMod val="175000"/>
                    <a:alpha val="40000"/>
                  </a:schemeClr>
                </a:glow>
              </a:effectLst>
              <a:scene3d>
                <a:camera prst="orthographicFront"/>
                <a:lightRig rig="threePt" dir="t"/>
              </a:scene3d>
              <a:sp3d>
                <a:bevelT/>
              </a:sp3d>
            </p:spPr>
            <p:txBody>
              <a:bodyPr wrap="square" rtlCol="0">
                <a:spAutoFit/>
              </a:bodyPr>
              <a:lstStyle/>
              <a:p>
                <a:r>
                  <a:rPr lang="en-US" sz="3600" dirty="0">
                    <a:latin typeface="Times New Roman" panose="02020603050405020304" pitchFamily="18" charset="0"/>
                    <a:cs typeface="Times New Roman" panose="02020603050405020304" pitchFamily="18" charset="0"/>
                  </a:rPr>
                  <a:t>If </a:t>
                </a:r>
                <a14:m>
                  <m:oMath xmlns:m="http://schemas.openxmlformats.org/officeDocument/2006/math">
                    <m:sSub>
                      <m:sSubPr>
                        <m:ctrlPr>
                          <a:rPr lang="en-US" sz="3600" i="1" dirty="0" smtClean="0">
                            <a:latin typeface="Cambria Math" panose="02040503050406030204" pitchFamily="18" charset="0"/>
                            <a:cs typeface="Times New Roman" panose="02020603050405020304" pitchFamily="18" charset="0"/>
                          </a:rPr>
                        </m:ctrlPr>
                      </m:sSubPr>
                      <m:e>
                        <m:r>
                          <a:rPr lang="en-US" sz="3600" b="0" i="1" dirty="0" smtClean="0">
                            <a:latin typeface="Cambria Math" panose="02040503050406030204" pitchFamily="18" charset="0"/>
                            <a:cs typeface="Times New Roman" panose="02020603050405020304" pitchFamily="18" charset="0"/>
                          </a:rPr>
                          <m:t>𝐿𝑊𝐸</m:t>
                        </m:r>
                      </m:e>
                      <m:sub>
                        <m:r>
                          <a:rPr lang="en-US" sz="3600" b="0" i="1" dirty="0" smtClean="0">
                            <a:latin typeface="Cambria Math" panose="02040503050406030204" pitchFamily="18" charset="0"/>
                            <a:cs typeface="Times New Roman" panose="02020603050405020304" pitchFamily="18" charset="0"/>
                          </a:rPr>
                          <m:t>𝑛</m:t>
                        </m:r>
                        <m:r>
                          <a:rPr lang="en-US" sz="3600" b="0" i="1" dirty="0" smtClean="0">
                            <a:latin typeface="Cambria Math" panose="02040503050406030204" pitchFamily="18" charset="0"/>
                            <a:cs typeface="Times New Roman" panose="02020603050405020304" pitchFamily="18" charset="0"/>
                          </a:rPr>
                          <m:t>,</m:t>
                        </m:r>
                        <m:r>
                          <a:rPr lang="en-US" sz="3600" b="0" i="1" dirty="0" smtClean="0">
                            <a:latin typeface="Cambria Math" panose="02040503050406030204" pitchFamily="18" charset="0"/>
                            <a:cs typeface="Times New Roman" panose="02020603050405020304" pitchFamily="18" charset="0"/>
                          </a:rPr>
                          <m:t>𝑚</m:t>
                        </m:r>
                      </m:sub>
                    </m:sSub>
                    <m:r>
                      <a:rPr lang="en-US" sz="3600" i="1" dirty="0" smtClean="0">
                        <a:latin typeface="Cambria Math" panose="02040503050406030204" pitchFamily="18" charset="0"/>
                        <a:cs typeface="Times New Roman" panose="02020603050405020304" pitchFamily="18" charset="0"/>
                      </a:rPr>
                      <m:t> </m:t>
                    </m:r>
                  </m:oMath>
                </a14:m>
                <a:r>
                  <a:rPr lang="en-US" sz="3600" dirty="0">
                    <a:latin typeface="Times New Roman" panose="02020603050405020304" pitchFamily="18" charset="0"/>
                    <a:cs typeface="Times New Roman" panose="02020603050405020304" pitchFamily="18" charset="0"/>
                  </a:rPr>
                  <a:t>is subexponentially hard, </a:t>
                </a:r>
                <a14:m>
                  <m:oMath xmlns:m="http://schemas.openxmlformats.org/officeDocument/2006/math">
                    <m:sSub>
                      <m:sSubPr>
                        <m:ctrlPr>
                          <a:rPr lang="en-US" sz="3600" i="1" dirty="0" smtClean="0">
                            <a:latin typeface="Cambria Math" panose="02040503050406030204" pitchFamily="18" charset="0"/>
                            <a:cs typeface="Times New Roman" panose="02020603050405020304" pitchFamily="18" charset="0"/>
                          </a:rPr>
                        </m:ctrlPr>
                      </m:sSubPr>
                      <m:e>
                        <m:r>
                          <a:rPr lang="en-US" sz="3600" b="0" i="1" dirty="0" smtClean="0">
                            <a:latin typeface="Cambria Math" panose="02040503050406030204" pitchFamily="18" charset="0"/>
                            <a:cs typeface="Times New Roman" panose="02020603050405020304" pitchFamily="18" charset="0"/>
                          </a:rPr>
                          <m:t>𝑠𝐿𝑊𝐸</m:t>
                        </m:r>
                      </m:e>
                      <m:sub>
                        <m:r>
                          <a:rPr lang="en-US" sz="3600" b="0" i="1" dirty="0" smtClean="0">
                            <a:latin typeface="Cambria Math" panose="02040503050406030204" pitchFamily="18" charset="0"/>
                            <a:cs typeface="Times New Roman" panose="02020603050405020304" pitchFamily="18" charset="0"/>
                          </a:rPr>
                          <m:t>𝑘</m:t>
                        </m:r>
                        <m:r>
                          <a:rPr lang="en-US" sz="3600" b="0" i="1" dirty="0" smtClean="0">
                            <a:latin typeface="Cambria Math" panose="02040503050406030204" pitchFamily="18" charset="0"/>
                            <a:cs typeface="Times New Roman" panose="02020603050405020304" pitchFamily="18" charset="0"/>
                          </a:rPr>
                          <m:t>,</m:t>
                        </m:r>
                        <m:r>
                          <a:rPr lang="en-US" sz="3600" b="0" i="1" dirty="0" smtClean="0">
                            <a:latin typeface="Cambria Math" panose="02040503050406030204" pitchFamily="18" charset="0"/>
                            <a:cs typeface="Times New Roman" panose="02020603050405020304" pitchFamily="18" charset="0"/>
                          </a:rPr>
                          <m:t>𝑛</m:t>
                        </m:r>
                        <m:r>
                          <a:rPr lang="en-US" sz="3600" b="0" i="1" dirty="0" smtClean="0">
                            <a:latin typeface="Cambria Math" panose="02040503050406030204" pitchFamily="18" charset="0"/>
                            <a:cs typeface="Times New Roman" panose="02020603050405020304" pitchFamily="18" charset="0"/>
                          </a:rPr>
                          <m:t>,</m:t>
                        </m:r>
                        <m:r>
                          <a:rPr lang="en-US" sz="3600" b="0" i="1" dirty="0" smtClean="0">
                            <a:latin typeface="Cambria Math" panose="02040503050406030204" pitchFamily="18" charset="0"/>
                            <a:cs typeface="Times New Roman" panose="02020603050405020304" pitchFamily="18" charset="0"/>
                          </a:rPr>
                          <m:t>𝑚</m:t>
                        </m:r>
                      </m:sub>
                    </m:sSub>
                  </m:oMath>
                </a14:m>
                <a:r>
                  <a:rPr lang="en-US" sz="3600" dirty="0">
                    <a:latin typeface="Times New Roman" panose="02020603050405020304" pitchFamily="18" charset="0"/>
                    <a:cs typeface="Times New Roman" panose="02020603050405020304" pitchFamily="18" charset="0"/>
                  </a:rPr>
                  <a:t> is poly-time secure if the sparsity </a:t>
                </a:r>
                <a14:m>
                  <m:oMath xmlns:m="http://schemas.openxmlformats.org/officeDocument/2006/math">
                    <m:r>
                      <a:rPr lang="en-US" sz="3600" i="1" dirty="0" smtClean="0">
                        <a:latin typeface="Cambria Math" panose="02040503050406030204" pitchFamily="18" charset="0"/>
                        <a:cs typeface="Times New Roman" panose="02020603050405020304" pitchFamily="18" charset="0"/>
                      </a:rPr>
                      <m:t>𝑘</m:t>
                    </m:r>
                  </m:oMath>
                </a14:m>
                <a:r>
                  <a:rPr lang="en-US" sz="3600" dirty="0">
                    <a:latin typeface="Times New Roman" panose="02020603050405020304" pitchFamily="18" charset="0"/>
                    <a:cs typeface="Times New Roman" panose="02020603050405020304" pitchFamily="18" charset="0"/>
                  </a:rPr>
                  <a:t> is polylogarithmic in </a:t>
                </a:r>
                <a14:m>
                  <m:oMath xmlns:m="http://schemas.openxmlformats.org/officeDocument/2006/math">
                    <m:r>
                      <a:rPr lang="en-US" sz="3600" i="1" dirty="0" smtClean="0">
                        <a:latin typeface="Cambria Math" panose="02040503050406030204" pitchFamily="18" charset="0"/>
                        <a:cs typeface="Times New Roman" panose="02020603050405020304" pitchFamily="18" charset="0"/>
                      </a:rPr>
                      <m:t>𝑛</m:t>
                    </m:r>
                  </m:oMath>
                </a14:m>
                <a:r>
                  <a:rPr lang="en-US" sz="3600" dirty="0">
                    <a:latin typeface="Times New Roman" panose="02020603050405020304" pitchFamily="18" charset="0"/>
                    <a:cs typeface="Times New Roman" panose="02020603050405020304" pitchFamily="18" charset="0"/>
                  </a:rPr>
                  <a:t>.</a:t>
                </a:r>
              </a:p>
            </p:txBody>
          </p:sp>
        </mc:Choice>
        <mc:Fallback xmlns="">
          <p:sp>
            <p:nvSpPr>
              <p:cNvPr id="14" name="TextBox 13">
                <a:extLst>
                  <a:ext uri="{FF2B5EF4-FFF2-40B4-BE49-F238E27FC236}">
                    <a16:creationId xmlns:a16="http://schemas.microsoft.com/office/drawing/2014/main" id="{639D0667-ADDC-C6FD-7AC7-FB7822A5FB87}"/>
                  </a:ext>
                </a:extLst>
              </p:cNvPr>
              <p:cNvSpPr txBox="1">
                <a:spLocks noRot="1" noChangeAspect="1" noMove="1" noResize="1" noEditPoints="1" noAdjustHandles="1" noChangeArrowheads="1" noChangeShapeType="1" noTextEdit="1"/>
              </p:cNvSpPr>
              <p:nvPr/>
            </p:nvSpPr>
            <p:spPr>
              <a:xfrm>
                <a:off x="495545" y="4705333"/>
                <a:ext cx="10801719" cy="1224694"/>
              </a:xfrm>
              <a:prstGeom prst="rect">
                <a:avLst/>
              </a:prstGeom>
              <a:blipFill>
                <a:blip r:embed="rId8"/>
                <a:stretch>
                  <a:fillRect l="-889" t="-1310" b="-9170"/>
                </a:stretch>
              </a:blipFill>
              <a:ln>
                <a:solidFill>
                  <a:schemeClr val="tx2">
                    <a:lumMod val="90000"/>
                    <a:lumOff val="10000"/>
                  </a:schemeClr>
                </a:solidFill>
              </a:ln>
              <a:effectLst>
                <a:glow rad="63500">
                  <a:schemeClr val="accent3">
                    <a:satMod val="175000"/>
                    <a:alpha val="40000"/>
                  </a:schemeClr>
                </a:glow>
              </a:effectLst>
            </p:spPr>
            <p:txBody>
              <a:bodyPr/>
              <a:lstStyle/>
              <a:p>
                <a:r>
                  <a:rPr lang="en-US">
                    <a:noFill/>
                  </a:rPr>
                  <a:t> </a:t>
                </a:r>
              </a:p>
            </p:txBody>
          </p:sp>
        </mc:Fallback>
      </mc:AlternateContent>
    </p:spTree>
    <p:extLst>
      <p:ext uri="{BB962C8B-B14F-4D97-AF65-F5344CB8AC3E}">
        <p14:creationId xmlns:p14="http://schemas.microsoft.com/office/powerpoint/2010/main" val="183724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9143E-EB43-F342-83DC-2C43EAF73E58}"/>
              </a:ext>
            </a:extLst>
          </p:cNvPr>
          <p:cNvSpPr>
            <a:spLocks noGrp="1"/>
          </p:cNvSpPr>
          <p:nvPr>
            <p:ph type="title"/>
          </p:nvPr>
        </p:nvSpPr>
        <p:spPr>
          <a:xfrm>
            <a:off x="578136" y="-71423"/>
            <a:ext cx="11179278" cy="1325563"/>
          </a:xfrm>
        </p:spPr>
        <p:txBody>
          <a:bodyPr>
            <a:normAutofit/>
          </a:bodyPr>
          <a:lstStyle/>
          <a:p>
            <a:pPr algn="ctr"/>
            <a:r>
              <a:rPr lang="en-US" sz="5300" dirty="0"/>
              <a:t>The “Dense Minor” Model</a:t>
            </a:r>
            <a:endParaRPr lang="en-US" sz="4800"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AB7062A-1492-C336-5060-FDB4386FAAC7}"/>
                  </a:ext>
                </a:extLst>
              </p:cNvPr>
              <p:cNvSpPr txBox="1"/>
              <p:nvPr/>
            </p:nvSpPr>
            <p:spPr>
              <a:xfrm>
                <a:off x="495545" y="1133435"/>
                <a:ext cx="10188187" cy="646331"/>
              </a:xfrm>
              <a:prstGeom prst="rect">
                <a:avLst/>
              </a:prstGeom>
              <a:blipFill>
                <a:blip r:embed="rId3"/>
                <a:tile tx="0" ty="0" sx="100000" sy="100000" flip="none" algn="tl"/>
              </a:blipFill>
              <a:ln w="38100" cap="flat" cmpd="sng" algn="ctr">
                <a:solidFill>
                  <a:srgbClr val="FF0000"/>
                </a:solidFill>
                <a:prstDash val="sysDot"/>
                <a:round/>
                <a:headEnd type="none" w="med" len="med"/>
                <a:tailEnd type="none" w="med" len="med"/>
              </a:ln>
              <a:effectLst>
                <a:outerShdw blurRad="50800" dist="38100" dir="5400000" algn="t" rotWithShape="0">
                  <a:prstClr val="black">
                    <a:alpha val="40000"/>
                  </a:prstClr>
                </a:outerShdw>
              </a:effectLst>
            </p:spPr>
            <p:style>
              <a:lnRef idx="0">
                <a:scrgbClr r="0" g="0" b="0"/>
              </a:lnRef>
              <a:fillRef idx="1001">
                <a:schemeClr val="lt1"/>
              </a:fillRef>
              <a:effectRef idx="0">
                <a:scrgbClr r="0" g="0" b="0"/>
              </a:effectRef>
              <a:fontRef idx="minor">
                <a:schemeClr val="dk1"/>
              </a:fontRef>
            </p:style>
            <p:txBody>
              <a:bodyPr wrap="square" rtlCol="0">
                <a:spAutoFit/>
              </a:bodyPr>
              <a:lstStyle/>
              <a:p>
                <a:r>
                  <a:rPr lang="en-US" sz="3600" dirty="0"/>
                  <a:t>More than </a:t>
                </a:r>
                <a14:m>
                  <m:oMath xmlns:m="http://schemas.openxmlformats.org/officeDocument/2006/math">
                    <m:r>
                      <a:rPr lang="en-US" sz="3600" i="1" dirty="0" smtClean="0">
                        <a:latin typeface="Cambria Math" panose="02040503050406030204" pitchFamily="18" charset="0"/>
                      </a:rPr>
                      <m:t>𝐿</m:t>
                    </m:r>
                  </m:oMath>
                </a14:m>
                <a:r>
                  <a:rPr lang="en-US" sz="3600" dirty="0"/>
                  <a:t> columns supported on </a:t>
                </a:r>
                <a14:m>
                  <m:oMath xmlns:m="http://schemas.openxmlformats.org/officeDocument/2006/math">
                    <m:r>
                      <a:rPr lang="en-US" sz="3600" b="0" i="1" smtClean="0">
                        <a:latin typeface="Cambria Math" panose="02040503050406030204" pitchFamily="18" charset="0"/>
                      </a:rPr>
                      <m:t>𝐿</m:t>
                    </m:r>
                  </m:oMath>
                </a14:m>
                <a:r>
                  <a:rPr lang="en-US" sz="3600" dirty="0"/>
                  <a:t> rows in total  </a:t>
                </a:r>
              </a:p>
            </p:txBody>
          </p:sp>
        </mc:Choice>
        <mc:Fallback xmlns="">
          <p:sp>
            <p:nvSpPr>
              <p:cNvPr id="3" name="TextBox 2">
                <a:extLst>
                  <a:ext uri="{FF2B5EF4-FFF2-40B4-BE49-F238E27FC236}">
                    <a16:creationId xmlns:a16="http://schemas.microsoft.com/office/drawing/2014/main" id="{9AB7062A-1492-C336-5060-FDB4386FAAC7}"/>
                  </a:ext>
                </a:extLst>
              </p:cNvPr>
              <p:cNvSpPr txBox="1">
                <a:spLocks noRot="1" noChangeAspect="1" noMove="1" noResize="1" noEditPoints="1" noAdjustHandles="1" noChangeArrowheads="1" noChangeShapeType="1" noTextEdit="1"/>
              </p:cNvSpPr>
              <p:nvPr/>
            </p:nvSpPr>
            <p:spPr>
              <a:xfrm>
                <a:off x="495545" y="1133435"/>
                <a:ext cx="10188187" cy="646331"/>
              </a:xfrm>
              <a:prstGeom prst="rect">
                <a:avLst/>
              </a:prstGeom>
              <a:blipFill>
                <a:blip r:embed="rId4"/>
                <a:stretch>
                  <a:fillRect/>
                </a:stretch>
              </a:blipFill>
              <a:ln w="38100" cap="flat" cmpd="sng" algn="ctr">
                <a:solidFill>
                  <a:srgbClr val="FF0000"/>
                </a:solidFill>
                <a:prstDash val="sysDot"/>
                <a:round/>
                <a:headEnd type="none" w="med" len="med"/>
                <a:tailEnd type="none" w="med" len="med"/>
              </a:ln>
              <a:effectLst>
                <a:outerShdw blurRad="50800" dist="38100" dir="5400000" algn="t" rotWithShape="0">
                  <a:prstClr val="black">
                    <a:alpha val="40000"/>
                  </a:prstClr>
                </a:outerShdw>
              </a:effectLst>
            </p:spPr>
            <p:txBody>
              <a:bodyPr/>
              <a:lstStyle/>
              <a:p>
                <a:r>
                  <a:rPr lang="en-US">
                    <a:noFill/>
                  </a:rPr>
                  <a:t> </a:t>
                </a:r>
              </a:p>
            </p:txBody>
          </p:sp>
        </mc:Fallback>
      </mc:AlternateContent>
      <p:sp>
        <p:nvSpPr>
          <p:cNvPr id="5" name="Rectangle 4">
            <a:extLst>
              <a:ext uri="{FF2B5EF4-FFF2-40B4-BE49-F238E27FC236}">
                <a16:creationId xmlns:a16="http://schemas.microsoft.com/office/drawing/2014/main" id="{77579EA4-B034-9610-E265-25CBFFEFA25C}"/>
              </a:ext>
            </a:extLst>
          </p:cNvPr>
          <p:cNvSpPr/>
          <p:nvPr/>
        </p:nvSpPr>
        <p:spPr>
          <a:xfrm>
            <a:off x="1362750" y="2458998"/>
            <a:ext cx="5002654" cy="246696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3E2417C-E6B1-7AF7-3361-FEDDC3C72476}"/>
              </a:ext>
            </a:extLst>
          </p:cNvPr>
          <p:cNvSpPr/>
          <p:nvPr/>
        </p:nvSpPr>
        <p:spPr>
          <a:xfrm>
            <a:off x="2536723" y="3167954"/>
            <a:ext cx="1592825" cy="139224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FA0103C6-7AE1-246E-B738-12BE556A09AE}"/>
              </a:ext>
            </a:extLst>
          </p:cNvPr>
          <p:cNvCxnSpPr>
            <a:cxnSpLocks/>
          </p:cNvCxnSpPr>
          <p:nvPr/>
        </p:nvCxnSpPr>
        <p:spPr>
          <a:xfrm flipV="1">
            <a:off x="2536723" y="2458998"/>
            <a:ext cx="0" cy="2466963"/>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FBE5447-811C-1401-9149-B50E6211CE0B}"/>
              </a:ext>
            </a:extLst>
          </p:cNvPr>
          <p:cNvCxnSpPr>
            <a:cxnSpLocks/>
          </p:cNvCxnSpPr>
          <p:nvPr/>
        </p:nvCxnSpPr>
        <p:spPr>
          <a:xfrm flipV="1">
            <a:off x="4129548" y="2458998"/>
            <a:ext cx="0" cy="2466963"/>
          </a:xfrm>
          <a:prstGeom prst="line">
            <a:avLst/>
          </a:prstGeom>
          <a:ln>
            <a:prstDash val="sysDot"/>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DEF2B91-38DF-7B63-D2C5-CEFEE737878A}"/>
                  </a:ext>
                </a:extLst>
              </p:cNvPr>
              <p:cNvSpPr txBox="1"/>
              <p:nvPr/>
            </p:nvSpPr>
            <p:spPr>
              <a:xfrm>
                <a:off x="4489409" y="3315437"/>
                <a:ext cx="961595"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70C0"/>
                          </a:solidFill>
                          <a:latin typeface="Cambria Math" panose="02040503050406030204" pitchFamily="18" charset="0"/>
                          <a:ea typeface="Cambria Math" panose="02040503050406030204" pitchFamily="18" charset="0"/>
                        </a:rPr>
                        <m:t>𝑨</m:t>
                      </m:r>
                    </m:oMath>
                  </m:oMathPara>
                </a14:m>
                <a:endParaRPr lang="en-US" dirty="0"/>
              </a:p>
            </p:txBody>
          </p:sp>
        </mc:Choice>
        <mc:Fallback xmlns="">
          <p:sp>
            <p:nvSpPr>
              <p:cNvPr id="11" name="TextBox 10">
                <a:extLst>
                  <a:ext uri="{FF2B5EF4-FFF2-40B4-BE49-F238E27FC236}">
                    <a16:creationId xmlns:a16="http://schemas.microsoft.com/office/drawing/2014/main" id="{9DEF2B91-38DF-7B63-D2C5-CEFEE737878A}"/>
                  </a:ext>
                </a:extLst>
              </p:cNvPr>
              <p:cNvSpPr txBox="1">
                <a:spLocks noRot="1" noChangeAspect="1" noMove="1" noResize="1" noEditPoints="1" noAdjustHandles="1" noChangeArrowheads="1" noChangeShapeType="1" noTextEdit="1"/>
              </p:cNvSpPr>
              <p:nvPr/>
            </p:nvSpPr>
            <p:spPr>
              <a:xfrm>
                <a:off x="4489409" y="3315437"/>
                <a:ext cx="961595" cy="64633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8D65C35-62C4-E308-03C9-8458C9DCC7D1}"/>
                  </a:ext>
                </a:extLst>
              </p:cNvPr>
              <p:cNvSpPr txBox="1"/>
              <p:nvPr/>
            </p:nvSpPr>
            <p:spPr>
              <a:xfrm>
                <a:off x="2784495" y="2521623"/>
                <a:ext cx="961595"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70C0"/>
                          </a:solidFill>
                          <a:latin typeface="Cambria Math" panose="02040503050406030204" pitchFamily="18" charset="0"/>
                          <a:ea typeface="Cambria Math" panose="02040503050406030204" pitchFamily="18" charset="0"/>
                        </a:rPr>
                        <m:t>𝟎</m:t>
                      </m:r>
                    </m:oMath>
                  </m:oMathPara>
                </a14:m>
                <a:endParaRPr lang="en-US" dirty="0"/>
              </a:p>
            </p:txBody>
          </p:sp>
        </mc:Choice>
        <mc:Fallback xmlns="">
          <p:sp>
            <p:nvSpPr>
              <p:cNvPr id="12" name="TextBox 11">
                <a:extLst>
                  <a:ext uri="{FF2B5EF4-FFF2-40B4-BE49-F238E27FC236}">
                    <a16:creationId xmlns:a16="http://schemas.microsoft.com/office/drawing/2014/main" id="{98D65C35-62C4-E308-03C9-8458C9DCC7D1}"/>
                  </a:ext>
                </a:extLst>
              </p:cNvPr>
              <p:cNvSpPr txBox="1">
                <a:spLocks noRot="1" noChangeAspect="1" noMove="1" noResize="1" noEditPoints="1" noAdjustHandles="1" noChangeArrowheads="1" noChangeShapeType="1" noTextEdit="1"/>
              </p:cNvSpPr>
              <p:nvPr/>
            </p:nvSpPr>
            <p:spPr>
              <a:xfrm>
                <a:off x="2784495" y="2521623"/>
                <a:ext cx="961595" cy="64633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CE24134-A633-D6F2-2820-6B0B9583947B}"/>
                  </a:ext>
                </a:extLst>
              </p:cNvPr>
              <p:cNvSpPr txBox="1"/>
              <p:nvPr/>
            </p:nvSpPr>
            <p:spPr>
              <a:xfrm>
                <a:off x="2902482" y="4419916"/>
                <a:ext cx="961595"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70C0"/>
                          </a:solidFill>
                          <a:latin typeface="Cambria Math" panose="02040503050406030204" pitchFamily="18" charset="0"/>
                          <a:ea typeface="Cambria Math" panose="02040503050406030204" pitchFamily="18" charset="0"/>
                        </a:rPr>
                        <m:t>𝟎</m:t>
                      </m:r>
                    </m:oMath>
                  </m:oMathPara>
                </a14:m>
                <a:endParaRPr lang="en-US" dirty="0"/>
              </a:p>
            </p:txBody>
          </p:sp>
        </mc:Choice>
        <mc:Fallback xmlns="">
          <p:sp>
            <p:nvSpPr>
              <p:cNvPr id="13" name="TextBox 12">
                <a:extLst>
                  <a:ext uri="{FF2B5EF4-FFF2-40B4-BE49-F238E27FC236}">
                    <a16:creationId xmlns:a16="http://schemas.microsoft.com/office/drawing/2014/main" id="{ACE24134-A633-D6F2-2820-6B0B9583947B}"/>
                  </a:ext>
                </a:extLst>
              </p:cNvPr>
              <p:cNvSpPr txBox="1">
                <a:spLocks noRot="1" noChangeAspect="1" noMove="1" noResize="1" noEditPoints="1" noAdjustHandles="1" noChangeArrowheads="1" noChangeShapeType="1" noTextEdit="1"/>
              </p:cNvSpPr>
              <p:nvPr/>
            </p:nvSpPr>
            <p:spPr>
              <a:xfrm>
                <a:off x="2902482" y="4419916"/>
                <a:ext cx="961595" cy="646331"/>
              </a:xfrm>
              <a:prstGeom prst="rect">
                <a:avLst/>
              </a:prstGeom>
              <a:blipFill>
                <a:blip r:embed="rId7"/>
                <a:stretch>
                  <a:fillRect/>
                </a:stretch>
              </a:blipFill>
            </p:spPr>
            <p:txBody>
              <a:bodyPr/>
              <a:lstStyle/>
              <a:p>
                <a:r>
                  <a:rPr lang="en-US">
                    <a:noFill/>
                  </a:rPr>
                  <a:t> </a:t>
                </a:r>
              </a:p>
            </p:txBody>
          </p:sp>
        </mc:Fallback>
      </mc:AlternateContent>
      <p:sp>
        <p:nvSpPr>
          <p:cNvPr id="16" name="Left Brace 15">
            <a:extLst>
              <a:ext uri="{FF2B5EF4-FFF2-40B4-BE49-F238E27FC236}">
                <a16:creationId xmlns:a16="http://schemas.microsoft.com/office/drawing/2014/main" id="{E6736151-1BB2-FE0E-1E6A-C138089B34FB}"/>
              </a:ext>
            </a:extLst>
          </p:cNvPr>
          <p:cNvSpPr/>
          <p:nvPr/>
        </p:nvSpPr>
        <p:spPr>
          <a:xfrm>
            <a:off x="2247657" y="3167953"/>
            <a:ext cx="253670" cy="1392247"/>
          </a:xfrm>
          <a:prstGeom prst="leftBrace">
            <a:avLst>
              <a:gd name="adj1" fmla="val 87403"/>
              <a:gd name="adj2" fmla="val 51271"/>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9D3C642-7FAE-038F-8C82-86A7C8CABADD}"/>
                  </a:ext>
                </a:extLst>
              </p:cNvPr>
              <p:cNvSpPr txBox="1"/>
              <p:nvPr/>
            </p:nvSpPr>
            <p:spPr>
              <a:xfrm>
                <a:off x="1861244" y="3540910"/>
                <a:ext cx="289071"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i="1" dirty="0" smtClean="0">
                          <a:latin typeface="Cambria Math" panose="02040503050406030204" pitchFamily="18" charset="0"/>
                        </a:rPr>
                        <m:t>𝐿</m:t>
                      </m:r>
                    </m:oMath>
                  </m:oMathPara>
                </a14:m>
                <a:endParaRPr lang="en-US" dirty="0"/>
              </a:p>
            </p:txBody>
          </p:sp>
        </mc:Choice>
        <mc:Fallback xmlns="">
          <p:sp>
            <p:nvSpPr>
              <p:cNvPr id="17" name="TextBox 16">
                <a:extLst>
                  <a:ext uri="{FF2B5EF4-FFF2-40B4-BE49-F238E27FC236}">
                    <a16:creationId xmlns:a16="http://schemas.microsoft.com/office/drawing/2014/main" id="{29D3C642-7FAE-038F-8C82-86A7C8CABADD}"/>
                  </a:ext>
                </a:extLst>
              </p:cNvPr>
              <p:cNvSpPr txBox="1">
                <a:spLocks noRot="1" noChangeAspect="1" noMove="1" noResize="1" noEditPoints="1" noAdjustHandles="1" noChangeArrowheads="1" noChangeShapeType="1" noTextEdit="1"/>
              </p:cNvSpPr>
              <p:nvPr/>
            </p:nvSpPr>
            <p:spPr>
              <a:xfrm>
                <a:off x="1861244" y="3540910"/>
                <a:ext cx="289071" cy="646331"/>
              </a:xfrm>
              <a:prstGeom prst="rect">
                <a:avLst/>
              </a:prstGeom>
              <a:blipFill>
                <a:blip r:embed="rId8"/>
                <a:stretch>
                  <a:fillRect r="-10417"/>
                </a:stretch>
              </a:blipFill>
            </p:spPr>
            <p:txBody>
              <a:bodyPr/>
              <a:lstStyle/>
              <a:p>
                <a:r>
                  <a:rPr lang="en-US">
                    <a:noFill/>
                  </a:rPr>
                  <a:t> </a:t>
                </a:r>
              </a:p>
            </p:txBody>
          </p:sp>
        </mc:Fallback>
      </mc:AlternateContent>
      <p:sp>
        <p:nvSpPr>
          <p:cNvPr id="18" name="Left Brace 17">
            <a:extLst>
              <a:ext uri="{FF2B5EF4-FFF2-40B4-BE49-F238E27FC236}">
                <a16:creationId xmlns:a16="http://schemas.microsoft.com/office/drawing/2014/main" id="{9BBB352F-4B28-3ED2-79B0-067F05B7B66A}"/>
              </a:ext>
            </a:extLst>
          </p:cNvPr>
          <p:cNvSpPr/>
          <p:nvPr/>
        </p:nvSpPr>
        <p:spPr>
          <a:xfrm rot="16200000">
            <a:off x="3144358" y="4371425"/>
            <a:ext cx="359863" cy="1610522"/>
          </a:xfrm>
          <a:prstGeom prst="leftBrace">
            <a:avLst>
              <a:gd name="adj1" fmla="val 35562"/>
              <a:gd name="adj2" fmla="val 49634"/>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C6D8D80-A79C-B001-898C-BB1AC9DF5A3B}"/>
                  </a:ext>
                </a:extLst>
              </p:cNvPr>
              <p:cNvSpPr txBox="1"/>
              <p:nvPr/>
            </p:nvSpPr>
            <p:spPr>
              <a:xfrm>
                <a:off x="2878882" y="5206532"/>
                <a:ext cx="289071"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0" i="1" dirty="0" smtClean="0">
                          <a:latin typeface="Cambria Math" panose="02040503050406030204" pitchFamily="18" charset="0"/>
                        </a:rPr>
                        <m:t>&gt;</m:t>
                      </m:r>
                      <m:r>
                        <a:rPr lang="en-US" sz="3600" i="1" dirty="0" smtClean="0">
                          <a:latin typeface="Cambria Math" panose="02040503050406030204" pitchFamily="18" charset="0"/>
                        </a:rPr>
                        <m:t>𝐿</m:t>
                      </m:r>
                    </m:oMath>
                  </m:oMathPara>
                </a14:m>
                <a:endParaRPr lang="en-US" dirty="0"/>
              </a:p>
            </p:txBody>
          </p:sp>
        </mc:Choice>
        <mc:Fallback xmlns="">
          <p:sp>
            <p:nvSpPr>
              <p:cNvPr id="19" name="TextBox 18">
                <a:extLst>
                  <a:ext uri="{FF2B5EF4-FFF2-40B4-BE49-F238E27FC236}">
                    <a16:creationId xmlns:a16="http://schemas.microsoft.com/office/drawing/2014/main" id="{EC6D8D80-A79C-B001-898C-BB1AC9DF5A3B}"/>
                  </a:ext>
                </a:extLst>
              </p:cNvPr>
              <p:cNvSpPr txBox="1">
                <a:spLocks noRot="1" noChangeAspect="1" noMove="1" noResize="1" noEditPoints="1" noAdjustHandles="1" noChangeArrowheads="1" noChangeShapeType="1" noTextEdit="1"/>
              </p:cNvSpPr>
              <p:nvPr/>
            </p:nvSpPr>
            <p:spPr>
              <a:xfrm>
                <a:off x="2878882" y="5206532"/>
                <a:ext cx="289071" cy="646331"/>
              </a:xfrm>
              <a:prstGeom prst="rect">
                <a:avLst/>
              </a:prstGeom>
              <a:blipFill>
                <a:blip r:embed="rId9"/>
                <a:stretch>
                  <a:fillRect r="-1708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C2026A62-9D73-274E-AB3C-81778CA57EAF}"/>
                  </a:ext>
                </a:extLst>
              </p:cNvPr>
              <p:cNvSpPr txBox="1"/>
              <p:nvPr/>
            </p:nvSpPr>
            <p:spPr>
              <a:xfrm>
                <a:off x="6701666" y="2521623"/>
                <a:ext cx="4583799" cy="2585323"/>
              </a:xfrm>
              <a:prstGeom prst="rect">
                <a:avLst/>
              </a:prstGeom>
              <a:noFill/>
            </p:spPr>
            <p:txBody>
              <a:bodyPr wrap="square" rtlCol="0">
                <a:spAutoFit/>
              </a:bodyPr>
              <a:lstStyle/>
              <a:p>
                <a:r>
                  <a:rPr lang="en-US" sz="3600" dirty="0"/>
                  <a:t>Solving </a:t>
                </a:r>
                <a14:m>
                  <m:oMath xmlns:m="http://schemas.openxmlformats.org/officeDocument/2006/math">
                    <m:r>
                      <a:rPr lang="en-US" sz="3600" b="0" i="1" smtClean="0">
                        <a:latin typeface="Cambria Math" panose="02040503050406030204" pitchFamily="18" charset="0"/>
                      </a:rPr>
                      <m:t>𝐿𝑊𝐸</m:t>
                    </m:r>
                  </m:oMath>
                </a14:m>
                <a:r>
                  <a:rPr lang="en-US" sz="3600" dirty="0"/>
                  <a:t> on the dense minor </a:t>
                </a:r>
                <a14:m>
                  <m:oMath xmlns:m="http://schemas.openxmlformats.org/officeDocument/2006/math">
                    <m:r>
                      <a:rPr lang="en-US" sz="3600" b="1" i="1" smtClean="0">
                        <a:solidFill>
                          <a:srgbClr val="0070C0"/>
                        </a:solidFill>
                        <a:latin typeface="Cambria Math" panose="02040503050406030204" pitchFamily="18" charset="0"/>
                        <a:ea typeface="Cambria Math" panose="02040503050406030204" pitchFamily="18" charset="0"/>
                      </a:rPr>
                      <m:t>𝑨</m:t>
                    </m:r>
                    <m:r>
                      <a:rPr lang="en-US" sz="3600" b="1" i="1" smtClean="0">
                        <a:solidFill>
                          <a:srgbClr val="0070C0"/>
                        </a:solidFill>
                        <a:latin typeface="Cambria Math" panose="02040503050406030204" pitchFamily="18" charset="0"/>
                        <a:ea typeface="Cambria Math" panose="02040503050406030204" pitchFamily="18" charset="0"/>
                      </a:rPr>
                      <m:t>′</m:t>
                    </m:r>
                  </m:oMath>
                </a14:m>
                <a:r>
                  <a:rPr lang="en-US" sz="3600" dirty="0"/>
                  <a:t> is enough to solve decision </a:t>
                </a:r>
                <a14:m>
                  <m:oMath xmlns:m="http://schemas.openxmlformats.org/officeDocument/2006/math">
                    <m:r>
                      <a:rPr lang="en-US" sz="3600" b="0" i="1" smtClean="0">
                        <a:latin typeface="Cambria Math" panose="02040503050406030204" pitchFamily="18" charset="0"/>
                      </a:rPr>
                      <m:t>𝑠𝐿𝑊𝐸</m:t>
                    </m:r>
                  </m:oMath>
                </a14:m>
                <a:r>
                  <a:rPr lang="en-US" sz="3600" dirty="0"/>
                  <a:t> on </a:t>
                </a:r>
                <a14:m>
                  <m:oMath xmlns:m="http://schemas.openxmlformats.org/officeDocument/2006/math">
                    <m:r>
                      <a:rPr lang="en-US" sz="3600" b="1" i="1">
                        <a:solidFill>
                          <a:srgbClr val="0070C0"/>
                        </a:solidFill>
                        <a:latin typeface="Cambria Math" panose="02040503050406030204" pitchFamily="18" charset="0"/>
                        <a:ea typeface="Cambria Math" panose="02040503050406030204" pitchFamily="18" charset="0"/>
                      </a:rPr>
                      <m:t>𝑨</m:t>
                    </m:r>
                  </m:oMath>
                </a14:m>
                <a:endParaRPr lang="en-US" sz="3600" dirty="0"/>
              </a:p>
              <a:p>
                <a:r>
                  <a:rPr lang="en-US" dirty="0"/>
                  <a:t> </a:t>
                </a:r>
              </a:p>
            </p:txBody>
          </p:sp>
        </mc:Choice>
        <mc:Fallback xmlns="">
          <p:sp>
            <p:nvSpPr>
              <p:cNvPr id="20" name="TextBox 19">
                <a:extLst>
                  <a:ext uri="{FF2B5EF4-FFF2-40B4-BE49-F238E27FC236}">
                    <a16:creationId xmlns:a16="http://schemas.microsoft.com/office/drawing/2014/main" id="{C2026A62-9D73-274E-AB3C-81778CA57EAF}"/>
                  </a:ext>
                </a:extLst>
              </p:cNvPr>
              <p:cNvSpPr txBox="1">
                <a:spLocks noRot="1" noChangeAspect="1" noMove="1" noResize="1" noEditPoints="1" noAdjustHandles="1" noChangeArrowheads="1" noChangeShapeType="1" noTextEdit="1"/>
              </p:cNvSpPr>
              <p:nvPr/>
            </p:nvSpPr>
            <p:spPr>
              <a:xfrm>
                <a:off x="6701666" y="2521623"/>
                <a:ext cx="4583799" cy="2585323"/>
              </a:xfrm>
              <a:prstGeom prst="rect">
                <a:avLst/>
              </a:prstGeom>
              <a:blipFill>
                <a:blip r:embed="rId10"/>
                <a:stretch>
                  <a:fillRect l="-3989" t="-3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3248D1D-A47C-53F7-95B7-22E22F03BDF4}"/>
                  </a:ext>
                </a:extLst>
              </p:cNvPr>
              <p:cNvSpPr txBox="1"/>
              <p:nvPr/>
            </p:nvSpPr>
            <p:spPr>
              <a:xfrm>
                <a:off x="2755002" y="3540909"/>
                <a:ext cx="961595"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70C0"/>
                          </a:solidFill>
                          <a:latin typeface="Cambria Math" panose="02040503050406030204" pitchFamily="18" charset="0"/>
                          <a:ea typeface="Cambria Math" panose="02040503050406030204" pitchFamily="18" charset="0"/>
                        </a:rPr>
                        <m:t>𝑨</m:t>
                      </m:r>
                      <m:r>
                        <a:rPr lang="en-US" sz="3600" b="1" i="1" smtClean="0">
                          <a:solidFill>
                            <a:srgbClr val="0070C0"/>
                          </a:solidFill>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21" name="TextBox 20">
                <a:extLst>
                  <a:ext uri="{FF2B5EF4-FFF2-40B4-BE49-F238E27FC236}">
                    <a16:creationId xmlns:a16="http://schemas.microsoft.com/office/drawing/2014/main" id="{23248D1D-A47C-53F7-95B7-22E22F03BDF4}"/>
                  </a:ext>
                </a:extLst>
              </p:cNvPr>
              <p:cNvSpPr txBox="1">
                <a:spLocks noRot="1" noChangeAspect="1" noMove="1" noResize="1" noEditPoints="1" noAdjustHandles="1" noChangeArrowheads="1" noChangeShapeType="1" noTextEdit="1"/>
              </p:cNvSpPr>
              <p:nvPr/>
            </p:nvSpPr>
            <p:spPr>
              <a:xfrm>
                <a:off x="2755002" y="3540909"/>
                <a:ext cx="961595" cy="646331"/>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7788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873ffe7-2d89-4477-a0fb-dc21f6e4833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2C7BDE910D2C74EB464F463EF161ADC" ma:contentTypeVersion="5" ma:contentTypeDescription="Create a new document." ma:contentTypeScope="" ma:versionID="7b65e293506e6a7f1dc235de7e7a066a">
  <xsd:schema xmlns:xsd="http://www.w3.org/2001/XMLSchema" xmlns:xs="http://www.w3.org/2001/XMLSchema" xmlns:p="http://schemas.microsoft.com/office/2006/metadata/properties" xmlns:ns3="c873ffe7-2d89-4477-a0fb-dc21f6e4833b" targetNamespace="http://schemas.microsoft.com/office/2006/metadata/properties" ma:root="true" ma:fieldsID="3245124b0d324abf81d8769ec30d55cd" ns3:_="">
    <xsd:import namespace="c873ffe7-2d89-4477-a0fb-dc21f6e4833b"/>
    <xsd:element name="properties">
      <xsd:complexType>
        <xsd:sequence>
          <xsd:element name="documentManagement">
            <xsd:complexType>
              <xsd:all>
                <xsd:element ref="ns3:_activity"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73ffe7-2d89-4477-a0fb-dc21f6e4833b"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90FF86-3A7F-4F20-8713-9F9E123BFA09}">
  <ds:schemaRefs>
    <ds:schemaRef ds:uri="http://purl.org/dc/elements/1.1/"/>
    <ds:schemaRef ds:uri="c873ffe7-2d89-4477-a0fb-dc21f6e4833b"/>
    <ds:schemaRef ds:uri="http://purl.org/dc/terms/"/>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3411DEE9-3BD5-476B-B454-12BFF44117FE}">
  <ds:schemaRefs>
    <ds:schemaRef ds:uri="http://schemas.microsoft.com/sharepoint/v3/contenttype/forms"/>
  </ds:schemaRefs>
</ds:datastoreItem>
</file>

<file path=customXml/itemProps3.xml><?xml version="1.0" encoding="utf-8"?>
<ds:datastoreItem xmlns:ds="http://schemas.openxmlformats.org/officeDocument/2006/customXml" ds:itemID="{A8526CEA-029F-4E67-B92F-15880C146C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73ffe7-2d89-4477-a0fb-dc21f6e483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9899</TotalTime>
  <Words>1356</Words>
  <Application>Microsoft Office PowerPoint</Application>
  <PresentationFormat>Widescreen</PresentationFormat>
  <Paragraphs>448</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Aptos</vt:lpstr>
      <vt:lpstr>Aptos Display</vt:lpstr>
      <vt:lpstr>Arial</vt:lpstr>
      <vt:lpstr>Cambria Math</vt:lpstr>
      <vt:lpstr>Times New Roman</vt:lpstr>
      <vt:lpstr>Wingdings</vt:lpstr>
      <vt:lpstr>Office Theme</vt:lpstr>
      <vt:lpstr>A systematic study of  Sparse LWE</vt:lpstr>
      <vt:lpstr>Learning with Errors</vt:lpstr>
      <vt:lpstr>Ring Learning with Errors</vt:lpstr>
      <vt:lpstr>Can we do better?</vt:lpstr>
      <vt:lpstr>Learning with Errors (〖LWE〗_(n,m,χ,p) )</vt:lpstr>
      <vt:lpstr>Sparse Learning with Errors (〖sLWE〗_(k,n,m,χ,p) )</vt:lpstr>
      <vt:lpstr>Is this problem even Hard?</vt:lpstr>
      <vt:lpstr>Reduction from LWE to sLWE</vt:lpstr>
      <vt:lpstr>The “Dense Minor” Model</vt:lpstr>
      <vt:lpstr>The “Dense Minor” Model</vt:lpstr>
      <vt:lpstr>Concrete Parameter estimate</vt:lpstr>
      <vt:lpstr>Trapdoor sampling for Sparse LWE</vt:lpstr>
      <vt:lpstr>Minimum distance of Sparse Lattices</vt:lpstr>
      <vt:lpstr>Applications</vt:lpstr>
      <vt:lpstr>Open Problems</vt:lpstr>
      <vt:lpstr>Reduction</vt:lpstr>
      <vt:lpstr>O</vt:lpstr>
      <vt:lpstr>O</vt:lpstr>
      <vt:lpstr>O</vt:lpstr>
      <vt:lpstr>PowerPoint Presentation</vt:lpstr>
      <vt:lpstr>PowerPoint Presentation</vt:lpstr>
      <vt:lpstr>Open Problems</vt:lpstr>
      <vt:lpstr>Cryptanalysis</vt:lpstr>
      <vt:lpstr>Sparse vectors in the Kernel</vt:lpstr>
      <vt:lpstr>Short vectors in the Kernel</vt:lpstr>
      <vt:lpstr>Lattice attacks</vt:lpstr>
      <vt:lpstr>Open Problems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Sagnik Saha</dc:creator>
  <cp:lastModifiedBy>Sagnik Saha</cp:lastModifiedBy>
  <cp:revision>4</cp:revision>
  <dcterms:created xsi:type="dcterms:W3CDTF">2024-08-11T03:07:27Z</dcterms:created>
  <dcterms:modified xsi:type="dcterms:W3CDTF">2024-08-19T00:05:15Z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0x01010092C7BDE910D2C74EB464F463EF161ADC</vt:lpwstr>
  </property>
</Properties>
</file>