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3"/>
  </p:notesMasterIdLst>
  <p:sldIdLst>
    <p:sldId id="256" r:id="rId2"/>
    <p:sldId id="322" r:id="rId3"/>
    <p:sldId id="378" r:id="rId4"/>
    <p:sldId id="330" r:id="rId5"/>
    <p:sldId id="345" r:id="rId6"/>
    <p:sldId id="346" r:id="rId7"/>
    <p:sldId id="334" r:id="rId8"/>
    <p:sldId id="383" r:id="rId9"/>
    <p:sldId id="375" r:id="rId10"/>
    <p:sldId id="344" r:id="rId11"/>
    <p:sldId id="373" r:id="rId12"/>
    <p:sldId id="358" r:id="rId13"/>
    <p:sldId id="359" r:id="rId14"/>
    <p:sldId id="360" r:id="rId15"/>
    <p:sldId id="361" r:id="rId16"/>
    <p:sldId id="379" r:id="rId17"/>
    <p:sldId id="382" r:id="rId18"/>
    <p:sldId id="388" r:id="rId19"/>
    <p:sldId id="381" r:id="rId20"/>
    <p:sldId id="380" r:id="rId21"/>
    <p:sldId id="333" r:id="rId22"/>
    <p:sldId id="356" r:id="rId23"/>
    <p:sldId id="342" r:id="rId24"/>
    <p:sldId id="259" r:id="rId25"/>
    <p:sldId id="261" r:id="rId26"/>
    <p:sldId id="377" r:id="rId27"/>
    <p:sldId id="374" r:id="rId28"/>
    <p:sldId id="376" r:id="rId29"/>
    <p:sldId id="384" r:id="rId30"/>
    <p:sldId id="385" r:id="rId31"/>
    <p:sldId id="387"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BE6"/>
    <a:srgbClr val="00E2C8"/>
    <a:srgbClr val="AF6AB4"/>
    <a:srgbClr val="FFF5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D1F9CF0-B70E-4248-AD56-5F44E5397230}" v="817" dt="2024-08-21T13:38:58.65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122"/>
    <p:restoredTop sz="79267"/>
  </p:normalViewPr>
  <p:slideViewPr>
    <p:cSldViewPr snapToGrid="0">
      <p:cViewPr varScale="1">
        <p:scale>
          <a:sx n="126" d="100"/>
          <a:sy n="126" d="100"/>
        </p:scale>
        <p:origin x="424"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2A6886-D2F5-BF41-A4E0-0979E4F42C44}" type="datetimeFigureOut">
              <a:rPr lang="en-US" smtClean="0"/>
              <a:t>8/19/24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901201-8A6F-DD4E-A679-A03E410839F4}" type="slidenum">
              <a:rPr lang="en-US" smtClean="0"/>
              <a:t>‹#›</a:t>
            </a:fld>
            <a:endParaRPr lang="en-US"/>
          </a:p>
        </p:txBody>
      </p:sp>
    </p:spTree>
    <p:extLst>
      <p:ext uri="{BB962C8B-B14F-4D97-AF65-F5344CB8AC3E}">
        <p14:creationId xmlns:p14="http://schemas.microsoft.com/office/powerpoint/2010/main" val="36952583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Let me first start with the motivation. A popular paradigm in MPC is so called offline-online model (or the preprocessing model). Let’s say Alice and Bob wish to securely compute a function f on their private inputs x and y. The protocol will be divided into two phases – offline phase and online phase. In the offline phase, the inputs are unknown and parties interact using random inputs to generate some form of correlated randomness. In the online phase, when the parties receive their private inputs, they can consume the correlated randomness to securely compute the desired function.</a:t>
            </a:r>
          </a:p>
        </p:txBody>
      </p:sp>
      <p:sp>
        <p:nvSpPr>
          <p:cNvPr id="4" name="Slide Number Placeholder 3"/>
          <p:cNvSpPr>
            <a:spLocks noGrp="1"/>
          </p:cNvSpPr>
          <p:nvPr>
            <p:ph type="sldNum" sz="quarter" idx="5"/>
          </p:nvPr>
        </p:nvSpPr>
        <p:spPr/>
        <p:txBody>
          <a:bodyPr/>
          <a:lstStyle/>
          <a:p>
            <a:fld id="{FD2F512F-C23F-484D-B9E1-769931AD01C8}" type="slidenum">
              <a:rPr lang="en-US" smtClean="0"/>
              <a:t>2</a:t>
            </a:fld>
            <a:endParaRPr lang="en-US"/>
          </a:p>
        </p:txBody>
      </p:sp>
    </p:spTree>
    <p:extLst>
      <p:ext uri="{BB962C8B-B14F-4D97-AF65-F5344CB8AC3E}">
        <p14:creationId xmlns:p14="http://schemas.microsoft.com/office/powerpoint/2010/main" val="17643443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 PRG with small locality, each output symbol depends only on small subset of input symbols. In this picture, the output symbol depends only on 2 input symbols. </a:t>
            </a:r>
          </a:p>
          <a:p>
            <a:endParaRPr lang="en-US" dirty="0"/>
          </a:p>
          <a:p>
            <a:r>
              <a:rPr lang="en-US" dirty="0"/>
              <a:t>So now here is the idea: Given such PRGs with low locality, if we additionally encode the *input* symbols in a sparse unit vector format, then the resulting Sparse PRG will have small degree. In fact, the locality of the PRG on the left will translate into the degree of Sparse PRG on the right. In this picture, we will get a degree 2 Sparse PRG.</a:t>
            </a:r>
          </a:p>
        </p:txBody>
      </p:sp>
      <p:sp>
        <p:nvSpPr>
          <p:cNvPr id="4" name="Slide Number Placeholder 3"/>
          <p:cNvSpPr>
            <a:spLocks noGrp="1"/>
          </p:cNvSpPr>
          <p:nvPr>
            <p:ph type="sldNum" sz="quarter" idx="5"/>
          </p:nvPr>
        </p:nvSpPr>
        <p:spPr/>
        <p:txBody>
          <a:bodyPr/>
          <a:lstStyle/>
          <a:p>
            <a:fld id="{35901201-8A6F-DD4E-A679-A03E410839F4}" type="slidenum">
              <a:rPr lang="en-US" smtClean="0"/>
              <a:t>13</a:t>
            </a:fld>
            <a:endParaRPr lang="en-US"/>
          </a:p>
        </p:txBody>
      </p:sp>
    </p:spTree>
    <p:extLst>
      <p:ext uri="{BB962C8B-B14F-4D97-AF65-F5344CB8AC3E}">
        <p14:creationId xmlns:p14="http://schemas.microsoft.com/office/powerpoint/2010/main" val="26295103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Suppose z is an output variable which is computed by applying a local function f to the input variables x and y.</a:t>
            </a:r>
          </a:p>
          <a:p>
            <a:endParaRPr lang="en-US" dirty="0"/>
          </a:p>
          <a:p>
            <a:r>
              <a:rPr lang="en-US" dirty="0"/>
              <a:t>In the sparse PRG world, we have encodings of these variables in the sparse unit-vector format.</a:t>
            </a:r>
          </a:p>
          <a:p>
            <a:endParaRPr lang="en-US" dirty="0"/>
          </a:p>
          <a:p>
            <a:r>
              <a:rPr lang="en-US" dirty="0"/>
              <a:t>f applied to x, y is equivalent to this expression on the right which says that if x is 1, y is 1, we output f(1, 1) or if x = 1, y = 2, we output f(1, 2) and so on…</a:t>
            </a:r>
          </a:p>
          <a:p>
            <a:endParaRPr lang="en-US" dirty="0"/>
          </a:p>
          <a:p>
            <a:r>
              <a:rPr lang="en-US" dirty="0"/>
              <a:t>While the equality checks are high-degree computations in the standard domain, they become low degree computations in the sparse domain. Specifically, we can rewrite f(x, y) as x1 times y1 times f(1, 1) + x2 times y2 times f(1, 2) and so on…</a:t>
            </a:r>
          </a:p>
          <a:p>
            <a:endParaRPr lang="en-US" dirty="0"/>
          </a:p>
          <a:p>
            <a:r>
              <a:rPr lang="en-US" dirty="0"/>
              <a:t>The degree of this expression is 2 which is equal to the locality of the PRG on the left. </a:t>
            </a:r>
          </a:p>
        </p:txBody>
      </p:sp>
      <p:sp>
        <p:nvSpPr>
          <p:cNvPr id="4" name="Slide Number Placeholder 3"/>
          <p:cNvSpPr>
            <a:spLocks noGrp="1"/>
          </p:cNvSpPr>
          <p:nvPr>
            <p:ph type="sldNum" sz="quarter" idx="5"/>
          </p:nvPr>
        </p:nvSpPr>
        <p:spPr/>
        <p:txBody>
          <a:bodyPr/>
          <a:lstStyle/>
          <a:p>
            <a:fld id="{35901201-8A6F-DD4E-A679-A03E410839F4}" type="slidenum">
              <a:rPr lang="en-US" smtClean="0"/>
              <a:t>14</a:t>
            </a:fld>
            <a:endParaRPr lang="en-US"/>
          </a:p>
        </p:txBody>
      </p:sp>
    </p:spTree>
    <p:extLst>
      <p:ext uri="{BB962C8B-B14F-4D97-AF65-F5344CB8AC3E}">
        <p14:creationId xmlns:p14="http://schemas.microsoft.com/office/powerpoint/2010/main" val="34454231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5901201-8A6F-DD4E-A679-A03E410839F4}" type="slidenum">
              <a:rPr lang="en-US" smtClean="0"/>
              <a:t>17</a:t>
            </a:fld>
            <a:endParaRPr lang="en-US"/>
          </a:p>
        </p:txBody>
      </p:sp>
    </p:spTree>
    <p:extLst>
      <p:ext uri="{BB962C8B-B14F-4D97-AF65-F5344CB8AC3E}">
        <p14:creationId xmlns:p14="http://schemas.microsoft.com/office/powerpoint/2010/main" val="7795117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2.6 GHz Machine</a:t>
            </a:r>
          </a:p>
          <a:p>
            <a:endParaRPr lang="en-US" dirty="0"/>
          </a:p>
          <a:p>
            <a:r>
              <a:rPr lang="en-US" dirty="0"/>
              <a:t>We provide concrete cost estimates in the paper for different instantiations of our PCG</a:t>
            </a:r>
          </a:p>
        </p:txBody>
      </p:sp>
      <p:sp>
        <p:nvSpPr>
          <p:cNvPr id="4" name="Slide Number Placeholder 3"/>
          <p:cNvSpPr>
            <a:spLocks noGrp="1"/>
          </p:cNvSpPr>
          <p:nvPr>
            <p:ph type="sldNum" sz="quarter" idx="5"/>
          </p:nvPr>
        </p:nvSpPr>
        <p:spPr/>
        <p:txBody>
          <a:bodyPr/>
          <a:lstStyle/>
          <a:p>
            <a:fld id="{35901201-8A6F-DD4E-A679-A03E410839F4}" type="slidenum">
              <a:rPr lang="en-US" smtClean="0"/>
              <a:t>19</a:t>
            </a:fld>
            <a:endParaRPr lang="en-US"/>
          </a:p>
        </p:txBody>
      </p:sp>
    </p:spTree>
    <p:extLst>
      <p:ext uri="{BB962C8B-B14F-4D97-AF65-F5344CB8AC3E}">
        <p14:creationId xmlns:p14="http://schemas.microsoft.com/office/powerpoint/2010/main" val="4453193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2F512F-C23F-484D-B9E1-769931AD01C8}" type="slidenum">
              <a:rPr lang="en-US" smtClean="0"/>
              <a:t>21</a:t>
            </a:fld>
            <a:endParaRPr lang="en-US"/>
          </a:p>
        </p:txBody>
      </p:sp>
    </p:spTree>
    <p:extLst>
      <p:ext uri="{BB962C8B-B14F-4D97-AF65-F5344CB8AC3E}">
        <p14:creationId xmlns:p14="http://schemas.microsoft.com/office/powerpoint/2010/main" val="14750133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Think of the short seeds as a battery/capacitor. They hold a lot of potential energy/ correlated </a:t>
            </a:r>
            <a:r>
              <a:rPr lang="en-US" dirty="0" err="1"/>
              <a:t>pseudorandomness</a:t>
            </a:r>
            <a:r>
              <a:rPr lang="en-US" dirty="0"/>
              <a: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Dual benefit: Efficient expansion and compressed storage</a:t>
            </a:r>
          </a:p>
          <a:p>
            <a:endParaRPr lang="en-US" dirty="0"/>
          </a:p>
        </p:txBody>
      </p:sp>
      <p:sp>
        <p:nvSpPr>
          <p:cNvPr id="4" name="Slide Number Placeholder 3"/>
          <p:cNvSpPr>
            <a:spLocks noGrp="1"/>
          </p:cNvSpPr>
          <p:nvPr>
            <p:ph type="sldNum" sz="quarter" idx="5"/>
          </p:nvPr>
        </p:nvSpPr>
        <p:spPr/>
        <p:txBody>
          <a:bodyPr/>
          <a:lstStyle/>
          <a:p>
            <a:fld id="{FD2F512F-C23F-484D-B9E1-769931AD01C8}" type="slidenum">
              <a:rPr lang="en-US" smtClean="0"/>
              <a:t>22</a:t>
            </a:fld>
            <a:endParaRPr lang="en-US"/>
          </a:p>
        </p:txBody>
      </p:sp>
    </p:spTree>
    <p:extLst>
      <p:ext uri="{BB962C8B-B14F-4D97-AF65-F5344CB8AC3E}">
        <p14:creationId xmlns:p14="http://schemas.microsoft.com/office/powerpoint/2010/main" val="26104343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5901201-8A6F-DD4E-A679-A03E410839F4}" type="slidenum">
              <a:rPr lang="en-US" smtClean="0"/>
              <a:t>23</a:t>
            </a:fld>
            <a:endParaRPr lang="en-US"/>
          </a:p>
        </p:txBody>
      </p:sp>
    </p:spTree>
    <p:extLst>
      <p:ext uri="{BB962C8B-B14F-4D97-AF65-F5344CB8AC3E}">
        <p14:creationId xmlns:p14="http://schemas.microsoft.com/office/powerpoint/2010/main" val="4129930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the framework. (Probably requires defining HSS first)</a:t>
            </a:r>
          </a:p>
          <a:p>
            <a:endParaRPr lang="en-US" dirty="0"/>
          </a:p>
          <a:p>
            <a:endParaRPr lang="en-US" dirty="0"/>
          </a:p>
          <a:p>
            <a:r>
              <a:rPr lang="en-US" dirty="0"/>
              <a:t>Out </a:t>
            </a:r>
          </a:p>
        </p:txBody>
      </p:sp>
      <p:sp>
        <p:nvSpPr>
          <p:cNvPr id="4" name="Slide Number Placeholder 3"/>
          <p:cNvSpPr>
            <a:spLocks noGrp="1"/>
          </p:cNvSpPr>
          <p:nvPr>
            <p:ph type="sldNum" sz="quarter" idx="5"/>
          </p:nvPr>
        </p:nvSpPr>
        <p:spPr/>
        <p:txBody>
          <a:bodyPr/>
          <a:lstStyle/>
          <a:p>
            <a:fld id="{35901201-8A6F-DD4E-A679-A03E410839F4}" type="slidenum">
              <a:rPr lang="en-US" smtClean="0"/>
              <a:t>27</a:t>
            </a:fld>
            <a:endParaRPr lang="en-US"/>
          </a:p>
        </p:txBody>
      </p:sp>
    </p:spTree>
    <p:extLst>
      <p:ext uri="{BB962C8B-B14F-4D97-AF65-F5344CB8AC3E}">
        <p14:creationId xmlns:p14="http://schemas.microsoft.com/office/powerpoint/2010/main" val="34856790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Think of a PCG as a *distributed* form of a PRG. Here, we will have two or more parties, each holding short *correlated* seeds which they can expand into long *correlated* (pseudo)randomness, where the correlation is defined </a:t>
            </a:r>
            <a:r>
              <a:rPr lang="en-US" dirty="0" err="1"/>
              <a:t>w.r.t</a:t>
            </a:r>
            <a:r>
              <a:rPr lang="en-US" dirty="0"/>
              <a:t> a fixed public distribution (e.g. triple distribution, unit vector distribution </a:t>
            </a:r>
            <a:r>
              <a:rPr lang="en-US" dirty="0" err="1"/>
              <a:t>etc</a:t>
            </a:r>
            <a:r>
              <a:rPr lang="en-US" dirty="0"/>
              <a:t>)</a:t>
            </a:r>
          </a:p>
          <a:p>
            <a:endParaRPr lang="en-US" dirty="0"/>
          </a:p>
          <a:p>
            <a:r>
              <a:rPr lang="en-US" dirty="0"/>
              <a:t>The major benefit of such an object is </a:t>
            </a:r>
          </a:p>
          <a:p>
            <a:pPr marL="171450" indent="-171450">
              <a:buFontTx/>
              <a:buChar char="-"/>
            </a:pPr>
            <a:r>
              <a:rPr lang="en-US" dirty="0"/>
              <a:t>Computational efficiency: Compared to generating the long correlated </a:t>
            </a:r>
            <a:r>
              <a:rPr lang="en-US" dirty="0" err="1"/>
              <a:t>pseudorandomness</a:t>
            </a:r>
            <a:r>
              <a:rPr lang="en-US" dirty="0"/>
              <a:t> from scratch using generic MPC techniques, the PCG expansion procedure requires only “light-weight” crypto</a:t>
            </a:r>
          </a:p>
          <a:p>
            <a:pPr marL="171450" indent="-171450">
              <a:buFontTx/>
              <a:buChar char="-"/>
            </a:pPr>
            <a:r>
              <a:rPr lang="en-US" dirty="0"/>
              <a:t>Communication efficiency: The expansion procedure requires communication which is sublinear in the </a:t>
            </a:r>
            <a:r>
              <a:rPr lang="en-US" sz="1200" dirty="0">
                <a:solidFill>
                  <a:schemeClr val="tx1"/>
                </a:solidFill>
              </a:rPr>
              <a:t>length of output correlated randomness, and, in some cases, even completely silent.</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sz="1200" dirty="0">
              <a:solidFill>
                <a:schemeClr val="tx1"/>
              </a:solidFill>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sz="12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Outside of scope of current work: How to generate the short correlated seeds efficiently in a distributed way.</a:t>
            </a:r>
          </a:p>
          <a:p>
            <a:pPr marL="171450" indent="-171450">
              <a:buFontTx/>
              <a:buChar char="-"/>
            </a:pPr>
            <a:endParaRPr lang="en-US" sz="1200" dirty="0">
              <a:solidFill>
                <a:schemeClr val="tx1"/>
              </a:solidFill>
            </a:endParaRPr>
          </a:p>
        </p:txBody>
      </p:sp>
      <p:sp>
        <p:nvSpPr>
          <p:cNvPr id="4" name="Slide Number Placeholder 3"/>
          <p:cNvSpPr>
            <a:spLocks noGrp="1"/>
          </p:cNvSpPr>
          <p:nvPr>
            <p:ph type="sldNum" sz="quarter" idx="5"/>
          </p:nvPr>
        </p:nvSpPr>
        <p:spPr/>
        <p:txBody>
          <a:bodyPr/>
          <a:lstStyle/>
          <a:p>
            <a:fld id="{35901201-8A6F-DD4E-A679-A03E410839F4}" type="slidenum">
              <a:rPr lang="en-US" smtClean="0"/>
              <a:t>29</a:t>
            </a:fld>
            <a:endParaRPr lang="en-US"/>
          </a:p>
        </p:txBody>
      </p:sp>
    </p:spTree>
    <p:extLst>
      <p:ext uri="{BB962C8B-B14F-4D97-AF65-F5344CB8AC3E}">
        <p14:creationId xmlns:p14="http://schemas.microsoft.com/office/powerpoint/2010/main" val="22523782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 me define the notion of correlated randomness a bit more formally. It is defined </a:t>
            </a:r>
            <a:r>
              <a:rPr lang="en-US" dirty="0" err="1"/>
              <a:t>w.r.t.</a:t>
            </a:r>
            <a:r>
              <a:rPr lang="en-US" dirty="0"/>
              <a:t> some fixed public distribution D. We sample an element r from the distribution D and additively secret share it among the parties. </a:t>
            </a:r>
          </a:p>
          <a:p>
            <a:endParaRPr lang="en-US" dirty="0"/>
          </a:p>
          <a:p>
            <a:r>
              <a:rPr lang="en-US" dirty="0"/>
              <a:t>As an example, if the distribution D is the uniform distribution over triples (a, b, c) where c = a. b, then the resulting correlation is what we know as “Beaver Triple” </a:t>
            </a:r>
          </a:p>
        </p:txBody>
      </p:sp>
      <p:sp>
        <p:nvSpPr>
          <p:cNvPr id="4" name="Slide Number Placeholder 3"/>
          <p:cNvSpPr>
            <a:spLocks noGrp="1"/>
          </p:cNvSpPr>
          <p:nvPr>
            <p:ph type="sldNum" sz="quarter" idx="5"/>
          </p:nvPr>
        </p:nvSpPr>
        <p:spPr/>
        <p:txBody>
          <a:bodyPr/>
          <a:lstStyle/>
          <a:p>
            <a:fld id="{35901201-8A6F-DD4E-A679-A03E410839F4}" type="slidenum">
              <a:rPr lang="en-US" smtClean="0"/>
              <a:t>3</a:t>
            </a:fld>
            <a:endParaRPr lang="en-US"/>
          </a:p>
        </p:txBody>
      </p:sp>
    </p:spTree>
    <p:extLst>
      <p:ext uri="{BB962C8B-B14F-4D97-AF65-F5344CB8AC3E}">
        <p14:creationId xmlns:p14="http://schemas.microsoft.com/office/powerpoint/2010/main" val="9363713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2F512F-C23F-484D-B9E1-769931AD01C8}" type="slidenum">
              <a:rPr lang="en-US" smtClean="0"/>
              <a:t>4</a:t>
            </a:fld>
            <a:endParaRPr lang="en-US"/>
          </a:p>
        </p:txBody>
      </p:sp>
    </p:spTree>
    <p:extLst>
      <p:ext uri="{BB962C8B-B14F-4D97-AF65-F5344CB8AC3E}">
        <p14:creationId xmlns:p14="http://schemas.microsoft.com/office/powerpoint/2010/main" val="29059766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 interesting line of works on so-called “Pseudorandom Correlation Generators” (PCG) was initiated in this 2018 paper by Boyle et. Al. and made efficient in the </a:t>
            </a:r>
            <a:r>
              <a:rPr lang="en-US" dirty="0" err="1"/>
              <a:t>followup</a:t>
            </a:r>
            <a:r>
              <a:rPr lang="en-US" dirty="0"/>
              <a:t> work in 2019 where it was shown that so-called Vector OLE, OT and related correlations can be generated very efficiently using the LPN assumption. Now let’s see what this object PCG really is.</a:t>
            </a:r>
          </a:p>
          <a:p>
            <a:endParaRPr lang="en-US" dirty="0"/>
          </a:p>
          <a:p>
            <a:endParaRPr lang="en-US" dirty="0"/>
          </a:p>
          <a:p>
            <a:r>
              <a:rPr lang="en-US" dirty="0"/>
              <a:t>Think of a PCG as a *distributed* form of a PRG. Here, we will have two or more parties, each holding short *correlated* seeds which they can expand into long *correlated* (pseudo)randomness, where the correlation is defined </a:t>
            </a:r>
            <a:r>
              <a:rPr lang="en-US" dirty="0" err="1"/>
              <a:t>w.r.t</a:t>
            </a:r>
            <a:r>
              <a:rPr lang="en-US" dirty="0"/>
              <a:t> a fixed public distribution (e.g. triple distribution </a:t>
            </a:r>
            <a:r>
              <a:rPr lang="en-US" dirty="0" err="1"/>
              <a:t>etc</a:t>
            </a:r>
            <a:r>
              <a:rPr lang="en-US" dirty="0"/>
              <a:t>)</a:t>
            </a:r>
          </a:p>
          <a:p>
            <a:endParaRPr lang="en-US" dirty="0"/>
          </a:p>
          <a:p>
            <a:r>
              <a:rPr lang="en-US" dirty="0"/>
              <a:t>The major benefit of such an object is </a:t>
            </a:r>
          </a:p>
          <a:p>
            <a:pPr marL="171450" indent="-171450">
              <a:buFontTx/>
              <a:buChar char="-"/>
            </a:pPr>
            <a:r>
              <a:rPr lang="en-US" dirty="0"/>
              <a:t>Communication efficiency: The expansion procedure requires communication which is sublinear in the </a:t>
            </a:r>
            <a:r>
              <a:rPr lang="en-US" sz="1200" dirty="0">
                <a:solidFill>
                  <a:schemeClr val="tx1"/>
                </a:solidFill>
              </a:rPr>
              <a:t>length of output correlated randomness, and, in some cases, even completely silent.</a:t>
            </a:r>
          </a:p>
          <a:p>
            <a:pPr marL="171450" indent="-171450">
              <a:buFontTx/>
              <a:buChar char="-"/>
            </a:pPr>
            <a:endParaRPr lang="en-US" sz="1200" dirty="0">
              <a:solidFill>
                <a:schemeClr val="tx1"/>
              </a:solidFill>
            </a:endParaRPr>
          </a:p>
          <a:p>
            <a:pPr marL="171450" indent="-171450">
              <a:buFontTx/>
              <a:buChar char="-"/>
            </a:pPr>
            <a:r>
              <a:rPr lang="en-US" sz="1200" dirty="0">
                <a:solidFill>
                  <a:schemeClr val="tx1"/>
                </a:solidFill>
              </a:rPr>
              <a:t>Let’s say that the length of our PCG output is n.</a:t>
            </a:r>
          </a:p>
          <a:p>
            <a:pPr marL="171450" indent="-171450">
              <a:buFontTx/>
              <a:buChar char="-"/>
            </a:pPr>
            <a:r>
              <a:rPr lang="en-US" sz="1200" dirty="0">
                <a:solidFill>
                  <a:schemeClr val="tx1"/>
                </a:solidFill>
              </a:rPr>
              <a:t>Correctness says that the joint distribution of the expanded PCG output of both parties is indistinguishable from an additive sharing of a sample from n copies of the distribution D which defines our correlation</a:t>
            </a:r>
          </a:p>
          <a:p>
            <a:pPr marL="171450" indent="-171450">
              <a:buFontTx/>
              <a:buChar char="-"/>
            </a:pPr>
            <a:r>
              <a:rPr lang="en-US" sz="1200" dirty="0">
                <a:solidFill>
                  <a:schemeClr val="tx1"/>
                </a:solidFill>
              </a:rPr>
              <a:t>Let’s say Alice is corrupt and Bob is honest. Security says that joint distribution of the seed of the corrupted party and the expanded output of the honest party is indistinguishable from the joint distribution of the seed of corrupt party and a reverse sampled output of the honest party.</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sz="1200" dirty="0">
              <a:solidFill>
                <a:schemeClr val="tx1"/>
              </a:solidFill>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sz="1200" dirty="0">
              <a:solidFill>
                <a:schemeClr val="tx1"/>
              </a:solidFill>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sz="12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Outside of scope of current work: How to generate the short correlated seeds efficiently in a distributed way.</a:t>
            </a:r>
          </a:p>
          <a:p>
            <a:pPr marL="171450" indent="-171450">
              <a:buFontTx/>
              <a:buChar char="-"/>
            </a:pPr>
            <a:endParaRPr lang="en-US" sz="1200" dirty="0">
              <a:solidFill>
                <a:schemeClr val="tx1"/>
              </a:solidFill>
            </a:endParaRPr>
          </a:p>
        </p:txBody>
      </p:sp>
      <p:sp>
        <p:nvSpPr>
          <p:cNvPr id="4" name="Slide Number Placeholder 3"/>
          <p:cNvSpPr>
            <a:spLocks noGrp="1"/>
          </p:cNvSpPr>
          <p:nvPr>
            <p:ph type="sldNum" sz="quarter" idx="5"/>
          </p:nvPr>
        </p:nvSpPr>
        <p:spPr/>
        <p:txBody>
          <a:bodyPr/>
          <a:lstStyle/>
          <a:p>
            <a:fld id="{35901201-8A6F-DD4E-A679-A03E410839F4}" type="slidenum">
              <a:rPr lang="en-US" smtClean="0"/>
              <a:t>5</a:t>
            </a:fld>
            <a:endParaRPr lang="en-US"/>
          </a:p>
        </p:txBody>
      </p:sp>
    </p:spTree>
    <p:extLst>
      <p:ext uri="{BB962C8B-B14F-4D97-AF65-F5344CB8AC3E}">
        <p14:creationId xmlns:p14="http://schemas.microsoft.com/office/powerpoint/2010/main" val="19729103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Earlier in my slides I mentioned that a correlation </a:t>
            </a:r>
            <a:r>
              <a:rPr lang="en-US" dirty="0" err="1"/>
              <a:t>w.r.t.</a:t>
            </a:r>
            <a:r>
              <a:rPr lang="en-US" dirty="0"/>
              <a:t> a distribution D is simply an additive sharing of a sample r from the distribution. If we set the distribution D to be a uniform distribution over all unit vectors of a fixed length, then the induced correlation is called Unit vector correlation. In other words, parties will hold shares of a unit vector where the non-zero location is random and hidden to each party.</a:t>
            </a:r>
          </a:p>
          <a:p>
            <a:endParaRPr lang="en-US" dirty="0"/>
          </a:p>
          <a:p>
            <a:r>
              <a:rPr lang="en-US" dirty="0"/>
              <a:t>FHE-based protocol (optimal communication but heavy computation) and OT-based protocols (lightweight computation but linear communication). UV correlations allow slightly sublinear communication at a moderate computational cost, which may often strike the right balance in practice.</a:t>
            </a:r>
          </a:p>
          <a:p>
            <a:endParaRPr lang="en-US" dirty="0"/>
          </a:p>
          <a:p>
            <a:r>
              <a:rPr lang="en-US" dirty="0"/>
              <a:t>Can we design a PCG for UV correlations ?</a:t>
            </a:r>
          </a:p>
        </p:txBody>
      </p:sp>
      <p:sp>
        <p:nvSpPr>
          <p:cNvPr id="4" name="Slide Number Placeholder 3"/>
          <p:cNvSpPr>
            <a:spLocks noGrp="1"/>
          </p:cNvSpPr>
          <p:nvPr>
            <p:ph type="sldNum" sz="quarter" idx="5"/>
          </p:nvPr>
        </p:nvSpPr>
        <p:spPr/>
        <p:txBody>
          <a:bodyPr/>
          <a:lstStyle/>
          <a:p>
            <a:fld id="{FD2F512F-C23F-484D-B9E1-769931AD01C8}" type="slidenum">
              <a:rPr lang="en-US" smtClean="0"/>
              <a:t>7</a:t>
            </a:fld>
            <a:endParaRPr lang="en-US"/>
          </a:p>
        </p:txBody>
      </p:sp>
    </p:spTree>
    <p:extLst>
      <p:ext uri="{BB962C8B-B14F-4D97-AF65-F5344CB8AC3E}">
        <p14:creationId xmlns:p14="http://schemas.microsoft.com/office/powerpoint/2010/main" val="38732883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Given a short uniform seed s, PRG lets you expand it into a long pseudorandom string r</a:t>
            </a:r>
          </a:p>
          <a:p>
            <a:endParaRPr lang="en-US" dirty="0"/>
          </a:p>
          <a:p>
            <a:r>
              <a:rPr lang="en-US" dirty="0"/>
              <a:t>HSS is a sort of “distributed” form of FHE. It allows you to share an input x across two or more parties. Then parties can homomorphically evaluate a function f on their input shares to derive output shares </a:t>
            </a:r>
            <a:r>
              <a:rPr lang="en-US" dirty="0" err="1"/>
              <a:t>s.t.</a:t>
            </a:r>
            <a:r>
              <a:rPr lang="en-US" dirty="0"/>
              <a:t> the output shares add up to f(x)</a:t>
            </a:r>
          </a:p>
          <a:p>
            <a:endParaRPr lang="en-US" dirty="0"/>
          </a:p>
          <a:p>
            <a:r>
              <a:rPr lang="en-US" dirty="0"/>
              <a:t>Given these two primitives, PRG and HSS, designing a PCG for a distribution D is straightforward. We simply use the HSS Share procedure to secret share the PRG seed to the parties. Then parties can run the HSS Eval procedure </a:t>
            </a:r>
            <a:r>
              <a:rPr lang="en-US" dirty="0" err="1"/>
              <a:t>w.r.t.</a:t>
            </a:r>
            <a:r>
              <a:rPr lang="en-US" dirty="0"/>
              <a:t> a function f where we set f to be PRG Expansion function composed with another function that maps a uniform distribution to the required distribution D. Homomorphically evaluating this function using HSS would lead to additive correlation </a:t>
            </a:r>
            <a:r>
              <a:rPr lang="en-US" dirty="0" err="1"/>
              <a:t>w.r.t.</a:t>
            </a:r>
            <a:r>
              <a:rPr lang="en-US" dirty="0"/>
              <a:t> distribution D</a:t>
            </a:r>
          </a:p>
        </p:txBody>
      </p:sp>
      <p:sp>
        <p:nvSpPr>
          <p:cNvPr id="4" name="Slide Number Placeholder 3"/>
          <p:cNvSpPr>
            <a:spLocks noGrp="1"/>
          </p:cNvSpPr>
          <p:nvPr>
            <p:ph type="sldNum" sz="quarter" idx="5"/>
          </p:nvPr>
        </p:nvSpPr>
        <p:spPr/>
        <p:txBody>
          <a:bodyPr/>
          <a:lstStyle/>
          <a:p>
            <a:fld id="{35901201-8A6F-DD4E-A679-A03E410839F4}" type="slidenum">
              <a:rPr lang="en-US" smtClean="0"/>
              <a:t>8</a:t>
            </a:fld>
            <a:endParaRPr lang="en-US"/>
          </a:p>
        </p:txBody>
      </p:sp>
    </p:spTree>
    <p:extLst>
      <p:ext uri="{BB962C8B-B14F-4D97-AF65-F5344CB8AC3E}">
        <p14:creationId xmlns:p14="http://schemas.microsoft.com/office/powerpoint/2010/main" val="12053993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What’s the issue in directly using this framework to get a PCG for UV correlation ? High (computational) cost due to the need to compute a high-degree function mapping uniform output of a PRG to a non-uniform distribution</a:t>
            </a:r>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35901201-8A6F-DD4E-A679-A03E410839F4}" type="slidenum">
              <a:rPr lang="en-US" smtClean="0"/>
              <a:t>9</a:t>
            </a:fld>
            <a:endParaRPr lang="en-US"/>
          </a:p>
        </p:txBody>
      </p:sp>
    </p:spTree>
    <p:extLst>
      <p:ext uri="{BB962C8B-B14F-4D97-AF65-F5344CB8AC3E}">
        <p14:creationId xmlns:p14="http://schemas.microsoft.com/office/powerpoint/2010/main" val="18455611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Difference: Output distribution. Input distribution. Explain why arbitrary seed distribution is necessary for our goals.</a:t>
            </a:r>
          </a:p>
          <a:p>
            <a:endParaRPr lang="en-US" dirty="0"/>
          </a:p>
          <a:p>
            <a:r>
              <a:rPr lang="en-US" dirty="0"/>
              <a:t>Security of sparse PRG is defined </a:t>
            </a:r>
            <a:r>
              <a:rPr lang="en-US" dirty="0" err="1"/>
              <a:t>w.r.t.</a:t>
            </a:r>
            <a:r>
              <a:rPr lang="en-US" dirty="0"/>
              <a:t> ideal sparse distribution with the same sparsity parameter. </a:t>
            </a:r>
          </a:p>
          <a:p>
            <a:endParaRPr lang="en-US" dirty="0"/>
          </a:p>
          <a:p>
            <a:r>
              <a:rPr lang="en-US" dirty="0"/>
              <a:t>Regular Sparse PRG: Every consecutive block of B output bits should contain a single non-zero value at a (pseudo) random location. </a:t>
            </a:r>
          </a:p>
          <a:p>
            <a:endParaRPr lang="en-US" dirty="0"/>
          </a:p>
          <a:p>
            <a:r>
              <a:rPr lang="en-US" dirty="0"/>
              <a:t>Looking ahead, we would execute such a Sparse PRG inside HSS to get a PCG for unit vector correlation. For this to be efficient, we need to construct a low degree Sparse PRG where degree is defined by interpreting each output bit as a multivariate polynomial over the input bits and taking the max total degree across all output bits. </a:t>
            </a:r>
          </a:p>
        </p:txBody>
      </p:sp>
      <p:sp>
        <p:nvSpPr>
          <p:cNvPr id="4" name="Slide Number Placeholder 3"/>
          <p:cNvSpPr>
            <a:spLocks noGrp="1"/>
          </p:cNvSpPr>
          <p:nvPr>
            <p:ph type="sldNum" sz="quarter" idx="5"/>
          </p:nvPr>
        </p:nvSpPr>
        <p:spPr/>
        <p:txBody>
          <a:bodyPr/>
          <a:lstStyle/>
          <a:p>
            <a:fld id="{35901201-8A6F-DD4E-A679-A03E410839F4}" type="slidenum">
              <a:rPr lang="en-US" smtClean="0"/>
              <a:t>10</a:t>
            </a:fld>
            <a:endParaRPr lang="en-US"/>
          </a:p>
        </p:txBody>
      </p:sp>
    </p:spTree>
    <p:extLst>
      <p:ext uri="{BB962C8B-B14F-4D97-AF65-F5344CB8AC3E}">
        <p14:creationId xmlns:p14="http://schemas.microsoft.com/office/powerpoint/2010/main" val="42060267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simply encoding the output symbols of such a non-binary PRG in a sparse format, we get correctness and security automatically. The sparse encoding used here is specifically the unit-vector encoding (or what some people call as one-hot encoding). Each vector is of length equal to the alphabet size. The non-zero location in the vector corresponds to the symbol number. For example, the symbol 2 gets mapped to 0100, the symbol 4 gets mapped to 0001 and so on.</a:t>
            </a:r>
          </a:p>
          <a:p>
            <a:endParaRPr lang="en-US" dirty="0"/>
          </a:p>
          <a:p>
            <a:r>
              <a:rPr lang="en-US" dirty="0"/>
              <a:t>So we get correctness and security but it is not clear what the degree is. In fact, the degree in general can be as high as the seed length. To get low degree, we will require an additional property from the underlying non-binary PRG called small locality.</a:t>
            </a:r>
          </a:p>
        </p:txBody>
      </p:sp>
      <p:sp>
        <p:nvSpPr>
          <p:cNvPr id="4" name="Slide Number Placeholder 3"/>
          <p:cNvSpPr>
            <a:spLocks noGrp="1"/>
          </p:cNvSpPr>
          <p:nvPr>
            <p:ph type="sldNum" sz="quarter" idx="5"/>
          </p:nvPr>
        </p:nvSpPr>
        <p:spPr/>
        <p:txBody>
          <a:bodyPr/>
          <a:lstStyle/>
          <a:p>
            <a:fld id="{35901201-8A6F-DD4E-A679-A03E410839F4}" type="slidenum">
              <a:rPr lang="en-US" smtClean="0"/>
              <a:t>12</a:t>
            </a:fld>
            <a:endParaRPr lang="en-US"/>
          </a:p>
        </p:txBody>
      </p:sp>
    </p:spTree>
    <p:extLst>
      <p:ext uri="{BB962C8B-B14F-4D97-AF65-F5344CB8AC3E}">
        <p14:creationId xmlns:p14="http://schemas.microsoft.com/office/powerpoint/2010/main" val="26308476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1E499-C126-7EB0-58BE-1E9315E3A9B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ECB3F34-819F-262E-F056-079D1E9E48A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90B6587-486A-E5FC-58AA-AD236B0FC6AE}"/>
              </a:ext>
            </a:extLst>
          </p:cNvPr>
          <p:cNvSpPr>
            <a:spLocks noGrp="1"/>
          </p:cNvSpPr>
          <p:nvPr>
            <p:ph type="dt" sz="half" idx="10"/>
          </p:nvPr>
        </p:nvSpPr>
        <p:spPr/>
        <p:txBody>
          <a:bodyPr/>
          <a:lstStyle/>
          <a:p>
            <a:fld id="{F3964FA0-9DEA-7B47-ACD9-CF96ADD12876}" type="datetimeFigureOut">
              <a:rPr lang="en-US" smtClean="0"/>
              <a:t>8/19/24</a:t>
            </a:fld>
            <a:endParaRPr lang="en-US"/>
          </a:p>
        </p:txBody>
      </p:sp>
      <p:sp>
        <p:nvSpPr>
          <p:cNvPr id="5" name="Footer Placeholder 4">
            <a:extLst>
              <a:ext uri="{FF2B5EF4-FFF2-40B4-BE49-F238E27FC236}">
                <a16:creationId xmlns:a16="http://schemas.microsoft.com/office/drawing/2014/main" id="{BF0DFDFF-1C58-258B-66FB-7A7D3FA349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B8EC00-05CC-7507-DD64-B8A5F61DFDC9}"/>
              </a:ext>
            </a:extLst>
          </p:cNvPr>
          <p:cNvSpPr>
            <a:spLocks noGrp="1"/>
          </p:cNvSpPr>
          <p:nvPr>
            <p:ph type="sldNum" sz="quarter" idx="12"/>
          </p:nvPr>
        </p:nvSpPr>
        <p:spPr/>
        <p:txBody>
          <a:bodyPr/>
          <a:lstStyle/>
          <a:p>
            <a:fld id="{B28E46E4-C9DA-EB40-B111-9F754CA0E586}" type="slidenum">
              <a:rPr lang="en-US" smtClean="0"/>
              <a:t>‹#›</a:t>
            </a:fld>
            <a:endParaRPr lang="en-US"/>
          </a:p>
        </p:txBody>
      </p:sp>
    </p:spTree>
    <p:extLst>
      <p:ext uri="{BB962C8B-B14F-4D97-AF65-F5344CB8AC3E}">
        <p14:creationId xmlns:p14="http://schemas.microsoft.com/office/powerpoint/2010/main" val="32304915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A533E-F679-1B48-3E4B-E9A4ECEF7C7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849CC0D-D4DD-F2C0-72C4-2B1840841E7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96CC9B-BF7F-E07D-9CA7-37E0F1C04E19}"/>
              </a:ext>
            </a:extLst>
          </p:cNvPr>
          <p:cNvSpPr>
            <a:spLocks noGrp="1"/>
          </p:cNvSpPr>
          <p:nvPr>
            <p:ph type="dt" sz="half" idx="10"/>
          </p:nvPr>
        </p:nvSpPr>
        <p:spPr/>
        <p:txBody>
          <a:bodyPr/>
          <a:lstStyle/>
          <a:p>
            <a:fld id="{F3964FA0-9DEA-7B47-ACD9-CF96ADD12876}" type="datetimeFigureOut">
              <a:rPr lang="en-US" smtClean="0"/>
              <a:t>8/19/24</a:t>
            </a:fld>
            <a:endParaRPr lang="en-US"/>
          </a:p>
        </p:txBody>
      </p:sp>
      <p:sp>
        <p:nvSpPr>
          <p:cNvPr id="5" name="Footer Placeholder 4">
            <a:extLst>
              <a:ext uri="{FF2B5EF4-FFF2-40B4-BE49-F238E27FC236}">
                <a16:creationId xmlns:a16="http://schemas.microsoft.com/office/drawing/2014/main" id="{07663215-08D4-ECF0-7229-60632423B6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0949A1-748A-10E5-6AA5-C5F0F9F930E1}"/>
              </a:ext>
            </a:extLst>
          </p:cNvPr>
          <p:cNvSpPr>
            <a:spLocks noGrp="1"/>
          </p:cNvSpPr>
          <p:nvPr>
            <p:ph type="sldNum" sz="quarter" idx="12"/>
          </p:nvPr>
        </p:nvSpPr>
        <p:spPr/>
        <p:txBody>
          <a:bodyPr/>
          <a:lstStyle/>
          <a:p>
            <a:fld id="{B28E46E4-C9DA-EB40-B111-9F754CA0E586}" type="slidenum">
              <a:rPr lang="en-US" smtClean="0"/>
              <a:t>‹#›</a:t>
            </a:fld>
            <a:endParaRPr lang="en-US"/>
          </a:p>
        </p:txBody>
      </p:sp>
    </p:spTree>
    <p:extLst>
      <p:ext uri="{BB962C8B-B14F-4D97-AF65-F5344CB8AC3E}">
        <p14:creationId xmlns:p14="http://schemas.microsoft.com/office/powerpoint/2010/main" val="32953598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E427616-E80C-5D97-F51D-0A668C3D085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E3B2B16-1458-2FFF-88D7-D3360429896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42CA84-EEE1-69B8-81B3-C5D276263EEA}"/>
              </a:ext>
            </a:extLst>
          </p:cNvPr>
          <p:cNvSpPr>
            <a:spLocks noGrp="1"/>
          </p:cNvSpPr>
          <p:nvPr>
            <p:ph type="dt" sz="half" idx="10"/>
          </p:nvPr>
        </p:nvSpPr>
        <p:spPr/>
        <p:txBody>
          <a:bodyPr/>
          <a:lstStyle/>
          <a:p>
            <a:fld id="{F3964FA0-9DEA-7B47-ACD9-CF96ADD12876}" type="datetimeFigureOut">
              <a:rPr lang="en-US" smtClean="0"/>
              <a:t>8/19/24</a:t>
            </a:fld>
            <a:endParaRPr lang="en-US"/>
          </a:p>
        </p:txBody>
      </p:sp>
      <p:sp>
        <p:nvSpPr>
          <p:cNvPr id="5" name="Footer Placeholder 4">
            <a:extLst>
              <a:ext uri="{FF2B5EF4-FFF2-40B4-BE49-F238E27FC236}">
                <a16:creationId xmlns:a16="http://schemas.microsoft.com/office/drawing/2014/main" id="{DE06F0AA-DC4B-AF72-BC63-6F42647CEB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91EE5B-A6D1-5D69-1270-A6C086ED9C7E}"/>
              </a:ext>
            </a:extLst>
          </p:cNvPr>
          <p:cNvSpPr>
            <a:spLocks noGrp="1"/>
          </p:cNvSpPr>
          <p:nvPr>
            <p:ph type="sldNum" sz="quarter" idx="12"/>
          </p:nvPr>
        </p:nvSpPr>
        <p:spPr/>
        <p:txBody>
          <a:bodyPr/>
          <a:lstStyle/>
          <a:p>
            <a:fld id="{B28E46E4-C9DA-EB40-B111-9F754CA0E586}" type="slidenum">
              <a:rPr lang="en-US" smtClean="0"/>
              <a:t>‹#›</a:t>
            </a:fld>
            <a:endParaRPr lang="en-US"/>
          </a:p>
        </p:txBody>
      </p:sp>
    </p:spTree>
    <p:extLst>
      <p:ext uri="{BB962C8B-B14F-4D97-AF65-F5344CB8AC3E}">
        <p14:creationId xmlns:p14="http://schemas.microsoft.com/office/powerpoint/2010/main" val="127875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69937-93BC-0863-1AC3-BE25DFBA2FED}"/>
              </a:ext>
            </a:extLst>
          </p:cNvPr>
          <p:cNvSpPr>
            <a:spLocks noGrp="1"/>
          </p:cNvSpPr>
          <p:nvPr>
            <p:ph type="title"/>
          </p:nvPr>
        </p:nvSpPr>
        <p:spPr>
          <a:xfrm>
            <a:off x="361507" y="136525"/>
            <a:ext cx="11653284" cy="815089"/>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E859B63C-B921-1E0F-75C9-D8E4D47B0BEB}"/>
              </a:ext>
            </a:extLst>
          </p:cNvPr>
          <p:cNvSpPr>
            <a:spLocks noGrp="1"/>
          </p:cNvSpPr>
          <p:nvPr>
            <p:ph idx="1"/>
          </p:nvPr>
        </p:nvSpPr>
        <p:spPr>
          <a:xfrm>
            <a:off x="361506" y="1155773"/>
            <a:ext cx="11653283" cy="50642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A8610D-C714-5BEB-422F-EDDFB0A5D24A}"/>
              </a:ext>
            </a:extLst>
          </p:cNvPr>
          <p:cNvSpPr>
            <a:spLocks noGrp="1"/>
          </p:cNvSpPr>
          <p:nvPr>
            <p:ph type="dt" sz="half" idx="10"/>
          </p:nvPr>
        </p:nvSpPr>
        <p:spPr/>
        <p:txBody>
          <a:bodyPr/>
          <a:lstStyle/>
          <a:p>
            <a:fld id="{F3964FA0-9DEA-7B47-ACD9-CF96ADD12876}" type="datetimeFigureOut">
              <a:rPr lang="en-US" smtClean="0"/>
              <a:t>8/19/24</a:t>
            </a:fld>
            <a:endParaRPr lang="en-US"/>
          </a:p>
        </p:txBody>
      </p:sp>
      <p:sp>
        <p:nvSpPr>
          <p:cNvPr id="5" name="Footer Placeholder 4">
            <a:extLst>
              <a:ext uri="{FF2B5EF4-FFF2-40B4-BE49-F238E27FC236}">
                <a16:creationId xmlns:a16="http://schemas.microsoft.com/office/drawing/2014/main" id="{9D968EE3-2F9C-C6A0-B855-2CD45BC80B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5959A0-552C-1178-F2C3-AC432F1389B0}"/>
              </a:ext>
            </a:extLst>
          </p:cNvPr>
          <p:cNvSpPr>
            <a:spLocks noGrp="1"/>
          </p:cNvSpPr>
          <p:nvPr>
            <p:ph type="sldNum" sz="quarter" idx="12"/>
          </p:nvPr>
        </p:nvSpPr>
        <p:spPr/>
        <p:txBody>
          <a:bodyPr/>
          <a:lstStyle/>
          <a:p>
            <a:fld id="{B28E46E4-C9DA-EB40-B111-9F754CA0E586}" type="slidenum">
              <a:rPr lang="en-US" smtClean="0"/>
              <a:t>‹#›</a:t>
            </a:fld>
            <a:endParaRPr lang="en-US"/>
          </a:p>
        </p:txBody>
      </p:sp>
    </p:spTree>
    <p:extLst>
      <p:ext uri="{BB962C8B-B14F-4D97-AF65-F5344CB8AC3E}">
        <p14:creationId xmlns:p14="http://schemas.microsoft.com/office/powerpoint/2010/main" val="42351660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43ED1-4615-BB1E-049B-D0F35941168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602883D-5DB4-91E0-9839-1889A33142D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F95BA07-D528-4868-A9BC-DCEDC468CC51}"/>
              </a:ext>
            </a:extLst>
          </p:cNvPr>
          <p:cNvSpPr>
            <a:spLocks noGrp="1"/>
          </p:cNvSpPr>
          <p:nvPr>
            <p:ph type="dt" sz="half" idx="10"/>
          </p:nvPr>
        </p:nvSpPr>
        <p:spPr/>
        <p:txBody>
          <a:bodyPr/>
          <a:lstStyle/>
          <a:p>
            <a:fld id="{F3964FA0-9DEA-7B47-ACD9-CF96ADD12876}" type="datetimeFigureOut">
              <a:rPr lang="en-US" smtClean="0"/>
              <a:t>8/19/24</a:t>
            </a:fld>
            <a:endParaRPr lang="en-US"/>
          </a:p>
        </p:txBody>
      </p:sp>
      <p:sp>
        <p:nvSpPr>
          <p:cNvPr id="5" name="Footer Placeholder 4">
            <a:extLst>
              <a:ext uri="{FF2B5EF4-FFF2-40B4-BE49-F238E27FC236}">
                <a16:creationId xmlns:a16="http://schemas.microsoft.com/office/drawing/2014/main" id="{83A50CF0-6A28-07B4-F3BE-6603D06E1C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BA2D2D-ADBE-7FA2-4738-30EE51C7FB37}"/>
              </a:ext>
            </a:extLst>
          </p:cNvPr>
          <p:cNvSpPr>
            <a:spLocks noGrp="1"/>
          </p:cNvSpPr>
          <p:nvPr>
            <p:ph type="sldNum" sz="quarter" idx="12"/>
          </p:nvPr>
        </p:nvSpPr>
        <p:spPr/>
        <p:txBody>
          <a:bodyPr/>
          <a:lstStyle/>
          <a:p>
            <a:fld id="{B28E46E4-C9DA-EB40-B111-9F754CA0E586}" type="slidenum">
              <a:rPr lang="en-US" smtClean="0"/>
              <a:t>‹#›</a:t>
            </a:fld>
            <a:endParaRPr lang="en-US"/>
          </a:p>
        </p:txBody>
      </p:sp>
    </p:spTree>
    <p:extLst>
      <p:ext uri="{BB962C8B-B14F-4D97-AF65-F5344CB8AC3E}">
        <p14:creationId xmlns:p14="http://schemas.microsoft.com/office/powerpoint/2010/main" val="4051493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B5257-639B-776A-4D8A-1D3B3608CB4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361120-DE83-5CCB-1062-063A2B9FD37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E12A684-DCCB-AE1F-F1DC-F1AEF8F9720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0A63DA0-409C-E7AB-66A5-36E84AE267DC}"/>
              </a:ext>
            </a:extLst>
          </p:cNvPr>
          <p:cNvSpPr>
            <a:spLocks noGrp="1"/>
          </p:cNvSpPr>
          <p:nvPr>
            <p:ph type="dt" sz="half" idx="10"/>
          </p:nvPr>
        </p:nvSpPr>
        <p:spPr/>
        <p:txBody>
          <a:bodyPr/>
          <a:lstStyle/>
          <a:p>
            <a:fld id="{F3964FA0-9DEA-7B47-ACD9-CF96ADD12876}" type="datetimeFigureOut">
              <a:rPr lang="en-US" smtClean="0"/>
              <a:t>8/19/24</a:t>
            </a:fld>
            <a:endParaRPr lang="en-US"/>
          </a:p>
        </p:txBody>
      </p:sp>
      <p:sp>
        <p:nvSpPr>
          <p:cNvPr id="6" name="Footer Placeholder 5">
            <a:extLst>
              <a:ext uri="{FF2B5EF4-FFF2-40B4-BE49-F238E27FC236}">
                <a16:creationId xmlns:a16="http://schemas.microsoft.com/office/drawing/2014/main" id="{B6EF649D-7FC4-E5E9-EECE-CBDA6809B2D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36D7E23-D97B-37DF-A828-DCAC2CB2F9E5}"/>
              </a:ext>
            </a:extLst>
          </p:cNvPr>
          <p:cNvSpPr>
            <a:spLocks noGrp="1"/>
          </p:cNvSpPr>
          <p:nvPr>
            <p:ph type="sldNum" sz="quarter" idx="12"/>
          </p:nvPr>
        </p:nvSpPr>
        <p:spPr/>
        <p:txBody>
          <a:bodyPr/>
          <a:lstStyle/>
          <a:p>
            <a:fld id="{B28E46E4-C9DA-EB40-B111-9F754CA0E586}" type="slidenum">
              <a:rPr lang="en-US" smtClean="0"/>
              <a:t>‹#›</a:t>
            </a:fld>
            <a:endParaRPr lang="en-US"/>
          </a:p>
        </p:txBody>
      </p:sp>
    </p:spTree>
    <p:extLst>
      <p:ext uri="{BB962C8B-B14F-4D97-AF65-F5344CB8AC3E}">
        <p14:creationId xmlns:p14="http://schemas.microsoft.com/office/powerpoint/2010/main" val="1068158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67EF1-87C5-1BF0-0F62-8072C1DCEA2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1428CA2-5B03-94DE-A2D5-1D471B2F03C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E3EB8C1-6FE9-1F7A-582C-95057468022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4B81859-B7F6-8812-736B-0BBF977B1C4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64CBFC0-68DA-AB17-36DE-299A21E03DB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932D409-BC18-6122-0BB3-7A831DFDA70F}"/>
              </a:ext>
            </a:extLst>
          </p:cNvPr>
          <p:cNvSpPr>
            <a:spLocks noGrp="1"/>
          </p:cNvSpPr>
          <p:nvPr>
            <p:ph type="dt" sz="half" idx="10"/>
          </p:nvPr>
        </p:nvSpPr>
        <p:spPr/>
        <p:txBody>
          <a:bodyPr/>
          <a:lstStyle/>
          <a:p>
            <a:fld id="{F3964FA0-9DEA-7B47-ACD9-CF96ADD12876}" type="datetimeFigureOut">
              <a:rPr lang="en-US" smtClean="0"/>
              <a:t>8/19/24</a:t>
            </a:fld>
            <a:endParaRPr lang="en-US"/>
          </a:p>
        </p:txBody>
      </p:sp>
      <p:sp>
        <p:nvSpPr>
          <p:cNvPr id="8" name="Footer Placeholder 7">
            <a:extLst>
              <a:ext uri="{FF2B5EF4-FFF2-40B4-BE49-F238E27FC236}">
                <a16:creationId xmlns:a16="http://schemas.microsoft.com/office/drawing/2014/main" id="{6D9BF741-A69D-1350-81C4-7F7012BFDA2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7DBDB3F-7C82-617B-F96E-B90117352E00}"/>
              </a:ext>
            </a:extLst>
          </p:cNvPr>
          <p:cNvSpPr>
            <a:spLocks noGrp="1"/>
          </p:cNvSpPr>
          <p:nvPr>
            <p:ph type="sldNum" sz="quarter" idx="12"/>
          </p:nvPr>
        </p:nvSpPr>
        <p:spPr/>
        <p:txBody>
          <a:bodyPr/>
          <a:lstStyle/>
          <a:p>
            <a:fld id="{B28E46E4-C9DA-EB40-B111-9F754CA0E586}" type="slidenum">
              <a:rPr lang="en-US" smtClean="0"/>
              <a:t>‹#›</a:t>
            </a:fld>
            <a:endParaRPr lang="en-US"/>
          </a:p>
        </p:txBody>
      </p:sp>
    </p:spTree>
    <p:extLst>
      <p:ext uri="{BB962C8B-B14F-4D97-AF65-F5344CB8AC3E}">
        <p14:creationId xmlns:p14="http://schemas.microsoft.com/office/powerpoint/2010/main" val="14790745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43753-E410-0020-4D64-EA92E508907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17FB5AA-486D-84E3-12B7-6B9EE0097658}"/>
              </a:ext>
            </a:extLst>
          </p:cNvPr>
          <p:cNvSpPr>
            <a:spLocks noGrp="1"/>
          </p:cNvSpPr>
          <p:nvPr>
            <p:ph type="dt" sz="half" idx="10"/>
          </p:nvPr>
        </p:nvSpPr>
        <p:spPr/>
        <p:txBody>
          <a:bodyPr/>
          <a:lstStyle/>
          <a:p>
            <a:fld id="{F3964FA0-9DEA-7B47-ACD9-CF96ADD12876}" type="datetimeFigureOut">
              <a:rPr lang="en-US" smtClean="0"/>
              <a:t>8/19/24</a:t>
            </a:fld>
            <a:endParaRPr lang="en-US"/>
          </a:p>
        </p:txBody>
      </p:sp>
      <p:sp>
        <p:nvSpPr>
          <p:cNvPr id="4" name="Footer Placeholder 3">
            <a:extLst>
              <a:ext uri="{FF2B5EF4-FFF2-40B4-BE49-F238E27FC236}">
                <a16:creationId xmlns:a16="http://schemas.microsoft.com/office/drawing/2014/main" id="{0E8CD66B-A959-5B80-2455-77D099E0AB7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774C062-B20A-0E61-F61E-56BA3F06B8D4}"/>
              </a:ext>
            </a:extLst>
          </p:cNvPr>
          <p:cNvSpPr>
            <a:spLocks noGrp="1"/>
          </p:cNvSpPr>
          <p:nvPr>
            <p:ph type="sldNum" sz="quarter" idx="12"/>
          </p:nvPr>
        </p:nvSpPr>
        <p:spPr/>
        <p:txBody>
          <a:bodyPr/>
          <a:lstStyle/>
          <a:p>
            <a:fld id="{B28E46E4-C9DA-EB40-B111-9F754CA0E586}" type="slidenum">
              <a:rPr lang="en-US" smtClean="0"/>
              <a:t>‹#›</a:t>
            </a:fld>
            <a:endParaRPr lang="en-US"/>
          </a:p>
        </p:txBody>
      </p:sp>
    </p:spTree>
    <p:extLst>
      <p:ext uri="{BB962C8B-B14F-4D97-AF65-F5344CB8AC3E}">
        <p14:creationId xmlns:p14="http://schemas.microsoft.com/office/powerpoint/2010/main" val="19669580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372BC19-C48F-D834-D2F0-92CBAAAB46CF}"/>
              </a:ext>
            </a:extLst>
          </p:cNvPr>
          <p:cNvSpPr>
            <a:spLocks noGrp="1"/>
          </p:cNvSpPr>
          <p:nvPr>
            <p:ph type="dt" sz="half" idx="10"/>
          </p:nvPr>
        </p:nvSpPr>
        <p:spPr/>
        <p:txBody>
          <a:bodyPr/>
          <a:lstStyle/>
          <a:p>
            <a:fld id="{F3964FA0-9DEA-7B47-ACD9-CF96ADD12876}" type="datetimeFigureOut">
              <a:rPr lang="en-US" smtClean="0"/>
              <a:t>8/19/24</a:t>
            </a:fld>
            <a:endParaRPr lang="en-US"/>
          </a:p>
        </p:txBody>
      </p:sp>
      <p:sp>
        <p:nvSpPr>
          <p:cNvPr id="3" name="Footer Placeholder 2">
            <a:extLst>
              <a:ext uri="{FF2B5EF4-FFF2-40B4-BE49-F238E27FC236}">
                <a16:creationId xmlns:a16="http://schemas.microsoft.com/office/drawing/2014/main" id="{C66C57FC-0DD9-1B24-3152-4783FDC0631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2466BED-4A69-FDFC-2FFA-F90952FD9E53}"/>
              </a:ext>
            </a:extLst>
          </p:cNvPr>
          <p:cNvSpPr>
            <a:spLocks noGrp="1"/>
          </p:cNvSpPr>
          <p:nvPr>
            <p:ph type="sldNum" sz="quarter" idx="12"/>
          </p:nvPr>
        </p:nvSpPr>
        <p:spPr/>
        <p:txBody>
          <a:bodyPr/>
          <a:lstStyle/>
          <a:p>
            <a:fld id="{B28E46E4-C9DA-EB40-B111-9F754CA0E586}" type="slidenum">
              <a:rPr lang="en-US" smtClean="0"/>
              <a:t>‹#›</a:t>
            </a:fld>
            <a:endParaRPr lang="en-US"/>
          </a:p>
        </p:txBody>
      </p:sp>
    </p:spTree>
    <p:extLst>
      <p:ext uri="{BB962C8B-B14F-4D97-AF65-F5344CB8AC3E}">
        <p14:creationId xmlns:p14="http://schemas.microsoft.com/office/powerpoint/2010/main" val="256983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8124A-9111-B041-4070-BDC61F84C66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29F9E40-457E-8A87-63EA-75BD5EA246C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6B4F65B-C78A-11C6-7BE0-4C179F3F20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78CF94-8C48-0527-4234-8DEC9E20CE7F}"/>
              </a:ext>
            </a:extLst>
          </p:cNvPr>
          <p:cNvSpPr>
            <a:spLocks noGrp="1"/>
          </p:cNvSpPr>
          <p:nvPr>
            <p:ph type="dt" sz="half" idx="10"/>
          </p:nvPr>
        </p:nvSpPr>
        <p:spPr/>
        <p:txBody>
          <a:bodyPr/>
          <a:lstStyle/>
          <a:p>
            <a:fld id="{F3964FA0-9DEA-7B47-ACD9-CF96ADD12876}" type="datetimeFigureOut">
              <a:rPr lang="en-US" smtClean="0"/>
              <a:t>8/19/24</a:t>
            </a:fld>
            <a:endParaRPr lang="en-US"/>
          </a:p>
        </p:txBody>
      </p:sp>
      <p:sp>
        <p:nvSpPr>
          <p:cNvPr id="6" name="Footer Placeholder 5">
            <a:extLst>
              <a:ext uri="{FF2B5EF4-FFF2-40B4-BE49-F238E27FC236}">
                <a16:creationId xmlns:a16="http://schemas.microsoft.com/office/drawing/2014/main" id="{816FB880-7A65-A191-F1BF-D32BE72724E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306466F-77E6-67A5-DCD0-F63F49027898}"/>
              </a:ext>
            </a:extLst>
          </p:cNvPr>
          <p:cNvSpPr>
            <a:spLocks noGrp="1"/>
          </p:cNvSpPr>
          <p:nvPr>
            <p:ph type="sldNum" sz="quarter" idx="12"/>
          </p:nvPr>
        </p:nvSpPr>
        <p:spPr/>
        <p:txBody>
          <a:bodyPr/>
          <a:lstStyle/>
          <a:p>
            <a:fld id="{B28E46E4-C9DA-EB40-B111-9F754CA0E586}" type="slidenum">
              <a:rPr lang="en-US" smtClean="0"/>
              <a:t>‹#›</a:t>
            </a:fld>
            <a:endParaRPr lang="en-US"/>
          </a:p>
        </p:txBody>
      </p:sp>
    </p:spTree>
    <p:extLst>
      <p:ext uri="{BB962C8B-B14F-4D97-AF65-F5344CB8AC3E}">
        <p14:creationId xmlns:p14="http://schemas.microsoft.com/office/powerpoint/2010/main" val="26788917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5A654-4B9B-DF9B-81AF-AF0FA1E7FB9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B9C4159-6332-431D-47F8-7AF34D37015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8C68BBC-93A4-762E-5593-999764C511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CAAB034-B1E1-25A1-FD34-4731FA6F9FB2}"/>
              </a:ext>
            </a:extLst>
          </p:cNvPr>
          <p:cNvSpPr>
            <a:spLocks noGrp="1"/>
          </p:cNvSpPr>
          <p:nvPr>
            <p:ph type="dt" sz="half" idx="10"/>
          </p:nvPr>
        </p:nvSpPr>
        <p:spPr/>
        <p:txBody>
          <a:bodyPr/>
          <a:lstStyle/>
          <a:p>
            <a:fld id="{F3964FA0-9DEA-7B47-ACD9-CF96ADD12876}" type="datetimeFigureOut">
              <a:rPr lang="en-US" smtClean="0"/>
              <a:t>8/19/24</a:t>
            </a:fld>
            <a:endParaRPr lang="en-US"/>
          </a:p>
        </p:txBody>
      </p:sp>
      <p:sp>
        <p:nvSpPr>
          <p:cNvPr id="6" name="Footer Placeholder 5">
            <a:extLst>
              <a:ext uri="{FF2B5EF4-FFF2-40B4-BE49-F238E27FC236}">
                <a16:creationId xmlns:a16="http://schemas.microsoft.com/office/drawing/2014/main" id="{C69DAE7A-4D9F-BCE0-6B44-D21BEE527FB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7CCE8E1-3729-4B2C-A630-A746FF7AC43C}"/>
              </a:ext>
            </a:extLst>
          </p:cNvPr>
          <p:cNvSpPr>
            <a:spLocks noGrp="1"/>
          </p:cNvSpPr>
          <p:nvPr>
            <p:ph type="sldNum" sz="quarter" idx="12"/>
          </p:nvPr>
        </p:nvSpPr>
        <p:spPr/>
        <p:txBody>
          <a:bodyPr/>
          <a:lstStyle/>
          <a:p>
            <a:fld id="{B28E46E4-C9DA-EB40-B111-9F754CA0E586}" type="slidenum">
              <a:rPr lang="en-US" smtClean="0"/>
              <a:t>‹#›</a:t>
            </a:fld>
            <a:endParaRPr lang="en-US"/>
          </a:p>
        </p:txBody>
      </p:sp>
    </p:spTree>
    <p:extLst>
      <p:ext uri="{BB962C8B-B14F-4D97-AF65-F5344CB8AC3E}">
        <p14:creationId xmlns:p14="http://schemas.microsoft.com/office/powerpoint/2010/main" val="25748763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536555-3CB0-91A4-B80D-7109E2564F9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93ED7C1-2B9E-60BD-D258-0D7CE9DB1E7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3CF24D-6ACB-B348-4748-331FDD8AF60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3964FA0-9DEA-7B47-ACD9-CF96ADD12876}" type="datetimeFigureOut">
              <a:rPr lang="en-US" smtClean="0"/>
              <a:t>8/19/24</a:t>
            </a:fld>
            <a:endParaRPr lang="en-US"/>
          </a:p>
        </p:txBody>
      </p:sp>
      <p:sp>
        <p:nvSpPr>
          <p:cNvPr id="5" name="Footer Placeholder 4">
            <a:extLst>
              <a:ext uri="{FF2B5EF4-FFF2-40B4-BE49-F238E27FC236}">
                <a16:creationId xmlns:a16="http://schemas.microsoft.com/office/drawing/2014/main" id="{0AD8138B-F4FB-80F5-A3D7-4C0FA3896C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2C77D26E-9E2D-E494-62E9-EAE59F620BD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28E46E4-C9DA-EB40-B111-9F754CA0E586}" type="slidenum">
              <a:rPr lang="en-US" smtClean="0"/>
              <a:t>‹#›</a:t>
            </a:fld>
            <a:endParaRPr lang="en-US"/>
          </a:p>
        </p:txBody>
      </p:sp>
    </p:spTree>
    <p:extLst>
      <p:ext uri="{BB962C8B-B14F-4D97-AF65-F5344CB8AC3E}">
        <p14:creationId xmlns:p14="http://schemas.microsoft.com/office/powerpoint/2010/main" val="10222006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hyperlink" Target="https://christiantietze.de/posts/2016/05/emoji-bytes-lost/" TargetMode="External"/><Relationship Id="rId3" Type="http://schemas.openxmlformats.org/officeDocument/2006/relationships/image" Target="../media/image147.png"/><Relationship Id="rId7"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www.freepnglogos.com/pics/tick" TargetMode="External"/><Relationship Id="rId5" Type="http://schemas.openxmlformats.org/officeDocument/2006/relationships/image" Target="../media/image15.png"/><Relationship Id="rId4" Type="http://schemas.openxmlformats.org/officeDocument/2006/relationships/image" Target="../media/image148.png"/></Relationships>
</file>

<file path=ppt/slides/_rels/slide1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www.freepnglogos.com/pics/tick" TargetMode="External"/><Relationship Id="rId5" Type="http://schemas.openxmlformats.org/officeDocument/2006/relationships/image" Target="../media/image15.png"/><Relationship Id="rId4" Type="http://schemas.openxmlformats.org/officeDocument/2006/relationships/image" Target="../media/image70.png"/></Relationships>
</file>

<file path=ppt/slides/_rels/slide1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52.png"/><Relationship Id="rId7" Type="http://schemas.openxmlformats.org/officeDocument/2006/relationships/image" Target="../media/image156.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55.png"/><Relationship Id="rId5" Type="http://schemas.openxmlformats.org/officeDocument/2006/relationships/image" Target="../media/image154.png"/><Relationship Id="rId4" Type="http://schemas.openxmlformats.org/officeDocument/2006/relationships/image" Target="../media/image153.png"/><Relationship Id="rId9" Type="http://schemas.openxmlformats.org/officeDocument/2006/relationships/image" Target="../media/image158.png"/></Relationships>
</file>

<file path=ppt/slides/_rels/slide15.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2.xml"/><Relationship Id="rId5" Type="http://schemas.openxmlformats.org/officeDocument/2006/relationships/image" Target="../media/image80.png"/><Relationship Id="rId4" Type="http://schemas.openxmlformats.org/officeDocument/2006/relationships/image" Target="../media/image79.png"/></Relationships>
</file>

<file path=ppt/slides/_rels/slide16.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57.png"/><Relationship Id="rId3" Type="http://schemas.openxmlformats.org/officeDocument/2006/relationships/image" Target="../media/image18.png"/><Relationship Id="rId7" Type="http://schemas.openxmlformats.org/officeDocument/2006/relationships/image" Target="../media/image25.png"/><Relationship Id="rId12" Type="http://schemas.openxmlformats.org/officeDocument/2006/relationships/image" Target="../media/image56.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55.png"/><Relationship Id="rId5" Type="http://schemas.openxmlformats.org/officeDocument/2006/relationships/image" Target="../media/image20.png"/><Relationship Id="rId15" Type="http://schemas.openxmlformats.org/officeDocument/2006/relationships/image" Target="../media/image59.png"/><Relationship Id="rId10" Type="http://schemas.openxmlformats.org/officeDocument/2006/relationships/image" Target="../media/image32.png"/><Relationship Id="rId4" Type="http://schemas.openxmlformats.org/officeDocument/2006/relationships/image" Target="../media/image19.png"/><Relationship Id="rId9" Type="http://schemas.openxmlformats.org/officeDocument/2006/relationships/image" Target="../media/image27.png"/><Relationship Id="rId14" Type="http://schemas.openxmlformats.org/officeDocument/2006/relationships/image" Target="../media/image58.png"/></Relationships>
</file>

<file path=ppt/slides/_rels/slide18.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64.png"/><Relationship Id="rId13" Type="http://schemas.openxmlformats.org/officeDocument/2006/relationships/image" Target="../media/image69.png"/><Relationship Id="rId3" Type="http://schemas.openxmlformats.org/officeDocument/2006/relationships/image" Target="../media/image1.png"/><Relationship Id="rId7" Type="http://schemas.openxmlformats.org/officeDocument/2006/relationships/image" Target="../media/image63.png"/><Relationship Id="rId12" Type="http://schemas.openxmlformats.org/officeDocument/2006/relationships/image" Target="../media/image68.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2.png"/><Relationship Id="rId11" Type="http://schemas.openxmlformats.org/officeDocument/2006/relationships/image" Target="../media/image67.png"/><Relationship Id="rId5" Type="http://schemas.openxmlformats.org/officeDocument/2006/relationships/image" Target="../media/image61.png"/><Relationship Id="rId10" Type="http://schemas.openxmlformats.org/officeDocument/2006/relationships/image" Target="../media/image66.png"/><Relationship Id="rId4" Type="http://schemas.openxmlformats.org/officeDocument/2006/relationships/image" Target="../media/image2.png"/><Relationship Id="rId9" Type="http://schemas.openxmlformats.org/officeDocument/2006/relationships/image" Target="../media/image65.png"/></Relationships>
</file>

<file path=ppt/slides/_rels/slide20.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8" Type="http://schemas.openxmlformats.org/officeDocument/2006/relationships/hyperlink" Target="https://www.pngall.com/thunder-png/" TargetMode="External"/><Relationship Id="rId13" Type="http://schemas.openxmlformats.org/officeDocument/2006/relationships/image" Target="../media/image75.png"/><Relationship Id="rId3" Type="http://schemas.openxmlformats.org/officeDocument/2006/relationships/image" Target="../media/image75.jpeg"/><Relationship Id="rId7" Type="http://schemas.openxmlformats.org/officeDocument/2006/relationships/image" Target="../media/image77.png"/><Relationship Id="rId12" Type="http://schemas.openxmlformats.org/officeDocument/2006/relationships/image" Target="../media/image740.png"/><Relationship Id="rId2" Type="http://schemas.openxmlformats.org/officeDocument/2006/relationships/notesSlide" Target="../notesSlides/notesSlide14.xml"/><Relationship Id="rId16" Type="http://schemas.openxmlformats.org/officeDocument/2006/relationships/image" Target="../media/image78.png"/><Relationship Id="rId1" Type="http://schemas.openxmlformats.org/officeDocument/2006/relationships/slideLayout" Target="../slideLayouts/slideLayout2.xml"/><Relationship Id="rId6" Type="http://schemas.openxmlformats.org/officeDocument/2006/relationships/hyperlink" Target="https://www.walmart.com/ip/Modern-Tech-Wireless-Phone-Charging-Desk-Lamp/534676848" TargetMode="External"/><Relationship Id="rId11" Type="http://schemas.openxmlformats.org/officeDocument/2006/relationships/image" Target="../media/image730.png"/><Relationship Id="rId5" Type="http://schemas.openxmlformats.org/officeDocument/2006/relationships/image" Target="../media/image76.jpeg"/><Relationship Id="rId15" Type="http://schemas.openxmlformats.org/officeDocument/2006/relationships/image" Target="../media/image770.png"/><Relationship Id="rId10" Type="http://schemas.openxmlformats.org/officeDocument/2006/relationships/image" Target="../media/image2.png"/><Relationship Id="rId4" Type="http://schemas.openxmlformats.org/officeDocument/2006/relationships/hyperlink" Target="https://www.rawpixel.com/image/433913/free-photo-image-nuclear-energy-factory" TargetMode="External"/><Relationship Id="rId9" Type="http://schemas.openxmlformats.org/officeDocument/2006/relationships/image" Target="../media/image1.png"/><Relationship Id="rId14" Type="http://schemas.openxmlformats.org/officeDocument/2006/relationships/image" Target="../media/image76.png"/></Relationships>
</file>

<file path=ppt/slides/_rels/slide22.xml.rels><?xml version="1.0" encoding="UTF-8" standalone="yes"?>
<Relationships xmlns="http://schemas.openxmlformats.org/package/2006/relationships"><Relationship Id="rId8" Type="http://schemas.openxmlformats.org/officeDocument/2006/relationships/image" Target="../media/image75.jpeg"/><Relationship Id="rId3" Type="http://schemas.openxmlformats.org/officeDocument/2006/relationships/image" Target="../media/image82.png"/><Relationship Id="rId7" Type="http://schemas.openxmlformats.org/officeDocument/2006/relationships/hyperlink" Target="https://www.pngall.com/thunder-png/"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77.png"/><Relationship Id="rId5" Type="http://schemas.openxmlformats.org/officeDocument/2006/relationships/hyperlink" Target="https://www.walmart.com/ip/Duracell-DUR01301-Coppertop-Alkaline-D-Battery-MN1300-12-Box-Black/21489089" TargetMode="External"/><Relationship Id="rId4" Type="http://schemas.openxmlformats.org/officeDocument/2006/relationships/image" Target="../media/image83.jpeg"/><Relationship Id="rId9" Type="http://schemas.openxmlformats.org/officeDocument/2006/relationships/hyperlink" Target="https://www.rawpixel.com/image/433913/free-photo-image-nuclear-energy-factory"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89.png"/><Relationship Id="rId3" Type="http://schemas.openxmlformats.org/officeDocument/2006/relationships/image" Target="../media/image84.png"/><Relationship Id="rId7" Type="http://schemas.openxmlformats.org/officeDocument/2006/relationships/image" Target="../media/image88.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87.png"/><Relationship Id="rId5" Type="http://schemas.openxmlformats.org/officeDocument/2006/relationships/image" Target="../media/image86.png"/><Relationship Id="rId10" Type="http://schemas.openxmlformats.org/officeDocument/2006/relationships/image" Target="../media/image91.png"/><Relationship Id="rId4" Type="http://schemas.openxmlformats.org/officeDocument/2006/relationships/image" Target="../media/image85.png"/><Relationship Id="rId9" Type="http://schemas.openxmlformats.org/officeDocument/2006/relationships/image" Target="../media/image9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880.png"/><Relationship Id="rId13" Type="http://schemas.openxmlformats.org/officeDocument/2006/relationships/image" Target="../media/image93.png"/><Relationship Id="rId3" Type="http://schemas.openxmlformats.org/officeDocument/2006/relationships/image" Target="../media/image1.png"/><Relationship Id="rId7" Type="http://schemas.openxmlformats.org/officeDocument/2006/relationships/image" Target="../media/image870.png"/><Relationship Id="rId12" Type="http://schemas.openxmlformats.org/officeDocument/2006/relationships/image" Target="../media/image92.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860.png"/><Relationship Id="rId11" Type="http://schemas.openxmlformats.org/officeDocument/2006/relationships/image" Target="../media/image910.png"/><Relationship Id="rId5" Type="http://schemas.openxmlformats.org/officeDocument/2006/relationships/image" Target="../media/image850.png"/><Relationship Id="rId10" Type="http://schemas.openxmlformats.org/officeDocument/2006/relationships/image" Target="../media/image900.png"/><Relationship Id="rId4" Type="http://schemas.openxmlformats.org/officeDocument/2006/relationships/image" Target="../media/image2.png"/><Relationship Id="rId9" Type="http://schemas.openxmlformats.org/officeDocument/2006/relationships/image" Target="../media/image89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97.png"/><Relationship Id="rId3" Type="http://schemas.openxmlformats.org/officeDocument/2006/relationships/image" Target="../media/image1.png"/><Relationship Id="rId7" Type="http://schemas.openxmlformats.org/officeDocument/2006/relationships/image" Target="../media/image96.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95.png"/><Relationship Id="rId5" Type="http://schemas.openxmlformats.org/officeDocument/2006/relationships/image" Target="../media/image94.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2.png"/><Relationship Id="rId10" Type="http://schemas.openxmlformats.org/officeDocument/2006/relationships/image" Target="../media/image11.png"/><Relationship Id="rId4" Type="http://schemas.openxmlformats.org/officeDocument/2006/relationships/image" Target="../media/image1.png"/><Relationship Id="rId9" Type="http://schemas.openxmlformats.org/officeDocument/2006/relationships/image" Target="../media/image10.png"/></Relationships>
</file>

<file path=ppt/slides/_rels/slide30.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40.png"/><Relationship Id="rId3" Type="http://schemas.openxmlformats.org/officeDocument/2006/relationships/image" Target="../media/image1.png"/><Relationship Id="rId7" Type="http://schemas.openxmlformats.org/officeDocument/2006/relationships/image" Target="../media/image139.png"/><Relationship Id="rId12"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38.png"/><Relationship Id="rId11" Type="http://schemas.openxmlformats.org/officeDocument/2006/relationships/image" Target="../media/image24.png"/><Relationship Id="rId5" Type="http://schemas.openxmlformats.org/officeDocument/2006/relationships/image" Target="../media/image137.png"/><Relationship Id="rId10" Type="http://schemas.openxmlformats.org/officeDocument/2006/relationships/image" Target="../media/image23.png"/><Relationship Id="rId4" Type="http://schemas.openxmlformats.org/officeDocument/2006/relationships/image" Target="../media/image2.png"/><Relationship Id="rId9" Type="http://schemas.openxmlformats.org/officeDocument/2006/relationships/image" Target="../media/image2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8.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2.png"/><Relationship Id="rId18" Type="http://schemas.openxmlformats.org/officeDocument/2006/relationships/image" Target="../media/image47.png"/><Relationship Id="rId3" Type="http://schemas.openxmlformats.org/officeDocument/2006/relationships/image" Target="../media/image1.png"/><Relationship Id="rId21" Type="http://schemas.openxmlformats.org/officeDocument/2006/relationships/image" Target="../media/image50.png"/><Relationship Id="rId7" Type="http://schemas.openxmlformats.org/officeDocument/2006/relationships/image" Target="../media/image36.png"/><Relationship Id="rId12" Type="http://schemas.openxmlformats.org/officeDocument/2006/relationships/image" Target="../media/image41.png"/><Relationship Id="rId17" Type="http://schemas.openxmlformats.org/officeDocument/2006/relationships/image" Target="../media/image46.png"/><Relationship Id="rId25" Type="http://schemas.openxmlformats.org/officeDocument/2006/relationships/image" Target="../media/image54.png"/><Relationship Id="rId2" Type="http://schemas.openxmlformats.org/officeDocument/2006/relationships/notesSlide" Target="../notesSlides/notesSlide6.xml"/><Relationship Id="rId16" Type="http://schemas.openxmlformats.org/officeDocument/2006/relationships/image" Target="../media/image45.png"/><Relationship Id="rId20" Type="http://schemas.openxmlformats.org/officeDocument/2006/relationships/image" Target="../media/image49.png"/><Relationship Id="rId1" Type="http://schemas.openxmlformats.org/officeDocument/2006/relationships/slideLayout" Target="../slideLayouts/slideLayout2.xml"/><Relationship Id="rId6" Type="http://schemas.openxmlformats.org/officeDocument/2006/relationships/image" Target="../media/image35.png"/><Relationship Id="rId11" Type="http://schemas.openxmlformats.org/officeDocument/2006/relationships/image" Target="../media/image40.png"/><Relationship Id="rId24" Type="http://schemas.openxmlformats.org/officeDocument/2006/relationships/image" Target="../media/image53.png"/><Relationship Id="rId5" Type="http://schemas.openxmlformats.org/officeDocument/2006/relationships/image" Target="../media/image34.png"/><Relationship Id="rId15" Type="http://schemas.openxmlformats.org/officeDocument/2006/relationships/image" Target="../media/image44.png"/><Relationship Id="rId23" Type="http://schemas.openxmlformats.org/officeDocument/2006/relationships/image" Target="../media/image52.png"/><Relationship Id="rId10" Type="http://schemas.openxmlformats.org/officeDocument/2006/relationships/image" Target="../media/image39.png"/><Relationship Id="rId19" Type="http://schemas.openxmlformats.org/officeDocument/2006/relationships/image" Target="../media/image48.png"/><Relationship Id="rId4" Type="http://schemas.openxmlformats.org/officeDocument/2006/relationships/image" Target="../media/image2.png"/><Relationship Id="rId9" Type="http://schemas.openxmlformats.org/officeDocument/2006/relationships/image" Target="../media/image38.png"/><Relationship Id="rId14" Type="http://schemas.openxmlformats.org/officeDocument/2006/relationships/image" Target="../media/image43.png"/><Relationship Id="rId22" Type="http://schemas.openxmlformats.org/officeDocument/2006/relationships/image" Target="../media/image51.pn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hyperlink" Target="https://clipground.com/costly-clipart.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820BC-1F7C-58D7-D2D0-1FA455A9A6A7}"/>
              </a:ext>
            </a:extLst>
          </p:cNvPr>
          <p:cNvSpPr>
            <a:spLocks noGrp="1"/>
          </p:cNvSpPr>
          <p:nvPr>
            <p:ph type="ctrTitle"/>
          </p:nvPr>
        </p:nvSpPr>
        <p:spPr/>
        <p:txBody>
          <a:bodyPr>
            <a:noAutofit/>
          </a:bodyPr>
          <a:lstStyle/>
          <a:p>
            <a:r>
              <a:rPr lang="en-US" sz="4400" dirty="0">
                <a:effectLst/>
                <a:latin typeface="Arial" panose="020B0604020202020204" pitchFamily="34" charset="0"/>
              </a:rPr>
              <a:t>Compressing Unit-Vector Correlations via</a:t>
            </a:r>
            <a:br>
              <a:rPr lang="en-US" sz="4400" dirty="0"/>
            </a:br>
            <a:r>
              <a:rPr lang="en-US" sz="4400" dirty="0">
                <a:effectLst/>
                <a:latin typeface="Arial" panose="020B0604020202020204" pitchFamily="34" charset="0"/>
              </a:rPr>
              <a:t>Sparse Pseudorandom Generators</a:t>
            </a:r>
            <a:endParaRPr lang="en-US" sz="4400" dirty="0"/>
          </a:p>
        </p:txBody>
      </p:sp>
      <p:sp>
        <p:nvSpPr>
          <p:cNvPr id="3" name="Subtitle 2">
            <a:extLst>
              <a:ext uri="{FF2B5EF4-FFF2-40B4-BE49-F238E27FC236}">
                <a16:creationId xmlns:a16="http://schemas.microsoft.com/office/drawing/2014/main" id="{04C2171D-689A-D282-E61D-5E6F58710EF6}"/>
              </a:ext>
            </a:extLst>
          </p:cNvPr>
          <p:cNvSpPr>
            <a:spLocks noGrp="1"/>
          </p:cNvSpPr>
          <p:nvPr>
            <p:ph type="subTitle" idx="1"/>
          </p:nvPr>
        </p:nvSpPr>
        <p:spPr>
          <a:xfrm>
            <a:off x="1524000" y="4122898"/>
            <a:ext cx="9144000" cy="854215"/>
          </a:xfrm>
        </p:spPr>
        <p:txBody>
          <a:bodyPr/>
          <a:lstStyle/>
          <a:p>
            <a:r>
              <a:rPr lang="en-US" b="1" dirty="0">
                <a:effectLst/>
                <a:latin typeface="Arial" panose="020B0604020202020204" pitchFamily="34" charset="0"/>
              </a:rPr>
              <a:t>Amit Agarwal</a:t>
            </a:r>
            <a:r>
              <a:rPr lang="en-US" dirty="0">
                <a:effectLst/>
                <a:latin typeface="Arial" panose="020B0604020202020204" pitchFamily="34" charset="0"/>
              </a:rPr>
              <a:t>, </a:t>
            </a:r>
            <a:r>
              <a:rPr lang="en-US" dirty="0" err="1">
                <a:effectLst/>
                <a:latin typeface="Arial" panose="020B0604020202020204" pitchFamily="34" charset="0"/>
              </a:rPr>
              <a:t>Elette</a:t>
            </a:r>
            <a:r>
              <a:rPr lang="en-US" dirty="0">
                <a:effectLst/>
                <a:latin typeface="Arial" panose="020B0604020202020204" pitchFamily="34" charset="0"/>
              </a:rPr>
              <a:t> Boyle, Niv Gilboa, Yuval </a:t>
            </a:r>
            <a:r>
              <a:rPr lang="en-US" dirty="0" err="1">
                <a:effectLst/>
                <a:latin typeface="Arial" panose="020B0604020202020204" pitchFamily="34" charset="0"/>
              </a:rPr>
              <a:t>Ishai</a:t>
            </a:r>
            <a:r>
              <a:rPr lang="en-US" dirty="0">
                <a:effectLst/>
                <a:latin typeface="Arial" panose="020B0604020202020204" pitchFamily="34" charset="0"/>
              </a:rPr>
              <a:t>, </a:t>
            </a:r>
            <a:r>
              <a:rPr lang="en-US" dirty="0" err="1">
                <a:effectLst/>
                <a:latin typeface="Arial" panose="020B0604020202020204" pitchFamily="34" charset="0"/>
              </a:rPr>
              <a:t>Mahimna</a:t>
            </a:r>
            <a:r>
              <a:rPr lang="en-US" dirty="0">
                <a:effectLst/>
                <a:latin typeface="Arial" panose="020B0604020202020204" pitchFamily="34" charset="0"/>
              </a:rPr>
              <a:t> Kelkar, Yiping Ma</a:t>
            </a:r>
            <a:endParaRPr lang="en-US" dirty="0"/>
          </a:p>
        </p:txBody>
      </p:sp>
    </p:spTree>
    <p:extLst>
      <p:ext uri="{BB962C8B-B14F-4D97-AF65-F5344CB8AC3E}">
        <p14:creationId xmlns:p14="http://schemas.microsoft.com/office/powerpoint/2010/main" val="19401155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477E797C-9E01-E138-7D40-F0E61E696C41}"/>
              </a:ext>
            </a:extLst>
          </p:cNvPr>
          <p:cNvGraphicFramePr>
            <a:graphicFrameLocks noGrp="1"/>
          </p:cNvGraphicFramePr>
          <p:nvPr/>
        </p:nvGraphicFramePr>
        <p:xfrm>
          <a:off x="722588" y="4809263"/>
          <a:ext cx="4398576" cy="652423"/>
        </p:xfrm>
        <a:graphic>
          <a:graphicData uri="http://schemas.openxmlformats.org/drawingml/2006/table">
            <a:tbl>
              <a:tblPr firstRow="1" bandRow="1">
                <a:tableStyleId>{5C22544A-7EE6-4342-B048-85BDC9FD1C3A}</a:tableStyleId>
              </a:tblPr>
              <a:tblGrid>
                <a:gridCol w="549822">
                  <a:extLst>
                    <a:ext uri="{9D8B030D-6E8A-4147-A177-3AD203B41FA5}">
                      <a16:colId xmlns:a16="http://schemas.microsoft.com/office/drawing/2014/main" val="1505967610"/>
                    </a:ext>
                  </a:extLst>
                </a:gridCol>
                <a:gridCol w="549822">
                  <a:extLst>
                    <a:ext uri="{9D8B030D-6E8A-4147-A177-3AD203B41FA5}">
                      <a16:colId xmlns:a16="http://schemas.microsoft.com/office/drawing/2014/main" val="3324139585"/>
                    </a:ext>
                  </a:extLst>
                </a:gridCol>
                <a:gridCol w="549822">
                  <a:extLst>
                    <a:ext uri="{9D8B030D-6E8A-4147-A177-3AD203B41FA5}">
                      <a16:colId xmlns:a16="http://schemas.microsoft.com/office/drawing/2014/main" val="1832702559"/>
                    </a:ext>
                  </a:extLst>
                </a:gridCol>
                <a:gridCol w="549822">
                  <a:extLst>
                    <a:ext uri="{9D8B030D-6E8A-4147-A177-3AD203B41FA5}">
                      <a16:colId xmlns:a16="http://schemas.microsoft.com/office/drawing/2014/main" val="57687090"/>
                    </a:ext>
                  </a:extLst>
                </a:gridCol>
                <a:gridCol w="549822">
                  <a:extLst>
                    <a:ext uri="{9D8B030D-6E8A-4147-A177-3AD203B41FA5}">
                      <a16:colId xmlns:a16="http://schemas.microsoft.com/office/drawing/2014/main" val="3045403893"/>
                    </a:ext>
                  </a:extLst>
                </a:gridCol>
                <a:gridCol w="549822">
                  <a:extLst>
                    <a:ext uri="{9D8B030D-6E8A-4147-A177-3AD203B41FA5}">
                      <a16:colId xmlns:a16="http://schemas.microsoft.com/office/drawing/2014/main" val="1130150371"/>
                    </a:ext>
                  </a:extLst>
                </a:gridCol>
                <a:gridCol w="549822">
                  <a:extLst>
                    <a:ext uri="{9D8B030D-6E8A-4147-A177-3AD203B41FA5}">
                      <a16:colId xmlns:a16="http://schemas.microsoft.com/office/drawing/2014/main" val="2339209881"/>
                    </a:ext>
                  </a:extLst>
                </a:gridCol>
                <a:gridCol w="549822">
                  <a:extLst>
                    <a:ext uri="{9D8B030D-6E8A-4147-A177-3AD203B41FA5}">
                      <a16:colId xmlns:a16="http://schemas.microsoft.com/office/drawing/2014/main" val="1663568037"/>
                    </a:ext>
                  </a:extLst>
                </a:gridCol>
              </a:tblGrid>
              <a:tr h="652423">
                <a:tc>
                  <a:txBody>
                    <a:bodyPr/>
                    <a:lstStyle/>
                    <a:p>
                      <a:pPr algn="ctr"/>
                      <a:r>
                        <a:rPr lang="en-US">
                          <a:solidFill>
                            <a:schemeClr val="tx1"/>
                          </a:solidFill>
                        </a:rPr>
                        <a:t>1</a:t>
                      </a:r>
                    </a:p>
                  </a:txBody>
                  <a:tcPr anchor="ctr">
                    <a:solidFill>
                      <a:schemeClr val="accent2">
                        <a:lumMod val="40000"/>
                        <a:lumOff val="60000"/>
                      </a:schemeClr>
                    </a:solidFill>
                  </a:tcPr>
                </a:tc>
                <a:tc>
                  <a:txBody>
                    <a:bodyPr/>
                    <a:lstStyle/>
                    <a:p>
                      <a:pPr algn="ctr"/>
                      <a:r>
                        <a:rPr lang="en-US">
                          <a:solidFill>
                            <a:schemeClr val="tx1"/>
                          </a:solidFill>
                        </a:rPr>
                        <a:t>0</a:t>
                      </a:r>
                    </a:p>
                  </a:txBody>
                  <a:tcPr anchor="ctr">
                    <a:solidFill>
                      <a:schemeClr val="accent2">
                        <a:lumMod val="40000"/>
                        <a:lumOff val="60000"/>
                      </a:schemeClr>
                    </a:solidFill>
                  </a:tcPr>
                </a:tc>
                <a:tc>
                  <a:txBody>
                    <a:bodyPr/>
                    <a:lstStyle/>
                    <a:p>
                      <a:pPr algn="ctr"/>
                      <a:r>
                        <a:rPr lang="en-US">
                          <a:solidFill>
                            <a:schemeClr val="tx1"/>
                          </a:solidFill>
                        </a:rPr>
                        <a:t>0</a:t>
                      </a:r>
                    </a:p>
                  </a:txBody>
                  <a:tcPr anchor="ctr">
                    <a:solidFill>
                      <a:schemeClr val="accent2">
                        <a:lumMod val="40000"/>
                        <a:lumOff val="60000"/>
                      </a:schemeClr>
                    </a:solidFill>
                  </a:tcPr>
                </a:tc>
                <a:tc>
                  <a:txBody>
                    <a:bodyPr/>
                    <a:lstStyle/>
                    <a:p>
                      <a:pPr algn="ctr"/>
                      <a:r>
                        <a:rPr lang="en-US">
                          <a:solidFill>
                            <a:schemeClr val="tx1"/>
                          </a:solidFill>
                        </a:rPr>
                        <a:t>1</a:t>
                      </a:r>
                    </a:p>
                  </a:txBody>
                  <a:tcPr anchor="ctr">
                    <a:solidFill>
                      <a:schemeClr val="accent2">
                        <a:lumMod val="40000"/>
                        <a:lumOff val="60000"/>
                      </a:schemeClr>
                    </a:solidFill>
                  </a:tcPr>
                </a:tc>
                <a:tc>
                  <a:txBody>
                    <a:bodyPr/>
                    <a:lstStyle/>
                    <a:p>
                      <a:pPr algn="ctr"/>
                      <a:r>
                        <a:rPr lang="en-US">
                          <a:solidFill>
                            <a:schemeClr val="tx1"/>
                          </a:solidFill>
                        </a:rPr>
                        <a:t>0</a:t>
                      </a:r>
                    </a:p>
                  </a:txBody>
                  <a:tcPr anchor="ctr">
                    <a:solidFill>
                      <a:schemeClr val="accent2">
                        <a:lumMod val="40000"/>
                        <a:lumOff val="60000"/>
                      </a:schemeClr>
                    </a:solidFill>
                  </a:tcPr>
                </a:tc>
                <a:tc>
                  <a:txBody>
                    <a:bodyPr/>
                    <a:lstStyle/>
                    <a:p>
                      <a:pPr algn="ctr"/>
                      <a:r>
                        <a:rPr lang="en-US">
                          <a:solidFill>
                            <a:schemeClr val="tx1"/>
                          </a:solidFill>
                        </a:rPr>
                        <a:t>1</a:t>
                      </a:r>
                    </a:p>
                  </a:txBody>
                  <a:tcPr anchor="ctr">
                    <a:solidFill>
                      <a:schemeClr val="accent2">
                        <a:lumMod val="40000"/>
                        <a:lumOff val="60000"/>
                      </a:schemeClr>
                    </a:solidFill>
                  </a:tcPr>
                </a:tc>
                <a:tc>
                  <a:txBody>
                    <a:bodyPr/>
                    <a:lstStyle/>
                    <a:p>
                      <a:pPr algn="ctr"/>
                      <a:r>
                        <a:rPr lang="en-US">
                          <a:solidFill>
                            <a:schemeClr val="tx1"/>
                          </a:solidFill>
                        </a:rPr>
                        <a:t>1</a:t>
                      </a:r>
                    </a:p>
                  </a:txBody>
                  <a:tcPr anchor="ctr">
                    <a:solidFill>
                      <a:schemeClr val="accent2">
                        <a:lumMod val="40000"/>
                        <a:lumOff val="60000"/>
                      </a:schemeClr>
                    </a:solidFill>
                  </a:tcPr>
                </a:tc>
                <a:tc>
                  <a:txBody>
                    <a:bodyPr/>
                    <a:lstStyle/>
                    <a:p>
                      <a:pPr algn="ctr"/>
                      <a:r>
                        <a:rPr lang="en-US" dirty="0">
                          <a:solidFill>
                            <a:schemeClr val="tx1"/>
                          </a:solidFill>
                        </a:rPr>
                        <a:t>0</a:t>
                      </a:r>
                    </a:p>
                  </a:txBody>
                  <a:tcPr anchor="ctr">
                    <a:solidFill>
                      <a:schemeClr val="accent2">
                        <a:lumMod val="40000"/>
                        <a:lumOff val="60000"/>
                      </a:schemeClr>
                    </a:solidFill>
                  </a:tcPr>
                </a:tc>
                <a:extLst>
                  <a:ext uri="{0D108BD9-81ED-4DB2-BD59-A6C34878D82A}">
                    <a16:rowId xmlns:a16="http://schemas.microsoft.com/office/drawing/2014/main" val="2948961005"/>
                  </a:ext>
                </a:extLst>
              </a:tr>
            </a:tbl>
          </a:graphicData>
        </a:graphic>
      </p:graphicFrame>
      <p:sp>
        <p:nvSpPr>
          <p:cNvPr id="6" name="Trapezoid 5">
            <a:extLst>
              <a:ext uri="{FF2B5EF4-FFF2-40B4-BE49-F238E27FC236}">
                <a16:creationId xmlns:a16="http://schemas.microsoft.com/office/drawing/2014/main" id="{B109A54A-26B1-23E8-3873-9E352A7CC03D}"/>
              </a:ext>
            </a:extLst>
          </p:cNvPr>
          <p:cNvSpPr/>
          <p:nvPr/>
        </p:nvSpPr>
        <p:spPr>
          <a:xfrm>
            <a:off x="722588" y="2940909"/>
            <a:ext cx="4398576" cy="1868354"/>
          </a:xfrm>
          <a:prstGeom prst="trapezoid">
            <a:avLst>
              <a:gd name="adj" fmla="val 85462"/>
            </a:avLst>
          </a:prstGeom>
          <a:gradFill flip="none" rotWithShape="1">
            <a:gsLst>
              <a:gs pos="0">
                <a:schemeClr val="accent3">
                  <a:lumMod val="60000"/>
                  <a:lumOff val="40000"/>
                  <a:tint val="66000"/>
                  <a:satMod val="160000"/>
                </a:schemeClr>
              </a:gs>
              <a:gs pos="50000">
                <a:schemeClr val="accent3">
                  <a:lumMod val="60000"/>
                  <a:lumOff val="40000"/>
                  <a:tint val="44500"/>
                  <a:satMod val="160000"/>
                </a:schemeClr>
              </a:gs>
              <a:gs pos="100000">
                <a:schemeClr val="accent3">
                  <a:lumMod val="60000"/>
                  <a:lumOff val="40000"/>
                  <a:tint val="23500"/>
                  <a:satMod val="160000"/>
                </a:schemeClr>
              </a:gs>
            </a:gsLst>
            <a:lin ang="2700000" scaled="1"/>
            <a:tileRect/>
          </a:gradFill>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7" name="Trapezoid 6">
            <a:extLst>
              <a:ext uri="{FF2B5EF4-FFF2-40B4-BE49-F238E27FC236}">
                <a16:creationId xmlns:a16="http://schemas.microsoft.com/office/drawing/2014/main" id="{219EC2F6-2D13-2E6F-B74B-F681384474EA}"/>
              </a:ext>
            </a:extLst>
          </p:cNvPr>
          <p:cNvSpPr/>
          <p:nvPr/>
        </p:nvSpPr>
        <p:spPr>
          <a:xfrm>
            <a:off x="7070836" y="2940908"/>
            <a:ext cx="4398576" cy="1868353"/>
          </a:xfrm>
          <a:prstGeom prst="trapezoid">
            <a:avLst>
              <a:gd name="adj" fmla="val 85462"/>
            </a:avLst>
          </a:prstGeom>
          <a:gradFill flip="none" rotWithShape="1">
            <a:gsLst>
              <a:gs pos="0">
                <a:srgbClr val="007BE6">
                  <a:tint val="66000"/>
                  <a:satMod val="160000"/>
                </a:srgbClr>
              </a:gs>
              <a:gs pos="50000">
                <a:srgbClr val="007BE6">
                  <a:tint val="44500"/>
                  <a:satMod val="160000"/>
                </a:srgbClr>
              </a:gs>
              <a:gs pos="100000">
                <a:srgbClr val="007BE6">
                  <a:tint val="23500"/>
                  <a:satMod val="160000"/>
                </a:srgbClr>
              </a:gs>
            </a:gsLst>
            <a:path path="circle">
              <a:fillToRect t="100000" r="100000"/>
            </a:path>
            <a:tileRect l="-100000" b="-100000"/>
          </a:gradFill>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9" name="TextBox 8">
            <a:extLst>
              <a:ext uri="{FF2B5EF4-FFF2-40B4-BE49-F238E27FC236}">
                <a16:creationId xmlns:a16="http://schemas.microsoft.com/office/drawing/2014/main" id="{F3AC44A7-7F38-DEAC-2F43-FB6E3710E921}"/>
              </a:ext>
            </a:extLst>
          </p:cNvPr>
          <p:cNvSpPr txBox="1"/>
          <p:nvPr/>
        </p:nvSpPr>
        <p:spPr>
          <a:xfrm>
            <a:off x="2329483" y="2417689"/>
            <a:ext cx="1204549" cy="523220"/>
          </a:xfrm>
          <a:prstGeom prst="rect">
            <a:avLst/>
          </a:prstGeom>
          <a:solidFill>
            <a:schemeClr val="accent2">
              <a:lumMod val="40000"/>
              <a:lumOff val="6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7030A0"/>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BC37AC96-C07F-9324-EB5E-87EE17E2D892}"/>
              </a:ext>
            </a:extLst>
          </p:cNvPr>
          <p:cNvSpPr txBox="1"/>
          <p:nvPr/>
        </p:nvSpPr>
        <p:spPr>
          <a:xfrm>
            <a:off x="8667849" y="2417689"/>
            <a:ext cx="1204549" cy="523220"/>
          </a:xfrm>
          <a:prstGeom prst="rect">
            <a:avLst/>
          </a:prstGeom>
          <a:solidFill>
            <a:schemeClr val="accent2">
              <a:lumMod val="40000"/>
              <a:lumOff val="6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7030A0"/>
              </a:solidFill>
              <a:effectLst/>
              <a:uLnTx/>
              <a:uFillTx/>
              <a:latin typeface="Calibri" panose="020F0502020204030204"/>
              <a:ea typeface="+mn-ea"/>
              <a:cs typeface="+mn-cs"/>
            </a:endParaRPr>
          </a:p>
        </p:txBody>
      </p:sp>
      <p:cxnSp>
        <p:nvCxnSpPr>
          <p:cNvPr id="12" name="Straight Connector 11">
            <a:extLst>
              <a:ext uri="{FF2B5EF4-FFF2-40B4-BE49-F238E27FC236}">
                <a16:creationId xmlns:a16="http://schemas.microsoft.com/office/drawing/2014/main" id="{2CF6F38D-7FA6-8935-6230-961FF6EEAFE6}"/>
              </a:ext>
            </a:extLst>
          </p:cNvPr>
          <p:cNvCxnSpPr>
            <a:cxnSpLocks/>
          </p:cNvCxnSpPr>
          <p:nvPr/>
        </p:nvCxnSpPr>
        <p:spPr>
          <a:xfrm>
            <a:off x="6096000" y="2224216"/>
            <a:ext cx="0" cy="3595816"/>
          </a:xfrm>
          <a:prstGeom prst="line">
            <a:avLst/>
          </a:prstGeom>
          <a:ln w="28575">
            <a:solidFill>
              <a:schemeClr val="accent1"/>
            </a:solidFill>
            <a:prstDash val="sysDot"/>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D07C2558-4BAE-C021-23D2-BD1939591AD1}"/>
              </a:ext>
            </a:extLst>
          </p:cNvPr>
          <p:cNvSpPr txBox="1"/>
          <p:nvPr/>
        </p:nvSpPr>
        <p:spPr>
          <a:xfrm>
            <a:off x="1379050" y="1339905"/>
            <a:ext cx="2792672"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Pseudorandom Generator (PRG)</a:t>
            </a:r>
          </a:p>
        </p:txBody>
      </p:sp>
      <p:sp>
        <p:nvSpPr>
          <p:cNvPr id="15" name="TextBox 14">
            <a:extLst>
              <a:ext uri="{FF2B5EF4-FFF2-40B4-BE49-F238E27FC236}">
                <a16:creationId xmlns:a16="http://schemas.microsoft.com/office/drawing/2014/main" id="{8445411C-7674-DC7C-4FB3-EA82DD0A1AA7}"/>
              </a:ext>
            </a:extLst>
          </p:cNvPr>
          <p:cNvSpPr txBox="1"/>
          <p:nvPr/>
        </p:nvSpPr>
        <p:spPr>
          <a:xfrm>
            <a:off x="7892425" y="1116518"/>
            <a:ext cx="2792672"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rPr>
              <a:t>Sparse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Pseudorandom Generator (Sparse PRG)</a:t>
            </a:r>
          </a:p>
        </p:txBody>
      </p:sp>
      <p:cxnSp>
        <p:nvCxnSpPr>
          <p:cNvPr id="17" name="Straight Arrow Connector 16">
            <a:extLst>
              <a:ext uri="{FF2B5EF4-FFF2-40B4-BE49-F238E27FC236}">
                <a16:creationId xmlns:a16="http://schemas.microsoft.com/office/drawing/2014/main" id="{E07B372F-E464-DFFB-346B-884691E1CA0F}"/>
              </a:ext>
            </a:extLst>
          </p:cNvPr>
          <p:cNvCxnSpPr>
            <a:cxnSpLocks/>
            <a:stCxn id="18" idx="1"/>
            <a:endCxn id="9" idx="0"/>
          </p:cNvCxnSpPr>
          <p:nvPr/>
        </p:nvCxnSpPr>
        <p:spPr>
          <a:xfrm flipH="1">
            <a:off x="2931758" y="1978400"/>
            <a:ext cx="2479928" cy="43928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8" name="TextBox 17">
            <a:extLst>
              <a:ext uri="{FF2B5EF4-FFF2-40B4-BE49-F238E27FC236}">
                <a16:creationId xmlns:a16="http://schemas.microsoft.com/office/drawing/2014/main" id="{176FEBAE-22E2-4F2F-54DE-1575430EE441}"/>
              </a:ext>
            </a:extLst>
          </p:cNvPr>
          <p:cNvSpPr txBox="1"/>
          <p:nvPr/>
        </p:nvSpPr>
        <p:spPr>
          <a:xfrm>
            <a:off x="5411686" y="1793734"/>
            <a:ext cx="1414973"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Seed/Input</a:t>
            </a:r>
          </a:p>
        </p:txBody>
      </p:sp>
      <p:cxnSp>
        <p:nvCxnSpPr>
          <p:cNvPr id="19" name="Straight Arrow Connector 18">
            <a:extLst>
              <a:ext uri="{FF2B5EF4-FFF2-40B4-BE49-F238E27FC236}">
                <a16:creationId xmlns:a16="http://schemas.microsoft.com/office/drawing/2014/main" id="{E5EAB983-8344-B8F4-2FEA-5C89F86BCC14}"/>
              </a:ext>
            </a:extLst>
          </p:cNvPr>
          <p:cNvCxnSpPr>
            <a:cxnSpLocks/>
            <a:stCxn id="18" idx="3"/>
            <a:endCxn id="10" idx="0"/>
          </p:cNvCxnSpPr>
          <p:nvPr/>
        </p:nvCxnSpPr>
        <p:spPr>
          <a:xfrm>
            <a:off x="6826659" y="1978400"/>
            <a:ext cx="2443465" cy="43928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1" name="Straight Arrow Connector 30">
            <a:extLst>
              <a:ext uri="{FF2B5EF4-FFF2-40B4-BE49-F238E27FC236}">
                <a16:creationId xmlns:a16="http://schemas.microsoft.com/office/drawing/2014/main" id="{D6231333-5BCE-C2E7-81D8-8068D9090342}"/>
              </a:ext>
            </a:extLst>
          </p:cNvPr>
          <p:cNvCxnSpPr>
            <a:cxnSpLocks/>
            <a:stCxn id="32" idx="1"/>
          </p:cNvCxnSpPr>
          <p:nvPr/>
        </p:nvCxnSpPr>
        <p:spPr>
          <a:xfrm flipH="1" flipV="1">
            <a:off x="3023286" y="5461685"/>
            <a:ext cx="2466637" cy="63192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2" name="TextBox 31">
            <a:extLst>
              <a:ext uri="{FF2B5EF4-FFF2-40B4-BE49-F238E27FC236}">
                <a16:creationId xmlns:a16="http://schemas.microsoft.com/office/drawing/2014/main" id="{3D54D709-0308-1667-D35E-10D06F4E06DE}"/>
              </a:ext>
            </a:extLst>
          </p:cNvPr>
          <p:cNvSpPr txBox="1"/>
          <p:nvPr/>
        </p:nvSpPr>
        <p:spPr>
          <a:xfrm>
            <a:off x="5489923" y="5908947"/>
            <a:ext cx="1414973"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Output</a:t>
            </a:r>
          </a:p>
        </p:txBody>
      </p:sp>
      <p:cxnSp>
        <p:nvCxnSpPr>
          <p:cNvPr id="33" name="Straight Arrow Connector 32">
            <a:extLst>
              <a:ext uri="{FF2B5EF4-FFF2-40B4-BE49-F238E27FC236}">
                <a16:creationId xmlns:a16="http://schemas.microsoft.com/office/drawing/2014/main" id="{6D270369-6DE9-D1F4-7991-6AF5FC9520BE}"/>
              </a:ext>
            </a:extLst>
          </p:cNvPr>
          <p:cNvCxnSpPr>
            <a:cxnSpLocks/>
            <a:stCxn id="32" idx="3"/>
          </p:cNvCxnSpPr>
          <p:nvPr/>
        </p:nvCxnSpPr>
        <p:spPr>
          <a:xfrm flipV="1">
            <a:off x="6904896" y="5550600"/>
            <a:ext cx="2365228" cy="54301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 name="Title 1">
            <a:extLst>
              <a:ext uri="{FF2B5EF4-FFF2-40B4-BE49-F238E27FC236}">
                <a16:creationId xmlns:a16="http://schemas.microsoft.com/office/drawing/2014/main" id="{60309C0C-60B3-0484-7F2A-0ADA20965D19}"/>
              </a:ext>
            </a:extLst>
          </p:cNvPr>
          <p:cNvSpPr>
            <a:spLocks noGrp="1"/>
          </p:cNvSpPr>
          <p:nvPr>
            <p:ph type="title"/>
          </p:nvPr>
        </p:nvSpPr>
        <p:spPr>
          <a:xfrm>
            <a:off x="838200" y="136525"/>
            <a:ext cx="10515600" cy="707537"/>
          </a:xfrm>
        </p:spPr>
        <p:txBody>
          <a:bodyPr>
            <a:normAutofit/>
          </a:bodyPr>
          <a:lstStyle/>
          <a:p>
            <a:r>
              <a:rPr lang="en-US" sz="3200"/>
              <a:t>Difference between Standard PRG and Sparse PRG</a:t>
            </a:r>
          </a:p>
        </p:txBody>
      </p:sp>
      <p:sp>
        <p:nvSpPr>
          <p:cNvPr id="3" name="Speech Bubble: Oval 2">
            <a:extLst>
              <a:ext uri="{FF2B5EF4-FFF2-40B4-BE49-F238E27FC236}">
                <a16:creationId xmlns:a16="http://schemas.microsoft.com/office/drawing/2014/main" id="{CA010653-6F72-C240-69B8-0D03F5839073}"/>
              </a:ext>
            </a:extLst>
          </p:cNvPr>
          <p:cNvSpPr/>
          <p:nvPr/>
        </p:nvSpPr>
        <p:spPr>
          <a:xfrm>
            <a:off x="658112" y="5988891"/>
            <a:ext cx="2456750" cy="714891"/>
          </a:xfrm>
          <a:prstGeom prst="wedgeEllipseCallout">
            <a:avLst>
              <a:gd name="adj1" fmla="val 14587"/>
              <a:gd name="adj2" fmla="val -79462"/>
            </a:avLst>
          </a:prstGeom>
          <a:solidFill>
            <a:srgbClr val="FFFF00"/>
          </a:solid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r>
              <a:rPr lang="en-US" sz="1600" b="1" dirty="0">
                <a:solidFill>
                  <a:schemeClr val="tx1"/>
                </a:solidFill>
              </a:rPr>
              <a:t>Uniform</a:t>
            </a:r>
            <a:r>
              <a:rPr lang="en-US" sz="1600" dirty="0">
                <a:solidFill>
                  <a:schemeClr val="tx1"/>
                </a:solidFill>
              </a:rPr>
              <a:t> distribution</a:t>
            </a:r>
          </a:p>
        </p:txBody>
      </p:sp>
      <p:sp>
        <p:nvSpPr>
          <p:cNvPr id="8" name="Speech Bubble: Oval 7">
            <a:extLst>
              <a:ext uri="{FF2B5EF4-FFF2-40B4-BE49-F238E27FC236}">
                <a16:creationId xmlns:a16="http://schemas.microsoft.com/office/drawing/2014/main" id="{6F7EC533-A79B-9728-F41E-FFF148D49C20}"/>
              </a:ext>
            </a:extLst>
          </p:cNvPr>
          <p:cNvSpPr/>
          <p:nvPr/>
        </p:nvSpPr>
        <p:spPr>
          <a:xfrm>
            <a:off x="9012662" y="6017992"/>
            <a:ext cx="2456750" cy="714891"/>
          </a:xfrm>
          <a:prstGeom prst="wedgeEllipseCallout">
            <a:avLst>
              <a:gd name="adj1" fmla="val -22633"/>
              <a:gd name="adj2" fmla="val -99212"/>
            </a:avLst>
          </a:prstGeom>
          <a:solidFill>
            <a:srgbClr val="FFFF00"/>
          </a:solid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r>
              <a:rPr lang="en-US" sz="1600" b="1" dirty="0">
                <a:solidFill>
                  <a:schemeClr val="tx1"/>
                </a:solidFill>
              </a:rPr>
              <a:t>Sparse </a:t>
            </a:r>
            <a:r>
              <a:rPr lang="en-US" sz="1600" dirty="0">
                <a:solidFill>
                  <a:schemeClr val="tx1"/>
                </a:solidFill>
              </a:rPr>
              <a:t>distribution</a:t>
            </a:r>
          </a:p>
        </p:txBody>
      </p:sp>
      <p:graphicFrame>
        <p:nvGraphicFramePr>
          <p:cNvPr id="11" name="Table 10">
            <a:extLst>
              <a:ext uri="{FF2B5EF4-FFF2-40B4-BE49-F238E27FC236}">
                <a16:creationId xmlns:a16="http://schemas.microsoft.com/office/drawing/2014/main" id="{7ABAD91C-17F7-F0A1-AFE2-0127D17751A5}"/>
              </a:ext>
            </a:extLst>
          </p:cNvPr>
          <p:cNvGraphicFramePr>
            <a:graphicFrameLocks noGrp="1"/>
          </p:cNvGraphicFramePr>
          <p:nvPr>
            <p:extLst>
              <p:ext uri="{D42A27DB-BD31-4B8C-83A1-F6EECF244321}">
                <p14:modId xmlns:p14="http://schemas.microsoft.com/office/powerpoint/2010/main" val="2133042785"/>
              </p:ext>
            </p:extLst>
          </p:nvPr>
        </p:nvGraphicFramePr>
        <p:xfrm>
          <a:off x="7070832" y="4809262"/>
          <a:ext cx="4398580" cy="652423"/>
        </p:xfrm>
        <a:graphic>
          <a:graphicData uri="http://schemas.openxmlformats.org/drawingml/2006/table">
            <a:tbl>
              <a:tblPr firstRow="1" bandRow="1">
                <a:tableStyleId>{5C22544A-7EE6-4342-B048-85BDC9FD1C3A}</a:tableStyleId>
              </a:tblPr>
              <a:tblGrid>
                <a:gridCol w="219929">
                  <a:extLst>
                    <a:ext uri="{9D8B030D-6E8A-4147-A177-3AD203B41FA5}">
                      <a16:colId xmlns:a16="http://schemas.microsoft.com/office/drawing/2014/main" val="1505967610"/>
                    </a:ext>
                  </a:extLst>
                </a:gridCol>
                <a:gridCol w="219929">
                  <a:extLst>
                    <a:ext uri="{9D8B030D-6E8A-4147-A177-3AD203B41FA5}">
                      <a16:colId xmlns:a16="http://schemas.microsoft.com/office/drawing/2014/main" val="3324139585"/>
                    </a:ext>
                  </a:extLst>
                </a:gridCol>
                <a:gridCol w="219929">
                  <a:extLst>
                    <a:ext uri="{9D8B030D-6E8A-4147-A177-3AD203B41FA5}">
                      <a16:colId xmlns:a16="http://schemas.microsoft.com/office/drawing/2014/main" val="1832702559"/>
                    </a:ext>
                  </a:extLst>
                </a:gridCol>
                <a:gridCol w="219929">
                  <a:extLst>
                    <a:ext uri="{9D8B030D-6E8A-4147-A177-3AD203B41FA5}">
                      <a16:colId xmlns:a16="http://schemas.microsoft.com/office/drawing/2014/main" val="57687090"/>
                    </a:ext>
                  </a:extLst>
                </a:gridCol>
                <a:gridCol w="219929">
                  <a:extLst>
                    <a:ext uri="{9D8B030D-6E8A-4147-A177-3AD203B41FA5}">
                      <a16:colId xmlns:a16="http://schemas.microsoft.com/office/drawing/2014/main" val="3045403893"/>
                    </a:ext>
                  </a:extLst>
                </a:gridCol>
                <a:gridCol w="219929">
                  <a:extLst>
                    <a:ext uri="{9D8B030D-6E8A-4147-A177-3AD203B41FA5}">
                      <a16:colId xmlns:a16="http://schemas.microsoft.com/office/drawing/2014/main" val="2881016150"/>
                    </a:ext>
                  </a:extLst>
                </a:gridCol>
                <a:gridCol w="219929">
                  <a:extLst>
                    <a:ext uri="{9D8B030D-6E8A-4147-A177-3AD203B41FA5}">
                      <a16:colId xmlns:a16="http://schemas.microsoft.com/office/drawing/2014/main" val="1499108232"/>
                    </a:ext>
                  </a:extLst>
                </a:gridCol>
                <a:gridCol w="219929">
                  <a:extLst>
                    <a:ext uri="{9D8B030D-6E8A-4147-A177-3AD203B41FA5}">
                      <a16:colId xmlns:a16="http://schemas.microsoft.com/office/drawing/2014/main" val="728997671"/>
                    </a:ext>
                  </a:extLst>
                </a:gridCol>
                <a:gridCol w="219929">
                  <a:extLst>
                    <a:ext uri="{9D8B030D-6E8A-4147-A177-3AD203B41FA5}">
                      <a16:colId xmlns:a16="http://schemas.microsoft.com/office/drawing/2014/main" val="809195761"/>
                    </a:ext>
                  </a:extLst>
                </a:gridCol>
                <a:gridCol w="219929">
                  <a:extLst>
                    <a:ext uri="{9D8B030D-6E8A-4147-A177-3AD203B41FA5}">
                      <a16:colId xmlns:a16="http://schemas.microsoft.com/office/drawing/2014/main" val="837510495"/>
                    </a:ext>
                  </a:extLst>
                </a:gridCol>
                <a:gridCol w="219929">
                  <a:extLst>
                    <a:ext uri="{9D8B030D-6E8A-4147-A177-3AD203B41FA5}">
                      <a16:colId xmlns:a16="http://schemas.microsoft.com/office/drawing/2014/main" val="3121756938"/>
                    </a:ext>
                  </a:extLst>
                </a:gridCol>
                <a:gridCol w="219929">
                  <a:extLst>
                    <a:ext uri="{9D8B030D-6E8A-4147-A177-3AD203B41FA5}">
                      <a16:colId xmlns:a16="http://schemas.microsoft.com/office/drawing/2014/main" val="4227433774"/>
                    </a:ext>
                  </a:extLst>
                </a:gridCol>
                <a:gridCol w="219929">
                  <a:extLst>
                    <a:ext uri="{9D8B030D-6E8A-4147-A177-3AD203B41FA5}">
                      <a16:colId xmlns:a16="http://schemas.microsoft.com/office/drawing/2014/main" val="2606934610"/>
                    </a:ext>
                  </a:extLst>
                </a:gridCol>
                <a:gridCol w="219929">
                  <a:extLst>
                    <a:ext uri="{9D8B030D-6E8A-4147-A177-3AD203B41FA5}">
                      <a16:colId xmlns:a16="http://schemas.microsoft.com/office/drawing/2014/main" val="1971794784"/>
                    </a:ext>
                  </a:extLst>
                </a:gridCol>
                <a:gridCol w="219929">
                  <a:extLst>
                    <a:ext uri="{9D8B030D-6E8A-4147-A177-3AD203B41FA5}">
                      <a16:colId xmlns:a16="http://schemas.microsoft.com/office/drawing/2014/main" val="1432752645"/>
                    </a:ext>
                  </a:extLst>
                </a:gridCol>
                <a:gridCol w="219929">
                  <a:extLst>
                    <a:ext uri="{9D8B030D-6E8A-4147-A177-3AD203B41FA5}">
                      <a16:colId xmlns:a16="http://schemas.microsoft.com/office/drawing/2014/main" val="3560143455"/>
                    </a:ext>
                  </a:extLst>
                </a:gridCol>
                <a:gridCol w="219929">
                  <a:extLst>
                    <a:ext uri="{9D8B030D-6E8A-4147-A177-3AD203B41FA5}">
                      <a16:colId xmlns:a16="http://schemas.microsoft.com/office/drawing/2014/main" val="3556899114"/>
                    </a:ext>
                  </a:extLst>
                </a:gridCol>
                <a:gridCol w="219929">
                  <a:extLst>
                    <a:ext uri="{9D8B030D-6E8A-4147-A177-3AD203B41FA5}">
                      <a16:colId xmlns:a16="http://schemas.microsoft.com/office/drawing/2014/main" val="338496233"/>
                    </a:ext>
                  </a:extLst>
                </a:gridCol>
                <a:gridCol w="219929">
                  <a:extLst>
                    <a:ext uri="{9D8B030D-6E8A-4147-A177-3AD203B41FA5}">
                      <a16:colId xmlns:a16="http://schemas.microsoft.com/office/drawing/2014/main" val="919566746"/>
                    </a:ext>
                  </a:extLst>
                </a:gridCol>
                <a:gridCol w="219929">
                  <a:extLst>
                    <a:ext uri="{9D8B030D-6E8A-4147-A177-3AD203B41FA5}">
                      <a16:colId xmlns:a16="http://schemas.microsoft.com/office/drawing/2014/main" val="989486214"/>
                    </a:ext>
                  </a:extLst>
                </a:gridCol>
              </a:tblGrid>
              <a:tr h="652423">
                <a:tc>
                  <a:txBody>
                    <a:bodyPr/>
                    <a:lstStyle/>
                    <a:p>
                      <a:pPr algn="ctr"/>
                      <a:r>
                        <a:rPr lang="en-US">
                          <a:solidFill>
                            <a:schemeClr val="tx1"/>
                          </a:solidFill>
                        </a:rPr>
                        <a:t>0</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a:solidFill>
                            <a:schemeClr val="tx1"/>
                          </a:solidFill>
                        </a:rPr>
                        <a:t>1</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a:solidFill>
                            <a:schemeClr val="tx1"/>
                          </a:solidFill>
                        </a:rPr>
                        <a:t>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a:solidFill>
                            <a:schemeClr val="tx1"/>
                          </a:solidFill>
                        </a:rPr>
                        <a:t>0</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a:solidFill>
                            <a:schemeClr val="tx1"/>
                          </a:solidFill>
                        </a:rPr>
                        <a:t>1</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a:solidFill>
                            <a:schemeClr val="tx1"/>
                          </a:solidFill>
                        </a:rPr>
                        <a:t>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a:solidFill>
                            <a:schemeClr val="tx1"/>
                          </a:solidFill>
                        </a:rPr>
                        <a:t>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a:solidFill>
                            <a:schemeClr val="tx1"/>
                          </a:solidFill>
                        </a:rPr>
                        <a:t>0</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a:solidFill>
                            <a:schemeClr val="tx1"/>
                          </a:solidFill>
                        </a:rPr>
                        <a:t>0</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a:solidFill>
                            <a:schemeClr val="tx1"/>
                          </a:solidFill>
                        </a:rPr>
                        <a:t>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a:solidFill>
                            <a:schemeClr val="tx1"/>
                          </a:solidFill>
                        </a:rPr>
                        <a:t>1</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a:solidFill>
                            <a:schemeClr val="tx1"/>
                          </a:solidFill>
                        </a:rPr>
                        <a:t>0</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a:solidFill>
                            <a:schemeClr val="tx1"/>
                          </a:solidFill>
                        </a:rPr>
                        <a:t>0</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a:solidFill>
                            <a:schemeClr val="tx1"/>
                          </a:solidFill>
                        </a:rPr>
                        <a:t>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a:solidFill>
                            <a:schemeClr val="tx1"/>
                          </a:solidFill>
                        </a:rPr>
                        <a:t>1</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a:solidFill>
                            <a:schemeClr val="tx1"/>
                          </a:solidFill>
                        </a:rPr>
                        <a:t>0</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a:solidFill>
                            <a:schemeClr val="tx1"/>
                          </a:solidFill>
                        </a:rPr>
                        <a:t>0</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a:solidFill>
                            <a:schemeClr val="tx1"/>
                          </a:solidFill>
                        </a:rPr>
                        <a:t>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a:solidFill>
                            <a:schemeClr val="tx1"/>
                          </a:solidFill>
                        </a:rPr>
                        <a:t>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dirty="0">
                          <a:solidFill>
                            <a:schemeClr val="tx1"/>
                          </a:solidFill>
                        </a:rPr>
                        <a:t>1</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2948961005"/>
                  </a:ext>
                </a:extLst>
              </a:tr>
            </a:tbl>
          </a:graphicData>
        </a:graphic>
      </p:graphicFrame>
      <p:sp>
        <p:nvSpPr>
          <p:cNvPr id="5" name="Speech Bubble: Oval 7">
            <a:extLst>
              <a:ext uri="{FF2B5EF4-FFF2-40B4-BE49-F238E27FC236}">
                <a16:creationId xmlns:a16="http://schemas.microsoft.com/office/drawing/2014/main" id="{C70EED4C-CABF-D0C8-A840-1734412133F7}"/>
              </a:ext>
            </a:extLst>
          </p:cNvPr>
          <p:cNvSpPr/>
          <p:nvPr/>
        </p:nvSpPr>
        <p:spPr>
          <a:xfrm>
            <a:off x="6155555" y="800419"/>
            <a:ext cx="2238322" cy="652423"/>
          </a:xfrm>
          <a:prstGeom prst="wedgeEllipseCallout">
            <a:avLst>
              <a:gd name="adj1" fmla="val 58164"/>
              <a:gd name="adj2" fmla="val 236130"/>
            </a:avLst>
          </a:prstGeom>
          <a:solidFill>
            <a:srgbClr val="FFFF00"/>
          </a:solid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r>
              <a:rPr lang="en-US" sz="1600" b="1" dirty="0">
                <a:solidFill>
                  <a:schemeClr val="tx1"/>
                </a:solidFill>
              </a:rPr>
              <a:t>Arbitrary seed distribution</a:t>
            </a:r>
            <a:endParaRPr lang="en-US" sz="1600" dirty="0">
              <a:solidFill>
                <a:schemeClr val="tx1"/>
              </a:solidFill>
            </a:endParaRPr>
          </a:p>
        </p:txBody>
      </p:sp>
    </p:spTree>
    <p:extLst>
      <p:ext uri="{BB962C8B-B14F-4D97-AF65-F5344CB8AC3E}">
        <p14:creationId xmlns:p14="http://schemas.microsoft.com/office/powerpoint/2010/main" val="1799668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5" grpId="0"/>
      <p:bldP spid="8" grpId="0" animBg="1"/>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AD862-932F-48F0-D67B-088D5E016708}"/>
              </a:ext>
            </a:extLst>
          </p:cNvPr>
          <p:cNvSpPr>
            <a:spLocks noGrp="1"/>
          </p:cNvSpPr>
          <p:nvPr>
            <p:ph type="title"/>
          </p:nvPr>
        </p:nvSpPr>
        <p:spPr/>
        <p:txBody>
          <a:bodyPr/>
          <a:lstStyle/>
          <a:p>
            <a:r>
              <a:rPr lang="en-US"/>
              <a:t>How to construct Sparse PRG ?</a:t>
            </a:r>
          </a:p>
        </p:txBody>
      </p:sp>
      <p:sp>
        <p:nvSpPr>
          <p:cNvPr id="3" name="Content Placeholder 2">
            <a:extLst>
              <a:ext uri="{FF2B5EF4-FFF2-40B4-BE49-F238E27FC236}">
                <a16:creationId xmlns:a16="http://schemas.microsoft.com/office/drawing/2014/main" id="{E16A38ED-0C58-F0CB-774A-095905AD61A7}"/>
              </a:ext>
            </a:extLst>
          </p:cNvPr>
          <p:cNvSpPr>
            <a:spLocks noGrp="1"/>
          </p:cNvSpPr>
          <p:nvPr>
            <p:ph idx="1"/>
          </p:nvPr>
        </p:nvSpPr>
        <p:spPr>
          <a:xfrm>
            <a:off x="838200" y="1084386"/>
            <a:ext cx="10515600" cy="5430714"/>
          </a:xfrm>
        </p:spPr>
        <p:txBody>
          <a:bodyPr>
            <a:normAutofit/>
          </a:bodyPr>
          <a:lstStyle/>
          <a:p>
            <a:r>
              <a:rPr lang="en-US" dirty="0"/>
              <a:t>Map the uniform output bits of a standard PRG to a non-uniform sparse distribution ?</a:t>
            </a:r>
          </a:p>
          <a:p>
            <a:pPr lvl="1"/>
            <a:r>
              <a:rPr lang="en-US" dirty="0">
                <a:solidFill>
                  <a:srgbClr val="FF0000"/>
                </a:solidFill>
              </a:rPr>
              <a:t>Caveat</a:t>
            </a:r>
            <a:r>
              <a:rPr lang="en-US" dirty="0"/>
              <a:t> : Increases the degree of the PRG.</a:t>
            </a:r>
          </a:p>
          <a:p>
            <a:pPr marL="0" indent="0">
              <a:buNone/>
            </a:pPr>
            <a:endParaRPr lang="en-US" dirty="0"/>
          </a:p>
          <a:p>
            <a:r>
              <a:rPr lang="en-US" dirty="0"/>
              <a:t>Supply a standard PRG with non-uniform seed bits (instead of uniform seed bits) ?</a:t>
            </a:r>
          </a:p>
          <a:p>
            <a:pPr lvl="1"/>
            <a:r>
              <a:rPr lang="en-US" dirty="0">
                <a:solidFill>
                  <a:srgbClr val="FF0000"/>
                </a:solidFill>
              </a:rPr>
              <a:t>Caveat</a:t>
            </a:r>
            <a:r>
              <a:rPr lang="en-US" dirty="0"/>
              <a:t> : Security (</a:t>
            </a:r>
            <a:r>
              <a:rPr lang="en-US" dirty="0" err="1"/>
              <a:t>Pseudorandomness</a:t>
            </a:r>
            <a:r>
              <a:rPr lang="en-US" dirty="0"/>
              <a:t>) doesn’t seem to hold.</a:t>
            </a:r>
          </a:p>
          <a:p>
            <a:pPr marL="0" indent="0">
              <a:buNone/>
            </a:pPr>
            <a:endParaRPr lang="en-US" dirty="0"/>
          </a:p>
          <a:p>
            <a:r>
              <a:rPr lang="en-US" dirty="0"/>
              <a:t>Our approach : Leverage </a:t>
            </a:r>
            <a:r>
              <a:rPr lang="en-US" b="1" dirty="0"/>
              <a:t>non-binary local PRGs</a:t>
            </a:r>
            <a:r>
              <a:rPr lang="en-US" dirty="0"/>
              <a:t>.</a:t>
            </a:r>
          </a:p>
        </p:txBody>
      </p:sp>
    </p:spTree>
    <p:extLst>
      <p:ext uri="{BB962C8B-B14F-4D97-AF65-F5344CB8AC3E}">
        <p14:creationId xmlns:p14="http://schemas.microsoft.com/office/powerpoint/2010/main" val="1322592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FF2BC-C9AB-6BE9-322D-5CFBCC38BE6E}"/>
              </a:ext>
            </a:extLst>
          </p:cNvPr>
          <p:cNvSpPr>
            <a:spLocks noGrp="1"/>
          </p:cNvSpPr>
          <p:nvPr>
            <p:ph type="title"/>
          </p:nvPr>
        </p:nvSpPr>
        <p:spPr/>
        <p:txBody>
          <a:bodyPr/>
          <a:lstStyle/>
          <a:p>
            <a:r>
              <a:rPr lang="en-US"/>
              <a:t>Constructing Sparse PRG</a:t>
            </a:r>
          </a:p>
        </p:txBody>
      </p:sp>
      <p:graphicFrame>
        <p:nvGraphicFramePr>
          <p:cNvPr id="4" name="Table 3">
            <a:extLst>
              <a:ext uri="{FF2B5EF4-FFF2-40B4-BE49-F238E27FC236}">
                <a16:creationId xmlns:a16="http://schemas.microsoft.com/office/drawing/2014/main" id="{BBC37836-30D3-737E-C3E5-77C38C742257}"/>
              </a:ext>
            </a:extLst>
          </p:cNvPr>
          <p:cNvGraphicFramePr>
            <a:graphicFrameLocks noGrp="1"/>
          </p:cNvGraphicFramePr>
          <p:nvPr/>
        </p:nvGraphicFramePr>
        <p:xfrm>
          <a:off x="503278" y="4117457"/>
          <a:ext cx="4398575" cy="652423"/>
        </p:xfrm>
        <a:graphic>
          <a:graphicData uri="http://schemas.openxmlformats.org/drawingml/2006/table">
            <a:tbl>
              <a:tblPr firstRow="1" bandRow="1">
                <a:tableStyleId>{5C22544A-7EE6-4342-B048-85BDC9FD1C3A}</a:tableStyleId>
              </a:tblPr>
              <a:tblGrid>
                <a:gridCol w="879715">
                  <a:extLst>
                    <a:ext uri="{9D8B030D-6E8A-4147-A177-3AD203B41FA5}">
                      <a16:colId xmlns:a16="http://schemas.microsoft.com/office/drawing/2014/main" val="1505967610"/>
                    </a:ext>
                  </a:extLst>
                </a:gridCol>
                <a:gridCol w="879715">
                  <a:extLst>
                    <a:ext uri="{9D8B030D-6E8A-4147-A177-3AD203B41FA5}">
                      <a16:colId xmlns:a16="http://schemas.microsoft.com/office/drawing/2014/main" val="3324139585"/>
                    </a:ext>
                  </a:extLst>
                </a:gridCol>
                <a:gridCol w="879715">
                  <a:extLst>
                    <a:ext uri="{9D8B030D-6E8A-4147-A177-3AD203B41FA5}">
                      <a16:colId xmlns:a16="http://schemas.microsoft.com/office/drawing/2014/main" val="1832702559"/>
                    </a:ext>
                  </a:extLst>
                </a:gridCol>
                <a:gridCol w="879715">
                  <a:extLst>
                    <a:ext uri="{9D8B030D-6E8A-4147-A177-3AD203B41FA5}">
                      <a16:colId xmlns:a16="http://schemas.microsoft.com/office/drawing/2014/main" val="57687090"/>
                    </a:ext>
                  </a:extLst>
                </a:gridCol>
                <a:gridCol w="879715">
                  <a:extLst>
                    <a:ext uri="{9D8B030D-6E8A-4147-A177-3AD203B41FA5}">
                      <a16:colId xmlns:a16="http://schemas.microsoft.com/office/drawing/2014/main" val="3045403893"/>
                    </a:ext>
                  </a:extLst>
                </a:gridCol>
              </a:tblGrid>
              <a:tr h="652423">
                <a:tc>
                  <a:txBody>
                    <a:bodyPr/>
                    <a:lstStyle/>
                    <a:p>
                      <a:pPr algn="ctr"/>
                      <a:r>
                        <a:rPr lang="en-US">
                          <a:solidFill>
                            <a:schemeClr val="tx1"/>
                          </a:solidFill>
                        </a:rPr>
                        <a:t>2</a:t>
                      </a:r>
                    </a:p>
                  </a:txBody>
                  <a:tcPr anchor="ctr">
                    <a:solidFill>
                      <a:schemeClr val="accent2">
                        <a:lumMod val="40000"/>
                        <a:lumOff val="60000"/>
                      </a:schemeClr>
                    </a:solidFill>
                  </a:tcPr>
                </a:tc>
                <a:tc>
                  <a:txBody>
                    <a:bodyPr/>
                    <a:lstStyle/>
                    <a:p>
                      <a:pPr algn="ctr"/>
                      <a:r>
                        <a:rPr lang="en-US">
                          <a:solidFill>
                            <a:schemeClr val="tx1"/>
                          </a:solidFill>
                        </a:rPr>
                        <a:t>1</a:t>
                      </a:r>
                    </a:p>
                  </a:txBody>
                  <a:tcPr anchor="ctr">
                    <a:solidFill>
                      <a:schemeClr val="accent2">
                        <a:lumMod val="40000"/>
                        <a:lumOff val="60000"/>
                      </a:schemeClr>
                    </a:solidFill>
                  </a:tcPr>
                </a:tc>
                <a:tc>
                  <a:txBody>
                    <a:bodyPr/>
                    <a:lstStyle/>
                    <a:p>
                      <a:pPr algn="ctr"/>
                      <a:r>
                        <a:rPr lang="en-US">
                          <a:solidFill>
                            <a:schemeClr val="tx1"/>
                          </a:solidFill>
                        </a:rPr>
                        <a:t>3</a:t>
                      </a:r>
                    </a:p>
                  </a:txBody>
                  <a:tcPr anchor="ctr">
                    <a:solidFill>
                      <a:schemeClr val="accent2">
                        <a:lumMod val="40000"/>
                        <a:lumOff val="60000"/>
                      </a:schemeClr>
                    </a:solidFill>
                  </a:tcPr>
                </a:tc>
                <a:tc>
                  <a:txBody>
                    <a:bodyPr/>
                    <a:lstStyle/>
                    <a:p>
                      <a:pPr algn="ctr"/>
                      <a:r>
                        <a:rPr lang="en-US">
                          <a:solidFill>
                            <a:schemeClr val="tx1"/>
                          </a:solidFill>
                        </a:rPr>
                        <a:t>3</a:t>
                      </a:r>
                    </a:p>
                  </a:txBody>
                  <a:tcPr anchor="ctr">
                    <a:solidFill>
                      <a:schemeClr val="accent2">
                        <a:lumMod val="40000"/>
                        <a:lumOff val="60000"/>
                      </a:schemeClr>
                    </a:solidFill>
                  </a:tcPr>
                </a:tc>
                <a:tc>
                  <a:txBody>
                    <a:bodyPr/>
                    <a:lstStyle/>
                    <a:p>
                      <a:pPr algn="ctr"/>
                      <a:r>
                        <a:rPr lang="en-US">
                          <a:solidFill>
                            <a:schemeClr val="tx1"/>
                          </a:solidFill>
                        </a:rPr>
                        <a:t>4</a:t>
                      </a:r>
                    </a:p>
                  </a:txBody>
                  <a:tcPr anchor="ctr">
                    <a:solidFill>
                      <a:schemeClr val="accent2">
                        <a:lumMod val="40000"/>
                        <a:lumOff val="60000"/>
                      </a:schemeClr>
                    </a:solidFill>
                  </a:tcPr>
                </a:tc>
                <a:extLst>
                  <a:ext uri="{0D108BD9-81ED-4DB2-BD59-A6C34878D82A}">
                    <a16:rowId xmlns:a16="http://schemas.microsoft.com/office/drawing/2014/main" val="2948961005"/>
                  </a:ext>
                </a:extLst>
              </a:tr>
            </a:tbl>
          </a:graphicData>
        </a:graphic>
      </p:graphicFrame>
      <p:sp>
        <p:nvSpPr>
          <p:cNvPr id="5" name="Trapezoid 4">
            <a:extLst>
              <a:ext uri="{FF2B5EF4-FFF2-40B4-BE49-F238E27FC236}">
                <a16:creationId xmlns:a16="http://schemas.microsoft.com/office/drawing/2014/main" id="{601DB5FE-0ABF-7262-3910-B3AAE1B40006}"/>
              </a:ext>
            </a:extLst>
          </p:cNvPr>
          <p:cNvSpPr/>
          <p:nvPr/>
        </p:nvSpPr>
        <p:spPr>
          <a:xfrm>
            <a:off x="503279" y="2784844"/>
            <a:ext cx="4398576" cy="1338075"/>
          </a:xfrm>
          <a:prstGeom prst="trapezoid">
            <a:avLst>
              <a:gd name="adj" fmla="val 85462"/>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7" name="TextBox 6">
            <a:extLst>
              <a:ext uri="{FF2B5EF4-FFF2-40B4-BE49-F238E27FC236}">
                <a16:creationId xmlns:a16="http://schemas.microsoft.com/office/drawing/2014/main" id="{53CFA528-050D-D51C-FFF2-20B4968CAB64}"/>
              </a:ext>
            </a:extLst>
          </p:cNvPr>
          <p:cNvSpPr txBox="1"/>
          <p:nvPr/>
        </p:nvSpPr>
        <p:spPr>
          <a:xfrm>
            <a:off x="1306229" y="1165361"/>
            <a:ext cx="2792672"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0000"/>
                </a:solidFill>
                <a:effectLst/>
                <a:uLnTx/>
                <a:uFillTx/>
                <a:latin typeface="Calibri" panose="020F0502020204030204"/>
                <a:ea typeface="+mn-ea"/>
                <a:cs typeface="+mn-cs"/>
              </a:rPr>
              <a:t>Non-Binary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Pseudorandom Generator (PRG)</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54FA8FA9-F725-EB8C-ADB5-32098E50BCF1}"/>
                  </a:ext>
                </a:extLst>
              </p:cNvPr>
              <p:cNvSpPr txBox="1"/>
              <p:nvPr/>
            </p:nvSpPr>
            <p:spPr>
              <a:xfrm>
                <a:off x="894262" y="5051836"/>
                <a:ext cx="3945508" cy="646331"/>
              </a:xfrm>
              <a:prstGeom prst="rect">
                <a:avLst/>
              </a:prstGeom>
              <a:noFill/>
            </p:spPr>
            <p:txBody>
              <a:bodyPr wrap="square" rtlCol="0">
                <a:spAutoFit/>
              </a:bodyPr>
              <a:lstStyle/>
              <a:p>
                <a:r>
                  <a:rPr lang="en-US"/>
                  <a:t>Inputs and Outputs are symbols from some alphabet </a:t>
                </a:r>
                <a14:m>
                  <m:oMath xmlns:m="http://schemas.openxmlformats.org/officeDocument/2006/math">
                    <m:r>
                      <m:rPr>
                        <m:sty m:val="p"/>
                      </m:rPr>
                      <a:rPr lang="en-US" b="0" i="0" smtClean="0">
                        <a:latin typeface="Cambria Math" panose="02040503050406030204" pitchFamily="18" charset="0"/>
                      </a:rPr>
                      <m:t>Σ</m:t>
                    </m:r>
                  </m:oMath>
                </a14:m>
                <a:r>
                  <a:rPr lang="en-US"/>
                  <a:t> (instead of bits)</a:t>
                </a:r>
              </a:p>
            </p:txBody>
          </p:sp>
        </mc:Choice>
        <mc:Fallback xmlns="">
          <p:sp>
            <p:nvSpPr>
              <p:cNvPr id="8" name="TextBox 7">
                <a:extLst>
                  <a:ext uri="{FF2B5EF4-FFF2-40B4-BE49-F238E27FC236}">
                    <a16:creationId xmlns:a16="http://schemas.microsoft.com/office/drawing/2014/main" id="{54FA8FA9-F725-EB8C-ADB5-32098E50BCF1}"/>
                  </a:ext>
                </a:extLst>
              </p:cNvPr>
              <p:cNvSpPr txBox="1">
                <a:spLocks noRot="1" noChangeAspect="1" noMove="1" noResize="1" noEditPoints="1" noAdjustHandles="1" noChangeArrowheads="1" noChangeShapeType="1" noTextEdit="1"/>
              </p:cNvSpPr>
              <p:nvPr/>
            </p:nvSpPr>
            <p:spPr>
              <a:xfrm>
                <a:off x="894262" y="5051836"/>
                <a:ext cx="3945508" cy="646331"/>
              </a:xfrm>
              <a:prstGeom prst="rect">
                <a:avLst/>
              </a:prstGeom>
              <a:blipFill>
                <a:blip r:embed="rId3"/>
                <a:stretch>
                  <a:fillRect l="-1282" t="-3846" b="-13462"/>
                </a:stretch>
              </a:blipFill>
            </p:spPr>
            <p:txBody>
              <a:bodyPr/>
              <a:lstStyle/>
              <a:p>
                <a:r>
                  <a:rPr lang="en-US">
                    <a:noFill/>
                  </a:rPr>
                  <a:t> </a:t>
                </a:r>
              </a:p>
            </p:txBody>
          </p:sp>
        </mc:Fallback>
      </mc:AlternateContent>
      <p:graphicFrame>
        <p:nvGraphicFramePr>
          <p:cNvPr id="9" name="Table 8">
            <a:extLst>
              <a:ext uri="{FF2B5EF4-FFF2-40B4-BE49-F238E27FC236}">
                <a16:creationId xmlns:a16="http://schemas.microsoft.com/office/drawing/2014/main" id="{72108FFF-9809-4C2B-5109-C0750BF828C2}"/>
              </a:ext>
            </a:extLst>
          </p:cNvPr>
          <p:cNvGraphicFramePr>
            <a:graphicFrameLocks noGrp="1"/>
          </p:cNvGraphicFramePr>
          <p:nvPr/>
        </p:nvGraphicFramePr>
        <p:xfrm>
          <a:off x="1626297" y="2132421"/>
          <a:ext cx="2132778" cy="652423"/>
        </p:xfrm>
        <a:graphic>
          <a:graphicData uri="http://schemas.openxmlformats.org/drawingml/2006/table">
            <a:tbl>
              <a:tblPr firstRow="1" bandRow="1">
                <a:tableStyleId>{5C22544A-7EE6-4342-B048-85BDC9FD1C3A}</a:tableStyleId>
              </a:tblPr>
              <a:tblGrid>
                <a:gridCol w="710926">
                  <a:extLst>
                    <a:ext uri="{9D8B030D-6E8A-4147-A177-3AD203B41FA5}">
                      <a16:colId xmlns:a16="http://schemas.microsoft.com/office/drawing/2014/main" val="1505967610"/>
                    </a:ext>
                  </a:extLst>
                </a:gridCol>
                <a:gridCol w="710926">
                  <a:extLst>
                    <a:ext uri="{9D8B030D-6E8A-4147-A177-3AD203B41FA5}">
                      <a16:colId xmlns:a16="http://schemas.microsoft.com/office/drawing/2014/main" val="3324139585"/>
                    </a:ext>
                  </a:extLst>
                </a:gridCol>
                <a:gridCol w="710926">
                  <a:extLst>
                    <a:ext uri="{9D8B030D-6E8A-4147-A177-3AD203B41FA5}">
                      <a16:colId xmlns:a16="http://schemas.microsoft.com/office/drawing/2014/main" val="1832702559"/>
                    </a:ext>
                  </a:extLst>
                </a:gridCol>
              </a:tblGrid>
              <a:tr h="652423">
                <a:tc>
                  <a:txBody>
                    <a:bodyPr/>
                    <a:lstStyle/>
                    <a:p>
                      <a:pPr algn="ctr"/>
                      <a:r>
                        <a:rPr lang="en-US" dirty="0">
                          <a:solidFill>
                            <a:schemeClr val="tx1"/>
                          </a:solidFill>
                        </a:rPr>
                        <a:t>4</a:t>
                      </a:r>
                    </a:p>
                  </a:txBody>
                  <a:tcPr anchor="ctr">
                    <a:solidFill>
                      <a:schemeClr val="accent2">
                        <a:lumMod val="40000"/>
                        <a:lumOff val="60000"/>
                      </a:schemeClr>
                    </a:solidFill>
                  </a:tcPr>
                </a:tc>
                <a:tc>
                  <a:txBody>
                    <a:bodyPr/>
                    <a:lstStyle/>
                    <a:p>
                      <a:pPr algn="ctr"/>
                      <a:r>
                        <a:rPr lang="en-US">
                          <a:solidFill>
                            <a:schemeClr val="tx1"/>
                          </a:solidFill>
                        </a:rPr>
                        <a:t>2</a:t>
                      </a:r>
                    </a:p>
                  </a:txBody>
                  <a:tcPr anchor="ctr">
                    <a:solidFill>
                      <a:schemeClr val="accent2">
                        <a:lumMod val="40000"/>
                        <a:lumOff val="60000"/>
                      </a:schemeClr>
                    </a:solidFill>
                  </a:tcPr>
                </a:tc>
                <a:tc>
                  <a:txBody>
                    <a:bodyPr/>
                    <a:lstStyle/>
                    <a:p>
                      <a:pPr algn="ctr"/>
                      <a:r>
                        <a:rPr lang="en-US" dirty="0">
                          <a:solidFill>
                            <a:schemeClr val="tx1"/>
                          </a:solidFill>
                        </a:rPr>
                        <a:t>3</a:t>
                      </a:r>
                    </a:p>
                  </a:txBody>
                  <a:tcPr anchor="ctr">
                    <a:solidFill>
                      <a:schemeClr val="accent2">
                        <a:lumMod val="40000"/>
                        <a:lumOff val="60000"/>
                      </a:schemeClr>
                    </a:solidFill>
                  </a:tcPr>
                </a:tc>
                <a:extLst>
                  <a:ext uri="{0D108BD9-81ED-4DB2-BD59-A6C34878D82A}">
                    <a16:rowId xmlns:a16="http://schemas.microsoft.com/office/drawing/2014/main" val="2948961005"/>
                  </a:ext>
                </a:extLst>
              </a:tr>
            </a:tbl>
          </a:graphicData>
        </a:graphic>
      </p:graphicFrame>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BAA65735-814A-C5AE-FADB-A2AB8A182E82}"/>
                  </a:ext>
                </a:extLst>
              </p:cNvPr>
              <p:cNvSpPr txBox="1"/>
              <p:nvPr/>
            </p:nvSpPr>
            <p:spPr>
              <a:xfrm>
                <a:off x="1793608" y="5853387"/>
                <a:ext cx="181791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Σ</m:t>
                      </m:r>
                      <m:r>
                        <a:rPr lang="en-US" b="0" i="1" smtClean="0">
                          <a:latin typeface="Cambria Math" panose="02040503050406030204" pitchFamily="18" charset="0"/>
                        </a:rPr>
                        <m:t>={1, 2, 3, 4}</m:t>
                      </m:r>
                    </m:oMath>
                  </m:oMathPara>
                </a14:m>
                <a:endParaRPr lang="en-US"/>
              </a:p>
            </p:txBody>
          </p:sp>
        </mc:Choice>
        <mc:Fallback xmlns="">
          <p:sp>
            <p:nvSpPr>
              <p:cNvPr id="10" name="TextBox 9">
                <a:extLst>
                  <a:ext uri="{FF2B5EF4-FFF2-40B4-BE49-F238E27FC236}">
                    <a16:creationId xmlns:a16="http://schemas.microsoft.com/office/drawing/2014/main" id="{BAA65735-814A-C5AE-FADB-A2AB8A182E82}"/>
                  </a:ext>
                </a:extLst>
              </p:cNvPr>
              <p:cNvSpPr txBox="1">
                <a:spLocks noRot="1" noChangeAspect="1" noMove="1" noResize="1" noEditPoints="1" noAdjustHandles="1" noChangeArrowheads="1" noChangeShapeType="1" noTextEdit="1"/>
              </p:cNvSpPr>
              <p:nvPr/>
            </p:nvSpPr>
            <p:spPr>
              <a:xfrm>
                <a:off x="1793608" y="5853387"/>
                <a:ext cx="1817914" cy="369332"/>
              </a:xfrm>
              <a:prstGeom prst="rect">
                <a:avLst/>
              </a:prstGeom>
              <a:blipFill>
                <a:blip r:embed="rId4"/>
                <a:stretch>
                  <a:fillRect b="-12903"/>
                </a:stretch>
              </a:blipFill>
            </p:spPr>
            <p:txBody>
              <a:bodyPr/>
              <a:lstStyle/>
              <a:p>
                <a:r>
                  <a:rPr lang="en-US">
                    <a:noFill/>
                  </a:rPr>
                  <a:t> </a:t>
                </a:r>
              </a:p>
            </p:txBody>
          </p:sp>
        </mc:Fallback>
      </mc:AlternateContent>
      <p:sp>
        <p:nvSpPr>
          <p:cNvPr id="15" name="Trapezoid 14">
            <a:extLst>
              <a:ext uri="{FF2B5EF4-FFF2-40B4-BE49-F238E27FC236}">
                <a16:creationId xmlns:a16="http://schemas.microsoft.com/office/drawing/2014/main" id="{87D9FD7C-4D3B-19E0-5882-E2004F3CAC81}"/>
              </a:ext>
            </a:extLst>
          </p:cNvPr>
          <p:cNvSpPr/>
          <p:nvPr/>
        </p:nvSpPr>
        <p:spPr>
          <a:xfrm>
            <a:off x="6899160" y="2653547"/>
            <a:ext cx="4398576" cy="1338075"/>
          </a:xfrm>
          <a:prstGeom prst="trapezoid">
            <a:avLst>
              <a:gd name="adj" fmla="val 85462"/>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graphicFrame>
        <p:nvGraphicFramePr>
          <p:cNvPr id="16" name="Table 15">
            <a:extLst>
              <a:ext uri="{FF2B5EF4-FFF2-40B4-BE49-F238E27FC236}">
                <a16:creationId xmlns:a16="http://schemas.microsoft.com/office/drawing/2014/main" id="{B6E4C648-C5FB-98E3-0A1F-EA639AAF8234}"/>
              </a:ext>
            </a:extLst>
          </p:cNvPr>
          <p:cNvGraphicFramePr>
            <a:graphicFrameLocks noGrp="1"/>
          </p:cNvGraphicFramePr>
          <p:nvPr/>
        </p:nvGraphicFramePr>
        <p:xfrm>
          <a:off x="8022178" y="2001124"/>
          <a:ext cx="2132778" cy="652423"/>
        </p:xfrm>
        <a:graphic>
          <a:graphicData uri="http://schemas.openxmlformats.org/drawingml/2006/table">
            <a:tbl>
              <a:tblPr firstRow="1" bandRow="1">
                <a:tableStyleId>{5C22544A-7EE6-4342-B048-85BDC9FD1C3A}</a:tableStyleId>
              </a:tblPr>
              <a:tblGrid>
                <a:gridCol w="710926">
                  <a:extLst>
                    <a:ext uri="{9D8B030D-6E8A-4147-A177-3AD203B41FA5}">
                      <a16:colId xmlns:a16="http://schemas.microsoft.com/office/drawing/2014/main" val="1505967610"/>
                    </a:ext>
                  </a:extLst>
                </a:gridCol>
                <a:gridCol w="710926">
                  <a:extLst>
                    <a:ext uri="{9D8B030D-6E8A-4147-A177-3AD203B41FA5}">
                      <a16:colId xmlns:a16="http://schemas.microsoft.com/office/drawing/2014/main" val="3324139585"/>
                    </a:ext>
                  </a:extLst>
                </a:gridCol>
                <a:gridCol w="710926">
                  <a:extLst>
                    <a:ext uri="{9D8B030D-6E8A-4147-A177-3AD203B41FA5}">
                      <a16:colId xmlns:a16="http://schemas.microsoft.com/office/drawing/2014/main" val="1832702559"/>
                    </a:ext>
                  </a:extLst>
                </a:gridCol>
              </a:tblGrid>
              <a:tr h="652423">
                <a:tc>
                  <a:txBody>
                    <a:bodyPr/>
                    <a:lstStyle/>
                    <a:p>
                      <a:pPr algn="ctr"/>
                      <a:r>
                        <a:rPr lang="en-US">
                          <a:solidFill>
                            <a:schemeClr val="tx1"/>
                          </a:solidFill>
                        </a:rPr>
                        <a:t>4</a:t>
                      </a:r>
                    </a:p>
                  </a:txBody>
                  <a:tcPr anchor="ctr">
                    <a:solidFill>
                      <a:schemeClr val="accent2">
                        <a:lumMod val="40000"/>
                        <a:lumOff val="60000"/>
                      </a:schemeClr>
                    </a:solidFill>
                  </a:tcPr>
                </a:tc>
                <a:tc>
                  <a:txBody>
                    <a:bodyPr/>
                    <a:lstStyle/>
                    <a:p>
                      <a:pPr algn="ctr"/>
                      <a:r>
                        <a:rPr lang="en-US">
                          <a:solidFill>
                            <a:schemeClr val="tx1"/>
                          </a:solidFill>
                        </a:rPr>
                        <a:t>2</a:t>
                      </a:r>
                    </a:p>
                  </a:txBody>
                  <a:tcPr anchor="ctr">
                    <a:solidFill>
                      <a:schemeClr val="accent2">
                        <a:lumMod val="40000"/>
                        <a:lumOff val="60000"/>
                      </a:schemeClr>
                    </a:solidFill>
                  </a:tcPr>
                </a:tc>
                <a:tc>
                  <a:txBody>
                    <a:bodyPr/>
                    <a:lstStyle/>
                    <a:p>
                      <a:pPr algn="ctr"/>
                      <a:r>
                        <a:rPr lang="en-US">
                          <a:solidFill>
                            <a:schemeClr val="tx1"/>
                          </a:solidFill>
                        </a:rPr>
                        <a:t>3</a:t>
                      </a:r>
                    </a:p>
                  </a:txBody>
                  <a:tcPr anchor="ctr">
                    <a:solidFill>
                      <a:schemeClr val="accent2">
                        <a:lumMod val="40000"/>
                        <a:lumOff val="60000"/>
                      </a:schemeClr>
                    </a:solidFill>
                  </a:tcPr>
                </a:tc>
                <a:extLst>
                  <a:ext uri="{0D108BD9-81ED-4DB2-BD59-A6C34878D82A}">
                    <a16:rowId xmlns:a16="http://schemas.microsoft.com/office/drawing/2014/main" val="2948961005"/>
                  </a:ext>
                </a:extLst>
              </a:tr>
            </a:tbl>
          </a:graphicData>
        </a:graphic>
      </p:graphicFrame>
      <p:graphicFrame>
        <p:nvGraphicFramePr>
          <p:cNvPr id="17" name="Table 16">
            <a:extLst>
              <a:ext uri="{FF2B5EF4-FFF2-40B4-BE49-F238E27FC236}">
                <a16:creationId xmlns:a16="http://schemas.microsoft.com/office/drawing/2014/main" id="{A0EFD982-1474-7105-5611-BDF2AEEE24BC}"/>
              </a:ext>
            </a:extLst>
          </p:cNvPr>
          <p:cNvGraphicFramePr>
            <a:graphicFrameLocks noGrp="1"/>
          </p:cNvGraphicFramePr>
          <p:nvPr/>
        </p:nvGraphicFramePr>
        <p:xfrm>
          <a:off x="6899158" y="3991621"/>
          <a:ext cx="4398580" cy="652423"/>
        </p:xfrm>
        <a:graphic>
          <a:graphicData uri="http://schemas.openxmlformats.org/drawingml/2006/table">
            <a:tbl>
              <a:tblPr firstRow="1" bandRow="1">
                <a:tableStyleId>{5C22544A-7EE6-4342-B048-85BDC9FD1C3A}</a:tableStyleId>
              </a:tblPr>
              <a:tblGrid>
                <a:gridCol w="219929">
                  <a:extLst>
                    <a:ext uri="{9D8B030D-6E8A-4147-A177-3AD203B41FA5}">
                      <a16:colId xmlns:a16="http://schemas.microsoft.com/office/drawing/2014/main" val="1505967610"/>
                    </a:ext>
                  </a:extLst>
                </a:gridCol>
                <a:gridCol w="219929">
                  <a:extLst>
                    <a:ext uri="{9D8B030D-6E8A-4147-A177-3AD203B41FA5}">
                      <a16:colId xmlns:a16="http://schemas.microsoft.com/office/drawing/2014/main" val="3324139585"/>
                    </a:ext>
                  </a:extLst>
                </a:gridCol>
                <a:gridCol w="219929">
                  <a:extLst>
                    <a:ext uri="{9D8B030D-6E8A-4147-A177-3AD203B41FA5}">
                      <a16:colId xmlns:a16="http://schemas.microsoft.com/office/drawing/2014/main" val="1832702559"/>
                    </a:ext>
                  </a:extLst>
                </a:gridCol>
                <a:gridCol w="219929">
                  <a:extLst>
                    <a:ext uri="{9D8B030D-6E8A-4147-A177-3AD203B41FA5}">
                      <a16:colId xmlns:a16="http://schemas.microsoft.com/office/drawing/2014/main" val="57687090"/>
                    </a:ext>
                  </a:extLst>
                </a:gridCol>
                <a:gridCol w="219929">
                  <a:extLst>
                    <a:ext uri="{9D8B030D-6E8A-4147-A177-3AD203B41FA5}">
                      <a16:colId xmlns:a16="http://schemas.microsoft.com/office/drawing/2014/main" val="3045403893"/>
                    </a:ext>
                  </a:extLst>
                </a:gridCol>
                <a:gridCol w="219929">
                  <a:extLst>
                    <a:ext uri="{9D8B030D-6E8A-4147-A177-3AD203B41FA5}">
                      <a16:colId xmlns:a16="http://schemas.microsoft.com/office/drawing/2014/main" val="2881016150"/>
                    </a:ext>
                  </a:extLst>
                </a:gridCol>
                <a:gridCol w="219929">
                  <a:extLst>
                    <a:ext uri="{9D8B030D-6E8A-4147-A177-3AD203B41FA5}">
                      <a16:colId xmlns:a16="http://schemas.microsoft.com/office/drawing/2014/main" val="1499108232"/>
                    </a:ext>
                  </a:extLst>
                </a:gridCol>
                <a:gridCol w="219929">
                  <a:extLst>
                    <a:ext uri="{9D8B030D-6E8A-4147-A177-3AD203B41FA5}">
                      <a16:colId xmlns:a16="http://schemas.microsoft.com/office/drawing/2014/main" val="728997671"/>
                    </a:ext>
                  </a:extLst>
                </a:gridCol>
                <a:gridCol w="219929">
                  <a:extLst>
                    <a:ext uri="{9D8B030D-6E8A-4147-A177-3AD203B41FA5}">
                      <a16:colId xmlns:a16="http://schemas.microsoft.com/office/drawing/2014/main" val="809195761"/>
                    </a:ext>
                  </a:extLst>
                </a:gridCol>
                <a:gridCol w="219929">
                  <a:extLst>
                    <a:ext uri="{9D8B030D-6E8A-4147-A177-3AD203B41FA5}">
                      <a16:colId xmlns:a16="http://schemas.microsoft.com/office/drawing/2014/main" val="837510495"/>
                    </a:ext>
                  </a:extLst>
                </a:gridCol>
                <a:gridCol w="219929">
                  <a:extLst>
                    <a:ext uri="{9D8B030D-6E8A-4147-A177-3AD203B41FA5}">
                      <a16:colId xmlns:a16="http://schemas.microsoft.com/office/drawing/2014/main" val="3121756938"/>
                    </a:ext>
                  </a:extLst>
                </a:gridCol>
                <a:gridCol w="219929">
                  <a:extLst>
                    <a:ext uri="{9D8B030D-6E8A-4147-A177-3AD203B41FA5}">
                      <a16:colId xmlns:a16="http://schemas.microsoft.com/office/drawing/2014/main" val="4227433774"/>
                    </a:ext>
                  </a:extLst>
                </a:gridCol>
                <a:gridCol w="219929">
                  <a:extLst>
                    <a:ext uri="{9D8B030D-6E8A-4147-A177-3AD203B41FA5}">
                      <a16:colId xmlns:a16="http://schemas.microsoft.com/office/drawing/2014/main" val="2606934610"/>
                    </a:ext>
                  </a:extLst>
                </a:gridCol>
                <a:gridCol w="219929">
                  <a:extLst>
                    <a:ext uri="{9D8B030D-6E8A-4147-A177-3AD203B41FA5}">
                      <a16:colId xmlns:a16="http://schemas.microsoft.com/office/drawing/2014/main" val="1971794784"/>
                    </a:ext>
                  </a:extLst>
                </a:gridCol>
                <a:gridCol w="219929">
                  <a:extLst>
                    <a:ext uri="{9D8B030D-6E8A-4147-A177-3AD203B41FA5}">
                      <a16:colId xmlns:a16="http://schemas.microsoft.com/office/drawing/2014/main" val="1432752645"/>
                    </a:ext>
                  </a:extLst>
                </a:gridCol>
                <a:gridCol w="219929">
                  <a:extLst>
                    <a:ext uri="{9D8B030D-6E8A-4147-A177-3AD203B41FA5}">
                      <a16:colId xmlns:a16="http://schemas.microsoft.com/office/drawing/2014/main" val="3560143455"/>
                    </a:ext>
                  </a:extLst>
                </a:gridCol>
                <a:gridCol w="219929">
                  <a:extLst>
                    <a:ext uri="{9D8B030D-6E8A-4147-A177-3AD203B41FA5}">
                      <a16:colId xmlns:a16="http://schemas.microsoft.com/office/drawing/2014/main" val="3556899114"/>
                    </a:ext>
                  </a:extLst>
                </a:gridCol>
                <a:gridCol w="219929">
                  <a:extLst>
                    <a:ext uri="{9D8B030D-6E8A-4147-A177-3AD203B41FA5}">
                      <a16:colId xmlns:a16="http://schemas.microsoft.com/office/drawing/2014/main" val="338496233"/>
                    </a:ext>
                  </a:extLst>
                </a:gridCol>
                <a:gridCol w="219929">
                  <a:extLst>
                    <a:ext uri="{9D8B030D-6E8A-4147-A177-3AD203B41FA5}">
                      <a16:colId xmlns:a16="http://schemas.microsoft.com/office/drawing/2014/main" val="919566746"/>
                    </a:ext>
                  </a:extLst>
                </a:gridCol>
                <a:gridCol w="219929">
                  <a:extLst>
                    <a:ext uri="{9D8B030D-6E8A-4147-A177-3AD203B41FA5}">
                      <a16:colId xmlns:a16="http://schemas.microsoft.com/office/drawing/2014/main" val="989486214"/>
                    </a:ext>
                  </a:extLst>
                </a:gridCol>
              </a:tblGrid>
              <a:tr h="652423">
                <a:tc>
                  <a:txBody>
                    <a:bodyPr/>
                    <a:lstStyle/>
                    <a:p>
                      <a:pPr algn="ctr"/>
                      <a:r>
                        <a:rPr lang="en-US">
                          <a:solidFill>
                            <a:schemeClr val="tx1"/>
                          </a:solidFill>
                        </a:rPr>
                        <a:t>0</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a:solidFill>
                            <a:schemeClr val="tx1"/>
                          </a:solidFill>
                        </a:rPr>
                        <a:t>1</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a:solidFill>
                            <a:schemeClr val="tx1"/>
                          </a:solidFill>
                        </a:rPr>
                        <a:t>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a:solidFill>
                            <a:schemeClr val="tx1"/>
                          </a:solidFill>
                        </a:rPr>
                        <a:t>0</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a:solidFill>
                            <a:schemeClr val="tx1"/>
                          </a:solidFill>
                        </a:rPr>
                        <a:t>1</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a:solidFill>
                            <a:schemeClr val="tx1"/>
                          </a:solidFill>
                        </a:rPr>
                        <a:t>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a:solidFill>
                            <a:schemeClr val="tx1"/>
                          </a:solidFill>
                        </a:rPr>
                        <a:t>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a:solidFill>
                            <a:schemeClr val="tx1"/>
                          </a:solidFill>
                        </a:rPr>
                        <a:t>0</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a:solidFill>
                            <a:schemeClr val="tx1"/>
                          </a:solidFill>
                        </a:rPr>
                        <a:t>0</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a:solidFill>
                            <a:schemeClr val="tx1"/>
                          </a:solidFill>
                        </a:rPr>
                        <a:t>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a:solidFill>
                            <a:schemeClr val="tx1"/>
                          </a:solidFill>
                        </a:rPr>
                        <a:t>1</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a:solidFill>
                            <a:schemeClr val="tx1"/>
                          </a:solidFill>
                        </a:rPr>
                        <a:t>0</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a:solidFill>
                            <a:schemeClr val="tx1"/>
                          </a:solidFill>
                        </a:rPr>
                        <a:t>0</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a:solidFill>
                            <a:schemeClr val="tx1"/>
                          </a:solidFill>
                        </a:rPr>
                        <a:t>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a:solidFill>
                            <a:schemeClr val="tx1"/>
                          </a:solidFill>
                        </a:rPr>
                        <a:t>1</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a:solidFill>
                            <a:schemeClr val="tx1"/>
                          </a:solidFill>
                        </a:rPr>
                        <a:t>0</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a:solidFill>
                            <a:schemeClr val="tx1"/>
                          </a:solidFill>
                        </a:rPr>
                        <a:t>0</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a:solidFill>
                            <a:schemeClr val="tx1"/>
                          </a:solidFill>
                        </a:rPr>
                        <a:t>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a:solidFill>
                            <a:schemeClr val="tx1"/>
                          </a:solidFill>
                        </a:rPr>
                        <a:t>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a:solidFill>
                            <a:schemeClr val="tx1"/>
                          </a:solidFill>
                        </a:rPr>
                        <a:t>1</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2948961005"/>
                  </a:ext>
                </a:extLst>
              </a:tr>
            </a:tbl>
          </a:graphicData>
        </a:graphic>
      </p:graphicFrame>
      <p:sp>
        <p:nvSpPr>
          <p:cNvPr id="18" name="Arrow: Right 17">
            <a:extLst>
              <a:ext uri="{FF2B5EF4-FFF2-40B4-BE49-F238E27FC236}">
                <a16:creationId xmlns:a16="http://schemas.microsoft.com/office/drawing/2014/main" id="{D14E10B2-69C6-0778-106E-125A578F557D}"/>
              </a:ext>
            </a:extLst>
          </p:cNvPr>
          <p:cNvSpPr/>
          <p:nvPr/>
        </p:nvSpPr>
        <p:spPr>
          <a:xfrm>
            <a:off x="5356382" y="3273490"/>
            <a:ext cx="1125893" cy="311020"/>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19" name="TextBox 18">
            <a:extLst>
              <a:ext uri="{FF2B5EF4-FFF2-40B4-BE49-F238E27FC236}">
                <a16:creationId xmlns:a16="http://schemas.microsoft.com/office/drawing/2014/main" id="{F7507B7D-16AC-078B-CA24-C238C693F904}"/>
              </a:ext>
            </a:extLst>
          </p:cNvPr>
          <p:cNvSpPr txBox="1"/>
          <p:nvPr/>
        </p:nvSpPr>
        <p:spPr>
          <a:xfrm>
            <a:off x="7581089" y="985912"/>
            <a:ext cx="2792672"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0000"/>
                </a:solidFill>
                <a:effectLst/>
                <a:uLnTx/>
                <a:uFillTx/>
                <a:latin typeface="Calibri" panose="020F0502020204030204"/>
                <a:ea typeface="+mn-ea"/>
                <a:cs typeface="+mn-cs"/>
              </a:rPr>
              <a:t>Sparse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Pseudorandom Generator (Sparse PRG)</a:t>
            </a:r>
          </a:p>
        </p:txBody>
      </p:sp>
      <p:sp>
        <p:nvSpPr>
          <p:cNvPr id="20" name="TextBox 19">
            <a:extLst>
              <a:ext uri="{FF2B5EF4-FFF2-40B4-BE49-F238E27FC236}">
                <a16:creationId xmlns:a16="http://schemas.microsoft.com/office/drawing/2014/main" id="{263BCBC0-F7AF-BE04-D319-D3369F0FDFE9}"/>
              </a:ext>
            </a:extLst>
          </p:cNvPr>
          <p:cNvSpPr txBox="1"/>
          <p:nvPr/>
        </p:nvSpPr>
        <p:spPr>
          <a:xfrm>
            <a:off x="4914906" y="2637917"/>
            <a:ext cx="1971201" cy="738664"/>
          </a:xfrm>
          <a:prstGeom prst="rect">
            <a:avLst/>
          </a:prstGeom>
          <a:noFill/>
        </p:spPr>
        <p:txBody>
          <a:bodyPr wrap="square" rtlCol="0">
            <a:spAutoFit/>
          </a:bodyPr>
          <a:lstStyle/>
          <a:p>
            <a:pPr algn="ctr"/>
            <a:r>
              <a:rPr lang="en-US" sz="1400"/>
              <a:t>Encode the </a:t>
            </a:r>
            <a:r>
              <a:rPr lang="en-US" sz="1400">
                <a:solidFill>
                  <a:srgbClr val="FF0000"/>
                </a:solidFill>
              </a:rPr>
              <a:t>output</a:t>
            </a:r>
            <a:r>
              <a:rPr lang="en-US" sz="1400"/>
              <a:t> symbols in sparse format</a:t>
            </a:r>
          </a:p>
        </p:txBody>
      </p:sp>
      <p:sp>
        <p:nvSpPr>
          <p:cNvPr id="22" name="TextBox 21">
            <a:extLst>
              <a:ext uri="{FF2B5EF4-FFF2-40B4-BE49-F238E27FC236}">
                <a16:creationId xmlns:a16="http://schemas.microsoft.com/office/drawing/2014/main" id="{2B539338-35B7-29D4-1C9A-A8F414A78C22}"/>
              </a:ext>
            </a:extLst>
          </p:cNvPr>
          <p:cNvSpPr txBox="1"/>
          <p:nvPr/>
        </p:nvSpPr>
        <p:spPr>
          <a:xfrm>
            <a:off x="7510208" y="5308704"/>
            <a:ext cx="4249245" cy="1477328"/>
          </a:xfrm>
          <a:prstGeom prst="rect">
            <a:avLst/>
          </a:prstGeom>
          <a:noFill/>
        </p:spPr>
        <p:txBody>
          <a:bodyPr wrap="square" rtlCol="0">
            <a:spAutoFit/>
          </a:bodyPr>
          <a:lstStyle/>
          <a:p>
            <a:r>
              <a:rPr lang="en-US"/>
              <a:t>Correctness: </a:t>
            </a:r>
          </a:p>
          <a:p>
            <a:endParaRPr lang="en-US"/>
          </a:p>
          <a:p>
            <a:r>
              <a:rPr lang="en-US"/>
              <a:t>Security (</a:t>
            </a:r>
            <a:r>
              <a:rPr lang="en-US" err="1"/>
              <a:t>Pseudorandomness</a:t>
            </a:r>
            <a:r>
              <a:rPr lang="en-US"/>
              <a:t>) : </a:t>
            </a:r>
          </a:p>
          <a:p>
            <a:endParaRPr lang="en-US"/>
          </a:p>
          <a:p>
            <a:r>
              <a:rPr lang="en-US"/>
              <a:t>Low Degree:  </a:t>
            </a:r>
          </a:p>
        </p:txBody>
      </p:sp>
      <p:pic>
        <p:nvPicPr>
          <p:cNvPr id="24" name="Picture 23" descr="A green check mark on a black background&#10;&#10;Description automatically generated">
            <a:extLst>
              <a:ext uri="{FF2B5EF4-FFF2-40B4-BE49-F238E27FC236}">
                <a16:creationId xmlns:a16="http://schemas.microsoft.com/office/drawing/2014/main" id="{CA5872DE-E503-8EB1-EF6E-E9C791BB8088}"/>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9044168" y="5223558"/>
            <a:ext cx="415388" cy="475409"/>
          </a:xfrm>
          <a:prstGeom prst="rect">
            <a:avLst/>
          </a:prstGeom>
        </p:spPr>
      </p:pic>
      <p:pic>
        <p:nvPicPr>
          <p:cNvPr id="28" name="Picture 27" descr="A green check mark on a black background&#10;&#10;Description automatically generated">
            <a:extLst>
              <a:ext uri="{FF2B5EF4-FFF2-40B4-BE49-F238E27FC236}">
                <a16:creationId xmlns:a16="http://schemas.microsoft.com/office/drawing/2014/main" id="{77FAF7AC-2A11-C890-4E60-0137D3DCDABC}"/>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10805385" y="5767844"/>
            <a:ext cx="415388" cy="475409"/>
          </a:xfrm>
          <a:prstGeom prst="rect">
            <a:avLst/>
          </a:prstGeom>
        </p:spPr>
      </p:pic>
      <p:pic>
        <p:nvPicPr>
          <p:cNvPr id="30" name="Picture 29" descr="A yellow emoji with a finger on the face&#10;&#10;Description automatically generated">
            <a:extLst>
              <a:ext uri="{FF2B5EF4-FFF2-40B4-BE49-F238E27FC236}">
                <a16:creationId xmlns:a16="http://schemas.microsoft.com/office/drawing/2014/main" id="{38847B12-F5E0-EF0D-003D-8894037EDF22}"/>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a:off x="9050442" y="6180107"/>
            <a:ext cx="677893" cy="677893"/>
          </a:xfrm>
          <a:prstGeom prst="rect">
            <a:avLst/>
          </a:prstGeom>
        </p:spPr>
      </p:pic>
    </p:spTree>
    <p:extLst>
      <p:ext uri="{BB962C8B-B14F-4D97-AF65-F5344CB8AC3E}">
        <p14:creationId xmlns:p14="http://schemas.microsoft.com/office/powerpoint/2010/main" val="1992642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par>
                                <p:cTn id="22" presetID="10" presetClass="entr" presetSubtype="0" fill="hold"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par>
                                <p:cTn id="36" presetID="10" presetClass="entr" presetSubtype="0" fill="hold" nodeType="with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fade">
                                      <p:cBhvr>
                                        <p:cTn id="38" dur="500"/>
                                        <p:tgtEl>
                                          <p:spTgt spid="16"/>
                                        </p:tgtEl>
                                      </p:cBhvr>
                                    </p:animEffect>
                                  </p:childTnLst>
                                </p:cTn>
                              </p:par>
                              <p:par>
                                <p:cTn id="39" presetID="10" presetClass="entr" presetSubtype="0"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500"/>
                                        <p:tgtEl>
                                          <p:spTgt spid="17"/>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19"/>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22"/>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24"/>
                                        </p:tgtEl>
                                        <p:attrNameLst>
                                          <p:attrName>style.visibility</p:attrName>
                                        </p:attrNameLst>
                                      </p:cBhvr>
                                      <p:to>
                                        <p:strVal val="visible"/>
                                      </p:to>
                                    </p:set>
                                  </p:childTnLst>
                                </p:cTn>
                              </p:par>
                              <p:par>
                                <p:cTn id="54" presetID="1" presetClass="entr" presetSubtype="0" fill="hold" nodeType="withEffect">
                                  <p:stCondLst>
                                    <p:cond delay="0"/>
                                  </p:stCondLst>
                                  <p:childTnLst>
                                    <p:set>
                                      <p:cBhvr>
                                        <p:cTn id="55" dur="1" fill="hold">
                                          <p:stCondLst>
                                            <p:cond delay="0"/>
                                          </p:stCondLst>
                                        </p:cTn>
                                        <p:tgtEl>
                                          <p:spTgt spid="28"/>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nodeType="clickEffect">
                                  <p:stCondLst>
                                    <p:cond delay="0"/>
                                  </p:stCondLst>
                                  <p:childTnLst>
                                    <p:set>
                                      <p:cBhvr>
                                        <p:cTn id="59"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8" grpId="0"/>
      <p:bldP spid="10" grpId="0"/>
      <p:bldP spid="15" grpId="0" animBg="1"/>
      <p:bldP spid="18" grpId="0" animBg="1"/>
      <p:bldP spid="19" grpId="0"/>
      <p:bldP spid="20" grpId="0"/>
      <p:bldP spid="2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FF2BC-C9AB-6BE9-322D-5CFBCC38BE6E}"/>
              </a:ext>
            </a:extLst>
          </p:cNvPr>
          <p:cNvSpPr>
            <a:spLocks noGrp="1"/>
          </p:cNvSpPr>
          <p:nvPr>
            <p:ph type="title"/>
          </p:nvPr>
        </p:nvSpPr>
        <p:spPr>
          <a:xfrm>
            <a:off x="269358" y="91929"/>
            <a:ext cx="11653284" cy="477131"/>
          </a:xfrm>
        </p:spPr>
        <p:txBody>
          <a:bodyPr>
            <a:normAutofit fontScale="90000"/>
          </a:bodyPr>
          <a:lstStyle/>
          <a:p>
            <a:r>
              <a:rPr lang="en-US"/>
              <a:t>Constructing </a:t>
            </a:r>
            <a:r>
              <a:rPr lang="en-US" b="1"/>
              <a:t>Low Degree </a:t>
            </a:r>
            <a:r>
              <a:rPr lang="en-US"/>
              <a:t>Sparse PRG</a:t>
            </a:r>
          </a:p>
        </p:txBody>
      </p:sp>
      <p:graphicFrame>
        <p:nvGraphicFramePr>
          <p:cNvPr id="4" name="Table 3">
            <a:extLst>
              <a:ext uri="{FF2B5EF4-FFF2-40B4-BE49-F238E27FC236}">
                <a16:creationId xmlns:a16="http://schemas.microsoft.com/office/drawing/2014/main" id="{BBC37836-30D3-737E-C3E5-77C38C742257}"/>
              </a:ext>
            </a:extLst>
          </p:cNvPr>
          <p:cNvGraphicFramePr>
            <a:graphicFrameLocks noGrp="1"/>
          </p:cNvGraphicFramePr>
          <p:nvPr>
            <p:extLst>
              <p:ext uri="{D42A27DB-BD31-4B8C-83A1-F6EECF244321}">
                <p14:modId xmlns:p14="http://schemas.microsoft.com/office/powerpoint/2010/main" val="4273568995"/>
              </p:ext>
            </p:extLst>
          </p:nvPr>
        </p:nvGraphicFramePr>
        <p:xfrm>
          <a:off x="634831" y="3921898"/>
          <a:ext cx="4398575" cy="652423"/>
        </p:xfrm>
        <a:graphic>
          <a:graphicData uri="http://schemas.openxmlformats.org/drawingml/2006/table">
            <a:tbl>
              <a:tblPr firstRow="1" bandRow="1">
                <a:tableStyleId>{5C22544A-7EE6-4342-B048-85BDC9FD1C3A}</a:tableStyleId>
              </a:tblPr>
              <a:tblGrid>
                <a:gridCol w="879715">
                  <a:extLst>
                    <a:ext uri="{9D8B030D-6E8A-4147-A177-3AD203B41FA5}">
                      <a16:colId xmlns:a16="http://schemas.microsoft.com/office/drawing/2014/main" val="1505967610"/>
                    </a:ext>
                  </a:extLst>
                </a:gridCol>
                <a:gridCol w="879715">
                  <a:extLst>
                    <a:ext uri="{9D8B030D-6E8A-4147-A177-3AD203B41FA5}">
                      <a16:colId xmlns:a16="http://schemas.microsoft.com/office/drawing/2014/main" val="3324139585"/>
                    </a:ext>
                  </a:extLst>
                </a:gridCol>
                <a:gridCol w="879715">
                  <a:extLst>
                    <a:ext uri="{9D8B030D-6E8A-4147-A177-3AD203B41FA5}">
                      <a16:colId xmlns:a16="http://schemas.microsoft.com/office/drawing/2014/main" val="1832702559"/>
                    </a:ext>
                  </a:extLst>
                </a:gridCol>
                <a:gridCol w="879715">
                  <a:extLst>
                    <a:ext uri="{9D8B030D-6E8A-4147-A177-3AD203B41FA5}">
                      <a16:colId xmlns:a16="http://schemas.microsoft.com/office/drawing/2014/main" val="57687090"/>
                    </a:ext>
                  </a:extLst>
                </a:gridCol>
                <a:gridCol w="879715">
                  <a:extLst>
                    <a:ext uri="{9D8B030D-6E8A-4147-A177-3AD203B41FA5}">
                      <a16:colId xmlns:a16="http://schemas.microsoft.com/office/drawing/2014/main" val="3045403893"/>
                    </a:ext>
                  </a:extLst>
                </a:gridCol>
              </a:tblGrid>
              <a:tr h="652423">
                <a:tc>
                  <a:txBody>
                    <a:bodyPr/>
                    <a:lstStyle/>
                    <a:p>
                      <a:pPr algn="ctr"/>
                      <a:r>
                        <a:rPr lang="en-US">
                          <a:solidFill>
                            <a:schemeClr val="tx1"/>
                          </a:solidFill>
                        </a:rPr>
                        <a:t>2</a:t>
                      </a:r>
                    </a:p>
                  </a:txBody>
                  <a:tcPr anchor="ctr">
                    <a:solidFill>
                      <a:schemeClr val="accent2">
                        <a:lumMod val="40000"/>
                        <a:lumOff val="60000"/>
                      </a:schemeClr>
                    </a:solidFill>
                  </a:tcPr>
                </a:tc>
                <a:tc>
                  <a:txBody>
                    <a:bodyPr/>
                    <a:lstStyle/>
                    <a:p>
                      <a:pPr algn="ctr"/>
                      <a:r>
                        <a:rPr lang="en-US">
                          <a:solidFill>
                            <a:schemeClr val="tx1"/>
                          </a:solidFill>
                        </a:rPr>
                        <a:t>1</a:t>
                      </a:r>
                    </a:p>
                  </a:txBody>
                  <a:tcPr anchor="ctr">
                    <a:solidFill>
                      <a:schemeClr val="accent2">
                        <a:lumMod val="40000"/>
                        <a:lumOff val="60000"/>
                      </a:schemeClr>
                    </a:solidFill>
                  </a:tcPr>
                </a:tc>
                <a:tc>
                  <a:txBody>
                    <a:bodyPr/>
                    <a:lstStyle/>
                    <a:p>
                      <a:pPr algn="ctr"/>
                      <a:r>
                        <a:rPr lang="en-US">
                          <a:solidFill>
                            <a:schemeClr val="tx1"/>
                          </a:solidFill>
                        </a:rPr>
                        <a:t>3</a:t>
                      </a:r>
                    </a:p>
                  </a:txBody>
                  <a:tcPr anchor="ctr">
                    <a:solidFill>
                      <a:schemeClr val="accent2">
                        <a:lumMod val="40000"/>
                        <a:lumOff val="60000"/>
                      </a:schemeClr>
                    </a:solidFill>
                  </a:tcPr>
                </a:tc>
                <a:tc>
                  <a:txBody>
                    <a:bodyPr/>
                    <a:lstStyle/>
                    <a:p>
                      <a:pPr algn="ctr"/>
                      <a:r>
                        <a:rPr lang="en-US">
                          <a:solidFill>
                            <a:schemeClr val="tx1"/>
                          </a:solidFill>
                        </a:rPr>
                        <a:t>3</a:t>
                      </a:r>
                    </a:p>
                  </a:txBody>
                  <a:tcPr anchor="ctr">
                    <a:solidFill>
                      <a:schemeClr val="accent2">
                        <a:lumMod val="40000"/>
                        <a:lumOff val="60000"/>
                      </a:schemeClr>
                    </a:solidFill>
                  </a:tcPr>
                </a:tc>
                <a:tc>
                  <a:txBody>
                    <a:bodyPr/>
                    <a:lstStyle/>
                    <a:p>
                      <a:pPr algn="ctr"/>
                      <a:r>
                        <a:rPr lang="en-US">
                          <a:solidFill>
                            <a:schemeClr val="tx1"/>
                          </a:solidFill>
                        </a:rPr>
                        <a:t>4</a:t>
                      </a:r>
                    </a:p>
                  </a:txBody>
                  <a:tcPr anchor="ctr">
                    <a:solidFill>
                      <a:schemeClr val="accent2">
                        <a:lumMod val="40000"/>
                        <a:lumOff val="60000"/>
                      </a:schemeClr>
                    </a:solidFill>
                  </a:tcPr>
                </a:tc>
                <a:extLst>
                  <a:ext uri="{0D108BD9-81ED-4DB2-BD59-A6C34878D82A}">
                    <a16:rowId xmlns:a16="http://schemas.microsoft.com/office/drawing/2014/main" val="2948961005"/>
                  </a:ext>
                </a:extLst>
              </a:tr>
            </a:tbl>
          </a:graphicData>
        </a:graphic>
      </p:graphicFrame>
      <p:sp>
        <p:nvSpPr>
          <p:cNvPr id="5" name="Trapezoid 4">
            <a:extLst>
              <a:ext uri="{FF2B5EF4-FFF2-40B4-BE49-F238E27FC236}">
                <a16:creationId xmlns:a16="http://schemas.microsoft.com/office/drawing/2014/main" id="{601DB5FE-0ABF-7262-3910-B3AAE1B40006}"/>
              </a:ext>
            </a:extLst>
          </p:cNvPr>
          <p:cNvSpPr/>
          <p:nvPr/>
        </p:nvSpPr>
        <p:spPr>
          <a:xfrm>
            <a:off x="634832" y="2589285"/>
            <a:ext cx="4398576" cy="1338075"/>
          </a:xfrm>
          <a:prstGeom prst="trapezoid">
            <a:avLst>
              <a:gd name="adj" fmla="val 85462"/>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7" name="TextBox 6">
            <a:extLst>
              <a:ext uri="{FF2B5EF4-FFF2-40B4-BE49-F238E27FC236}">
                <a16:creationId xmlns:a16="http://schemas.microsoft.com/office/drawing/2014/main" id="{53CFA528-050D-D51C-FFF2-20B4968CAB64}"/>
              </a:ext>
            </a:extLst>
          </p:cNvPr>
          <p:cNvSpPr txBox="1"/>
          <p:nvPr/>
        </p:nvSpPr>
        <p:spPr>
          <a:xfrm>
            <a:off x="507340" y="1013532"/>
            <a:ext cx="4744574"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i="0" u="none" strike="noStrike" kern="1200" cap="none" spc="0" normalizeH="0" baseline="0" noProof="0">
                <a:ln>
                  <a:noFill/>
                </a:ln>
                <a:solidFill>
                  <a:prstClr val="black"/>
                </a:solidFill>
                <a:effectLst/>
                <a:uLnTx/>
                <a:uFillTx/>
                <a:latin typeface="Calibri" panose="020F0502020204030204"/>
                <a:ea typeface="+mn-ea"/>
                <a:cs typeface="+mn-cs"/>
              </a:rPr>
              <a:t>Non-Binary</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b="1">
                <a:solidFill>
                  <a:srgbClr val="FF0000"/>
                </a:solidFill>
                <a:latin typeface="Calibri" panose="020F0502020204030204"/>
              </a:rPr>
              <a:t>Local</a:t>
            </a:r>
            <a:endParaRPr kumimoji="0" lang="en-US" sz="1800" b="1" i="0" u="none" strike="noStrike" kern="1200" cap="none" spc="0" normalizeH="0" baseline="0" noProof="0">
              <a:ln>
                <a:noFill/>
              </a:ln>
              <a:solidFill>
                <a:srgbClr val="FF0000"/>
              </a:solidFill>
              <a:effectLst/>
              <a:uLnTx/>
              <a:uFillTx/>
              <a:latin typeface="Calibri" panose="020F0502020204030204"/>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Pseudorandom Generator (PRG)</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54FA8FA9-F725-EB8C-ADB5-32098E50BCF1}"/>
                  </a:ext>
                </a:extLst>
              </p:cNvPr>
              <p:cNvSpPr txBox="1"/>
              <p:nvPr/>
            </p:nvSpPr>
            <p:spPr>
              <a:xfrm>
                <a:off x="1025815" y="4856277"/>
                <a:ext cx="3945508" cy="646331"/>
              </a:xfrm>
              <a:prstGeom prst="rect">
                <a:avLst/>
              </a:prstGeom>
              <a:noFill/>
            </p:spPr>
            <p:txBody>
              <a:bodyPr wrap="square" rtlCol="0">
                <a:spAutoFit/>
              </a:bodyPr>
              <a:lstStyle/>
              <a:p>
                <a:r>
                  <a:rPr lang="en-US"/>
                  <a:t>Inputs and Outputs are symbols from some alphabet </a:t>
                </a:r>
                <a14:m>
                  <m:oMath xmlns:m="http://schemas.openxmlformats.org/officeDocument/2006/math">
                    <m:r>
                      <m:rPr>
                        <m:sty m:val="p"/>
                      </m:rPr>
                      <a:rPr lang="en-US" b="0" i="0" smtClean="0">
                        <a:latin typeface="Cambria Math" panose="02040503050406030204" pitchFamily="18" charset="0"/>
                      </a:rPr>
                      <m:t>Σ</m:t>
                    </m:r>
                  </m:oMath>
                </a14:m>
                <a:r>
                  <a:rPr lang="en-US"/>
                  <a:t> (instead of bits)</a:t>
                </a:r>
              </a:p>
            </p:txBody>
          </p:sp>
        </mc:Choice>
        <mc:Fallback xmlns="">
          <p:sp>
            <p:nvSpPr>
              <p:cNvPr id="8" name="TextBox 7">
                <a:extLst>
                  <a:ext uri="{FF2B5EF4-FFF2-40B4-BE49-F238E27FC236}">
                    <a16:creationId xmlns:a16="http://schemas.microsoft.com/office/drawing/2014/main" id="{54FA8FA9-F725-EB8C-ADB5-32098E50BCF1}"/>
                  </a:ext>
                </a:extLst>
              </p:cNvPr>
              <p:cNvSpPr txBox="1">
                <a:spLocks noRot="1" noChangeAspect="1" noMove="1" noResize="1" noEditPoints="1" noAdjustHandles="1" noChangeArrowheads="1" noChangeShapeType="1" noTextEdit="1"/>
              </p:cNvSpPr>
              <p:nvPr/>
            </p:nvSpPr>
            <p:spPr>
              <a:xfrm>
                <a:off x="1025815" y="4856277"/>
                <a:ext cx="3945508" cy="646331"/>
              </a:xfrm>
              <a:prstGeom prst="rect">
                <a:avLst/>
              </a:prstGeom>
              <a:blipFill>
                <a:blip r:embed="rId3"/>
                <a:stretch>
                  <a:fillRect l="-1282" t="-3846" b="-13462"/>
                </a:stretch>
              </a:blipFill>
            </p:spPr>
            <p:txBody>
              <a:bodyPr/>
              <a:lstStyle/>
              <a:p>
                <a:r>
                  <a:rPr lang="en-US">
                    <a:noFill/>
                  </a:rPr>
                  <a:t> </a:t>
                </a:r>
              </a:p>
            </p:txBody>
          </p:sp>
        </mc:Fallback>
      </mc:AlternateContent>
      <p:graphicFrame>
        <p:nvGraphicFramePr>
          <p:cNvPr id="9" name="Table 8">
            <a:extLst>
              <a:ext uri="{FF2B5EF4-FFF2-40B4-BE49-F238E27FC236}">
                <a16:creationId xmlns:a16="http://schemas.microsoft.com/office/drawing/2014/main" id="{72108FFF-9809-4C2B-5109-C0750BF828C2}"/>
              </a:ext>
            </a:extLst>
          </p:cNvPr>
          <p:cNvGraphicFramePr>
            <a:graphicFrameLocks noGrp="1"/>
          </p:cNvGraphicFramePr>
          <p:nvPr>
            <p:extLst>
              <p:ext uri="{D42A27DB-BD31-4B8C-83A1-F6EECF244321}">
                <p14:modId xmlns:p14="http://schemas.microsoft.com/office/powerpoint/2010/main" val="754169394"/>
              </p:ext>
            </p:extLst>
          </p:nvPr>
        </p:nvGraphicFramePr>
        <p:xfrm>
          <a:off x="1757850" y="1936862"/>
          <a:ext cx="2132778" cy="652423"/>
        </p:xfrm>
        <a:graphic>
          <a:graphicData uri="http://schemas.openxmlformats.org/drawingml/2006/table">
            <a:tbl>
              <a:tblPr firstRow="1" bandRow="1">
                <a:tableStyleId>{5C22544A-7EE6-4342-B048-85BDC9FD1C3A}</a:tableStyleId>
              </a:tblPr>
              <a:tblGrid>
                <a:gridCol w="710926">
                  <a:extLst>
                    <a:ext uri="{9D8B030D-6E8A-4147-A177-3AD203B41FA5}">
                      <a16:colId xmlns:a16="http://schemas.microsoft.com/office/drawing/2014/main" val="1505967610"/>
                    </a:ext>
                  </a:extLst>
                </a:gridCol>
                <a:gridCol w="710926">
                  <a:extLst>
                    <a:ext uri="{9D8B030D-6E8A-4147-A177-3AD203B41FA5}">
                      <a16:colId xmlns:a16="http://schemas.microsoft.com/office/drawing/2014/main" val="3324139585"/>
                    </a:ext>
                  </a:extLst>
                </a:gridCol>
                <a:gridCol w="710926">
                  <a:extLst>
                    <a:ext uri="{9D8B030D-6E8A-4147-A177-3AD203B41FA5}">
                      <a16:colId xmlns:a16="http://schemas.microsoft.com/office/drawing/2014/main" val="1832702559"/>
                    </a:ext>
                  </a:extLst>
                </a:gridCol>
              </a:tblGrid>
              <a:tr h="652423">
                <a:tc>
                  <a:txBody>
                    <a:bodyPr/>
                    <a:lstStyle/>
                    <a:p>
                      <a:pPr algn="ctr"/>
                      <a:r>
                        <a:rPr lang="en-US">
                          <a:solidFill>
                            <a:schemeClr val="tx1"/>
                          </a:solidFill>
                        </a:rPr>
                        <a:t>4</a:t>
                      </a:r>
                    </a:p>
                  </a:txBody>
                  <a:tcPr anchor="ctr">
                    <a:solidFill>
                      <a:schemeClr val="accent2">
                        <a:lumMod val="40000"/>
                        <a:lumOff val="60000"/>
                      </a:schemeClr>
                    </a:solidFill>
                  </a:tcPr>
                </a:tc>
                <a:tc>
                  <a:txBody>
                    <a:bodyPr/>
                    <a:lstStyle/>
                    <a:p>
                      <a:pPr algn="ctr"/>
                      <a:r>
                        <a:rPr lang="en-US">
                          <a:solidFill>
                            <a:schemeClr val="tx1"/>
                          </a:solidFill>
                        </a:rPr>
                        <a:t>2</a:t>
                      </a:r>
                    </a:p>
                  </a:txBody>
                  <a:tcPr anchor="ctr">
                    <a:solidFill>
                      <a:schemeClr val="accent2">
                        <a:lumMod val="40000"/>
                        <a:lumOff val="60000"/>
                      </a:schemeClr>
                    </a:solidFill>
                  </a:tcPr>
                </a:tc>
                <a:tc>
                  <a:txBody>
                    <a:bodyPr/>
                    <a:lstStyle/>
                    <a:p>
                      <a:pPr algn="ctr"/>
                      <a:r>
                        <a:rPr lang="en-US">
                          <a:solidFill>
                            <a:schemeClr val="tx1"/>
                          </a:solidFill>
                        </a:rPr>
                        <a:t>3</a:t>
                      </a:r>
                    </a:p>
                  </a:txBody>
                  <a:tcPr anchor="ctr">
                    <a:solidFill>
                      <a:schemeClr val="accent2">
                        <a:lumMod val="40000"/>
                        <a:lumOff val="60000"/>
                      </a:schemeClr>
                    </a:solidFill>
                  </a:tcPr>
                </a:tc>
                <a:extLst>
                  <a:ext uri="{0D108BD9-81ED-4DB2-BD59-A6C34878D82A}">
                    <a16:rowId xmlns:a16="http://schemas.microsoft.com/office/drawing/2014/main" val="2948961005"/>
                  </a:ext>
                </a:extLst>
              </a:tr>
            </a:tbl>
          </a:graphicData>
        </a:graphic>
      </p:graphicFrame>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BAA65735-814A-C5AE-FADB-A2AB8A182E82}"/>
                  </a:ext>
                </a:extLst>
              </p:cNvPr>
              <p:cNvSpPr txBox="1"/>
              <p:nvPr/>
            </p:nvSpPr>
            <p:spPr>
              <a:xfrm>
                <a:off x="1925161" y="5657828"/>
                <a:ext cx="181791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Σ</m:t>
                      </m:r>
                      <m:r>
                        <a:rPr lang="en-US" b="0" i="1" smtClean="0">
                          <a:latin typeface="Cambria Math" panose="02040503050406030204" pitchFamily="18" charset="0"/>
                        </a:rPr>
                        <m:t>={1, 2, 3, 4}</m:t>
                      </m:r>
                    </m:oMath>
                  </m:oMathPara>
                </a14:m>
                <a:endParaRPr lang="en-US"/>
              </a:p>
            </p:txBody>
          </p:sp>
        </mc:Choice>
        <mc:Fallback xmlns="">
          <p:sp>
            <p:nvSpPr>
              <p:cNvPr id="10" name="TextBox 9">
                <a:extLst>
                  <a:ext uri="{FF2B5EF4-FFF2-40B4-BE49-F238E27FC236}">
                    <a16:creationId xmlns:a16="http://schemas.microsoft.com/office/drawing/2014/main" id="{BAA65735-814A-C5AE-FADB-A2AB8A182E82}"/>
                  </a:ext>
                </a:extLst>
              </p:cNvPr>
              <p:cNvSpPr txBox="1">
                <a:spLocks noRot="1" noChangeAspect="1" noMove="1" noResize="1" noEditPoints="1" noAdjustHandles="1" noChangeArrowheads="1" noChangeShapeType="1" noTextEdit="1"/>
              </p:cNvSpPr>
              <p:nvPr/>
            </p:nvSpPr>
            <p:spPr>
              <a:xfrm>
                <a:off x="1925161" y="5657828"/>
                <a:ext cx="1817914" cy="369332"/>
              </a:xfrm>
              <a:prstGeom prst="rect">
                <a:avLst/>
              </a:prstGeom>
              <a:blipFill>
                <a:blip r:embed="rId4"/>
                <a:stretch>
                  <a:fillRect b="-16667"/>
                </a:stretch>
              </a:blipFill>
            </p:spPr>
            <p:txBody>
              <a:bodyPr/>
              <a:lstStyle/>
              <a:p>
                <a:r>
                  <a:rPr lang="en-US">
                    <a:noFill/>
                  </a:rPr>
                  <a:t> </a:t>
                </a:r>
              </a:p>
            </p:txBody>
          </p:sp>
        </mc:Fallback>
      </mc:AlternateContent>
      <p:sp>
        <p:nvSpPr>
          <p:cNvPr id="15" name="Trapezoid 14">
            <a:extLst>
              <a:ext uri="{FF2B5EF4-FFF2-40B4-BE49-F238E27FC236}">
                <a16:creationId xmlns:a16="http://schemas.microsoft.com/office/drawing/2014/main" id="{87D9FD7C-4D3B-19E0-5882-E2004F3CAC81}"/>
              </a:ext>
            </a:extLst>
          </p:cNvPr>
          <p:cNvSpPr/>
          <p:nvPr/>
        </p:nvSpPr>
        <p:spPr>
          <a:xfrm>
            <a:off x="6877011" y="2633586"/>
            <a:ext cx="4398575" cy="1338075"/>
          </a:xfrm>
          <a:prstGeom prst="trapezoid">
            <a:avLst>
              <a:gd name="adj" fmla="val 71516"/>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graphicFrame>
        <p:nvGraphicFramePr>
          <p:cNvPr id="16" name="Table 15">
            <a:extLst>
              <a:ext uri="{FF2B5EF4-FFF2-40B4-BE49-F238E27FC236}">
                <a16:creationId xmlns:a16="http://schemas.microsoft.com/office/drawing/2014/main" id="{B6E4C648-C5FB-98E3-0A1F-EA639AAF8234}"/>
              </a:ext>
            </a:extLst>
          </p:cNvPr>
          <p:cNvGraphicFramePr>
            <a:graphicFrameLocks noGrp="1"/>
          </p:cNvGraphicFramePr>
          <p:nvPr>
            <p:extLst>
              <p:ext uri="{D42A27DB-BD31-4B8C-83A1-F6EECF244321}">
                <p14:modId xmlns:p14="http://schemas.microsoft.com/office/powerpoint/2010/main" val="532496734"/>
              </p:ext>
            </p:extLst>
          </p:nvPr>
        </p:nvGraphicFramePr>
        <p:xfrm>
          <a:off x="7806859" y="1979351"/>
          <a:ext cx="2499360" cy="652423"/>
        </p:xfrm>
        <a:graphic>
          <a:graphicData uri="http://schemas.openxmlformats.org/drawingml/2006/table">
            <a:tbl>
              <a:tblPr firstRow="1" bandRow="1">
                <a:tableStyleId>{5C22544A-7EE6-4342-B048-85BDC9FD1C3A}</a:tableStyleId>
              </a:tblPr>
              <a:tblGrid>
                <a:gridCol w="208280">
                  <a:extLst>
                    <a:ext uri="{9D8B030D-6E8A-4147-A177-3AD203B41FA5}">
                      <a16:colId xmlns:a16="http://schemas.microsoft.com/office/drawing/2014/main" val="1505967610"/>
                    </a:ext>
                  </a:extLst>
                </a:gridCol>
                <a:gridCol w="208280">
                  <a:extLst>
                    <a:ext uri="{9D8B030D-6E8A-4147-A177-3AD203B41FA5}">
                      <a16:colId xmlns:a16="http://schemas.microsoft.com/office/drawing/2014/main" val="3324139585"/>
                    </a:ext>
                  </a:extLst>
                </a:gridCol>
                <a:gridCol w="208280">
                  <a:extLst>
                    <a:ext uri="{9D8B030D-6E8A-4147-A177-3AD203B41FA5}">
                      <a16:colId xmlns:a16="http://schemas.microsoft.com/office/drawing/2014/main" val="1832702559"/>
                    </a:ext>
                  </a:extLst>
                </a:gridCol>
                <a:gridCol w="208280">
                  <a:extLst>
                    <a:ext uri="{9D8B030D-6E8A-4147-A177-3AD203B41FA5}">
                      <a16:colId xmlns:a16="http://schemas.microsoft.com/office/drawing/2014/main" val="323175910"/>
                    </a:ext>
                  </a:extLst>
                </a:gridCol>
                <a:gridCol w="208280">
                  <a:extLst>
                    <a:ext uri="{9D8B030D-6E8A-4147-A177-3AD203B41FA5}">
                      <a16:colId xmlns:a16="http://schemas.microsoft.com/office/drawing/2014/main" val="1499955638"/>
                    </a:ext>
                  </a:extLst>
                </a:gridCol>
                <a:gridCol w="208280">
                  <a:extLst>
                    <a:ext uri="{9D8B030D-6E8A-4147-A177-3AD203B41FA5}">
                      <a16:colId xmlns:a16="http://schemas.microsoft.com/office/drawing/2014/main" val="479664775"/>
                    </a:ext>
                  </a:extLst>
                </a:gridCol>
                <a:gridCol w="208280">
                  <a:extLst>
                    <a:ext uri="{9D8B030D-6E8A-4147-A177-3AD203B41FA5}">
                      <a16:colId xmlns:a16="http://schemas.microsoft.com/office/drawing/2014/main" val="684892535"/>
                    </a:ext>
                  </a:extLst>
                </a:gridCol>
                <a:gridCol w="208280">
                  <a:extLst>
                    <a:ext uri="{9D8B030D-6E8A-4147-A177-3AD203B41FA5}">
                      <a16:colId xmlns:a16="http://schemas.microsoft.com/office/drawing/2014/main" val="547417484"/>
                    </a:ext>
                  </a:extLst>
                </a:gridCol>
                <a:gridCol w="208280">
                  <a:extLst>
                    <a:ext uri="{9D8B030D-6E8A-4147-A177-3AD203B41FA5}">
                      <a16:colId xmlns:a16="http://schemas.microsoft.com/office/drawing/2014/main" val="3843829181"/>
                    </a:ext>
                  </a:extLst>
                </a:gridCol>
                <a:gridCol w="208280">
                  <a:extLst>
                    <a:ext uri="{9D8B030D-6E8A-4147-A177-3AD203B41FA5}">
                      <a16:colId xmlns:a16="http://schemas.microsoft.com/office/drawing/2014/main" val="2737301154"/>
                    </a:ext>
                  </a:extLst>
                </a:gridCol>
                <a:gridCol w="208280">
                  <a:extLst>
                    <a:ext uri="{9D8B030D-6E8A-4147-A177-3AD203B41FA5}">
                      <a16:colId xmlns:a16="http://schemas.microsoft.com/office/drawing/2014/main" val="4157496168"/>
                    </a:ext>
                  </a:extLst>
                </a:gridCol>
                <a:gridCol w="208280">
                  <a:extLst>
                    <a:ext uri="{9D8B030D-6E8A-4147-A177-3AD203B41FA5}">
                      <a16:colId xmlns:a16="http://schemas.microsoft.com/office/drawing/2014/main" val="654793301"/>
                    </a:ext>
                  </a:extLst>
                </a:gridCol>
              </a:tblGrid>
              <a:tr h="652423">
                <a:tc>
                  <a:txBody>
                    <a:bodyPr/>
                    <a:lstStyle/>
                    <a:p>
                      <a:pPr algn="ctr"/>
                      <a:r>
                        <a:rPr lang="en-US">
                          <a:solidFill>
                            <a:schemeClr val="tx1"/>
                          </a:solidFill>
                        </a:rPr>
                        <a:t>0</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a:solidFill>
                            <a:schemeClr val="tx1"/>
                          </a:solidFill>
                        </a:rPr>
                        <a:t>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a:solidFill>
                            <a:schemeClr val="tx1"/>
                          </a:solidFill>
                        </a:rPr>
                        <a:t>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a:solidFill>
                            <a:schemeClr val="tx1"/>
                          </a:solidFill>
                        </a:rPr>
                        <a:t>1</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a:solidFill>
                            <a:schemeClr val="tx1"/>
                          </a:solidFill>
                        </a:rPr>
                        <a:t>0</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dirty="0">
                          <a:solidFill>
                            <a:schemeClr val="tx1"/>
                          </a:solidFill>
                        </a:rPr>
                        <a:t>1</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a:solidFill>
                            <a:schemeClr val="tx1"/>
                          </a:solidFill>
                        </a:rPr>
                        <a:t>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dirty="0">
                          <a:solidFill>
                            <a:schemeClr val="tx1"/>
                          </a:solidFill>
                        </a:rPr>
                        <a:t>0</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a:solidFill>
                            <a:schemeClr val="tx1"/>
                          </a:solidFill>
                        </a:rPr>
                        <a:t>0</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a:solidFill>
                            <a:schemeClr val="tx1"/>
                          </a:solidFill>
                        </a:rPr>
                        <a:t>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a:solidFill>
                            <a:schemeClr val="tx1"/>
                          </a:solidFill>
                        </a:rPr>
                        <a:t>1</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dirty="0">
                          <a:solidFill>
                            <a:schemeClr val="tx1"/>
                          </a:solidFill>
                        </a:rPr>
                        <a:t>0</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2948961005"/>
                  </a:ext>
                </a:extLst>
              </a:tr>
            </a:tbl>
          </a:graphicData>
        </a:graphic>
      </p:graphicFrame>
      <p:graphicFrame>
        <p:nvGraphicFramePr>
          <p:cNvPr id="17" name="Table 16">
            <a:extLst>
              <a:ext uri="{FF2B5EF4-FFF2-40B4-BE49-F238E27FC236}">
                <a16:creationId xmlns:a16="http://schemas.microsoft.com/office/drawing/2014/main" id="{A0EFD982-1474-7105-5611-BDF2AEEE24BC}"/>
              </a:ext>
            </a:extLst>
          </p:cNvPr>
          <p:cNvGraphicFramePr>
            <a:graphicFrameLocks noGrp="1"/>
          </p:cNvGraphicFramePr>
          <p:nvPr>
            <p:extLst>
              <p:ext uri="{D42A27DB-BD31-4B8C-83A1-F6EECF244321}">
                <p14:modId xmlns:p14="http://schemas.microsoft.com/office/powerpoint/2010/main" val="415716972"/>
              </p:ext>
            </p:extLst>
          </p:nvPr>
        </p:nvGraphicFramePr>
        <p:xfrm>
          <a:off x="6877009" y="3971660"/>
          <a:ext cx="4398580" cy="652423"/>
        </p:xfrm>
        <a:graphic>
          <a:graphicData uri="http://schemas.openxmlformats.org/drawingml/2006/table">
            <a:tbl>
              <a:tblPr firstRow="1" bandRow="1">
                <a:tableStyleId>{5C22544A-7EE6-4342-B048-85BDC9FD1C3A}</a:tableStyleId>
              </a:tblPr>
              <a:tblGrid>
                <a:gridCol w="219929">
                  <a:extLst>
                    <a:ext uri="{9D8B030D-6E8A-4147-A177-3AD203B41FA5}">
                      <a16:colId xmlns:a16="http://schemas.microsoft.com/office/drawing/2014/main" val="1505967610"/>
                    </a:ext>
                  </a:extLst>
                </a:gridCol>
                <a:gridCol w="219929">
                  <a:extLst>
                    <a:ext uri="{9D8B030D-6E8A-4147-A177-3AD203B41FA5}">
                      <a16:colId xmlns:a16="http://schemas.microsoft.com/office/drawing/2014/main" val="3324139585"/>
                    </a:ext>
                  </a:extLst>
                </a:gridCol>
                <a:gridCol w="219929">
                  <a:extLst>
                    <a:ext uri="{9D8B030D-6E8A-4147-A177-3AD203B41FA5}">
                      <a16:colId xmlns:a16="http://schemas.microsoft.com/office/drawing/2014/main" val="1832702559"/>
                    </a:ext>
                  </a:extLst>
                </a:gridCol>
                <a:gridCol w="219929">
                  <a:extLst>
                    <a:ext uri="{9D8B030D-6E8A-4147-A177-3AD203B41FA5}">
                      <a16:colId xmlns:a16="http://schemas.microsoft.com/office/drawing/2014/main" val="57687090"/>
                    </a:ext>
                  </a:extLst>
                </a:gridCol>
                <a:gridCol w="219929">
                  <a:extLst>
                    <a:ext uri="{9D8B030D-6E8A-4147-A177-3AD203B41FA5}">
                      <a16:colId xmlns:a16="http://schemas.microsoft.com/office/drawing/2014/main" val="3045403893"/>
                    </a:ext>
                  </a:extLst>
                </a:gridCol>
                <a:gridCol w="219929">
                  <a:extLst>
                    <a:ext uri="{9D8B030D-6E8A-4147-A177-3AD203B41FA5}">
                      <a16:colId xmlns:a16="http://schemas.microsoft.com/office/drawing/2014/main" val="2881016150"/>
                    </a:ext>
                  </a:extLst>
                </a:gridCol>
                <a:gridCol w="219929">
                  <a:extLst>
                    <a:ext uri="{9D8B030D-6E8A-4147-A177-3AD203B41FA5}">
                      <a16:colId xmlns:a16="http://schemas.microsoft.com/office/drawing/2014/main" val="1499108232"/>
                    </a:ext>
                  </a:extLst>
                </a:gridCol>
                <a:gridCol w="219929">
                  <a:extLst>
                    <a:ext uri="{9D8B030D-6E8A-4147-A177-3AD203B41FA5}">
                      <a16:colId xmlns:a16="http://schemas.microsoft.com/office/drawing/2014/main" val="728997671"/>
                    </a:ext>
                  </a:extLst>
                </a:gridCol>
                <a:gridCol w="219929">
                  <a:extLst>
                    <a:ext uri="{9D8B030D-6E8A-4147-A177-3AD203B41FA5}">
                      <a16:colId xmlns:a16="http://schemas.microsoft.com/office/drawing/2014/main" val="809195761"/>
                    </a:ext>
                  </a:extLst>
                </a:gridCol>
                <a:gridCol w="219929">
                  <a:extLst>
                    <a:ext uri="{9D8B030D-6E8A-4147-A177-3AD203B41FA5}">
                      <a16:colId xmlns:a16="http://schemas.microsoft.com/office/drawing/2014/main" val="837510495"/>
                    </a:ext>
                  </a:extLst>
                </a:gridCol>
                <a:gridCol w="219929">
                  <a:extLst>
                    <a:ext uri="{9D8B030D-6E8A-4147-A177-3AD203B41FA5}">
                      <a16:colId xmlns:a16="http://schemas.microsoft.com/office/drawing/2014/main" val="3121756938"/>
                    </a:ext>
                  </a:extLst>
                </a:gridCol>
                <a:gridCol w="219929">
                  <a:extLst>
                    <a:ext uri="{9D8B030D-6E8A-4147-A177-3AD203B41FA5}">
                      <a16:colId xmlns:a16="http://schemas.microsoft.com/office/drawing/2014/main" val="4227433774"/>
                    </a:ext>
                  </a:extLst>
                </a:gridCol>
                <a:gridCol w="219929">
                  <a:extLst>
                    <a:ext uri="{9D8B030D-6E8A-4147-A177-3AD203B41FA5}">
                      <a16:colId xmlns:a16="http://schemas.microsoft.com/office/drawing/2014/main" val="2606934610"/>
                    </a:ext>
                  </a:extLst>
                </a:gridCol>
                <a:gridCol w="219929">
                  <a:extLst>
                    <a:ext uri="{9D8B030D-6E8A-4147-A177-3AD203B41FA5}">
                      <a16:colId xmlns:a16="http://schemas.microsoft.com/office/drawing/2014/main" val="1971794784"/>
                    </a:ext>
                  </a:extLst>
                </a:gridCol>
                <a:gridCol w="219929">
                  <a:extLst>
                    <a:ext uri="{9D8B030D-6E8A-4147-A177-3AD203B41FA5}">
                      <a16:colId xmlns:a16="http://schemas.microsoft.com/office/drawing/2014/main" val="1432752645"/>
                    </a:ext>
                  </a:extLst>
                </a:gridCol>
                <a:gridCol w="219929">
                  <a:extLst>
                    <a:ext uri="{9D8B030D-6E8A-4147-A177-3AD203B41FA5}">
                      <a16:colId xmlns:a16="http://schemas.microsoft.com/office/drawing/2014/main" val="3560143455"/>
                    </a:ext>
                  </a:extLst>
                </a:gridCol>
                <a:gridCol w="219929">
                  <a:extLst>
                    <a:ext uri="{9D8B030D-6E8A-4147-A177-3AD203B41FA5}">
                      <a16:colId xmlns:a16="http://schemas.microsoft.com/office/drawing/2014/main" val="3556899114"/>
                    </a:ext>
                  </a:extLst>
                </a:gridCol>
                <a:gridCol w="219929">
                  <a:extLst>
                    <a:ext uri="{9D8B030D-6E8A-4147-A177-3AD203B41FA5}">
                      <a16:colId xmlns:a16="http://schemas.microsoft.com/office/drawing/2014/main" val="338496233"/>
                    </a:ext>
                  </a:extLst>
                </a:gridCol>
                <a:gridCol w="219929">
                  <a:extLst>
                    <a:ext uri="{9D8B030D-6E8A-4147-A177-3AD203B41FA5}">
                      <a16:colId xmlns:a16="http://schemas.microsoft.com/office/drawing/2014/main" val="919566746"/>
                    </a:ext>
                  </a:extLst>
                </a:gridCol>
                <a:gridCol w="219929">
                  <a:extLst>
                    <a:ext uri="{9D8B030D-6E8A-4147-A177-3AD203B41FA5}">
                      <a16:colId xmlns:a16="http://schemas.microsoft.com/office/drawing/2014/main" val="989486214"/>
                    </a:ext>
                  </a:extLst>
                </a:gridCol>
              </a:tblGrid>
              <a:tr h="652423">
                <a:tc>
                  <a:txBody>
                    <a:bodyPr/>
                    <a:lstStyle/>
                    <a:p>
                      <a:pPr algn="ctr"/>
                      <a:r>
                        <a:rPr lang="en-US">
                          <a:solidFill>
                            <a:schemeClr val="tx1"/>
                          </a:solidFill>
                        </a:rPr>
                        <a:t>0</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a:solidFill>
                            <a:schemeClr val="tx1"/>
                          </a:solidFill>
                        </a:rPr>
                        <a:t>1</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a:solidFill>
                            <a:schemeClr val="tx1"/>
                          </a:solidFill>
                        </a:rPr>
                        <a:t>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a:solidFill>
                            <a:schemeClr val="tx1"/>
                          </a:solidFill>
                        </a:rPr>
                        <a:t>0</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a:solidFill>
                            <a:schemeClr val="tx1"/>
                          </a:solidFill>
                        </a:rPr>
                        <a:t>1</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a:solidFill>
                            <a:schemeClr val="tx1"/>
                          </a:solidFill>
                        </a:rPr>
                        <a:t>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a:solidFill>
                            <a:schemeClr val="tx1"/>
                          </a:solidFill>
                        </a:rPr>
                        <a:t>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a:solidFill>
                            <a:schemeClr val="tx1"/>
                          </a:solidFill>
                        </a:rPr>
                        <a:t>0</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a:solidFill>
                            <a:schemeClr val="tx1"/>
                          </a:solidFill>
                        </a:rPr>
                        <a:t>0</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a:solidFill>
                            <a:schemeClr val="tx1"/>
                          </a:solidFill>
                        </a:rPr>
                        <a:t>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a:solidFill>
                            <a:schemeClr val="tx1"/>
                          </a:solidFill>
                        </a:rPr>
                        <a:t>1</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a:solidFill>
                            <a:schemeClr val="tx1"/>
                          </a:solidFill>
                        </a:rPr>
                        <a:t>0</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a:solidFill>
                            <a:schemeClr val="tx1"/>
                          </a:solidFill>
                        </a:rPr>
                        <a:t>0</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a:solidFill>
                            <a:schemeClr val="tx1"/>
                          </a:solidFill>
                        </a:rPr>
                        <a:t>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a:solidFill>
                            <a:schemeClr val="tx1"/>
                          </a:solidFill>
                        </a:rPr>
                        <a:t>1</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a:solidFill>
                            <a:schemeClr val="tx1"/>
                          </a:solidFill>
                        </a:rPr>
                        <a:t>0</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a:solidFill>
                            <a:schemeClr val="tx1"/>
                          </a:solidFill>
                        </a:rPr>
                        <a:t>0</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a:solidFill>
                            <a:schemeClr val="tx1"/>
                          </a:solidFill>
                        </a:rPr>
                        <a:t>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a:solidFill>
                            <a:schemeClr val="tx1"/>
                          </a:solidFill>
                        </a:rPr>
                        <a:t>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dirty="0">
                          <a:solidFill>
                            <a:schemeClr val="tx1"/>
                          </a:solidFill>
                        </a:rPr>
                        <a:t>1</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2948961005"/>
                  </a:ext>
                </a:extLst>
              </a:tr>
            </a:tbl>
          </a:graphicData>
        </a:graphic>
      </p:graphicFrame>
      <p:sp>
        <p:nvSpPr>
          <p:cNvPr id="18" name="Arrow: Right 17">
            <a:extLst>
              <a:ext uri="{FF2B5EF4-FFF2-40B4-BE49-F238E27FC236}">
                <a16:creationId xmlns:a16="http://schemas.microsoft.com/office/drawing/2014/main" id="{D14E10B2-69C6-0778-106E-125A578F557D}"/>
              </a:ext>
            </a:extLst>
          </p:cNvPr>
          <p:cNvSpPr/>
          <p:nvPr/>
        </p:nvSpPr>
        <p:spPr>
          <a:xfrm>
            <a:off x="5401204" y="2924988"/>
            <a:ext cx="1125893" cy="311020"/>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19" name="TextBox 18">
            <a:extLst>
              <a:ext uri="{FF2B5EF4-FFF2-40B4-BE49-F238E27FC236}">
                <a16:creationId xmlns:a16="http://schemas.microsoft.com/office/drawing/2014/main" id="{F7507B7D-16AC-078B-CA24-C238C693F904}"/>
              </a:ext>
            </a:extLst>
          </p:cNvPr>
          <p:cNvSpPr txBox="1"/>
          <p:nvPr/>
        </p:nvSpPr>
        <p:spPr>
          <a:xfrm>
            <a:off x="7679963" y="1013532"/>
            <a:ext cx="2792672"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0000"/>
                </a:solidFill>
                <a:effectLst/>
                <a:uLnTx/>
                <a:uFillTx/>
                <a:latin typeface="Calibri" panose="020F0502020204030204"/>
                <a:ea typeface="+mn-ea"/>
                <a:cs typeface="+mn-cs"/>
              </a:rPr>
              <a:t>Low degree </a:t>
            </a:r>
            <a:r>
              <a:rPr kumimoji="0" lang="en-US" sz="1800" i="0" u="none" strike="noStrike" kern="1200" cap="none" spc="0" normalizeH="0" baseline="0" noProof="0">
                <a:ln>
                  <a:noFill/>
                </a:ln>
                <a:solidFill>
                  <a:prstClr val="black"/>
                </a:solidFill>
                <a:effectLst/>
                <a:uLnTx/>
                <a:uFillTx/>
                <a:latin typeface="Calibri" panose="020F0502020204030204"/>
                <a:ea typeface="+mn-ea"/>
                <a:cs typeface="+mn-cs"/>
              </a:rPr>
              <a:t>Sparse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Pseudorandom Generator (Sparse PRG)</a:t>
            </a:r>
          </a:p>
        </p:txBody>
      </p:sp>
      <p:sp>
        <p:nvSpPr>
          <p:cNvPr id="20" name="TextBox 19">
            <a:extLst>
              <a:ext uri="{FF2B5EF4-FFF2-40B4-BE49-F238E27FC236}">
                <a16:creationId xmlns:a16="http://schemas.microsoft.com/office/drawing/2014/main" id="{263BCBC0-F7AF-BE04-D319-D3369F0FDFE9}"/>
              </a:ext>
            </a:extLst>
          </p:cNvPr>
          <p:cNvSpPr txBox="1"/>
          <p:nvPr/>
        </p:nvSpPr>
        <p:spPr>
          <a:xfrm>
            <a:off x="4959728" y="2289415"/>
            <a:ext cx="1971201" cy="738664"/>
          </a:xfrm>
          <a:prstGeom prst="rect">
            <a:avLst/>
          </a:prstGeom>
          <a:noFill/>
        </p:spPr>
        <p:txBody>
          <a:bodyPr wrap="square" rtlCol="0">
            <a:spAutoFit/>
          </a:bodyPr>
          <a:lstStyle/>
          <a:p>
            <a:pPr algn="ctr"/>
            <a:r>
              <a:rPr lang="en-US" sz="1400"/>
              <a:t>Encode the output and </a:t>
            </a:r>
            <a:r>
              <a:rPr lang="en-US" sz="1400">
                <a:solidFill>
                  <a:srgbClr val="FF0000"/>
                </a:solidFill>
              </a:rPr>
              <a:t>input</a:t>
            </a:r>
            <a:r>
              <a:rPr lang="en-US" sz="1400"/>
              <a:t> symbols in sparse format</a:t>
            </a:r>
          </a:p>
        </p:txBody>
      </p:sp>
      <p:sp>
        <p:nvSpPr>
          <p:cNvPr id="22" name="TextBox 21">
            <a:extLst>
              <a:ext uri="{FF2B5EF4-FFF2-40B4-BE49-F238E27FC236}">
                <a16:creationId xmlns:a16="http://schemas.microsoft.com/office/drawing/2014/main" id="{2B539338-35B7-29D4-1C9A-A8F414A78C22}"/>
              </a:ext>
            </a:extLst>
          </p:cNvPr>
          <p:cNvSpPr txBox="1"/>
          <p:nvPr/>
        </p:nvSpPr>
        <p:spPr>
          <a:xfrm>
            <a:off x="7447718" y="5288743"/>
            <a:ext cx="3750906" cy="1477328"/>
          </a:xfrm>
          <a:prstGeom prst="rect">
            <a:avLst/>
          </a:prstGeom>
          <a:noFill/>
        </p:spPr>
        <p:txBody>
          <a:bodyPr wrap="square" rtlCol="0">
            <a:spAutoFit/>
          </a:bodyPr>
          <a:lstStyle/>
          <a:p>
            <a:r>
              <a:rPr lang="en-US"/>
              <a:t>Correctness: </a:t>
            </a:r>
          </a:p>
          <a:p>
            <a:endParaRPr lang="en-US"/>
          </a:p>
          <a:p>
            <a:r>
              <a:rPr lang="en-US"/>
              <a:t>Security (</a:t>
            </a:r>
            <a:r>
              <a:rPr lang="en-US" err="1"/>
              <a:t>Pseudorandomness</a:t>
            </a:r>
            <a:r>
              <a:rPr lang="en-US"/>
              <a:t>) : </a:t>
            </a:r>
          </a:p>
          <a:p>
            <a:endParaRPr lang="en-US"/>
          </a:p>
          <a:p>
            <a:r>
              <a:rPr lang="en-US"/>
              <a:t>Low Degree:  </a:t>
            </a:r>
          </a:p>
        </p:txBody>
      </p:sp>
      <p:pic>
        <p:nvPicPr>
          <p:cNvPr id="24" name="Picture 23" descr="A green check mark on a black background&#10;&#10;Description automatically generated">
            <a:extLst>
              <a:ext uri="{FF2B5EF4-FFF2-40B4-BE49-F238E27FC236}">
                <a16:creationId xmlns:a16="http://schemas.microsoft.com/office/drawing/2014/main" id="{CA5872DE-E503-8EB1-EF6E-E9C791BB8088}"/>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9022019" y="5177630"/>
            <a:ext cx="415388" cy="475409"/>
          </a:xfrm>
          <a:prstGeom prst="rect">
            <a:avLst/>
          </a:prstGeom>
        </p:spPr>
      </p:pic>
      <p:pic>
        <p:nvPicPr>
          <p:cNvPr id="28" name="Picture 27" descr="A green check mark on a black background&#10;&#10;Description automatically generated">
            <a:extLst>
              <a:ext uri="{FF2B5EF4-FFF2-40B4-BE49-F238E27FC236}">
                <a16:creationId xmlns:a16="http://schemas.microsoft.com/office/drawing/2014/main" id="{77FAF7AC-2A11-C890-4E60-0137D3DCDABC}"/>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10783236" y="5721916"/>
            <a:ext cx="415388" cy="475409"/>
          </a:xfrm>
          <a:prstGeom prst="rect">
            <a:avLst/>
          </a:prstGeom>
        </p:spPr>
      </p:pic>
      <p:cxnSp>
        <p:nvCxnSpPr>
          <p:cNvPr id="6" name="Straight Arrow Connector 5">
            <a:extLst>
              <a:ext uri="{FF2B5EF4-FFF2-40B4-BE49-F238E27FC236}">
                <a16:creationId xmlns:a16="http://schemas.microsoft.com/office/drawing/2014/main" id="{ED4E2981-7AD6-9DDB-3FAC-2F483AE8CC87}"/>
              </a:ext>
            </a:extLst>
          </p:cNvPr>
          <p:cNvCxnSpPr>
            <a:cxnSpLocks/>
          </p:cNvCxnSpPr>
          <p:nvPr/>
        </p:nvCxnSpPr>
        <p:spPr>
          <a:xfrm flipH="1">
            <a:off x="2998569" y="2633586"/>
            <a:ext cx="505410" cy="1288312"/>
          </a:xfrm>
          <a:prstGeom prst="straightConnector1">
            <a:avLst/>
          </a:prstGeom>
          <a:ln>
            <a:prstDash val="sysDash"/>
            <a:tailEnd type="triangle"/>
          </a:ln>
        </p:spPr>
        <p:style>
          <a:lnRef idx="2">
            <a:schemeClr val="accent5"/>
          </a:lnRef>
          <a:fillRef idx="0">
            <a:schemeClr val="accent5"/>
          </a:fillRef>
          <a:effectRef idx="1">
            <a:schemeClr val="accent5"/>
          </a:effectRef>
          <a:fontRef idx="minor">
            <a:schemeClr val="tx1"/>
          </a:fontRef>
        </p:style>
      </p:cxnSp>
      <p:cxnSp>
        <p:nvCxnSpPr>
          <p:cNvPr id="11" name="Straight Arrow Connector 10">
            <a:extLst>
              <a:ext uri="{FF2B5EF4-FFF2-40B4-BE49-F238E27FC236}">
                <a16:creationId xmlns:a16="http://schemas.microsoft.com/office/drawing/2014/main" id="{BA0EC138-5FE2-5FC8-D0B7-623C523D78ED}"/>
              </a:ext>
            </a:extLst>
          </p:cNvPr>
          <p:cNvCxnSpPr>
            <a:cxnSpLocks/>
            <a:stCxn id="9" idx="2"/>
            <a:endCxn id="4" idx="0"/>
          </p:cNvCxnSpPr>
          <p:nvPr/>
        </p:nvCxnSpPr>
        <p:spPr>
          <a:xfrm>
            <a:off x="2824239" y="2589285"/>
            <a:ext cx="9879" cy="1332613"/>
          </a:xfrm>
          <a:prstGeom prst="straightConnector1">
            <a:avLst/>
          </a:prstGeom>
          <a:ln>
            <a:prstDash val="sysDash"/>
            <a:tailEnd type="triangle"/>
          </a:ln>
        </p:spPr>
        <p:style>
          <a:lnRef idx="2">
            <a:schemeClr val="accent5"/>
          </a:lnRef>
          <a:fillRef idx="0">
            <a:schemeClr val="accent5"/>
          </a:fillRef>
          <a:effectRef idx="1">
            <a:schemeClr val="accent5"/>
          </a:effectRef>
          <a:fontRef idx="minor">
            <a:schemeClr val="tx1"/>
          </a:fontRef>
        </p:style>
      </p:cxnSp>
      <p:pic>
        <p:nvPicPr>
          <p:cNvPr id="23" name="Picture 22" descr="A green check mark on a black background&#10;&#10;Description automatically generated">
            <a:extLst>
              <a:ext uri="{FF2B5EF4-FFF2-40B4-BE49-F238E27FC236}">
                <a16:creationId xmlns:a16="http://schemas.microsoft.com/office/drawing/2014/main" id="{D01B80B1-4FCE-9CFE-FC7A-D4603C866383}"/>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9890831" y="6290662"/>
            <a:ext cx="415388" cy="475409"/>
          </a:xfrm>
          <a:prstGeom prst="rect">
            <a:avLst/>
          </a:prstGeom>
        </p:spPr>
      </p:pic>
      <p:cxnSp>
        <p:nvCxnSpPr>
          <p:cNvPr id="25" name="Straight Arrow Connector 24">
            <a:extLst>
              <a:ext uri="{FF2B5EF4-FFF2-40B4-BE49-F238E27FC236}">
                <a16:creationId xmlns:a16="http://schemas.microsoft.com/office/drawing/2014/main" id="{015D7693-22E7-B9C8-23FD-3119B426B533}"/>
              </a:ext>
            </a:extLst>
          </p:cNvPr>
          <p:cNvCxnSpPr>
            <a:cxnSpLocks/>
          </p:cNvCxnSpPr>
          <p:nvPr/>
        </p:nvCxnSpPr>
        <p:spPr>
          <a:xfrm>
            <a:off x="9050856" y="2797676"/>
            <a:ext cx="44399" cy="1061644"/>
          </a:xfrm>
          <a:prstGeom prst="straightConnector1">
            <a:avLst/>
          </a:prstGeom>
          <a:ln>
            <a:prstDash val="sysDash"/>
            <a:tailEnd type="triangle"/>
          </a:ln>
        </p:spPr>
        <p:style>
          <a:lnRef idx="2">
            <a:schemeClr val="accent5"/>
          </a:lnRef>
          <a:fillRef idx="0">
            <a:schemeClr val="accent5"/>
          </a:fillRef>
          <a:effectRef idx="1">
            <a:schemeClr val="accent5"/>
          </a:effectRef>
          <a:fontRef idx="minor">
            <a:schemeClr val="tx1"/>
          </a:fontRef>
        </p:style>
      </p:cxnSp>
      <p:cxnSp>
        <p:nvCxnSpPr>
          <p:cNvPr id="27" name="Straight Arrow Connector 26">
            <a:extLst>
              <a:ext uri="{FF2B5EF4-FFF2-40B4-BE49-F238E27FC236}">
                <a16:creationId xmlns:a16="http://schemas.microsoft.com/office/drawing/2014/main" id="{25F1E807-74ED-2B32-4CAC-00DC1FD8770B}"/>
              </a:ext>
            </a:extLst>
          </p:cNvPr>
          <p:cNvCxnSpPr>
            <a:cxnSpLocks/>
          </p:cNvCxnSpPr>
          <p:nvPr/>
        </p:nvCxnSpPr>
        <p:spPr>
          <a:xfrm flipH="1">
            <a:off x="9323171" y="2866790"/>
            <a:ext cx="418515" cy="974759"/>
          </a:xfrm>
          <a:prstGeom prst="straightConnector1">
            <a:avLst/>
          </a:prstGeom>
          <a:ln>
            <a:prstDash val="sysDash"/>
            <a:tailEnd type="triangle"/>
          </a:ln>
        </p:spPr>
        <p:style>
          <a:lnRef idx="2">
            <a:schemeClr val="accent5"/>
          </a:lnRef>
          <a:fillRef idx="0">
            <a:schemeClr val="accent5"/>
          </a:fillRef>
          <a:effectRef idx="1">
            <a:schemeClr val="accent5"/>
          </a:effectRef>
          <a:fontRef idx="minor">
            <a:schemeClr val="tx1"/>
          </a:fontRef>
        </p:style>
      </p:cxnSp>
    </p:spTree>
    <p:extLst>
      <p:ext uri="{BB962C8B-B14F-4D97-AF65-F5344CB8AC3E}">
        <p14:creationId xmlns:p14="http://schemas.microsoft.com/office/powerpoint/2010/main" val="1417960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4"/>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8" grpId="0" animBg="1"/>
      <p:bldP spid="19" grpId="0"/>
      <p:bldP spid="20" grpId="0"/>
      <p:bldP spid="2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FF2BC-C9AB-6BE9-322D-5CFBCC38BE6E}"/>
              </a:ext>
            </a:extLst>
          </p:cNvPr>
          <p:cNvSpPr>
            <a:spLocks noGrp="1"/>
          </p:cNvSpPr>
          <p:nvPr>
            <p:ph type="title"/>
          </p:nvPr>
        </p:nvSpPr>
        <p:spPr/>
        <p:txBody>
          <a:bodyPr/>
          <a:lstStyle/>
          <a:p>
            <a:r>
              <a:rPr lang="en-US"/>
              <a:t>Constructing </a:t>
            </a:r>
            <a:r>
              <a:rPr lang="en-US" b="1"/>
              <a:t>Low Degree </a:t>
            </a:r>
            <a:r>
              <a:rPr lang="en-US"/>
              <a:t>Sparse PRG</a:t>
            </a:r>
          </a:p>
        </p:txBody>
      </p:sp>
      <mc:AlternateContent xmlns:mc="http://schemas.openxmlformats.org/markup-compatibility/2006" xmlns:a14="http://schemas.microsoft.com/office/drawing/2010/main">
        <mc:Choice Requires="a14">
          <p:graphicFrame>
            <p:nvGraphicFramePr>
              <p:cNvPr id="4" name="Table 3">
                <a:extLst>
                  <a:ext uri="{FF2B5EF4-FFF2-40B4-BE49-F238E27FC236}">
                    <a16:creationId xmlns:a16="http://schemas.microsoft.com/office/drawing/2014/main" id="{BBC37836-30D3-737E-C3E5-77C38C742257}"/>
                  </a:ext>
                </a:extLst>
              </p:cNvPr>
              <p:cNvGraphicFramePr>
                <a:graphicFrameLocks noGrp="1"/>
              </p:cNvGraphicFramePr>
              <p:nvPr/>
            </p:nvGraphicFramePr>
            <p:xfrm>
              <a:off x="576958" y="3634363"/>
              <a:ext cx="4398575" cy="652423"/>
            </p:xfrm>
            <a:graphic>
              <a:graphicData uri="http://schemas.openxmlformats.org/drawingml/2006/table">
                <a:tbl>
                  <a:tblPr firstRow="1" bandRow="1">
                    <a:tableStyleId>{5C22544A-7EE6-4342-B048-85BDC9FD1C3A}</a:tableStyleId>
                  </a:tblPr>
                  <a:tblGrid>
                    <a:gridCol w="879715">
                      <a:extLst>
                        <a:ext uri="{9D8B030D-6E8A-4147-A177-3AD203B41FA5}">
                          <a16:colId xmlns:a16="http://schemas.microsoft.com/office/drawing/2014/main" val="1505967610"/>
                        </a:ext>
                      </a:extLst>
                    </a:gridCol>
                    <a:gridCol w="879715">
                      <a:extLst>
                        <a:ext uri="{9D8B030D-6E8A-4147-A177-3AD203B41FA5}">
                          <a16:colId xmlns:a16="http://schemas.microsoft.com/office/drawing/2014/main" val="3324139585"/>
                        </a:ext>
                      </a:extLst>
                    </a:gridCol>
                    <a:gridCol w="879715">
                      <a:extLst>
                        <a:ext uri="{9D8B030D-6E8A-4147-A177-3AD203B41FA5}">
                          <a16:colId xmlns:a16="http://schemas.microsoft.com/office/drawing/2014/main" val="1832702559"/>
                        </a:ext>
                      </a:extLst>
                    </a:gridCol>
                    <a:gridCol w="879715">
                      <a:extLst>
                        <a:ext uri="{9D8B030D-6E8A-4147-A177-3AD203B41FA5}">
                          <a16:colId xmlns:a16="http://schemas.microsoft.com/office/drawing/2014/main" val="57687090"/>
                        </a:ext>
                      </a:extLst>
                    </a:gridCol>
                    <a:gridCol w="879715">
                      <a:extLst>
                        <a:ext uri="{9D8B030D-6E8A-4147-A177-3AD203B41FA5}">
                          <a16:colId xmlns:a16="http://schemas.microsoft.com/office/drawing/2014/main" val="3045403893"/>
                        </a:ext>
                      </a:extLst>
                    </a:gridCol>
                  </a:tblGrid>
                  <a:tr h="652423">
                    <a:tc>
                      <a:txBody>
                        <a:bodyPr/>
                        <a:lstStyle/>
                        <a:p>
                          <a:pPr algn="ctr"/>
                          <a:endParaRPr lang="en-US">
                            <a:solidFill>
                              <a:schemeClr val="tx1"/>
                            </a:solidFill>
                          </a:endParaRPr>
                        </a:p>
                      </a:txBody>
                      <a:tcPr anchor="ctr">
                        <a:solidFill>
                          <a:schemeClr val="bg2">
                            <a:lumMod val="90000"/>
                          </a:schemeClr>
                        </a:solidFill>
                      </a:tcPr>
                    </a:tc>
                    <a:tc>
                      <a:txBody>
                        <a:bodyPr/>
                        <a:lstStyle/>
                        <a:p>
                          <a:pPr algn="ctr"/>
                          <a:endParaRPr lang="en-US">
                            <a:solidFill>
                              <a:schemeClr val="tx1"/>
                            </a:solidFill>
                          </a:endParaRPr>
                        </a:p>
                      </a:txBody>
                      <a:tcPr anchor="ctr">
                        <a:solidFill>
                          <a:schemeClr val="bg2">
                            <a:lumMod val="90000"/>
                          </a:schemeClr>
                        </a:solidFill>
                      </a:tcPr>
                    </a:tc>
                    <a:tc>
                      <a:txBody>
                        <a:bodyPr/>
                        <a:lstStyle/>
                        <a:p>
                          <a:pPr algn="ctr"/>
                          <a14:m>
                            <m:oMathPara xmlns:m="http://schemas.openxmlformats.org/officeDocument/2006/math">
                              <m:oMathParaPr>
                                <m:jc m:val="centerGroup"/>
                              </m:oMathParaPr>
                              <m:oMath xmlns:m="http://schemas.openxmlformats.org/officeDocument/2006/math">
                                <m:r>
                                  <a:rPr lang="en-US" b="1" i="1" smtClean="0">
                                    <a:solidFill>
                                      <a:schemeClr val="tx1"/>
                                    </a:solidFill>
                                    <a:latin typeface="Cambria Math" panose="02040503050406030204" pitchFamily="18" charset="0"/>
                                  </a:rPr>
                                  <m:t>𝒛</m:t>
                                </m:r>
                              </m:oMath>
                            </m:oMathPara>
                          </a14:m>
                          <a:endParaRPr lang="en-US">
                            <a:solidFill>
                              <a:schemeClr val="tx1"/>
                            </a:solidFill>
                          </a:endParaRPr>
                        </a:p>
                      </a:txBody>
                      <a:tcPr anchor="ctr">
                        <a:solidFill>
                          <a:schemeClr val="accent2">
                            <a:lumMod val="40000"/>
                            <a:lumOff val="60000"/>
                          </a:schemeClr>
                        </a:solidFill>
                      </a:tcPr>
                    </a:tc>
                    <a:tc>
                      <a:txBody>
                        <a:bodyPr/>
                        <a:lstStyle/>
                        <a:p>
                          <a:pPr algn="ctr"/>
                          <a:endParaRPr lang="en-US">
                            <a:solidFill>
                              <a:schemeClr val="tx1"/>
                            </a:solidFill>
                          </a:endParaRPr>
                        </a:p>
                      </a:txBody>
                      <a:tcPr anchor="ctr">
                        <a:solidFill>
                          <a:schemeClr val="bg2">
                            <a:lumMod val="90000"/>
                          </a:schemeClr>
                        </a:solidFill>
                      </a:tcPr>
                    </a:tc>
                    <a:tc>
                      <a:txBody>
                        <a:bodyPr/>
                        <a:lstStyle/>
                        <a:p>
                          <a:pPr algn="ctr"/>
                          <a:endParaRPr lang="en-US">
                            <a:solidFill>
                              <a:schemeClr val="tx1"/>
                            </a:solidFill>
                          </a:endParaRPr>
                        </a:p>
                      </a:txBody>
                      <a:tcPr anchor="ctr">
                        <a:solidFill>
                          <a:schemeClr val="bg2">
                            <a:lumMod val="90000"/>
                          </a:schemeClr>
                        </a:solidFill>
                      </a:tcPr>
                    </a:tc>
                    <a:extLst>
                      <a:ext uri="{0D108BD9-81ED-4DB2-BD59-A6C34878D82A}">
                        <a16:rowId xmlns:a16="http://schemas.microsoft.com/office/drawing/2014/main" val="2948961005"/>
                      </a:ext>
                    </a:extLst>
                  </a:tr>
                </a:tbl>
              </a:graphicData>
            </a:graphic>
          </p:graphicFrame>
        </mc:Choice>
        <mc:Fallback xmlns="">
          <p:graphicFrame>
            <p:nvGraphicFramePr>
              <p:cNvPr id="4" name="Table 3">
                <a:extLst>
                  <a:ext uri="{FF2B5EF4-FFF2-40B4-BE49-F238E27FC236}">
                    <a16:creationId xmlns:a16="http://schemas.microsoft.com/office/drawing/2014/main" id="{BBC37836-30D3-737E-C3E5-77C38C742257}"/>
                  </a:ext>
                </a:extLst>
              </p:cNvPr>
              <p:cNvGraphicFramePr>
                <a:graphicFrameLocks noGrp="1"/>
              </p:cNvGraphicFramePr>
              <p:nvPr>
                <p:extLst>
                  <p:ext uri="{D42A27DB-BD31-4B8C-83A1-F6EECF244321}">
                    <p14:modId xmlns:p14="http://schemas.microsoft.com/office/powerpoint/2010/main" val="1260080876"/>
                  </p:ext>
                </p:extLst>
              </p:nvPr>
            </p:nvGraphicFramePr>
            <p:xfrm>
              <a:off x="576958" y="3634363"/>
              <a:ext cx="4398575" cy="652423"/>
            </p:xfrm>
            <a:graphic>
              <a:graphicData uri="http://schemas.openxmlformats.org/drawingml/2006/table">
                <a:tbl>
                  <a:tblPr firstRow="1" bandRow="1">
                    <a:tableStyleId>{5C22544A-7EE6-4342-B048-85BDC9FD1C3A}</a:tableStyleId>
                  </a:tblPr>
                  <a:tblGrid>
                    <a:gridCol w="879715">
                      <a:extLst>
                        <a:ext uri="{9D8B030D-6E8A-4147-A177-3AD203B41FA5}">
                          <a16:colId xmlns:a16="http://schemas.microsoft.com/office/drawing/2014/main" val="1505967610"/>
                        </a:ext>
                      </a:extLst>
                    </a:gridCol>
                    <a:gridCol w="879715">
                      <a:extLst>
                        <a:ext uri="{9D8B030D-6E8A-4147-A177-3AD203B41FA5}">
                          <a16:colId xmlns:a16="http://schemas.microsoft.com/office/drawing/2014/main" val="3324139585"/>
                        </a:ext>
                      </a:extLst>
                    </a:gridCol>
                    <a:gridCol w="879715">
                      <a:extLst>
                        <a:ext uri="{9D8B030D-6E8A-4147-A177-3AD203B41FA5}">
                          <a16:colId xmlns:a16="http://schemas.microsoft.com/office/drawing/2014/main" val="1832702559"/>
                        </a:ext>
                      </a:extLst>
                    </a:gridCol>
                    <a:gridCol w="879715">
                      <a:extLst>
                        <a:ext uri="{9D8B030D-6E8A-4147-A177-3AD203B41FA5}">
                          <a16:colId xmlns:a16="http://schemas.microsoft.com/office/drawing/2014/main" val="57687090"/>
                        </a:ext>
                      </a:extLst>
                    </a:gridCol>
                    <a:gridCol w="879715">
                      <a:extLst>
                        <a:ext uri="{9D8B030D-6E8A-4147-A177-3AD203B41FA5}">
                          <a16:colId xmlns:a16="http://schemas.microsoft.com/office/drawing/2014/main" val="3045403893"/>
                        </a:ext>
                      </a:extLst>
                    </a:gridCol>
                  </a:tblGrid>
                  <a:tr h="652423">
                    <a:tc>
                      <a:txBody>
                        <a:bodyPr/>
                        <a:lstStyle/>
                        <a:p>
                          <a:pPr algn="ctr"/>
                          <a:endParaRPr lang="en-US">
                            <a:solidFill>
                              <a:schemeClr val="tx1"/>
                            </a:solidFill>
                          </a:endParaRPr>
                        </a:p>
                      </a:txBody>
                      <a:tcPr anchor="ctr">
                        <a:solidFill>
                          <a:schemeClr val="bg2">
                            <a:lumMod val="90000"/>
                          </a:schemeClr>
                        </a:solidFill>
                      </a:tcPr>
                    </a:tc>
                    <a:tc>
                      <a:txBody>
                        <a:bodyPr/>
                        <a:lstStyle/>
                        <a:p>
                          <a:pPr algn="ctr"/>
                          <a:endParaRPr lang="en-US">
                            <a:solidFill>
                              <a:schemeClr val="tx1"/>
                            </a:solidFill>
                          </a:endParaRPr>
                        </a:p>
                      </a:txBody>
                      <a:tcPr anchor="ctr">
                        <a:solidFill>
                          <a:schemeClr val="bg2">
                            <a:lumMod val="90000"/>
                          </a:schemeClr>
                        </a:solidFill>
                      </a:tcPr>
                    </a:tc>
                    <a:tc>
                      <a:txBody>
                        <a:bodyPr/>
                        <a:lstStyle/>
                        <a:p>
                          <a:endParaRPr lang="en-US"/>
                        </a:p>
                      </a:txBody>
                      <a:tcPr anchor="ctr">
                        <a:blipFill>
                          <a:blip r:embed="rId3"/>
                          <a:stretch>
                            <a:fillRect l="-202899" t="-1923" r="-205797" b="-3846"/>
                          </a:stretch>
                        </a:blipFill>
                      </a:tcPr>
                    </a:tc>
                    <a:tc>
                      <a:txBody>
                        <a:bodyPr/>
                        <a:lstStyle/>
                        <a:p>
                          <a:pPr algn="ctr"/>
                          <a:endParaRPr lang="en-US">
                            <a:solidFill>
                              <a:schemeClr val="tx1"/>
                            </a:solidFill>
                          </a:endParaRPr>
                        </a:p>
                      </a:txBody>
                      <a:tcPr anchor="ctr">
                        <a:solidFill>
                          <a:schemeClr val="bg2">
                            <a:lumMod val="90000"/>
                          </a:schemeClr>
                        </a:solidFill>
                      </a:tcPr>
                    </a:tc>
                    <a:tc>
                      <a:txBody>
                        <a:bodyPr/>
                        <a:lstStyle/>
                        <a:p>
                          <a:pPr algn="ctr"/>
                          <a:endParaRPr lang="en-US">
                            <a:solidFill>
                              <a:schemeClr val="tx1"/>
                            </a:solidFill>
                          </a:endParaRPr>
                        </a:p>
                      </a:txBody>
                      <a:tcPr anchor="ctr">
                        <a:solidFill>
                          <a:schemeClr val="bg2">
                            <a:lumMod val="90000"/>
                          </a:schemeClr>
                        </a:solidFill>
                      </a:tcPr>
                    </a:tc>
                    <a:extLst>
                      <a:ext uri="{0D108BD9-81ED-4DB2-BD59-A6C34878D82A}">
                        <a16:rowId xmlns:a16="http://schemas.microsoft.com/office/drawing/2014/main" val="2948961005"/>
                      </a:ext>
                    </a:extLst>
                  </a:tr>
                </a:tbl>
              </a:graphicData>
            </a:graphic>
          </p:graphicFrame>
        </mc:Fallback>
      </mc:AlternateContent>
      <p:sp>
        <p:nvSpPr>
          <p:cNvPr id="5" name="Trapezoid 4">
            <a:extLst>
              <a:ext uri="{FF2B5EF4-FFF2-40B4-BE49-F238E27FC236}">
                <a16:creationId xmlns:a16="http://schemas.microsoft.com/office/drawing/2014/main" id="{601DB5FE-0ABF-7262-3910-B3AAE1B40006}"/>
              </a:ext>
            </a:extLst>
          </p:cNvPr>
          <p:cNvSpPr/>
          <p:nvPr/>
        </p:nvSpPr>
        <p:spPr>
          <a:xfrm>
            <a:off x="576959" y="2301750"/>
            <a:ext cx="4398576" cy="1338075"/>
          </a:xfrm>
          <a:prstGeom prst="trapezoid">
            <a:avLst>
              <a:gd name="adj" fmla="val 85462"/>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7" name="TextBox 6">
            <a:extLst>
              <a:ext uri="{FF2B5EF4-FFF2-40B4-BE49-F238E27FC236}">
                <a16:creationId xmlns:a16="http://schemas.microsoft.com/office/drawing/2014/main" id="{53CFA528-050D-D51C-FFF2-20B4968CAB64}"/>
              </a:ext>
            </a:extLst>
          </p:cNvPr>
          <p:cNvSpPr txBox="1"/>
          <p:nvPr/>
        </p:nvSpPr>
        <p:spPr>
          <a:xfrm>
            <a:off x="449467" y="725997"/>
            <a:ext cx="4744574"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i="0" u="none" strike="noStrike" kern="1200" cap="none" spc="0" normalizeH="0" baseline="0" noProof="0">
                <a:ln>
                  <a:noFill/>
                </a:ln>
                <a:solidFill>
                  <a:prstClr val="black"/>
                </a:solidFill>
                <a:effectLst/>
                <a:uLnTx/>
                <a:uFillTx/>
                <a:latin typeface="Calibri" panose="020F0502020204030204"/>
                <a:ea typeface="+mn-ea"/>
                <a:cs typeface="+mn-cs"/>
              </a:rPr>
              <a:t>Non-Binary</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b="1">
                <a:solidFill>
                  <a:srgbClr val="FF0000"/>
                </a:solidFill>
                <a:latin typeface="Calibri" panose="020F0502020204030204"/>
              </a:rPr>
              <a:t>Local</a:t>
            </a:r>
            <a:endParaRPr kumimoji="0" lang="en-US" sz="1800" b="1" i="0" u="none" strike="noStrike" kern="1200" cap="none" spc="0" normalizeH="0" baseline="0" noProof="0">
              <a:ln>
                <a:noFill/>
              </a:ln>
              <a:solidFill>
                <a:srgbClr val="FF0000"/>
              </a:solidFill>
              <a:effectLst/>
              <a:uLnTx/>
              <a:uFillTx/>
              <a:latin typeface="Calibri" panose="020F0502020204030204"/>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Pseudorandom Generator (PRG)</a:t>
            </a:r>
          </a:p>
        </p:txBody>
      </p:sp>
      <mc:AlternateContent xmlns:mc="http://schemas.openxmlformats.org/markup-compatibility/2006" xmlns:a14="http://schemas.microsoft.com/office/drawing/2010/main">
        <mc:Choice Requires="a14">
          <p:graphicFrame>
            <p:nvGraphicFramePr>
              <p:cNvPr id="9" name="Table 8">
                <a:extLst>
                  <a:ext uri="{FF2B5EF4-FFF2-40B4-BE49-F238E27FC236}">
                    <a16:creationId xmlns:a16="http://schemas.microsoft.com/office/drawing/2014/main" id="{72108FFF-9809-4C2B-5109-C0750BF828C2}"/>
                  </a:ext>
                </a:extLst>
              </p:cNvPr>
              <p:cNvGraphicFramePr>
                <a:graphicFrameLocks noGrp="1"/>
              </p:cNvGraphicFramePr>
              <p:nvPr/>
            </p:nvGraphicFramePr>
            <p:xfrm>
              <a:off x="1699977" y="1649327"/>
              <a:ext cx="2132778" cy="652423"/>
            </p:xfrm>
            <a:graphic>
              <a:graphicData uri="http://schemas.openxmlformats.org/drawingml/2006/table">
                <a:tbl>
                  <a:tblPr firstRow="1" bandRow="1">
                    <a:tableStyleId>{5C22544A-7EE6-4342-B048-85BDC9FD1C3A}</a:tableStyleId>
                  </a:tblPr>
                  <a:tblGrid>
                    <a:gridCol w="710926">
                      <a:extLst>
                        <a:ext uri="{9D8B030D-6E8A-4147-A177-3AD203B41FA5}">
                          <a16:colId xmlns:a16="http://schemas.microsoft.com/office/drawing/2014/main" val="1505967610"/>
                        </a:ext>
                      </a:extLst>
                    </a:gridCol>
                    <a:gridCol w="710926">
                      <a:extLst>
                        <a:ext uri="{9D8B030D-6E8A-4147-A177-3AD203B41FA5}">
                          <a16:colId xmlns:a16="http://schemas.microsoft.com/office/drawing/2014/main" val="3324139585"/>
                        </a:ext>
                      </a:extLst>
                    </a:gridCol>
                    <a:gridCol w="710926">
                      <a:extLst>
                        <a:ext uri="{9D8B030D-6E8A-4147-A177-3AD203B41FA5}">
                          <a16:colId xmlns:a16="http://schemas.microsoft.com/office/drawing/2014/main" val="1832702559"/>
                        </a:ext>
                      </a:extLst>
                    </a:gridCol>
                  </a:tblGrid>
                  <a:tr h="652423">
                    <a:tc>
                      <a:txBody>
                        <a:bodyPr/>
                        <a:lstStyle/>
                        <a:p>
                          <a:pPr algn="ctr"/>
                          <a:endParaRPr lang="en-US">
                            <a:solidFill>
                              <a:schemeClr val="tx1"/>
                            </a:solidFill>
                          </a:endParaRPr>
                        </a:p>
                      </a:txBody>
                      <a:tcPr anchor="ctr">
                        <a:solidFill>
                          <a:schemeClr val="bg2">
                            <a:lumMod val="90000"/>
                          </a:schemeClr>
                        </a:solidFill>
                      </a:tcPr>
                    </a:tc>
                    <a:tc>
                      <a:txBody>
                        <a:bodyPr/>
                        <a:lstStyle/>
                        <a:p>
                          <a:pPr algn="ctr"/>
                          <a14:m>
                            <m:oMathPara xmlns:m="http://schemas.openxmlformats.org/officeDocument/2006/math">
                              <m:oMathParaPr>
                                <m:jc m:val="centerGroup"/>
                              </m:oMathParaPr>
                              <m:oMath xmlns:m="http://schemas.openxmlformats.org/officeDocument/2006/math">
                                <m:r>
                                  <a:rPr lang="en-US" b="1" i="1" smtClean="0">
                                    <a:solidFill>
                                      <a:schemeClr val="tx1"/>
                                    </a:solidFill>
                                    <a:latin typeface="Cambria Math" panose="02040503050406030204" pitchFamily="18" charset="0"/>
                                  </a:rPr>
                                  <m:t>𝒙</m:t>
                                </m:r>
                              </m:oMath>
                            </m:oMathPara>
                          </a14:m>
                          <a:endParaRPr lang="en-US">
                            <a:solidFill>
                              <a:schemeClr val="tx1"/>
                            </a:solidFill>
                          </a:endParaRPr>
                        </a:p>
                      </a:txBody>
                      <a:tcPr anchor="ctr">
                        <a:solidFill>
                          <a:schemeClr val="accent2">
                            <a:lumMod val="40000"/>
                            <a:lumOff val="60000"/>
                          </a:schemeClr>
                        </a:solidFill>
                      </a:tcPr>
                    </a:tc>
                    <a:tc>
                      <a:txBody>
                        <a:bodyPr/>
                        <a:lstStyle/>
                        <a:p>
                          <a:pPr algn="ctr"/>
                          <a14:m>
                            <m:oMathPara xmlns:m="http://schemas.openxmlformats.org/officeDocument/2006/math">
                              <m:oMathParaPr>
                                <m:jc m:val="centerGroup"/>
                              </m:oMathParaPr>
                              <m:oMath xmlns:m="http://schemas.openxmlformats.org/officeDocument/2006/math">
                                <m:r>
                                  <a:rPr lang="en-US" b="1" i="1" smtClean="0">
                                    <a:solidFill>
                                      <a:schemeClr val="tx1"/>
                                    </a:solidFill>
                                    <a:latin typeface="Cambria Math" panose="02040503050406030204" pitchFamily="18" charset="0"/>
                                  </a:rPr>
                                  <m:t>𝒚</m:t>
                                </m:r>
                              </m:oMath>
                            </m:oMathPara>
                          </a14:m>
                          <a:endParaRPr lang="en-US">
                            <a:solidFill>
                              <a:schemeClr val="tx1"/>
                            </a:solidFill>
                          </a:endParaRPr>
                        </a:p>
                      </a:txBody>
                      <a:tcPr anchor="ctr">
                        <a:solidFill>
                          <a:schemeClr val="accent2">
                            <a:lumMod val="40000"/>
                            <a:lumOff val="60000"/>
                          </a:schemeClr>
                        </a:solidFill>
                      </a:tcPr>
                    </a:tc>
                    <a:extLst>
                      <a:ext uri="{0D108BD9-81ED-4DB2-BD59-A6C34878D82A}">
                        <a16:rowId xmlns:a16="http://schemas.microsoft.com/office/drawing/2014/main" val="2948961005"/>
                      </a:ext>
                    </a:extLst>
                  </a:tr>
                </a:tbl>
              </a:graphicData>
            </a:graphic>
          </p:graphicFrame>
        </mc:Choice>
        <mc:Fallback xmlns="">
          <p:graphicFrame>
            <p:nvGraphicFramePr>
              <p:cNvPr id="9" name="Table 8">
                <a:extLst>
                  <a:ext uri="{FF2B5EF4-FFF2-40B4-BE49-F238E27FC236}">
                    <a16:creationId xmlns:a16="http://schemas.microsoft.com/office/drawing/2014/main" id="{72108FFF-9809-4C2B-5109-C0750BF828C2}"/>
                  </a:ext>
                </a:extLst>
              </p:cNvPr>
              <p:cNvGraphicFramePr>
                <a:graphicFrameLocks noGrp="1"/>
              </p:cNvGraphicFramePr>
              <p:nvPr>
                <p:extLst>
                  <p:ext uri="{D42A27DB-BD31-4B8C-83A1-F6EECF244321}">
                    <p14:modId xmlns:p14="http://schemas.microsoft.com/office/powerpoint/2010/main" val="3637398973"/>
                  </p:ext>
                </p:extLst>
              </p:nvPr>
            </p:nvGraphicFramePr>
            <p:xfrm>
              <a:off x="1699977" y="1649327"/>
              <a:ext cx="2132778" cy="652423"/>
            </p:xfrm>
            <a:graphic>
              <a:graphicData uri="http://schemas.openxmlformats.org/drawingml/2006/table">
                <a:tbl>
                  <a:tblPr firstRow="1" bandRow="1">
                    <a:tableStyleId>{5C22544A-7EE6-4342-B048-85BDC9FD1C3A}</a:tableStyleId>
                  </a:tblPr>
                  <a:tblGrid>
                    <a:gridCol w="710926">
                      <a:extLst>
                        <a:ext uri="{9D8B030D-6E8A-4147-A177-3AD203B41FA5}">
                          <a16:colId xmlns:a16="http://schemas.microsoft.com/office/drawing/2014/main" val="1505967610"/>
                        </a:ext>
                      </a:extLst>
                    </a:gridCol>
                    <a:gridCol w="710926">
                      <a:extLst>
                        <a:ext uri="{9D8B030D-6E8A-4147-A177-3AD203B41FA5}">
                          <a16:colId xmlns:a16="http://schemas.microsoft.com/office/drawing/2014/main" val="3324139585"/>
                        </a:ext>
                      </a:extLst>
                    </a:gridCol>
                    <a:gridCol w="710926">
                      <a:extLst>
                        <a:ext uri="{9D8B030D-6E8A-4147-A177-3AD203B41FA5}">
                          <a16:colId xmlns:a16="http://schemas.microsoft.com/office/drawing/2014/main" val="1832702559"/>
                        </a:ext>
                      </a:extLst>
                    </a:gridCol>
                  </a:tblGrid>
                  <a:tr h="652423">
                    <a:tc>
                      <a:txBody>
                        <a:bodyPr/>
                        <a:lstStyle/>
                        <a:p>
                          <a:pPr algn="ctr"/>
                          <a:endParaRPr lang="en-US">
                            <a:solidFill>
                              <a:schemeClr val="tx1"/>
                            </a:solidFill>
                          </a:endParaRPr>
                        </a:p>
                      </a:txBody>
                      <a:tcPr anchor="ctr">
                        <a:solidFill>
                          <a:schemeClr val="bg2">
                            <a:lumMod val="90000"/>
                          </a:schemeClr>
                        </a:solidFill>
                      </a:tcPr>
                    </a:tc>
                    <a:tc>
                      <a:txBody>
                        <a:bodyPr/>
                        <a:lstStyle/>
                        <a:p>
                          <a:endParaRPr lang="en-US"/>
                        </a:p>
                      </a:txBody>
                      <a:tcPr anchor="ctr">
                        <a:blipFill>
                          <a:blip r:embed="rId4"/>
                          <a:stretch>
                            <a:fillRect l="-100000" r="-101754" b="-3774"/>
                          </a:stretch>
                        </a:blipFill>
                      </a:tcPr>
                    </a:tc>
                    <a:tc>
                      <a:txBody>
                        <a:bodyPr/>
                        <a:lstStyle/>
                        <a:p>
                          <a:endParaRPr lang="en-US"/>
                        </a:p>
                      </a:txBody>
                      <a:tcPr anchor="ctr">
                        <a:blipFill>
                          <a:blip r:embed="rId4"/>
                          <a:stretch>
                            <a:fillRect l="-203571" r="-3571" b="-3774"/>
                          </a:stretch>
                        </a:blipFill>
                      </a:tcPr>
                    </a:tc>
                    <a:extLst>
                      <a:ext uri="{0D108BD9-81ED-4DB2-BD59-A6C34878D82A}">
                        <a16:rowId xmlns:a16="http://schemas.microsoft.com/office/drawing/2014/main" val="2948961005"/>
                      </a:ext>
                    </a:extLst>
                  </a:tr>
                </a:tbl>
              </a:graphicData>
            </a:graphic>
          </p:graphicFrame>
        </mc:Fallback>
      </mc:AlternateContent>
      <p:sp>
        <p:nvSpPr>
          <p:cNvPr id="15" name="Trapezoid 14">
            <a:extLst>
              <a:ext uri="{FF2B5EF4-FFF2-40B4-BE49-F238E27FC236}">
                <a16:creationId xmlns:a16="http://schemas.microsoft.com/office/drawing/2014/main" id="{87D9FD7C-4D3B-19E0-5882-E2004F3CAC81}"/>
              </a:ext>
            </a:extLst>
          </p:cNvPr>
          <p:cNvSpPr/>
          <p:nvPr/>
        </p:nvSpPr>
        <p:spPr>
          <a:xfrm>
            <a:off x="6469224" y="2333708"/>
            <a:ext cx="5372860" cy="1338075"/>
          </a:xfrm>
          <a:prstGeom prst="trapezoid">
            <a:avLst>
              <a:gd name="adj" fmla="val 71516"/>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mc:AlternateContent xmlns:mc="http://schemas.openxmlformats.org/markup-compatibility/2006" xmlns:a14="http://schemas.microsoft.com/office/drawing/2010/main">
        <mc:Choice Requires="a14">
          <p:graphicFrame>
            <p:nvGraphicFramePr>
              <p:cNvPr id="16" name="Table 15">
                <a:extLst>
                  <a:ext uri="{FF2B5EF4-FFF2-40B4-BE49-F238E27FC236}">
                    <a16:creationId xmlns:a16="http://schemas.microsoft.com/office/drawing/2014/main" id="{B6E4C648-C5FB-98E3-0A1F-EA639AAF8234}"/>
                  </a:ext>
                </a:extLst>
              </p:cNvPr>
              <p:cNvGraphicFramePr>
                <a:graphicFrameLocks noGrp="1"/>
              </p:cNvGraphicFramePr>
              <p:nvPr/>
            </p:nvGraphicFramePr>
            <p:xfrm>
              <a:off x="7459772" y="1665306"/>
              <a:ext cx="3391764" cy="652423"/>
            </p:xfrm>
            <a:graphic>
              <a:graphicData uri="http://schemas.openxmlformats.org/drawingml/2006/table">
                <a:tbl>
                  <a:tblPr firstRow="1" bandRow="1">
                    <a:tableStyleId>{5C22544A-7EE6-4342-B048-85BDC9FD1C3A}</a:tableStyleId>
                  </a:tblPr>
                  <a:tblGrid>
                    <a:gridCol w="282647">
                      <a:extLst>
                        <a:ext uri="{9D8B030D-6E8A-4147-A177-3AD203B41FA5}">
                          <a16:colId xmlns:a16="http://schemas.microsoft.com/office/drawing/2014/main" val="1505967610"/>
                        </a:ext>
                      </a:extLst>
                    </a:gridCol>
                    <a:gridCol w="282647">
                      <a:extLst>
                        <a:ext uri="{9D8B030D-6E8A-4147-A177-3AD203B41FA5}">
                          <a16:colId xmlns:a16="http://schemas.microsoft.com/office/drawing/2014/main" val="3324139585"/>
                        </a:ext>
                      </a:extLst>
                    </a:gridCol>
                    <a:gridCol w="282647">
                      <a:extLst>
                        <a:ext uri="{9D8B030D-6E8A-4147-A177-3AD203B41FA5}">
                          <a16:colId xmlns:a16="http://schemas.microsoft.com/office/drawing/2014/main" val="1832702559"/>
                        </a:ext>
                      </a:extLst>
                    </a:gridCol>
                    <a:gridCol w="282647">
                      <a:extLst>
                        <a:ext uri="{9D8B030D-6E8A-4147-A177-3AD203B41FA5}">
                          <a16:colId xmlns:a16="http://schemas.microsoft.com/office/drawing/2014/main" val="323175910"/>
                        </a:ext>
                      </a:extLst>
                    </a:gridCol>
                    <a:gridCol w="282647">
                      <a:extLst>
                        <a:ext uri="{9D8B030D-6E8A-4147-A177-3AD203B41FA5}">
                          <a16:colId xmlns:a16="http://schemas.microsoft.com/office/drawing/2014/main" val="1499955638"/>
                        </a:ext>
                      </a:extLst>
                    </a:gridCol>
                    <a:gridCol w="282647">
                      <a:extLst>
                        <a:ext uri="{9D8B030D-6E8A-4147-A177-3AD203B41FA5}">
                          <a16:colId xmlns:a16="http://schemas.microsoft.com/office/drawing/2014/main" val="479664775"/>
                        </a:ext>
                      </a:extLst>
                    </a:gridCol>
                    <a:gridCol w="282647">
                      <a:extLst>
                        <a:ext uri="{9D8B030D-6E8A-4147-A177-3AD203B41FA5}">
                          <a16:colId xmlns:a16="http://schemas.microsoft.com/office/drawing/2014/main" val="684892535"/>
                        </a:ext>
                      </a:extLst>
                    </a:gridCol>
                    <a:gridCol w="282647">
                      <a:extLst>
                        <a:ext uri="{9D8B030D-6E8A-4147-A177-3AD203B41FA5}">
                          <a16:colId xmlns:a16="http://schemas.microsoft.com/office/drawing/2014/main" val="547417484"/>
                        </a:ext>
                      </a:extLst>
                    </a:gridCol>
                    <a:gridCol w="282647">
                      <a:extLst>
                        <a:ext uri="{9D8B030D-6E8A-4147-A177-3AD203B41FA5}">
                          <a16:colId xmlns:a16="http://schemas.microsoft.com/office/drawing/2014/main" val="3843829181"/>
                        </a:ext>
                      </a:extLst>
                    </a:gridCol>
                    <a:gridCol w="282647">
                      <a:extLst>
                        <a:ext uri="{9D8B030D-6E8A-4147-A177-3AD203B41FA5}">
                          <a16:colId xmlns:a16="http://schemas.microsoft.com/office/drawing/2014/main" val="2737301154"/>
                        </a:ext>
                      </a:extLst>
                    </a:gridCol>
                    <a:gridCol w="282647">
                      <a:extLst>
                        <a:ext uri="{9D8B030D-6E8A-4147-A177-3AD203B41FA5}">
                          <a16:colId xmlns:a16="http://schemas.microsoft.com/office/drawing/2014/main" val="4157496168"/>
                        </a:ext>
                      </a:extLst>
                    </a:gridCol>
                    <a:gridCol w="282647">
                      <a:extLst>
                        <a:ext uri="{9D8B030D-6E8A-4147-A177-3AD203B41FA5}">
                          <a16:colId xmlns:a16="http://schemas.microsoft.com/office/drawing/2014/main" val="654793301"/>
                        </a:ext>
                      </a:extLst>
                    </a:gridCol>
                  </a:tblGrid>
                  <a:tr h="652423">
                    <a:tc>
                      <a:txBody>
                        <a:bodyPr/>
                        <a:lstStyle/>
                        <a:p>
                          <a:pPr algn="ctr"/>
                          <a:endParaRPr lang="en-US">
                            <a:solidFill>
                              <a:schemeClr val="tx1"/>
                            </a:solidFill>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endParaRPr lang="en-US">
                            <a:solidFill>
                              <a:schemeClr val="tx1"/>
                            </a:solidFill>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endParaRPr lang="en-US">
                            <a:solidFill>
                              <a:schemeClr val="tx1"/>
                            </a:solidFill>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endParaRPr lang="en-US">
                            <a:solidFill>
                              <a:schemeClr val="tx1"/>
                            </a:solidFill>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14:m>
                            <m:oMathPara xmlns:m="http://schemas.openxmlformats.org/officeDocument/2006/math">
                              <m:oMathParaPr>
                                <m:jc m:val="centerGroup"/>
                              </m:oMathParaPr>
                              <m:oMath xmlns:m="http://schemas.openxmlformats.org/officeDocument/2006/math">
                                <m:sSub>
                                  <m:sSubPr>
                                    <m:ctrlPr>
                                      <a:rPr lang="en-US" b="1" i="1" smtClean="0">
                                        <a:solidFill>
                                          <a:schemeClr val="tx1"/>
                                        </a:solidFill>
                                        <a:latin typeface="Cambria Math" panose="02040503050406030204" pitchFamily="18" charset="0"/>
                                      </a:rPr>
                                    </m:ctrlPr>
                                  </m:sSubPr>
                                  <m:e>
                                    <m:r>
                                      <a:rPr lang="en-US" b="1" i="1" smtClean="0">
                                        <a:solidFill>
                                          <a:schemeClr val="tx1"/>
                                        </a:solidFill>
                                        <a:latin typeface="Cambria Math" panose="02040503050406030204" pitchFamily="18" charset="0"/>
                                      </a:rPr>
                                      <m:t>𝒙</m:t>
                                    </m:r>
                                  </m:e>
                                  <m:sub>
                                    <m:r>
                                      <a:rPr lang="en-US" b="1" i="1" smtClean="0">
                                        <a:solidFill>
                                          <a:schemeClr val="tx1"/>
                                        </a:solidFill>
                                        <a:latin typeface="Cambria Math" panose="02040503050406030204" pitchFamily="18" charset="0"/>
                                      </a:rPr>
                                      <m:t>𝟏</m:t>
                                    </m:r>
                                  </m:sub>
                                </m:sSub>
                              </m:oMath>
                            </m:oMathPara>
                          </a14:m>
                          <a:endParaRPr lang="en-US">
                            <a:solidFill>
                              <a:schemeClr val="tx1"/>
                            </a:solidFill>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14:m>
                            <m:oMathPara xmlns:m="http://schemas.openxmlformats.org/officeDocument/2006/math">
                              <m:oMathParaPr>
                                <m:jc m:val="centerGroup"/>
                              </m:oMathParaPr>
                              <m:oMath xmlns:m="http://schemas.openxmlformats.org/officeDocument/2006/math">
                                <m:sSub>
                                  <m:sSubPr>
                                    <m:ctrlPr>
                                      <a:rPr lang="en-US" b="1" i="1" smtClean="0">
                                        <a:solidFill>
                                          <a:schemeClr val="tx1"/>
                                        </a:solidFill>
                                        <a:latin typeface="Cambria Math" panose="02040503050406030204" pitchFamily="18" charset="0"/>
                                      </a:rPr>
                                    </m:ctrlPr>
                                  </m:sSubPr>
                                  <m:e>
                                    <m:r>
                                      <a:rPr lang="en-US" b="1" i="1" smtClean="0">
                                        <a:solidFill>
                                          <a:schemeClr val="tx1"/>
                                        </a:solidFill>
                                        <a:latin typeface="Cambria Math" panose="02040503050406030204" pitchFamily="18" charset="0"/>
                                      </a:rPr>
                                      <m:t>𝒙</m:t>
                                    </m:r>
                                  </m:e>
                                  <m:sub>
                                    <m:r>
                                      <a:rPr lang="en-US" b="1" i="1" smtClean="0">
                                        <a:solidFill>
                                          <a:schemeClr val="tx1"/>
                                        </a:solidFill>
                                        <a:latin typeface="Cambria Math" panose="02040503050406030204" pitchFamily="18" charset="0"/>
                                      </a:rPr>
                                      <m:t>𝟐</m:t>
                                    </m:r>
                                  </m:sub>
                                </m:sSub>
                              </m:oMath>
                            </m:oMathPara>
                          </a14:m>
                          <a:endParaRPr lang="en-US">
                            <a:solidFill>
                              <a:schemeClr val="tx1"/>
                            </a:solidFill>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14:m>
                            <m:oMathPara xmlns:m="http://schemas.openxmlformats.org/officeDocument/2006/math">
                              <m:oMathParaPr>
                                <m:jc m:val="centerGroup"/>
                              </m:oMathParaPr>
                              <m:oMath xmlns:m="http://schemas.openxmlformats.org/officeDocument/2006/math">
                                <m:sSub>
                                  <m:sSubPr>
                                    <m:ctrlPr>
                                      <a:rPr lang="en-US" b="1" i="1" smtClean="0">
                                        <a:solidFill>
                                          <a:schemeClr val="tx1"/>
                                        </a:solidFill>
                                        <a:latin typeface="Cambria Math" panose="02040503050406030204" pitchFamily="18" charset="0"/>
                                      </a:rPr>
                                    </m:ctrlPr>
                                  </m:sSubPr>
                                  <m:e>
                                    <m:r>
                                      <a:rPr lang="en-US" b="1" i="1" smtClean="0">
                                        <a:solidFill>
                                          <a:schemeClr val="tx1"/>
                                        </a:solidFill>
                                        <a:latin typeface="Cambria Math" panose="02040503050406030204" pitchFamily="18" charset="0"/>
                                      </a:rPr>
                                      <m:t>𝒙</m:t>
                                    </m:r>
                                  </m:e>
                                  <m:sub>
                                    <m:r>
                                      <a:rPr lang="en-US" b="1" i="1" smtClean="0">
                                        <a:solidFill>
                                          <a:schemeClr val="tx1"/>
                                        </a:solidFill>
                                        <a:latin typeface="Cambria Math" panose="02040503050406030204" pitchFamily="18" charset="0"/>
                                      </a:rPr>
                                      <m:t>𝟑</m:t>
                                    </m:r>
                                  </m:sub>
                                </m:sSub>
                              </m:oMath>
                            </m:oMathPara>
                          </a14:m>
                          <a:endParaRPr lang="en-US">
                            <a:solidFill>
                              <a:schemeClr val="tx1"/>
                            </a:solidFill>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14:m>
                            <m:oMathPara xmlns:m="http://schemas.openxmlformats.org/officeDocument/2006/math">
                              <m:oMathParaPr>
                                <m:jc m:val="centerGroup"/>
                              </m:oMathParaPr>
                              <m:oMath xmlns:m="http://schemas.openxmlformats.org/officeDocument/2006/math">
                                <m:sSub>
                                  <m:sSubPr>
                                    <m:ctrlPr>
                                      <a:rPr lang="en-US" b="1" i="1" smtClean="0">
                                        <a:solidFill>
                                          <a:schemeClr val="tx1"/>
                                        </a:solidFill>
                                        <a:latin typeface="Cambria Math" panose="02040503050406030204" pitchFamily="18" charset="0"/>
                                      </a:rPr>
                                    </m:ctrlPr>
                                  </m:sSubPr>
                                  <m:e>
                                    <m:r>
                                      <a:rPr lang="en-US" b="1" i="1" smtClean="0">
                                        <a:solidFill>
                                          <a:schemeClr val="tx1"/>
                                        </a:solidFill>
                                        <a:latin typeface="Cambria Math" panose="02040503050406030204" pitchFamily="18" charset="0"/>
                                      </a:rPr>
                                      <m:t>𝒙</m:t>
                                    </m:r>
                                  </m:e>
                                  <m:sub>
                                    <m:r>
                                      <a:rPr lang="en-US" b="1" i="1" smtClean="0">
                                        <a:solidFill>
                                          <a:schemeClr val="tx1"/>
                                        </a:solidFill>
                                        <a:latin typeface="Cambria Math" panose="02040503050406030204" pitchFamily="18" charset="0"/>
                                      </a:rPr>
                                      <m:t>𝟒</m:t>
                                    </m:r>
                                  </m:sub>
                                </m:sSub>
                              </m:oMath>
                            </m:oMathPara>
                          </a14:m>
                          <a:endParaRPr lang="en-US">
                            <a:solidFill>
                              <a:schemeClr val="tx1"/>
                            </a:solidFill>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14:m>
                            <m:oMathPara xmlns:m="http://schemas.openxmlformats.org/officeDocument/2006/math">
                              <m:oMathParaPr>
                                <m:jc m:val="centerGroup"/>
                              </m:oMathParaPr>
                              <m:oMath xmlns:m="http://schemas.openxmlformats.org/officeDocument/2006/math">
                                <m:sSub>
                                  <m:sSubPr>
                                    <m:ctrlPr>
                                      <a:rPr lang="en-US" b="1" i="1" smtClean="0">
                                        <a:solidFill>
                                          <a:schemeClr val="tx1"/>
                                        </a:solidFill>
                                        <a:latin typeface="Cambria Math" panose="02040503050406030204" pitchFamily="18" charset="0"/>
                                      </a:rPr>
                                    </m:ctrlPr>
                                  </m:sSubPr>
                                  <m:e>
                                    <m:r>
                                      <a:rPr lang="en-US" b="1" i="1" smtClean="0">
                                        <a:solidFill>
                                          <a:schemeClr val="tx1"/>
                                        </a:solidFill>
                                        <a:latin typeface="Cambria Math" panose="02040503050406030204" pitchFamily="18" charset="0"/>
                                      </a:rPr>
                                      <m:t>𝒚</m:t>
                                    </m:r>
                                  </m:e>
                                  <m:sub>
                                    <m:r>
                                      <a:rPr lang="en-US" b="1" i="1" smtClean="0">
                                        <a:solidFill>
                                          <a:schemeClr val="tx1"/>
                                        </a:solidFill>
                                        <a:latin typeface="Cambria Math" panose="02040503050406030204" pitchFamily="18" charset="0"/>
                                      </a:rPr>
                                      <m:t>𝟏</m:t>
                                    </m:r>
                                  </m:sub>
                                </m:sSub>
                              </m:oMath>
                            </m:oMathPara>
                          </a14:m>
                          <a:endParaRPr lang="en-US">
                            <a:solidFill>
                              <a:schemeClr val="tx1"/>
                            </a:solidFill>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14:m>
                            <m:oMathPara xmlns:m="http://schemas.openxmlformats.org/officeDocument/2006/math">
                              <m:oMathParaPr>
                                <m:jc m:val="centerGroup"/>
                              </m:oMathParaPr>
                              <m:oMath xmlns:m="http://schemas.openxmlformats.org/officeDocument/2006/math">
                                <m:sSub>
                                  <m:sSubPr>
                                    <m:ctrlPr>
                                      <a:rPr lang="en-US" b="1" i="1" smtClean="0">
                                        <a:solidFill>
                                          <a:schemeClr val="tx1"/>
                                        </a:solidFill>
                                        <a:latin typeface="Cambria Math" panose="02040503050406030204" pitchFamily="18" charset="0"/>
                                      </a:rPr>
                                    </m:ctrlPr>
                                  </m:sSubPr>
                                  <m:e>
                                    <m:r>
                                      <a:rPr lang="en-US" b="1" i="1" smtClean="0">
                                        <a:solidFill>
                                          <a:schemeClr val="tx1"/>
                                        </a:solidFill>
                                        <a:latin typeface="Cambria Math" panose="02040503050406030204" pitchFamily="18" charset="0"/>
                                      </a:rPr>
                                      <m:t>𝒚</m:t>
                                    </m:r>
                                  </m:e>
                                  <m:sub>
                                    <m:r>
                                      <a:rPr lang="en-US" b="1" i="1" smtClean="0">
                                        <a:solidFill>
                                          <a:schemeClr val="tx1"/>
                                        </a:solidFill>
                                        <a:latin typeface="Cambria Math" panose="02040503050406030204" pitchFamily="18" charset="0"/>
                                      </a:rPr>
                                      <m:t>𝟐</m:t>
                                    </m:r>
                                  </m:sub>
                                </m:sSub>
                              </m:oMath>
                            </m:oMathPara>
                          </a14:m>
                          <a:endParaRPr lang="en-US">
                            <a:solidFill>
                              <a:schemeClr val="tx1"/>
                            </a:solidFill>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14:m>
                            <m:oMathPara xmlns:m="http://schemas.openxmlformats.org/officeDocument/2006/math">
                              <m:oMathParaPr>
                                <m:jc m:val="centerGroup"/>
                              </m:oMathParaPr>
                              <m:oMath xmlns:m="http://schemas.openxmlformats.org/officeDocument/2006/math">
                                <m:sSub>
                                  <m:sSubPr>
                                    <m:ctrlPr>
                                      <a:rPr lang="en-US" b="1" i="1" smtClean="0">
                                        <a:solidFill>
                                          <a:schemeClr val="tx1"/>
                                        </a:solidFill>
                                        <a:latin typeface="Cambria Math" panose="02040503050406030204" pitchFamily="18" charset="0"/>
                                      </a:rPr>
                                    </m:ctrlPr>
                                  </m:sSubPr>
                                  <m:e>
                                    <m:r>
                                      <a:rPr lang="en-US" b="1" i="1" smtClean="0">
                                        <a:solidFill>
                                          <a:schemeClr val="tx1"/>
                                        </a:solidFill>
                                        <a:latin typeface="Cambria Math" panose="02040503050406030204" pitchFamily="18" charset="0"/>
                                      </a:rPr>
                                      <m:t>𝒚</m:t>
                                    </m:r>
                                  </m:e>
                                  <m:sub>
                                    <m:r>
                                      <a:rPr lang="en-US" b="1" i="1" smtClean="0">
                                        <a:solidFill>
                                          <a:schemeClr val="tx1"/>
                                        </a:solidFill>
                                        <a:latin typeface="Cambria Math" panose="02040503050406030204" pitchFamily="18" charset="0"/>
                                      </a:rPr>
                                      <m:t>𝟑</m:t>
                                    </m:r>
                                  </m:sub>
                                </m:sSub>
                              </m:oMath>
                            </m:oMathPara>
                          </a14:m>
                          <a:endParaRPr lang="en-US">
                            <a:solidFill>
                              <a:schemeClr val="tx1"/>
                            </a:solidFill>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14:m>
                            <m:oMathPara xmlns:m="http://schemas.openxmlformats.org/officeDocument/2006/math">
                              <m:oMathParaPr>
                                <m:jc m:val="centerGroup"/>
                              </m:oMathParaPr>
                              <m:oMath xmlns:m="http://schemas.openxmlformats.org/officeDocument/2006/math">
                                <m:sSub>
                                  <m:sSubPr>
                                    <m:ctrlPr>
                                      <a:rPr lang="en-US" b="1" i="1" smtClean="0">
                                        <a:solidFill>
                                          <a:schemeClr val="tx1"/>
                                        </a:solidFill>
                                        <a:latin typeface="Cambria Math" panose="02040503050406030204" pitchFamily="18" charset="0"/>
                                      </a:rPr>
                                    </m:ctrlPr>
                                  </m:sSubPr>
                                  <m:e>
                                    <m:r>
                                      <a:rPr lang="en-US" b="1" i="1" smtClean="0">
                                        <a:solidFill>
                                          <a:schemeClr val="tx1"/>
                                        </a:solidFill>
                                        <a:latin typeface="Cambria Math" panose="02040503050406030204" pitchFamily="18" charset="0"/>
                                      </a:rPr>
                                      <m:t>𝒚</m:t>
                                    </m:r>
                                  </m:e>
                                  <m:sub>
                                    <m:r>
                                      <a:rPr lang="en-US" b="1" i="1" smtClean="0">
                                        <a:solidFill>
                                          <a:schemeClr val="tx1"/>
                                        </a:solidFill>
                                        <a:latin typeface="Cambria Math" panose="02040503050406030204" pitchFamily="18" charset="0"/>
                                      </a:rPr>
                                      <m:t>𝟒</m:t>
                                    </m:r>
                                  </m:sub>
                                </m:sSub>
                              </m:oMath>
                            </m:oMathPara>
                          </a14:m>
                          <a:endParaRPr lang="en-US">
                            <a:solidFill>
                              <a:schemeClr val="tx1"/>
                            </a:solidFill>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2948961005"/>
                      </a:ext>
                    </a:extLst>
                  </a:tr>
                </a:tbl>
              </a:graphicData>
            </a:graphic>
          </p:graphicFrame>
        </mc:Choice>
        <mc:Fallback xmlns="">
          <p:graphicFrame>
            <p:nvGraphicFramePr>
              <p:cNvPr id="16" name="Table 15">
                <a:extLst>
                  <a:ext uri="{FF2B5EF4-FFF2-40B4-BE49-F238E27FC236}">
                    <a16:creationId xmlns:a16="http://schemas.microsoft.com/office/drawing/2014/main" id="{B6E4C648-C5FB-98E3-0A1F-EA639AAF8234}"/>
                  </a:ext>
                </a:extLst>
              </p:cNvPr>
              <p:cNvGraphicFramePr>
                <a:graphicFrameLocks noGrp="1"/>
              </p:cNvGraphicFramePr>
              <p:nvPr>
                <p:extLst>
                  <p:ext uri="{D42A27DB-BD31-4B8C-83A1-F6EECF244321}">
                    <p14:modId xmlns:p14="http://schemas.microsoft.com/office/powerpoint/2010/main" val="2345602115"/>
                  </p:ext>
                </p:extLst>
              </p:nvPr>
            </p:nvGraphicFramePr>
            <p:xfrm>
              <a:off x="7459772" y="1665306"/>
              <a:ext cx="3391764" cy="652423"/>
            </p:xfrm>
            <a:graphic>
              <a:graphicData uri="http://schemas.openxmlformats.org/drawingml/2006/table">
                <a:tbl>
                  <a:tblPr firstRow="1" bandRow="1">
                    <a:tableStyleId>{5C22544A-7EE6-4342-B048-85BDC9FD1C3A}</a:tableStyleId>
                  </a:tblPr>
                  <a:tblGrid>
                    <a:gridCol w="282647">
                      <a:extLst>
                        <a:ext uri="{9D8B030D-6E8A-4147-A177-3AD203B41FA5}">
                          <a16:colId xmlns:a16="http://schemas.microsoft.com/office/drawing/2014/main" val="1505967610"/>
                        </a:ext>
                      </a:extLst>
                    </a:gridCol>
                    <a:gridCol w="282647">
                      <a:extLst>
                        <a:ext uri="{9D8B030D-6E8A-4147-A177-3AD203B41FA5}">
                          <a16:colId xmlns:a16="http://schemas.microsoft.com/office/drawing/2014/main" val="3324139585"/>
                        </a:ext>
                      </a:extLst>
                    </a:gridCol>
                    <a:gridCol w="282647">
                      <a:extLst>
                        <a:ext uri="{9D8B030D-6E8A-4147-A177-3AD203B41FA5}">
                          <a16:colId xmlns:a16="http://schemas.microsoft.com/office/drawing/2014/main" val="1832702559"/>
                        </a:ext>
                      </a:extLst>
                    </a:gridCol>
                    <a:gridCol w="282647">
                      <a:extLst>
                        <a:ext uri="{9D8B030D-6E8A-4147-A177-3AD203B41FA5}">
                          <a16:colId xmlns:a16="http://schemas.microsoft.com/office/drawing/2014/main" val="323175910"/>
                        </a:ext>
                      </a:extLst>
                    </a:gridCol>
                    <a:gridCol w="282647">
                      <a:extLst>
                        <a:ext uri="{9D8B030D-6E8A-4147-A177-3AD203B41FA5}">
                          <a16:colId xmlns:a16="http://schemas.microsoft.com/office/drawing/2014/main" val="1499955638"/>
                        </a:ext>
                      </a:extLst>
                    </a:gridCol>
                    <a:gridCol w="282647">
                      <a:extLst>
                        <a:ext uri="{9D8B030D-6E8A-4147-A177-3AD203B41FA5}">
                          <a16:colId xmlns:a16="http://schemas.microsoft.com/office/drawing/2014/main" val="479664775"/>
                        </a:ext>
                      </a:extLst>
                    </a:gridCol>
                    <a:gridCol w="282647">
                      <a:extLst>
                        <a:ext uri="{9D8B030D-6E8A-4147-A177-3AD203B41FA5}">
                          <a16:colId xmlns:a16="http://schemas.microsoft.com/office/drawing/2014/main" val="684892535"/>
                        </a:ext>
                      </a:extLst>
                    </a:gridCol>
                    <a:gridCol w="282647">
                      <a:extLst>
                        <a:ext uri="{9D8B030D-6E8A-4147-A177-3AD203B41FA5}">
                          <a16:colId xmlns:a16="http://schemas.microsoft.com/office/drawing/2014/main" val="547417484"/>
                        </a:ext>
                      </a:extLst>
                    </a:gridCol>
                    <a:gridCol w="282647">
                      <a:extLst>
                        <a:ext uri="{9D8B030D-6E8A-4147-A177-3AD203B41FA5}">
                          <a16:colId xmlns:a16="http://schemas.microsoft.com/office/drawing/2014/main" val="3843829181"/>
                        </a:ext>
                      </a:extLst>
                    </a:gridCol>
                    <a:gridCol w="282647">
                      <a:extLst>
                        <a:ext uri="{9D8B030D-6E8A-4147-A177-3AD203B41FA5}">
                          <a16:colId xmlns:a16="http://schemas.microsoft.com/office/drawing/2014/main" val="2737301154"/>
                        </a:ext>
                      </a:extLst>
                    </a:gridCol>
                    <a:gridCol w="282647">
                      <a:extLst>
                        <a:ext uri="{9D8B030D-6E8A-4147-A177-3AD203B41FA5}">
                          <a16:colId xmlns:a16="http://schemas.microsoft.com/office/drawing/2014/main" val="4157496168"/>
                        </a:ext>
                      </a:extLst>
                    </a:gridCol>
                    <a:gridCol w="282647">
                      <a:extLst>
                        <a:ext uri="{9D8B030D-6E8A-4147-A177-3AD203B41FA5}">
                          <a16:colId xmlns:a16="http://schemas.microsoft.com/office/drawing/2014/main" val="654793301"/>
                        </a:ext>
                      </a:extLst>
                    </a:gridCol>
                  </a:tblGrid>
                  <a:tr h="652423">
                    <a:tc>
                      <a:txBody>
                        <a:bodyPr/>
                        <a:lstStyle/>
                        <a:p>
                          <a:pPr algn="ctr"/>
                          <a:endParaRPr lang="en-US">
                            <a:solidFill>
                              <a:schemeClr val="tx1"/>
                            </a:solidFill>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endParaRPr lang="en-US">
                            <a:solidFill>
                              <a:schemeClr val="tx1"/>
                            </a:solidFill>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endParaRPr lang="en-US">
                            <a:solidFill>
                              <a:schemeClr val="tx1"/>
                            </a:solidFill>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endParaRPr lang="en-US">
                            <a:solidFill>
                              <a:schemeClr val="tx1"/>
                            </a:solidFill>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en-US"/>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l="-391304" t="-1923" r="-682609" b="-1923"/>
                          </a:stretch>
                        </a:blipFill>
                      </a:tcPr>
                    </a:tc>
                    <a:tc>
                      <a:txBody>
                        <a:bodyPr/>
                        <a:lstStyle/>
                        <a:p>
                          <a:endParaRPr lang="en-US"/>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l="-513636" t="-1923" r="-613636" b="-1923"/>
                          </a:stretch>
                        </a:blipFill>
                      </a:tcPr>
                    </a:tc>
                    <a:tc>
                      <a:txBody>
                        <a:bodyPr/>
                        <a:lstStyle/>
                        <a:p>
                          <a:endParaRPr lang="en-US"/>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l="-613636" t="-1923" r="-513636" b="-1923"/>
                          </a:stretch>
                        </a:blipFill>
                      </a:tcPr>
                    </a:tc>
                    <a:tc>
                      <a:txBody>
                        <a:bodyPr/>
                        <a:lstStyle/>
                        <a:p>
                          <a:endParaRPr lang="en-US"/>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l="-682609" t="-1923" r="-391304" b="-1923"/>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l="-818182" t="-1923" r="-309091" b="-1923"/>
                          </a:stretch>
                        </a:blipFill>
                      </a:tcPr>
                    </a:tc>
                    <a:tc>
                      <a:txBody>
                        <a:bodyPr/>
                        <a:lstStyle/>
                        <a:p>
                          <a:endParaRPr lang="en-US"/>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l="-918182" t="-1923" r="-209091" b="-1923"/>
                          </a:stretch>
                        </a:blipFill>
                      </a:tcPr>
                    </a:tc>
                    <a:tc>
                      <a:txBody>
                        <a:bodyPr/>
                        <a:lstStyle/>
                        <a:p>
                          <a:endParaRPr lang="en-US"/>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l="-973913" t="-1923" r="-100000" b="-1923"/>
                          </a:stretch>
                        </a:blipFill>
                      </a:tcPr>
                    </a:tc>
                    <a:tc>
                      <a:txBody>
                        <a:bodyPr/>
                        <a:lstStyle/>
                        <a:p>
                          <a:endParaRPr lang="en-US"/>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l="-1122727" t="-1923" r="-4545" b="-1923"/>
                          </a:stretch>
                        </a:blipFill>
                      </a:tcPr>
                    </a:tc>
                    <a:extLst>
                      <a:ext uri="{0D108BD9-81ED-4DB2-BD59-A6C34878D82A}">
                        <a16:rowId xmlns:a16="http://schemas.microsoft.com/office/drawing/2014/main" val="2948961005"/>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17" name="Table 16">
                <a:extLst>
                  <a:ext uri="{FF2B5EF4-FFF2-40B4-BE49-F238E27FC236}">
                    <a16:creationId xmlns:a16="http://schemas.microsoft.com/office/drawing/2014/main" id="{A0EFD982-1474-7105-5611-BDF2AEEE24BC}"/>
                  </a:ext>
                </a:extLst>
              </p:cNvPr>
              <p:cNvGraphicFramePr>
                <a:graphicFrameLocks noGrp="1"/>
              </p:cNvGraphicFramePr>
              <p:nvPr/>
            </p:nvGraphicFramePr>
            <p:xfrm>
              <a:off x="6469224" y="3703811"/>
              <a:ext cx="5372860" cy="652423"/>
            </p:xfrm>
            <a:graphic>
              <a:graphicData uri="http://schemas.openxmlformats.org/drawingml/2006/table">
                <a:tbl>
                  <a:tblPr firstRow="1" bandRow="1">
                    <a:tableStyleId>{5C22544A-7EE6-4342-B048-85BDC9FD1C3A}</a:tableStyleId>
                  </a:tblPr>
                  <a:tblGrid>
                    <a:gridCol w="268643">
                      <a:extLst>
                        <a:ext uri="{9D8B030D-6E8A-4147-A177-3AD203B41FA5}">
                          <a16:colId xmlns:a16="http://schemas.microsoft.com/office/drawing/2014/main" val="1505967610"/>
                        </a:ext>
                      </a:extLst>
                    </a:gridCol>
                    <a:gridCol w="268643">
                      <a:extLst>
                        <a:ext uri="{9D8B030D-6E8A-4147-A177-3AD203B41FA5}">
                          <a16:colId xmlns:a16="http://schemas.microsoft.com/office/drawing/2014/main" val="3324139585"/>
                        </a:ext>
                      </a:extLst>
                    </a:gridCol>
                    <a:gridCol w="268643">
                      <a:extLst>
                        <a:ext uri="{9D8B030D-6E8A-4147-A177-3AD203B41FA5}">
                          <a16:colId xmlns:a16="http://schemas.microsoft.com/office/drawing/2014/main" val="1832702559"/>
                        </a:ext>
                      </a:extLst>
                    </a:gridCol>
                    <a:gridCol w="268643">
                      <a:extLst>
                        <a:ext uri="{9D8B030D-6E8A-4147-A177-3AD203B41FA5}">
                          <a16:colId xmlns:a16="http://schemas.microsoft.com/office/drawing/2014/main" val="57687090"/>
                        </a:ext>
                      </a:extLst>
                    </a:gridCol>
                    <a:gridCol w="268643">
                      <a:extLst>
                        <a:ext uri="{9D8B030D-6E8A-4147-A177-3AD203B41FA5}">
                          <a16:colId xmlns:a16="http://schemas.microsoft.com/office/drawing/2014/main" val="3045403893"/>
                        </a:ext>
                      </a:extLst>
                    </a:gridCol>
                    <a:gridCol w="268643">
                      <a:extLst>
                        <a:ext uri="{9D8B030D-6E8A-4147-A177-3AD203B41FA5}">
                          <a16:colId xmlns:a16="http://schemas.microsoft.com/office/drawing/2014/main" val="2881016150"/>
                        </a:ext>
                      </a:extLst>
                    </a:gridCol>
                    <a:gridCol w="268643">
                      <a:extLst>
                        <a:ext uri="{9D8B030D-6E8A-4147-A177-3AD203B41FA5}">
                          <a16:colId xmlns:a16="http://schemas.microsoft.com/office/drawing/2014/main" val="1499108232"/>
                        </a:ext>
                      </a:extLst>
                    </a:gridCol>
                    <a:gridCol w="268643">
                      <a:extLst>
                        <a:ext uri="{9D8B030D-6E8A-4147-A177-3AD203B41FA5}">
                          <a16:colId xmlns:a16="http://schemas.microsoft.com/office/drawing/2014/main" val="728997671"/>
                        </a:ext>
                      </a:extLst>
                    </a:gridCol>
                    <a:gridCol w="268643">
                      <a:extLst>
                        <a:ext uri="{9D8B030D-6E8A-4147-A177-3AD203B41FA5}">
                          <a16:colId xmlns:a16="http://schemas.microsoft.com/office/drawing/2014/main" val="809195761"/>
                        </a:ext>
                      </a:extLst>
                    </a:gridCol>
                    <a:gridCol w="268643">
                      <a:extLst>
                        <a:ext uri="{9D8B030D-6E8A-4147-A177-3AD203B41FA5}">
                          <a16:colId xmlns:a16="http://schemas.microsoft.com/office/drawing/2014/main" val="837510495"/>
                        </a:ext>
                      </a:extLst>
                    </a:gridCol>
                    <a:gridCol w="268643">
                      <a:extLst>
                        <a:ext uri="{9D8B030D-6E8A-4147-A177-3AD203B41FA5}">
                          <a16:colId xmlns:a16="http://schemas.microsoft.com/office/drawing/2014/main" val="3121756938"/>
                        </a:ext>
                      </a:extLst>
                    </a:gridCol>
                    <a:gridCol w="268643">
                      <a:extLst>
                        <a:ext uri="{9D8B030D-6E8A-4147-A177-3AD203B41FA5}">
                          <a16:colId xmlns:a16="http://schemas.microsoft.com/office/drawing/2014/main" val="4227433774"/>
                        </a:ext>
                      </a:extLst>
                    </a:gridCol>
                    <a:gridCol w="268643">
                      <a:extLst>
                        <a:ext uri="{9D8B030D-6E8A-4147-A177-3AD203B41FA5}">
                          <a16:colId xmlns:a16="http://schemas.microsoft.com/office/drawing/2014/main" val="2606934610"/>
                        </a:ext>
                      </a:extLst>
                    </a:gridCol>
                    <a:gridCol w="268643">
                      <a:extLst>
                        <a:ext uri="{9D8B030D-6E8A-4147-A177-3AD203B41FA5}">
                          <a16:colId xmlns:a16="http://schemas.microsoft.com/office/drawing/2014/main" val="1971794784"/>
                        </a:ext>
                      </a:extLst>
                    </a:gridCol>
                    <a:gridCol w="268643">
                      <a:extLst>
                        <a:ext uri="{9D8B030D-6E8A-4147-A177-3AD203B41FA5}">
                          <a16:colId xmlns:a16="http://schemas.microsoft.com/office/drawing/2014/main" val="1432752645"/>
                        </a:ext>
                      </a:extLst>
                    </a:gridCol>
                    <a:gridCol w="268643">
                      <a:extLst>
                        <a:ext uri="{9D8B030D-6E8A-4147-A177-3AD203B41FA5}">
                          <a16:colId xmlns:a16="http://schemas.microsoft.com/office/drawing/2014/main" val="3560143455"/>
                        </a:ext>
                      </a:extLst>
                    </a:gridCol>
                    <a:gridCol w="268643">
                      <a:extLst>
                        <a:ext uri="{9D8B030D-6E8A-4147-A177-3AD203B41FA5}">
                          <a16:colId xmlns:a16="http://schemas.microsoft.com/office/drawing/2014/main" val="3556899114"/>
                        </a:ext>
                      </a:extLst>
                    </a:gridCol>
                    <a:gridCol w="268643">
                      <a:extLst>
                        <a:ext uri="{9D8B030D-6E8A-4147-A177-3AD203B41FA5}">
                          <a16:colId xmlns:a16="http://schemas.microsoft.com/office/drawing/2014/main" val="338496233"/>
                        </a:ext>
                      </a:extLst>
                    </a:gridCol>
                    <a:gridCol w="268643">
                      <a:extLst>
                        <a:ext uri="{9D8B030D-6E8A-4147-A177-3AD203B41FA5}">
                          <a16:colId xmlns:a16="http://schemas.microsoft.com/office/drawing/2014/main" val="919566746"/>
                        </a:ext>
                      </a:extLst>
                    </a:gridCol>
                    <a:gridCol w="268643">
                      <a:extLst>
                        <a:ext uri="{9D8B030D-6E8A-4147-A177-3AD203B41FA5}">
                          <a16:colId xmlns:a16="http://schemas.microsoft.com/office/drawing/2014/main" val="989486214"/>
                        </a:ext>
                      </a:extLst>
                    </a:gridCol>
                  </a:tblGrid>
                  <a:tr h="652423">
                    <a:tc>
                      <a:txBody>
                        <a:bodyPr/>
                        <a:lstStyle/>
                        <a:p>
                          <a:pPr algn="ctr"/>
                          <a:endParaRPr lang="en-US">
                            <a:solidFill>
                              <a:schemeClr val="tx1"/>
                            </a:solidFill>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endParaRPr lang="en-US">
                            <a:solidFill>
                              <a:schemeClr val="tx1"/>
                            </a:solidFill>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endParaRPr lang="en-US">
                            <a:solidFill>
                              <a:schemeClr val="tx1"/>
                            </a:solidFill>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endParaRPr lang="en-US">
                            <a:solidFill>
                              <a:schemeClr val="tx1"/>
                            </a:solidFill>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endParaRPr lang="en-US">
                            <a:solidFill>
                              <a:schemeClr val="tx1"/>
                            </a:solidFill>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endParaRPr lang="en-US">
                            <a:solidFill>
                              <a:schemeClr val="tx1"/>
                            </a:solidFill>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endParaRPr lang="en-US">
                            <a:solidFill>
                              <a:schemeClr val="tx1"/>
                            </a:solidFill>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endParaRPr lang="en-US">
                            <a:solidFill>
                              <a:schemeClr val="tx1"/>
                            </a:solidFill>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14:m>
                            <m:oMathPara xmlns:m="http://schemas.openxmlformats.org/officeDocument/2006/math">
                              <m:oMathParaPr>
                                <m:jc m:val="centerGroup"/>
                              </m:oMathParaPr>
                              <m:oMath xmlns:m="http://schemas.openxmlformats.org/officeDocument/2006/math">
                                <m:sSub>
                                  <m:sSubPr>
                                    <m:ctrlPr>
                                      <a:rPr lang="en-US" b="1" i="1" smtClean="0">
                                        <a:solidFill>
                                          <a:schemeClr val="tx1"/>
                                        </a:solidFill>
                                        <a:latin typeface="Cambria Math" panose="02040503050406030204" pitchFamily="18" charset="0"/>
                                      </a:rPr>
                                    </m:ctrlPr>
                                  </m:sSubPr>
                                  <m:e>
                                    <m:r>
                                      <a:rPr lang="en-US" b="1" i="1" smtClean="0">
                                        <a:solidFill>
                                          <a:schemeClr val="tx1"/>
                                        </a:solidFill>
                                        <a:latin typeface="Cambria Math" panose="02040503050406030204" pitchFamily="18" charset="0"/>
                                      </a:rPr>
                                      <m:t>𝒛</m:t>
                                    </m:r>
                                  </m:e>
                                  <m:sub>
                                    <m:r>
                                      <a:rPr lang="en-US" b="1" i="1" smtClean="0">
                                        <a:solidFill>
                                          <a:schemeClr val="tx1"/>
                                        </a:solidFill>
                                        <a:latin typeface="Cambria Math" panose="02040503050406030204" pitchFamily="18" charset="0"/>
                                      </a:rPr>
                                      <m:t>𝟏</m:t>
                                    </m:r>
                                  </m:sub>
                                </m:sSub>
                              </m:oMath>
                            </m:oMathPara>
                          </a14:m>
                          <a:endParaRPr lang="en-US">
                            <a:solidFill>
                              <a:schemeClr val="tx1"/>
                            </a:solidFill>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14:m>
                            <m:oMathPara xmlns:m="http://schemas.openxmlformats.org/officeDocument/2006/math">
                              <m:oMathParaPr>
                                <m:jc m:val="centerGroup"/>
                              </m:oMathParaPr>
                              <m:oMath xmlns:m="http://schemas.openxmlformats.org/officeDocument/2006/math">
                                <m:sSub>
                                  <m:sSubPr>
                                    <m:ctrlPr>
                                      <a:rPr lang="en-US" b="1" i="1" smtClean="0">
                                        <a:solidFill>
                                          <a:schemeClr val="tx1"/>
                                        </a:solidFill>
                                        <a:latin typeface="Cambria Math" panose="02040503050406030204" pitchFamily="18" charset="0"/>
                                      </a:rPr>
                                    </m:ctrlPr>
                                  </m:sSubPr>
                                  <m:e>
                                    <m:r>
                                      <a:rPr lang="en-US" b="1" i="1" smtClean="0">
                                        <a:solidFill>
                                          <a:schemeClr val="tx1"/>
                                        </a:solidFill>
                                        <a:latin typeface="Cambria Math" panose="02040503050406030204" pitchFamily="18" charset="0"/>
                                      </a:rPr>
                                      <m:t>𝒛</m:t>
                                    </m:r>
                                  </m:e>
                                  <m:sub>
                                    <m:r>
                                      <a:rPr lang="en-US" b="1" i="1" smtClean="0">
                                        <a:solidFill>
                                          <a:schemeClr val="tx1"/>
                                        </a:solidFill>
                                        <a:latin typeface="Cambria Math" panose="02040503050406030204" pitchFamily="18" charset="0"/>
                                      </a:rPr>
                                      <m:t>𝟐</m:t>
                                    </m:r>
                                  </m:sub>
                                </m:sSub>
                              </m:oMath>
                            </m:oMathPara>
                          </a14:m>
                          <a:endParaRPr lang="en-US">
                            <a:solidFill>
                              <a:schemeClr val="tx1"/>
                            </a:solidFill>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14:m>
                            <m:oMathPara xmlns:m="http://schemas.openxmlformats.org/officeDocument/2006/math">
                              <m:oMathParaPr>
                                <m:jc m:val="centerGroup"/>
                              </m:oMathParaPr>
                              <m:oMath xmlns:m="http://schemas.openxmlformats.org/officeDocument/2006/math">
                                <m:sSub>
                                  <m:sSubPr>
                                    <m:ctrlPr>
                                      <a:rPr lang="en-US" b="1" i="1" smtClean="0">
                                        <a:solidFill>
                                          <a:schemeClr val="tx1"/>
                                        </a:solidFill>
                                        <a:latin typeface="Cambria Math" panose="02040503050406030204" pitchFamily="18" charset="0"/>
                                      </a:rPr>
                                    </m:ctrlPr>
                                  </m:sSubPr>
                                  <m:e>
                                    <m:r>
                                      <a:rPr lang="en-US" b="1" i="1" smtClean="0">
                                        <a:solidFill>
                                          <a:schemeClr val="tx1"/>
                                        </a:solidFill>
                                        <a:latin typeface="Cambria Math" panose="02040503050406030204" pitchFamily="18" charset="0"/>
                                      </a:rPr>
                                      <m:t>𝒛</m:t>
                                    </m:r>
                                  </m:e>
                                  <m:sub>
                                    <m:r>
                                      <a:rPr lang="en-US" b="1" i="1" smtClean="0">
                                        <a:solidFill>
                                          <a:schemeClr val="tx1"/>
                                        </a:solidFill>
                                        <a:latin typeface="Cambria Math" panose="02040503050406030204" pitchFamily="18" charset="0"/>
                                      </a:rPr>
                                      <m:t>𝟑</m:t>
                                    </m:r>
                                  </m:sub>
                                </m:sSub>
                              </m:oMath>
                            </m:oMathPara>
                          </a14:m>
                          <a:endParaRPr lang="en-US">
                            <a:solidFill>
                              <a:schemeClr val="tx1"/>
                            </a:solidFill>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14:m>
                            <m:oMathPara xmlns:m="http://schemas.openxmlformats.org/officeDocument/2006/math">
                              <m:oMathParaPr>
                                <m:jc m:val="centerGroup"/>
                              </m:oMathParaPr>
                              <m:oMath xmlns:m="http://schemas.openxmlformats.org/officeDocument/2006/math">
                                <m:sSub>
                                  <m:sSubPr>
                                    <m:ctrlPr>
                                      <a:rPr lang="en-US" b="1" i="1" smtClean="0">
                                        <a:solidFill>
                                          <a:schemeClr val="tx1"/>
                                        </a:solidFill>
                                        <a:latin typeface="Cambria Math" panose="02040503050406030204" pitchFamily="18" charset="0"/>
                                      </a:rPr>
                                    </m:ctrlPr>
                                  </m:sSubPr>
                                  <m:e>
                                    <m:r>
                                      <a:rPr lang="en-US" b="1" i="1" smtClean="0">
                                        <a:solidFill>
                                          <a:schemeClr val="tx1"/>
                                        </a:solidFill>
                                        <a:latin typeface="Cambria Math" panose="02040503050406030204" pitchFamily="18" charset="0"/>
                                      </a:rPr>
                                      <m:t>𝒛</m:t>
                                    </m:r>
                                  </m:e>
                                  <m:sub>
                                    <m:r>
                                      <a:rPr lang="en-US" b="1" i="1" smtClean="0">
                                        <a:solidFill>
                                          <a:schemeClr val="tx1"/>
                                        </a:solidFill>
                                        <a:latin typeface="Cambria Math" panose="02040503050406030204" pitchFamily="18" charset="0"/>
                                      </a:rPr>
                                      <m:t>𝟒</m:t>
                                    </m:r>
                                  </m:sub>
                                </m:sSub>
                              </m:oMath>
                            </m:oMathPara>
                          </a14:m>
                          <a:endParaRPr lang="en-US">
                            <a:solidFill>
                              <a:schemeClr val="tx1"/>
                            </a:solidFill>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endParaRPr lang="en-US">
                            <a:solidFill>
                              <a:schemeClr val="tx1"/>
                            </a:solidFill>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endParaRPr lang="en-US">
                            <a:solidFill>
                              <a:schemeClr val="tx1"/>
                            </a:solidFill>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endParaRPr lang="en-US">
                            <a:solidFill>
                              <a:schemeClr val="tx1"/>
                            </a:solidFill>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endParaRPr lang="en-US">
                            <a:solidFill>
                              <a:schemeClr val="tx1"/>
                            </a:solidFill>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endParaRPr lang="en-US">
                            <a:solidFill>
                              <a:schemeClr val="tx1"/>
                            </a:solidFill>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endParaRPr lang="en-US">
                            <a:solidFill>
                              <a:schemeClr val="tx1"/>
                            </a:solidFill>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endParaRPr lang="en-US">
                            <a:solidFill>
                              <a:schemeClr val="tx1"/>
                            </a:solidFill>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endParaRPr lang="en-US">
                            <a:solidFill>
                              <a:schemeClr val="tx1"/>
                            </a:solidFill>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2948961005"/>
                      </a:ext>
                    </a:extLst>
                  </a:tr>
                </a:tbl>
              </a:graphicData>
            </a:graphic>
          </p:graphicFrame>
        </mc:Choice>
        <mc:Fallback xmlns="">
          <p:graphicFrame>
            <p:nvGraphicFramePr>
              <p:cNvPr id="17" name="Table 16">
                <a:extLst>
                  <a:ext uri="{FF2B5EF4-FFF2-40B4-BE49-F238E27FC236}">
                    <a16:creationId xmlns:a16="http://schemas.microsoft.com/office/drawing/2014/main" id="{A0EFD982-1474-7105-5611-BDF2AEEE24BC}"/>
                  </a:ext>
                </a:extLst>
              </p:cNvPr>
              <p:cNvGraphicFramePr>
                <a:graphicFrameLocks noGrp="1"/>
              </p:cNvGraphicFramePr>
              <p:nvPr>
                <p:extLst>
                  <p:ext uri="{D42A27DB-BD31-4B8C-83A1-F6EECF244321}">
                    <p14:modId xmlns:p14="http://schemas.microsoft.com/office/powerpoint/2010/main" val="3066152060"/>
                  </p:ext>
                </p:extLst>
              </p:nvPr>
            </p:nvGraphicFramePr>
            <p:xfrm>
              <a:off x="6469224" y="3703811"/>
              <a:ext cx="5372860" cy="652423"/>
            </p:xfrm>
            <a:graphic>
              <a:graphicData uri="http://schemas.openxmlformats.org/drawingml/2006/table">
                <a:tbl>
                  <a:tblPr firstRow="1" bandRow="1">
                    <a:tableStyleId>{5C22544A-7EE6-4342-B048-85BDC9FD1C3A}</a:tableStyleId>
                  </a:tblPr>
                  <a:tblGrid>
                    <a:gridCol w="268643">
                      <a:extLst>
                        <a:ext uri="{9D8B030D-6E8A-4147-A177-3AD203B41FA5}">
                          <a16:colId xmlns:a16="http://schemas.microsoft.com/office/drawing/2014/main" val="1505967610"/>
                        </a:ext>
                      </a:extLst>
                    </a:gridCol>
                    <a:gridCol w="268643">
                      <a:extLst>
                        <a:ext uri="{9D8B030D-6E8A-4147-A177-3AD203B41FA5}">
                          <a16:colId xmlns:a16="http://schemas.microsoft.com/office/drawing/2014/main" val="3324139585"/>
                        </a:ext>
                      </a:extLst>
                    </a:gridCol>
                    <a:gridCol w="268643">
                      <a:extLst>
                        <a:ext uri="{9D8B030D-6E8A-4147-A177-3AD203B41FA5}">
                          <a16:colId xmlns:a16="http://schemas.microsoft.com/office/drawing/2014/main" val="1832702559"/>
                        </a:ext>
                      </a:extLst>
                    </a:gridCol>
                    <a:gridCol w="268643">
                      <a:extLst>
                        <a:ext uri="{9D8B030D-6E8A-4147-A177-3AD203B41FA5}">
                          <a16:colId xmlns:a16="http://schemas.microsoft.com/office/drawing/2014/main" val="57687090"/>
                        </a:ext>
                      </a:extLst>
                    </a:gridCol>
                    <a:gridCol w="268643">
                      <a:extLst>
                        <a:ext uri="{9D8B030D-6E8A-4147-A177-3AD203B41FA5}">
                          <a16:colId xmlns:a16="http://schemas.microsoft.com/office/drawing/2014/main" val="3045403893"/>
                        </a:ext>
                      </a:extLst>
                    </a:gridCol>
                    <a:gridCol w="268643">
                      <a:extLst>
                        <a:ext uri="{9D8B030D-6E8A-4147-A177-3AD203B41FA5}">
                          <a16:colId xmlns:a16="http://schemas.microsoft.com/office/drawing/2014/main" val="2881016150"/>
                        </a:ext>
                      </a:extLst>
                    </a:gridCol>
                    <a:gridCol w="268643">
                      <a:extLst>
                        <a:ext uri="{9D8B030D-6E8A-4147-A177-3AD203B41FA5}">
                          <a16:colId xmlns:a16="http://schemas.microsoft.com/office/drawing/2014/main" val="1499108232"/>
                        </a:ext>
                      </a:extLst>
                    </a:gridCol>
                    <a:gridCol w="268643">
                      <a:extLst>
                        <a:ext uri="{9D8B030D-6E8A-4147-A177-3AD203B41FA5}">
                          <a16:colId xmlns:a16="http://schemas.microsoft.com/office/drawing/2014/main" val="728997671"/>
                        </a:ext>
                      </a:extLst>
                    </a:gridCol>
                    <a:gridCol w="268643">
                      <a:extLst>
                        <a:ext uri="{9D8B030D-6E8A-4147-A177-3AD203B41FA5}">
                          <a16:colId xmlns:a16="http://schemas.microsoft.com/office/drawing/2014/main" val="809195761"/>
                        </a:ext>
                      </a:extLst>
                    </a:gridCol>
                    <a:gridCol w="268643">
                      <a:extLst>
                        <a:ext uri="{9D8B030D-6E8A-4147-A177-3AD203B41FA5}">
                          <a16:colId xmlns:a16="http://schemas.microsoft.com/office/drawing/2014/main" val="837510495"/>
                        </a:ext>
                      </a:extLst>
                    </a:gridCol>
                    <a:gridCol w="268643">
                      <a:extLst>
                        <a:ext uri="{9D8B030D-6E8A-4147-A177-3AD203B41FA5}">
                          <a16:colId xmlns:a16="http://schemas.microsoft.com/office/drawing/2014/main" val="3121756938"/>
                        </a:ext>
                      </a:extLst>
                    </a:gridCol>
                    <a:gridCol w="268643">
                      <a:extLst>
                        <a:ext uri="{9D8B030D-6E8A-4147-A177-3AD203B41FA5}">
                          <a16:colId xmlns:a16="http://schemas.microsoft.com/office/drawing/2014/main" val="4227433774"/>
                        </a:ext>
                      </a:extLst>
                    </a:gridCol>
                    <a:gridCol w="268643">
                      <a:extLst>
                        <a:ext uri="{9D8B030D-6E8A-4147-A177-3AD203B41FA5}">
                          <a16:colId xmlns:a16="http://schemas.microsoft.com/office/drawing/2014/main" val="2606934610"/>
                        </a:ext>
                      </a:extLst>
                    </a:gridCol>
                    <a:gridCol w="268643">
                      <a:extLst>
                        <a:ext uri="{9D8B030D-6E8A-4147-A177-3AD203B41FA5}">
                          <a16:colId xmlns:a16="http://schemas.microsoft.com/office/drawing/2014/main" val="1971794784"/>
                        </a:ext>
                      </a:extLst>
                    </a:gridCol>
                    <a:gridCol w="268643">
                      <a:extLst>
                        <a:ext uri="{9D8B030D-6E8A-4147-A177-3AD203B41FA5}">
                          <a16:colId xmlns:a16="http://schemas.microsoft.com/office/drawing/2014/main" val="1432752645"/>
                        </a:ext>
                      </a:extLst>
                    </a:gridCol>
                    <a:gridCol w="268643">
                      <a:extLst>
                        <a:ext uri="{9D8B030D-6E8A-4147-A177-3AD203B41FA5}">
                          <a16:colId xmlns:a16="http://schemas.microsoft.com/office/drawing/2014/main" val="3560143455"/>
                        </a:ext>
                      </a:extLst>
                    </a:gridCol>
                    <a:gridCol w="268643">
                      <a:extLst>
                        <a:ext uri="{9D8B030D-6E8A-4147-A177-3AD203B41FA5}">
                          <a16:colId xmlns:a16="http://schemas.microsoft.com/office/drawing/2014/main" val="3556899114"/>
                        </a:ext>
                      </a:extLst>
                    </a:gridCol>
                    <a:gridCol w="268643">
                      <a:extLst>
                        <a:ext uri="{9D8B030D-6E8A-4147-A177-3AD203B41FA5}">
                          <a16:colId xmlns:a16="http://schemas.microsoft.com/office/drawing/2014/main" val="338496233"/>
                        </a:ext>
                      </a:extLst>
                    </a:gridCol>
                    <a:gridCol w="268643">
                      <a:extLst>
                        <a:ext uri="{9D8B030D-6E8A-4147-A177-3AD203B41FA5}">
                          <a16:colId xmlns:a16="http://schemas.microsoft.com/office/drawing/2014/main" val="919566746"/>
                        </a:ext>
                      </a:extLst>
                    </a:gridCol>
                    <a:gridCol w="268643">
                      <a:extLst>
                        <a:ext uri="{9D8B030D-6E8A-4147-A177-3AD203B41FA5}">
                          <a16:colId xmlns:a16="http://schemas.microsoft.com/office/drawing/2014/main" val="989486214"/>
                        </a:ext>
                      </a:extLst>
                    </a:gridCol>
                  </a:tblGrid>
                  <a:tr h="652423">
                    <a:tc>
                      <a:txBody>
                        <a:bodyPr/>
                        <a:lstStyle/>
                        <a:p>
                          <a:pPr algn="ctr"/>
                          <a:endParaRPr lang="en-US">
                            <a:solidFill>
                              <a:schemeClr val="tx1"/>
                            </a:solidFill>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endParaRPr lang="en-US">
                            <a:solidFill>
                              <a:schemeClr val="tx1"/>
                            </a:solidFill>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endParaRPr lang="en-US">
                            <a:solidFill>
                              <a:schemeClr val="tx1"/>
                            </a:solidFill>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endParaRPr lang="en-US">
                            <a:solidFill>
                              <a:schemeClr val="tx1"/>
                            </a:solidFill>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endParaRPr lang="en-US">
                            <a:solidFill>
                              <a:schemeClr val="tx1"/>
                            </a:solidFill>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endParaRPr lang="en-US">
                            <a:solidFill>
                              <a:schemeClr val="tx1"/>
                            </a:solidFill>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endParaRPr lang="en-US">
                            <a:solidFill>
                              <a:schemeClr val="tx1"/>
                            </a:solidFill>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endParaRPr lang="en-US">
                            <a:solidFill>
                              <a:schemeClr val="tx1"/>
                            </a:solidFill>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en-US"/>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6"/>
                          <a:stretch>
                            <a:fillRect l="-814286" t="-1887" r="-1114286" b="-1887"/>
                          </a:stretch>
                        </a:blipFill>
                      </a:tcPr>
                    </a:tc>
                    <a:tc>
                      <a:txBody>
                        <a:bodyPr/>
                        <a:lstStyle/>
                        <a:p>
                          <a:endParaRPr lang="en-US"/>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6"/>
                          <a:stretch>
                            <a:fillRect l="-914286" t="-1887" r="-1014286" b="-1887"/>
                          </a:stretch>
                        </a:blipFill>
                      </a:tcPr>
                    </a:tc>
                    <a:tc>
                      <a:txBody>
                        <a:bodyPr/>
                        <a:lstStyle/>
                        <a:p>
                          <a:endParaRPr lang="en-US"/>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6"/>
                          <a:stretch>
                            <a:fillRect l="-1014286" t="-1887" r="-914286" b="-1887"/>
                          </a:stretch>
                        </a:blipFill>
                      </a:tcPr>
                    </a:tc>
                    <a:tc>
                      <a:txBody>
                        <a:bodyPr/>
                        <a:lstStyle/>
                        <a:p>
                          <a:endParaRPr lang="en-US"/>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6"/>
                          <a:stretch>
                            <a:fillRect l="-1114286" t="-1887" r="-814286" b="-1887"/>
                          </a:stretch>
                        </a:blipFill>
                      </a:tcPr>
                    </a:tc>
                    <a:tc>
                      <a:txBody>
                        <a:bodyPr/>
                        <a:lstStyle/>
                        <a:p>
                          <a:pPr algn="ctr"/>
                          <a:endParaRPr lang="en-US">
                            <a:solidFill>
                              <a:schemeClr val="tx1"/>
                            </a:solidFill>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endParaRPr lang="en-US">
                            <a:solidFill>
                              <a:schemeClr val="tx1"/>
                            </a:solidFill>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endParaRPr lang="en-US">
                            <a:solidFill>
                              <a:schemeClr val="tx1"/>
                            </a:solidFill>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endParaRPr lang="en-US">
                            <a:solidFill>
                              <a:schemeClr val="tx1"/>
                            </a:solidFill>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endParaRPr lang="en-US">
                            <a:solidFill>
                              <a:schemeClr val="tx1"/>
                            </a:solidFill>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endParaRPr lang="en-US">
                            <a:solidFill>
                              <a:schemeClr val="tx1"/>
                            </a:solidFill>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endParaRPr lang="en-US">
                            <a:solidFill>
                              <a:schemeClr val="tx1"/>
                            </a:solidFill>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endParaRPr lang="en-US">
                            <a:solidFill>
                              <a:schemeClr val="tx1"/>
                            </a:solidFill>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2948961005"/>
                      </a:ext>
                    </a:extLst>
                  </a:tr>
                </a:tbl>
              </a:graphicData>
            </a:graphic>
          </p:graphicFrame>
        </mc:Fallback>
      </mc:AlternateContent>
      <p:sp>
        <p:nvSpPr>
          <p:cNvPr id="18" name="Arrow: Right 17">
            <a:extLst>
              <a:ext uri="{FF2B5EF4-FFF2-40B4-BE49-F238E27FC236}">
                <a16:creationId xmlns:a16="http://schemas.microsoft.com/office/drawing/2014/main" id="{D14E10B2-69C6-0778-106E-125A578F557D}"/>
              </a:ext>
            </a:extLst>
          </p:cNvPr>
          <p:cNvSpPr/>
          <p:nvPr/>
        </p:nvSpPr>
        <p:spPr>
          <a:xfrm>
            <a:off x="5343331" y="2637453"/>
            <a:ext cx="1125893" cy="311020"/>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19" name="TextBox 18">
            <a:extLst>
              <a:ext uri="{FF2B5EF4-FFF2-40B4-BE49-F238E27FC236}">
                <a16:creationId xmlns:a16="http://schemas.microsoft.com/office/drawing/2014/main" id="{F7507B7D-16AC-078B-CA24-C238C693F904}"/>
              </a:ext>
            </a:extLst>
          </p:cNvPr>
          <p:cNvSpPr txBox="1"/>
          <p:nvPr/>
        </p:nvSpPr>
        <p:spPr>
          <a:xfrm>
            <a:off x="7622090" y="725997"/>
            <a:ext cx="2792672"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0000"/>
                </a:solidFill>
                <a:effectLst/>
                <a:uLnTx/>
                <a:uFillTx/>
                <a:latin typeface="Calibri" panose="020F0502020204030204"/>
                <a:ea typeface="+mn-ea"/>
                <a:cs typeface="+mn-cs"/>
              </a:rPr>
              <a:t>Low degree </a:t>
            </a:r>
            <a:r>
              <a:rPr kumimoji="0" lang="en-US" sz="1800" i="0" u="none" strike="noStrike" kern="1200" cap="none" spc="0" normalizeH="0" baseline="0" noProof="0">
                <a:ln>
                  <a:noFill/>
                </a:ln>
                <a:solidFill>
                  <a:prstClr val="black"/>
                </a:solidFill>
                <a:effectLst/>
                <a:uLnTx/>
                <a:uFillTx/>
                <a:latin typeface="Calibri" panose="020F0502020204030204"/>
                <a:ea typeface="+mn-ea"/>
                <a:cs typeface="+mn-cs"/>
              </a:rPr>
              <a:t>Sparse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Pseudorandom Generator (Sparse PRG)</a:t>
            </a:r>
          </a:p>
        </p:txBody>
      </p:sp>
      <p:sp>
        <p:nvSpPr>
          <p:cNvPr id="20" name="TextBox 19">
            <a:extLst>
              <a:ext uri="{FF2B5EF4-FFF2-40B4-BE49-F238E27FC236}">
                <a16:creationId xmlns:a16="http://schemas.microsoft.com/office/drawing/2014/main" id="{263BCBC0-F7AF-BE04-D319-D3369F0FDFE9}"/>
              </a:ext>
            </a:extLst>
          </p:cNvPr>
          <p:cNvSpPr txBox="1"/>
          <p:nvPr/>
        </p:nvSpPr>
        <p:spPr>
          <a:xfrm>
            <a:off x="4901855" y="2001880"/>
            <a:ext cx="1971201" cy="738664"/>
          </a:xfrm>
          <a:prstGeom prst="rect">
            <a:avLst/>
          </a:prstGeom>
          <a:noFill/>
        </p:spPr>
        <p:txBody>
          <a:bodyPr wrap="square" rtlCol="0">
            <a:spAutoFit/>
          </a:bodyPr>
          <a:lstStyle/>
          <a:p>
            <a:pPr algn="ctr"/>
            <a:r>
              <a:rPr lang="en-US" sz="1400"/>
              <a:t>Encode the output and </a:t>
            </a:r>
            <a:r>
              <a:rPr lang="en-US" sz="1400">
                <a:solidFill>
                  <a:srgbClr val="FF0000"/>
                </a:solidFill>
              </a:rPr>
              <a:t>input</a:t>
            </a:r>
            <a:r>
              <a:rPr lang="en-US" sz="1400"/>
              <a:t> symbols in sparse format</a:t>
            </a:r>
          </a:p>
        </p:txBody>
      </p:sp>
      <p:cxnSp>
        <p:nvCxnSpPr>
          <p:cNvPr id="6" name="Straight Arrow Connector 5">
            <a:extLst>
              <a:ext uri="{FF2B5EF4-FFF2-40B4-BE49-F238E27FC236}">
                <a16:creationId xmlns:a16="http://schemas.microsoft.com/office/drawing/2014/main" id="{ED4E2981-7AD6-9DDB-3FAC-2F483AE8CC87}"/>
              </a:ext>
            </a:extLst>
          </p:cNvPr>
          <p:cNvCxnSpPr>
            <a:cxnSpLocks/>
          </p:cNvCxnSpPr>
          <p:nvPr/>
        </p:nvCxnSpPr>
        <p:spPr>
          <a:xfrm flipH="1">
            <a:off x="2940696" y="2346051"/>
            <a:ext cx="505410" cy="1288312"/>
          </a:xfrm>
          <a:prstGeom prst="straightConnector1">
            <a:avLst/>
          </a:prstGeom>
          <a:ln>
            <a:prstDash val="sysDash"/>
            <a:tailEnd type="triangle"/>
          </a:ln>
        </p:spPr>
        <p:style>
          <a:lnRef idx="2">
            <a:schemeClr val="accent5"/>
          </a:lnRef>
          <a:fillRef idx="0">
            <a:schemeClr val="accent5"/>
          </a:fillRef>
          <a:effectRef idx="1">
            <a:schemeClr val="accent5"/>
          </a:effectRef>
          <a:fontRef idx="minor">
            <a:schemeClr val="tx1"/>
          </a:fontRef>
        </p:style>
      </p:cxnSp>
      <p:cxnSp>
        <p:nvCxnSpPr>
          <p:cNvPr id="11" name="Straight Arrow Connector 10">
            <a:extLst>
              <a:ext uri="{FF2B5EF4-FFF2-40B4-BE49-F238E27FC236}">
                <a16:creationId xmlns:a16="http://schemas.microsoft.com/office/drawing/2014/main" id="{BA0EC138-5FE2-5FC8-D0B7-623C523D78ED}"/>
              </a:ext>
            </a:extLst>
          </p:cNvPr>
          <p:cNvCxnSpPr>
            <a:cxnSpLocks/>
            <a:stCxn id="9" idx="2"/>
            <a:endCxn id="4" idx="0"/>
          </p:cNvCxnSpPr>
          <p:nvPr/>
        </p:nvCxnSpPr>
        <p:spPr>
          <a:xfrm>
            <a:off x="2766366" y="2301750"/>
            <a:ext cx="9879" cy="1332613"/>
          </a:xfrm>
          <a:prstGeom prst="straightConnector1">
            <a:avLst/>
          </a:prstGeom>
          <a:ln>
            <a:prstDash val="sysDash"/>
            <a:tailEnd type="triangle"/>
          </a:ln>
        </p:spPr>
        <p:style>
          <a:lnRef idx="2">
            <a:schemeClr val="accent5"/>
          </a:lnRef>
          <a:fillRef idx="0">
            <a:schemeClr val="accent5"/>
          </a:fillRef>
          <a:effectRef idx="1">
            <a:schemeClr val="accent5"/>
          </a:effectRef>
          <a:fontRef idx="minor">
            <a:schemeClr val="tx1"/>
          </a:fontRef>
        </p:style>
      </p:cxnSp>
      <p:cxnSp>
        <p:nvCxnSpPr>
          <p:cNvPr id="25" name="Straight Arrow Connector 24">
            <a:extLst>
              <a:ext uri="{FF2B5EF4-FFF2-40B4-BE49-F238E27FC236}">
                <a16:creationId xmlns:a16="http://schemas.microsoft.com/office/drawing/2014/main" id="{015D7693-22E7-B9C8-23FD-3119B426B533}"/>
              </a:ext>
            </a:extLst>
          </p:cNvPr>
          <p:cNvCxnSpPr>
            <a:cxnSpLocks/>
          </p:cNvCxnSpPr>
          <p:nvPr/>
        </p:nvCxnSpPr>
        <p:spPr>
          <a:xfrm>
            <a:off x="8992983" y="2510141"/>
            <a:ext cx="44399" cy="1061644"/>
          </a:xfrm>
          <a:prstGeom prst="straightConnector1">
            <a:avLst/>
          </a:prstGeom>
          <a:ln>
            <a:prstDash val="sysDash"/>
            <a:tailEnd type="triangle"/>
          </a:ln>
        </p:spPr>
        <p:style>
          <a:lnRef idx="2">
            <a:schemeClr val="accent5"/>
          </a:lnRef>
          <a:fillRef idx="0">
            <a:schemeClr val="accent5"/>
          </a:fillRef>
          <a:effectRef idx="1">
            <a:schemeClr val="accent5"/>
          </a:effectRef>
          <a:fontRef idx="minor">
            <a:schemeClr val="tx1"/>
          </a:fontRef>
        </p:style>
      </p:cxnSp>
      <p:cxnSp>
        <p:nvCxnSpPr>
          <p:cNvPr id="27" name="Straight Arrow Connector 26">
            <a:extLst>
              <a:ext uri="{FF2B5EF4-FFF2-40B4-BE49-F238E27FC236}">
                <a16:creationId xmlns:a16="http://schemas.microsoft.com/office/drawing/2014/main" id="{25F1E807-74ED-2B32-4CAC-00DC1FD8770B}"/>
              </a:ext>
            </a:extLst>
          </p:cNvPr>
          <p:cNvCxnSpPr>
            <a:cxnSpLocks/>
          </p:cNvCxnSpPr>
          <p:nvPr/>
        </p:nvCxnSpPr>
        <p:spPr>
          <a:xfrm flipH="1">
            <a:off x="9265298" y="2579255"/>
            <a:ext cx="418515" cy="974759"/>
          </a:xfrm>
          <a:prstGeom prst="straightConnector1">
            <a:avLst/>
          </a:prstGeom>
          <a:ln>
            <a:prstDash val="sysDash"/>
            <a:tailEnd type="triangle"/>
          </a:ln>
        </p:spPr>
        <p:style>
          <a:lnRef idx="2">
            <a:schemeClr val="accent5"/>
          </a:lnRef>
          <a:fillRef idx="0">
            <a:schemeClr val="accent5"/>
          </a:fillRef>
          <a:effectRef idx="1">
            <a:schemeClr val="accent5"/>
          </a:effectRef>
          <a:fontRef idx="minor">
            <a:schemeClr val="tx1"/>
          </a:fontRef>
        </p:style>
      </p:cxn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B2C774D5-84C7-66DA-4C89-814DC7477413}"/>
                  </a:ext>
                </a:extLst>
              </p:cNvPr>
              <p:cNvSpPr txBox="1"/>
              <p:nvPr/>
            </p:nvSpPr>
            <p:spPr>
              <a:xfrm>
                <a:off x="1802625" y="4752828"/>
                <a:ext cx="139959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𝑧</m:t>
                      </m:r>
                      <m:r>
                        <a:rPr lang="en-US" b="0" i="1" smtClean="0">
                          <a:latin typeface="Cambria Math" panose="02040503050406030204" pitchFamily="18" charset="0"/>
                        </a:rPr>
                        <m:t>=</m:t>
                      </m:r>
                      <m:r>
                        <a:rPr lang="en-US" b="0" i="1" smtClean="0">
                          <a:latin typeface="Cambria Math" panose="02040503050406030204" pitchFamily="18" charset="0"/>
                        </a:rPr>
                        <m:t>𝑓</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 </m:t>
                      </m:r>
                      <m:r>
                        <a:rPr lang="en-US" b="0" i="1" smtClean="0">
                          <a:latin typeface="Cambria Math" panose="02040503050406030204" pitchFamily="18" charset="0"/>
                        </a:rPr>
                        <m:t>𝑦</m:t>
                      </m:r>
                      <m:r>
                        <a:rPr lang="en-US" b="0" i="1" smtClean="0">
                          <a:latin typeface="Cambria Math" panose="02040503050406030204" pitchFamily="18" charset="0"/>
                        </a:rPr>
                        <m:t>)</m:t>
                      </m:r>
                    </m:oMath>
                  </m:oMathPara>
                </a14:m>
                <a:endParaRPr lang="en-US"/>
              </a:p>
            </p:txBody>
          </p:sp>
        </mc:Choice>
        <mc:Fallback xmlns="">
          <p:sp>
            <p:nvSpPr>
              <p:cNvPr id="3" name="TextBox 2">
                <a:extLst>
                  <a:ext uri="{FF2B5EF4-FFF2-40B4-BE49-F238E27FC236}">
                    <a16:creationId xmlns:a16="http://schemas.microsoft.com/office/drawing/2014/main" id="{B2C774D5-84C7-66DA-4C89-814DC7477413}"/>
                  </a:ext>
                </a:extLst>
              </p:cNvPr>
              <p:cNvSpPr txBox="1">
                <a:spLocks noRot="1" noChangeAspect="1" noMove="1" noResize="1" noEditPoints="1" noAdjustHandles="1" noChangeArrowheads="1" noChangeShapeType="1" noTextEdit="1"/>
              </p:cNvSpPr>
              <p:nvPr/>
            </p:nvSpPr>
            <p:spPr>
              <a:xfrm>
                <a:off x="1802625" y="4752828"/>
                <a:ext cx="1399592" cy="369332"/>
              </a:xfrm>
              <a:prstGeom prst="rect">
                <a:avLst/>
              </a:prstGeom>
              <a:blipFill>
                <a:blip r:embed="rId7"/>
                <a:stretch>
                  <a:fillRect b="-1333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1" name="TextBox 20">
                <a:extLst>
                  <a:ext uri="{FF2B5EF4-FFF2-40B4-BE49-F238E27FC236}">
                    <a16:creationId xmlns:a16="http://schemas.microsoft.com/office/drawing/2014/main" id="{2FFFED97-493C-A979-D838-258D4780834C}"/>
                  </a:ext>
                </a:extLst>
              </p:cNvPr>
              <p:cNvSpPr txBox="1"/>
              <p:nvPr/>
            </p:nvSpPr>
            <p:spPr>
              <a:xfrm>
                <a:off x="2433985" y="5463130"/>
                <a:ext cx="9268409" cy="51744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 </m:t>
                          </m:r>
                          <m:r>
                            <a:rPr lang="en-US" b="0" i="1" smtClean="0">
                              <a:latin typeface="Cambria Math" panose="02040503050406030204" pitchFamily="18" charset="0"/>
                            </a:rPr>
                            <m:t>𝑦</m:t>
                          </m:r>
                        </m:e>
                      </m:d>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limUpp>
                            <m:limUppPr>
                              <m:ctrlPr>
                                <a:rPr lang="en-US" b="0" i="1" smtClean="0">
                                  <a:latin typeface="Cambria Math" panose="02040503050406030204" pitchFamily="18" charset="0"/>
                                </a:rPr>
                              </m:ctrlPr>
                            </m:limUppPr>
                            <m:e>
                              <m:r>
                                <a:rPr lang="en-US" b="0" i="1" smtClean="0">
                                  <a:latin typeface="Cambria Math" panose="02040503050406030204" pitchFamily="18" charset="0"/>
                                </a:rPr>
                                <m:t>=</m:t>
                              </m:r>
                            </m:e>
                            <m:lim>
                              <m:r>
                                <a:rPr lang="en-US" b="0" i="1" smtClean="0">
                                  <a:latin typeface="Cambria Math" panose="02040503050406030204" pitchFamily="18" charset="0"/>
                                </a:rPr>
                                <m:t>?</m:t>
                              </m:r>
                            </m:lim>
                          </m:limUpp>
                          <m:r>
                            <a:rPr lang="en-US" b="0" i="1" smtClean="0">
                              <a:latin typeface="Cambria Math" panose="02040503050406030204" pitchFamily="18" charset="0"/>
                            </a:rPr>
                            <m:t>1</m:t>
                          </m:r>
                        </m:e>
                      </m:d>
                      <m:d>
                        <m:dPr>
                          <m:ctrlPr>
                            <a:rPr lang="en-US" b="0" i="1" smtClean="0">
                              <a:latin typeface="Cambria Math" panose="02040503050406030204" pitchFamily="18" charset="0"/>
                            </a:rPr>
                          </m:ctrlPr>
                        </m:dPr>
                        <m:e>
                          <m:r>
                            <a:rPr lang="en-US" b="0" i="1" smtClean="0">
                              <a:latin typeface="Cambria Math" panose="02040503050406030204" pitchFamily="18" charset="0"/>
                            </a:rPr>
                            <m:t>𝑦</m:t>
                          </m:r>
                          <m:limUpp>
                            <m:limUppPr>
                              <m:ctrlPr>
                                <a:rPr lang="en-US" b="0" i="1" smtClean="0">
                                  <a:latin typeface="Cambria Math" panose="02040503050406030204" pitchFamily="18" charset="0"/>
                                </a:rPr>
                              </m:ctrlPr>
                            </m:limUppPr>
                            <m:e>
                              <m:r>
                                <a:rPr lang="en-US" b="0" i="1" smtClean="0">
                                  <a:latin typeface="Cambria Math" panose="02040503050406030204" pitchFamily="18" charset="0"/>
                                </a:rPr>
                                <m:t>=</m:t>
                              </m:r>
                            </m:e>
                            <m:lim>
                              <m:r>
                                <a:rPr lang="en-US" b="0" i="1" smtClean="0">
                                  <a:latin typeface="Cambria Math" panose="02040503050406030204" pitchFamily="18" charset="0"/>
                                </a:rPr>
                                <m:t>?</m:t>
                              </m:r>
                            </m:lim>
                          </m:limUpp>
                          <m:r>
                            <a:rPr lang="en-US" b="0" i="1" smtClean="0">
                              <a:latin typeface="Cambria Math" panose="02040503050406030204" pitchFamily="18" charset="0"/>
                            </a:rPr>
                            <m:t>1</m:t>
                          </m:r>
                        </m:e>
                      </m:d>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1, 1</m:t>
                          </m:r>
                        </m:e>
                      </m:d>
                      <m:r>
                        <a:rPr lang="en-US" b="0" i="1" smtClean="0">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𝑥</m:t>
                          </m:r>
                          <m:limUpp>
                            <m:limUppPr>
                              <m:ctrlPr>
                                <a:rPr lang="en-US" i="1">
                                  <a:latin typeface="Cambria Math" panose="02040503050406030204" pitchFamily="18" charset="0"/>
                                </a:rPr>
                              </m:ctrlPr>
                            </m:limUppPr>
                            <m:e>
                              <m:r>
                                <a:rPr lang="en-US" i="1">
                                  <a:latin typeface="Cambria Math" panose="02040503050406030204" pitchFamily="18" charset="0"/>
                                </a:rPr>
                                <m:t>=</m:t>
                              </m:r>
                            </m:e>
                            <m:lim>
                              <m:r>
                                <a:rPr lang="en-US" i="1">
                                  <a:latin typeface="Cambria Math" panose="02040503050406030204" pitchFamily="18" charset="0"/>
                                </a:rPr>
                                <m:t>?</m:t>
                              </m:r>
                            </m:lim>
                          </m:limUpp>
                          <m:r>
                            <a:rPr lang="en-US" i="1">
                              <a:latin typeface="Cambria Math" panose="02040503050406030204" pitchFamily="18" charset="0"/>
                            </a:rPr>
                            <m:t>1</m:t>
                          </m:r>
                        </m:e>
                      </m:d>
                      <m:d>
                        <m:dPr>
                          <m:ctrlPr>
                            <a:rPr lang="en-US" i="1">
                              <a:latin typeface="Cambria Math" panose="02040503050406030204" pitchFamily="18" charset="0"/>
                            </a:rPr>
                          </m:ctrlPr>
                        </m:dPr>
                        <m:e>
                          <m:r>
                            <a:rPr lang="en-US" i="1">
                              <a:latin typeface="Cambria Math" panose="02040503050406030204" pitchFamily="18" charset="0"/>
                            </a:rPr>
                            <m:t>𝑦</m:t>
                          </m:r>
                          <m:limUpp>
                            <m:limUppPr>
                              <m:ctrlPr>
                                <a:rPr lang="en-US" i="1">
                                  <a:latin typeface="Cambria Math" panose="02040503050406030204" pitchFamily="18" charset="0"/>
                                </a:rPr>
                              </m:ctrlPr>
                            </m:limUppPr>
                            <m:e>
                              <m:r>
                                <a:rPr lang="en-US" i="1">
                                  <a:latin typeface="Cambria Math" panose="02040503050406030204" pitchFamily="18" charset="0"/>
                                </a:rPr>
                                <m:t>=</m:t>
                              </m:r>
                            </m:e>
                            <m:lim>
                              <m:r>
                                <a:rPr lang="en-US" i="1">
                                  <a:latin typeface="Cambria Math" panose="02040503050406030204" pitchFamily="18" charset="0"/>
                                </a:rPr>
                                <m:t>?</m:t>
                              </m:r>
                            </m:lim>
                          </m:limUpp>
                          <m:r>
                            <a:rPr lang="en-US" b="0" i="1" smtClean="0">
                              <a:latin typeface="Cambria Math" panose="02040503050406030204" pitchFamily="18" charset="0"/>
                            </a:rPr>
                            <m:t>2</m:t>
                          </m:r>
                        </m:e>
                      </m:d>
                      <m:r>
                        <a:rPr lang="en-US" i="1">
                          <a:latin typeface="Cambria Math" panose="02040503050406030204" pitchFamily="18" charset="0"/>
                        </a:rPr>
                        <m:t>𝑓</m:t>
                      </m:r>
                      <m:d>
                        <m:dPr>
                          <m:ctrlPr>
                            <a:rPr lang="en-US" i="1">
                              <a:latin typeface="Cambria Math" panose="02040503050406030204" pitchFamily="18" charset="0"/>
                            </a:rPr>
                          </m:ctrlPr>
                        </m:dPr>
                        <m:e>
                          <m:r>
                            <a:rPr lang="en-US" i="1">
                              <a:latin typeface="Cambria Math" panose="02040503050406030204" pitchFamily="18" charset="0"/>
                            </a:rPr>
                            <m:t>1, </m:t>
                          </m:r>
                          <m:r>
                            <a:rPr lang="en-US" b="0" i="1" smtClean="0">
                              <a:latin typeface="Cambria Math" panose="02040503050406030204" pitchFamily="18" charset="0"/>
                            </a:rPr>
                            <m:t>2</m:t>
                          </m:r>
                        </m:e>
                      </m:d>
                      <m:r>
                        <a:rPr lang="en-US" b="0" i="1" smtClean="0">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𝑥</m:t>
                          </m:r>
                          <m:limUpp>
                            <m:limUppPr>
                              <m:ctrlPr>
                                <a:rPr lang="en-US" i="1">
                                  <a:latin typeface="Cambria Math" panose="02040503050406030204" pitchFamily="18" charset="0"/>
                                </a:rPr>
                              </m:ctrlPr>
                            </m:limUppPr>
                            <m:e>
                              <m:r>
                                <a:rPr lang="en-US" i="1">
                                  <a:latin typeface="Cambria Math" panose="02040503050406030204" pitchFamily="18" charset="0"/>
                                </a:rPr>
                                <m:t>=</m:t>
                              </m:r>
                            </m:e>
                            <m:lim>
                              <m:r>
                                <a:rPr lang="en-US" i="1">
                                  <a:latin typeface="Cambria Math" panose="02040503050406030204" pitchFamily="18" charset="0"/>
                                </a:rPr>
                                <m:t>?</m:t>
                              </m:r>
                            </m:lim>
                          </m:limUpp>
                          <m:r>
                            <a:rPr lang="en-US" b="0" i="1" smtClean="0">
                              <a:latin typeface="Cambria Math" panose="02040503050406030204" pitchFamily="18" charset="0"/>
                            </a:rPr>
                            <m:t>4</m:t>
                          </m:r>
                        </m:e>
                      </m:d>
                      <m:d>
                        <m:dPr>
                          <m:ctrlPr>
                            <a:rPr lang="en-US" i="1">
                              <a:latin typeface="Cambria Math" panose="02040503050406030204" pitchFamily="18" charset="0"/>
                            </a:rPr>
                          </m:ctrlPr>
                        </m:dPr>
                        <m:e>
                          <m:r>
                            <a:rPr lang="en-US" i="1">
                              <a:latin typeface="Cambria Math" panose="02040503050406030204" pitchFamily="18" charset="0"/>
                            </a:rPr>
                            <m:t>𝑦</m:t>
                          </m:r>
                          <m:limUpp>
                            <m:limUppPr>
                              <m:ctrlPr>
                                <a:rPr lang="en-US" i="1">
                                  <a:latin typeface="Cambria Math" panose="02040503050406030204" pitchFamily="18" charset="0"/>
                                </a:rPr>
                              </m:ctrlPr>
                            </m:limUppPr>
                            <m:e>
                              <m:r>
                                <a:rPr lang="en-US" i="1">
                                  <a:latin typeface="Cambria Math" panose="02040503050406030204" pitchFamily="18" charset="0"/>
                                </a:rPr>
                                <m:t>=</m:t>
                              </m:r>
                            </m:e>
                            <m:lim>
                              <m:r>
                                <a:rPr lang="en-US" i="1">
                                  <a:latin typeface="Cambria Math" panose="02040503050406030204" pitchFamily="18" charset="0"/>
                                </a:rPr>
                                <m:t>?</m:t>
                              </m:r>
                            </m:lim>
                          </m:limUpp>
                          <m:r>
                            <a:rPr lang="en-US" b="0" i="1" smtClean="0">
                              <a:latin typeface="Cambria Math" panose="02040503050406030204" pitchFamily="18" charset="0"/>
                            </a:rPr>
                            <m:t>4</m:t>
                          </m:r>
                        </m:e>
                      </m:d>
                      <m:r>
                        <a:rPr lang="en-US" i="1">
                          <a:latin typeface="Cambria Math" panose="02040503050406030204" pitchFamily="18" charset="0"/>
                        </a:rPr>
                        <m:t>𝑓</m:t>
                      </m:r>
                      <m:d>
                        <m:dPr>
                          <m:ctrlPr>
                            <a:rPr lang="en-US" i="1">
                              <a:latin typeface="Cambria Math" panose="02040503050406030204" pitchFamily="18" charset="0"/>
                            </a:rPr>
                          </m:ctrlPr>
                        </m:dPr>
                        <m:e>
                          <m:r>
                            <a:rPr lang="en-US" b="0" i="1" smtClean="0">
                              <a:latin typeface="Cambria Math" panose="02040503050406030204" pitchFamily="18" charset="0"/>
                            </a:rPr>
                            <m:t>4, 4</m:t>
                          </m:r>
                        </m:e>
                      </m:d>
                    </m:oMath>
                  </m:oMathPara>
                </a14:m>
                <a:endParaRPr lang="en-US" dirty="0"/>
              </a:p>
            </p:txBody>
          </p:sp>
        </mc:Choice>
        <mc:Fallback>
          <p:sp>
            <p:nvSpPr>
              <p:cNvPr id="21" name="TextBox 20">
                <a:extLst>
                  <a:ext uri="{FF2B5EF4-FFF2-40B4-BE49-F238E27FC236}">
                    <a16:creationId xmlns:a16="http://schemas.microsoft.com/office/drawing/2014/main" id="{2FFFED97-493C-A979-D838-258D4780834C}"/>
                  </a:ext>
                </a:extLst>
              </p:cNvPr>
              <p:cNvSpPr txBox="1">
                <a:spLocks noRot="1" noChangeAspect="1" noMove="1" noResize="1" noEditPoints="1" noAdjustHandles="1" noChangeArrowheads="1" noChangeShapeType="1" noTextEdit="1"/>
              </p:cNvSpPr>
              <p:nvPr/>
            </p:nvSpPr>
            <p:spPr>
              <a:xfrm>
                <a:off x="2433985" y="5463130"/>
                <a:ext cx="9268409" cy="517449"/>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15FC257D-98C0-44A6-10C7-9274F20193D0}"/>
                  </a:ext>
                </a:extLst>
              </p:cNvPr>
              <p:cNvSpPr txBox="1"/>
              <p:nvPr/>
            </p:nvSpPr>
            <p:spPr>
              <a:xfrm>
                <a:off x="3002353" y="6157387"/>
                <a:ext cx="6323182"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1</m:t>
                          </m:r>
                        </m:sub>
                      </m:sSub>
                      <m:r>
                        <a:rPr lang="en-US" b="0" i="1" smtClean="0">
                          <a:latin typeface="Cambria Math" panose="02040503050406030204" pitchFamily="18" charset="0"/>
                        </a:rPr>
                        <m:t>⋅</m:t>
                      </m:r>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1, 1</m:t>
                          </m:r>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2</m:t>
                          </m:r>
                        </m:sub>
                      </m:sSub>
                      <m:r>
                        <a:rPr lang="en-US" b="0" i="1" smtClean="0">
                          <a:latin typeface="Cambria Math" panose="02040503050406030204" pitchFamily="18" charset="0"/>
                        </a:rPr>
                        <m:t>⋅</m:t>
                      </m:r>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1, 2</m:t>
                          </m:r>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4</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4</m:t>
                          </m:r>
                        </m:sub>
                      </m:sSub>
                      <m:r>
                        <a:rPr lang="en-US" b="0" i="1" smtClean="0">
                          <a:latin typeface="Cambria Math" panose="02040503050406030204" pitchFamily="18" charset="0"/>
                        </a:rPr>
                        <m:t>⋅</m:t>
                      </m:r>
                      <m:r>
                        <a:rPr lang="en-US" b="0" i="1" smtClean="0">
                          <a:latin typeface="Cambria Math" panose="02040503050406030204" pitchFamily="18" charset="0"/>
                        </a:rPr>
                        <m:t>𝑓</m:t>
                      </m:r>
                      <m:r>
                        <a:rPr lang="en-US" b="0" i="1" smtClean="0">
                          <a:latin typeface="Cambria Math" panose="02040503050406030204" pitchFamily="18" charset="0"/>
                        </a:rPr>
                        <m:t>(4, 4)</m:t>
                      </m:r>
                    </m:oMath>
                  </m:oMathPara>
                </a14:m>
                <a:endParaRPr lang="en-US"/>
              </a:p>
              <a:p>
                <a:endParaRPr lang="en-US"/>
              </a:p>
            </p:txBody>
          </p:sp>
        </mc:Choice>
        <mc:Fallback xmlns="">
          <p:sp>
            <p:nvSpPr>
              <p:cNvPr id="26" name="TextBox 25">
                <a:extLst>
                  <a:ext uri="{FF2B5EF4-FFF2-40B4-BE49-F238E27FC236}">
                    <a16:creationId xmlns:a16="http://schemas.microsoft.com/office/drawing/2014/main" id="{15FC257D-98C0-44A6-10C7-9274F20193D0}"/>
                  </a:ext>
                </a:extLst>
              </p:cNvPr>
              <p:cNvSpPr txBox="1">
                <a:spLocks noRot="1" noChangeAspect="1" noMove="1" noResize="1" noEditPoints="1" noAdjustHandles="1" noChangeArrowheads="1" noChangeShapeType="1" noTextEdit="1"/>
              </p:cNvSpPr>
              <p:nvPr/>
            </p:nvSpPr>
            <p:spPr>
              <a:xfrm>
                <a:off x="3002353" y="6157387"/>
                <a:ext cx="6323182" cy="646331"/>
              </a:xfrm>
              <a:prstGeom prst="rect">
                <a:avLst/>
              </a:prstGeom>
              <a:blipFill>
                <a:blip r:embed="rId9"/>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956367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1" grpId="0"/>
      <p:bldP spid="2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16CAC-B392-9357-F63F-C3574225E207}"/>
              </a:ext>
            </a:extLst>
          </p:cNvPr>
          <p:cNvSpPr>
            <a:spLocks noGrp="1"/>
          </p:cNvSpPr>
          <p:nvPr>
            <p:ph type="title"/>
          </p:nvPr>
        </p:nvSpPr>
        <p:spPr/>
        <p:txBody>
          <a:bodyPr/>
          <a:lstStyle/>
          <a:p>
            <a:r>
              <a:rPr lang="en-US"/>
              <a:t>Summary</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C3E4FE79-B9E7-6A27-6C4E-4CD0D7FFF02E}"/>
                  </a:ext>
                </a:extLst>
              </p:cNvPr>
              <p:cNvSpPr txBox="1"/>
              <p:nvPr/>
            </p:nvSpPr>
            <p:spPr>
              <a:xfrm>
                <a:off x="2661169" y="1056927"/>
                <a:ext cx="5513614" cy="523220"/>
              </a:xfrm>
              <a:prstGeom prst="rect">
                <a:avLst/>
              </a:prstGeom>
              <a:noFill/>
              <a:ln w="12700">
                <a:solidFill>
                  <a:schemeClr val="tx1"/>
                </a:solidFill>
              </a:ln>
            </p:spPr>
            <p:txBody>
              <a:bodyPr wrap="square" rtlCol="0">
                <a:spAutoFit/>
              </a:bodyPr>
              <a:lstStyle/>
              <a:p>
                <a:pPr algn="ctr"/>
                <a14:m>
                  <m:oMath xmlns:m="http://schemas.openxmlformats.org/officeDocument/2006/math">
                    <m:r>
                      <a:rPr lang="en-US" sz="2800" b="0" i="1" smtClean="0">
                        <a:latin typeface="Cambria Math" panose="02040503050406030204" pitchFamily="18" charset="0"/>
                      </a:rPr>
                      <m:t>𝑑</m:t>
                    </m:r>
                  </m:oMath>
                </a14:m>
                <a:r>
                  <a:rPr lang="en-US" sz="2800"/>
                  <a:t> local PRG over alphabet </a:t>
                </a:r>
                <a14:m>
                  <m:oMath xmlns:m="http://schemas.openxmlformats.org/officeDocument/2006/math">
                    <m:r>
                      <m:rPr>
                        <m:sty m:val="p"/>
                      </m:rPr>
                      <a:rPr lang="en-US" sz="2800" b="0" i="0" smtClean="0">
                        <a:latin typeface="Cambria Math" panose="02040503050406030204" pitchFamily="18" charset="0"/>
                      </a:rPr>
                      <m:t>Σ</m:t>
                    </m:r>
                  </m:oMath>
                </a14:m>
                <a:endParaRPr lang="en-US" sz="2800"/>
              </a:p>
            </p:txBody>
          </p:sp>
        </mc:Choice>
        <mc:Fallback xmlns="">
          <p:sp>
            <p:nvSpPr>
              <p:cNvPr id="6" name="TextBox 5">
                <a:extLst>
                  <a:ext uri="{FF2B5EF4-FFF2-40B4-BE49-F238E27FC236}">
                    <a16:creationId xmlns:a16="http://schemas.microsoft.com/office/drawing/2014/main" id="{C3E4FE79-B9E7-6A27-6C4E-4CD0D7FFF02E}"/>
                  </a:ext>
                </a:extLst>
              </p:cNvPr>
              <p:cNvSpPr txBox="1">
                <a:spLocks noRot="1" noChangeAspect="1" noMove="1" noResize="1" noEditPoints="1" noAdjustHandles="1" noChangeArrowheads="1" noChangeShapeType="1" noTextEdit="1"/>
              </p:cNvSpPr>
              <p:nvPr/>
            </p:nvSpPr>
            <p:spPr>
              <a:xfrm>
                <a:off x="2661169" y="1056927"/>
                <a:ext cx="5513614" cy="523220"/>
              </a:xfrm>
              <a:prstGeom prst="rect">
                <a:avLst/>
              </a:prstGeom>
              <a:blipFill>
                <a:blip r:embed="rId2"/>
                <a:stretch>
                  <a:fillRect t="-9302" b="-32558"/>
                </a:stretch>
              </a:blipFill>
              <a:ln w="127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4F1C0BF0-764A-9C26-3A00-4C9F3B40284C}"/>
                  </a:ext>
                </a:extLst>
              </p:cNvPr>
              <p:cNvSpPr txBox="1"/>
              <p:nvPr/>
            </p:nvSpPr>
            <p:spPr>
              <a:xfrm>
                <a:off x="2145568" y="3206667"/>
                <a:ext cx="6544815" cy="523220"/>
              </a:xfrm>
              <a:prstGeom prst="rect">
                <a:avLst/>
              </a:prstGeom>
              <a:noFill/>
              <a:ln w="12700">
                <a:solidFill>
                  <a:schemeClr val="tx1"/>
                </a:solidFill>
              </a:ln>
            </p:spPr>
            <p:txBody>
              <a:bodyPr wrap="square" rtlCol="0">
                <a:spAutoFit/>
              </a:bodyPr>
              <a:lstStyle/>
              <a:p>
                <a:pPr algn="ctr"/>
                <a14:m>
                  <m:oMath xmlns:m="http://schemas.openxmlformats.org/officeDocument/2006/math">
                    <m:r>
                      <a:rPr lang="en-US" sz="2800" b="0" i="1" smtClean="0">
                        <a:latin typeface="Cambria Math" panose="02040503050406030204" pitchFamily="18" charset="0"/>
                      </a:rPr>
                      <m:t>𝑑</m:t>
                    </m:r>
                  </m:oMath>
                </a14:m>
                <a:r>
                  <a:rPr lang="en-US" sz="2800"/>
                  <a:t> degree Sparse PRG with sparsity </a:t>
                </a:r>
                <a14:m>
                  <m:oMath xmlns:m="http://schemas.openxmlformats.org/officeDocument/2006/math">
                    <m:r>
                      <m:rPr>
                        <m:sty m:val="p"/>
                      </m:rPr>
                      <a:rPr lang="en-US" sz="2800" b="0" i="0" smtClean="0">
                        <a:latin typeface="Cambria Math" panose="02040503050406030204" pitchFamily="18" charset="0"/>
                      </a:rPr>
                      <m:t>Σ</m:t>
                    </m:r>
                  </m:oMath>
                </a14:m>
                <a:endParaRPr lang="en-US" sz="2800"/>
              </a:p>
            </p:txBody>
          </p:sp>
        </mc:Choice>
        <mc:Fallback xmlns="">
          <p:sp>
            <p:nvSpPr>
              <p:cNvPr id="7" name="TextBox 6">
                <a:extLst>
                  <a:ext uri="{FF2B5EF4-FFF2-40B4-BE49-F238E27FC236}">
                    <a16:creationId xmlns:a16="http://schemas.microsoft.com/office/drawing/2014/main" id="{4F1C0BF0-764A-9C26-3A00-4C9F3B40284C}"/>
                  </a:ext>
                </a:extLst>
              </p:cNvPr>
              <p:cNvSpPr txBox="1">
                <a:spLocks noRot="1" noChangeAspect="1" noMove="1" noResize="1" noEditPoints="1" noAdjustHandles="1" noChangeArrowheads="1" noChangeShapeType="1" noTextEdit="1"/>
              </p:cNvSpPr>
              <p:nvPr/>
            </p:nvSpPr>
            <p:spPr>
              <a:xfrm>
                <a:off x="2145568" y="3206667"/>
                <a:ext cx="6544815" cy="523220"/>
              </a:xfrm>
              <a:prstGeom prst="rect">
                <a:avLst/>
              </a:prstGeom>
              <a:blipFill>
                <a:blip r:embed="rId3"/>
                <a:stretch>
                  <a:fillRect t="-11628" b="-30233"/>
                </a:stretch>
              </a:blipFill>
              <a:ln w="12700">
                <a:solidFill>
                  <a:schemeClr val="tx1"/>
                </a:solidFill>
              </a:ln>
            </p:spPr>
            <p:txBody>
              <a:bodyPr/>
              <a:lstStyle/>
              <a:p>
                <a:r>
                  <a:rPr lang="en-US">
                    <a:noFill/>
                  </a:rPr>
                  <a:t> </a:t>
                </a:r>
              </a:p>
            </p:txBody>
          </p:sp>
        </mc:Fallback>
      </mc:AlternateContent>
      <p:sp>
        <p:nvSpPr>
          <p:cNvPr id="8" name="TextBox 7">
            <a:extLst>
              <a:ext uri="{FF2B5EF4-FFF2-40B4-BE49-F238E27FC236}">
                <a16:creationId xmlns:a16="http://schemas.microsoft.com/office/drawing/2014/main" id="{8E618E93-1653-1BD0-35E8-8FE2D6C66644}"/>
              </a:ext>
            </a:extLst>
          </p:cNvPr>
          <p:cNvSpPr txBox="1"/>
          <p:nvPr/>
        </p:nvSpPr>
        <p:spPr>
          <a:xfrm>
            <a:off x="1873332" y="5505887"/>
            <a:ext cx="7089286" cy="523220"/>
          </a:xfrm>
          <a:prstGeom prst="rect">
            <a:avLst/>
          </a:prstGeom>
          <a:noFill/>
          <a:ln w="12700">
            <a:solidFill>
              <a:schemeClr val="tx1"/>
            </a:solidFill>
          </a:ln>
        </p:spPr>
        <p:txBody>
          <a:bodyPr wrap="square" rtlCol="0">
            <a:spAutoFit/>
          </a:bodyPr>
          <a:lstStyle/>
          <a:p>
            <a:pPr algn="ctr"/>
            <a:r>
              <a:rPr lang="en-US" sz="2800" dirty="0"/>
              <a:t>PCG for unit-vector correlations</a:t>
            </a:r>
          </a:p>
        </p:txBody>
      </p:sp>
      <p:cxnSp>
        <p:nvCxnSpPr>
          <p:cNvPr id="10" name="Straight Arrow Connector 9">
            <a:extLst>
              <a:ext uri="{FF2B5EF4-FFF2-40B4-BE49-F238E27FC236}">
                <a16:creationId xmlns:a16="http://schemas.microsoft.com/office/drawing/2014/main" id="{A0DD0384-AAEC-D8D8-B6F0-3A2A164E7D2E}"/>
              </a:ext>
            </a:extLst>
          </p:cNvPr>
          <p:cNvCxnSpPr>
            <a:cxnSpLocks/>
            <a:stCxn id="6" idx="2"/>
            <a:endCxn id="7" idx="0"/>
          </p:cNvCxnSpPr>
          <p:nvPr/>
        </p:nvCxnSpPr>
        <p:spPr>
          <a:xfrm>
            <a:off x="5417976" y="1580147"/>
            <a:ext cx="0" cy="162652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a:extLst>
              <a:ext uri="{FF2B5EF4-FFF2-40B4-BE49-F238E27FC236}">
                <a16:creationId xmlns:a16="http://schemas.microsoft.com/office/drawing/2014/main" id="{598705F4-5C07-0098-2466-9304A7407DF6}"/>
              </a:ext>
            </a:extLst>
          </p:cNvPr>
          <p:cNvCxnSpPr>
            <a:cxnSpLocks/>
            <a:stCxn id="7" idx="2"/>
            <a:endCxn id="8" idx="0"/>
          </p:cNvCxnSpPr>
          <p:nvPr/>
        </p:nvCxnSpPr>
        <p:spPr>
          <a:xfrm flipH="1">
            <a:off x="5417975" y="3729887"/>
            <a:ext cx="1" cy="17760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C0F1613D-F8C4-3DF1-FE68-42147DCE0330}"/>
              </a:ext>
            </a:extLst>
          </p:cNvPr>
          <p:cNvSpPr txBox="1"/>
          <p:nvPr/>
        </p:nvSpPr>
        <p:spPr>
          <a:xfrm>
            <a:off x="5188687" y="1919423"/>
            <a:ext cx="2491274" cy="923330"/>
          </a:xfrm>
          <a:prstGeom prst="rect">
            <a:avLst/>
          </a:prstGeom>
          <a:noFill/>
        </p:spPr>
        <p:txBody>
          <a:bodyPr wrap="square" rtlCol="0">
            <a:spAutoFit/>
          </a:bodyPr>
          <a:lstStyle/>
          <a:p>
            <a:pPr algn="ctr"/>
            <a:r>
              <a:rPr lang="en-US" dirty="0"/>
              <a:t>Sparse encoding of input and output symbols</a:t>
            </a:r>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393227E4-A211-7CEE-DEDD-577818A77AF7}"/>
                  </a:ext>
                </a:extLst>
              </p:cNvPr>
              <p:cNvSpPr txBox="1"/>
              <p:nvPr/>
            </p:nvSpPr>
            <p:spPr>
              <a:xfrm>
                <a:off x="5327781" y="4316270"/>
                <a:ext cx="2892490" cy="646331"/>
              </a:xfrm>
              <a:prstGeom prst="rect">
                <a:avLst/>
              </a:prstGeom>
              <a:noFill/>
            </p:spPr>
            <p:txBody>
              <a:bodyPr wrap="square" rtlCol="0">
                <a:spAutoFit/>
              </a:bodyPr>
              <a:lstStyle/>
              <a:p>
                <a:pPr algn="ctr"/>
                <a:r>
                  <a:rPr lang="en-US"/>
                  <a:t>HSS for computing degree </a:t>
                </a:r>
                <a14:m>
                  <m:oMath xmlns:m="http://schemas.openxmlformats.org/officeDocument/2006/math">
                    <m:r>
                      <a:rPr lang="en-US" b="0" i="1" smtClean="0">
                        <a:latin typeface="Cambria Math" panose="02040503050406030204" pitchFamily="18" charset="0"/>
                      </a:rPr>
                      <m:t>𝑑</m:t>
                    </m:r>
                  </m:oMath>
                </a14:m>
                <a:r>
                  <a:rPr lang="en-US"/>
                  <a:t> polynomials</a:t>
                </a:r>
              </a:p>
            </p:txBody>
          </p:sp>
        </mc:Choice>
        <mc:Fallback xmlns="">
          <p:sp>
            <p:nvSpPr>
              <p:cNvPr id="18" name="TextBox 17">
                <a:extLst>
                  <a:ext uri="{FF2B5EF4-FFF2-40B4-BE49-F238E27FC236}">
                    <a16:creationId xmlns:a16="http://schemas.microsoft.com/office/drawing/2014/main" id="{393227E4-A211-7CEE-DEDD-577818A77AF7}"/>
                  </a:ext>
                </a:extLst>
              </p:cNvPr>
              <p:cNvSpPr txBox="1">
                <a:spLocks noRot="1" noChangeAspect="1" noMove="1" noResize="1" noEditPoints="1" noAdjustHandles="1" noChangeArrowheads="1" noChangeShapeType="1" noTextEdit="1"/>
              </p:cNvSpPr>
              <p:nvPr/>
            </p:nvSpPr>
            <p:spPr>
              <a:xfrm>
                <a:off x="5327781" y="4316270"/>
                <a:ext cx="2892490" cy="646331"/>
              </a:xfrm>
              <a:prstGeom prst="rect">
                <a:avLst/>
              </a:prstGeom>
              <a:blipFill>
                <a:blip r:embed="rId4"/>
                <a:stretch>
                  <a:fillRect t="-3846" r="-437" b="-13462"/>
                </a:stretch>
              </a:blipFill>
            </p:spPr>
            <p:txBody>
              <a:bodyPr/>
              <a:lstStyle/>
              <a:p>
                <a:r>
                  <a:rPr lang="en-US">
                    <a:noFill/>
                  </a:rPr>
                  <a:t> </a:t>
                </a:r>
              </a:p>
            </p:txBody>
          </p:sp>
        </mc:Fallback>
      </mc:AlternateContent>
      <p:sp>
        <p:nvSpPr>
          <p:cNvPr id="27" name="Left Brace 26">
            <a:extLst>
              <a:ext uri="{FF2B5EF4-FFF2-40B4-BE49-F238E27FC236}">
                <a16:creationId xmlns:a16="http://schemas.microsoft.com/office/drawing/2014/main" id="{1B635B4F-1159-289F-3988-D2409C8C73A7}"/>
              </a:ext>
            </a:extLst>
          </p:cNvPr>
          <p:cNvSpPr/>
          <p:nvPr/>
        </p:nvSpPr>
        <p:spPr>
          <a:xfrm>
            <a:off x="8498954" y="2842752"/>
            <a:ext cx="883297" cy="3639327"/>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400"/>
          </a:p>
        </p:txBody>
      </p:sp>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E21764FB-695D-D832-07C7-F191B2471D45}"/>
                  </a:ext>
                </a:extLst>
              </p:cNvPr>
              <p:cNvSpPr txBox="1"/>
              <p:nvPr/>
            </p:nvSpPr>
            <p:spPr>
              <a:xfrm>
                <a:off x="9060267" y="3013501"/>
                <a:ext cx="2998237" cy="830997"/>
              </a:xfrm>
              <a:prstGeom prst="rect">
                <a:avLst/>
              </a:prstGeom>
              <a:noFill/>
            </p:spPr>
            <p:txBody>
              <a:bodyPr wrap="square" rtlCol="0">
                <a:spAutoFit/>
              </a:bodyPr>
              <a:lstStyle/>
              <a:p>
                <a:r>
                  <a:rPr lang="en-US" sz="1600" dirty="0"/>
                  <a:t>Information theoretic HSS with </a:t>
                </a:r>
                <a14:m>
                  <m:oMath xmlns:m="http://schemas.openxmlformats.org/officeDocument/2006/math">
                    <m:r>
                      <a:rPr lang="en-US" sz="1600" b="0" i="1" smtClean="0">
                        <a:latin typeface="Cambria Math" panose="02040503050406030204" pitchFamily="18" charset="0"/>
                      </a:rPr>
                      <m:t>𝑑𝑡</m:t>
                    </m:r>
                    <m:r>
                      <a:rPr lang="en-US" sz="1600" b="0" i="1" smtClean="0">
                        <a:latin typeface="Cambria Math" panose="02040503050406030204" pitchFamily="18" charset="0"/>
                      </a:rPr>
                      <m:t> +1</m:t>
                    </m:r>
                  </m:oMath>
                </a14:m>
                <a:r>
                  <a:rPr lang="en-US" sz="1600" dirty="0"/>
                  <a:t> parties and </a:t>
                </a:r>
                <a14:m>
                  <m:oMath xmlns:m="http://schemas.openxmlformats.org/officeDocument/2006/math">
                    <m:r>
                      <a:rPr lang="en-US" sz="1600" b="0" i="1" smtClean="0">
                        <a:latin typeface="Cambria Math" panose="02040503050406030204" pitchFamily="18" charset="0"/>
                      </a:rPr>
                      <m:t>𝑡</m:t>
                    </m:r>
                  </m:oMath>
                </a14:m>
                <a:r>
                  <a:rPr lang="en-US" sz="1600" dirty="0"/>
                  <a:t> corruptions [BGW88]</a:t>
                </a:r>
              </a:p>
            </p:txBody>
          </p:sp>
        </mc:Choice>
        <mc:Fallback xmlns="">
          <p:sp>
            <p:nvSpPr>
              <p:cNvPr id="28" name="TextBox 27">
                <a:extLst>
                  <a:ext uri="{FF2B5EF4-FFF2-40B4-BE49-F238E27FC236}">
                    <a16:creationId xmlns:a16="http://schemas.microsoft.com/office/drawing/2014/main" id="{E21764FB-695D-D832-07C7-F191B2471D45}"/>
                  </a:ext>
                </a:extLst>
              </p:cNvPr>
              <p:cNvSpPr txBox="1">
                <a:spLocks noRot="1" noChangeAspect="1" noMove="1" noResize="1" noEditPoints="1" noAdjustHandles="1" noChangeArrowheads="1" noChangeShapeType="1" noTextEdit="1"/>
              </p:cNvSpPr>
              <p:nvPr/>
            </p:nvSpPr>
            <p:spPr>
              <a:xfrm>
                <a:off x="9060267" y="3013501"/>
                <a:ext cx="2998237" cy="830997"/>
              </a:xfrm>
              <a:prstGeom prst="rect">
                <a:avLst/>
              </a:prstGeom>
              <a:blipFill>
                <a:blip r:embed="rId5"/>
                <a:stretch>
                  <a:fillRect l="-1266" t="-3030" b="-7576"/>
                </a:stretch>
              </a:blipFill>
            </p:spPr>
            <p:txBody>
              <a:bodyPr/>
              <a:lstStyle/>
              <a:p>
                <a:r>
                  <a:rPr lang="en-US">
                    <a:noFill/>
                  </a:rPr>
                  <a:t> </a:t>
                </a:r>
              </a:p>
            </p:txBody>
          </p:sp>
        </mc:Fallback>
      </mc:AlternateContent>
      <p:sp>
        <p:nvSpPr>
          <p:cNvPr id="29" name="TextBox 28">
            <a:extLst>
              <a:ext uri="{FF2B5EF4-FFF2-40B4-BE49-F238E27FC236}">
                <a16:creationId xmlns:a16="http://schemas.microsoft.com/office/drawing/2014/main" id="{DA7FFFFC-5DE1-9377-BAB4-445353756F3B}"/>
              </a:ext>
            </a:extLst>
          </p:cNvPr>
          <p:cNvSpPr txBox="1"/>
          <p:nvPr/>
        </p:nvSpPr>
        <p:spPr>
          <a:xfrm>
            <a:off x="9060267" y="4231900"/>
            <a:ext cx="2998237" cy="2062103"/>
          </a:xfrm>
          <a:prstGeom prst="rect">
            <a:avLst/>
          </a:prstGeom>
          <a:noFill/>
        </p:spPr>
        <p:txBody>
          <a:bodyPr wrap="square" rtlCol="0">
            <a:spAutoFit/>
          </a:bodyPr>
          <a:lstStyle/>
          <a:p>
            <a:r>
              <a:rPr lang="en-US" sz="1600" dirty="0"/>
              <a:t>Computational HSS with 2 parties and 1 corruption</a:t>
            </a:r>
          </a:p>
          <a:p>
            <a:pPr marL="171450" indent="-171450">
              <a:buFont typeface="Arial" panose="020B0604020202020204" pitchFamily="34" charset="0"/>
              <a:buChar char="•"/>
            </a:pPr>
            <a:r>
              <a:rPr lang="en-US" sz="1600" dirty="0"/>
              <a:t>DCR [OSY21, RS21]</a:t>
            </a:r>
          </a:p>
          <a:p>
            <a:pPr marL="171450" indent="-171450">
              <a:buFont typeface="Arial" panose="020B0604020202020204" pitchFamily="34" charset="0"/>
              <a:buChar char="•"/>
            </a:pPr>
            <a:r>
              <a:rPr lang="en-US" sz="1600" dirty="0"/>
              <a:t>QR [BL, DGM]</a:t>
            </a:r>
          </a:p>
          <a:p>
            <a:pPr marL="171450" indent="-171450">
              <a:buFont typeface="Arial" panose="020B0604020202020204" pitchFamily="34" charset="0"/>
              <a:buChar char="•"/>
            </a:pPr>
            <a:r>
              <a:rPr lang="en-US" sz="1600" dirty="0"/>
              <a:t>group/pairing based [BGI16,BCGIKS19]</a:t>
            </a:r>
          </a:p>
          <a:p>
            <a:pPr marL="171450" indent="-171450">
              <a:buFont typeface="Arial" panose="020B0604020202020204" pitchFamily="34" charset="0"/>
              <a:buChar char="•"/>
            </a:pPr>
            <a:r>
              <a:rPr lang="en-US" sz="1600" dirty="0"/>
              <a:t>lattice-based [DHRW16,BKS19]</a:t>
            </a:r>
          </a:p>
        </p:txBody>
      </p:sp>
    </p:spTree>
    <p:extLst>
      <p:ext uri="{BB962C8B-B14F-4D97-AF65-F5344CB8AC3E}">
        <p14:creationId xmlns:p14="http://schemas.microsoft.com/office/powerpoint/2010/main" val="2990297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7" grpId="0"/>
      <p:bldP spid="18" grpId="0"/>
      <p:bldP spid="27" grpId="0" animBg="1"/>
      <p:bldP spid="28" grpId="0"/>
      <p:bldP spid="2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0F07D-B1EA-D422-9722-A58CB6EC6085}"/>
              </a:ext>
            </a:extLst>
          </p:cNvPr>
          <p:cNvSpPr>
            <a:spLocks noGrp="1"/>
          </p:cNvSpPr>
          <p:nvPr>
            <p:ph type="title"/>
          </p:nvPr>
        </p:nvSpPr>
        <p:spPr/>
        <p:txBody>
          <a:bodyPr/>
          <a:lstStyle/>
          <a:p>
            <a:r>
              <a:rPr lang="en-US" dirty="0"/>
              <a:t>Further optimizations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4440D81-3AF6-DA1B-52A8-15B8FD375673}"/>
                  </a:ext>
                </a:extLst>
              </p:cNvPr>
              <p:cNvSpPr>
                <a:spLocks noGrp="1"/>
              </p:cNvSpPr>
              <p:nvPr>
                <p:ph idx="1"/>
              </p:nvPr>
            </p:nvSpPr>
            <p:spPr/>
            <p:txBody>
              <a:bodyPr>
                <a:normAutofit/>
              </a:bodyPr>
              <a:lstStyle/>
              <a:p>
                <a:r>
                  <a:rPr lang="en-US" sz="2000" dirty="0"/>
                  <a:t>Compressing PCG seed size using multiplicative DPF </a:t>
                </a:r>
              </a:p>
              <a:p>
                <a:pPr lvl="1"/>
                <a:r>
                  <a:rPr lang="en-US" sz="1800" dirty="0"/>
                  <a:t>The output shares of the DPF form a CNF/RSS sharing hence can be multiplied (</a:t>
                </a:r>
                <a:r>
                  <a:rPr lang="en-US" sz="1800" dirty="0" err="1"/>
                  <a:t>upto</a:t>
                </a:r>
                <a:r>
                  <a:rPr lang="en-US" sz="1800" dirty="0"/>
                  <a:t> a certain limit)</a:t>
                </a:r>
              </a:p>
              <a:p>
                <a:pPr lvl="1"/>
                <a:r>
                  <a:rPr lang="en-US" sz="1800" dirty="0"/>
                  <a:t>Improvement over the prior 3 party 1 secure </a:t>
                </a:r>
                <a:r>
                  <a:rPr lang="en-US" sz="1800" dirty="0" err="1"/>
                  <a:t>mult</a:t>
                </a:r>
                <a:r>
                  <a:rPr lang="en-US" sz="1800" dirty="0"/>
                  <a:t> DPF [BKO22]</a:t>
                </a:r>
              </a:p>
              <a:p>
                <a:pPr lvl="1"/>
                <a:r>
                  <a:rPr lang="en-US" sz="1800" dirty="0"/>
                  <a:t>Helps reducing the PCG seed size from </a:t>
                </a:r>
                <a14:m>
                  <m:oMath xmlns:m="http://schemas.openxmlformats.org/officeDocument/2006/math">
                    <m:r>
                      <a:rPr lang="en-US" sz="1800" b="0" i="1" smtClean="0">
                        <a:latin typeface="Cambria Math" panose="02040503050406030204" pitchFamily="18" charset="0"/>
                      </a:rPr>
                      <m:t>𝑂</m:t>
                    </m:r>
                    <m:d>
                      <m:dPr>
                        <m:ctrlPr>
                          <a:rPr lang="en-US" sz="1800" b="0" i="1" smtClean="0">
                            <a:latin typeface="Cambria Math" panose="02040503050406030204" pitchFamily="18" charset="0"/>
                          </a:rPr>
                        </m:ctrlPr>
                      </m:dPr>
                      <m:e>
                        <m:r>
                          <a:rPr lang="en-US" sz="1800" b="0" i="1" smtClean="0">
                            <a:latin typeface="Cambria Math" panose="02040503050406030204" pitchFamily="18" charset="0"/>
                          </a:rPr>
                          <m:t>𝑘</m:t>
                        </m:r>
                        <m:r>
                          <a:rPr lang="en-US" sz="1800" b="0" i="1" smtClean="0">
                            <a:latin typeface="Cambria Math" panose="02040503050406030204" pitchFamily="18" charset="0"/>
                          </a:rPr>
                          <m:t> </m:t>
                        </m:r>
                        <m:r>
                          <a:rPr lang="en-US" sz="1800" b="0" i="1" smtClean="0">
                            <a:latin typeface="Cambria Math" panose="02040503050406030204" pitchFamily="18" charset="0"/>
                          </a:rPr>
                          <m:t>𝐵</m:t>
                        </m:r>
                      </m:e>
                    </m:d>
                  </m:oMath>
                </a14:m>
                <a:r>
                  <a:rPr lang="en-US" sz="1800" dirty="0"/>
                  <a:t> to </a:t>
                </a:r>
                <a14:m>
                  <m:oMath xmlns:m="http://schemas.openxmlformats.org/officeDocument/2006/math">
                    <m:r>
                      <a:rPr lang="en-US" sz="1800" b="0" i="1" smtClean="0">
                        <a:latin typeface="Cambria Math" panose="02040503050406030204" pitchFamily="18" charset="0"/>
                      </a:rPr>
                      <m:t>𝑂</m:t>
                    </m:r>
                    <m:r>
                      <a:rPr lang="en-US" sz="1800" b="0" i="1" smtClean="0">
                        <a:latin typeface="Cambria Math" panose="02040503050406030204" pitchFamily="18" charset="0"/>
                      </a:rPr>
                      <m:t>(</m:t>
                    </m:r>
                    <m:r>
                      <a:rPr lang="en-US" sz="1800" b="0" i="1" smtClean="0">
                        <a:latin typeface="Cambria Math" panose="02040503050406030204" pitchFamily="18" charset="0"/>
                      </a:rPr>
                      <m:t>𝜆</m:t>
                    </m:r>
                    <m:r>
                      <a:rPr lang="en-US" sz="1800" b="0" i="1" smtClean="0">
                        <a:latin typeface="Cambria Math" panose="02040503050406030204" pitchFamily="18" charset="0"/>
                      </a:rPr>
                      <m:t> </m:t>
                    </m:r>
                    <m:r>
                      <a:rPr lang="en-US" sz="1800" b="0" i="1" smtClean="0">
                        <a:latin typeface="Cambria Math" panose="02040503050406030204" pitchFamily="18" charset="0"/>
                      </a:rPr>
                      <m:t>𝑘</m:t>
                    </m:r>
                    <m:func>
                      <m:funcPr>
                        <m:ctrlPr>
                          <a:rPr lang="en-US" sz="1800" b="0" i="1" smtClean="0">
                            <a:latin typeface="Cambria Math" panose="02040503050406030204" pitchFamily="18" charset="0"/>
                          </a:rPr>
                        </m:ctrlPr>
                      </m:funcPr>
                      <m:fName>
                        <m:r>
                          <m:rPr>
                            <m:sty m:val="p"/>
                          </m:rPr>
                          <a:rPr lang="en-US" sz="1800" b="0" i="0" smtClean="0">
                            <a:latin typeface="Cambria Math" panose="02040503050406030204" pitchFamily="18" charset="0"/>
                          </a:rPr>
                          <m:t>log</m:t>
                        </m:r>
                      </m:fName>
                      <m:e>
                        <m:r>
                          <a:rPr lang="en-US" sz="1800" b="0" i="1" smtClean="0">
                            <a:latin typeface="Cambria Math" panose="02040503050406030204" pitchFamily="18" charset="0"/>
                          </a:rPr>
                          <m:t>𝐵</m:t>
                        </m:r>
                        <m:r>
                          <a:rPr lang="en-US" sz="1800" b="0" i="1" smtClean="0">
                            <a:latin typeface="Cambria Math" panose="02040503050406030204" pitchFamily="18" charset="0"/>
                          </a:rPr>
                          <m:t>)</m:t>
                        </m:r>
                      </m:e>
                    </m:func>
                  </m:oMath>
                </a14:m>
                <a:endParaRPr lang="en-US" sz="1800" dirty="0"/>
              </a:p>
              <a:p>
                <a:pPr lvl="1"/>
                <a:r>
                  <a:rPr lang="en-US" sz="1800" dirty="0"/>
                  <a:t>Other applications: Search a document that contains all </a:t>
                </a:r>
                <a14:m>
                  <m:oMath xmlns:m="http://schemas.openxmlformats.org/officeDocument/2006/math">
                    <m:r>
                      <a:rPr lang="en-US" sz="1800" b="0" i="1" smtClean="0">
                        <a:latin typeface="Cambria Math" panose="02040503050406030204" pitchFamily="18" charset="0"/>
                      </a:rPr>
                      <m:t>𝑑</m:t>
                    </m:r>
                  </m:oMath>
                </a14:m>
                <a:r>
                  <a:rPr lang="en-US" sz="1800" dirty="0"/>
                  <a:t> keywords using </a:t>
                </a:r>
                <a14:m>
                  <m:oMath xmlns:m="http://schemas.openxmlformats.org/officeDocument/2006/math">
                    <m:r>
                      <a:rPr lang="en-US" sz="1800" b="0" i="1" smtClean="0">
                        <a:latin typeface="Cambria Math" panose="02040503050406030204" pitchFamily="18" charset="0"/>
                      </a:rPr>
                      <m:t>𝑑</m:t>
                    </m:r>
                    <m:r>
                      <a:rPr lang="en-US" sz="1800" b="0" i="1" smtClean="0">
                        <a:latin typeface="Cambria Math" panose="02040503050406030204" pitchFamily="18" charset="0"/>
                      </a:rPr>
                      <m:t>+1</m:t>
                    </m:r>
                  </m:oMath>
                </a14:m>
                <a:r>
                  <a:rPr lang="en-US" sz="1800" dirty="0"/>
                  <a:t> non-colluding servers (previous constructions required </a:t>
                </a:r>
                <a14:m>
                  <m:oMath xmlns:m="http://schemas.openxmlformats.org/officeDocument/2006/math">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2</m:t>
                        </m:r>
                      </m:e>
                      <m:sup>
                        <m:r>
                          <a:rPr lang="en-US" sz="1800" b="0" i="1" smtClean="0">
                            <a:latin typeface="Cambria Math" panose="02040503050406030204" pitchFamily="18" charset="0"/>
                          </a:rPr>
                          <m:t>𝑑</m:t>
                        </m:r>
                      </m:sup>
                    </m:sSup>
                  </m:oMath>
                </a14:m>
                <a:r>
                  <a:rPr lang="en-US" sz="1800" dirty="0"/>
                  <a:t> non-colluding servers)</a:t>
                </a:r>
              </a:p>
              <a:p>
                <a:pPr marL="457200" lvl="1" indent="0">
                  <a:buNone/>
                </a:pPr>
                <a:endParaRPr lang="en-US" sz="1800"/>
              </a:p>
              <a:p>
                <a:pPr marL="457200" lvl="1" indent="0">
                  <a:buNone/>
                </a:pPr>
                <a:endParaRPr lang="en-US" sz="1800" dirty="0"/>
              </a:p>
              <a:p>
                <a:r>
                  <a:rPr lang="en-US" sz="2000" dirty="0"/>
                  <a:t>Support for HSS with multiplicative reconstruction</a:t>
                </a:r>
              </a:p>
              <a:p>
                <a:pPr lvl="1"/>
                <a:r>
                  <a:rPr lang="en-US" sz="1800" dirty="0"/>
                  <a:t>Most HSS schemes with additive reconstruction require solving DDLOG for every multiplication – forms a computation bottleneck</a:t>
                </a:r>
              </a:p>
              <a:p>
                <a:pPr lvl="1"/>
                <a:r>
                  <a:rPr lang="en-US" sz="1800" dirty="0"/>
                  <a:t>We show that a variant of UV correlation (Weight-1 correlation) can be generated using HSS with just multiplicative reconstruction.</a:t>
                </a:r>
              </a:p>
              <a:p>
                <a:pPr lvl="2"/>
                <a:r>
                  <a:rPr lang="en-US" sz="1600" dirty="0"/>
                  <a:t>Enables us to use [BGI16] DDH/</a:t>
                </a:r>
                <a:r>
                  <a:rPr lang="en-US" sz="1600" dirty="0" err="1"/>
                  <a:t>Elgamal</a:t>
                </a:r>
                <a:r>
                  <a:rPr lang="en-US" sz="1600" dirty="0"/>
                  <a:t> based HSS and [BCG+19] Subgroup Decision/BGN based HSS</a:t>
                </a:r>
              </a:p>
              <a:p>
                <a:pPr lvl="1"/>
                <a:r>
                  <a:rPr lang="en-US" sz="1800" dirty="0"/>
                  <a:t>This variant of UV correlation can be converted into standard UV correlation with low communication.</a:t>
                </a:r>
              </a:p>
            </p:txBody>
          </p:sp>
        </mc:Choice>
        <mc:Fallback xmlns="">
          <p:sp>
            <p:nvSpPr>
              <p:cNvPr id="3" name="Content Placeholder 2">
                <a:extLst>
                  <a:ext uri="{FF2B5EF4-FFF2-40B4-BE49-F238E27FC236}">
                    <a16:creationId xmlns:a16="http://schemas.microsoft.com/office/drawing/2014/main" id="{04440D81-3AF6-DA1B-52A8-15B8FD375673}"/>
                  </a:ext>
                </a:extLst>
              </p:cNvPr>
              <p:cNvSpPr>
                <a:spLocks noGrp="1" noRot="1" noChangeAspect="1" noMove="1" noResize="1" noEditPoints="1" noAdjustHandles="1" noChangeArrowheads="1" noChangeShapeType="1" noTextEdit="1"/>
              </p:cNvSpPr>
              <p:nvPr>
                <p:ph idx="1"/>
              </p:nvPr>
            </p:nvSpPr>
            <p:spPr>
              <a:blipFill>
                <a:blip r:embed="rId2"/>
                <a:stretch>
                  <a:fillRect l="-435" t="-1253"/>
                </a:stretch>
              </a:blipFill>
            </p:spPr>
            <p:txBody>
              <a:bodyPr/>
              <a:lstStyle/>
              <a:p>
                <a:r>
                  <a:rPr lang="en-US">
                    <a:noFill/>
                  </a:rPr>
                  <a:t> </a:t>
                </a:r>
              </a:p>
            </p:txBody>
          </p:sp>
        </mc:Fallback>
      </mc:AlternateContent>
    </p:spTree>
    <p:extLst>
      <p:ext uri="{BB962C8B-B14F-4D97-AF65-F5344CB8AC3E}">
        <p14:creationId xmlns:p14="http://schemas.microsoft.com/office/powerpoint/2010/main" val="2392284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9" name="TextBox 28">
                <a:extLst>
                  <a:ext uri="{FF2B5EF4-FFF2-40B4-BE49-F238E27FC236}">
                    <a16:creationId xmlns:a16="http://schemas.microsoft.com/office/drawing/2014/main" id="{23E67225-B918-150E-B90D-485EBC5620DA}"/>
                  </a:ext>
                </a:extLst>
              </p:cNvPr>
              <p:cNvSpPr txBox="1"/>
              <p:nvPr/>
            </p:nvSpPr>
            <p:spPr>
              <a:xfrm>
                <a:off x="7771617" y="4289893"/>
                <a:ext cx="3617482" cy="535788"/>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f>
                            <m:fPr>
                              <m:ctrlPr>
                                <a:rPr lang="en-US" i="1" smtClean="0">
                                  <a:latin typeface="Cambria Math" panose="02040503050406030204" pitchFamily="18" charset="0"/>
                                </a:rPr>
                              </m:ctrlPr>
                            </m:fPr>
                            <m:num>
                              <m:r>
                                <a:rPr lang="en-US" b="0" i="1" smtClean="0">
                                  <a:latin typeface="Cambria Math" panose="02040503050406030204" pitchFamily="18" charset="0"/>
                                </a:rPr>
                                <m:t>.                                                              </m:t>
                              </m:r>
                            </m:num>
                            <m:den>
                              <m:r>
                                <a:rPr lang="en-US" b="0" i="1" smtClean="0">
                                  <a:latin typeface="Cambria Math" panose="02040503050406030204" pitchFamily="18" charset="0"/>
                                </a:rPr>
                                <m:t>2</m:t>
                              </m:r>
                            </m:den>
                          </m:f>
                        </m:e>
                      </m:d>
                    </m:oMath>
                  </m:oMathPara>
                </a14:m>
                <a:endParaRPr lang="en-US" dirty="0"/>
              </a:p>
            </p:txBody>
          </p:sp>
        </mc:Choice>
        <mc:Fallback>
          <p:sp>
            <p:nvSpPr>
              <p:cNvPr id="29" name="TextBox 28">
                <a:extLst>
                  <a:ext uri="{FF2B5EF4-FFF2-40B4-BE49-F238E27FC236}">
                    <a16:creationId xmlns:a16="http://schemas.microsoft.com/office/drawing/2014/main" id="{23E67225-B918-150E-B90D-485EBC5620DA}"/>
                  </a:ext>
                </a:extLst>
              </p:cNvPr>
              <p:cNvSpPr txBox="1">
                <a:spLocks noRot="1" noChangeAspect="1" noMove="1" noResize="1" noEditPoints="1" noAdjustHandles="1" noChangeArrowheads="1" noChangeShapeType="1" noTextEdit="1"/>
              </p:cNvSpPr>
              <p:nvPr/>
            </p:nvSpPr>
            <p:spPr>
              <a:xfrm>
                <a:off x="7771617" y="4289893"/>
                <a:ext cx="3617482" cy="535788"/>
              </a:xfrm>
              <a:prstGeom prst="rect">
                <a:avLst/>
              </a:prstGeom>
              <a:blipFill>
                <a:blip r:embed="rId3"/>
                <a:stretch>
                  <a:fillRect t="-11364" b="-4545"/>
                </a:stretch>
              </a:blipFill>
            </p:spPr>
            <p:txBody>
              <a:bodyPr/>
              <a:lstStyle/>
              <a:p>
                <a:r>
                  <a:rPr lang="en-US">
                    <a:noFill/>
                  </a:rPr>
                  <a:t> </a:t>
                </a:r>
              </a:p>
            </p:txBody>
          </p:sp>
        </mc:Fallback>
      </mc:AlternateContent>
      <p:sp>
        <p:nvSpPr>
          <p:cNvPr id="2" name="Title 1">
            <a:extLst>
              <a:ext uri="{FF2B5EF4-FFF2-40B4-BE49-F238E27FC236}">
                <a16:creationId xmlns:a16="http://schemas.microsoft.com/office/drawing/2014/main" id="{91B67750-0613-095D-5EC7-0BB2934D0421}"/>
              </a:ext>
            </a:extLst>
          </p:cNvPr>
          <p:cNvSpPr>
            <a:spLocks noGrp="1"/>
          </p:cNvSpPr>
          <p:nvPr>
            <p:ph type="title"/>
          </p:nvPr>
        </p:nvSpPr>
        <p:spPr/>
        <p:txBody>
          <a:bodyPr/>
          <a:lstStyle/>
          <a:p>
            <a:r>
              <a:rPr lang="en-US" dirty="0"/>
              <a:t>Other contributions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20AE9002-397A-F9AD-FB22-C42B09908A15}"/>
                  </a:ext>
                </a:extLst>
              </p:cNvPr>
              <p:cNvSpPr>
                <a:spLocks noGrp="1"/>
              </p:cNvSpPr>
              <p:nvPr>
                <p:ph idx="1"/>
              </p:nvPr>
            </p:nvSpPr>
            <p:spPr>
              <a:xfrm>
                <a:off x="361507" y="1155773"/>
                <a:ext cx="6770813" cy="5565702"/>
              </a:xfrm>
            </p:spPr>
            <p:txBody>
              <a:bodyPr>
                <a:normAutofit fontScale="92500" lnSpcReduction="10000"/>
              </a:bodyPr>
              <a:lstStyle/>
              <a:p>
                <a:r>
                  <a:rPr lang="en-US" dirty="0"/>
                  <a:t>Candidates for non-binary local PRG</a:t>
                </a:r>
              </a:p>
              <a:p>
                <a:pPr lvl="1"/>
                <a14:m>
                  <m:oMath xmlns:m="http://schemas.openxmlformats.org/officeDocument/2006/math">
                    <m:r>
                      <a:rPr lang="en-US" b="0" i="1" smtClean="0">
                        <a:latin typeface="Cambria Math" panose="02040503050406030204" pitchFamily="18" charset="0"/>
                      </a:rPr>
                      <m:t>𝑑</m:t>
                    </m:r>
                  </m:oMath>
                </a14:m>
                <a:r>
                  <a:rPr lang="en-US" dirty="0"/>
                  <a:t> local binary PRG </a:t>
                </a:r>
                <a14:m>
                  <m:oMath xmlns:m="http://schemas.openxmlformats.org/officeDocument/2006/math">
                    <m:r>
                      <a:rPr lang="en-US" b="0" i="1" smtClean="0">
                        <a:latin typeface="Cambria Math" panose="02040503050406030204" pitchFamily="18" charset="0"/>
                      </a:rPr>
                      <m:t>→ </m:t>
                    </m:r>
                  </m:oMath>
                </a14:m>
                <a:r>
                  <a:rPr lang="en-US" dirty="0"/>
                  <a:t> </a:t>
                </a:r>
                <a14:m>
                  <m:oMath xmlns:m="http://schemas.openxmlformats.org/officeDocument/2006/math">
                    <m:r>
                      <a:rPr lang="en-US" b="0" i="1" dirty="0" smtClean="0">
                        <a:latin typeface="Cambria Math" panose="02040503050406030204" pitchFamily="18" charset="0"/>
                      </a:rPr>
                      <m:t>𝑑</m:t>
                    </m:r>
                  </m:oMath>
                </a14:m>
                <a:r>
                  <a:rPr lang="en-US" dirty="0"/>
                  <a:t> local non-binary PRG</a:t>
                </a:r>
              </a:p>
              <a:p>
                <a:pPr lvl="2"/>
                <a:r>
                  <a:rPr lang="en-US" dirty="0"/>
                  <a:t>E.g. 5 local </a:t>
                </a:r>
                <a:r>
                  <a:rPr lang="en-US" dirty="0" err="1"/>
                  <a:t>Goldreich</a:t>
                </a:r>
                <a:r>
                  <a:rPr lang="en-US" dirty="0"/>
                  <a:t> style binary PRG with TSA predicate</a:t>
                </a:r>
              </a:p>
              <a:p>
                <a:pPr lvl="1"/>
                <a:r>
                  <a:rPr lang="en-US" dirty="0"/>
                  <a:t>3 local non-binary PRG</a:t>
                </a:r>
              </a:p>
              <a:p>
                <a:pPr lvl="2"/>
                <a:r>
                  <a:rPr lang="en-US" dirty="0"/>
                  <a:t>“Sparse LWR”  : FFT friendly candidate (inspired from Sparse LPN and standard LWR)</a:t>
                </a:r>
              </a:p>
              <a:p>
                <a:pPr lvl="2"/>
                <a:r>
                  <a:rPr lang="en-US" dirty="0"/>
                  <a:t>BBKK17 : Candidate based on non-abelian groups </a:t>
                </a:r>
              </a:p>
              <a:p>
                <a:pPr lvl="1"/>
                <a:r>
                  <a:rPr lang="en-US" dirty="0"/>
                  <a:t>2 local non-binary PRG</a:t>
                </a:r>
              </a:p>
              <a:p>
                <a:r>
                  <a:rPr lang="en-US" dirty="0"/>
                  <a:t>Difference from indistinguishability obfuscation (</a:t>
                </a:r>
                <a:r>
                  <a:rPr lang="en-US" dirty="0" err="1"/>
                  <a:t>iO</a:t>
                </a:r>
                <a:r>
                  <a:rPr lang="en-US" dirty="0"/>
                  <a:t>) use-case [LT17]</a:t>
                </a:r>
              </a:p>
              <a:p>
                <a:pPr lvl="1"/>
                <a:r>
                  <a:rPr lang="en-US" dirty="0" err="1"/>
                  <a:t>iO</a:t>
                </a:r>
                <a:r>
                  <a:rPr lang="en-US" dirty="0"/>
                  <a:t> requires large </a:t>
                </a:r>
                <a:r>
                  <a:rPr lang="en-US" b="1" dirty="0"/>
                  <a:t>input</a:t>
                </a:r>
                <a:r>
                  <a:rPr lang="en-US" dirty="0"/>
                  <a:t> alphabet whereas we require large </a:t>
                </a:r>
                <a:r>
                  <a:rPr lang="en-US" b="1" dirty="0"/>
                  <a:t>output</a:t>
                </a:r>
                <a:r>
                  <a:rPr lang="en-US" dirty="0"/>
                  <a:t> alphabet.</a:t>
                </a:r>
              </a:p>
              <a:p>
                <a:pPr lvl="1"/>
                <a:r>
                  <a:rPr lang="en-US" dirty="0"/>
                  <a:t>Barriers on the parameters of 2-local non-binary PRG [BBKK17, LV17]</a:t>
                </a:r>
              </a:p>
              <a:p>
                <a:pPr lvl="2"/>
                <a:r>
                  <a:rPr lang="en-US" dirty="0"/>
                  <a:t>Rules out some </a:t>
                </a:r>
                <a:r>
                  <a:rPr lang="en-US" dirty="0" err="1"/>
                  <a:t>iO</a:t>
                </a:r>
                <a:r>
                  <a:rPr lang="en-US" dirty="0"/>
                  <a:t> constructions but not PCG applications </a:t>
                </a:r>
              </a:p>
              <a:p>
                <a:endParaRPr lang="en-US" dirty="0"/>
              </a:p>
              <a:p>
                <a:pPr lvl="2"/>
                <a:endParaRPr lang="en-US" dirty="0"/>
              </a:p>
            </p:txBody>
          </p:sp>
        </mc:Choice>
        <mc:Fallback>
          <p:sp>
            <p:nvSpPr>
              <p:cNvPr id="3" name="Content Placeholder 2">
                <a:extLst>
                  <a:ext uri="{FF2B5EF4-FFF2-40B4-BE49-F238E27FC236}">
                    <a16:creationId xmlns:a16="http://schemas.microsoft.com/office/drawing/2014/main" id="{20AE9002-397A-F9AD-FB22-C42B09908A15}"/>
                  </a:ext>
                </a:extLst>
              </p:cNvPr>
              <p:cNvSpPr>
                <a:spLocks noGrp="1" noRot="1" noChangeAspect="1" noMove="1" noResize="1" noEditPoints="1" noAdjustHandles="1" noChangeArrowheads="1" noChangeShapeType="1" noTextEdit="1"/>
              </p:cNvSpPr>
              <p:nvPr>
                <p:ph idx="1"/>
              </p:nvPr>
            </p:nvSpPr>
            <p:spPr>
              <a:xfrm>
                <a:off x="361507" y="1155773"/>
                <a:ext cx="6770813" cy="5565702"/>
              </a:xfrm>
              <a:blipFill>
                <a:blip r:embed="rId4"/>
                <a:stretch>
                  <a:fillRect l="-1311" t="-2278"/>
                </a:stretch>
              </a:blipFill>
            </p:spPr>
            <p:txBody>
              <a:bodyPr/>
              <a:lstStyle/>
              <a:p>
                <a:r>
                  <a:rPr lang="en-US">
                    <a:noFill/>
                  </a:rPr>
                  <a:t> </a:t>
                </a:r>
              </a:p>
            </p:txBody>
          </p:sp>
        </mc:Fallback>
      </mc:AlternateContent>
      <p:graphicFrame>
        <p:nvGraphicFramePr>
          <p:cNvPr id="8" name="Table 7">
            <a:extLst>
              <a:ext uri="{FF2B5EF4-FFF2-40B4-BE49-F238E27FC236}">
                <a16:creationId xmlns:a16="http://schemas.microsoft.com/office/drawing/2014/main" id="{0E1A6E24-7616-5313-A457-560D32B416C9}"/>
              </a:ext>
            </a:extLst>
          </p:cNvPr>
          <p:cNvGraphicFramePr>
            <a:graphicFrameLocks noGrp="1"/>
          </p:cNvGraphicFramePr>
          <p:nvPr>
            <p:extLst>
              <p:ext uri="{D42A27DB-BD31-4B8C-83A1-F6EECF244321}">
                <p14:modId xmlns:p14="http://schemas.microsoft.com/office/powerpoint/2010/main" val="1285582266"/>
              </p:ext>
            </p:extLst>
          </p:nvPr>
        </p:nvGraphicFramePr>
        <p:xfrm>
          <a:off x="7954758" y="1371580"/>
          <a:ext cx="3251200" cy="370840"/>
        </p:xfrm>
        <a:graphic>
          <a:graphicData uri="http://schemas.openxmlformats.org/drawingml/2006/table">
            <a:tbl>
              <a:tblPr firstRow="1" bandRow="1">
                <a:tableStyleId>{5C22544A-7EE6-4342-B048-85BDC9FD1C3A}</a:tableStyleId>
              </a:tblPr>
              <a:tblGrid>
                <a:gridCol w="406400">
                  <a:extLst>
                    <a:ext uri="{9D8B030D-6E8A-4147-A177-3AD203B41FA5}">
                      <a16:colId xmlns:a16="http://schemas.microsoft.com/office/drawing/2014/main" val="1188399740"/>
                    </a:ext>
                  </a:extLst>
                </a:gridCol>
                <a:gridCol w="406400">
                  <a:extLst>
                    <a:ext uri="{9D8B030D-6E8A-4147-A177-3AD203B41FA5}">
                      <a16:colId xmlns:a16="http://schemas.microsoft.com/office/drawing/2014/main" val="3444128235"/>
                    </a:ext>
                  </a:extLst>
                </a:gridCol>
                <a:gridCol w="406400">
                  <a:extLst>
                    <a:ext uri="{9D8B030D-6E8A-4147-A177-3AD203B41FA5}">
                      <a16:colId xmlns:a16="http://schemas.microsoft.com/office/drawing/2014/main" val="3573373664"/>
                    </a:ext>
                  </a:extLst>
                </a:gridCol>
                <a:gridCol w="406400">
                  <a:extLst>
                    <a:ext uri="{9D8B030D-6E8A-4147-A177-3AD203B41FA5}">
                      <a16:colId xmlns:a16="http://schemas.microsoft.com/office/drawing/2014/main" val="3937831948"/>
                    </a:ext>
                  </a:extLst>
                </a:gridCol>
                <a:gridCol w="406400">
                  <a:extLst>
                    <a:ext uri="{9D8B030D-6E8A-4147-A177-3AD203B41FA5}">
                      <a16:colId xmlns:a16="http://schemas.microsoft.com/office/drawing/2014/main" val="1981802683"/>
                    </a:ext>
                  </a:extLst>
                </a:gridCol>
                <a:gridCol w="406400">
                  <a:extLst>
                    <a:ext uri="{9D8B030D-6E8A-4147-A177-3AD203B41FA5}">
                      <a16:colId xmlns:a16="http://schemas.microsoft.com/office/drawing/2014/main" val="1948429666"/>
                    </a:ext>
                  </a:extLst>
                </a:gridCol>
                <a:gridCol w="406400">
                  <a:extLst>
                    <a:ext uri="{9D8B030D-6E8A-4147-A177-3AD203B41FA5}">
                      <a16:colId xmlns:a16="http://schemas.microsoft.com/office/drawing/2014/main" val="1793988680"/>
                    </a:ext>
                  </a:extLst>
                </a:gridCol>
                <a:gridCol w="406400">
                  <a:extLst>
                    <a:ext uri="{9D8B030D-6E8A-4147-A177-3AD203B41FA5}">
                      <a16:colId xmlns:a16="http://schemas.microsoft.com/office/drawing/2014/main" val="1950121888"/>
                    </a:ext>
                  </a:extLst>
                </a:gridCol>
              </a:tblGrid>
              <a:tr h="370840">
                <a:tc>
                  <a:txBody>
                    <a:bodyPr/>
                    <a:lstStyle/>
                    <a:p>
                      <a:endParaRPr lang="en-US">
                        <a:solidFill>
                          <a:schemeClr val="tx1"/>
                        </a:solidFill>
                      </a:endParaRPr>
                    </a:p>
                  </a:txBody>
                  <a:tcPr>
                    <a:solidFill>
                      <a:schemeClr val="accent6">
                        <a:lumMod val="60000"/>
                        <a:lumOff val="40000"/>
                      </a:schemeClr>
                    </a:solidFill>
                  </a:tcPr>
                </a:tc>
                <a:tc>
                  <a:txBody>
                    <a:bodyPr/>
                    <a:lstStyle/>
                    <a:p>
                      <a:endParaRPr lang="en-US">
                        <a:solidFill>
                          <a:schemeClr val="tx1"/>
                        </a:solidFill>
                      </a:endParaRPr>
                    </a:p>
                  </a:txBody>
                  <a:tcPr>
                    <a:solidFill>
                      <a:schemeClr val="accent6">
                        <a:lumMod val="60000"/>
                        <a:lumOff val="40000"/>
                      </a:schemeClr>
                    </a:solidFill>
                  </a:tcPr>
                </a:tc>
                <a:tc>
                  <a:txBody>
                    <a:bodyPr/>
                    <a:lstStyle/>
                    <a:p>
                      <a:pPr/>
                      <a:endParaRPr lang="en-US" dirty="0">
                        <a:solidFill>
                          <a:schemeClr val="tx1"/>
                        </a:solidFill>
                      </a:endParaRPr>
                    </a:p>
                  </a:txBody>
                  <a:tcPr>
                    <a:solidFill>
                      <a:schemeClr val="accent6">
                        <a:lumMod val="60000"/>
                        <a:lumOff val="40000"/>
                      </a:schemeClr>
                    </a:solidFill>
                  </a:tcPr>
                </a:tc>
                <a:tc>
                  <a:txBody>
                    <a:bodyPr/>
                    <a:lstStyle/>
                    <a:p>
                      <a:endParaRPr lang="en-US" dirty="0">
                        <a:solidFill>
                          <a:schemeClr val="tx1"/>
                        </a:solidFill>
                      </a:endParaRPr>
                    </a:p>
                  </a:txBody>
                  <a:tcPr>
                    <a:solidFill>
                      <a:schemeClr val="accent6">
                        <a:lumMod val="60000"/>
                        <a:lumOff val="40000"/>
                      </a:schemeClr>
                    </a:solidFill>
                  </a:tcPr>
                </a:tc>
                <a:tc>
                  <a:txBody>
                    <a:bodyPr/>
                    <a:lstStyle/>
                    <a:p>
                      <a:pPr/>
                      <a:endParaRPr lang="en-US" dirty="0">
                        <a:solidFill>
                          <a:schemeClr val="tx1"/>
                        </a:solidFill>
                      </a:endParaRPr>
                    </a:p>
                  </a:txBody>
                  <a:tcPr>
                    <a:solidFill>
                      <a:schemeClr val="accent6">
                        <a:lumMod val="60000"/>
                        <a:lumOff val="40000"/>
                      </a:schemeClr>
                    </a:solidFill>
                  </a:tcPr>
                </a:tc>
                <a:tc>
                  <a:txBody>
                    <a:bodyPr/>
                    <a:lstStyle/>
                    <a:p>
                      <a:endParaRPr lang="en-US">
                        <a:solidFill>
                          <a:schemeClr val="tx1"/>
                        </a:solidFill>
                      </a:endParaRPr>
                    </a:p>
                  </a:txBody>
                  <a:tcPr>
                    <a:solidFill>
                      <a:schemeClr val="accent6">
                        <a:lumMod val="60000"/>
                        <a:lumOff val="40000"/>
                      </a:schemeClr>
                    </a:solidFill>
                  </a:tcPr>
                </a:tc>
                <a:tc>
                  <a:txBody>
                    <a:bodyPr/>
                    <a:lstStyle/>
                    <a:p>
                      <a:pPr/>
                      <a:endParaRPr lang="en-US" dirty="0">
                        <a:solidFill>
                          <a:schemeClr val="tx1"/>
                        </a:solidFill>
                      </a:endParaRPr>
                    </a:p>
                  </a:txBody>
                  <a:tcPr>
                    <a:solidFill>
                      <a:schemeClr val="accent6">
                        <a:lumMod val="60000"/>
                        <a:lumOff val="40000"/>
                      </a:schemeClr>
                    </a:solidFill>
                  </a:tcPr>
                </a:tc>
                <a:tc>
                  <a:txBody>
                    <a:bodyPr/>
                    <a:lstStyle/>
                    <a:p>
                      <a:endParaRPr lang="en-US" dirty="0">
                        <a:solidFill>
                          <a:schemeClr val="tx1"/>
                        </a:solidFill>
                      </a:endParaRPr>
                    </a:p>
                  </a:txBody>
                  <a:tcPr>
                    <a:solidFill>
                      <a:schemeClr val="accent6">
                        <a:lumMod val="60000"/>
                        <a:lumOff val="40000"/>
                      </a:schemeClr>
                    </a:solidFill>
                  </a:tcPr>
                </a:tc>
                <a:extLst>
                  <a:ext uri="{0D108BD9-81ED-4DB2-BD59-A6C34878D82A}">
                    <a16:rowId xmlns:a16="http://schemas.microsoft.com/office/drawing/2014/main" val="2305620019"/>
                  </a:ext>
                </a:extLst>
              </a:tr>
            </a:tbl>
          </a:graphicData>
        </a:graphic>
      </p:graphicFrame>
      <p:graphicFrame>
        <p:nvGraphicFramePr>
          <p:cNvPr id="9" name="Table 8">
            <a:extLst>
              <a:ext uri="{FF2B5EF4-FFF2-40B4-BE49-F238E27FC236}">
                <a16:creationId xmlns:a16="http://schemas.microsoft.com/office/drawing/2014/main" id="{D0570465-104D-C962-868A-620C422BE87F}"/>
              </a:ext>
            </a:extLst>
          </p:cNvPr>
          <p:cNvGraphicFramePr>
            <a:graphicFrameLocks noGrp="1"/>
          </p:cNvGraphicFramePr>
          <p:nvPr>
            <p:extLst>
              <p:ext uri="{D42A27DB-BD31-4B8C-83A1-F6EECF244321}">
                <p14:modId xmlns:p14="http://schemas.microsoft.com/office/powerpoint/2010/main" val="391473412"/>
              </p:ext>
            </p:extLst>
          </p:nvPr>
        </p:nvGraphicFramePr>
        <p:xfrm>
          <a:off x="7310711" y="2904066"/>
          <a:ext cx="4704080" cy="370840"/>
        </p:xfrm>
        <a:graphic>
          <a:graphicData uri="http://schemas.openxmlformats.org/drawingml/2006/table">
            <a:tbl>
              <a:tblPr firstRow="1" bandRow="1">
                <a:tableStyleId>{5C22544A-7EE6-4342-B048-85BDC9FD1C3A}</a:tableStyleId>
              </a:tblPr>
              <a:tblGrid>
                <a:gridCol w="470408">
                  <a:extLst>
                    <a:ext uri="{9D8B030D-6E8A-4147-A177-3AD203B41FA5}">
                      <a16:colId xmlns:a16="http://schemas.microsoft.com/office/drawing/2014/main" val="785316980"/>
                    </a:ext>
                  </a:extLst>
                </a:gridCol>
                <a:gridCol w="470408">
                  <a:extLst>
                    <a:ext uri="{9D8B030D-6E8A-4147-A177-3AD203B41FA5}">
                      <a16:colId xmlns:a16="http://schemas.microsoft.com/office/drawing/2014/main" val="2081073009"/>
                    </a:ext>
                  </a:extLst>
                </a:gridCol>
                <a:gridCol w="470408">
                  <a:extLst>
                    <a:ext uri="{9D8B030D-6E8A-4147-A177-3AD203B41FA5}">
                      <a16:colId xmlns:a16="http://schemas.microsoft.com/office/drawing/2014/main" val="2044514814"/>
                    </a:ext>
                  </a:extLst>
                </a:gridCol>
                <a:gridCol w="470408">
                  <a:extLst>
                    <a:ext uri="{9D8B030D-6E8A-4147-A177-3AD203B41FA5}">
                      <a16:colId xmlns:a16="http://schemas.microsoft.com/office/drawing/2014/main" val="1433448415"/>
                    </a:ext>
                  </a:extLst>
                </a:gridCol>
                <a:gridCol w="470408">
                  <a:extLst>
                    <a:ext uri="{9D8B030D-6E8A-4147-A177-3AD203B41FA5}">
                      <a16:colId xmlns:a16="http://schemas.microsoft.com/office/drawing/2014/main" val="1987186539"/>
                    </a:ext>
                  </a:extLst>
                </a:gridCol>
                <a:gridCol w="470408">
                  <a:extLst>
                    <a:ext uri="{9D8B030D-6E8A-4147-A177-3AD203B41FA5}">
                      <a16:colId xmlns:a16="http://schemas.microsoft.com/office/drawing/2014/main" val="622081013"/>
                    </a:ext>
                  </a:extLst>
                </a:gridCol>
                <a:gridCol w="470408">
                  <a:extLst>
                    <a:ext uri="{9D8B030D-6E8A-4147-A177-3AD203B41FA5}">
                      <a16:colId xmlns:a16="http://schemas.microsoft.com/office/drawing/2014/main" val="1949732792"/>
                    </a:ext>
                  </a:extLst>
                </a:gridCol>
                <a:gridCol w="470408">
                  <a:extLst>
                    <a:ext uri="{9D8B030D-6E8A-4147-A177-3AD203B41FA5}">
                      <a16:colId xmlns:a16="http://schemas.microsoft.com/office/drawing/2014/main" val="2693027468"/>
                    </a:ext>
                  </a:extLst>
                </a:gridCol>
                <a:gridCol w="470408">
                  <a:extLst>
                    <a:ext uri="{9D8B030D-6E8A-4147-A177-3AD203B41FA5}">
                      <a16:colId xmlns:a16="http://schemas.microsoft.com/office/drawing/2014/main" val="3409882044"/>
                    </a:ext>
                  </a:extLst>
                </a:gridCol>
                <a:gridCol w="470408">
                  <a:extLst>
                    <a:ext uri="{9D8B030D-6E8A-4147-A177-3AD203B41FA5}">
                      <a16:colId xmlns:a16="http://schemas.microsoft.com/office/drawing/2014/main" val="1892644261"/>
                    </a:ext>
                  </a:extLst>
                </a:gridCol>
              </a:tblGrid>
              <a:tr h="370840">
                <a:tc>
                  <a:txBody>
                    <a:bodyPr/>
                    <a:lstStyle/>
                    <a:p>
                      <a:endParaRPr lang="en-US" dirty="0">
                        <a:solidFill>
                          <a:schemeClr val="tx1"/>
                        </a:solidFill>
                      </a:endParaRPr>
                    </a:p>
                  </a:txBody>
                  <a:tcPr>
                    <a:solidFill>
                      <a:srgbClr val="FFC000"/>
                    </a:solidFill>
                  </a:tcPr>
                </a:tc>
                <a:tc>
                  <a:txBody>
                    <a:bodyPr/>
                    <a:lstStyle/>
                    <a:p>
                      <a:endParaRPr lang="en-US">
                        <a:solidFill>
                          <a:schemeClr val="tx1"/>
                        </a:solidFill>
                      </a:endParaRPr>
                    </a:p>
                  </a:txBody>
                  <a:tcPr>
                    <a:solidFill>
                      <a:srgbClr val="FFC000"/>
                    </a:solidFill>
                  </a:tcPr>
                </a:tc>
                <a:tc>
                  <a:txBody>
                    <a:bodyPr/>
                    <a:lstStyle/>
                    <a:p>
                      <a:endParaRPr lang="en-US" dirty="0">
                        <a:solidFill>
                          <a:schemeClr val="tx1"/>
                        </a:solidFill>
                      </a:endParaRPr>
                    </a:p>
                  </a:txBody>
                  <a:tcPr>
                    <a:solidFill>
                      <a:srgbClr val="FFC000"/>
                    </a:solidFill>
                  </a:tcPr>
                </a:tc>
                <a:tc>
                  <a:txBody>
                    <a:bodyPr/>
                    <a:lstStyle/>
                    <a:p>
                      <a:endParaRPr lang="en-US">
                        <a:solidFill>
                          <a:schemeClr val="tx1"/>
                        </a:solidFill>
                      </a:endParaRPr>
                    </a:p>
                  </a:txBody>
                  <a:tcPr>
                    <a:solidFill>
                      <a:srgbClr val="FFC000"/>
                    </a:solidFill>
                  </a:tcPr>
                </a:tc>
                <a:tc>
                  <a:txBody>
                    <a:bodyPr/>
                    <a:lstStyle/>
                    <a:p>
                      <a:pPr/>
                      <a:endParaRPr lang="en-US" b="1" dirty="0">
                        <a:solidFill>
                          <a:schemeClr val="tx1"/>
                        </a:solidFill>
                      </a:endParaRPr>
                    </a:p>
                  </a:txBody>
                  <a:tcPr>
                    <a:solidFill>
                      <a:srgbClr val="FFC000"/>
                    </a:solidFill>
                  </a:tcPr>
                </a:tc>
                <a:tc>
                  <a:txBody>
                    <a:bodyPr/>
                    <a:lstStyle/>
                    <a:p>
                      <a:endParaRPr lang="en-US">
                        <a:solidFill>
                          <a:schemeClr val="tx1"/>
                        </a:solidFill>
                      </a:endParaRPr>
                    </a:p>
                  </a:txBody>
                  <a:tcPr>
                    <a:solidFill>
                      <a:srgbClr val="FFC000"/>
                    </a:solidFill>
                  </a:tcPr>
                </a:tc>
                <a:tc>
                  <a:txBody>
                    <a:bodyPr/>
                    <a:lstStyle/>
                    <a:p>
                      <a:endParaRPr lang="en-US">
                        <a:solidFill>
                          <a:schemeClr val="tx1"/>
                        </a:solidFill>
                      </a:endParaRPr>
                    </a:p>
                  </a:txBody>
                  <a:tcPr>
                    <a:solidFill>
                      <a:srgbClr val="FFC000"/>
                    </a:solidFill>
                  </a:tcPr>
                </a:tc>
                <a:tc>
                  <a:txBody>
                    <a:bodyPr/>
                    <a:lstStyle/>
                    <a:p>
                      <a:endParaRPr lang="en-US">
                        <a:solidFill>
                          <a:schemeClr val="tx1"/>
                        </a:solidFill>
                      </a:endParaRPr>
                    </a:p>
                  </a:txBody>
                  <a:tcPr>
                    <a:solidFill>
                      <a:srgbClr val="FFC000"/>
                    </a:solidFill>
                  </a:tcPr>
                </a:tc>
                <a:tc>
                  <a:txBody>
                    <a:bodyPr/>
                    <a:lstStyle/>
                    <a:p>
                      <a:endParaRPr lang="en-US">
                        <a:solidFill>
                          <a:schemeClr val="tx1"/>
                        </a:solidFill>
                      </a:endParaRPr>
                    </a:p>
                  </a:txBody>
                  <a:tcPr>
                    <a:solidFill>
                      <a:srgbClr val="FFC000"/>
                    </a:solidFill>
                  </a:tcPr>
                </a:tc>
                <a:tc>
                  <a:txBody>
                    <a:bodyPr/>
                    <a:lstStyle/>
                    <a:p>
                      <a:endParaRPr lang="en-US" dirty="0">
                        <a:solidFill>
                          <a:schemeClr val="tx1"/>
                        </a:solidFill>
                      </a:endParaRPr>
                    </a:p>
                  </a:txBody>
                  <a:tcPr>
                    <a:solidFill>
                      <a:srgbClr val="FFC000"/>
                    </a:solidFill>
                  </a:tcPr>
                </a:tc>
                <a:extLst>
                  <a:ext uri="{0D108BD9-81ED-4DB2-BD59-A6C34878D82A}">
                    <a16:rowId xmlns:a16="http://schemas.microsoft.com/office/drawing/2014/main" val="3828803655"/>
                  </a:ext>
                </a:extLst>
              </a:tr>
            </a:tbl>
          </a:graphicData>
        </a:graphic>
      </p:graphicFrame>
      <p:cxnSp>
        <p:nvCxnSpPr>
          <p:cNvPr id="10" name="Straight Arrow Connector 9">
            <a:extLst>
              <a:ext uri="{FF2B5EF4-FFF2-40B4-BE49-F238E27FC236}">
                <a16:creationId xmlns:a16="http://schemas.microsoft.com/office/drawing/2014/main" id="{788218D0-580F-0A46-EA5E-18BFF6217A49}"/>
              </a:ext>
            </a:extLst>
          </p:cNvPr>
          <p:cNvCxnSpPr>
            <a:cxnSpLocks/>
          </p:cNvCxnSpPr>
          <p:nvPr/>
        </p:nvCxnSpPr>
        <p:spPr>
          <a:xfrm>
            <a:off x="9032240" y="1782213"/>
            <a:ext cx="304800" cy="1082060"/>
          </a:xfrm>
          <a:prstGeom prst="straightConnector1">
            <a:avLst/>
          </a:prstGeom>
          <a:ln>
            <a:prstDash val="sysDash"/>
            <a:tailEnd type="triangle"/>
          </a:ln>
        </p:spPr>
        <p:style>
          <a:lnRef idx="2">
            <a:schemeClr val="accent5"/>
          </a:lnRef>
          <a:fillRef idx="0">
            <a:schemeClr val="accent5"/>
          </a:fillRef>
          <a:effectRef idx="1">
            <a:schemeClr val="accent5"/>
          </a:effectRef>
          <a:fontRef idx="minor">
            <a:schemeClr val="tx1"/>
          </a:fontRef>
        </p:style>
      </p:cxnSp>
      <p:cxnSp>
        <p:nvCxnSpPr>
          <p:cNvPr id="13" name="Straight Arrow Connector 12">
            <a:extLst>
              <a:ext uri="{FF2B5EF4-FFF2-40B4-BE49-F238E27FC236}">
                <a16:creationId xmlns:a16="http://schemas.microsoft.com/office/drawing/2014/main" id="{C7DE93DE-57D9-6E54-41FC-4B033727237B}"/>
              </a:ext>
            </a:extLst>
          </p:cNvPr>
          <p:cNvCxnSpPr>
            <a:cxnSpLocks/>
          </p:cNvCxnSpPr>
          <p:nvPr/>
        </p:nvCxnSpPr>
        <p:spPr>
          <a:xfrm flipH="1">
            <a:off x="9484360" y="1782213"/>
            <a:ext cx="259080" cy="1082060"/>
          </a:xfrm>
          <a:prstGeom prst="straightConnector1">
            <a:avLst/>
          </a:prstGeom>
          <a:ln>
            <a:prstDash val="sysDash"/>
            <a:tailEnd type="triangle"/>
          </a:ln>
        </p:spPr>
        <p:style>
          <a:lnRef idx="2">
            <a:schemeClr val="accent5"/>
          </a:lnRef>
          <a:fillRef idx="0">
            <a:schemeClr val="accent5"/>
          </a:fillRef>
          <a:effectRef idx="1">
            <a:schemeClr val="accent5"/>
          </a:effectRef>
          <a:fontRef idx="minor">
            <a:schemeClr val="tx1"/>
          </a:fontRef>
        </p:style>
      </p:cxnSp>
      <p:cxnSp>
        <p:nvCxnSpPr>
          <p:cNvPr id="16" name="Straight Arrow Connector 15">
            <a:extLst>
              <a:ext uri="{FF2B5EF4-FFF2-40B4-BE49-F238E27FC236}">
                <a16:creationId xmlns:a16="http://schemas.microsoft.com/office/drawing/2014/main" id="{1E93A319-B718-D4F5-D2E1-9C431A7F8AA7}"/>
              </a:ext>
            </a:extLst>
          </p:cNvPr>
          <p:cNvCxnSpPr>
            <a:cxnSpLocks/>
          </p:cNvCxnSpPr>
          <p:nvPr/>
        </p:nvCxnSpPr>
        <p:spPr>
          <a:xfrm flipH="1">
            <a:off x="9580358" y="1782213"/>
            <a:ext cx="1067322" cy="1082060"/>
          </a:xfrm>
          <a:prstGeom prst="straightConnector1">
            <a:avLst/>
          </a:prstGeom>
          <a:ln>
            <a:prstDash val="sysDash"/>
            <a:tailEnd type="triangle"/>
          </a:ln>
        </p:spPr>
        <p:style>
          <a:lnRef idx="2">
            <a:schemeClr val="accent5"/>
          </a:lnRef>
          <a:fillRef idx="0">
            <a:schemeClr val="accent5"/>
          </a:fillRef>
          <a:effectRef idx="1">
            <a:schemeClr val="accent5"/>
          </a:effectRef>
          <a:fontRef idx="minor">
            <a:schemeClr val="tx1"/>
          </a:fontRef>
        </p:style>
      </p:cxnSp>
      <p:sp>
        <p:nvSpPr>
          <p:cNvPr id="21" name="Rounded Rectangle 20">
            <a:extLst>
              <a:ext uri="{FF2B5EF4-FFF2-40B4-BE49-F238E27FC236}">
                <a16:creationId xmlns:a16="http://schemas.microsoft.com/office/drawing/2014/main" id="{60BFD411-681E-E2BF-CBDE-A95A18A28C58}"/>
              </a:ext>
            </a:extLst>
          </p:cNvPr>
          <p:cNvSpPr/>
          <p:nvPr/>
        </p:nvSpPr>
        <p:spPr>
          <a:xfrm>
            <a:off x="9136641" y="2864273"/>
            <a:ext cx="548118" cy="541866"/>
          </a:xfrm>
          <a:prstGeom prst="roundRect">
            <a:avLst/>
          </a:prstGeom>
          <a:noFill/>
          <a:ln w="2857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22" name="TextBox 21">
                <a:extLst>
                  <a:ext uri="{FF2B5EF4-FFF2-40B4-BE49-F238E27FC236}">
                    <a16:creationId xmlns:a16="http://schemas.microsoft.com/office/drawing/2014/main" id="{9E6AD057-8C82-F66B-DB86-20EA6FE83F29}"/>
                  </a:ext>
                </a:extLst>
              </p:cNvPr>
              <p:cNvSpPr txBox="1"/>
              <p:nvPr/>
            </p:nvSpPr>
            <p:spPr>
              <a:xfrm>
                <a:off x="8009465" y="4164475"/>
                <a:ext cx="909223" cy="369332"/>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sSub>
                        <m:sSubPr>
                          <m:ctrlPr>
                            <a:rPr lang="en-US" b="0" i="1" smtClean="0">
                              <a:solidFill>
                                <a:schemeClr val="accent3"/>
                              </a:solidFill>
                              <a:latin typeface="Cambria Math" panose="02040503050406030204" pitchFamily="18" charset="0"/>
                            </a:rPr>
                          </m:ctrlPr>
                        </m:sSubPr>
                        <m:e>
                          <m:r>
                            <a:rPr lang="en-US" b="0" i="1" smtClean="0">
                              <a:solidFill>
                                <a:schemeClr val="accent3"/>
                              </a:solidFill>
                              <a:latin typeface="Cambria Math" panose="02040503050406030204" pitchFamily="18" charset="0"/>
                            </a:rPr>
                            <m:t>𝜋</m:t>
                          </m:r>
                        </m:e>
                        <m:sub>
                          <m:r>
                            <a:rPr lang="en-US" b="0" i="1" smtClean="0">
                              <a:solidFill>
                                <a:schemeClr val="accent3"/>
                              </a:solidFill>
                              <a:latin typeface="Cambria Math" panose="02040503050406030204" pitchFamily="18" charset="0"/>
                            </a:rPr>
                            <m:t>1</m:t>
                          </m:r>
                        </m:sub>
                      </m:sSub>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e>
                      </m:d>
                    </m:oMath>
                  </m:oMathPara>
                </a14:m>
                <a:endParaRPr lang="en-US" dirty="0"/>
              </a:p>
            </p:txBody>
          </p:sp>
        </mc:Choice>
        <mc:Fallback>
          <p:sp>
            <p:nvSpPr>
              <p:cNvPr id="22" name="TextBox 21">
                <a:extLst>
                  <a:ext uri="{FF2B5EF4-FFF2-40B4-BE49-F238E27FC236}">
                    <a16:creationId xmlns:a16="http://schemas.microsoft.com/office/drawing/2014/main" id="{9E6AD057-8C82-F66B-DB86-20EA6FE83F29}"/>
                  </a:ext>
                </a:extLst>
              </p:cNvPr>
              <p:cNvSpPr txBox="1">
                <a:spLocks noRot="1" noChangeAspect="1" noMove="1" noResize="1" noEditPoints="1" noAdjustHandles="1" noChangeArrowheads="1" noChangeShapeType="1" noTextEdit="1"/>
              </p:cNvSpPr>
              <p:nvPr/>
            </p:nvSpPr>
            <p:spPr>
              <a:xfrm>
                <a:off x="8009465" y="4164475"/>
                <a:ext cx="909223" cy="36933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3" name="TextBox 22">
                <a:extLst>
                  <a:ext uri="{FF2B5EF4-FFF2-40B4-BE49-F238E27FC236}">
                    <a16:creationId xmlns:a16="http://schemas.microsoft.com/office/drawing/2014/main" id="{776183FD-A4F7-0EAC-A23F-8FA4AD95C9A5}"/>
                  </a:ext>
                </a:extLst>
              </p:cNvPr>
              <p:cNvSpPr txBox="1"/>
              <p:nvPr/>
            </p:nvSpPr>
            <p:spPr>
              <a:xfrm>
                <a:off x="9180453" y="4164475"/>
                <a:ext cx="894860" cy="369332"/>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sSub>
                        <m:sSubPr>
                          <m:ctrlPr>
                            <a:rPr lang="en-US" b="0" i="1" smtClean="0">
                              <a:solidFill>
                                <a:schemeClr val="accent3"/>
                              </a:solidFill>
                              <a:latin typeface="Cambria Math" panose="02040503050406030204" pitchFamily="18" charset="0"/>
                            </a:rPr>
                          </m:ctrlPr>
                        </m:sSubPr>
                        <m:e>
                          <m:r>
                            <a:rPr lang="en-US" b="0" i="1" smtClean="0">
                              <a:solidFill>
                                <a:schemeClr val="accent3"/>
                              </a:solidFill>
                              <a:latin typeface="Cambria Math" panose="02040503050406030204" pitchFamily="18" charset="0"/>
                            </a:rPr>
                            <m:t>𝜋</m:t>
                          </m:r>
                        </m:e>
                        <m:sub>
                          <m:r>
                            <a:rPr lang="en-US" b="0" i="1" smtClean="0">
                              <a:solidFill>
                                <a:schemeClr val="accent3"/>
                              </a:solidFill>
                              <a:latin typeface="Cambria Math" panose="02040503050406030204" pitchFamily="18" charset="0"/>
                            </a:rPr>
                            <m:t>2</m:t>
                          </m:r>
                        </m:sub>
                      </m:sSub>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e>
                      </m:d>
                    </m:oMath>
                  </m:oMathPara>
                </a14:m>
                <a:endParaRPr lang="en-US" dirty="0"/>
              </a:p>
            </p:txBody>
          </p:sp>
        </mc:Choice>
        <mc:Fallback>
          <p:sp>
            <p:nvSpPr>
              <p:cNvPr id="23" name="TextBox 22">
                <a:extLst>
                  <a:ext uri="{FF2B5EF4-FFF2-40B4-BE49-F238E27FC236}">
                    <a16:creationId xmlns:a16="http://schemas.microsoft.com/office/drawing/2014/main" id="{776183FD-A4F7-0EAC-A23F-8FA4AD95C9A5}"/>
                  </a:ext>
                </a:extLst>
              </p:cNvPr>
              <p:cNvSpPr txBox="1">
                <a:spLocks noRot="1" noChangeAspect="1" noMove="1" noResize="1" noEditPoints="1" noAdjustHandles="1" noChangeArrowheads="1" noChangeShapeType="1" noTextEdit="1"/>
              </p:cNvSpPr>
              <p:nvPr/>
            </p:nvSpPr>
            <p:spPr>
              <a:xfrm>
                <a:off x="9180453" y="4164475"/>
                <a:ext cx="894860" cy="369332"/>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4" name="TextBox 23">
                <a:extLst>
                  <a:ext uri="{FF2B5EF4-FFF2-40B4-BE49-F238E27FC236}">
                    <a16:creationId xmlns:a16="http://schemas.microsoft.com/office/drawing/2014/main" id="{BF9BD06A-F61C-D41E-9694-DCABF0C991E1}"/>
                  </a:ext>
                </a:extLst>
              </p:cNvPr>
              <p:cNvSpPr txBox="1"/>
              <p:nvPr/>
            </p:nvSpPr>
            <p:spPr>
              <a:xfrm>
                <a:off x="10337078" y="4158660"/>
                <a:ext cx="894860" cy="369332"/>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sSub>
                        <m:sSubPr>
                          <m:ctrlPr>
                            <a:rPr lang="en-US" b="0" i="1" smtClean="0">
                              <a:solidFill>
                                <a:schemeClr val="accent3"/>
                              </a:solidFill>
                              <a:latin typeface="Cambria Math" panose="02040503050406030204" pitchFamily="18" charset="0"/>
                            </a:rPr>
                          </m:ctrlPr>
                        </m:sSubPr>
                        <m:e>
                          <m:r>
                            <a:rPr lang="en-US" b="0" i="1" smtClean="0">
                              <a:solidFill>
                                <a:schemeClr val="accent3"/>
                              </a:solidFill>
                              <a:latin typeface="Cambria Math" panose="02040503050406030204" pitchFamily="18" charset="0"/>
                            </a:rPr>
                            <m:t>𝜋</m:t>
                          </m:r>
                        </m:e>
                        <m:sub>
                          <m:r>
                            <a:rPr lang="en-US" b="0" i="1" smtClean="0">
                              <a:solidFill>
                                <a:schemeClr val="accent3"/>
                              </a:solidFill>
                              <a:latin typeface="Cambria Math" panose="02040503050406030204" pitchFamily="18" charset="0"/>
                            </a:rPr>
                            <m:t>3</m:t>
                          </m:r>
                        </m:sub>
                      </m:sSub>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3</m:t>
                              </m:r>
                            </m:sub>
                          </m:sSub>
                        </m:e>
                      </m:d>
                    </m:oMath>
                  </m:oMathPara>
                </a14:m>
                <a:endParaRPr lang="en-US" dirty="0"/>
              </a:p>
            </p:txBody>
          </p:sp>
        </mc:Choice>
        <mc:Fallback>
          <p:sp>
            <p:nvSpPr>
              <p:cNvPr id="24" name="TextBox 23">
                <a:extLst>
                  <a:ext uri="{FF2B5EF4-FFF2-40B4-BE49-F238E27FC236}">
                    <a16:creationId xmlns:a16="http://schemas.microsoft.com/office/drawing/2014/main" id="{BF9BD06A-F61C-D41E-9694-DCABF0C991E1}"/>
                  </a:ext>
                </a:extLst>
              </p:cNvPr>
              <p:cNvSpPr txBox="1">
                <a:spLocks noRot="1" noChangeAspect="1" noMove="1" noResize="1" noEditPoints="1" noAdjustHandles="1" noChangeArrowheads="1" noChangeShapeType="1" noTextEdit="1"/>
              </p:cNvSpPr>
              <p:nvPr/>
            </p:nvSpPr>
            <p:spPr>
              <a:xfrm>
                <a:off x="10337078" y="4158660"/>
                <a:ext cx="894860" cy="369332"/>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5" name="TextBox 24">
                <a:extLst>
                  <a:ext uri="{FF2B5EF4-FFF2-40B4-BE49-F238E27FC236}">
                    <a16:creationId xmlns:a16="http://schemas.microsoft.com/office/drawing/2014/main" id="{29BE6B65-538D-2DC7-8DB6-D48F04861E7D}"/>
                  </a:ext>
                </a:extLst>
              </p:cNvPr>
              <p:cNvSpPr txBox="1"/>
              <p:nvPr/>
            </p:nvSpPr>
            <p:spPr>
              <a:xfrm>
                <a:off x="8825588" y="4188015"/>
                <a:ext cx="365760" cy="369332"/>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oMath>
                  </m:oMathPara>
                </a14:m>
                <a:endParaRPr lang="en-US" dirty="0"/>
              </a:p>
            </p:txBody>
          </p:sp>
        </mc:Choice>
        <mc:Fallback>
          <p:sp>
            <p:nvSpPr>
              <p:cNvPr id="25" name="TextBox 24">
                <a:extLst>
                  <a:ext uri="{FF2B5EF4-FFF2-40B4-BE49-F238E27FC236}">
                    <a16:creationId xmlns:a16="http://schemas.microsoft.com/office/drawing/2014/main" id="{29BE6B65-538D-2DC7-8DB6-D48F04861E7D}"/>
                  </a:ext>
                </a:extLst>
              </p:cNvPr>
              <p:cNvSpPr txBox="1">
                <a:spLocks noRot="1" noChangeAspect="1" noMove="1" noResize="1" noEditPoints="1" noAdjustHandles="1" noChangeArrowheads="1" noChangeShapeType="1" noTextEdit="1"/>
              </p:cNvSpPr>
              <p:nvPr/>
            </p:nvSpPr>
            <p:spPr>
              <a:xfrm>
                <a:off x="8825588" y="4188015"/>
                <a:ext cx="365760" cy="369332"/>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6" name="TextBox 25">
                <a:extLst>
                  <a:ext uri="{FF2B5EF4-FFF2-40B4-BE49-F238E27FC236}">
                    <a16:creationId xmlns:a16="http://schemas.microsoft.com/office/drawing/2014/main" id="{818FC9F4-86D5-9AE3-2CF3-26EE8C9C4C09}"/>
                  </a:ext>
                </a:extLst>
              </p:cNvPr>
              <p:cNvSpPr txBox="1"/>
              <p:nvPr/>
            </p:nvSpPr>
            <p:spPr>
              <a:xfrm>
                <a:off x="10007471" y="4170430"/>
                <a:ext cx="365760" cy="369332"/>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oMath>
                  </m:oMathPara>
                </a14:m>
                <a:endParaRPr lang="en-US" dirty="0"/>
              </a:p>
            </p:txBody>
          </p:sp>
        </mc:Choice>
        <mc:Fallback>
          <p:sp>
            <p:nvSpPr>
              <p:cNvPr id="26" name="TextBox 25">
                <a:extLst>
                  <a:ext uri="{FF2B5EF4-FFF2-40B4-BE49-F238E27FC236}">
                    <a16:creationId xmlns:a16="http://schemas.microsoft.com/office/drawing/2014/main" id="{818FC9F4-86D5-9AE3-2CF3-26EE8C9C4C09}"/>
                  </a:ext>
                </a:extLst>
              </p:cNvPr>
              <p:cNvSpPr txBox="1">
                <a:spLocks noRot="1" noChangeAspect="1" noMove="1" noResize="1" noEditPoints="1" noAdjustHandles="1" noChangeArrowheads="1" noChangeShapeType="1" noTextEdit="1"/>
              </p:cNvSpPr>
              <p:nvPr/>
            </p:nvSpPr>
            <p:spPr>
              <a:xfrm>
                <a:off x="10007471" y="4170430"/>
                <a:ext cx="365760" cy="369332"/>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7" name="TextBox 26">
                <a:extLst>
                  <a:ext uri="{FF2B5EF4-FFF2-40B4-BE49-F238E27FC236}">
                    <a16:creationId xmlns:a16="http://schemas.microsoft.com/office/drawing/2014/main" id="{31BC8D5C-A86F-10C1-BC42-98987FBC6187}"/>
                  </a:ext>
                </a:extLst>
              </p:cNvPr>
              <p:cNvSpPr txBox="1"/>
              <p:nvPr/>
            </p:nvSpPr>
            <p:spPr>
              <a:xfrm>
                <a:off x="9230147" y="380998"/>
                <a:ext cx="1054648" cy="369332"/>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𝑍</m:t>
                          </m:r>
                        </m:e>
                        <m:sub>
                          <m:r>
                            <a:rPr lang="en-US" b="0" i="1" smtClean="0">
                              <a:latin typeface="Cambria Math" panose="02040503050406030204" pitchFamily="18" charset="0"/>
                            </a:rPr>
                            <m:t>2</m:t>
                          </m:r>
                          <m:r>
                            <a:rPr lang="en-US" b="0" i="1" smtClean="0">
                              <a:latin typeface="Cambria Math" panose="02040503050406030204" pitchFamily="18" charset="0"/>
                            </a:rPr>
                            <m:t>𝐵</m:t>
                          </m:r>
                        </m:sub>
                      </m:sSub>
                    </m:oMath>
                  </m:oMathPara>
                </a14:m>
                <a:endParaRPr lang="en-US" dirty="0"/>
              </a:p>
            </p:txBody>
          </p:sp>
        </mc:Choice>
        <mc:Fallback>
          <p:sp>
            <p:nvSpPr>
              <p:cNvPr id="27" name="TextBox 26">
                <a:extLst>
                  <a:ext uri="{FF2B5EF4-FFF2-40B4-BE49-F238E27FC236}">
                    <a16:creationId xmlns:a16="http://schemas.microsoft.com/office/drawing/2014/main" id="{31BC8D5C-A86F-10C1-BC42-98987FBC6187}"/>
                  </a:ext>
                </a:extLst>
              </p:cNvPr>
              <p:cNvSpPr txBox="1">
                <a:spLocks noRot="1" noChangeAspect="1" noMove="1" noResize="1" noEditPoints="1" noAdjustHandles="1" noChangeArrowheads="1" noChangeShapeType="1" noTextEdit="1"/>
              </p:cNvSpPr>
              <p:nvPr/>
            </p:nvSpPr>
            <p:spPr>
              <a:xfrm>
                <a:off x="9230147" y="380998"/>
                <a:ext cx="1054648" cy="369332"/>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8" name="TextBox 27">
                <a:extLst>
                  <a:ext uri="{FF2B5EF4-FFF2-40B4-BE49-F238E27FC236}">
                    <a16:creationId xmlns:a16="http://schemas.microsoft.com/office/drawing/2014/main" id="{12C1ED67-C16E-3CFF-0CF8-9CE29F75AF68}"/>
                  </a:ext>
                </a:extLst>
              </p:cNvPr>
              <p:cNvSpPr txBox="1"/>
              <p:nvPr/>
            </p:nvSpPr>
            <p:spPr>
              <a:xfrm>
                <a:off x="9657212" y="3349763"/>
                <a:ext cx="946156" cy="369332"/>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𝑦</m:t>
                      </m:r>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𝑍</m:t>
                          </m:r>
                        </m:e>
                        <m:sub>
                          <m:r>
                            <a:rPr lang="en-US" b="0" i="1" smtClean="0">
                              <a:latin typeface="Cambria Math" panose="02040503050406030204" pitchFamily="18" charset="0"/>
                            </a:rPr>
                            <m:t>𝐵</m:t>
                          </m:r>
                        </m:sub>
                      </m:sSub>
                    </m:oMath>
                  </m:oMathPara>
                </a14:m>
                <a:endParaRPr lang="en-US" dirty="0"/>
              </a:p>
            </p:txBody>
          </p:sp>
        </mc:Choice>
        <mc:Fallback>
          <p:sp>
            <p:nvSpPr>
              <p:cNvPr id="28" name="TextBox 27">
                <a:extLst>
                  <a:ext uri="{FF2B5EF4-FFF2-40B4-BE49-F238E27FC236}">
                    <a16:creationId xmlns:a16="http://schemas.microsoft.com/office/drawing/2014/main" id="{12C1ED67-C16E-3CFF-0CF8-9CE29F75AF68}"/>
                  </a:ext>
                </a:extLst>
              </p:cNvPr>
              <p:cNvSpPr txBox="1">
                <a:spLocks noRot="1" noChangeAspect="1" noMove="1" noResize="1" noEditPoints="1" noAdjustHandles="1" noChangeArrowheads="1" noChangeShapeType="1" noTextEdit="1"/>
              </p:cNvSpPr>
              <p:nvPr/>
            </p:nvSpPr>
            <p:spPr>
              <a:xfrm>
                <a:off x="9657212" y="3349763"/>
                <a:ext cx="946156" cy="369332"/>
              </a:xfrm>
              <a:prstGeom prst="rect">
                <a:avLst/>
              </a:prstGeom>
              <a:blipFill>
                <a:blip r:embed="rId11"/>
                <a:stretch>
                  <a:fillRect b="-1724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0" name="TextBox 29">
                <a:extLst>
                  <a:ext uri="{FF2B5EF4-FFF2-40B4-BE49-F238E27FC236}">
                    <a16:creationId xmlns:a16="http://schemas.microsoft.com/office/drawing/2014/main" id="{AF01C751-202F-19A5-D987-6962C1CD566D}"/>
                  </a:ext>
                </a:extLst>
              </p:cNvPr>
              <p:cNvSpPr txBox="1"/>
              <p:nvPr/>
            </p:nvSpPr>
            <p:spPr>
              <a:xfrm>
                <a:off x="9214598" y="2876283"/>
                <a:ext cx="365760" cy="369332"/>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𝒚</m:t>
                      </m:r>
                    </m:oMath>
                  </m:oMathPara>
                </a14:m>
                <a:endParaRPr lang="en-US" b="1" dirty="0"/>
              </a:p>
            </p:txBody>
          </p:sp>
        </mc:Choice>
        <mc:Fallback>
          <p:sp>
            <p:nvSpPr>
              <p:cNvPr id="30" name="TextBox 29">
                <a:extLst>
                  <a:ext uri="{FF2B5EF4-FFF2-40B4-BE49-F238E27FC236}">
                    <a16:creationId xmlns:a16="http://schemas.microsoft.com/office/drawing/2014/main" id="{AF01C751-202F-19A5-D987-6962C1CD566D}"/>
                  </a:ext>
                </a:extLst>
              </p:cNvPr>
              <p:cNvSpPr txBox="1">
                <a:spLocks noRot="1" noChangeAspect="1" noMove="1" noResize="1" noEditPoints="1" noAdjustHandles="1" noChangeArrowheads="1" noChangeShapeType="1" noTextEdit="1"/>
              </p:cNvSpPr>
              <p:nvPr/>
            </p:nvSpPr>
            <p:spPr>
              <a:xfrm>
                <a:off x="9214598" y="2876283"/>
                <a:ext cx="365760" cy="369332"/>
              </a:xfrm>
              <a:prstGeom prst="rect">
                <a:avLst/>
              </a:prstGeom>
              <a:blipFill>
                <a:blip r:embed="rId12"/>
                <a:stretch>
                  <a:fillRect b="-666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1" name="TextBox 30">
                <a:extLst>
                  <a:ext uri="{FF2B5EF4-FFF2-40B4-BE49-F238E27FC236}">
                    <a16:creationId xmlns:a16="http://schemas.microsoft.com/office/drawing/2014/main" id="{B59161BE-B398-6FBA-6A6C-7CF676F3BDA5}"/>
                  </a:ext>
                </a:extLst>
              </p:cNvPr>
              <p:cNvSpPr txBox="1"/>
              <p:nvPr/>
            </p:nvSpPr>
            <p:spPr>
              <a:xfrm>
                <a:off x="8770881" y="1344262"/>
                <a:ext cx="365760" cy="369332"/>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𝒙</m:t>
                          </m:r>
                        </m:e>
                        <m:sub>
                          <m:r>
                            <a:rPr lang="en-US" b="1" i="1" smtClean="0">
                              <a:latin typeface="Cambria Math" panose="02040503050406030204" pitchFamily="18" charset="0"/>
                            </a:rPr>
                            <m:t>𝟏</m:t>
                          </m:r>
                        </m:sub>
                      </m:sSub>
                    </m:oMath>
                  </m:oMathPara>
                </a14:m>
                <a:endParaRPr lang="en-US" b="1" dirty="0"/>
              </a:p>
            </p:txBody>
          </p:sp>
        </mc:Choice>
        <mc:Fallback>
          <p:sp>
            <p:nvSpPr>
              <p:cNvPr id="31" name="TextBox 30">
                <a:extLst>
                  <a:ext uri="{FF2B5EF4-FFF2-40B4-BE49-F238E27FC236}">
                    <a16:creationId xmlns:a16="http://schemas.microsoft.com/office/drawing/2014/main" id="{B59161BE-B398-6FBA-6A6C-7CF676F3BDA5}"/>
                  </a:ext>
                </a:extLst>
              </p:cNvPr>
              <p:cNvSpPr txBox="1">
                <a:spLocks noRot="1" noChangeAspect="1" noMove="1" noResize="1" noEditPoints="1" noAdjustHandles="1" noChangeArrowheads="1" noChangeShapeType="1" noTextEdit="1"/>
              </p:cNvSpPr>
              <p:nvPr/>
            </p:nvSpPr>
            <p:spPr>
              <a:xfrm>
                <a:off x="8770881" y="1344262"/>
                <a:ext cx="365760" cy="369332"/>
              </a:xfrm>
              <a:prstGeom prst="rect">
                <a:avLst/>
              </a:prstGeom>
              <a:blipFill>
                <a:blip r:embed="rId13"/>
                <a:stretch>
                  <a:fillRect r="-333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3" name="TextBox 32">
                <a:extLst>
                  <a:ext uri="{FF2B5EF4-FFF2-40B4-BE49-F238E27FC236}">
                    <a16:creationId xmlns:a16="http://schemas.microsoft.com/office/drawing/2014/main" id="{3C74BDBA-012E-A342-C15F-29761378DA1B}"/>
                  </a:ext>
                </a:extLst>
              </p:cNvPr>
              <p:cNvSpPr txBox="1"/>
              <p:nvPr/>
            </p:nvSpPr>
            <p:spPr>
              <a:xfrm>
                <a:off x="9596642" y="1334049"/>
                <a:ext cx="365760" cy="369332"/>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𝒙</m:t>
                          </m:r>
                        </m:e>
                        <m:sub>
                          <m:r>
                            <a:rPr lang="en-US" b="1" i="1" smtClean="0">
                              <a:latin typeface="Cambria Math" panose="02040503050406030204" pitchFamily="18" charset="0"/>
                            </a:rPr>
                            <m:t>𝟐</m:t>
                          </m:r>
                        </m:sub>
                      </m:sSub>
                    </m:oMath>
                  </m:oMathPara>
                </a14:m>
                <a:endParaRPr lang="en-US" b="1" dirty="0"/>
              </a:p>
            </p:txBody>
          </p:sp>
        </mc:Choice>
        <mc:Fallback>
          <p:sp>
            <p:nvSpPr>
              <p:cNvPr id="33" name="TextBox 32">
                <a:extLst>
                  <a:ext uri="{FF2B5EF4-FFF2-40B4-BE49-F238E27FC236}">
                    <a16:creationId xmlns:a16="http://schemas.microsoft.com/office/drawing/2014/main" id="{3C74BDBA-012E-A342-C15F-29761378DA1B}"/>
                  </a:ext>
                </a:extLst>
              </p:cNvPr>
              <p:cNvSpPr txBox="1">
                <a:spLocks noRot="1" noChangeAspect="1" noMove="1" noResize="1" noEditPoints="1" noAdjustHandles="1" noChangeArrowheads="1" noChangeShapeType="1" noTextEdit="1"/>
              </p:cNvSpPr>
              <p:nvPr/>
            </p:nvSpPr>
            <p:spPr>
              <a:xfrm>
                <a:off x="9596642" y="1334049"/>
                <a:ext cx="365760" cy="369332"/>
              </a:xfrm>
              <a:prstGeom prst="rect">
                <a:avLst/>
              </a:prstGeom>
              <a:blipFill>
                <a:blip r:embed="rId14"/>
                <a:stretch>
                  <a:fillRect r="-333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4" name="TextBox 33">
                <a:extLst>
                  <a:ext uri="{FF2B5EF4-FFF2-40B4-BE49-F238E27FC236}">
                    <a16:creationId xmlns:a16="http://schemas.microsoft.com/office/drawing/2014/main" id="{56D133D2-5E2D-31A0-5815-E33C2AFABE30}"/>
                  </a:ext>
                </a:extLst>
              </p:cNvPr>
              <p:cNvSpPr txBox="1"/>
              <p:nvPr/>
            </p:nvSpPr>
            <p:spPr>
              <a:xfrm>
                <a:off x="10418748" y="1353150"/>
                <a:ext cx="365760" cy="369332"/>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𝒙</m:t>
                          </m:r>
                        </m:e>
                        <m:sub>
                          <m:r>
                            <a:rPr lang="en-US" b="1" i="1" smtClean="0">
                              <a:latin typeface="Cambria Math" panose="02040503050406030204" pitchFamily="18" charset="0"/>
                            </a:rPr>
                            <m:t>𝟑</m:t>
                          </m:r>
                        </m:sub>
                      </m:sSub>
                    </m:oMath>
                  </m:oMathPara>
                </a14:m>
                <a:endParaRPr lang="en-US" b="1" dirty="0"/>
              </a:p>
            </p:txBody>
          </p:sp>
        </mc:Choice>
        <mc:Fallback>
          <p:sp>
            <p:nvSpPr>
              <p:cNvPr id="34" name="TextBox 33">
                <a:extLst>
                  <a:ext uri="{FF2B5EF4-FFF2-40B4-BE49-F238E27FC236}">
                    <a16:creationId xmlns:a16="http://schemas.microsoft.com/office/drawing/2014/main" id="{56D133D2-5E2D-31A0-5815-E33C2AFABE30}"/>
                  </a:ext>
                </a:extLst>
              </p:cNvPr>
              <p:cNvSpPr txBox="1">
                <a:spLocks noRot="1" noChangeAspect="1" noMove="1" noResize="1" noEditPoints="1" noAdjustHandles="1" noChangeArrowheads="1" noChangeShapeType="1" noTextEdit="1"/>
              </p:cNvSpPr>
              <p:nvPr/>
            </p:nvSpPr>
            <p:spPr>
              <a:xfrm>
                <a:off x="10418748" y="1353150"/>
                <a:ext cx="365760" cy="369332"/>
              </a:xfrm>
              <a:prstGeom prst="rect">
                <a:avLst/>
              </a:prstGeom>
              <a:blipFill>
                <a:blip r:embed="rId15"/>
                <a:stretch>
                  <a:fillRect r="-3333"/>
                </a:stretch>
              </a:blipFill>
            </p:spPr>
            <p:txBody>
              <a:bodyPr/>
              <a:lstStyle/>
              <a:p>
                <a:r>
                  <a:rPr lang="en-US">
                    <a:noFill/>
                  </a:rPr>
                  <a:t> </a:t>
                </a:r>
              </a:p>
            </p:txBody>
          </p:sp>
        </mc:Fallback>
      </mc:AlternateContent>
    </p:spTree>
    <p:extLst>
      <p:ext uri="{BB962C8B-B14F-4D97-AF65-F5344CB8AC3E}">
        <p14:creationId xmlns:p14="http://schemas.microsoft.com/office/powerpoint/2010/main" val="4040343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4"/>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7"/>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2"/>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23"/>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24"/>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5"/>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26"/>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29"/>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nodeType="clickEffect">
                                  <p:stCondLst>
                                    <p:cond delay="0"/>
                                  </p:stCondLst>
                                  <p:childTnLst>
                                    <p:set>
                                      <p:cBhvr>
                                        <p:cTn id="8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nodeType="clickEffect">
                                  <p:stCondLst>
                                    <p:cond delay="0"/>
                                  </p:stCondLst>
                                  <p:childTnLst>
                                    <p:set>
                                      <p:cBhvr>
                                        <p:cTn id="9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nodeType="clickEffect">
                                  <p:stCondLst>
                                    <p:cond delay="0"/>
                                  </p:stCondLst>
                                  <p:childTnLst>
                                    <p:set>
                                      <p:cBhvr>
                                        <p:cTn id="9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nodeType="clickEffect">
                                  <p:stCondLst>
                                    <p:cond delay="0"/>
                                  </p:stCondLst>
                                  <p:childTnLst>
                                    <p:set>
                                      <p:cBhvr>
                                        <p:cTn id="10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1" grpId="0" animBg="1"/>
      <p:bldP spid="22" grpId="0"/>
      <p:bldP spid="23" grpId="0"/>
      <p:bldP spid="24" grpId="0"/>
      <p:bldP spid="25" grpId="0"/>
      <p:bldP spid="26" grpId="0"/>
      <p:bldP spid="27" grpId="0"/>
      <p:bldP spid="28" grpId="0"/>
      <p:bldP spid="30" grpId="0"/>
      <p:bldP spid="31" grpId="0"/>
      <p:bldP spid="33" grpId="0"/>
      <p:bldP spid="3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E1691-D23D-DA40-D45D-8EFFEAA08187}"/>
              </a:ext>
            </a:extLst>
          </p:cNvPr>
          <p:cNvSpPr>
            <a:spLocks noGrp="1"/>
          </p:cNvSpPr>
          <p:nvPr>
            <p:ph type="title"/>
          </p:nvPr>
        </p:nvSpPr>
        <p:spPr/>
        <p:txBody>
          <a:bodyPr/>
          <a:lstStyle/>
          <a:p>
            <a:r>
              <a:rPr lang="en-US" dirty="0"/>
              <a:t>Other contributions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40A5AD9F-46E3-0B22-8F1E-7152CB8097D5}"/>
                  </a:ext>
                </a:extLst>
              </p:cNvPr>
              <p:cNvSpPr>
                <a:spLocks noGrp="1"/>
              </p:cNvSpPr>
              <p:nvPr>
                <p:ph idx="1"/>
              </p:nvPr>
            </p:nvSpPr>
            <p:spPr/>
            <p:txBody>
              <a:bodyPr/>
              <a:lstStyle/>
              <a:p>
                <a:r>
                  <a:rPr lang="en-US" dirty="0"/>
                  <a:t>Support for variants of Unit-Vector correlation </a:t>
                </a:r>
              </a:p>
              <a:p>
                <a:pPr lvl="1"/>
                <a:r>
                  <a:rPr lang="en-US" b="1" dirty="0"/>
                  <a:t>Authenticated</a:t>
                </a:r>
                <a:r>
                  <a:rPr lang="en-US" dirty="0"/>
                  <a:t> Unit vector : </a:t>
                </a:r>
                <a14:m>
                  <m:oMath xmlns:m="http://schemas.openxmlformats.org/officeDocument/2006/math">
                    <m:r>
                      <a:rPr lang="en-US" b="0" i="1" smtClean="0">
                        <a:latin typeface="Cambria Math" panose="02040503050406030204" pitchFamily="18" charset="0"/>
                      </a:rPr>
                      <m:t>(</m:t>
                    </m:r>
                    <m:r>
                      <a:rPr lang="en-US" b="1" i="1" smtClean="0">
                        <a:latin typeface="Cambria Math" panose="02040503050406030204" pitchFamily="18" charset="0"/>
                      </a:rPr>
                      <m:t>𝒖</m:t>
                    </m:r>
                    <m:r>
                      <a:rPr lang="en-US" b="0" i="1" smtClean="0">
                        <a:latin typeface="Cambria Math" panose="02040503050406030204" pitchFamily="18" charset="0"/>
                      </a:rPr>
                      <m:t>, </m:t>
                    </m:r>
                    <m:r>
                      <m:rPr>
                        <m:sty m:val="p"/>
                      </m:rPr>
                      <a:rPr lang="en-US" b="0" i="0" smtClean="0">
                        <a:latin typeface="Cambria Math" panose="02040503050406030204" pitchFamily="18" charset="0"/>
                      </a:rPr>
                      <m:t>Δ</m:t>
                    </m:r>
                    <m:r>
                      <a:rPr lang="en-US" b="0" i="1" smtClean="0">
                        <a:latin typeface="Cambria Math" panose="02040503050406030204" pitchFamily="18" charset="0"/>
                      </a:rPr>
                      <m:t>⋅</m:t>
                    </m:r>
                    <m:r>
                      <a:rPr lang="en-US" b="1" i="1" smtClean="0">
                        <a:latin typeface="Cambria Math" panose="02040503050406030204" pitchFamily="18" charset="0"/>
                      </a:rPr>
                      <m:t>𝒖</m:t>
                    </m:r>
                    <m:r>
                      <a:rPr lang="en-US" b="0" i="1" smtClean="0">
                        <a:latin typeface="Cambria Math" panose="02040503050406030204" pitchFamily="18" charset="0"/>
                      </a:rPr>
                      <m:t>)</m:t>
                    </m:r>
                  </m:oMath>
                </a14:m>
                <a:endParaRPr lang="en-US" dirty="0"/>
              </a:p>
              <a:p>
                <a:pPr lvl="1"/>
                <a:r>
                  <a:rPr lang="en-US" dirty="0"/>
                  <a:t>(</a:t>
                </a:r>
                <a:r>
                  <a:rPr lang="en-US" b="1" dirty="0"/>
                  <a:t>Authenticated</a:t>
                </a:r>
                <a:r>
                  <a:rPr lang="en-US" dirty="0"/>
                  <a:t>) Lookup table correlation: A randomly shifted truth-table along with the shift amount.</a:t>
                </a:r>
              </a:p>
              <a:p>
                <a:pPr lvl="1"/>
                <a:r>
                  <a:rPr lang="en-US" dirty="0"/>
                  <a:t>Tensor correlation</a:t>
                </a:r>
              </a:p>
            </p:txBody>
          </p:sp>
        </mc:Choice>
        <mc:Fallback>
          <p:sp>
            <p:nvSpPr>
              <p:cNvPr id="3" name="Content Placeholder 2">
                <a:extLst>
                  <a:ext uri="{FF2B5EF4-FFF2-40B4-BE49-F238E27FC236}">
                    <a16:creationId xmlns:a16="http://schemas.microsoft.com/office/drawing/2014/main" id="{40A5AD9F-46E3-0B22-8F1E-7152CB8097D5}"/>
                  </a:ext>
                </a:extLst>
              </p:cNvPr>
              <p:cNvSpPr>
                <a:spLocks noGrp="1" noRot="1" noChangeAspect="1" noMove="1" noResize="1" noEditPoints="1" noAdjustHandles="1" noChangeArrowheads="1" noChangeShapeType="1" noTextEdit="1"/>
              </p:cNvSpPr>
              <p:nvPr>
                <p:ph idx="1"/>
              </p:nvPr>
            </p:nvSpPr>
            <p:spPr>
              <a:blipFill>
                <a:blip r:embed="rId2"/>
                <a:stretch>
                  <a:fillRect l="-871" t="-2005"/>
                </a:stretch>
              </a:blipFill>
            </p:spPr>
            <p:txBody>
              <a:bodyPr/>
              <a:lstStyle/>
              <a:p>
                <a:r>
                  <a:rPr lang="en-US">
                    <a:noFill/>
                  </a:rPr>
                  <a:t> </a:t>
                </a:r>
              </a:p>
            </p:txBody>
          </p:sp>
        </mc:Fallback>
      </mc:AlternateContent>
    </p:spTree>
    <p:extLst>
      <p:ext uri="{BB962C8B-B14F-4D97-AF65-F5344CB8AC3E}">
        <p14:creationId xmlns:p14="http://schemas.microsoft.com/office/powerpoint/2010/main" val="28663100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E1539-F9B8-22E4-5F1C-58604E34860F}"/>
              </a:ext>
            </a:extLst>
          </p:cNvPr>
          <p:cNvSpPr>
            <a:spLocks noGrp="1"/>
          </p:cNvSpPr>
          <p:nvPr>
            <p:ph type="title"/>
          </p:nvPr>
        </p:nvSpPr>
        <p:spPr/>
        <p:txBody>
          <a:bodyPr/>
          <a:lstStyle/>
          <a:p>
            <a:r>
              <a:rPr lang="en-US" dirty="0"/>
              <a:t>Cost estimates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7E12392-227D-3264-A468-46AF78199CD6}"/>
                  </a:ext>
                </a:extLst>
              </p:cNvPr>
              <p:cNvSpPr>
                <a:spLocks noGrp="1"/>
              </p:cNvSpPr>
              <p:nvPr>
                <p:ph idx="1"/>
              </p:nvPr>
            </p:nvSpPr>
            <p:spPr/>
            <p:txBody>
              <a:bodyPr>
                <a:normAutofit/>
              </a:bodyPr>
              <a:lstStyle/>
              <a:p>
                <a:r>
                  <a:rPr lang="en-US" dirty="0"/>
                  <a:t>4 party 1 corruption (generalizes to </a:t>
                </a:r>
                <a14:m>
                  <m:oMath xmlns:m="http://schemas.openxmlformats.org/officeDocument/2006/math">
                    <m:r>
                      <a:rPr lang="en-US" b="0" i="1" smtClean="0">
                        <a:latin typeface="Cambria Math" panose="02040503050406030204" pitchFamily="18" charset="0"/>
                      </a:rPr>
                      <m:t>3</m:t>
                    </m:r>
                    <m:r>
                      <a:rPr lang="en-US" b="0" i="1" smtClean="0">
                        <a:latin typeface="Cambria Math" panose="02040503050406030204" pitchFamily="18" charset="0"/>
                      </a:rPr>
                      <m:t>𝑡</m:t>
                    </m:r>
                    <m:r>
                      <a:rPr lang="en-US" b="0" i="1" smtClean="0">
                        <a:latin typeface="Cambria Math" panose="02040503050406030204" pitchFamily="18" charset="0"/>
                      </a:rPr>
                      <m:t>+1</m:t>
                    </m:r>
                  </m:oMath>
                </a14:m>
                <a:r>
                  <a:rPr lang="en-US" dirty="0"/>
                  <a:t> parties </a:t>
                </a:r>
                <a14:m>
                  <m:oMath xmlns:m="http://schemas.openxmlformats.org/officeDocument/2006/math">
                    <m:r>
                      <a:rPr lang="en-US" b="0" i="1" smtClean="0">
                        <a:latin typeface="Cambria Math" panose="02040503050406030204" pitchFamily="18" charset="0"/>
                      </a:rPr>
                      <m:t>𝑡</m:t>
                    </m:r>
                  </m:oMath>
                </a14:m>
                <a:r>
                  <a:rPr lang="en-US" dirty="0"/>
                  <a:t> corruption)</a:t>
                </a:r>
              </a:p>
              <a:p>
                <a:pPr lvl="1"/>
                <a:r>
                  <a:rPr lang="en-US" dirty="0"/>
                  <a:t>Length 16 Unit Vectors</a:t>
                </a:r>
              </a:p>
              <a:p>
                <a:pPr lvl="1"/>
                <a:r>
                  <a:rPr lang="en-US" dirty="0"/>
                  <a:t>Throughput :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5</m:t>
                        </m:r>
                      </m:sup>
                    </m:sSup>
                  </m:oMath>
                </a14:m>
                <a:r>
                  <a:rPr lang="en-US" dirty="0"/>
                  <a:t> UV per second</a:t>
                </a:r>
              </a:p>
              <a:p>
                <a:pPr lvl="1"/>
                <a:r>
                  <a:rPr lang="en-US" dirty="0"/>
                  <a:t>Seed size: 300 KB</a:t>
                </a:r>
              </a:p>
              <a:p>
                <a:pPr lvl="1"/>
                <a:r>
                  <a:rPr lang="en-US" dirty="0"/>
                  <a:t>Compression Ratio: 79</a:t>
                </a:r>
              </a:p>
              <a:p>
                <a:pPr marL="0" indent="0">
                  <a:buNone/>
                </a:pPr>
                <a:endParaRPr lang="en-US" dirty="0"/>
              </a:p>
              <a:p>
                <a:r>
                  <a:rPr lang="en-US" dirty="0"/>
                  <a:t>2 party 1 corruption (using DCR based HSS with CRT packing)</a:t>
                </a:r>
              </a:p>
              <a:p>
                <a:pPr lvl="1"/>
                <a:r>
                  <a:rPr lang="en-US" dirty="0"/>
                  <a:t>Length 8 Unit Vectors</a:t>
                </a:r>
              </a:p>
              <a:p>
                <a:pPr lvl="1"/>
                <a:r>
                  <a:rPr lang="en-US" dirty="0"/>
                  <a:t>Throughput : 1 UV per second</a:t>
                </a:r>
              </a:p>
              <a:p>
                <a:pPr lvl="1"/>
                <a:r>
                  <a:rPr lang="en-US" dirty="0"/>
                  <a:t>Seed size: 102 MB</a:t>
                </a:r>
              </a:p>
              <a:p>
                <a:pPr lvl="1"/>
                <a:r>
                  <a:rPr lang="en-US" dirty="0"/>
                  <a:t>Compression Ratio: 22</a:t>
                </a:r>
              </a:p>
              <a:p>
                <a:pPr lvl="1"/>
                <a:endParaRPr lang="en-US" dirty="0"/>
              </a:p>
            </p:txBody>
          </p:sp>
        </mc:Choice>
        <mc:Fallback xmlns="">
          <p:sp>
            <p:nvSpPr>
              <p:cNvPr id="3" name="Content Placeholder 2">
                <a:extLst>
                  <a:ext uri="{FF2B5EF4-FFF2-40B4-BE49-F238E27FC236}">
                    <a16:creationId xmlns:a16="http://schemas.microsoft.com/office/drawing/2014/main" id="{07E12392-227D-3264-A468-46AF78199CD6}"/>
                  </a:ext>
                </a:extLst>
              </p:cNvPr>
              <p:cNvSpPr>
                <a:spLocks noGrp="1" noRot="1" noChangeAspect="1" noMove="1" noResize="1" noEditPoints="1" noAdjustHandles="1" noChangeArrowheads="1" noChangeShapeType="1" noTextEdit="1"/>
              </p:cNvSpPr>
              <p:nvPr>
                <p:ph idx="1"/>
              </p:nvPr>
            </p:nvSpPr>
            <p:spPr>
              <a:blipFill>
                <a:blip r:embed="rId3"/>
                <a:stretch>
                  <a:fillRect l="-871" t="-2005"/>
                </a:stretch>
              </a:blipFill>
            </p:spPr>
            <p:txBody>
              <a:bodyPr/>
              <a:lstStyle/>
              <a:p>
                <a:r>
                  <a:rPr lang="en-US">
                    <a:noFill/>
                  </a:rPr>
                  <a:t> </a:t>
                </a:r>
              </a:p>
            </p:txBody>
          </p:sp>
        </mc:Fallback>
      </mc:AlternateContent>
    </p:spTree>
    <p:extLst>
      <p:ext uri="{BB962C8B-B14F-4D97-AF65-F5344CB8AC3E}">
        <p14:creationId xmlns:p14="http://schemas.microsoft.com/office/powerpoint/2010/main" val="2770032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2DD72-C955-E9E3-E7B2-87745C7F39EE}"/>
              </a:ext>
            </a:extLst>
          </p:cNvPr>
          <p:cNvSpPr>
            <a:spLocks noGrp="1"/>
          </p:cNvSpPr>
          <p:nvPr>
            <p:ph type="title"/>
          </p:nvPr>
        </p:nvSpPr>
        <p:spPr>
          <a:xfrm>
            <a:off x="129072" y="42892"/>
            <a:ext cx="12062928" cy="707537"/>
          </a:xfrm>
        </p:spPr>
        <p:txBody>
          <a:bodyPr>
            <a:noAutofit/>
          </a:bodyPr>
          <a:lstStyle/>
          <a:p>
            <a:r>
              <a:rPr lang="en-US" sz="2800" dirty="0"/>
              <a:t>Motivation: Offline-Online secure computation (aka “Preprocessing” model)</a:t>
            </a:r>
          </a:p>
        </p:txBody>
      </p:sp>
      <p:pic>
        <p:nvPicPr>
          <p:cNvPr id="4" name="Picture 3">
            <a:extLst>
              <a:ext uri="{FF2B5EF4-FFF2-40B4-BE49-F238E27FC236}">
                <a16:creationId xmlns:a16="http://schemas.microsoft.com/office/drawing/2014/main" id="{70BC1BE9-35DC-E668-761C-FEC9B3B34E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7769" y="2140079"/>
            <a:ext cx="942225" cy="148324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58A71810-B0CD-9097-65ED-4BFD7098EBE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40301" y="2139500"/>
            <a:ext cx="1050631" cy="1483245"/>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a:extLst>
              <a:ext uri="{FF2B5EF4-FFF2-40B4-BE49-F238E27FC236}">
                <a16:creationId xmlns:a16="http://schemas.microsoft.com/office/drawing/2014/main" id="{8A1B8666-D01B-7D37-D848-62A9481A9800}"/>
              </a:ext>
            </a:extLst>
          </p:cNvPr>
          <p:cNvCxnSpPr>
            <a:cxnSpLocks/>
          </p:cNvCxnSpPr>
          <p:nvPr/>
        </p:nvCxnSpPr>
        <p:spPr>
          <a:xfrm flipV="1">
            <a:off x="1092059" y="3949831"/>
            <a:ext cx="10818708" cy="59926"/>
          </a:xfrm>
          <a:prstGeom prst="line">
            <a:avLst/>
          </a:prstGeom>
          <a:ln w="28575"/>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0900EB6B-861D-5948-EA63-1D22EB0A9BD5}"/>
                  </a:ext>
                </a:extLst>
              </p:cNvPr>
              <p:cNvSpPr txBox="1"/>
              <p:nvPr/>
            </p:nvSpPr>
            <p:spPr>
              <a:xfrm>
                <a:off x="5495827" y="1167320"/>
                <a:ext cx="48548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800" b="0" i="1" u="none" strike="noStrike" kern="1200" cap="none" spc="0" normalizeH="0" baseline="0" noProof="0" smtClean="0">
                          <a:ln>
                            <a:noFill/>
                          </a:ln>
                          <a:solidFill>
                            <a:srgbClr val="ED7D31">
                              <a:lumMod val="75000"/>
                            </a:srgbClr>
                          </a:solidFill>
                          <a:effectLst/>
                          <a:uLnTx/>
                          <a:uFillTx/>
                          <a:latin typeface="Cambria Math" panose="02040503050406030204" pitchFamily="18" charset="0"/>
                          <a:ea typeface="+mn-ea"/>
                          <a:cs typeface="+mn-cs"/>
                        </a:rPr>
                        <m:t>𝑓</m:t>
                      </m:r>
                    </m:oMath>
                  </m:oMathPara>
                </a14:m>
                <a:endParaRPr kumimoji="0" lang="en-US" sz="1800" b="0" i="0" u="none" strike="noStrike" kern="1200" cap="none" spc="0" normalizeH="0" baseline="0" noProof="0">
                  <a:ln>
                    <a:noFill/>
                  </a:ln>
                  <a:solidFill>
                    <a:srgbClr val="ED7D31">
                      <a:lumMod val="75000"/>
                    </a:srgbClr>
                  </a:solidFill>
                  <a:effectLst/>
                  <a:uLnTx/>
                  <a:uFillTx/>
                  <a:latin typeface="Calibri" panose="020F0502020204030204"/>
                  <a:ea typeface="+mn-ea"/>
                  <a:cs typeface="+mn-cs"/>
                </a:endParaRPr>
              </a:p>
            </p:txBody>
          </p:sp>
        </mc:Choice>
        <mc:Fallback xmlns="">
          <p:sp>
            <p:nvSpPr>
              <p:cNvPr id="8" name="TextBox 7">
                <a:extLst>
                  <a:ext uri="{FF2B5EF4-FFF2-40B4-BE49-F238E27FC236}">
                    <a16:creationId xmlns:a16="http://schemas.microsoft.com/office/drawing/2014/main" id="{0900EB6B-861D-5948-EA63-1D22EB0A9BD5}"/>
                  </a:ext>
                </a:extLst>
              </p:cNvPr>
              <p:cNvSpPr txBox="1">
                <a:spLocks noRot="1" noChangeAspect="1" noMove="1" noResize="1" noEditPoints="1" noAdjustHandles="1" noChangeArrowheads="1" noChangeShapeType="1" noTextEdit="1"/>
              </p:cNvSpPr>
              <p:nvPr/>
            </p:nvSpPr>
            <p:spPr>
              <a:xfrm>
                <a:off x="5495827" y="1167320"/>
                <a:ext cx="485481" cy="523220"/>
              </a:xfrm>
              <a:prstGeom prst="rect">
                <a:avLst/>
              </a:prstGeom>
              <a:blipFill>
                <a:blip r:embed="rId5"/>
                <a:stretch>
                  <a:fillRect l="-5128" r="-5128" b="-19048"/>
                </a:stretch>
              </a:blipFill>
            </p:spPr>
            <p:txBody>
              <a:bodyPr/>
              <a:lstStyle/>
              <a:p>
                <a:r>
                  <a:rPr lang="en-US">
                    <a:noFill/>
                  </a:rPr>
                  <a:t> </a:t>
                </a:r>
              </a:p>
            </p:txBody>
          </p:sp>
        </mc:Fallback>
      </mc:AlternateContent>
      <p:cxnSp>
        <p:nvCxnSpPr>
          <p:cNvPr id="10" name="Straight Arrow Connector 9">
            <a:extLst>
              <a:ext uri="{FF2B5EF4-FFF2-40B4-BE49-F238E27FC236}">
                <a16:creationId xmlns:a16="http://schemas.microsoft.com/office/drawing/2014/main" id="{6B819311-FBC6-1FA6-791C-84443E34881C}"/>
              </a:ext>
            </a:extLst>
          </p:cNvPr>
          <p:cNvCxnSpPr/>
          <p:nvPr/>
        </p:nvCxnSpPr>
        <p:spPr>
          <a:xfrm flipH="1">
            <a:off x="4317476" y="2679585"/>
            <a:ext cx="2700779" cy="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0DC3CEB3-138D-E31E-BF64-E3B6F2C480B2}"/>
              </a:ext>
            </a:extLst>
          </p:cNvPr>
          <p:cNvCxnSpPr/>
          <p:nvPr/>
        </p:nvCxnSpPr>
        <p:spPr>
          <a:xfrm flipH="1">
            <a:off x="4317476" y="3265618"/>
            <a:ext cx="2700779" cy="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3209506E-D654-EDBD-46C0-460D0731E13C}"/>
              </a:ext>
            </a:extLst>
          </p:cNvPr>
          <p:cNvCxnSpPr>
            <a:cxnSpLocks/>
          </p:cNvCxnSpPr>
          <p:nvPr/>
        </p:nvCxnSpPr>
        <p:spPr>
          <a:xfrm>
            <a:off x="4352040" y="2982814"/>
            <a:ext cx="2666215" cy="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C944DF9C-9863-7DDC-B9C2-5C689B79E6C2}"/>
              </a:ext>
            </a:extLst>
          </p:cNvPr>
          <p:cNvCxnSpPr>
            <a:cxnSpLocks/>
          </p:cNvCxnSpPr>
          <p:nvPr/>
        </p:nvCxnSpPr>
        <p:spPr>
          <a:xfrm>
            <a:off x="4352040" y="3573560"/>
            <a:ext cx="2666215" cy="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962190CA-50AC-8A33-146D-E1BA93CD6111}"/>
                  </a:ext>
                </a:extLst>
              </p:cNvPr>
              <p:cNvSpPr txBox="1"/>
              <p:nvPr/>
            </p:nvSpPr>
            <p:spPr>
              <a:xfrm>
                <a:off x="2865141" y="3331040"/>
                <a:ext cx="485481" cy="523220"/>
              </a:xfrm>
              <a:prstGeom prst="rect">
                <a:avLst/>
              </a:prstGeom>
              <a:solidFill>
                <a:schemeClr val="accent2">
                  <a:lumMod val="40000"/>
                  <a:lumOff val="6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2800" b="0" i="1" u="none" strike="noStrike" kern="1200" cap="none" spc="0" normalizeH="0" baseline="0" noProof="0" smtClean="0">
                              <a:ln>
                                <a:noFill/>
                              </a:ln>
                              <a:solidFill>
                                <a:srgbClr val="7030A0"/>
                              </a:solidFill>
                              <a:effectLst/>
                              <a:uLnTx/>
                              <a:uFillTx/>
                              <a:latin typeface="Cambria Math" panose="02040503050406030204" pitchFamily="18" charset="0"/>
                              <a:ea typeface="+mn-ea"/>
                              <a:cs typeface="+mn-cs"/>
                            </a:rPr>
                          </m:ctrlPr>
                        </m:sSubPr>
                        <m:e>
                          <m:r>
                            <a:rPr kumimoji="0" lang="en-US" sz="2800" b="0" i="1" u="none" strike="noStrike" kern="1200" cap="none" spc="0" normalizeH="0" baseline="0" noProof="0" smtClean="0">
                              <a:ln>
                                <a:noFill/>
                              </a:ln>
                              <a:solidFill>
                                <a:srgbClr val="7030A0"/>
                              </a:solidFill>
                              <a:effectLst/>
                              <a:uLnTx/>
                              <a:uFillTx/>
                              <a:latin typeface="Cambria Math" panose="02040503050406030204" pitchFamily="18" charset="0"/>
                              <a:ea typeface="+mn-ea"/>
                              <a:cs typeface="+mn-cs"/>
                            </a:rPr>
                            <m:t>𝑟</m:t>
                          </m:r>
                        </m:e>
                        <m:sub>
                          <m:r>
                            <a:rPr kumimoji="0" lang="en-US" sz="2800" b="0" i="1" u="none" strike="noStrike" kern="1200" cap="none" spc="0" normalizeH="0" baseline="0" noProof="0" smtClean="0">
                              <a:ln>
                                <a:noFill/>
                              </a:ln>
                              <a:solidFill>
                                <a:srgbClr val="7030A0"/>
                              </a:solidFill>
                              <a:effectLst/>
                              <a:uLnTx/>
                              <a:uFillTx/>
                              <a:latin typeface="Cambria Math" panose="02040503050406030204" pitchFamily="18" charset="0"/>
                              <a:ea typeface="+mn-ea"/>
                              <a:cs typeface="+mn-cs"/>
                            </a:rPr>
                            <m:t>𝐴</m:t>
                          </m:r>
                        </m:sub>
                      </m:sSub>
                    </m:oMath>
                  </m:oMathPara>
                </a14:m>
                <a:endParaRPr kumimoji="0" lang="en-US" sz="2800" b="0" i="0" u="none" strike="noStrike" kern="1200" cap="none" spc="0" normalizeH="0" baseline="0" noProof="0">
                  <a:ln>
                    <a:noFill/>
                  </a:ln>
                  <a:solidFill>
                    <a:srgbClr val="7030A0"/>
                  </a:solidFill>
                  <a:effectLst/>
                  <a:uLnTx/>
                  <a:uFillTx/>
                  <a:latin typeface="Calibri" panose="020F0502020204030204"/>
                  <a:ea typeface="+mn-ea"/>
                  <a:cs typeface="+mn-cs"/>
                </a:endParaRPr>
              </a:p>
            </p:txBody>
          </p:sp>
        </mc:Choice>
        <mc:Fallback xmlns="">
          <p:sp>
            <p:nvSpPr>
              <p:cNvPr id="16" name="TextBox 15">
                <a:extLst>
                  <a:ext uri="{FF2B5EF4-FFF2-40B4-BE49-F238E27FC236}">
                    <a16:creationId xmlns:a16="http://schemas.microsoft.com/office/drawing/2014/main" id="{962190CA-50AC-8A33-146D-E1BA93CD6111}"/>
                  </a:ext>
                </a:extLst>
              </p:cNvPr>
              <p:cNvSpPr txBox="1">
                <a:spLocks noRot="1" noChangeAspect="1" noMove="1" noResize="1" noEditPoints="1" noAdjustHandles="1" noChangeArrowheads="1" noChangeShapeType="1" noTextEdit="1"/>
              </p:cNvSpPr>
              <p:nvPr/>
            </p:nvSpPr>
            <p:spPr>
              <a:xfrm>
                <a:off x="2865141" y="3331040"/>
                <a:ext cx="485481" cy="523220"/>
              </a:xfrm>
              <a:prstGeom prst="rect">
                <a:avLst/>
              </a:prstGeom>
              <a:blipFill>
                <a:blip r:embed="rId6"/>
                <a:stretch>
                  <a:fillRect b="-23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F100C647-9EB1-F4C0-30A0-D2B0E35D708A}"/>
                  </a:ext>
                </a:extLst>
              </p:cNvPr>
              <p:cNvSpPr txBox="1"/>
              <p:nvPr/>
            </p:nvSpPr>
            <p:spPr>
              <a:xfrm>
                <a:off x="7809059" y="3369937"/>
                <a:ext cx="485481" cy="523220"/>
              </a:xfrm>
              <a:prstGeom prst="rect">
                <a:avLst/>
              </a:prstGeom>
              <a:solidFill>
                <a:schemeClr val="accent2">
                  <a:lumMod val="40000"/>
                  <a:lumOff val="6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2800" b="0" i="1" u="none" strike="noStrike" kern="1200" cap="none" spc="0" normalizeH="0" baseline="0" noProof="0" smtClean="0">
                              <a:ln>
                                <a:noFill/>
                              </a:ln>
                              <a:solidFill>
                                <a:srgbClr val="7030A0"/>
                              </a:solidFill>
                              <a:effectLst/>
                              <a:uLnTx/>
                              <a:uFillTx/>
                              <a:latin typeface="Cambria Math" panose="02040503050406030204" pitchFamily="18" charset="0"/>
                              <a:ea typeface="+mn-ea"/>
                              <a:cs typeface="+mn-cs"/>
                            </a:rPr>
                          </m:ctrlPr>
                        </m:sSubPr>
                        <m:e>
                          <m:r>
                            <a:rPr kumimoji="0" lang="en-US" sz="2800" b="0" i="1" u="none" strike="noStrike" kern="1200" cap="none" spc="0" normalizeH="0" baseline="0" noProof="0" smtClean="0">
                              <a:ln>
                                <a:noFill/>
                              </a:ln>
                              <a:solidFill>
                                <a:srgbClr val="7030A0"/>
                              </a:solidFill>
                              <a:effectLst/>
                              <a:uLnTx/>
                              <a:uFillTx/>
                              <a:latin typeface="Cambria Math" panose="02040503050406030204" pitchFamily="18" charset="0"/>
                              <a:ea typeface="+mn-ea"/>
                              <a:cs typeface="+mn-cs"/>
                            </a:rPr>
                            <m:t>𝑟</m:t>
                          </m:r>
                        </m:e>
                        <m:sub>
                          <m:r>
                            <a:rPr kumimoji="0" lang="en-US" sz="2800" b="0" i="1" u="none" strike="noStrike" kern="1200" cap="none" spc="0" normalizeH="0" baseline="0" noProof="0" smtClean="0">
                              <a:ln>
                                <a:noFill/>
                              </a:ln>
                              <a:solidFill>
                                <a:srgbClr val="7030A0"/>
                              </a:solidFill>
                              <a:effectLst/>
                              <a:uLnTx/>
                              <a:uFillTx/>
                              <a:latin typeface="Cambria Math" panose="02040503050406030204" pitchFamily="18" charset="0"/>
                              <a:ea typeface="+mn-ea"/>
                              <a:cs typeface="+mn-cs"/>
                            </a:rPr>
                            <m:t>𝐵</m:t>
                          </m:r>
                        </m:sub>
                      </m:sSub>
                    </m:oMath>
                  </m:oMathPara>
                </a14:m>
                <a:endParaRPr kumimoji="0" lang="en-US" sz="2800" b="0" i="0" u="none" strike="noStrike" kern="1200" cap="none" spc="0" normalizeH="0" baseline="0" noProof="0">
                  <a:ln>
                    <a:noFill/>
                  </a:ln>
                  <a:solidFill>
                    <a:srgbClr val="7030A0"/>
                  </a:solidFill>
                  <a:effectLst/>
                  <a:uLnTx/>
                  <a:uFillTx/>
                  <a:latin typeface="Calibri" panose="020F0502020204030204"/>
                  <a:ea typeface="+mn-ea"/>
                  <a:cs typeface="+mn-cs"/>
                </a:endParaRPr>
              </a:p>
            </p:txBody>
          </p:sp>
        </mc:Choice>
        <mc:Fallback xmlns="">
          <p:sp>
            <p:nvSpPr>
              <p:cNvPr id="18" name="TextBox 17">
                <a:extLst>
                  <a:ext uri="{FF2B5EF4-FFF2-40B4-BE49-F238E27FC236}">
                    <a16:creationId xmlns:a16="http://schemas.microsoft.com/office/drawing/2014/main" id="{F100C647-9EB1-F4C0-30A0-D2B0E35D708A}"/>
                  </a:ext>
                </a:extLst>
              </p:cNvPr>
              <p:cNvSpPr txBox="1">
                <a:spLocks noRot="1" noChangeAspect="1" noMove="1" noResize="1" noEditPoints="1" noAdjustHandles="1" noChangeArrowheads="1" noChangeShapeType="1" noTextEdit="1"/>
              </p:cNvSpPr>
              <p:nvPr/>
            </p:nvSpPr>
            <p:spPr>
              <a:xfrm>
                <a:off x="7809059" y="3369937"/>
                <a:ext cx="485481" cy="523220"/>
              </a:xfrm>
              <a:prstGeom prst="rect">
                <a:avLst/>
              </a:prstGeom>
              <a:blipFill>
                <a:blip r:embed="rId7"/>
                <a:stretch>
                  <a:fillRect b="-2381"/>
                </a:stretch>
              </a:blipFill>
            </p:spPr>
            <p:txBody>
              <a:bodyPr/>
              <a:lstStyle/>
              <a:p>
                <a:r>
                  <a:rPr lang="en-US">
                    <a:noFill/>
                  </a:rPr>
                  <a:t> </a:t>
                </a:r>
              </a:p>
            </p:txBody>
          </p:sp>
        </mc:Fallback>
      </mc:AlternateContent>
      <p:cxnSp>
        <p:nvCxnSpPr>
          <p:cNvPr id="19" name="Straight Arrow Connector 18">
            <a:extLst>
              <a:ext uri="{FF2B5EF4-FFF2-40B4-BE49-F238E27FC236}">
                <a16:creationId xmlns:a16="http://schemas.microsoft.com/office/drawing/2014/main" id="{8AE17B49-9C90-D799-DD13-3E27847B8353}"/>
              </a:ext>
            </a:extLst>
          </p:cNvPr>
          <p:cNvCxnSpPr/>
          <p:nvPr/>
        </p:nvCxnSpPr>
        <p:spPr>
          <a:xfrm flipH="1">
            <a:off x="4300193" y="4505243"/>
            <a:ext cx="2700779" cy="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C740D2AC-A501-E275-20C9-F07B97777174}"/>
              </a:ext>
            </a:extLst>
          </p:cNvPr>
          <p:cNvCxnSpPr/>
          <p:nvPr/>
        </p:nvCxnSpPr>
        <p:spPr>
          <a:xfrm flipH="1">
            <a:off x="4300193" y="5077136"/>
            <a:ext cx="2700779" cy="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8EB8C193-CAB6-5987-0DD1-5605D4B00E41}"/>
              </a:ext>
            </a:extLst>
          </p:cNvPr>
          <p:cNvCxnSpPr>
            <a:cxnSpLocks/>
          </p:cNvCxnSpPr>
          <p:nvPr/>
        </p:nvCxnSpPr>
        <p:spPr>
          <a:xfrm>
            <a:off x="4334757" y="4808472"/>
            <a:ext cx="2666215" cy="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E5A0CD1C-5B55-CD5D-FAA3-916871C93B5E}"/>
              </a:ext>
            </a:extLst>
          </p:cNvPr>
          <p:cNvCxnSpPr>
            <a:cxnSpLocks/>
          </p:cNvCxnSpPr>
          <p:nvPr/>
        </p:nvCxnSpPr>
        <p:spPr>
          <a:xfrm>
            <a:off x="4334757" y="5385078"/>
            <a:ext cx="2666215" cy="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24" name="Rectangle: Rounded Corners 23">
            <a:extLst>
              <a:ext uri="{FF2B5EF4-FFF2-40B4-BE49-F238E27FC236}">
                <a16:creationId xmlns:a16="http://schemas.microsoft.com/office/drawing/2014/main" id="{77848002-9161-AC2D-D721-F08BD985BBD7}"/>
              </a:ext>
            </a:extLst>
          </p:cNvPr>
          <p:cNvSpPr/>
          <p:nvPr/>
        </p:nvSpPr>
        <p:spPr>
          <a:xfrm rot="19539153">
            <a:off x="97744" y="2107660"/>
            <a:ext cx="1504496" cy="44306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Offline Phase</a:t>
            </a:r>
          </a:p>
        </p:txBody>
      </p:sp>
      <p:sp>
        <p:nvSpPr>
          <p:cNvPr id="25" name="Rectangle: Rounded Corners 24">
            <a:extLst>
              <a:ext uri="{FF2B5EF4-FFF2-40B4-BE49-F238E27FC236}">
                <a16:creationId xmlns:a16="http://schemas.microsoft.com/office/drawing/2014/main" id="{31484B62-9D7C-723F-2ACD-B934C965995F}"/>
              </a:ext>
            </a:extLst>
          </p:cNvPr>
          <p:cNvSpPr/>
          <p:nvPr/>
        </p:nvSpPr>
        <p:spPr>
          <a:xfrm rot="19539153">
            <a:off x="219480" y="4486578"/>
            <a:ext cx="1537806" cy="44306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Online Phase</a:t>
            </a:r>
          </a:p>
        </p:txBody>
      </p: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1B8E6D61-A8E3-6093-A35C-AA77F416B8C7}"/>
                  </a:ext>
                </a:extLst>
              </p:cNvPr>
              <p:cNvSpPr txBox="1"/>
              <p:nvPr/>
            </p:nvSpPr>
            <p:spPr>
              <a:xfrm>
                <a:off x="1748203" y="4066373"/>
                <a:ext cx="75774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oMath>
                  </m:oMathPara>
                </a14:m>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mc:Choice>
        <mc:Fallback xmlns="">
          <p:sp>
            <p:nvSpPr>
              <p:cNvPr id="26" name="TextBox 25">
                <a:extLst>
                  <a:ext uri="{FF2B5EF4-FFF2-40B4-BE49-F238E27FC236}">
                    <a16:creationId xmlns:a16="http://schemas.microsoft.com/office/drawing/2014/main" id="{1B8E6D61-A8E3-6093-A35C-AA77F416B8C7}"/>
                  </a:ext>
                </a:extLst>
              </p:cNvPr>
              <p:cNvSpPr txBox="1">
                <a:spLocks noRot="1" noChangeAspect="1" noMove="1" noResize="1" noEditPoints="1" noAdjustHandles="1" noChangeArrowheads="1" noChangeShapeType="1" noTextEdit="1"/>
              </p:cNvSpPr>
              <p:nvPr/>
            </p:nvSpPr>
            <p:spPr>
              <a:xfrm>
                <a:off x="1748203" y="4066373"/>
                <a:ext cx="757747" cy="523220"/>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790EBC0B-E21A-3ED9-DD38-22ADFBD53238}"/>
                  </a:ext>
                </a:extLst>
              </p:cNvPr>
              <p:cNvSpPr txBox="1"/>
              <p:nvPr/>
            </p:nvSpPr>
            <p:spPr>
              <a:xfrm>
                <a:off x="8436024" y="4078890"/>
                <a:ext cx="75774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𝑦</m:t>
                      </m:r>
                    </m:oMath>
                  </m:oMathPara>
                </a14:m>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mc:Choice>
        <mc:Fallback xmlns="">
          <p:sp>
            <p:nvSpPr>
              <p:cNvPr id="27" name="TextBox 26">
                <a:extLst>
                  <a:ext uri="{FF2B5EF4-FFF2-40B4-BE49-F238E27FC236}">
                    <a16:creationId xmlns:a16="http://schemas.microsoft.com/office/drawing/2014/main" id="{790EBC0B-E21A-3ED9-DD38-22ADFBD53238}"/>
                  </a:ext>
                </a:extLst>
              </p:cNvPr>
              <p:cNvSpPr txBox="1">
                <a:spLocks noRot="1" noChangeAspect="1" noMove="1" noResize="1" noEditPoints="1" noAdjustHandles="1" noChangeArrowheads="1" noChangeShapeType="1" noTextEdit="1"/>
              </p:cNvSpPr>
              <p:nvPr/>
            </p:nvSpPr>
            <p:spPr>
              <a:xfrm>
                <a:off x="8436024" y="4078890"/>
                <a:ext cx="757747" cy="523220"/>
              </a:xfrm>
              <a:prstGeom prst="rect">
                <a:avLst/>
              </a:prstGeom>
              <a:blipFill>
                <a:blip r:embed="rId9"/>
                <a:stretch>
                  <a:fillRect b="-952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3BDAB004-101B-F51D-4DC5-542F214FFF50}"/>
                  </a:ext>
                </a:extLst>
              </p:cNvPr>
              <p:cNvSpPr txBox="1"/>
              <p:nvPr/>
            </p:nvSpPr>
            <p:spPr>
              <a:xfrm>
                <a:off x="1645567" y="5653225"/>
                <a:ext cx="133594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𝑓</m:t>
                      </m:r>
                      <m:r>
                        <a:rPr kumimoji="0" lang="en-US" sz="2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m:t>
                      </m:r>
                      <m:r>
                        <a:rPr kumimoji="0" lang="en-US" sz="2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𝑥</m:t>
                      </m:r>
                      <m:r>
                        <a:rPr kumimoji="0" lang="en-US" sz="2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 </m:t>
                      </m:r>
                      <m:r>
                        <a:rPr kumimoji="0" lang="en-US" sz="2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𝑦</m:t>
                      </m:r>
                      <m:r>
                        <a:rPr kumimoji="0" lang="en-US" sz="2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m:t>
                      </m:r>
                    </m:oMath>
                  </m:oMathPara>
                </a14:m>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mc:Choice>
        <mc:Fallback xmlns="">
          <p:sp>
            <p:nvSpPr>
              <p:cNvPr id="28" name="TextBox 27">
                <a:extLst>
                  <a:ext uri="{FF2B5EF4-FFF2-40B4-BE49-F238E27FC236}">
                    <a16:creationId xmlns:a16="http://schemas.microsoft.com/office/drawing/2014/main" id="{3BDAB004-101B-F51D-4DC5-542F214FFF50}"/>
                  </a:ext>
                </a:extLst>
              </p:cNvPr>
              <p:cNvSpPr txBox="1">
                <a:spLocks noRot="1" noChangeAspect="1" noMove="1" noResize="1" noEditPoints="1" noAdjustHandles="1" noChangeArrowheads="1" noChangeShapeType="1" noTextEdit="1"/>
              </p:cNvSpPr>
              <p:nvPr/>
            </p:nvSpPr>
            <p:spPr>
              <a:xfrm>
                <a:off x="1645567" y="5653225"/>
                <a:ext cx="1335943" cy="523220"/>
              </a:xfrm>
              <a:prstGeom prst="rect">
                <a:avLst/>
              </a:prstGeom>
              <a:blipFill>
                <a:blip r:embed="rId10"/>
                <a:stretch>
                  <a:fillRect l="-943" r="-1887" b="-1627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6BBECE36-68FD-A6F5-D491-83CF2C8664FE}"/>
                  </a:ext>
                </a:extLst>
              </p:cNvPr>
              <p:cNvSpPr txBox="1"/>
              <p:nvPr/>
            </p:nvSpPr>
            <p:spPr>
              <a:xfrm>
                <a:off x="8436024" y="5802947"/>
                <a:ext cx="133594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𝑓</m:t>
                      </m:r>
                      <m:r>
                        <a:rPr kumimoji="0" lang="en-US" sz="2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m:t>
                      </m:r>
                      <m:r>
                        <a:rPr kumimoji="0" lang="en-US" sz="2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𝑥</m:t>
                      </m:r>
                      <m:r>
                        <a:rPr kumimoji="0" lang="en-US" sz="2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 </m:t>
                      </m:r>
                      <m:r>
                        <a:rPr kumimoji="0" lang="en-US" sz="2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𝑦</m:t>
                      </m:r>
                      <m:r>
                        <a:rPr kumimoji="0" lang="en-US" sz="2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m:t>
                      </m:r>
                    </m:oMath>
                  </m:oMathPara>
                </a14:m>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mc:Choice>
        <mc:Fallback xmlns="">
          <p:sp>
            <p:nvSpPr>
              <p:cNvPr id="29" name="TextBox 28">
                <a:extLst>
                  <a:ext uri="{FF2B5EF4-FFF2-40B4-BE49-F238E27FC236}">
                    <a16:creationId xmlns:a16="http://schemas.microsoft.com/office/drawing/2014/main" id="{6BBECE36-68FD-A6F5-D491-83CF2C8664FE}"/>
                  </a:ext>
                </a:extLst>
              </p:cNvPr>
              <p:cNvSpPr txBox="1">
                <a:spLocks noRot="1" noChangeAspect="1" noMove="1" noResize="1" noEditPoints="1" noAdjustHandles="1" noChangeArrowheads="1" noChangeShapeType="1" noTextEdit="1"/>
              </p:cNvSpPr>
              <p:nvPr/>
            </p:nvSpPr>
            <p:spPr>
              <a:xfrm>
                <a:off x="8436024" y="5802947"/>
                <a:ext cx="1335943" cy="523220"/>
              </a:xfrm>
              <a:prstGeom prst="rect">
                <a:avLst/>
              </a:prstGeom>
              <a:blipFill>
                <a:blip r:embed="rId11"/>
                <a:stretch>
                  <a:fillRect l="-1887" r="-943" b="-16279"/>
                </a:stretch>
              </a:blipFill>
            </p:spPr>
            <p:txBody>
              <a:bodyPr/>
              <a:lstStyle/>
              <a:p>
                <a:r>
                  <a:rPr lang="en-US">
                    <a:noFill/>
                  </a:rPr>
                  <a:t> </a:t>
                </a:r>
              </a:p>
            </p:txBody>
          </p:sp>
        </mc:Fallback>
      </mc:AlternateContent>
      <p:cxnSp>
        <p:nvCxnSpPr>
          <p:cNvPr id="31" name="Straight Arrow Connector 30">
            <a:extLst>
              <a:ext uri="{FF2B5EF4-FFF2-40B4-BE49-F238E27FC236}">
                <a16:creationId xmlns:a16="http://schemas.microsoft.com/office/drawing/2014/main" id="{6CF74345-35A7-612B-C8E1-7AD111153158}"/>
              </a:ext>
            </a:extLst>
          </p:cNvPr>
          <p:cNvCxnSpPr>
            <a:cxnSpLocks/>
            <a:endCxn id="18" idx="0"/>
          </p:cNvCxnSpPr>
          <p:nvPr/>
        </p:nvCxnSpPr>
        <p:spPr>
          <a:xfrm flipH="1">
            <a:off x="8051800" y="1584212"/>
            <a:ext cx="913091" cy="178572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5" name="Straight Arrow Connector 34">
            <a:extLst>
              <a:ext uri="{FF2B5EF4-FFF2-40B4-BE49-F238E27FC236}">
                <a16:creationId xmlns:a16="http://schemas.microsoft.com/office/drawing/2014/main" id="{143C5803-1655-5A0B-2A87-7C9810907B6B}"/>
              </a:ext>
            </a:extLst>
          </p:cNvPr>
          <p:cNvCxnSpPr>
            <a:cxnSpLocks/>
            <a:endCxn id="16" idx="0"/>
          </p:cNvCxnSpPr>
          <p:nvPr/>
        </p:nvCxnSpPr>
        <p:spPr>
          <a:xfrm flipH="1">
            <a:off x="3107882" y="1527538"/>
            <a:ext cx="5564546" cy="180350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9" name="TextBox 38">
            <a:extLst>
              <a:ext uri="{FF2B5EF4-FFF2-40B4-BE49-F238E27FC236}">
                <a16:creationId xmlns:a16="http://schemas.microsoft.com/office/drawing/2014/main" id="{2EE3653A-0B94-2F0A-CE16-978D65E1531F}"/>
              </a:ext>
            </a:extLst>
          </p:cNvPr>
          <p:cNvSpPr txBox="1"/>
          <p:nvPr/>
        </p:nvSpPr>
        <p:spPr>
          <a:xfrm>
            <a:off x="8338185" y="1138687"/>
            <a:ext cx="270549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Correlated Randomness</a:t>
            </a:r>
          </a:p>
        </p:txBody>
      </p:sp>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C8AC87F9-8B35-55A1-C001-990CF00251CD}"/>
                  </a:ext>
                </a:extLst>
              </p:cNvPr>
              <p:cNvSpPr txBox="1"/>
              <p:nvPr/>
            </p:nvSpPr>
            <p:spPr>
              <a:xfrm>
                <a:off x="2379660" y="4114737"/>
                <a:ext cx="485481" cy="523220"/>
              </a:xfrm>
              <a:prstGeom prst="rect">
                <a:avLst/>
              </a:prstGeom>
              <a:solidFill>
                <a:schemeClr val="accent2">
                  <a:lumMod val="40000"/>
                  <a:lumOff val="6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2800" b="0" i="1" u="none" strike="noStrike" kern="1200" cap="none" spc="0" normalizeH="0" baseline="0" noProof="0" smtClean="0">
                              <a:ln>
                                <a:noFill/>
                              </a:ln>
                              <a:solidFill>
                                <a:srgbClr val="7030A0"/>
                              </a:solidFill>
                              <a:effectLst/>
                              <a:uLnTx/>
                              <a:uFillTx/>
                              <a:latin typeface="Cambria Math" panose="02040503050406030204" pitchFamily="18" charset="0"/>
                              <a:ea typeface="+mn-ea"/>
                              <a:cs typeface="+mn-cs"/>
                            </a:rPr>
                          </m:ctrlPr>
                        </m:sSubPr>
                        <m:e>
                          <m:r>
                            <a:rPr kumimoji="0" lang="en-US" sz="2800" b="0" i="1" u="none" strike="noStrike" kern="1200" cap="none" spc="0" normalizeH="0" baseline="0" noProof="0" smtClean="0">
                              <a:ln>
                                <a:noFill/>
                              </a:ln>
                              <a:solidFill>
                                <a:srgbClr val="7030A0"/>
                              </a:solidFill>
                              <a:effectLst/>
                              <a:uLnTx/>
                              <a:uFillTx/>
                              <a:latin typeface="Cambria Math" panose="02040503050406030204" pitchFamily="18" charset="0"/>
                              <a:ea typeface="+mn-ea"/>
                              <a:cs typeface="+mn-cs"/>
                            </a:rPr>
                            <m:t>𝑟</m:t>
                          </m:r>
                        </m:e>
                        <m:sub>
                          <m:r>
                            <a:rPr kumimoji="0" lang="en-US" sz="2800" b="0" i="1" u="none" strike="noStrike" kern="1200" cap="none" spc="0" normalizeH="0" baseline="0" noProof="0" smtClean="0">
                              <a:ln>
                                <a:noFill/>
                              </a:ln>
                              <a:solidFill>
                                <a:srgbClr val="7030A0"/>
                              </a:solidFill>
                              <a:effectLst/>
                              <a:uLnTx/>
                              <a:uFillTx/>
                              <a:latin typeface="Cambria Math" panose="02040503050406030204" pitchFamily="18" charset="0"/>
                              <a:ea typeface="+mn-ea"/>
                              <a:cs typeface="+mn-cs"/>
                            </a:rPr>
                            <m:t>𝐴</m:t>
                          </m:r>
                        </m:sub>
                      </m:sSub>
                    </m:oMath>
                  </m:oMathPara>
                </a14:m>
                <a:endParaRPr kumimoji="0" lang="en-US" sz="2800" b="0" i="0" u="none" strike="noStrike" kern="1200" cap="none" spc="0" normalizeH="0" baseline="0" noProof="0">
                  <a:ln>
                    <a:noFill/>
                  </a:ln>
                  <a:solidFill>
                    <a:srgbClr val="7030A0"/>
                  </a:solidFill>
                  <a:effectLst/>
                  <a:uLnTx/>
                  <a:uFillTx/>
                  <a:latin typeface="Calibri" panose="020F0502020204030204"/>
                  <a:ea typeface="+mn-ea"/>
                  <a:cs typeface="+mn-cs"/>
                </a:endParaRPr>
              </a:p>
            </p:txBody>
          </p:sp>
        </mc:Choice>
        <mc:Fallback xmlns="">
          <p:sp>
            <p:nvSpPr>
              <p:cNvPr id="40" name="TextBox 39">
                <a:extLst>
                  <a:ext uri="{FF2B5EF4-FFF2-40B4-BE49-F238E27FC236}">
                    <a16:creationId xmlns:a16="http://schemas.microsoft.com/office/drawing/2014/main" id="{C8AC87F9-8B35-55A1-C001-990CF00251CD}"/>
                  </a:ext>
                </a:extLst>
              </p:cNvPr>
              <p:cNvSpPr txBox="1">
                <a:spLocks noRot="1" noChangeAspect="1" noMove="1" noResize="1" noEditPoints="1" noAdjustHandles="1" noChangeArrowheads="1" noChangeShapeType="1" noTextEdit="1"/>
              </p:cNvSpPr>
              <p:nvPr/>
            </p:nvSpPr>
            <p:spPr>
              <a:xfrm>
                <a:off x="2379660" y="4114737"/>
                <a:ext cx="485481" cy="523220"/>
              </a:xfrm>
              <a:prstGeom prst="rect">
                <a:avLst/>
              </a:prstGeom>
              <a:blipFill>
                <a:blip r:embed="rId12"/>
                <a:stretch>
                  <a:fillRect b="-23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B06956B6-C3B0-7AC0-F25F-415A4C7EC126}"/>
                  </a:ext>
                </a:extLst>
              </p:cNvPr>
              <p:cNvSpPr txBox="1"/>
              <p:nvPr/>
            </p:nvSpPr>
            <p:spPr>
              <a:xfrm>
                <a:off x="9193771" y="4105328"/>
                <a:ext cx="485481" cy="523220"/>
              </a:xfrm>
              <a:prstGeom prst="rect">
                <a:avLst/>
              </a:prstGeom>
              <a:solidFill>
                <a:schemeClr val="accent2">
                  <a:lumMod val="40000"/>
                  <a:lumOff val="6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2800" b="0" i="1" u="none" strike="noStrike" kern="1200" cap="none" spc="0" normalizeH="0" baseline="0" noProof="0" smtClean="0">
                              <a:ln>
                                <a:noFill/>
                              </a:ln>
                              <a:solidFill>
                                <a:srgbClr val="7030A0"/>
                              </a:solidFill>
                              <a:effectLst/>
                              <a:uLnTx/>
                              <a:uFillTx/>
                              <a:latin typeface="Cambria Math" panose="02040503050406030204" pitchFamily="18" charset="0"/>
                              <a:ea typeface="+mn-ea"/>
                              <a:cs typeface="+mn-cs"/>
                            </a:rPr>
                          </m:ctrlPr>
                        </m:sSubPr>
                        <m:e>
                          <m:r>
                            <a:rPr kumimoji="0" lang="en-US" sz="2800" b="0" i="1" u="none" strike="noStrike" kern="1200" cap="none" spc="0" normalizeH="0" baseline="0" noProof="0" smtClean="0">
                              <a:ln>
                                <a:noFill/>
                              </a:ln>
                              <a:solidFill>
                                <a:srgbClr val="7030A0"/>
                              </a:solidFill>
                              <a:effectLst/>
                              <a:uLnTx/>
                              <a:uFillTx/>
                              <a:latin typeface="Cambria Math" panose="02040503050406030204" pitchFamily="18" charset="0"/>
                              <a:ea typeface="+mn-ea"/>
                              <a:cs typeface="+mn-cs"/>
                            </a:rPr>
                            <m:t>𝑟</m:t>
                          </m:r>
                        </m:e>
                        <m:sub>
                          <m:r>
                            <a:rPr kumimoji="0" lang="en-US" sz="2800" b="0" i="1" u="none" strike="noStrike" kern="1200" cap="none" spc="0" normalizeH="0" baseline="0" noProof="0" smtClean="0">
                              <a:ln>
                                <a:noFill/>
                              </a:ln>
                              <a:solidFill>
                                <a:srgbClr val="7030A0"/>
                              </a:solidFill>
                              <a:effectLst/>
                              <a:uLnTx/>
                              <a:uFillTx/>
                              <a:latin typeface="Cambria Math" panose="02040503050406030204" pitchFamily="18" charset="0"/>
                              <a:ea typeface="+mn-ea"/>
                              <a:cs typeface="+mn-cs"/>
                            </a:rPr>
                            <m:t>𝐵</m:t>
                          </m:r>
                        </m:sub>
                      </m:sSub>
                    </m:oMath>
                  </m:oMathPara>
                </a14:m>
                <a:endParaRPr kumimoji="0" lang="en-US" sz="2800" b="0" i="0" u="none" strike="noStrike" kern="1200" cap="none" spc="0" normalizeH="0" baseline="0" noProof="0">
                  <a:ln>
                    <a:noFill/>
                  </a:ln>
                  <a:solidFill>
                    <a:srgbClr val="7030A0"/>
                  </a:solidFill>
                  <a:effectLst/>
                  <a:uLnTx/>
                  <a:uFillTx/>
                  <a:latin typeface="Calibri" panose="020F0502020204030204"/>
                  <a:ea typeface="+mn-ea"/>
                  <a:cs typeface="+mn-cs"/>
                </a:endParaRPr>
              </a:p>
            </p:txBody>
          </p:sp>
        </mc:Choice>
        <mc:Fallback xmlns="">
          <p:sp>
            <p:nvSpPr>
              <p:cNvPr id="41" name="TextBox 40">
                <a:extLst>
                  <a:ext uri="{FF2B5EF4-FFF2-40B4-BE49-F238E27FC236}">
                    <a16:creationId xmlns:a16="http://schemas.microsoft.com/office/drawing/2014/main" id="{B06956B6-C3B0-7AC0-F25F-415A4C7EC126}"/>
                  </a:ext>
                </a:extLst>
              </p:cNvPr>
              <p:cNvSpPr txBox="1">
                <a:spLocks noRot="1" noChangeAspect="1" noMove="1" noResize="1" noEditPoints="1" noAdjustHandles="1" noChangeArrowheads="1" noChangeShapeType="1" noTextEdit="1"/>
              </p:cNvSpPr>
              <p:nvPr/>
            </p:nvSpPr>
            <p:spPr>
              <a:xfrm>
                <a:off x="9193771" y="4105328"/>
                <a:ext cx="485481" cy="523220"/>
              </a:xfrm>
              <a:prstGeom prst="rect">
                <a:avLst/>
              </a:prstGeom>
              <a:blipFill>
                <a:blip r:embed="rId13"/>
                <a:stretch>
                  <a:fillRect b="-2381"/>
                </a:stretch>
              </a:blipFill>
            </p:spPr>
            <p:txBody>
              <a:bodyPr/>
              <a:lstStyle/>
              <a:p>
                <a:r>
                  <a:rPr lang="en-US">
                    <a:noFill/>
                  </a:rPr>
                  <a:t> </a:t>
                </a:r>
              </a:p>
            </p:txBody>
          </p:sp>
        </mc:Fallback>
      </mc:AlternateContent>
      <p:cxnSp>
        <p:nvCxnSpPr>
          <p:cNvPr id="3" name="Straight Arrow Connector 2">
            <a:extLst>
              <a:ext uri="{FF2B5EF4-FFF2-40B4-BE49-F238E27FC236}">
                <a16:creationId xmlns:a16="http://schemas.microsoft.com/office/drawing/2014/main" id="{306AB15D-2FFB-A9C7-5F0F-91DF93700937}"/>
              </a:ext>
            </a:extLst>
          </p:cNvPr>
          <p:cNvCxnSpPr>
            <a:cxnSpLocks/>
            <a:endCxn id="29" idx="0"/>
          </p:cNvCxnSpPr>
          <p:nvPr/>
        </p:nvCxnSpPr>
        <p:spPr>
          <a:xfrm>
            <a:off x="9088006" y="5372769"/>
            <a:ext cx="15990" cy="430178"/>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6B3F4905-6411-6C80-3435-FB232DA016F5}"/>
              </a:ext>
            </a:extLst>
          </p:cNvPr>
          <p:cNvCxnSpPr>
            <a:cxnSpLocks/>
            <a:endCxn id="28" idx="0"/>
          </p:cNvCxnSpPr>
          <p:nvPr/>
        </p:nvCxnSpPr>
        <p:spPr>
          <a:xfrm>
            <a:off x="2313470" y="5255961"/>
            <a:ext cx="69" cy="397264"/>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9" name="Speech Bubble: Oval 41">
            <a:extLst>
              <a:ext uri="{FF2B5EF4-FFF2-40B4-BE49-F238E27FC236}">
                <a16:creationId xmlns:a16="http://schemas.microsoft.com/office/drawing/2014/main" id="{C747CFAC-4C85-2BEE-0411-635FF82ECDEC}"/>
              </a:ext>
            </a:extLst>
          </p:cNvPr>
          <p:cNvSpPr/>
          <p:nvPr/>
        </p:nvSpPr>
        <p:spPr>
          <a:xfrm>
            <a:off x="9467858" y="1564693"/>
            <a:ext cx="2550123" cy="707538"/>
          </a:xfrm>
          <a:prstGeom prst="wedgeEllipseCallout">
            <a:avLst>
              <a:gd name="adj1" fmla="val -53390"/>
              <a:gd name="adj2" fmla="val -52059"/>
            </a:avLst>
          </a:prstGeom>
          <a:solidFill>
            <a:srgbClr val="FFFF00"/>
          </a:solid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r>
              <a:rPr lang="en-US" sz="1400" dirty="0">
                <a:solidFill>
                  <a:schemeClr val="tx1"/>
                </a:solidFill>
              </a:rPr>
              <a:t>Examples : Beaver Triples, Random OT</a:t>
            </a:r>
          </a:p>
        </p:txBody>
      </p:sp>
      <p:sp>
        <p:nvSpPr>
          <p:cNvPr id="6" name="Right Brace 5">
            <a:extLst>
              <a:ext uri="{FF2B5EF4-FFF2-40B4-BE49-F238E27FC236}">
                <a16:creationId xmlns:a16="http://schemas.microsoft.com/office/drawing/2014/main" id="{9C2C43C2-5044-569B-3A76-F8BDA25AD85E}"/>
              </a:ext>
            </a:extLst>
          </p:cNvPr>
          <p:cNvSpPr/>
          <p:nvPr/>
        </p:nvSpPr>
        <p:spPr>
          <a:xfrm>
            <a:off x="9776570" y="4079874"/>
            <a:ext cx="424206" cy="2325266"/>
          </a:xfrm>
          <a:prstGeom prst="righ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D10DA361-ED34-0AD0-EFE2-E93FA2EEB87B}"/>
              </a:ext>
            </a:extLst>
          </p:cNvPr>
          <p:cNvSpPr txBox="1"/>
          <p:nvPr/>
        </p:nvSpPr>
        <p:spPr>
          <a:xfrm>
            <a:off x="10298808" y="4642064"/>
            <a:ext cx="1766374" cy="1200329"/>
          </a:xfrm>
          <a:prstGeom prst="rect">
            <a:avLst/>
          </a:prstGeom>
          <a:solidFill>
            <a:schemeClr val="accent4">
              <a:lumMod val="40000"/>
              <a:lumOff val="6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rPr>
              <a:t>Online</a:t>
            </a: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rPr>
              <a:t>communication</a:t>
            </a: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 and </a:t>
            </a: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rPr>
              <a:t>round</a:t>
            </a: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 decreases</a:t>
            </a:r>
          </a:p>
        </p:txBody>
      </p:sp>
    </p:spTree>
    <p:extLst>
      <p:ext uri="{BB962C8B-B14F-4D97-AF65-F5344CB8AC3E}">
        <p14:creationId xmlns:p14="http://schemas.microsoft.com/office/powerpoint/2010/main" val="880349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8"/>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animBg="1"/>
      <p:bldP spid="24" grpId="0" animBg="1"/>
      <p:bldP spid="25" grpId="0" animBg="1"/>
      <p:bldP spid="28" grpId="0"/>
      <p:bldP spid="29" grpId="0"/>
      <p:bldP spid="39" grpId="0"/>
      <p:bldP spid="40" grpId="0" animBg="1"/>
      <p:bldP spid="41" grpId="0" animBg="1"/>
      <p:bldP spid="9" grpId="0" animBg="1"/>
      <p:bldP spid="6" grpId="0" animBg="1"/>
      <p:bldP spid="1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F2371267-7ADE-E7AB-A93F-DDB5C74D2A5B}"/>
              </a:ext>
            </a:extLst>
          </p:cNvPr>
          <p:cNvSpPr>
            <a:spLocks noGrp="1"/>
          </p:cNvSpPr>
          <p:nvPr>
            <p:ph type="title"/>
          </p:nvPr>
        </p:nvSpPr>
        <p:spPr>
          <a:xfrm>
            <a:off x="1028700" y="1967266"/>
            <a:ext cx="2628900" cy="2547257"/>
          </a:xfrm>
          <a:noFill/>
        </p:spPr>
        <p:txBody>
          <a:bodyPr anchor="ctr">
            <a:normAutofit/>
          </a:bodyPr>
          <a:lstStyle/>
          <a:p>
            <a:pPr algn="ctr"/>
            <a:r>
              <a:rPr lang="en-US" sz="3600">
                <a:solidFill>
                  <a:srgbClr val="FFFFFF"/>
                </a:solidFill>
              </a:rPr>
              <a:t>Thanks</a:t>
            </a:r>
          </a:p>
        </p:txBody>
      </p:sp>
      <p:pic>
        <p:nvPicPr>
          <p:cNvPr id="5" name="Picture 4" descr="A diagram of a diagram&#10;&#10;Description automatically generated">
            <a:extLst>
              <a:ext uri="{FF2B5EF4-FFF2-40B4-BE49-F238E27FC236}">
                <a16:creationId xmlns:a16="http://schemas.microsoft.com/office/drawing/2014/main" id="{8A5CEAA4-6825-F919-9142-BAFFB4FE9970}"/>
              </a:ext>
            </a:extLst>
          </p:cNvPr>
          <p:cNvPicPr>
            <a:picLocks noChangeAspect="1"/>
          </p:cNvPicPr>
          <p:nvPr/>
        </p:nvPicPr>
        <p:blipFill>
          <a:blip r:embed="rId2"/>
          <a:stretch>
            <a:fillRect/>
          </a:stretch>
        </p:blipFill>
        <p:spPr>
          <a:xfrm>
            <a:off x="4299795" y="274320"/>
            <a:ext cx="7802359" cy="6085839"/>
          </a:xfrm>
          <a:prstGeom prst="rect">
            <a:avLst/>
          </a:prstGeom>
        </p:spPr>
      </p:pic>
    </p:spTree>
    <p:extLst>
      <p:ext uri="{BB962C8B-B14F-4D97-AF65-F5344CB8AC3E}">
        <p14:creationId xmlns:p14="http://schemas.microsoft.com/office/powerpoint/2010/main" val="31324682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nuclear power plant with water in the background">
            <a:extLst>
              <a:ext uri="{FF2B5EF4-FFF2-40B4-BE49-F238E27FC236}">
                <a16:creationId xmlns:a16="http://schemas.microsoft.com/office/drawing/2014/main" id="{2E1FB0D8-BC37-83F4-D0E3-1EB4AC2F8C4A}"/>
              </a:ext>
            </a:extLst>
          </p:cNvPr>
          <p:cNvPicPr>
            <a:picLocks noGrp="1" noChangeAspect="1"/>
          </p:cNvPicPr>
          <p:nvPr>
            <p:ph idx="1"/>
          </p:nvPr>
        </p:nvPicPr>
        <p:blipFill>
          <a:blip r:embed="rId3">
            <a:extLst>
              <a:ext uri="{837473B0-CC2E-450A-ABE3-18F120FF3D39}">
                <a1611:picAttrSrcUrl xmlns:a1611="http://schemas.microsoft.com/office/drawing/2016/11/main" r:id="rId4"/>
              </a:ext>
            </a:extLst>
          </a:blip>
          <a:stretch>
            <a:fillRect/>
          </a:stretch>
        </p:blipFill>
        <p:spPr>
          <a:xfrm>
            <a:off x="8441847" y="884092"/>
            <a:ext cx="2397967" cy="1870414"/>
          </a:xfrm>
        </p:spPr>
      </p:pic>
      <p:pic>
        <p:nvPicPr>
          <p:cNvPr id="9" name="Picture 8" descr="A lamp on a table&#10;&#10;Description automatically generated">
            <a:extLst>
              <a:ext uri="{FF2B5EF4-FFF2-40B4-BE49-F238E27FC236}">
                <a16:creationId xmlns:a16="http://schemas.microsoft.com/office/drawing/2014/main" id="{108D31FC-A68A-0B0D-A73A-3715DC3C3394}"/>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9003454" y="4726649"/>
            <a:ext cx="1450935" cy="1450935"/>
          </a:xfrm>
          <a:prstGeom prst="rect">
            <a:avLst/>
          </a:prstGeom>
        </p:spPr>
      </p:pic>
      <p:pic>
        <p:nvPicPr>
          <p:cNvPr id="13" name="Picture 12" descr="A yellow lightning bolt with black background&#10;&#10;Description automatically generated">
            <a:extLst>
              <a:ext uri="{FF2B5EF4-FFF2-40B4-BE49-F238E27FC236}">
                <a16:creationId xmlns:a16="http://schemas.microsoft.com/office/drawing/2014/main" id="{AEA7D6C0-58B3-1397-D288-505B463CE975}"/>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a:off x="9261657" y="2982499"/>
            <a:ext cx="758345" cy="866680"/>
          </a:xfrm>
          <a:prstGeom prst="rect">
            <a:avLst/>
          </a:prstGeom>
        </p:spPr>
      </p:pic>
      <p:cxnSp>
        <p:nvCxnSpPr>
          <p:cNvPr id="15" name="Straight Connector 14">
            <a:extLst>
              <a:ext uri="{FF2B5EF4-FFF2-40B4-BE49-F238E27FC236}">
                <a16:creationId xmlns:a16="http://schemas.microsoft.com/office/drawing/2014/main" id="{FA63562E-600E-222D-433A-FDD22DF4F13A}"/>
              </a:ext>
            </a:extLst>
          </p:cNvPr>
          <p:cNvCxnSpPr>
            <a:cxnSpLocks/>
          </p:cNvCxnSpPr>
          <p:nvPr/>
        </p:nvCxnSpPr>
        <p:spPr>
          <a:xfrm flipV="1">
            <a:off x="1092059" y="3949831"/>
            <a:ext cx="10818708" cy="59926"/>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3FD587AD-E222-4E0B-A0FF-198D72ED987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69503" y="1324079"/>
            <a:ext cx="942225" cy="148324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a:extLst>
              <a:ext uri="{FF2B5EF4-FFF2-40B4-BE49-F238E27FC236}">
                <a16:creationId xmlns:a16="http://schemas.microsoft.com/office/drawing/2014/main" id="{D55A0248-AC59-55DF-C17D-16665DC5AAF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21221" y="1284603"/>
            <a:ext cx="1050631" cy="1483245"/>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BF025097-7670-7A9C-F901-C2CA0544FD8F}"/>
                  </a:ext>
                </a:extLst>
              </p:cNvPr>
              <p:cNvSpPr txBox="1"/>
              <p:nvPr/>
            </p:nvSpPr>
            <p:spPr>
              <a:xfrm>
                <a:off x="1510424" y="2913791"/>
                <a:ext cx="485481" cy="523220"/>
              </a:xfrm>
              <a:prstGeom prst="rect">
                <a:avLst/>
              </a:prstGeom>
              <a:solidFill>
                <a:schemeClr val="accent2">
                  <a:lumMod val="40000"/>
                  <a:lumOff val="6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2800" b="0" i="1" u="none" strike="noStrike" kern="1200" cap="none" spc="0" normalizeH="0" baseline="0" noProof="0" smtClean="0">
                              <a:ln>
                                <a:noFill/>
                              </a:ln>
                              <a:solidFill>
                                <a:srgbClr val="7030A0"/>
                              </a:solidFill>
                              <a:effectLst/>
                              <a:uLnTx/>
                              <a:uFillTx/>
                              <a:latin typeface="Cambria Math" panose="02040503050406030204" pitchFamily="18" charset="0"/>
                              <a:ea typeface="+mn-ea"/>
                              <a:cs typeface="+mn-cs"/>
                            </a:rPr>
                          </m:ctrlPr>
                        </m:sSubPr>
                        <m:e>
                          <m:r>
                            <a:rPr kumimoji="0" lang="en-US" sz="2800" b="0" i="1" u="none" strike="noStrike" kern="1200" cap="none" spc="0" normalizeH="0" baseline="0" noProof="0" smtClean="0">
                              <a:ln>
                                <a:noFill/>
                              </a:ln>
                              <a:solidFill>
                                <a:srgbClr val="7030A0"/>
                              </a:solidFill>
                              <a:effectLst/>
                              <a:uLnTx/>
                              <a:uFillTx/>
                              <a:latin typeface="Cambria Math" panose="02040503050406030204" pitchFamily="18" charset="0"/>
                              <a:ea typeface="+mn-ea"/>
                              <a:cs typeface="+mn-cs"/>
                            </a:rPr>
                            <m:t>𝑟</m:t>
                          </m:r>
                        </m:e>
                        <m:sub>
                          <m:r>
                            <a:rPr kumimoji="0" lang="en-US" sz="2800" b="0" i="1" u="none" strike="noStrike" kern="1200" cap="none" spc="0" normalizeH="0" baseline="0" noProof="0" smtClean="0">
                              <a:ln>
                                <a:noFill/>
                              </a:ln>
                              <a:solidFill>
                                <a:srgbClr val="7030A0"/>
                              </a:solidFill>
                              <a:effectLst/>
                              <a:uLnTx/>
                              <a:uFillTx/>
                              <a:latin typeface="Cambria Math" panose="02040503050406030204" pitchFamily="18" charset="0"/>
                              <a:ea typeface="+mn-ea"/>
                              <a:cs typeface="+mn-cs"/>
                            </a:rPr>
                            <m:t>𝐴</m:t>
                          </m:r>
                        </m:sub>
                      </m:sSub>
                    </m:oMath>
                  </m:oMathPara>
                </a14:m>
                <a:endParaRPr kumimoji="0" lang="en-US" sz="2800" b="0" i="0" u="none" strike="noStrike" kern="1200" cap="none" spc="0" normalizeH="0" baseline="0" noProof="0">
                  <a:ln>
                    <a:noFill/>
                  </a:ln>
                  <a:solidFill>
                    <a:srgbClr val="7030A0"/>
                  </a:solidFill>
                  <a:effectLst/>
                  <a:uLnTx/>
                  <a:uFillTx/>
                  <a:latin typeface="Calibri" panose="020F0502020204030204"/>
                  <a:ea typeface="+mn-ea"/>
                  <a:cs typeface="+mn-cs"/>
                </a:endParaRPr>
              </a:p>
            </p:txBody>
          </p:sp>
        </mc:Choice>
        <mc:Fallback xmlns="">
          <p:sp>
            <p:nvSpPr>
              <p:cNvPr id="18" name="TextBox 17">
                <a:extLst>
                  <a:ext uri="{FF2B5EF4-FFF2-40B4-BE49-F238E27FC236}">
                    <a16:creationId xmlns:a16="http://schemas.microsoft.com/office/drawing/2014/main" id="{BF025097-7670-7A9C-F901-C2CA0544FD8F}"/>
                  </a:ext>
                </a:extLst>
              </p:cNvPr>
              <p:cNvSpPr txBox="1">
                <a:spLocks noRot="1" noChangeAspect="1" noMove="1" noResize="1" noEditPoints="1" noAdjustHandles="1" noChangeArrowheads="1" noChangeShapeType="1" noTextEdit="1"/>
              </p:cNvSpPr>
              <p:nvPr/>
            </p:nvSpPr>
            <p:spPr>
              <a:xfrm>
                <a:off x="1510424" y="2913791"/>
                <a:ext cx="485481" cy="523220"/>
              </a:xfrm>
              <a:prstGeom prst="rect">
                <a:avLst/>
              </a:prstGeom>
              <a:blipFill>
                <a:blip r:embed="rId11"/>
                <a:stretch>
                  <a:fillRect b="-23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194BB007-F265-6C04-EC27-4FCEF92C8470}"/>
                  </a:ext>
                </a:extLst>
              </p:cNvPr>
              <p:cNvSpPr txBox="1"/>
              <p:nvPr/>
            </p:nvSpPr>
            <p:spPr>
              <a:xfrm>
                <a:off x="5117586" y="2902023"/>
                <a:ext cx="485481" cy="523220"/>
              </a:xfrm>
              <a:prstGeom prst="rect">
                <a:avLst/>
              </a:prstGeom>
              <a:solidFill>
                <a:schemeClr val="accent2">
                  <a:lumMod val="40000"/>
                  <a:lumOff val="6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2800" b="0" i="1" u="none" strike="noStrike" kern="1200" cap="none" spc="0" normalizeH="0" baseline="0" noProof="0" smtClean="0">
                              <a:ln>
                                <a:noFill/>
                              </a:ln>
                              <a:solidFill>
                                <a:srgbClr val="7030A0"/>
                              </a:solidFill>
                              <a:effectLst/>
                              <a:uLnTx/>
                              <a:uFillTx/>
                              <a:latin typeface="Cambria Math" panose="02040503050406030204" pitchFamily="18" charset="0"/>
                              <a:ea typeface="+mn-ea"/>
                              <a:cs typeface="+mn-cs"/>
                            </a:rPr>
                          </m:ctrlPr>
                        </m:sSubPr>
                        <m:e>
                          <m:r>
                            <a:rPr kumimoji="0" lang="en-US" sz="2800" b="0" i="1" u="none" strike="noStrike" kern="1200" cap="none" spc="0" normalizeH="0" baseline="0" noProof="0" smtClean="0">
                              <a:ln>
                                <a:noFill/>
                              </a:ln>
                              <a:solidFill>
                                <a:srgbClr val="7030A0"/>
                              </a:solidFill>
                              <a:effectLst/>
                              <a:uLnTx/>
                              <a:uFillTx/>
                              <a:latin typeface="Cambria Math" panose="02040503050406030204" pitchFamily="18" charset="0"/>
                              <a:ea typeface="+mn-ea"/>
                              <a:cs typeface="+mn-cs"/>
                            </a:rPr>
                            <m:t>𝑟</m:t>
                          </m:r>
                        </m:e>
                        <m:sub>
                          <m:r>
                            <a:rPr kumimoji="0" lang="en-US" sz="2800" b="0" i="1" u="none" strike="noStrike" kern="1200" cap="none" spc="0" normalizeH="0" baseline="0" noProof="0" smtClean="0">
                              <a:ln>
                                <a:noFill/>
                              </a:ln>
                              <a:solidFill>
                                <a:srgbClr val="7030A0"/>
                              </a:solidFill>
                              <a:effectLst/>
                              <a:uLnTx/>
                              <a:uFillTx/>
                              <a:latin typeface="Cambria Math" panose="02040503050406030204" pitchFamily="18" charset="0"/>
                              <a:ea typeface="+mn-ea"/>
                              <a:cs typeface="+mn-cs"/>
                            </a:rPr>
                            <m:t>𝐵</m:t>
                          </m:r>
                        </m:sub>
                      </m:sSub>
                    </m:oMath>
                  </m:oMathPara>
                </a14:m>
                <a:endParaRPr kumimoji="0" lang="en-US" sz="2800" b="0" i="0" u="none" strike="noStrike" kern="1200" cap="none" spc="0" normalizeH="0" baseline="0" noProof="0">
                  <a:ln>
                    <a:noFill/>
                  </a:ln>
                  <a:solidFill>
                    <a:srgbClr val="7030A0"/>
                  </a:solidFill>
                  <a:effectLst/>
                  <a:uLnTx/>
                  <a:uFillTx/>
                  <a:latin typeface="Calibri" panose="020F0502020204030204"/>
                  <a:ea typeface="+mn-ea"/>
                  <a:cs typeface="+mn-cs"/>
                </a:endParaRPr>
              </a:p>
            </p:txBody>
          </p:sp>
        </mc:Choice>
        <mc:Fallback xmlns="">
          <p:sp>
            <p:nvSpPr>
              <p:cNvPr id="19" name="TextBox 18">
                <a:extLst>
                  <a:ext uri="{FF2B5EF4-FFF2-40B4-BE49-F238E27FC236}">
                    <a16:creationId xmlns:a16="http://schemas.microsoft.com/office/drawing/2014/main" id="{194BB007-F265-6C04-EC27-4FCEF92C8470}"/>
                  </a:ext>
                </a:extLst>
              </p:cNvPr>
              <p:cNvSpPr txBox="1">
                <a:spLocks noRot="1" noChangeAspect="1" noMove="1" noResize="1" noEditPoints="1" noAdjustHandles="1" noChangeArrowheads="1" noChangeShapeType="1" noTextEdit="1"/>
              </p:cNvSpPr>
              <p:nvPr/>
            </p:nvSpPr>
            <p:spPr>
              <a:xfrm>
                <a:off x="5117586" y="2902023"/>
                <a:ext cx="485481" cy="523220"/>
              </a:xfrm>
              <a:prstGeom prst="rect">
                <a:avLst/>
              </a:prstGeom>
              <a:blipFill>
                <a:blip r:embed="rId12"/>
                <a:stretch>
                  <a:fillRect b="-2381"/>
                </a:stretch>
              </a:blipFill>
            </p:spPr>
            <p:txBody>
              <a:bodyPr/>
              <a:lstStyle/>
              <a:p>
                <a:r>
                  <a:rPr lang="en-US">
                    <a:noFill/>
                  </a:rPr>
                  <a:t> </a:t>
                </a:r>
              </a:p>
            </p:txBody>
          </p:sp>
        </mc:Fallback>
      </mc:AlternateContent>
      <p:cxnSp>
        <p:nvCxnSpPr>
          <p:cNvPr id="20" name="Straight Connector 19">
            <a:extLst>
              <a:ext uri="{FF2B5EF4-FFF2-40B4-BE49-F238E27FC236}">
                <a16:creationId xmlns:a16="http://schemas.microsoft.com/office/drawing/2014/main" id="{D9001214-F20B-90CA-63E1-176C931E5ADD}"/>
              </a:ext>
            </a:extLst>
          </p:cNvPr>
          <p:cNvCxnSpPr>
            <a:cxnSpLocks/>
          </p:cNvCxnSpPr>
          <p:nvPr/>
        </p:nvCxnSpPr>
        <p:spPr>
          <a:xfrm>
            <a:off x="8324199" y="749712"/>
            <a:ext cx="68424" cy="5734593"/>
          </a:xfrm>
          <a:prstGeom prst="line">
            <a:avLst/>
          </a:prstGeom>
          <a:ln w="28575">
            <a:solidFill>
              <a:srgbClr val="7030A0"/>
            </a:solidFill>
            <a:prstDash val="sys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40D3E687-D6C7-C2D4-A7DD-92181B04DFA0}"/>
                  </a:ext>
                </a:extLst>
              </p:cNvPr>
              <p:cNvSpPr txBox="1"/>
              <p:nvPr/>
            </p:nvSpPr>
            <p:spPr>
              <a:xfrm>
                <a:off x="1430638" y="4173501"/>
                <a:ext cx="75774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oMath>
                  </m:oMathPara>
                </a14:m>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mc:Choice>
        <mc:Fallback xmlns="">
          <p:sp>
            <p:nvSpPr>
              <p:cNvPr id="23" name="TextBox 22">
                <a:extLst>
                  <a:ext uri="{FF2B5EF4-FFF2-40B4-BE49-F238E27FC236}">
                    <a16:creationId xmlns:a16="http://schemas.microsoft.com/office/drawing/2014/main" id="{40D3E687-D6C7-C2D4-A7DD-92181B04DFA0}"/>
                  </a:ext>
                </a:extLst>
              </p:cNvPr>
              <p:cNvSpPr txBox="1">
                <a:spLocks noRot="1" noChangeAspect="1" noMove="1" noResize="1" noEditPoints="1" noAdjustHandles="1" noChangeArrowheads="1" noChangeShapeType="1" noTextEdit="1"/>
              </p:cNvSpPr>
              <p:nvPr/>
            </p:nvSpPr>
            <p:spPr>
              <a:xfrm>
                <a:off x="1430638" y="4173501"/>
                <a:ext cx="757747" cy="523220"/>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B0748E6A-4BAD-7ABB-1404-0A8D924243FB}"/>
                  </a:ext>
                </a:extLst>
              </p:cNvPr>
              <p:cNvSpPr txBox="1"/>
              <p:nvPr/>
            </p:nvSpPr>
            <p:spPr>
              <a:xfrm>
                <a:off x="5116019" y="4149560"/>
                <a:ext cx="75774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𝑦</m:t>
                      </m:r>
                    </m:oMath>
                  </m:oMathPara>
                </a14:m>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mc:Choice>
        <mc:Fallback xmlns="">
          <p:sp>
            <p:nvSpPr>
              <p:cNvPr id="24" name="TextBox 23">
                <a:extLst>
                  <a:ext uri="{FF2B5EF4-FFF2-40B4-BE49-F238E27FC236}">
                    <a16:creationId xmlns:a16="http://schemas.microsoft.com/office/drawing/2014/main" id="{B0748E6A-4BAD-7ABB-1404-0A8D924243FB}"/>
                  </a:ext>
                </a:extLst>
              </p:cNvPr>
              <p:cNvSpPr txBox="1">
                <a:spLocks noRot="1" noChangeAspect="1" noMove="1" noResize="1" noEditPoints="1" noAdjustHandles="1" noChangeArrowheads="1" noChangeShapeType="1" noTextEdit="1"/>
              </p:cNvSpPr>
              <p:nvPr/>
            </p:nvSpPr>
            <p:spPr>
              <a:xfrm>
                <a:off x="5116019" y="4149560"/>
                <a:ext cx="757747" cy="523220"/>
              </a:xfrm>
              <a:prstGeom prst="rect">
                <a:avLst/>
              </a:prstGeom>
              <a:blipFill>
                <a:blip r:embed="rId14"/>
                <a:stretch>
                  <a:fillRect b="-69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8ADD9944-F28C-2FFD-4A75-21B3F8CA4FBF}"/>
                  </a:ext>
                </a:extLst>
              </p:cNvPr>
              <p:cNvSpPr txBox="1"/>
              <p:nvPr/>
            </p:nvSpPr>
            <p:spPr>
              <a:xfrm>
                <a:off x="1281165" y="5945801"/>
                <a:ext cx="133594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𝑓</m:t>
                      </m:r>
                      <m:r>
                        <a:rPr kumimoji="0" lang="en-US" sz="2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m:t>
                      </m:r>
                      <m:r>
                        <a:rPr kumimoji="0" lang="en-US" sz="2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𝑥</m:t>
                      </m:r>
                      <m:r>
                        <a:rPr kumimoji="0" lang="en-US" sz="2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 </m:t>
                      </m:r>
                      <m:r>
                        <a:rPr kumimoji="0" lang="en-US" sz="2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𝑦</m:t>
                      </m:r>
                      <m:r>
                        <a:rPr kumimoji="0" lang="en-US" sz="2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m:t>
                      </m:r>
                    </m:oMath>
                  </m:oMathPara>
                </a14:m>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mc:Choice>
        <mc:Fallback xmlns="">
          <p:sp>
            <p:nvSpPr>
              <p:cNvPr id="25" name="TextBox 24">
                <a:extLst>
                  <a:ext uri="{FF2B5EF4-FFF2-40B4-BE49-F238E27FC236}">
                    <a16:creationId xmlns:a16="http://schemas.microsoft.com/office/drawing/2014/main" id="{8ADD9944-F28C-2FFD-4A75-21B3F8CA4FBF}"/>
                  </a:ext>
                </a:extLst>
              </p:cNvPr>
              <p:cNvSpPr txBox="1">
                <a:spLocks noRot="1" noChangeAspect="1" noMove="1" noResize="1" noEditPoints="1" noAdjustHandles="1" noChangeArrowheads="1" noChangeShapeType="1" noTextEdit="1"/>
              </p:cNvSpPr>
              <p:nvPr/>
            </p:nvSpPr>
            <p:spPr>
              <a:xfrm>
                <a:off x="1281165" y="5945801"/>
                <a:ext cx="1335943" cy="523220"/>
              </a:xfrm>
              <a:prstGeom prst="rect">
                <a:avLst/>
              </a:prstGeom>
              <a:blipFill>
                <a:blip r:embed="rId15"/>
                <a:stretch>
                  <a:fillRect l="-943" r="-1887" b="-1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70DB1DB3-6BE4-9629-34F7-B3E3F77A3C2A}"/>
                  </a:ext>
                </a:extLst>
              </p:cNvPr>
              <p:cNvSpPr txBox="1"/>
              <p:nvPr/>
            </p:nvSpPr>
            <p:spPr>
              <a:xfrm>
                <a:off x="4774384" y="5945801"/>
                <a:ext cx="133594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𝑓</m:t>
                      </m:r>
                      <m:r>
                        <a:rPr kumimoji="0" lang="en-US" sz="2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m:t>
                      </m:r>
                      <m:r>
                        <a:rPr kumimoji="0" lang="en-US" sz="2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𝑥</m:t>
                      </m:r>
                      <m:r>
                        <a:rPr kumimoji="0" lang="en-US" sz="2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 </m:t>
                      </m:r>
                      <m:r>
                        <a:rPr kumimoji="0" lang="en-US" sz="2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𝑦</m:t>
                      </m:r>
                      <m:r>
                        <a:rPr kumimoji="0" lang="en-US" sz="2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m:t>
                      </m:r>
                    </m:oMath>
                  </m:oMathPara>
                </a14:m>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mc:Choice>
        <mc:Fallback xmlns="">
          <p:sp>
            <p:nvSpPr>
              <p:cNvPr id="26" name="TextBox 25">
                <a:extLst>
                  <a:ext uri="{FF2B5EF4-FFF2-40B4-BE49-F238E27FC236}">
                    <a16:creationId xmlns:a16="http://schemas.microsoft.com/office/drawing/2014/main" id="{70DB1DB3-6BE4-9629-34F7-B3E3F77A3C2A}"/>
                  </a:ext>
                </a:extLst>
              </p:cNvPr>
              <p:cNvSpPr txBox="1">
                <a:spLocks noRot="1" noChangeAspect="1" noMove="1" noResize="1" noEditPoints="1" noAdjustHandles="1" noChangeArrowheads="1" noChangeShapeType="1" noTextEdit="1"/>
              </p:cNvSpPr>
              <p:nvPr/>
            </p:nvSpPr>
            <p:spPr>
              <a:xfrm>
                <a:off x="4774384" y="5945801"/>
                <a:ext cx="1335943" cy="523220"/>
              </a:xfrm>
              <a:prstGeom prst="rect">
                <a:avLst/>
              </a:prstGeom>
              <a:blipFill>
                <a:blip r:embed="rId15"/>
                <a:stretch>
                  <a:fillRect l="-943" r="-1887" b="-16667"/>
                </a:stretch>
              </a:blipFill>
            </p:spPr>
            <p:txBody>
              <a:bodyPr/>
              <a:lstStyle/>
              <a:p>
                <a:r>
                  <a:rPr lang="en-US">
                    <a:noFill/>
                  </a:rPr>
                  <a:t> </a:t>
                </a:r>
              </a:p>
            </p:txBody>
          </p:sp>
        </mc:Fallback>
      </mc:AlternateContent>
      <p:cxnSp>
        <p:nvCxnSpPr>
          <p:cNvPr id="27" name="Straight Arrow Connector 26">
            <a:extLst>
              <a:ext uri="{FF2B5EF4-FFF2-40B4-BE49-F238E27FC236}">
                <a16:creationId xmlns:a16="http://schemas.microsoft.com/office/drawing/2014/main" id="{F499A846-E7FD-1EDB-3298-8D09D6C47DC1}"/>
              </a:ext>
            </a:extLst>
          </p:cNvPr>
          <p:cNvCxnSpPr>
            <a:cxnSpLocks/>
            <a:endCxn id="26" idx="0"/>
          </p:cNvCxnSpPr>
          <p:nvPr/>
        </p:nvCxnSpPr>
        <p:spPr>
          <a:xfrm>
            <a:off x="5426366" y="5515623"/>
            <a:ext cx="15990" cy="430178"/>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B51120DE-35FC-87ED-3937-B36FA18B9488}"/>
              </a:ext>
            </a:extLst>
          </p:cNvPr>
          <p:cNvCxnSpPr>
            <a:cxnSpLocks/>
            <a:endCxn id="25" idx="0"/>
          </p:cNvCxnSpPr>
          <p:nvPr/>
        </p:nvCxnSpPr>
        <p:spPr>
          <a:xfrm>
            <a:off x="1949068" y="5548537"/>
            <a:ext cx="69" cy="397264"/>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64737C21-9600-8660-C193-849EDB5A8C36}"/>
                  </a:ext>
                </a:extLst>
              </p:cNvPr>
              <p:cNvSpPr txBox="1"/>
              <p:nvPr/>
            </p:nvSpPr>
            <p:spPr>
              <a:xfrm>
                <a:off x="3421783" y="4100225"/>
                <a:ext cx="48548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800" b="0" i="1" u="none" strike="noStrike" kern="1200" cap="none" spc="0" normalizeH="0" baseline="0" noProof="0" smtClean="0">
                          <a:ln>
                            <a:noFill/>
                          </a:ln>
                          <a:solidFill>
                            <a:srgbClr val="ED7D31">
                              <a:lumMod val="75000"/>
                            </a:srgbClr>
                          </a:solidFill>
                          <a:effectLst/>
                          <a:uLnTx/>
                          <a:uFillTx/>
                          <a:latin typeface="Cambria Math" panose="02040503050406030204" pitchFamily="18" charset="0"/>
                          <a:ea typeface="+mn-ea"/>
                          <a:cs typeface="+mn-cs"/>
                        </a:rPr>
                        <m:t>𝑓</m:t>
                      </m:r>
                    </m:oMath>
                  </m:oMathPara>
                </a14:m>
                <a:endParaRPr kumimoji="0" lang="en-US" sz="1800" b="0" i="0" u="none" strike="noStrike" kern="1200" cap="none" spc="0" normalizeH="0" baseline="0" noProof="0">
                  <a:ln>
                    <a:noFill/>
                  </a:ln>
                  <a:solidFill>
                    <a:srgbClr val="ED7D31">
                      <a:lumMod val="75000"/>
                    </a:srgbClr>
                  </a:solidFill>
                  <a:effectLst/>
                  <a:uLnTx/>
                  <a:uFillTx/>
                  <a:latin typeface="Calibri" panose="020F0502020204030204"/>
                  <a:ea typeface="+mn-ea"/>
                  <a:cs typeface="+mn-cs"/>
                </a:endParaRPr>
              </a:p>
            </p:txBody>
          </p:sp>
        </mc:Choice>
        <mc:Fallback xmlns="">
          <p:sp>
            <p:nvSpPr>
              <p:cNvPr id="29" name="TextBox 28">
                <a:extLst>
                  <a:ext uri="{FF2B5EF4-FFF2-40B4-BE49-F238E27FC236}">
                    <a16:creationId xmlns:a16="http://schemas.microsoft.com/office/drawing/2014/main" id="{64737C21-9600-8660-C193-849EDB5A8C36}"/>
                  </a:ext>
                </a:extLst>
              </p:cNvPr>
              <p:cNvSpPr txBox="1">
                <a:spLocks noRot="1" noChangeAspect="1" noMove="1" noResize="1" noEditPoints="1" noAdjustHandles="1" noChangeArrowheads="1" noChangeShapeType="1" noTextEdit="1"/>
              </p:cNvSpPr>
              <p:nvPr/>
            </p:nvSpPr>
            <p:spPr>
              <a:xfrm>
                <a:off x="3421783" y="4100225"/>
                <a:ext cx="485481" cy="523220"/>
              </a:xfrm>
              <a:prstGeom prst="rect">
                <a:avLst/>
              </a:prstGeom>
              <a:blipFill>
                <a:blip r:embed="rId16"/>
                <a:stretch>
                  <a:fillRect l="-5128" r="-5128" b="-19512"/>
                </a:stretch>
              </a:blipFill>
            </p:spPr>
            <p:txBody>
              <a:bodyPr/>
              <a:lstStyle/>
              <a:p>
                <a:r>
                  <a:rPr lang="en-US">
                    <a:noFill/>
                  </a:rPr>
                  <a:t> </a:t>
                </a:r>
              </a:p>
            </p:txBody>
          </p:sp>
        </mc:Fallback>
      </mc:AlternateContent>
      <p:sp>
        <p:nvSpPr>
          <p:cNvPr id="30" name="Rectangle: Rounded Corners 29">
            <a:extLst>
              <a:ext uri="{FF2B5EF4-FFF2-40B4-BE49-F238E27FC236}">
                <a16:creationId xmlns:a16="http://schemas.microsoft.com/office/drawing/2014/main" id="{481E0F56-A9EC-E01C-555B-E350D13245F3}"/>
              </a:ext>
            </a:extLst>
          </p:cNvPr>
          <p:cNvSpPr/>
          <p:nvPr/>
        </p:nvSpPr>
        <p:spPr>
          <a:xfrm rot="19539153">
            <a:off x="97942" y="1184929"/>
            <a:ext cx="1504496" cy="44306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Offline Phase</a:t>
            </a:r>
          </a:p>
        </p:txBody>
      </p:sp>
      <p:sp>
        <p:nvSpPr>
          <p:cNvPr id="31" name="Rectangle: Rounded Corners 30">
            <a:extLst>
              <a:ext uri="{FF2B5EF4-FFF2-40B4-BE49-F238E27FC236}">
                <a16:creationId xmlns:a16="http://schemas.microsoft.com/office/drawing/2014/main" id="{07E9263C-E90C-9E1D-5196-4B2964A462CB}"/>
              </a:ext>
            </a:extLst>
          </p:cNvPr>
          <p:cNvSpPr/>
          <p:nvPr/>
        </p:nvSpPr>
        <p:spPr>
          <a:xfrm rot="19539153">
            <a:off x="-9083" y="4622683"/>
            <a:ext cx="1537806" cy="44306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Online Phase</a:t>
            </a:r>
          </a:p>
        </p:txBody>
      </p:sp>
      <p:sp>
        <p:nvSpPr>
          <p:cNvPr id="34" name="Title 1">
            <a:extLst>
              <a:ext uri="{FF2B5EF4-FFF2-40B4-BE49-F238E27FC236}">
                <a16:creationId xmlns:a16="http://schemas.microsoft.com/office/drawing/2014/main" id="{08FB6D48-0B8F-95F4-4736-F93043ADFDF0}"/>
              </a:ext>
            </a:extLst>
          </p:cNvPr>
          <p:cNvSpPr txBox="1">
            <a:spLocks/>
          </p:cNvSpPr>
          <p:nvPr/>
        </p:nvSpPr>
        <p:spPr>
          <a:xfrm>
            <a:off x="129072" y="42892"/>
            <a:ext cx="12062928" cy="7075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a:t>Analogy to electricity consumption</a:t>
            </a:r>
          </a:p>
        </p:txBody>
      </p:sp>
      <p:sp>
        <p:nvSpPr>
          <p:cNvPr id="43" name="Right Brace 42">
            <a:extLst>
              <a:ext uri="{FF2B5EF4-FFF2-40B4-BE49-F238E27FC236}">
                <a16:creationId xmlns:a16="http://schemas.microsoft.com/office/drawing/2014/main" id="{17993BE5-5E86-407E-CF0B-D6549C9369CA}"/>
              </a:ext>
            </a:extLst>
          </p:cNvPr>
          <p:cNvSpPr/>
          <p:nvPr/>
        </p:nvSpPr>
        <p:spPr>
          <a:xfrm>
            <a:off x="5871852" y="4185618"/>
            <a:ext cx="424206" cy="2325266"/>
          </a:xfrm>
          <a:prstGeom prst="righ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 name="TextBox 43">
            <a:extLst>
              <a:ext uri="{FF2B5EF4-FFF2-40B4-BE49-F238E27FC236}">
                <a16:creationId xmlns:a16="http://schemas.microsoft.com/office/drawing/2014/main" id="{4EB9DA2B-0550-8698-219B-80C30EC06929}"/>
              </a:ext>
            </a:extLst>
          </p:cNvPr>
          <p:cNvSpPr txBox="1"/>
          <p:nvPr/>
        </p:nvSpPr>
        <p:spPr>
          <a:xfrm>
            <a:off x="6394090" y="4747808"/>
            <a:ext cx="1766374" cy="1200329"/>
          </a:xfrm>
          <a:prstGeom prst="rect">
            <a:avLst/>
          </a:prstGeom>
          <a:solidFill>
            <a:schemeClr val="accent4">
              <a:lumMod val="40000"/>
              <a:lumOff val="6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rPr>
              <a:t>Online</a:t>
            </a: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rPr>
              <a:t>communication</a:t>
            </a: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 and </a:t>
            </a: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rPr>
              <a:t>round</a:t>
            </a: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 decreases</a:t>
            </a:r>
          </a:p>
        </p:txBody>
      </p:sp>
      <p:sp>
        <p:nvSpPr>
          <p:cNvPr id="35" name="Right Brace 34">
            <a:extLst>
              <a:ext uri="{FF2B5EF4-FFF2-40B4-BE49-F238E27FC236}">
                <a16:creationId xmlns:a16="http://schemas.microsoft.com/office/drawing/2014/main" id="{78F8B8A9-54E1-1BE1-FD09-411244991EAD}"/>
              </a:ext>
            </a:extLst>
          </p:cNvPr>
          <p:cNvSpPr/>
          <p:nvPr/>
        </p:nvSpPr>
        <p:spPr>
          <a:xfrm>
            <a:off x="10411412" y="4227488"/>
            <a:ext cx="424206" cy="2325266"/>
          </a:xfrm>
          <a:prstGeom prst="righ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 name="TextBox 35">
            <a:extLst>
              <a:ext uri="{FF2B5EF4-FFF2-40B4-BE49-F238E27FC236}">
                <a16:creationId xmlns:a16="http://schemas.microsoft.com/office/drawing/2014/main" id="{E59D1906-5D0F-8E30-17F8-019B45F27842}"/>
              </a:ext>
            </a:extLst>
          </p:cNvPr>
          <p:cNvSpPr txBox="1"/>
          <p:nvPr/>
        </p:nvSpPr>
        <p:spPr>
          <a:xfrm>
            <a:off x="10882955" y="5128950"/>
            <a:ext cx="1237418" cy="646331"/>
          </a:xfrm>
          <a:prstGeom prst="rect">
            <a:avLst/>
          </a:prstGeom>
          <a:solidFill>
            <a:schemeClr val="accent4">
              <a:lumMod val="40000"/>
              <a:lumOff val="6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rPr>
              <a:t>Online efficiency</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37" name="Straight Arrow Connector 36">
            <a:extLst>
              <a:ext uri="{FF2B5EF4-FFF2-40B4-BE49-F238E27FC236}">
                <a16:creationId xmlns:a16="http://schemas.microsoft.com/office/drawing/2014/main" id="{7C8AD471-2CB8-E521-15A8-D575F3C67603}"/>
              </a:ext>
            </a:extLst>
          </p:cNvPr>
          <p:cNvCxnSpPr>
            <a:cxnSpLocks/>
          </p:cNvCxnSpPr>
          <p:nvPr/>
        </p:nvCxnSpPr>
        <p:spPr>
          <a:xfrm flipH="1">
            <a:off x="3098258" y="4920328"/>
            <a:ext cx="945007" cy="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E89E708D-0051-3180-6ECC-47858A5843FE}"/>
              </a:ext>
            </a:extLst>
          </p:cNvPr>
          <p:cNvCxnSpPr>
            <a:cxnSpLocks/>
          </p:cNvCxnSpPr>
          <p:nvPr/>
        </p:nvCxnSpPr>
        <p:spPr>
          <a:xfrm flipH="1">
            <a:off x="3098258" y="5330175"/>
            <a:ext cx="945007" cy="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9B07F92D-0395-0F09-E06B-24A707D4FD34}"/>
              </a:ext>
            </a:extLst>
          </p:cNvPr>
          <p:cNvCxnSpPr>
            <a:cxnSpLocks/>
          </p:cNvCxnSpPr>
          <p:nvPr/>
        </p:nvCxnSpPr>
        <p:spPr>
          <a:xfrm>
            <a:off x="3120734" y="5128950"/>
            <a:ext cx="922531" cy="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028A2B3-A751-76E1-7B78-E0C0EF880F63}"/>
              </a:ext>
            </a:extLst>
          </p:cNvPr>
          <p:cNvCxnSpPr>
            <a:cxnSpLocks/>
          </p:cNvCxnSpPr>
          <p:nvPr/>
        </p:nvCxnSpPr>
        <p:spPr>
          <a:xfrm>
            <a:off x="3120734" y="5551346"/>
            <a:ext cx="922531" cy="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50" name="Right Brace 49">
            <a:extLst>
              <a:ext uri="{FF2B5EF4-FFF2-40B4-BE49-F238E27FC236}">
                <a16:creationId xmlns:a16="http://schemas.microsoft.com/office/drawing/2014/main" id="{6BE99109-E322-D79B-38CB-CA75C076DFCA}"/>
              </a:ext>
            </a:extLst>
          </p:cNvPr>
          <p:cNvSpPr/>
          <p:nvPr/>
        </p:nvSpPr>
        <p:spPr>
          <a:xfrm>
            <a:off x="10700628" y="769779"/>
            <a:ext cx="424206" cy="2962321"/>
          </a:xfrm>
          <a:prstGeom prst="righ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 name="TextBox 50">
            <a:extLst>
              <a:ext uri="{FF2B5EF4-FFF2-40B4-BE49-F238E27FC236}">
                <a16:creationId xmlns:a16="http://schemas.microsoft.com/office/drawing/2014/main" id="{6C052D88-DC33-7025-8211-12BA0D144B3F}"/>
              </a:ext>
            </a:extLst>
          </p:cNvPr>
          <p:cNvSpPr txBox="1"/>
          <p:nvPr/>
        </p:nvSpPr>
        <p:spPr>
          <a:xfrm>
            <a:off x="10972763" y="2782223"/>
            <a:ext cx="1219237" cy="523220"/>
          </a:xfrm>
          <a:prstGeom prst="rect">
            <a:avLst/>
          </a:prstGeom>
          <a:solidFill>
            <a:schemeClr val="accent4">
              <a:lumMod val="40000"/>
              <a:lumOff val="6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Calibri" panose="020F0502020204030204"/>
              </a:rPr>
              <a:t>Batch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a:solidFill>
                  <a:prstClr val="black"/>
                </a:solidFill>
                <a:latin typeface="Calibri" panose="020F0502020204030204"/>
              </a:rPr>
              <a:t>Optimization</a:t>
            </a:r>
            <a:endParaRPr kumimoji="0" lang="en-US" sz="1400" b="0" i="0" u="none" strike="noStrike" kern="1200" cap="none" spc="0" normalizeH="0" baseline="0" noProof="0">
              <a:ln>
                <a:noFill/>
              </a:ln>
              <a:solidFill>
                <a:prstClr val="black"/>
              </a:solidFill>
              <a:effectLst/>
              <a:uLnTx/>
              <a:uFillTx/>
              <a:latin typeface="Calibri" panose="020F0502020204030204"/>
            </a:endParaRPr>
          </a:p>
        </p:txBody>
      </p:sp>
      <p:sp>
        <p:nvSpPr>
          <p:cNvPr id="52" name="Right Brace 51">
            <a:extLst>
              <a:ext uri="{FF2B5EF4-FFF2-40B4-BE49-F238E27FC236}">
                <a16:creationId xmlns:a16="http://schemas.microsoft.com/office/drawing/2014/main" id="{6524A546-C136-DCBB-BD03-1606078101F6}"/>
              </a:ext>
            </a:extLst>
          </p:cNvPr>
          <p:cNvSpPr/>
          <p:nvPr/>
        </p:nvSpPr>
        <p:spPr>
          <a:xfrm>
            <a:off x="6090024" y="794880"/>
            <a:ext cx="424206" cy="2962321"/>
          </a:xfrm>
          <a:prstGeom prst="righ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 name="TextBox 52">
            <a:extLst>
              <a:ext uri="{FF2B5EF4-FFF2-40B4-BE49-F238E27FC236}">
                <a16:creationId xmlns:a16="http://schemas.microsoft.com/office/drawing/2014/main" id="{CF56D5C5-489B-A09B-992A-3BC1879EB2DB}"/>
              </a:ext>
            </a:extLst>
          </p:cNvPr>
          <p:cNvSpPr txBox="1"/>
          <p:nvPr/>
        </p:nvSpPr>
        <p:spPr>
          <a:xfrm>
            <a:off x="6728663" y="2106193"/>
            <a:ext cx="1219237" cy="523220"/>
          </a:xfrm>
          <a:prstGeom prst="rect">
            <a:avLst/>
          </a:prstGeom>
          <a:solidFill>
            <a:schemeClr val="accent4">
              <a:lumMod val="40000"/>
              <a:lumOff val="6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Calibri" panose="020F0502020204030204"/>
              </a:rPr>
              <a:t>Batch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a:solidFill>
                  <a:prstClr val="black"/>
                </a:solidFill>
                <a:latin typeface="Calibri" panose="020F0502020204030204"/>
              </a:rPr>
              <a:t>Optimization</a:t>
            </a:r>
            <a:endParaRPr kumimoji="0" lang="en-US" sz="1400" b="0" i="0" u="none" strike="noStrike" kern="1200" cap="none" spc="0" normalizeH="0" baseline="0" noProof="0">
              <a:ln>
                <a:noFill/>
              </a:ln>
              <a:solidFill>
                <a:prstClr val="black"/>
              </a:solidFill>
              <a:effectLst/>
              <a:uLnTx/>
              <a:uFillTx/>
              <a:latin typeface="Calibri" panose="020F0502020204030204"/>
            </a:endParaRPr>
          </a:p>
        </p:txBody>
      </p:sp>
      <p:cxnSp>
        <p:nvCxnSpPr>
          <p:cNvPr id="54" name="Straight Arrow Connector 53">
            <a:extLst>
              <a:ext uri="{FF2B5EF4-FFF2-40B4-BE49-F238E27FC236}">
                <a16:creationId xmlns:a16="http://schemas.microsoft.com/office/drawing/2014/main" id="{B48D6CCD-D002-DA95-2EF3-0471925545A0}"/>
              </a:ext>
            </a:extLst>
          </p:cNvPr>
          <p:cNvCxnSpPr>
            <a:cxnSpLocks/>
          </p:cNvCxnSpPr>
          <p:nvPr/>
        </p:nvCxnSpPr>
        <p:spPr>
          <a:xfrm flipH="1">
            <a:off x="3021205" y="2603226"/>
            <a:ext cx="945007" cy="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32BA45D0-B9E1-51C9-DF30-6CAA51AF3DAE}"/>
              </a:ext>
            </a:extLst>
          </p:cNvPr>
          <p:cNvCxnSpPr>
            <a:cxnSpLocks/>
          </p:cNvCxnSpPr>
          <p:nvPr/>
        </p:nvCxnSpPr>
        <p:spPr>
          <a:xfrm flipH="1">
            <a:off x="3021205" y="3013073"/>
            <a:ext cx="945007" cy="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41E3805F-8642-15DC-F6E5-7BC52CCB7A84}"/>
              </a:ext>
            </a:extLst>
          </p:cNvPr>
          <p:cNvCxnSpPr>
            <a:cxnSpLocks/>
          </p:cNvCxnSpPr>
          <p:nvPr/>
        </p:nvCxnSpPr>
        <p:spPr>
          <a:xfrm>
            <a:off x="3043681" y="2811848"/>
            <a:ext cx="922531" cy="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AA45200B-14DF-C450-253E-D7A13E0C70FC}"/>
              </a:ext>
            </a:extLst>
          </p:cNvPr>
          <p:cNvCxnSpPr>
            <a:cxnSpLocks/>
          </p:cNvCxnSpPr>
          <p:nvPr/>
        </p:nvCxnSpPr>
        <p:spPr>
          <a:xfrm>
            <a:off x="3043681" y="3234244"/>
            <a:ext cx="922531" cy="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8501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35" grpId="0" animBg="1"/>
      <p:bldP spid="36" grpId="0" animBg="1"/>
      <p:bldP spid="50" grpId="0" animBg="1"/>
      <p:bldP spid="51" grpId="0" animBg="1"/>
      <p:bldP spid="52" grpId="0" animBg="1"/>
      <p:bldP spid="5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6C508-727E-433D-124E-EFC628E98358}"/>
              </a:ext>
            </a:extLst>
          </p:cNvPr>
          <p:cNvSpPr>
            <a:spLocks noGrp="1"/>
          </p:cNvSpPr>
          <p:nvPr>
            <p:ph type="title"/>
          </p:nvPr>
        </p:nvSpPr>
        <p:spPr/>
        <p:txBody>
          <a:bodyPr/>
          <a:lstStyle/>
          <a:p>
            <a:r>
              <a:rPr lang="en-US"/>
              <a:t>Analogy to electricity</a:t>
            </a:r>
          </a:p>
        </p:txBody>
      </p:sp>
      <p:pic>
        <p:nvPicPr>
          <p:cNvPr id="29" name="Picture 28">
            <a:extLst>
              <a:ext uri="{FF2B5EF4-FFF2-40B4-BE49-F238E27FC236}">
                <a16:creationId xmlns:a16="http://schemas.microsoft.com/office/drawing/2014/main" id="{2E9C7077-ADA4-1ADB-0195-3AD059C5716C}"/>
              </a:ext>
            </a:extLst>
          </p:cNvPr>
          <p:cNvPicPr>
            <a:picLocks noChangeAspect="1"/>
          </p:cNvPicPr>
          <p:nvPr/>
        </p:nvPicPr>
        <p:blipFill>
          <a:blip r:embed="rId3"/>
          <a:stretch>
            <a:fillRect/>
          </a:stretch>
        </p:blipFill>
        <p:spPr>
          <a:xfrm>
            <a:off x="1163631" y="2089808"/>
            <a:ext cx="7690338" cy="3222728"/>
          </a:xfrm>
          <a:prstGeom prst="rect">
            <a:avLst/>
          </a:prstGeom>
        </p:spPr>
      </p:pic>
      <p:cxnSp>
        <p:nvCxnSpPr>
          <p:cNvPr id="30" name="Straight Connector 29">
            <a:extLst>
              <a:ext uri="{FF2B5EF4-FFF2-40B4-BE49-F238E27FC236}">
                <a16:creationId xmlns:a16="http://schemas.microsoft.com/office/drawing/2014/main" id="{558E5011-BD85-524F-640F-8A716EE4C9D6}"/>
              </a:ext>
            </a:extLst>
          </p:cNvPr>
          <p:cNvCxnSpPr>
            <a:cxnSpLocks/>
          </p:cNvCxnSpPr>
          <p:nvPr/>
        </p:nvCxnSpPr>
        <p:spPr>
          <a:xfrm>
            <a:off x="422031" y="3701172"/>
            <a:ext cx="11746644" cy="7281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A8C40436-957E-937A-EF8C-E29860F01B6A}"/>
              </a:ext>
            </a:extLst>
          </p:cNvPr>
          <p:cNvCxnSpPr>
            <a:cxnSpLocks/>
          </p:cNvCxnSpPr>
          <p:nvPr/>
        </p:nvCxnSpPr>
        <p:spPr>
          <a:xfrm>
            <a:off x="8770915" y="740919"/>
            <a:ext cx="68424" cy="5734593"/>
          </a:xfrm>
          <a:prstGeom prst="line">
            <a:avLst/>
          </a:prstGeom>
          <a:ln w="28575">
            <a:solidFill>
              <a:srgbClr val="7030A0"/>
            </a:solidFill>
            <a:prstDash val="sysDash"/>
          </a:ln>
        </p:spPr>
        <p:style>
          <a:lnRef idx="1">
            <a:schemeClr val="accent1"/>
          </a:lnRef>
          <a:fillRef idx="0">
            <a:schemeClr val="accent1"/>
          </a:fillRef>
          <a:effectRef idx="0">
            <a:schemeClr val="accent1"/>
          </a:effectRef>
          <a:fontRef idx="minor">
            <a:schemeClr val="tx1"/>
          </a:fontRef>
        </p:style>
      </p:cxnSp>
      <p:sp>
        <p:nvSpPr>
          <p:cNvPr id="32" name="Rectangle: Rounded Corners 29">
            <a:extLst>
              <a:ext uri="{FF2B5EF4-FFF2-40B4-BE49-F238E27FC236}">
                <a16:creationId xmlns:a16="http://schemas.microsoft.com/office/drawing/2014/main" id="{C672F61F-EC86-FC47-F5B8-3B1EA80FF522}"/>
              </a:ext>
            </a:extLst>
          </p:cNvPr>
          <p:cNvSpPr/>
          <p:nvPr/>
        </p:nvSpPr>
        <p:spPr>
          <a:xfrm rot="19539153">
            <a:off x="85952" y="1495711"/>
            <a:ext cx="1504496" cy="44306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Offline Phase</a:t>
            </a:r>
          </a:p>
        </p:txBody>
      </p:sp>
      <p:sp>
        <p:nvSpPr>
          <p:cNvPr id="33" name="Rectangle: Rounded Corners 30">
            <a:extLst>
              <a:ext uri="{FF2B5EF4-FFF2-40B4-BE49-F238E27FC236}">
                <a16:creationId xmlns:a16="http://schemas.microsoft.com/office/drawing/2014/main" id="{134256F0-2CD2-316E-5737-B37CE75F7CC3}"/>
              </a:ext>
            </a:extLst>
          </p:cNvPr>
          <p:cNvSpPr/>
          <p:nvPr/>
        </p:nvSpPr>
        <p:spPr>
          <a:xfrm rot="19539153">
            <a:off x="-9083" y="4181476"/>
            <a:ext cx="1537806" cy="44306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Online Phase</a:t>
            </a:r>
          </a:p>
        </p:txBody>
      </p:sp>
      <p:pic>
        <p:nvPicPr>
          <p:cNvPr id="39" name="Picture 38" descr="A black and gold battery&#10;&#10;Description automatically generated">
            <a:extLst>
              <a:ext uri="{FF2B5EF4-FFF2-40B4-BE49-F238E27FC236}">
                <a16:creationId xmlns:a16="http://schemas.microsoft.com/office/drawing/2014/main" id="{4E8B73E1-E939-2D0C-79D2-8CD5ADD671A6}"/>
              </a:ext>
            </a:extLst>
          </p:cNvPr>
          <p:cNvPicPr>
            <a:picLocks noChangeAspect="1"/>
          </p:cNvPicPr>
          <p:nvPr/>
        </p:nvPicPr>
        <p:blipFill rotWithShape="1">
          <a:blip r:embed="rId4">
            <a:extLst>
              <a:ext uri="{837473B0-CC2E-450A-ABE3-18F120FF3D39}">
                <a1611:picAttrSrcUrl xmlns:a1611="http://schemas.microsoft.com/office/drawing/2016/11/main" r:id="rId5"/>
              </a:ext>
            </a:extLst>
          </a:blip>
          <a:srcRect t="25027" b="22330"/>
          <a:stretch/>
        </p:blipFill>
        <p:spPr>
          <a:xfrm>
            <a:off x="10202122" y="3326781"/>
            <a:ext cx="805962" cy="424280"/>
          </a:xfrm>
          <a:prstGeom prst="rect">
            <a:avLst/>
          </a:prstGeom>
        </p:spPr>
      </p:pic>
      <p:sp>
        <p:nvSpPr>
          <p:cNvPr id="40" name="Trapezoid 39">
            <a:extLst>
              <a:ext uri="{FF2B5EF4-FFF2-40B4-BE49-F238E27FC236}">
                <a16:creationId xmlns:a16="http://schemas.microsoft.com/office/drawing/2014/main" id="{0FB7A6AB-DB24-13AF-C726-ABA7F1D87019}"/>
              </a:ext>
            </a:extLst>
          </p:cNvPr>
          <p:cNvSpPr/>
          <p:nvPr/>
        </p:nvSpPr>
        <p:spPr>
          <a:xfrm>
            <a:off x="9446493" y="3786281"/>
            <a:ext cx="2353177" cy="987213"/>
          </a:xfrm>
          <a:prstGeom prst="trapezoid">
            <a:avLst>
              <a:gd name="adj" fmla="val 81619"/>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pic>
        <p:nvPicPr>
          <p:cNvPr id="41" name="Picture 40" descr="A yellow lightning bolt with black background&#10;&#10;Description automatically generated">
            <a:extLst>
              <a:ext uri="{FF2B5EF4-FFF2-40B4-BE49-F238E27FC236}">
                <a16:creationId xmlns:a16="http://schemas.microsoft.com/office/drawing/2014/main" id="{B76161F4-1919-9879-DDD6-3F21CFDAE6B1}"/>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9440707" y="4801670"/>
            <a:ext cx="309723" cy="353969"/>
          </a:xfrm>
          <a:prstGeom prst="rect">
            <a:avLst/>
          </a:prstGeom>
        </p:spPr>
      </p:pic>
      <p:pic>
        <p:nvPicPr>
          <p:cNvPr id="42" name="Picture 41" descr="A yellow lightning bolt with black background&#10;&#10;Description automatically generated">
            <a:extLst>
              <a:ext uri="{FF2B5EF4-FFF2-40B4-BE49-F238E27FC236}">
                <a16:creationId xmlns:a16="http://schemas.microsoft.com/office/drawing/2014/main" id="{D01B7DFC-9E07-68E1-D3FC-9937512C314A}"/>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9707877" y="4795086"/>
            <a:ext cx="309723" cy="353969"/>
          </a:xfrm>
          <a:prstGeom prst="rect">
            <a:avLst/>
          </a:prstGeom>
        </p:spPr>
      </p:pic>
      <p:pic>
        <p:nvPicPr>
          <p:cNvPr id="43" name="Picture 42" descr="A yellow lightning bolt with black background&#10;&#10;Description automatically generated">
            <a:extLst>
              <a:ext uri="{FF2B5EF4-FFF2-40B4-BE49-F238E27FC236}">
                <a16:creationId xmlns:a16="http://schemas.microsoft.com/office/drawing/2014/main" id="{987568CA-1364-9EF3-CE03-E306CD164C35}"/>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9956338" y="4785790"/>
            <a:ext cx="309723" cy="353969"/>
          </a:xfrm>
          <a:prstGeom prst="rect">
            <a:avLst/>
          </a:prstGeom>
        </p:spPr>
      </p:pic>
      <p:pic>
        <p:nvPicPr>
          <p:cNvPr id="44" name="Picture 43" descr="A yellow lightning bolt with black background&#10;&#10;Description automatically generated">
            <a:extLst>
              <a:ext uri="{FF2B5EF4-FFF2-40B4-BE49-F238E27FC236}">
                <a16:creationId xmlns:a16="http://schemas.microsoft.com/office/drawing/2014/main" id="{D7C21E94-D98B-F0EA-DE93-CF219729CADB}"/>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10182730" y="4786560"/>
            <a:ext cx="309723" cy="353969"/>
          </a:xfrm>
          <a:prstGeom prst="rect">
            <a:avLst/>
          </a:prstGeom>
        </p:spPr>
      </p:pic>
      <p:pic>
        <p:nvPicPr>
          <p:cNvPr id="45" name="Picture 44" descr="A yellow lightning bolt with black background&#10;&#10;Description automatically generated">
            <a:extLst>
              <a:ext uri="{FF2B5EF4-FFF2-40B4-BE49-F238E27FC236}">
                <a16:creationId xmlns:a16="http://schemas.microsoft.com/office/drawing/2014/main" id="{40230634-FFA2-54E6-1168-DC2D69F021D6}"/>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10449900" y="4779976"/>
            <a:ext cx="309723" cy="353969"/>
          </a:xfrm>
          <a:prstGeom prst="rect">
            <a:avLst/>
          </a:prstGeom>
        </p:spPr>
      </p:pic>
      <p:pic>
        <p:nvPicPr>
          <p:cNvPr id="46" name="Picture 45" descr="A yellow lightning bolt with black background&#10;&#10;Description automatically generated">
            <a:extLst>
              <a:ext uri="{FF2B5EF4-FFF2-40B4-BE49-F238E27FC236}">
                <a16:creationId xmlns:a16="http://schemas.microsoft.com/office/drawing/2014/main" id="{8A5C6928-DFF6-EB35-3818-7493852515B7}"/>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10698361" y="4770680"/>
            <a:ext cx="309723" cy="353969"/>
          </a:xfrm>
          <a:prstGeom prst="rect">
            <a:avLst/>
          </a:prstGeom>
        </p:spPr>
      </p:pic>
      <p:pic>
        <p:nvPicPr>
          <p:cNvPr id="47" name="Picture 46" descr="A yellow lightning bolt with black background&#10;&#10;Description automatically generated">
            <a:extLst>
              <a:ext uri="{FF2B5EF4-FFF2-40B4-BE49-F238E27FC236}">
                <a16:creationId xmlns:a16="http://schemas.microsoft.com/office/drawing/2014/main" id="{A64C8C47-4DAE-5E29-315E-41CBA630C3A1}"/>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10985223" y="4798597"/>
            <a:ext cx="309723" cy="353969"/>
          </a:xfrm>
          <a:prstGeom prst="rect">
            <a:avLst/>
          </a:prstGeom>
        </p:spPr>
      </p:pic>
      <p:pic>
        <p:nvPicPr>
          <p:cNvPr id="48" name="Picture 47" descr="A yellow lightning bolt with black background&#10;&#10;Description automatically generated">
            <a:extLst>
              <a:ext uri="{FF2B5EF4-FFF2-40B4-BE49-F238E27FC236}">
                <a16:creationId xmlns:a16="http://schemas.microsoft.com/office/drawing/2014/main" id="{6042D975-327E-91CC-5538-580E6A4FAF1D}"/>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11252393" y="4792013"/>
            <a:ext cx="309723" cy="353969"/>
          </a:xfrm>
          <a:prstGeom prst="rect">
            <a:avLst/>
          </a:prstGeom>
        </p:spPr>
      </p:pic>
      <p:pic>
        <p:nvPicPr>
          <p:cNvPr id="49" name="Picture 48" descr="A yellow lightning bolt with black background&#10;&#10;Description automatically generated">
            <a:extLst>
              <a:ext uri="{FF2B5EF4-FFF2-40B4-BE49-F238E27FC236}">
                <a16:creationId xmlns:a16="http://schemas.microsoft.com/office/drawing/2014/main" id="{64B00751-9D33-844B-D5A0-F22DE090DCCE}"/>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11500854" y="4782717"/>
            <a:ext cx="309723" cy="353969"/>
          </a:xfrm>
          <a:prstGeom prst="rect">
            <a:avLst/>
          </a:prstGeom>
        </p:spPr>
      </p:pic>
      <p:pic>
        <p:nvPicPr>
          <p:cNvPr id="50" name="Content Placeholder 4" descr="A nuclear power plant with water in the background">
            <a:extLst>
              <a:ext uri="{FF2B5EF4-FFF2-40B4-BE49-F238E27FC236}">
                <a16:creationId xmlns:a16="http://schemas.microsoft.com/office/drawing/2014/main" id="{69D003E9-5506-5687-97D6-E92CFBC2E2EB}"/>
              </a:ext>
            </a:extLst>
          </p:cNvPr>
          <p:cNvPicPr>
            <a:picLocks noGrp="1" noChangeAspect="1"/>
          </p:cNvPicPr>
          <p:nvPr>
            <p:ph idx="1"/>
          </p:nvPr>
        </p:nvPicPr>
        <p:blipFill rotWithShape="1">
          <a:blip r:embed="rId8">
            <a:extLst>
              <a:ext uri="{837473B0-CC2E-450A-ABE3-18F120FF3D39}">
                <a1611:picAttrSrcUrl xmlns:a1611="http://schemas.microsoft.com/office/drawing/2016/11/main" r:id="rId9"/>
              </a:ext>
            </a:extLst>
          </a:blip>
          <a:srcRect l="32264" b="39289"/>
          <a:stretch/>
        </p:blipFill>
        <p:spPr>
          <a:xfrm>
            <a:off x="9329478" y="1457177"/>
            <a:ext cx="2232638" cy="1560834"/>
          </a:xfrm>
        </p:spPr>
      </p:pic>
    </p:spTree>
    <p:extLst>
      <p:ext uri="{BB962C8B-B14F-4D97-AF65-F5344CB8AC3E}">
        <p14:creationId xmlns:p14="http://schemas.microsoft.com/office/powerpoint/2010/main" val="20591789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312AD-EDF7-0559-31C6-27050B324918}"/>
              </a:ext>
            </a:extLst>
          </p:cNvPr>
          <p:cNvSpPr>
            <a:spLocks noGrp="1"/>
          </p:cNvSpPr>
          <p:nvPr>
            <p:ph type="title"/>
          </p:nvPr>
        </p:nvSpPr>
        <p:spPr/>
        <p:txBody>
          <a:bodyPr>
            <a:noAutofit/>
          </a:bodyPr>
          <a:lstStyle/>
          <a:p>
            <a:r>
              <a:rPr lang="en-US" sz="3600" dirty="0"/>
              <a:t>Prior Works: Pseudorandom Correlation Generators (PCG)</a:t>
            </a:r>
          </a:p>
        </p:txBody>
      </p:sp>
      <p:sp>
        <p:nvSpPr>
          <p:cNvPr id="8" name="Arrow: Right 5">
            <a:extLst>
              <a:ext uri="{FF2B5EF4-FFF2-40B4-BE49-F238E27FC236}">
                <a16:creationId xmlns:a16="http://schemas.microsoft.com/office/drawing/2014/main" id="{851628EE-CFC3-10F7-9160-910B14F1DF74}"/>
              </a:ext>
            </a:extLst>
          </p:cNvPr>
          <p:cNvSpPr/>
          <p:nvPr/>
        </p:nvSpPr>
        <p:spPr>
          <a:xfrm>
            <a:off x="488184" y="3744749"/>
            <a:ext cx="11622949" cy="438411"/>
          </a:xfrm>
          <a:prstGeom prst="rightArrow">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0B9A2EB6-39E9-4236-85AF-425A80243A9D}"/>
              </a:ext>
            </a:extLst>
          </p:cNvPr>
          <p:cNvPicPr>
            <a:picLocks noChangeAspect="1"/>
          </p:cNvPicPr>
          <p:nvPr/>
        </p:nvPicPr>
        <p:blipFill>
          <a:blip r:embed="rId3"/>
          <a:stretch>
            <a:fillRect/>
          </a:stretch>
        </p:blipFill>
        <p:spPr>
          <a:xfrm>
            <a:off x="233948" y="1651691"/>
            <a:ext cx="811568" cy="938375"/>
          </a:xfrm>
          <a:prstGeom prst="rect">
            <a:avLst/>
          </a:prstGeom>
        </p:spPr>
      </p:pic>
      <p:pic>
        <p:nvPicPr>
          <p:cNvPr id="25" name="Picture 24">
            <a:extLst>
              <a:ext uri="{FF2B5EF4-FFF2-40B4-BE49-F238E27FC236}">
                <a16:creationId xmlns:a16="http://schemas.microsoft.com/office/drawing/2014/main" id="{B2B82DEB-6646-BA30-B3AE-5EAF95B67386}"/>
              </a:ext>
            </a:extLst>
          </p:cNvPr>
          <p:cNvPicPr>
            <a:picLocks noChangeAspect="1"/>
          </p:cNvPicPr>
          <p:nvPr/>
        </p:nvPicPr>
        <p:blipFill>
          <a:blip r:embed="rId4"/>
          <a:stretch>
            <a:fillRect/>
          </a:stretch>
        </p:blipFill>
        <p:spPr>
          <a:xfrm>
            <a:off x="2022926" y="1610036"/>
            <a:ext cx="717530" cy="1007441"/>
          </a:xfrm>
          <a:prstGeom prst="rect">
            <a:avLst/>
          </a:prstGeom>
        </p:spPr>
      </p:pic>
      <p:pic>
        <p:nvPicPr>
          <p:cNvPr id="27" name="Picture 26">
            <a:extLst>
              <a:ext uri="{FF2B5EF4-FFF2-40B4-BE49-F238E27FC236}">
                <a16:creationId xmlns:a16="http://schemas.microsoft.com/office/drawing/2014/main" id="{DCFDEADA-8277-4E41-0D62-7FCB82159343}"/>
              </a:ext>
            </a:extLst>
          </p:cNvPr>
          <p:cNvPicPr>
            <a:picLocks noChangeAspect="1"/>
          </p:cNvPicPr>
          <p:nvPr/>
        </p:nvPicPr>
        <p:blipFill>
          <a:blip r:embed="rId5"/>
          <a:stretch>
            <a:fillRect/>
          </a:stretch>
        </p:blipFill>
        <p:spPr>
          <a:xfrm>
            <a:off x="1125744" y="1617157"/>
            <a:ext cx="777569" cy="1007441"/>
          </a:xfrm>
          <a:prstGeom prst="rect">
            <a:avLst/>
          </a:prstGeom>
        </p:spPr>
      </p:pic>
      <p:pic>
        <p:nvPicPr>
          <p:cNvPr id="30" name="Picture 29">
            <a:extLst>
              <a:ext uri="{FF2B5EF4-FFF2-40B4-BE49-F238E27FC236}">
                <a16:creationId xmlns:a16="http://schemas.microsoft.com/office/drawing/2014/main" id="{6EA4E715-EF59-28AB-500F-17FB1AEC35FE}"/>
              </a:ext>
            </a:extLst>
          </p:cNvPr>
          <p:cNvPicPr>
            <a:picLocks noChangeAspect="1"/>
          </p:cNvPicPr>
          <p:nvPr/>
        </p:nvPicPr>
        <p:blipFill>
          <a:blip r:embed="rId6"/>
          <a:stretch>
            <a:fillRect/>
          </a:stretch>
        </p:blipFill>
        <p:spPr>
          <a:xfrm>
            <a:off x="80867" y="2722637"/>
            <a:ext cx="3587748" cy="685800"/>
          </a:xfrm>
          <a:prstGeom prst="rect">
            <a:avLst/>
          </a:prstGeom>
          <a:ln w="12700">
            <a:solidFill>
              <a:schemeClr val="tx1"/>
            </a:solidFill>
          </a:ln>
        </p:spPr>
      </p:pic>
      <p:cxnSp>
        <p:nvCxnSpPr>
          <p:cNvPr id="33" name="Straight Connector 32">
            <a:extLst>
              <a:ext uri="{FF2B5EF4-FFF2-40B4-BE49-F238E27FC236}">
                <a16:creationId xmlns:a16="http://schemas.microsoft.com/office/drawing/2014/main" id="{8BF0430F-9A41-1DDA-6F6E-E9D833A68EAE}"/>
              </a:ext>
            </a:extLst>
          </p:cNvPr>
          <p:cNvCxnSpPr>
            <a:cxnSpLocks/>
          </p:cNvCxnSpPr>
          <p:nvPr/>
        </p:nvCxnSpPr>
        <p:spPr>
          <a:xfrm flipV="1">
            <a:off x="1732495" y="3722392"/>
            <a:ext cx="0" cy="522578"/>
          </a:xfrm>
          <a:prstGeom prst="line">
            <a:avLst/>
          </a:prstGeom>
          <a:ln>
            <a:tailEnd type="triangle"/>
          </a:ln>
        </p:spPr>
        <p:style>
          <a:lnRef idx="2">
            <a:schemeClr val="accent1"/>
          </a:lnRef>
          <a:fillRef idx="0">
            <a:schemeClr val="accent1"/>
          </a:fillRef>
          <a:effectRef idx="1">
            <a:schemeClr val="accent1"/>
          </a:effectRef>
          <a:fontRef idx="minor">
            <a:schemeClr val="tx1"/>
          </a:fontRef>
        </p:style>
      </p:cxnSp>
      <p:sp>
        <p:nvSpPr>
          <p:cNvPr id="34" name="TextBox 33">
            <a:extLst>
              <a:ext uri="{FF2B5EF4-FFF2-40B4-BE49-F238E27FC236}">
                <a16:creationId xmlns:a16="http://schemas.microsoft.com/office/drawing/2014/main" id="{5B9B593E-EEC5-7F6F-26A5-E208128EFB8A}"/>
              </a:ext>
            </a:extLst>
          </p:cNvPr>
          <p:cNvSpPr txBox="1"/>
          <p:nvPr/>
        </p:nvSpPr>
        <p:spPr>
          <a:xfrm>
            <a:off x="1360917" y="3422713"/>
            <a:ext cx="680644" cy="369332"/>
          </a:xfrm>
          <a:prstGeom prst="rect">
            <a:avLst/>
          </a:prstGeom>
          <a:noFill/>
        </p:spPr>
        <p:txBody>
          <a:bodyPr wrap="square" rtlCol="0">
            <a:spAutoFit/>
          </a:bodyPr>
          <a:lstStyle/>
          <a:p>
            <a:r>
              <a:rPr lang="en-US" b="1"/>
              <a:t>2018</a:t>
            </a:r>
          </a:p>
        </p:txBody>
      </p:sp>
      <p:pic>
        <p:nvPicPr>
          <p:cNvPr id="35" name="Picture 34">
            <a:extLst>
              <a:ext uri="{FF2B5EF4-FFF2-40B4-BE49-F238E27FC236}">
                <a16:creationId xmlns:a16="http://schemas.microsoft.com/office/drawing/2014/main" id="{B981769C-8EE3-5F12-9766-84E739287694}"/>
              </a:ext>
            </a:extLst>
          </p:cNvPr>
          <p:cNvPicPr>
            <a:picLocks noChangeAspect="1"/>
          </p:cNvPicPr>
          <p:nvPr/>
        </p:nvPicPr>
        <p:blipFill rotWithShape="1">
          <a:blip r:embed="rId7"/>
          <a:srcRect l="10596" t="-2029" r="17247" b="677"/>
          <a:stretch/>
        </p:blipFill>
        <p:spPr>
          <a:xfrm>
            <a:off x="2820684" y="1582625"/>
            <a:ext cx="686635" cy="1034852"/>
          </a:xfrm>
          <a:prstGeom prst="rect">
            <a:avLst/>
          </a:prstGeom>
        </p:spPr>
      </p:pic>
      <p:pic>
        <p:nvPicPr>
          <p:cNvPr id="38" name="Picture 37">
            <a:extLst>
              <a:ext uri="{FF2B5EF4-FFF2-40B4-BE49-F238E27FC236}">
                <a16:creationId xmlns:a16="http://schemas.microsoft.com/office/drawing/2014/main" id="{A552339B-A20A-7E96-8ABF-CE03E6B11672}"/>
              </a:ext>
            </a:extLst>
          </p:cNvPr>
          <p:cNvPicPr>
            <a:picLocks noChangeAspect="1"/>
          </p:cNvPicPr>
          <p:nvPr/>
        </p:nvPicPr>
        <p:blipFill>
          <a:blip r:embed="rId8"/>
          <a:stretch>
            <a:fillRect/>
          </a:stretch>
        </p:blipFill>
        <p:spPr>
          <a:xfrm>
            <a:off x="2824732" y="4531334"/>
            <a:ext cx="3271268" cy="867771"/>
          </a:xfrm>
          <a:prstGeom prst="rect">
            <a:avLst/>
          </a:prstGeom>
          <a:ln w="12700">
            <a:solidFill>
              <a:schemeClr val="accent1"/>
            </a:solidFill>
          </a:ln>
        </p:spPr>
      </p:pic>
      <p:cxnSp>
        <p:nvCxnSpPr>
          <p:cNvPr id="42" name="Straight Connector 41">
            <a:extLst>
              <a:ext uri="{FF2B5EF4-FFF2-40B4-BE49-F238E27FC236}">
                <a16:creationId xmlns:a16="http://schemas.microsoft.com/office/drawing/2014/main" id="{EB84BB38-F857-7419-8E8B-754773FDB205}"/>
              </a:ext>
            </a:extLst>
          </p:cNvPr>
          <p:cNvCxnSpPr>
            <a:cxnSpLocks/>
          </p:cNvCxnSpPr>
          <p:nvPr/>
        </p:nvCxnSpPr>
        <p:spPr>
          <a:xfrm>
            <a:off x="3986399" y="3531824"/>
            <a:ext cx="0" cy="542305"/>
          </a:xfrm>
          <a:prstGeom prst="line">
            <a:avLst/>
          </a:prstGeom>
          <a:ln>
            <a:tailEnd type="triangle"/>
          </a:ln>
        </p:spPr>
        <p:style>
          <a:lnRef idx="2">
            <a:schemeClr val="accent1"/>
          </a:lnRef>
          <a:fillRef idx="0">
            <a:schemeClr val="accent1"/>
          </a:fillRef>
          <a:effectRef idx="1">
            <a:schemeClr val="accent1"/>
          </a:effectRef>
          <a:fontRef idx="minor">
            <a:schemeClr val="tx1"/>
          </a:fontRef>
        </p:style>
      </p:cxnSp>
      <p:sp>
        <p:nvSpPr>
          <p:cNvPr id="43" name="TextBox 42">
            <a:extLst>
              <a:ext uri="{FF2B5EF4-FFF2-40B4-BE49-F238E27FC236}">
                <a16:creationId xmlns:a16="http://schemas.microsoft.com/office/drawing/2014/main" id="{ED81ABF8-DF7E-7798-38A6-9AECAA718F14}"/>
              </a:ext>
            </a:extLst>
          </p:cNvPr>
          <p:cNvSpPr txBox="1"/>
          <p:nvPr/>
        </p:nvSpPr>
        <p:spPr>
          <a:xfrm>
            <a:off x="3600160" y="4074129"/>
            <a:ext cx="680644" cy="369332"/>
          </a:xfrm>
          <a:prstGeom prst="rect">
            <a:avLst/>
          </a:prstGeom>
          <a:noFill/>
        </p:spPr>
        <p:txBody>
          <a:bodyPr wrap="square" rtlCol="0">
            <a:spAutoFit/>
          </a:bodyPr>
          <a:lstStyle/>
          <a:p>
            <a:r>
              <a:rPr lang="en-US" b="1"/>
              <a:t>2019</a:t>
            </a:r>
          </a:p>
        </p:txBody>
      </p:sp>
      <p:pic>
        <p:nvPicPr>
          <p:cNvPr id="44" name="Picture 43">
            <a:extLst>
              <a:ext uri="{FF2B5EF4-FFF2-40B4-BE49-F238E27FC236}">
                <a16:creationId xmlns:a16="http://schemas.microsoft.com/office/drawing/2014/main" id="{ED776FD5-9C1D-342A-DA48-1016A6E764C6}"/>
              </a:ext>
            </a:extLst>
          </p:cNvPr>
          <p:cNvPicPr>
            <a:picLocks noChangeAspect="1"/>
          </p:cNvPicPr>
          <p:nvPr/>
        </p:nvPicPr>
        <p:blipFill>
          <a:blip r:embed="rId3"/>
          <a:stretch>
            <a:fillRect/>
          </a:stretch>
        </p:blipFill>
        <p:spPr>
          <a:xfrm>
            <a:off x="2764264" y="5545523"/>
            <a:ext cx="535500" cy="619171"/>
          </a:xfrm>
          <a:prstGeom prst="rect">
            <a:avLst/>
          </a:prstGeom>
        </p:spPr>
      </p:pic>
      <p:pic>
        <p:nvPicPr>
          <p:cNvPr id="45" name="Picture 44">
            <a:extLst>
              <a:ext uri="{FF2B5EF4-FFF2-40B4-BE49-F238E27FC236}">
                <a16:creationId xmlns:a16="http://schemas.microsoft.com/office/drawing/2014/main" id="{3EB72726-A185-B72E-7111-8E159077DAFC}"/>
              </a:ext>
            </a:extLst>
          </p:cNvPr>
          <p:cNvPicPr>
            <a:picLocks noChangeAspect="1"/>
          </p:cNvPicPr>
          <p:nvPr/>
        </p:nvPicPr>
        <p:blipFill>
          <a:blip r:embed="rId4"/>
          <a:stretch>
            <a:fillRect/>
          </a:stretch>
        </p:blipFill>
        <p:spPr>
          <a:xfrm>
            <a:off x="3940482" y="5544733"/>
            <a:ext cx="453065" cy="636122"/>
          </a:xfrm>
          <a:prstGeom prst="rect">
            <a:avLst/>
          </a:prstGeom>
        </p:spPr>
      </p:pic>
      <p:pic>
        <p:nvPicPr>
          <p:cNvPr id="46" name="Picture 45">
            <a:extLst>
              <a:ext uri="{FF2B5EF4-FFF2-40B4-BE49-F238E27FC236}">
                <a16:creationId xmlns:a16="http://schemas.microsoft.com/office/drawing/2014/main" id="{F4CECE26-8622-3C5B-4EEB-2A43F4D35959}"/>
              </a:ext>
            </a:extLst>
          </p:cNvPr>
          <p:cNvPicPr>
            <a:picLocks noChangeAspect="1"/>
          </p:cNvPicPr>
          <p:nvPr/>
        </p:nvPicPr>
        <p:blipFill>
          <a:blip r:embed="rId5"/>
          <a:stretch>
            <a:fillRect/>
          </a:stretch>
        </p:blipFill>
        <p:spPr>
          <a:xfrm>
            <a:off x="3386548" y="5545523"/>
            <a:ext cx="477892" cy="619171"/>
          </a:xfrm>
          <a:prstGeom prst="rect">
            <a:avLst/>
          </a:prstGeom>
        </p:spPr>
      </p:pic>
      <p:pic>
        <p:nvPicPr>
          <p:cNvPr id="47" name="Picture 46">
            <a:extLst>
              <a:ext uri="{FF2B5EF4-FFF2-40B4-BE49-F238E27FC236}">
                <a16:creationId xmlns:a16="http://schemas.microsoft.com/office/drawing/2014/main" id="{F1547B70-D3A7-5C32-3355-AC17B563EF59}"/>
              </a:ext>
            </a:extLst>
          </p:cNvPr>
          <p:cNvPicPr>
            <a:picLocks noChangeAspect="1"/>
          </p:cNvPicPr>
          <p:nvPr/>
        </p:nvPicPr>
        <p:blipFill rotWithShape="1">
          <a:blip r:embed="rId7"/>
          <a:srcRect l="10596" t="-2029" r="17247" b="677"/>
          <a:stretch/>
        </p:blipFill>
        <p:spPr>
          <a:xfrm>
            <a:off x="4481076" y="5532319"/>
            <a:ext cx="453065" cy="682830"/>
          </a:xfrm>
          <a:prstGeom prst="rect">
            <a:avLst/>
          </a:prstGeom>
        </p:spPr>
      </p:pic>
      <p:pic>
        <p:nvPicPr>
          <p:cNvPr id="48" name="Picture 47">
            <a:extLst>
              <a:ext uri="{FF2B5EF4-FFF2-40B4-BE49-F238E27FC236}">
                <a16:creationId xmlns:a16="http://schemas.microsoft.com/office/drawing/2014/main" id="{8F9BF546-6C51-BBD9-3E24-966C8E311020}"/>
              </a:ext>
            </a:extLst>
          </p:cNvPr>
          <p:cNvPicPr>
            <a:picLocks noChangeAspect="1"/>
          </p:cNvPicPr>
          <p:nvPr/>
        </p:nvPicPr>
        <p:blipFill>
          <a:blip r:embed="rId9"/>
          <a:stretch>
            <a:fillRect/>
          </a:stretch>
        </p:blipFill>
        <p:spPr>
          <a:xfrm>
            <a:off x="4991067" y="5544733"/>
            <a:ext cx="533650" cy="687365"/>
          </a:xfrm>
          <a:prstGeom prst="rect">
            <a:avLst/>
          </a:prstGeom>
        </p:spPr>
      </p:pic>
      <p:pic>
        <p:nvPicPr>
          <p:cNvPr id="49" name="Picture 48">
            <a:extLst>
              <a:ext uri="{FF2B5EF4-FFF2-40B4-BE49-F238E27FC236}">
                <a16:creationId xmlns:a16="http://schemas.microsoft.com/office/drawing/2014/main" id="{E87D5418-2761-9742-4AC8-B5A55F5A9C3B}"/>
              </a:ext>
            </a:extLst>
          </p:cNvPr>
          <p:cNvPicPr>
            <a:picLocks noChangeAspect="1"/>
          </p:cNvPicPr>
          <p:nvPr/>
        </p:nvPicPr>
        <p:blipFill>
          <a:blip r:embed="rId10"/>
          <a:stretch>
            <a:fillRect/>
          </a:stretch>
        </p:blipFill>
        <p:spPr>
          <a:xfrm>
            <a:off x="5602397" y="5563181"/>
            <a:ext cx="455862" cy="651968"/>
          </a:xfrm>
          <a:prstGeom prst="rect">
            <a:avLst/>
          </a:prstGeom>
        </p:spPr>
      </p:pic>
      <p:cxnSp>
        <p:nvCxnSpPr>
          <p:cNvPr id="51" name="Straight Connector 50">
            <a:extLst>
              <a:ext uri="{FF2B5EF4-FFF2-40B4-BE49-F238E27FC236}">
                <a16:creationId xmlns:a16="http://schemas.microsoft.com/office/drawing/2014/main" id="{07DB3956-4D45-1F1F-2FE7-38163E7D05F0}"/>
              </a:ext>
            </a:extLst>
          </p:cNvPr>
          <p:cNvCxnSpPr/>
          <p:nvPr/>
        </p:nvCxnSpPr>
        <p:spPr>
          <a:xfrm>
            <a:off x="6322533" y="3655004"/>
            <a:ext cx="2598330" cy="0"/>
          </a:xfrm>
          <a:prstGeom prst="line">
            <a:avLst/>
          </a:prstGeom>
          <a:ln w="57150">
            <a:prstDash val="sysDot"/>
          </a:ln>
        </p:spPr>
        <p:style>
          <a:lnRef idx="2">
            <a:schemeClr val="accent1"/>
          </a:lnRef>
          <a:fillRef idx="0">
            <a:schemeClr val="accent1"/>
          </a:fillRef>
          <a:effectRef idx="1">
            <a:schemeClr val="accent1"/>
          </a:effectRef>
          <a:fontRef idx="minor">
            <a:schemeClr val="tx1"/>
          </a:fontRef>
        </p:style>
      </p:cxnSp>
      <p:sp>
        <p:nvSpPr>
          <p:cNvPr id="52" name="TextBox 51">
            <a:extLst>
              <a:ext uri="{FF2B5EF4-FFF2-40B4-BE49-F238E27FC236}">
                <a16:creationId xmlns:a16="http://schemas.microsoft.com/office/drawing/2014/main" id="{FA1F8314-5A4D-FAAD-D726-F293CBA363FF}"/>
              </a:ext>
            </a:extLst>
          </p:cNvPr>
          <p:cNvSpPr txBox="1"/>
          <p:nvPr/>
        </p:nvSpPr>
        <p:spPr>
          <a:xfrm>
            <a:off x="6096000" y="3272139"/>
            <a:ext cx="3717421" cy="307777"/>
          </a:xfrm>
          <a:prstGeom prst="rect">
            <a:avLst/>
          </a:prstGeom>
          <a:noFill/>
        </p:spPr>
        <p:txBody>
          <a:bodyPr wrap="square" rtlCol="0">
            <a:spAutoFit/>
          </a:bodyPr>
          <a:lstStyle/>
          <a:p>
            <a:r>
              <a:rPr lang="en-US" sz="1400"/>
              <a:t>Many more recent works and optimizations</a:t>
            </a:r>
          </a:p>
        </p:txBody>
      </p:sp>
    </p:spTree>
    <p:extLst>
      <p:ext uri="{BB962C8B-B14F-4D97-AF65-F5344CB8AC3E}">
        <p14:creationId xmlns:p14="http://schemas.microsoft.com/office/powerpoint/2010/main" val="39513401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D07EB-85AC-12F0-A22B-1E7363D59BE8}"/>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3E43F9E3-7C6C-FF0A-9009-07517A285CE4}"/>
              </a:ext>
            </a:extLst>
          </p:cNvPr>
          <p:cNvSpPr>
            <a:spLocks noGrp="1"/>
          </p:cNvSpPr>
          <p:nvPr>
            <p:ph idx="1"/>
          </p:nvPr>
        </p:nvSpPr>
        <p:spPr/>
        <p:txBody>
          <a:bodyPr>
            <a:normAutofit lnSpcReduction="10000"/>
          </a:bodyPr>
          <a:lstStyle/>
          <a:p>
            <a:r>
              <a:rPr lang="en-US" dirty="0"/>
              <a:t>PCG </a:t>
            </a:r>
          </a:p>
          <a:p>
            <a:pPr lvl="1"/>
            <a:r>
              <a:rPr lang="en-US" dirty="0"/>
              <a:t>Intuition</a:t>
            </a:r>
          </a:p>
          <a:p>
            <a:pPr lvl="1"/>
            <a:r>
              <a:rPr lang="en-US" dirty="0"/>
              <a:t>Definition and security properties</a:t>
            </a:r>
          </a:p>
          <a:p>
            <a:pPr lvl="1"/>
            <a:r>
              <a:rPr lang="en-US" dirty="0"/>
              <a:t>Brief history, different types of correlations</a:t>
            </a:r>
          </a:p>
          <a:p>
            <a:pPr lvl="1"/>
            <a:r>
              <a:rPr lang="en-US" dirty="0"/>
              <a:t>UV correlations, applications</a:t>
            </a:r>
          </a:p>
          <a:p>
            <a:r>
              <a:rPr lang="en-US" dirty="0"/>
              <a:t>Constructing PCG for UV correlations</a:t>
            </a:r>
          </a:p>
          <a:p>
            <a:pPr lvl="1"/>
            <a:r>
              <a:rPr lang="en-US" dirty="0"/>
              <a:t>PRG + HSS framework </a:t>
            </a:r>
          </a:p>
          <a:p>
            <a:pPr lvl="2"/>
            <a:r>
              <a:rPr lang="en-US" dirty="0"/>
              <a:t>What it is ?</a:t>
            </a:r>
          </a:p>
          <a:p>
            <a:pPr lvl="2"/>
            <a:r>
              <a:rPr lang="en-US" dirty="0"/>
              <a:t>Issues </a:t>
            </a:r>
          </a:p>
          <a:p>
            <a:pPr lvl="1"/>
            <a:r>
              <a:rPr lang="en-US" dirty="0"/>
              <a:t>Sparse PRG</a:t>
            </a:r>
          </a:p>
          <a:p>
            <a:pPr lvl="2"/>
            <a:r>
              <a:rPr lang="en-US" dirty="0"/>
              <a:t>Definition</a:t>
            </a:r>
          </a:p>
          <a:p>
            <a:pPr lvl="2"/>
            <a:r>
              <a:rPr lang="en-US" dirty="0"/>
              <a:t>Construction</a:t>
            </a:r>
          </a:p>
          <a:p>
            <a:pPr lvl="1"/>
            <a:r>
              <a:rPr lang="en-US" dirty="0"/>
              <a:t>Compiling to PCG using HSS</a:t>
            </a:r>
          </a:p>
          <a:p>
            <a:endParaRPr lang="en-US" dirty="0"/>
          </a:p>
        </p:txBody>
      </p:sp>
    </p:spTree>
    <p:extLst>
      <p:ext uri="{BB962C8B-B14F-4D97-AF65-F5344CB8AC3E}">
        <p14:creationId xmlns:p14="http://schemas.microsoft.com/office/powerpoint/2010/main" val="9826442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A4562-904F-4F3B-9497-66C861A1070D}"/>
              </a:ext>
            </a:extLst>
          </p:cNvPr>
          <p:cNvSpPr>
            <a:spLocks noGrp="1"/>
          </p:cNvSpPr>
          <p:nvPr>
            <p:ph type="title"/>
          </p:nvPr>
        </p:nvSpPr>
        <p:spPr/>
        <p:txBody>
          <a:bodyPr/>
          <a:lstStyle/>
          <a:p>
            <a:r>
              <a:rPr lang="en-US" dirty="0"/>
              <a:t>Timing</a:t>
            </a:r>
          </a:p>
        </p:txBody>
      </p:sp>
      <p:sp>
        <p:nvSpPr>
          <p:cNvPr id="3" name="Content Placeholder 2">
            <a:extLst>
              <a:ext uri="{FF2B5EF4-FFF2-40B4-BE49-F238E27FC236}">
                <a16:creationId xmlns:a16="http://schemas.microsoft.com/office/drawing/2014/main" id="{80A46654-3C24-CE2B-D47A-6B93FF71EDD0}"/>
              </a:ext>
            </a:extLst>
          </p:cNvPr>
          <p:cNvSpPr>
            <a:spLocks noGrp="1"/>
          </p:cNvSpPr>
          <p:nvPr>
            <p:ph idx="1"/>
          </p:nvPr>
        </p:nvSpPr>
        <p:spPr/>
        <p:txBody>
          <a:bodyPr/>
          <a:lstStyle/>
          <a:p>
            <a:r>
              <a:rPr lang="en-US" dirty="0"/>
              <a:t>PCG </a:t>
            </a:r>
            <a:r>
              <a:rPr lang="en-US" dirty="0" err="1"/>
              <a:t>defn</a:t>
            </a:r>
            <a:r>
              <a:rPr lang="en-US" dirty="0"/>
              <a:t> and motivation: 3 mins</a:t>
            </a:r>
          </a:p>
          <a:p>
            <a:r>
              <a:rPr lang="en-US" dirty="0"/>
              <a:t>UV correlation (AUV</a:t>
            </a:r>
            <a:r>
              <a:rPr lang="en-US"/>
              <a:t>, Wt1) </a:t>
            </a:r>
            <a:r>
              <a:rPr lang="en-US" dirty="0"/>
              <a:t>and motivation: 3 mins</a:t>
            </a:r>
          </a:p>
          <a:p>
            <a:r>
              <a:rPr lang="en-US" dirty="0"/>
              <a:t>General PRG + HSS framework : 2 mins</a:t>
            </a:r>
          </a:p>
          <a:p>
            <a:r>
              <a:rPr lang="en-US" dirty="0"/>
              <a:t>Sparse PRG : 5 mins</a:t>
            </a:r>
          </a:p>
          <a:p>
            <a:r>
              <a:rPr lang="en-US" dirty="0"/>
              <a:t>Local PRG candidates : 5 mins</a:t>
            </a:r>
          </a:p>
          <a:p>
            <a:r>
              <a:rPr lang="en-US" dirty="0"/>
              <a:t>HSS candidates : 3 mins</a:t>
            </a:r>
          </a:p>
          <a:p>
            <a:r>
              <a:rPr lang="en-US" dirty="0" err="1"/>
              <a:t>Mult</a:t>
            </a:r>
            <a:r>
              <a:rPr lang="en-US" dirty="0"/>
              <a:t> DPF : 4 mins</a:t>
            </a:r>
          </a:p>
        </p:txBody>
      </p:sp>
    </p:spTree>
    <p:extLst>
      <p:ext uri="{BB962C8B-B14F-4D97-AF65-F5344CB8AC3E}">
        <p14:creationId xmlns:p14="http://schemas.microsoft.com/office/powerpoint/2010/main" val="33362472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13C52-EBCA-ACF2-572B-DAFF0717E90E}"/>
              </a:ext>
            </a:extLst>
          </p:cNvPr>
          <p:cNvSpPr>
            <a:spLocks noGrp="1"/>
          </p:cNvSpPr>
          <p:nvPr>
            <p:ph type="title"/>
          </p:nvPr>
        </p:nvSpPr>
        <p:spPr/>
        <p:txBody>
          <a:bodyPr/>
          <a:lstStyle/>
          <a:p>
            <a:r>
              <a:rPr lang="en-US" dirty="0"/>
              <a:t>(N, 1) multiplicative DPF</a:t>
            </a:r>
          </a:p>
        </p:txBody>
      </p:sp>
      <p:sp>
        <p:nvSpPr>
          <p:cNvPr id="3" name="Content Placeholder 2">
            <a:extLst>
              <a:ext uri="{FF2B5EF4-FFF2-40B4-BE49-F238E27FC236}">
                <a16:creationId xmlns:a16="http://schemas.microsoft.com/office/drawing/2014/main" id="{3B4D15AF-004E-ED4C-384B-58D45E2C4990}"/>
              </a:ext>
            </a:extLst>
          </p:cNvPr>
          <p:cNvSpPr>
            <a:spLocks noGrp="1"/>
          </p:cNvSpPr>
          <p:nvPr>
            <p:ph idx="1"/>
          </p:nvPr>
        </p:nvSpPr>
        <p:spPr/>
        <p:txBody>
          <a:bodyPr/>
          <a:lstStyle/>
          <a:p>
            <a:r>
              <a:rPr lang="en-US" dirty="0"/>
              <a:t>(N, 1) CNF sharing of the output – Enables (N – 1) multiplications on the output domain</a:t>
            </a:r>
          </a:p>
          <a:p>
            <a:r>
              <a:rPr lang="en-US" dirty="0"/>
              <a:t>Technique: Extension of the classical (2, 1) to &gt; 2 parties</a:t>
            </a:r>
          </a:p>
        </p:txBody>
      </p:sp>
    </p:spTree>
    <p:extLst>
      <p:ext uri="{BB962C8B-B14F-4D97-AF65-F5344CB8AC3E}">
        <p14:creationId xmlns:p14="http://schemas.microsoft.com/office/powerpoint/2010/main" val="37615794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E5CC7-230B-D1C6-4C75-7BF5E302306E}"/>
              </a:ext>
            </a:extLst>
          </p:cNvPr>
          <p:cNvSpPr>
            <a:spLocks noGrp="1"/>
          </p:cNvSpPr>
          <p:nvPr>
            <p:ph type="title"/>
          </p:nvPr>
        </p:nvSpPr>
        <p:spPr/>
        <p:txBody>
          <a:bodyPr/>
          <a:lstStyle/>
          <a:p>
            <a:r>
              <a:rPr lang="en-US" dirty="0"/>
              <a:t>PRG + HSS framework for designing PCG</a:t>
            </a:r>
          </a:p>
        </p:txBody>
      </p:sp>
      <p:pic>
        <p:nvPicPr>
          <p:cNvPr id="4" name="Picture 3">
            <a:extLst>
              <a:ext uri="{FF2B5EF4-FFF2-40B4-BE49-F238E27FC236}">
                <a16:creationId xmlns:a16="http://schemas.microsoft.com/office/drawing/2014/main" id="{3E13888E-7164-B46A-86E3-CC61CDE7CD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58161" y="2157610"/>
            <a:ext cx="807645" cy="127139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03F21761-2DCE-C3F5-3AE3-46FA946480B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50804" y="4778079"/>
            <a:ext cx="830781" cy="1172868"/>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BF37B801-3843-3086-092B-E52DF23BE64E}"/>
                  </a:ext>
                </a:extLst>
              </p:cNvPr>
              <p:cNvSpPr txBox="1"/>
              <p:nvPr/>
            </p:nvSpPr>
            <p:spPr>
              <a:xfrm>
                <a:off x="143427" y="3696626"/>
                <a:ext cx="542207" cy="584775"/>
              </a:xfrm>
              <a:prstGeom prst="rect">
                <a:avLst/>
              </a:prstGeom>
              <a:noFill/>
              <a:ln w="127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𝑥</m:t>
                      </m:r>
                    </m:oMath>
                  </m:oMathPara>
                </a14:m>
                <a:endParaRPr lang="en-US" sz="3200" dirty="0"/>
              </a:p>
            </p:txBody>
          </p:sp>
        </mc:Choice>
        <mc:Fallback xmlns="">
          <p:sp>
            <p:nvSpPr>
              <p:cNvPr id="6" name="TextBox 5">
                <a:extLst>
                  <a:ext uri="{FF2B5EF4-FFF2-40B4-BE49-F238E27FC236}">
                    <a16:creationId xmlns:a16="http://schemas.microsoft.com/office/drawing/2014/main" id="{BF37B801-3843-3086-092B-E52DF23BE64E}"/>
                  </a:ext>
                </a:extLst>
              </p:cNvPr>
              <p:cNvSpPr txBox="1">
                <a:spLocks noRot="1" noChangeAspect="1" noMove="1" noResize="1" noEditPoints="1" noAdjustHandles="1" noChangeArrowheads="1" noChangeShapeType="1" noTextEdit="1"/>
              </p:cNvSpPr>
              <p:nvPr/>
            </p:nvSpPr>
            <p:spPr>
              <a:xfrm>
                <a:off x="143427" y="3696626"/>
                <a:ext cx="542207" cy="584775"/>
              </a:xfrm>
              <a:prstGeom prst="rect">
                <a:avLst/>
              </a:prstGeom>
              <a:blipFill>
                <a:blip r:embed="rId5"/>
                <a:stretch>
                  <a:fillRect/>
                </a:stretch>
              </a:blipFill>
              <a:ln w="12700">
                <a:solidFill>
                  <a:schemeClr val="tx1"/>
                </a:solidFill>
              </a:ln>
            </p:spPr>
            <p:txBody>
              <a:bodyPr/>
              <a:lstStyle/>
              <a:p>
                <a:r>
                  <a:rPr lang="en-US">
                    <a:noFill/>
                  </a:rPr>
                  <a:t> </a:t>
                </a:r>
              </a:p>
            </p:txBody>
          </p:sp>
        </mc:Fallback>
      </mc:AlternateContent>
      <p:cxnSp>
        <p:nvCxnSpPr>
          <p:cNvPr id="7" name="Straight Arrow Connector 6">
            <a:extLst>
              <a:ext uri="{FF2B5EF4-FFF2-40B4-BE49-F238E27FC236}">
                <a16:creationId xmlns:a16="http://schemas.microsoft.com/office/drawing/2014/main" id="{3FE55A67-A3B6-85E9-D020-4D239DB475E8}"/>
              </a:ext>
            </a:extLst>
          </p:cNvPr>
          <p:cNvCxnSpPr>
            <a:cxnSpLocks/>
            <a:stCxn id="26" idx="0"/>
            <a:endCxn id="4" idx="1"/>
          </p:cNvCxnSpPr>
          <p:nvPr/>
        </p:nvCxnSpPr>
        <p:spPr>
          <a:xfrm flipV="1">
            <a:off x="1803870" y="2793305"/>
            <a:ext cx="854291" cy="1011042"/>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8975DC8C-2C70-B3AB-A05A-FE4CD08F7B6A}"/>
              </a:ext>
            </a:extLst>
          </p:cNvPr>
          <p:cNvCxnSpPr>
            <a:cxnSpLocks/>
            <a:stCxn id="26" idx="2"/>
            <a:endCxn id="5" idx="1"/>
          </p:cNvCxnSpPr>
          <p:nvPr/>
        </p:nvCxnSpPr>
        <p:spPr>
          <a:xfrm>
            <a:off x="1803870" y="4173679"/>
            <a:ext cx="846934" cy="1190834"/>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7E9A8F37-D2AF-525A-5A43-4A8148094820}"/>
                  </a:ext>
                </a:extLst>
              </p:cNvPr>
              <p:cNvSpPr txBox="1"/>
              <p:nvPr/>
            </p:nvSpPr>
            <p:spPr>
              <a:xfrm>
                <a:off x="3287136" y="1816152"/>
                <a:ext cx="542207" cy="400110"/>
              </a:xfrm>
              <a:prstGeom prst="rect">
                <a:avLst/>
              </a:prstGeom>
              <a:noFill/>
              <a:ln w="127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1</m:t>
                          </m:r>
                        </m:sub>
                      </m:sSub>
                    </m:oMath>
                  </m:oMathPara>
                </a14:m>
                <a:endParaRPr lang="en-US" sz="2000" dirty="0"/>
              </a:p>
            </p:txBody>
          </p:sp>
        </mc:Choice>
        <mc:Fallback xmlns="">
          <p:sp>
            <p:nvSpPr>
              <p:cNvPr id="9" name="TextBox 8">
                <a:extLst>
                  <a:ext uri="{FF2B5EF4-FFF2-40B4-BE49-F238E27FC236}">
                    <a16:creationId xmlns:a16="http://schemas.microsoft.com/office/drawing/2014/main" id="{7E9A8F37-D2AF-525A-5A43-4A8148094820}"/>
                  </a:ext>
                </a:extLst>
              </p:cNvPr>
              <p:cNvSpPr txBox="1">
                <a:spLocks noRot="1" noChangeAspect="1" noMove="1" noResize="1" noEditPoints="1" noAdjustHandles="1" noChangeArrowheads="1" noChangeShapeType="1" noTextEdit="1"/>
              </p:cNvSpPr>
              <p:nvPr/>
            </p:nvSpPr>
            <p:spPr>
              <a:xfrm>
                <a:off x="3287136" y="1816152"/>
                <a:ext cx="542207" cy="400110"/>
              </a:xfrm>
              <a:prstGeom prst="rect">
                <a:avLst/>
              </a:prstGeom>
              <a:blipFill>
                <a:blip r:embed="rId6"/>
                <a:stretch>
                  <a:fillRect/>
                </a:stretch>
              </a:blipFill>
              <a:ln w="127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5B7850FA-47AE-EE15-6B9D-984324695A30}"/>
                  </a:ext>
                </a:extLst>
              </p:cNvPr>
              <p:cNvSpPr txBox="1"/>
              <p:nvPr/>
            </p:nvSpPr>
            <p:spPr>
              <a:xfrm>
                <a:off x="3287136" y="4676763"/>
                <a:ext cx="542207" cy="400110"/>
              </a:xfrm>
              <a:prstGeom prst="rect">
                <a:avLst/>
              </a:prstGeom>
              <a:noFill/>
              <a:ln w="127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2</m:t>
                          </m:r>
                        </m:sub>
                      </m:sSub>
                    </m:oMath>
                  </m:oMathPara>
                </a14:m>
                <a:endParaRPr lang="en-US" sz="2000" dirty="0"/>
              </a:p>
            </p:txBody>
          </p:sp>
        </mc:Choice>
        <mc:Fallback xmlns="">
          <p:sp>
            <p:nvSpPr>
              <p:cNvPr id="10" name="TextBox 9">
                <a:extLst>
                  <a:ext uri="{FF2B5EF4-FFF2-40B4-BE49-F238E27FC236}">
                    <a16:creationId xmlns:a16="http://schemas.microsoft.com/office/drawing/2014/main" id="{5B7850FA-47AE-EE15-6B9D-984324695A30}"/>
                  </a:ext>
                </a:extLst>
              </p:cNvPr>
              <p:cNvSpPr txBox="1">
                <a:spLocks noRot="1" noChangeAspect="1" noMove="1" noResize="1" noEditPoints="1" noAdjustHandles="1" noChangeArrowheads="1" noChangeShapeType="1" noTextEdit="1"/>
              </p:cNvSpPr>
              <p:nvPr/>
            </p:nvSpPr>
            <p:spPr>
              <a:xfrm>
                <a:off x="3287136" y="4676763"/>
                <a:ext cx="542207" cy="400110"/>
              </a:xfrm>
              <a:prstGeom prst="rect">
                <a:avLst/>
              </a:prstGeom>
              <a:blipFill>
                <a:blip r:embed="rId7"/>
                <a:stretch>
                  <a:fillRect/>
                </a:stretch>
              </a:blipFill>
              <a:ln w="12700">
                <a:solidFill>
                  <a:schemeClr val="tx1"/>
                </a:solidFill>
              </a:ln>
            </p:spPr>
            <p:txBody>
              <a:bodyPr/>
              <a:lstStyle/>
              <a:p>
                <a:r>
                  <a:rPr lang="en-US">
                    <a:noFill/>
                  </a:rPr>
                  <a:t> </a:t>
                </a:r>
              </a:p>
            </p:txBody>
          </p:sp>
        </mc:Fallback>
      </mc:AlternateContent>
      <p:cxnSp>
        <p:nvCxnSpPr>
          <p:cNvPr id="11" name="Straight Arrow Connector 10">
            <a:extLst>
              <a:ext uri="{FF2B5EF4-FFF2-40B4-BE49-F238E27FC236}">
                <a16:creationId xmlns:a16="http://schemas.microsoft.com/office/drawing/2014/main" id="{C9F69FBC-BD38-C20D-55A0-BFDA0390A600}"/>
              </a:ext>
            </a:extLst>
          </p:cNvPr>
          <p:cNvCxnSpPr>
            <a:cxnSpLocks/>
            <a:stCxn id="4" idx="3"/>
          </p:cNvCxnSpPr>
          <p:nvPr/>
        </p:nvCxnSpPr>
        <p:spPr>
          <a:xfrm flipV="1">
            <a:off x="3465806" y="2776848"/>
            <a:ext cx="3489696" cy="16457"/>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0DA6D7F7-946A-687F-B766-7561A02283DE}"/>
              </a:ext>
            </a:extLst>
          </p:cNvPr>
          <p:cNvCxnSpPr>
            <a:cxnSpLocks/>
          </p:cNvCxnSpPr>
          <p:nvPr/>
        </p:nvCxnSpPr>
        <p:spPr>
          <a:xfrm flipV="1">
            <a:off x="3465806" y="5440785"/>
            <a:ext cx="3613761" cy="47792"/>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14D94F76-02D9-A6DE-EEA7-2989AF6FF8F6}"/>
                  </a:ext>
                </a:extLst>
              </p:cNvPr>
              <p:cNvSpPr txBox="1"/>
              <p:nvPr/>
            </p:nvSpPr>
            <p:spPr>
              <a:xfrm>
                <a:off x="5053021" y="2340858"/>
                <a:ext cx="149336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HSS</m:t>
                      </m:r>
                      <m:r>
                        <a:rPr lang="en-US" b="0" i="0" smtClean="0">
                          <a:latin typeface="Cambria Math" panose="02040503050406030204" pitchFamily="18" charset="0"/>
                        </a:rPr>
                        <m:t>.</m:t>
                      </m:r>
                      <m:r>
                        <m:rPr>
                          <m:sty m:val="p"/>
                        </m:rPr>
                        <a:rPr lang="en-US" b="0" i="0" smtClean="0">
                          <a:latin typeface="Cambria Math" panose="02040503050406030204" pitchFamily="18" charset="0"/>
                        </a:rPr>
                        <m:t>Eval</m:t>
                      </m:r>
                      <m:r>
                        <a:rPr lang="en-US" b="0" i="1" smtClean="0">
                          <a:latin typeface="Cambria Math" panose="02040503050406030204" pitchFamily="18" charset="0"/>
                        </a:rPr>
                        <m:t>(</m:t>
                      </m:r>
                      <m:r>
                        <a:rPr lang="en-US" b="0" i="1" smtClean="0">
                          <a:latin typeface="Cambria Math" panose="02040503050406030204" pitchFamily="18" charset="0"/>
                        </a:rPr>
                        <m:t>𝑓</m:t>
                      </m:r>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m:t>
                      </m:r>
                    </m:oMath>
                  </m:oMathPara>
                </a14:m>
                <a:endParaRPr lang="en-US" dirty="0"/>
              </a:p>
            </p:txBody>
          </p:sp>
        </mc:Choice>
        <mc:Fallback xmlns="">
          <p:sp>
            <p:nvSpPr>
              <p:cNvPr id="13" name="TextBox 12">
                <a:extLst>
                  <a:ext uri="{FF2B5EF4-FFF2-40B4-BE49-F238E27FC236}">
                    <a16:creationId xmlns:a16="http://schemas.microsoft.com/office/drawing/2014/main" id="{14D94F76-02D9-A6DE-EEA7-2989AF6FF8F6}"/>
                  </a:ext>
                </a:extLst>
              </p:cNvPr>
              <p:cNvSpPr txBox="1">
                <a:spLocks noRot="1" noChangeAspect="1" noMove="1" noResize="1" noEditPoints="1" noAdjustHandles="1" noChangeArrowheads="1" noChangeShapeType="1" noTextEdit="1"/>
              </p:cNvSpPr>
              <p:nvPr/>
            </p:nvSpPr>
            <p:spPr>
              <a:xfrm>
                <a:off x="5053021" y="2340858"/>
                <a:ext cx="1493367" cy="369332"/>
              </a:xfrm>
              <a:prstGeom prst="rect">
                <a:avLst/>
              </a:prstGeom>
              <a:blipFill>
                <a:blip r:embed="rId8"/>
                <a:stretch>
                  <a:fillRect r="-14286"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8A869D43-F94B-5F9B-3899-BA1692F10B21}"/>
                  </a:ext>
                </a:extLst>
              </p:cNvPr>
              <p:cNvSpPr txBox="1"/>
              <p:nvPr/>
            </p:nvSpPr>
            <p:spPr>
              <a:xfrm>
                <a:off x="5044238" y="4995181"/>
                <a:ext cx="149336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HSS</m:t>
                      </m:r>
                      <m:r>
                        <a:rPr lang="en-US" b="0" i="0" smtClean="0">
                          <a:latin typeface="Cambria Math" panose="02040503050406030204" pitchFamily="18" charset="0"/>
                        </a:rPr>
                        <m:t>.</m:t>
                      </m:r>
                      <m:r>
                        <m:rPr>
                          <m:sty m:val="p"/>
                        </m:rPr>
                        <a:rPr lang="en-US" b="0" i="0" smtClean="0">
                          <a:latin typeface="Cambria Math" panose="02040503050406030204" pitchFamily="18" charset="0"/>
                        </a:rPr>
                        <m:t>Eval</m:t>
                      </m:r>
                      <m:r>
                        <a:rPr lang="en-US" b="0" i="1" smtClean="0">
                          <a:latin typeface="Cambria Math" panose="02040503050406030204" pitchFamily="18" charset="0"/>
                        </a:rPr>
                        <m:t>(</m:t>
                      </m:r>
                      <m:r>
                        <a:rPr lang="en-US" b="0" i="1" smtClean="0">
                          <a:latin typeface="Cambria Math" panose="02040503050406030204" pitchFamily="18" charset="0"/>
                        </a:rPr>
                        <m:t>𝑓</m:t>
                      </m:r>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r>
                        <a:rPr lang="en-US" b="0" i="1" smtClean="0">
                          <a:latin typeface="Cambria Math" panose="02040503050406030204" pitchFamily="18" charset="0"/>
                        </a:rPr>
                        <m:t>)</m:t>
                      </m:r>
                    </m:oMath>
                  </m:oMathPara>
                </a14:m>
                <a:endParaRPr lang="en-US" dirty="0"/>
              </a:p>
            </p:txBody>
          </p:sp>
        </mc:Choice>
        <mc:Fallback xmlns="">
          <p:sp>
            <p:nvSpPr>
              <p:cNvPr id="14" name="TextBox 13">
                <a:extLst>
                  <a:ext uri="{FF2B5EF4-FFF2-40B4-BE49-F238E27FC236}">
                    <a16:creationId xmlns:a16="http://schemas.microsoft.com/office/drawing/2014/main" id="{8A869D43-F94B-5F9B-3899-BA1692F10B21}"/>
                  </a:ext>
                </a:extLst>
              </p:cNvPr>
              <p:cNvSpPr txBox="1">
                <a:spLocks noRot="1" noChangeAspect="1" noMove="1" noResize="1" noEditPoints="1" noAdjustHandles="1" noChangeArrowheads="1" noChangeShapeType="1" noTextEdit="1"/>
              </p:cNvSpPr>
              <p:nvPr/>
            </p:nvSpPr>
            <p:spPr>
              <a:xfrm>
                <a:off x="5044238" y="4995181"/>
                <a:ext cx="1493367" cy="369332"/>
              </a:xfrm>
              <a:prstGeom prst="rect">
                <a:avLst/>
              </a:prstGeom>
              <a:blipFill>
                <a:blip r:embed="rId9"/>
                <a:stretch>
                  <a:fillRect r="-15126"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71BF0066-BA01-282E-0C21-65483675A228}"/>
                  </a:ext>
                </a:extLst>
              </p:cNvPr>
              <p:cNvSpPr txBox="1"/>
              <p:nvPr/>
            </p:nvSpPr>
            <p:spPr>
              <a:xfrm>
                <a:off x="7177803" y="2507730"/>
                <a:ext cx="75882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𝑦</m:t>
                          </m:r>
                        </m:e>
                        <m:sub>
                          <m:r>
                            <a:rPr lang="en-US" sz="2400" b="0" i="1" smtClean="0">
                              <a:latin typeface="Cambria Math" panose="02040503050406030204" pitchFamily="18" charset="0"/>
                            </a:rPr>
                            <m:t>1</m:t>
                          </m:r>
                        </m:sub>
                      </m:sSub>
                    </m:oMath>
                  </m:oMathPara>
                </a14:m>
                <a:endParaRPr lang="en-US" sz="2400" dirty="0"/>
              </a:p>
            </p:txBody>
          </p:sp>
        </mc:Choice>
        <mc:Fallback xmlns="">
          <p:sp>
            <p:nvSpPr>
              <p:cNvPr id="15" name="TextBox 14">
                <a:extLst>
                  <a:ext uri="{FF2B5EF4-FFF2-40B4-BE49-F238E27FC236}">
                    <a16:creationId xmlns:a16="http://schemas.microsoft.com/office/drawing/2014/main" id="{71BF0066-BA01-282E-0C21-65483675A228}"/>
                  </a:ext>
                </a:extLst>
              </p:cNvPr>
              <p:cNvSpPr txBox="1">
                <a:spLocks noRot="1" noChangeAspect="1" noMove="1" noResize="1" noEditPoints="1" noAdjustHandles="1" noChangeArrowheads="1" noChangeShapeType="1" noTextEdit="1"/>
              </p:cNvSpPr>
              <p:nvPr/>
            </p:nvSpPr>
            <p:spPr>
              <a:xfrm>
                <a:off x="7177803" y="2507730"/>
                <a:ext cx="758823" cy="461665"/>
              </a:xfrm>
              <a:prstGeom prst="rect">
                <a:avLst/>
              </a:prstGeom>
              <a:blipFill>
                <a:blip r:embed="rId10"/>
                <a:stretch>
                  <a:fillRect b="-81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C71B9A78-AC44-0CBB-4B35-CAB90FC88C5D}"/>
                  </a:ext>
                </a:extLst>
              </p:cNvPr>
              <p:cNvSpPr txBox="1"/>
              <p:nvPr/>
            </p:nvSpPr>
            <p:spPr>
              <a:xfrm>
                <a:off x="7219924" y="5209952"/>
                <a:ext cx="75882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𝑦</m:t>
                          </m:r>
                        </m:e>
                        <m:sub>
                          <m:r>
                            <a:rPr lang="en-US" sz="2400" b="0" i="1" smtClean="0">
                              <a:latin typeface="Cambria Math" panose="02040503050406030204" pitchFamily="18" charset="0"/>
                            </a:rPr>
                            <m:t>2</m:t>
                          </m:r>
                        </m:sub>
                      </m:sSub>
                    </m:oMath>
                  </m:oMathPara>
                </a14:m>
                <a:endParaRPr lang="en-US" sz="2400"/>
              </a:p>
            </p:txBody>
          </p:sp>
        </mc:Choice>
        <mc:Fallback xmlns="">
          <p:sp>
            <p:nvSpPr>
              <p:cNvPr id="16" name="TextBox 15">
                <a:extLst>
                  <a:ext uri="{FF2B5EF4-FFF2-40B4-BE49-F238E27FC236}">
                    <a16:creationId xmlns:a16="http://schemas.microsoft.com/office/drawing/2014/main" id="{C71B9A78-AC44-0CBB-4B35-CAB90FC88C5D}"/>
                  </a:ext>
                </a:extLst>
              </p:cNvPr>
              <p:cNvSpPr txBox="1">
                <a:spLocks noRot="1" noChangeAspect="1" noMove="1" noResize="1" noEditPoints="1" noAdjustHandles="1" noChangeArrowheads="1" noChangeShapeType="1" noTextEdit="1"/>
              </p:cNvSpPr>
              <p:nvPr/>
            </p:nvSpPr>
            <p:spPr>
              <a:xfrm>
                <a:off x="7219924" y="5209952"/>
                <a:ext cx="758823" cy="461665"/>
              </a:xfrm>
              <a:prstGeom prst="rect">
                <a:avLst/>
              </a:prstGeom>
              <a:blipFill>
                <a:blip r:embed="rId11"/>
                <a:stretch>
                  <a:fillRect b="-8108"/>
                </a:stretch>
              </a:blipFill>
            </p:spPr>
            <p:txBody>
              <a:bodyPr/>
              <a:lstStyle/>
              <a:p>
                <a:r>
                  <a:rPr lang="en-US">
                    <a:noFill/>
                  </a:rPr>
                  <a:t> </a:t>
                </a:r>
              </a:p>
            </p:txBody>
          </p:sp>
        </mc:Fallback>
      </mc:AlternateContent>
      <p:cxnSp>
        <p:nvCxnSpPr>
          <p:cNvPr id="17" name="Straight Connector 16">
            <a:extLst>
              <a:ext uri="{FF2B5EF4-FFF2-40B4-BE49-F238E27FC236}">
                <a16:creationId xmlns:a16="http://schemas.microsoft.com/office/drawing/2014/main" id="{A9832597-8129-7369-860E-B7257C39D42B}"/>
              </a:ext>
            </a:extLst>
          </p:cNvPr>
          <p:cNvCxnSpPr>
            <a:cxnSpLocks/>
            <a:stCxn id="15" idx="3"/>
          </p:cNvCxnSpPr>
          <p:nvPr/>
        </p:nvCxnSpPr>
        <p:spPr>
          <a:xfrm>
            <a:off x="7936626" y="2738563"/>
            <a:ext cx="748284" cy="113779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23DEA54-5770-76CD-A670-6D9685541199}"/>
              </a:ext>
            </a:extLst>
          </p:cNvPr>
          <p:cNvCxnSpPr>
            <a:cxnSpLocks/>
          </p:cNvCxnSpPr>
          <p:nvPr/>
        </p:nvCxnSpPr>
        <p:spPr>
          <a:xfrm flipV="1">
            <a:off x="7895272" y="4441953"/>
            <a:ext cx="794931" cy="91440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9" name="Flowchart: Or 32">
            <a:extLst>
              <a:ext uri="{FF2B5EF4-FFF2-40B4-BE49-F238E27FC236}">
                <a16:creationId xmlns:a16="http://schemas.microsoft.com/office/drawing/2014/main" id="{EF06B9B7-839F-F176-99F6-354221F51398}"/>
              </a:ext>
            </a:extLst>
          </p:cNvPr>
          <p:cNvSpPr/>
          <p:nvPr/>
        </p:nvSpPr>
        <p:spPr>
          <a:xfrm>
            <a:off x="8690203" y="3932032"/>
            <a:ext cx="477878" cy="430357"/>
          </a:xfrm>
          <a:prstGeom prst="flowChar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Arrow Connector 19">
            <a:extLst>
              <a:ext uri="{FF2B5EF4-FFF2-40B4-BE49-F238E27FC236}">
                <a16:creationId xmlns:a16="http://schemas.microsoft.com/office/drawing/2014/main" id="{E465D571-CAD0-A025-F60F-23C907BC7197}"/>
              </a:ext>
            </a:extLst>
          </p:cNvPr>
          <p:cNvCxnSpPr>
            <a:cxnSpLocks/>
          </p:cNvCxnSpPr>
          <p:nvPr/>
        </p:nvCxnSpPr>
        <p:spPr>
          <a:xfrm flipV="1">
            <a:off x="9328905" y="4147209"/>
            <a:ext cx="528421" cy="1"/>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AC9BA11F-A133-8041-0CFB-937C0C1523C6}"/>
                  </a:ext>
                </a:extLst>
              </p:cNvPr>
              <p:cNvSpPr txBox="1"/>
              <p:nvPr/>
            </p:nvSpPr>
            <p:spPr>
              <a:xfrm>
                <a:off x="10018150" y="3876360"/>
                <a:ext cx="1526605"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𝑦</m:t>
                      </m:r>
                      <m:r>
                        <a:rPr lang="en-US" sz="2400" b="0" i="1" smtClean="0">
                          <a:latin typeface="Cambria Math" panose="02040503050406030204" pitchFamily="18" charset="0"/>
                        </a:rPr>
                        <m:t>=</m:t>
                      </m:r>
                      <m:r>
                        <a:rPr lang="en-US" sz="2400" b="0" i="1" smtClean="0">
                          <a:latin typeface="Cambria Math" panose="02040503050406030204" pitchFamily="18" charset="0"/>
                        </a:rPr>
                        <m:t>𝑓</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𝑥</m:t>
                          </m:r>
                        </m:e>
                      </m:d>
                    </m:oMath>
                  </m:oMathPara>
                </a14:m>
                <a:endParaRPr lang="en-US" sz="2400"/>
              </a:p>
            </p:txBody>
          </p:sp>
        </mc:Choice>
        <mc:Fallback xmlns="">
          <p:sp>
            <p:nvSpPr>
              <p:cNvPr id="21" name="TextBox 20">
                <a:extLst>
                  <a:ext uri="{FF2B5EF4-FFF2-40B4-BE49-F238E27FC236}">
                    <a16:creationId xmlns:a16="http://schemas.microsoft.com/office/drawing/2014/main" id="{AC9BA11F-A133-8041-0CFB-937C0C1523C6}"/>
                  </a:ext>
                </a:extLst>
              </p:cNvPr>
              <p:cNvSpPr txBox="1">
                <a:spLocks noRot="1" noChangeAspect="1" noMove="1" noResize="1" noEditPoints="1" noAdjustHandles="1" noChangeArrowheads="1" noChangeShapeType="1" noTextEdit="1"/>
              </p:cNvSpPr>
              <p:nvPr/>
            </p:nvSpPr>
            <p:spPr>
              <a:xfrm>
                <a:off x="10018150" y="3876360"/>
                <a:ext cx="1526605" cy="461665"/>
              </a:xfrm>
              <a:prstGeom prst="rect">
                <a:avLst/>
              </a:prstGeom>
              <a:blipFill>
                <a:blip r:embed="rId12"/>
                <a:stretch>
                  <a:fillRect b="-162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7270A815-D6DF-8D12-1574-160361B7DA51}"/>
                  </a:ext>
                </a:extLst>
              </p:cNvPr>
              <p:cNvSpPr txBox="1"/>
              <p:nvPr/>
            </p:nvSpPr>
            <p:spPr>
              <a:xfrm>
                <a:off x="1155124" y="3804347"/>
                <a:ext cx="129749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HSS</m:t>
                      </m:r>
                      <m:r>
                        <a:rPr lang="en-US" b="0" i="0" smtClean="0">
                          <a:latin typeface="Cambria Math" panose="02040503050406030204" pitchFamily="18" charset="0"/>
                        </a:rPr>
                        <m:t>.</m:t>
                      </m:r>
                      <m:r>
                        <m:rPr>
                          <m:sty m:val="p"/>
                        </m:rPr>
                        <a:rPr lang="en-US" b="0" i="0" smtClean="0">
                          <a:latin typeface="Cambria Math" panose="02040503050406030204" pitchFamily="18" charset="0"/>
                        </a:rPr>
                        <m:t>Share</m:t>
                      </m:r>
                    </m:oMath>
                  </m:oMathPara>
                </a14:m>
                <a:endParaRPr lang="en-US" dirty="0"/>
              </a:p>
            </p:txBody>
          </p:sp>
        </mc:Choice>
        <mc:Fallback xmlns="">
          <p:sp>
            <p:nvSpPr>
              <p:cNvPr id="26" name="TextBox 25">
                <a:extLst>
                  <a:ext uri="{FF2B5EF4-FFF2-40B4-BE49-F238E27FC236}">
                    <a16:creationId xmlns:a16="http://schemas.microsoft.com/office/drawing/2014/main" id="{7270A815-D6DF-8D12-1574-160361B7DA51}"/>
                  </a:ext>
                </a:extLst>
              </p:cNvPr>
              <p:cNvSpPr txBox="1">
                <a:spLocks noRot="1" noChangeAspect="1" noMove="1" noResize="1" noEditPoints="1" noAdjustHandles="1" noChangeArrowheads="1" noChangeShapeType="1" noTextEdit="1"/>
              </p:cNvSpPr>
              <p:nvPr/>
            </p:nvSpPr>
            <p:spPr>
              <a:xfrm>
                <a:off x="1155124" y="3804347"/>
                <a:ext cx="1297492" cy="369332"/>
              </a:xfrm>
              <a:prstGeom prst="rect">
                <a:avLst/>
              </a:prstGeom>
              <a:blipFill>
                <a:blip r:embed="rId13"/>
                <a:stretch>
                  <a:fillRect/>
                </a:stretch>
              </a:blipFill>
            </p:spPr>
            <p:txBody>
              <a:bodyPr/>
              <a:lstStyle/>
              <a:p>
                <a:r>
                  <a:rPr lang="en-US">
                    <a:noFill/>
                  </a:rPr>
                  <a:t> </a:t>
                </a:r>
              </a:p>
            </p:txBody>
          </p:sp>
        </mc:Fallback>
      </mc:AlternateContent>
      <p:cxnSp>
        <p:nvCxnSpPr>
          <p:cNvPr id="32" name="Straight Arrow Connector 31">
            <a:extLst>
              <a:ext uri="{FF2B5EF4-FFF2-40B4-BE49-F238E27FC236}">
                <a16:creationId xmlns:a16="http://schemas.microsoft.com/office/drawing/2014/main" id="{48194CFE-B21E-69D8-9315-08291AE7C9E4}"/>
              </a:ext>
            </a:extLst>
          </p:cNvPr>
          <p:cNvCxnSpPr>
            <a:cxnSpLocks/>
            <a:stCxn id="6" idx="3"/>
            <a:endCxn id="26" idx="1"/>
          </p:cNvCxnSpPr>
          <p:nvPr/>
        </p:nvCxnSpPr>
        <p:spPr>
          <a:xfrm flipV="1">
            <a:off x="685634" y="3989013"/>
            <a:ext cx="469490" cy="1"/>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901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9"/>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P spid="13" grpId="0"/>
      <p:bldP spid="14" grpId="0"/>
      <p:bldP spid="15" grpId="0"/>
      <p:bldP spid="16" grpId="0"/>
      <p:bldP spid="19" grpId="0" animBg="1"/>
      <p:bldP spid="2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C2F8F-A666-D1DB-08B6-711E9C280C8A}"/>
              </a:ext>
            </a:extLst>
          </p:cNvPr>
          <p:cNvSpPr>
            <a:spLocks noGrp="1"/>
          </p:cNvSpPr>
          <p:nvPr>
            <p:ph type="title"/>
          </p:nvPr>
        </p:nvSpPr>
        <p:spPr/>
        <p:txBody>
          <a:bodyPr/>
          <a:lstStyle/>
          <a:p>
            <a:r>
              <a:rPr lang="en-US" dirty="0"/>
              <a:t>How low can we go ?</a:t>
            </a:r>
          </a:p>
        </p:txBody>
      </p:sp>
      <p:sp>
        <p:nvSpPr>
          <p:cNvPr id="3" name="Content Placeholder 2">
            <a:extLst>
              <a:ext uri="{FF2B5EF4-FFF2-40B4-BE49-F238E27FC236}">
                <a16:creationId xmlns:a16="http://schemas.microsoft.com/office/drawing/2014/main" id="{38BBB8A6-7096-565B-FF39-0C08174FA89E}"/>
              </a:ext>
            </a:extLst>
          </p:cNvPr>
          <p:cNvSpPr>
            <a:spLocks noGrp="1"/>
          </p:cNvSpPr>
          <p:nvPr>
            <p:ph idx="1"/>
          </p:nvPr>
        </p:nvSpPr>
        <p:spPr/>
        <p:txBody>
          <a:bodyPr/>
          <a:lstStyle/>
          <a:p>
            <a:r>
              <a:rPr lang="en-US" dirty="0"/>
              <a:t>Low Locality non-binary PRG candidates</a:t>
            </a:r>
          </a:p>
          <a:p>
            <a:pPr lvl="1"/>
            <a:r>
              <a:rPr lang="en-US" dirty="0"/>
              <a:t>Locality 2 ?</a:t>
            </a:r>
          </a:p>
          <a:p>
            <a:pPr lvl="1"/>
            <a:r>
              <a:rPr lang="en-US" dirty="0"/>
              <a:t>Locality 3 ?</a:t>
            </a:r>
          </a:p>
          <a:p>
            <a:pPr lvl="1"/>
            <a:r>
              <a:rPr lang="en-US" dirty="0"/>
              <a:t>Impossibility results on </a:t>
            </a:r>
            <a:r>
              <a:rPr lang="en-US" dirty="0" err="1"/>
              <a:t>superlinear</a:t>
            </a:r>
            <a:r>
              <a:rPr lang="en-US" dirty="0"/>
              <a:t> stretch for binary local PRG </a:t>
            </a:r>
            <a:r>
              <a:rPr lang="en-US" dirty="0" err="1"/>
              <a:t>upto</a:t>
            </a:r>
            <a:r>
              <a:rPr lang="en-US" dirty="0"/>
              <a:t> locality 4 </a:t>
            </a:r>
          </a:p>
          <a:p>
            <a:pPr lvl="1"/>
            <a:r>
              <a:rPr lang="en-US" dirty="0"/>
              <a:t>Landscape for non-binary local PRG</a:t>
            </a:r>
          </a:p>
          <a:p>
            <a:pPr lvl="2"/>
            <a:r>
              <a:rPr lang="en-US" dirty="0"/>
              <a:t>Impossibility results only hold for a much lower locality : Barak et. Al, Lombardi et. Al.</a:t>
            </a:r>
          </a:p>
          <a:p>
            <a:pPr lvl="2"/>
            <a:r>
              <a:rPr lang="en-US" dirty="0"/>
              <a:t>3 local candidate in Barak et. Al.</a:t>
            </a:r>
          </a:p>
          <a:p>
            <a:pPr lvl="2"/>
            <a:r>
              <a:rPr lang="en-US" dirty="0"/>
              <a:t>We propose a new 2 local and 3 local candidate</a:t>
            </a:r>
          </a:p>
          <a:p>
            <a:pPr lvl="3"/>
            <a:r>
              <a:rPr lang="en-US" dirty="0"/>
              <a:t>2 local candidate: Motivated towards enabling degree 2 HSS during compilation</a:t>
            </a:r>
          </a:p>
          <a:p>
            <a:pPr lvl="3"/>
            <a:r>
              <a:rPr lang="en-US" dirty="0"/>
              <a:t>3 local candidate: Motivated towards concrete efficiency </a:t>
            </a:r>
          </a:p>
          <a:p>
            <a:pPr lvl="1"/>
            <a:endParaRPr lang="en-US" dirty="0"/>
          </a:p>
        </p:txBody>
      </p:sp>
    </p:spTree>
    <p:extLst>
      <p:ext uri="{BB962C8B-B14F-4D97-AF65-F5344CB8AC3E}">
        <p14:creationId xmlns:p14="http://schemas.microsoft.com/office/powerpoint/2010/main" val="4993594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0BC1BE9-35DC-E668-761C-FEC9B3B34E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3404" y="1814115"/>
            <a:ext cx="942225" cy="148324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58A71810-B0CD-9097-65ED-4BFD7098EBE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6665" y="1883076"/>
            <a:ext cx="1050631" cy="1483245"/>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962190CA-50AC-8A33-146D-E1BA93CD6111}"/>
                  </a:ext>
                </a:extLst>
              </p:cNvPr>
              <p:cNvSpPr txBox="1"/>
              <p:nvPr/>
            </p:nvSpPr>
            <p:spPr>
              <a:xfrm>
                <a:off x="266218" y="5706098"/>
                <a:ext cx="3441837" cy="523220"/>
              </a:xfrm>
              <a:prstGeom prst="rect">
                <a:avLst/>
              </a:prstGeom>
              <a:solidFill>
                <a:schemeClr val="accent2">
                  <a:lumMod val="40000"/>
                  <a:lumOff val="6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2800" b="0" i="1" u="none" strike="noStrike" kern="1200" cap="none" spc="0" normalizeH="0" baseline="0" noProof="0" smtClean="0">
                              <a:ln>
                                <a:noFill/>
                              </a:ln>
                              <a:solidFill>
                                <a:srgbClr val="7030A0"/>
                              </a:solidFill>
                              <a:effectLst/>
                              <a:uLnTx/>
                              <a:uFillTx/>
                              <a:latin typeface="Cambria Math" panose="02040503050406030204" pitchFamily="18" charset="0"/>
                              <a:ea typeface="+mn-ea"/>
                              <a:cs typeface="+mn-cs"/>
                            </a:rPr>
                          </m:ctrlPr>
                        </m:sSubPr>
                        <m:e>
                          <m:r>
                            <a:rPr kumimoji="0" lang="en-US" sz="2800" b="0" i="1" u="none" strike="noStrike" kern="1200" cap="none" spc="0" normalizeH="0" baseline="0" noProof="0" smtClean="0">
                              <a:ln>
                                <a:noFill/>
                              </a:ln>
                              <a:solidFill>
                                <a:srgbClr val="7030A0"/>
                              </a:solidFill>
                              <a:effectLst/>
                              <a:uLnTx/>
                              <a:uFillTx/>
                              <a:latin typeface="Cambria Math" panose="02040503050406030204" pitchFamily="18" charset="0"/>
                              <a:ea typeface="+mn-ea"/>
                              <a:cs typeface="+mn-cs"/>
                            </a:rPr>
                            <m:t>𝑟</m:t>
                          </m:r>
                        </m:e>
                        <m:sub>
                          <m:r>
                            <a:rPr kumimoji="0" lang="en-US" sz="2800" b="0" i="1" u="none" strike="noStrike" kern="1200" cap="none" spc="0" normalizeH="0" baseline="0" noProof="0" smtClean="0">
                              <a:ln>
                                <a:noFill/>
                              </a:ln>
                              <a:solidFill>
                                <a:srgbClr val="7030A0"/>
                              </a:solidFill>
                              <a:effectLst/>
                              <a:uLnTx/>
                              <a:uFillTx/>
                              <a:latin typeface="Cambria Math" panose="02040503050406030204" pitchFamily="18" charset="0"/>
                              <a:ea typeface="+mn-ea"/>
                              <a:cs typeface="+mn-cs"/>
                            </a:rPr>
                            <m:t>𝐴</m:t>
                          </m:r>
                        </m:sub>
                      </m:sSub>
                    </m:oMath>
                  </m:oMathPara>
                </a14:m>
                <a:endParaRPr kumimoji="0" lang="en-US" sz="2800" b="0" i="0" u="none" strike="noStrike" kern="1200" cap="none" spc="0" normalizeH="0" baseline="0" noProof="0">
                  <a:ln>
                    <a:noFill/>
                  </a:ln>
                  <a:solidFill>
                    <a:srgbClr val="7030A0"/>
                  </a:solidFill>
                  <a:effectLst/>
                  <a:uLnTx/>
                  <a:uFillTx/>
                  <a:latin typeface="Calibri" panose="020F0502020204030204"/>
                  <a:ea typeface="+mn-ea"/>
                  <a:cs typeface="+mn-cs"/>
                </a:endParaRPr>
              </a:p>
            </p:txBody>
          </p:sp>
        </mc:Choice>
        <mc:Fallback xmlns="">
          <p:sp>
            <p:nvSpPr>
              <p:cNvPr id="16" name="TextBox 15">
                <a:extLst>
                  <a:ext uri="{FF2B5EF4-FFF2-40B4-BE49-F238E27FC236}">
                    <a16:creationId xmlns:a16="http://schemas.microsoft.com/office/drawing/2014/main" id="{962190CA-50AC-8A33-146D-E1BA93CD6111}"/>
                  </a:ext>
                </a:extLst>
              </p:cNvPr>
              <p:cNvSpPr txBox="1">
                <a:spLocks noRot="1" noChangeAspect="1" noMove="1" noResize="1" noEditPoints="1" noAdjustHandles="1" noChangeArrowheads="1" noChangeShapeType="1" noTextEdit="1"/>
              </p:cNvSpPr>
              <p:nvPr/>
            </p:nvSpPr>
            <p:spPr>
              <a:xfrm>
                <a:off x="266218" y="5706098"/>
                <a:ext cx="3441837" cy="523220"/>
              </a:xfrm>
              <a:prstGeom prst="rect">
                <a:avLst/>
              </a:prstGeom>
              <a:blipFill>
                <a:blip r:embed="rId5"/>
                <a:stretch>
                  <a:fillRect b="-23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F100C647-9EB1-F4C0-30A0-D2B0E35D708A}"/>
                  </a:ext>
                </a:extLst>
              </p:cNvPr>
              <p:cNvSpPr txBox="1"/>
              <p:nvPr/>
            </p:nvSpPr>
            <p:spPr>
              <a:xfrm>
                <a:off x="8166492" y="5744995"/>
                <a:ext cx="3246146" cy="523220"/>
              </a:xfrm>
              <a:prstGeom prst="rect">
                <a:avLst/>
              </a:prstGeom>
              <a:solidFill>
                <a:schemeClr val="accent2">
                  <a:lumMod val="40000"/>
                  <a:lumOff val="6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2800" b="0" i="1" u="none" strike="noStrike" kern="1200" cap="none" spc="0" normalizeH="0" baseline="0" noProof="0" smtClean="0">
                              <a:ln>
                                <a:noFill/>
                              </a:ln>
                              <a:solidFill>
                                <a:srgbClr val="7030A0"/>
                              </a:solidFill>
                              <a:effectLst/>
                              <a:uLnTx/>
                              <a:uFillTx/>
                              <a:latin typeface="Cambria Math" panose="02040503050406030204" pitchFamily="18" charset="0"/>
                              <a:ea typeface="+mn-ea"/>
                              <a:cs typeface="+mn-cs"/>
                            </a:rPr>
                          </m:ctrlPr>
                        </m:sSubPr>
                        <m:e>
                          <m:r>
                            <a:rPr kumimoji="0" lang="en-US" sz="2800" b="0" i="1" u="none" strike="noStrike" kern="1200" cap="none" spc="0" normalizeH="0" baseline="0" noProof="0" smtClean="0">
                              <a:ln>
                                <a:noFill/>
                              </a:ln>
                              <a:solidFill>
                                <a:srgbClr val="7030A0"/>
                              </a:solidFill>
                              <a:effectLst/>
                              <a:uLnTx/>
                              <a:uFillTx/>
                              <a:latin typeface="Cambria Math" panose="02040503050406030204" pitchFamily="18" charset="0"/>
                              <a:ea typeface="+mn-ea"/>
                              <a:cs typeface="+mn-cs"/>
                            </a:rPr>
                            <m:t>𝑟</m:t>
                          </m:r>
                        </m:e>
                        <m:sub>
                          <m:r>
                            <a:rPr kumimoji="0" lang="en-US" sz="2800" b="0" i="1" u="none" strike="noStrike" kern="1200" cap="none" spc="0" normalizeH="0" baseline="0" noProof="0" smtClean="0">
                              <a:ln>
                                <a:noFill/>
                              </a:ln>
                              <a:solidFill>
                                <a:srgbClr val="7030A0"/>
                              </a:solidFill>
                              <a:effectLst/>
                              <a:uLnTx/>
                              <a:uFillTx/>
                              <a:latin typeface="Cambria Math" panose="02040503050406030204" pitchFamily="18" charset="0"/>
                              <a:ea typeface="+mn-ea"/>
                              <a:cs typeface="+mn-cs"/>
                            </a:rPr>
                            <m:t>𝐵</m:t>
                          </m:r>
                        </m:sub>
                      </m:sSub>
                    </m:oMath>
                  </m:oMathPara>
                </a14:m>
                <a:endParaRPr kumimoji="0" lang="en-US" sz="2800" b="0" i="0" u="none" strike="noStrike" kern="1200" cap="none" spc="0" normalizeH="0" baseline="0" noProof="0">
                  <a:ln>
                    <a:noFill/>
                  </a:ln>
                  <a:solidFill>
                    <a:srgbClr val="7030A0"/>
                  </a:solidFill>
                  <a:effectLst/>
                  <a:uLnTx/>
                  <a:uFillTx/>
                  <a:latin typeface="Calibri" panose="020F0502020204030204"/>
                  <a:ea typeface="+mn-ea"/>
                  <a:cs typeface="+mn-cs"/>
                </a:endParaRPr>
              </a:p>
            </p:txBody>
          </p:sp>
        </mc:Choice>
        <mc:Fallback xmlns="">
          <p:sp>
            <p:nvSpPr>
              <p:cNvPr id="18" name="TextBox 17">
                <a:extLst>
                  <a:ext uri="{FF2B5EF4-FFF2-40B4-BE49-F238E27FC236}">
                    <a16:creationId xmlns:a16="http://schemas.microsoft.com/office/drawing/2014/main" id="{F100C647-9EB1-F4C0-30A0-D2B0E35D708A}"/>
                  </a:ext>
                </a:extLst>
              </p:cNvPr>
              <p:cNvSpPr txBox="1">
                <a:spLocks noRot="1" noChangeAspect="1" noMove="1" noResize="1" noEditPoints="1" noAdjustHandles="1" noChangeArrowheads="1" noChangeShapeType="1" noTextEdit="1"/>
              </p:cNvSpPr>
              <p:nvPr/>
            </p:nvSpPr>
            <p:spPr>
              <a:xfrm>
                <a:off x="8166492" y="5744995"/>
                <a:ext cx="3246146" cy="523220"/>
              </a:xfrm>
              <a:prstGeom prst="rect">
                <a:avLst/>
              </a:prstGeom>
              <a:blipFill>
                <a:blip r:embed="rId6"/>
                <a:stretch>
                  <a:fillRect b="-23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DA7F09F5-18D0-EBB5-DE2F-EDA7B951E6C5}"/>
                  </a:ext>
                </a:extLst>
              </p:cNvPr>
              <p:cNvSpPr txBox="1"/>
              <p:nvPr/>
            </p:nvSpPr>
            <p:spPr>
              <a:xfrm>
                <a:off x="1551008" y="3664256"/>
                <a:ext cx="864621" cy="523220"/>
              </a:xfrm>
              <a:prstGeom prst="rect">
                <a:avLst/>
              </a:prstGeom>
              <a:solidFill>
                <a:schemeClr val="accent2">
                  <a:lumMod val="40000"/>
                  <a:lumOff val="6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2800" b="0" i="1" u="none" strike="noStrike" kern="1200" cap="none" spc="0" normalizeH="0" baseline="0" noProof="0" smtClean="0">
                              <a:ln>
                                <a:noFill/>
                              </a:ln>
                              <a:solidFill>
                                <a:srgbClr val="7030A0"/>
                              </a:solidFill>
                              <a:effectLst/>
                              <a:uLnTx/>
                              <a:uFillTx/>
                              <a:latin typeface="Cambria Math" panose="02040503050406030204" pitchFamily="18" charset="0"/>
                              <a:ea typeface="+mn-ea"/>
                              <a:cs typeface="+mn-cs"/>
                            </a:rPr>
                          </m:ctrlPr>
                        </m:sSubPr>
                        <m:e>
                          <m:r>
                            <a:rPr kumimoji="0" lang="en-US" sz="2800" b="0" i="1" u="none" strike="noStrike" kern="1200" cap="none" spc="0" normalizeH="0" baseline="0" noProof="0" smtClean="0">
                              <a:ln>
                                <a:noFill/>
                              </a:ln>
                              <a:solidFill>
                                <a:srgbClr val="7030A0"/>
                              </a:solidFill>
                              <a:effectLst/>
                              <a:uLnTx/>
                              <a:uFillTx/>
                              <a:latin typeface="Cambria Math" panose="02040503050406030204" pitchFamily="18" charset="0"/>
                              <a:ea typeface="+mn-ea"/>
                              <a:cs typeface="+mn-cs"/>
                            </a:rPr>
                            <m:t>𝑠</m:t>
                          </m:r>
                        </m:e>
                        <m:sub>
                          <m:r>
                            <a:rPr kumimoji="0" lang="en-US" sz="2800" b="0" i="1" u="none" strike="noStrike" kern="1200" cap="none" spc="0" normalizeH="0" baseline="0" noProof="0" smtClean="0">
                              <a:ln>
                                <a:noFill/>
                              </a:ln>
                              <a:solidFill>
                                <a:srgbClr val="7030A0"/>
                              </a:solidFill>
                              <a:effectLst/>
                              <a:uLnTx/>
                              <a:uFillTx/>
                              <a:latin typeface="Cambria Math" panose="02040503050406030204" pitchFamily="18" charset="0"/>
                              <a:ea typeface="+mn-ea"/>
                              <a:cs typeface="+mn-cs"/>
                            </a:rPr>
                            <m:t>𝐴</m:t>
                          </m:r>
                        </m:sub>
                      </m:sSub>
                    </m:oMath>
                  </m:oMathPara>
                </a14:m>
                <a:endParaRPr kumimoji="0" lang="en-US" sz="2800" b="0" i="0" u="none" strike="noStrike" kern="1200" cap="none" spc="0" normalizeH="0" baseline="0" noProof="0">
                  <a:ln>
                    <a:noFill/>
                  </a:ln>
                  <a:solidFill>
                    <a:srgbClr val="7030A0"/>
                  </a:solidFill>
                  <a:effectLst/>
                  <a:uLnTx/>
                  <a:uFillTx/>
                  <a:latin typeface="Calibri" panose="020F0502020204030204"/>
                  <a:ea typeface="+mn-ea"/>
                  <a:cs typeface="+mn-cs"/>
                </a:endParaRPr>
              </a:p>
            </p:txBody>
          </p:sp>
        </mc:Choice>
        <mc:Fallback xmlns="">
          <p:sp>
            <p:nvSpPr>
              <p:cNvPr id="23" name="TextBox 22">
                <a:extLst>
                  <a:ext uri="{FF2B5EF4-FFF2-40B4-BE49-F238E27FC236}">
                    <a16:creationId xmlns:a16="http://schemas.microsoft.com/office/drawing/2014/main" id="{DA7F09F5-18D0-EBB5-DE2F-EDA7B951E6C5}"/>
                  </a:ext>
                </a:extLst>
              </p:cNvPr>
              <p:cNvSpPr txBox="1">
                <a:spLocks noRot="1" noChangeAspect="1" noMove="1" noResize="1" noEditPoints="1" noAdjustHandles="1" noChangeArrowheads="1" noChangeShapeType="1" noTextEdit="1"/>
              </p:cNvSpPr>
              <p:nvPr/>
            </p:nvSpPr>
            <p:spPr>
              <a:xfrm>
                <a:off x="1551008" y="3664256"/>
                <a:ext cx="864621" cy="523220"/>
              </a:xfrm>
              <a:prstGeom prst="rect">
                <a:avLst/>
              </a:prstGeom>
              <a:blipFill>
                <a:blip r:embed="rId7"/>
                <a:stretch>
                  <a:fillRect b="-23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A241B7D2-9F02-E8B9-3351-C79414AD04DD}"/>
                  </a:ext>
                </a:extLst>
              </p:cNvPr>
              <p:cNvSpPr txBox="1"/>
              <p:nvPr/>
            </p:nvSpPr>
            <p:spPr>
              <a:xfrm>
                <a:off x="9381834" y="3715528"/>
                <a:ext cx="815462" cy="523220"/>
              </a:xfrm>
              <a:prstGeom prst="rect">
                <a:avLst/>
              </a:prstGeom>
              <a:solidFill>
                <a:schemeClr val="accent2">
                  <a:lumMod val="40000"/>
                  <a:lumOff val="6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2800" b="0" i="1" u="none" strike="noStrike" kern="1200" cap="none" spc="0" normalizeH="0" baseline="0" noProof="0" smtClean="0">
                              <a:ln>
                                <a:noFill/>
                              </a:ln>
                              <a:solidFill>
                                <a:srgbClr val="7030A0"/>
                              </a:solidFill>
                              <a:effectLst/>
                              <a:uLnTx/>
                              <a:uFillTx/>
                              <a:latin typeface="Cambria Math" panose="02040503050406030204" pitchFamily="18" charset="0"/>
                              <a:ea typeface="+mn-ea"/>
                              <a:cs typeface="+mn-cs"/>
                            </a:rPr>
                          </m:ctrlPr>
                        </m:sSubPr>
                        <m:e>
                          <m:r>
                            <a:rPr kumimoji="0" lang="en-US" sz="2800" b="0" i="1" u="none" strike="noStrike" kern="1200" cap="none" spc="0" normalizeH="0" baseline="0" noProof="0" smtClean="0">
                              <a:ln>
                                <a:noFill/>
                              </a:ln>
                              <a:solidFill>
                                <a:srgbClr val="7030A0"/>
                              </a:solidFill>
                              <a:effectLst/>
                              <a:uLnTx/>
                              <a:uFillTx/>
                              <a:latin typeface="Cambria Math" panose="02040503050406030204" pitchFamily="18" charset="0"/>
                              <a:ea typeface="+mn-ea"/>
                              <a:cs typeface="+mn-cs"/>
                            </a:rPr>
                            <m:t>𝑠</m:t>
                          </m:r>
                        </m:e>
                        <m:sub>
                          <m:r>
                            <a:rPr kumimoji="0" lang="en-US" sz="2800" b="0" i="1" u="none" strike="noStrike" kern="1200" cap="none" spc="0" normalizeH="0" baseline="0" noProof="0" smtClean="0">
                              <a:ln>
                                <a:noFill/>
                              </a:ln>
                              <a:solidFill>
                                <a:srgbClr val="7030A0"/>
                              </a:solidFill>
                              <a:effectLst/>
                              <a:uLnTx/>
                              <a:uFillTx/>
                              <a:latin typeface="Cambria Math" panose="02040503050406030204" pitchFamily="18" charset="0"/>
                              <a:ea typeface="+mn-ea"/>
                              <a:cs typeface="+mn-cs"/>
                            </a:rPr>
                            <m:t>𝐵</m:t>
                          </m:r>
                        </m:sub>
                      </m:sSub>
                    </m:oMath>
                  </m:oMathPara>
                </a14:m>
                <a:endParaRPr kumimoji="0" lang="en-US" sz="2800" b="0" i="0" u="none" strike="noStrike" kern="1200" cap="none" spc="0" normalizeH="0" baseline="0" noProof="0">
                  <a:ln>
                    <a:noFill/>
                  </a:ln>
                  <a:solidFill>
                    <a:srgbClr val="7030A0"/>
                  </a:solidFill>
                  <a:effectLst/>
                  <a:uLnTx/>
                  <a:uFillTx/>
                  <a:latin typeface="Calibri" panose="020F0502020204030204"/>
                  <a:ea typeface="+mn-ea"/>
                  <a:cs typeface="+mn-cs"/>
                </a:endParaRPr>
              </a:p>
            </p:txBody>
          </p:sp>
        </mc:Choice>
        <mc:Fallback xmlns="">
          <p:sp>
            <p:nvSpPr>
              <p:cNvPr id="30" name="TextBox 29">
                <a:extLst>
                  <a:ext uri="{FF2B5EF4-FFF2-40B4-BE49-F238E27FC236}">
                    <a16:creationId xmlns:a16="http://schemas.microsoft.com/office/drawing/2014/main" id="{A241B7D2-9F02-E8B9-3351-C79414AD04DD}"/>
                  </a:ext>
                </a:extLst>
              </p:cNvPr>
              <p:cNvSpPr txBox="1">
                <a:spLocks noRot="1" noChangeAspect="1" noMove="1" noResize="1" noEditPoints="1" noAdjustHandles="1" noChangeArrowheads="1" noChangeShapeType="1" noTextEdit="1"/>
              </p:cNvSpPr>
              <p:nvPr/>
            </p:nvSpPr>
            <p:spPr>
              <a:xfrm>
                <a:off x="9381834" y="3715528"/>
                <a:ext cx="815462" cy="523220"/>
              </a:xfrm>
              <a:prstGeom prst="rect">
                <a:avLst/>
              </a:prstGeom>
              <a:blipFill>
                <a:blip r:embed="rId8"/>
                <a:stretch>
                  <a:fillRect b="-2381"/>
                </a:stretch>
              </a:blipFill>
            </p:spPr>
            <p:txBody>
              <a:bodyPr/>
              <a:lstStyle/>
              <a:p>
                <a:r>
                  <a:rPr lang="en-US">
                    <a:noFill/>
                  </a:rPr>
                  <a:t> </a:t>
                </a:r>
              </a:p>
            </p:txBody>
          </p:sp>
        </mc:Fallback>
      </mc:AlternateContent>
      <p:sp>
        <p:nvSpPr>
          <p:cNvPr id="57" name="Trapezoid 56">
            <a:extLst>
              <a:ext uri="{FF2B5EF4-FFF2-40B4-BE49-F238E27FC236}">
                <a16:creationId xmlns:a16="http://schemas.microsoft.com/office/drawing/2014/main" id="{E528442F-5586-C5D7-B6D1-FBEB8EE4AEFB}"/>
              </a:ext>
            </a:extLst>
          </p:cNvPr>
          <p:cNvSpPr/>
          <p:nvPr/>
        </p:nvSpPr>
        <p:spPr>
          <a:xfrm>
            <a:off x="260416" y="4187476"/>
            <a:ext cx="3441837" cy="1506247"/>
          </a:xfrm>
          <a:prstGeom prst="trapezoid">
            <a:avLst>
              <a:gd name="adj" fmla="val 85462"/>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58" name="Trapezoid 57">
            <a:extLst>
              <a:ext uri="{FF2B5EF4-FFF2-40B4-BE49-F238E27FC236}">
                <a16:creationId xmlns:a16="http://schemas.microsoft.com/office/drawing/2014/main" id="{2D6020AA-FC75-EF72-AF3B-E091C9BC81FB}"/>
              </a:ext>
            </a:extLst>
          </p:cNvPr>
          <p:cNvSpPr/>
          <p:nvPr/>
        </p:nvSpPr>
        <p:spPr>
          <a:xfrm>
            <a:off x="8166491" y="4238748"/>
            <a:ext cx="3246147" cy="1506247"/>
          </a:xfrm>
          <a:prstGeom prst="trapezoid">
            <a:avLst>
              <a:gd name="adj" fmla="val 81619"/>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82" name="TextBox 81">
            <a:extLst>
              <a:ext uri="{FF2B5EF4-FFF2-40B4-BE49-F238E27FC236}">
                <a16:creationId xmlns:a16="http://schemas.microsoft.com/office/drawing/2014/main" id="{3A5F1A76-501F-DEF3-E403-B948E3C46DE9}"/>
              </a:ext>
            </a:extLst>
          </p:cNvPr>
          <p:cNvSpPr txBox="1"/>
          <p:nvPr/>
        </p:nvSpPr>
        <p:spPr>
          <a:xfrm>
            <a:off x="8848777" y="4760110"/>
            <a:ext cx="1881573" cy="461665"/>
          </a:xfrm>
          <a:prstGeom prst="rect">
            <a:avLst/>
          </a:prstGeom>
          <a:noFill/>
        </p:spPr>
        <p:txBody>
          <a:bodyPr wrap="square" rtlCol="0">
            <a:spAutoFit/>
          </a:bodyPr>
          <a:lstStyle/>
          <a:p>
            <a:pPr lvl="0" algn="ctr">
              <a:defRPr/>
            </a:pPr>
            <a:r>
              <a:rPr lang="en-US" sz="2400" b="1" dirty="0" err="1">
                <a:solidFill>
                  <a:schemeClr val="accent3"/>
                </a:solidFill>
                <a:latin typeface="Calibri" panose="020F0502020204030204"/>
              </a:rPr>
              <a:t>PCG.Expand</a:t>
            </a:r>
            <a:endParaRPr lang="en-US" sz="2400" b="1" dirty="0">
              <a:solidFill>
                <a:schemeClr val="accent3"/>
              </a:solidFill>
              <a:latin typeface="Calibri" panose="020F0502020204030204"/>
            </a:endParaRPr>
          </a:p>
        </p:txBody>
      </p:sp>
      <p:sp>
        <p:nvSpPr>
          <p:cNvPr id="83" name="TextBox 82">
            <a:extLst>
              <a:ext uri="{FF2B5EF4-FFF2-40B4-BE49-F238E27FC236}">
                <a16:creationId xmlns:a16="http://schemas.microsoft.com/office/drawing/2014/main" id="{D55C015F-890A-17B8-571D-3452FCEE7FCE}"/>
              </a:ext>
            </a:extLst>
          </p:cNvPr>
          <p:cNvSpPr txBox="1"/>
          <p:nvPr/>
        </p:nvSpPr>
        <p:spPr>
          <a:xfrm>
            <a:off x="950441" y="4791816"/>
            <a:ext cx="1933631"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chemeClr val="accent3"/>
                </a:solidFill>
                <a:effectLst/>
                <a:uLnTx/>
                <a:uFillTx/>
                <a:latin typeface="Calibri" panose="020F0502020204030204"/>
                <a:ea typeface="+mn-ea"/>
                <a:cs typeface="+mn-cs"/>
              </a:rPr>
              <a:t>PCG.Expand</a:t>
            </a:r>
            <a:endParaRPr kumimoji="0" lang="en-US" sz="2400" b="1" i="0" u="none" strike="noStrike" kern="1200" cap="none" spc="0" normalizeH="0" baseline="0" noProof="0" dirty="0">
              <a:ln>
                <a:noFill/>
              </a:ln>
              <a:solidFill>
                <a:schemeClr val="accent3"/>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5E6821E-AF8C-CD87-5241-FD79A9E7CB80}"/>
              </a:ext>
            </a:extLst>
          </p:cNvPr>
          <p:cNvSpPr>
            <a:spLocks noGrp="1"/>
          </p:cNvSpPr>
          <p:nvPr>
            <p:ph type="title"/>
          </p:nvPr>
        </p:nvSpPr>
        <p:spPr>
          <a:xfrm>
            <a:off x="838200" y="136525"/>
            <a:ext cx="10515600" cy="707537"/>
          </a:xfrm>
        </p:spPr>
        <p:txBody>
          <a:bodyPr/>
          <a:lstStyle/>
          <a:p>
            <a:r>
              <a:rPr lang="en-US"/>
              <a:t>Pseudorandom Correlation Generator (PCG)</a:t>
            </a:r>
          </a:p>
        </p:txBody>
      </p:sp>
      <p:sp>
        <p:nvSpPr>
          <p:cNvPr id="6" name="Rounded Rectangle 5">
            <a:extLst>
              <a:ext uri="{FF2B5EF4-FFF2-40B4-BE49-F238E27FC236}">
                <a16:creationId xmlns:a16="http://schemas.microsoft.com/office/drawing/2014/main" id="{5A7EB946-6229-F433-99DB-55FE60E839F3}"/>
              </a:ext>
            </a:extLst>
          </p:cNvPr>
          <p:cNvSpPr/>
          <p:nvPr/>
        </p:nvSpPr>
        <p:spPr>
          <a:xfrm>
            <a:off x="5121863" y="2159440"/>
            <a:ext cx="1682093" cy="763929"/>
          </a:xfrm>
          <a:prstGeom prst="roundRect">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r>
              <a:rPr lang="en-US" sz="2400" b="1" dirty="0" err="1">
                <a:solidFill>
                  <a:schemeClr val="accent3"/>
                </a:solidFill>
              </a:rPr>
              <a:t>PCG.Gen</a:t>
            </a:r>
            <a:endParaRPr lang="en-US" sz="2400" b="1" dirty="0">
              <a:solidFill>
                <a:schemeClr val="accent3"/>
              </a:solidFill>
            </a:endParaRPr>
          </a:p>
        </p:txBody>
      </p:sp>
      <p:sp>
        <p:nvSpPr>
          <p:cNvPr id="8" name="Right Arrow 7">
            <a:extLst>
              <a:ext uri="{FF2B5EF4-FFF2-40B4-BE49-F238E27FC236}">
                <a16:creationId xmlns:a16="http://schemas.microsoft.com/office/drawing/2014/main" id="{73823E6B-A581-E8BA-954B-E49823F933B6}"/>
              </a:ext>
            </a:extLst>
          </p:cNvPr>
          <p:cNvSpPr/>
          <p:nvPr/>
        </p:nvSpPr>
        <p:spPr>
          <a:xfrm rot="9310533">
            <a:off x="2589610" y="3077408"/>
            <a:ext cx="2299746" cy="329355"/>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9" name="Right Arrow 8">
            <a:extLst>
              <a:ext uri="{FF2B5EF4-FFF2-40B4-BE49-F238E27FC236}">
                <a16:creationId xmlns:a16="http://schemas.microsoft.com/office/drawing/2014/main" id="{0431E848-788E-AF8B-6509-9EFF24262027}"/>
              </a:ext>
            </a:extLst>
          </p:cNvPr>
          <p:cNvSpPr/>
          <p:nvPr/>
        </p:nvSpPr>
        <p:spPr>
          <a:xfrm rot="1343744">
            <a:off x="6897467" y="3039465"/>
            <a:ext cx="2299746" cy="329355"/>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08575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animBg="1"/>
      <p:bldP spid="23" grpId="0" animBg="1"/>
      <p:bldP spid="30" grpId="0" animBg="1"/>
      <p:bldP spid="57" grpId="0" animBg="1"/>
      <p:bldP spid="58" grpId="0" animBg="1"/>
      <p:bldP spid="82" grpId="0"/>
      <p:bldP spid="8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6D49EF-BB6A-81F8-A185-CA6D550C322F}"/>
              </a:ext>
            </a:extLst>
          </p:cNvPr>
          <p:cNvSpPr>
            <a:spLocks noGrp="1"/>
          </p:cNvSpPr>
          <p:nvPr>
            <p:ph type="title"/>
          </p:nvPr>
        </p:nvSpPr>
        <p:spPr/>
        <p:txBody>
          <a:bodyPr/>
          <a:lstStyle/>
          <a:p>
            <a:r>
              <a:rPr lang="en-US" dirty="0"/>
              <a:t>What is a (additive) correlation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BD96B8D-1A79-404D-6624-DBF6801F8310}"/>
                  </a:ext>
                </a:extLst>
              </p:cNvPr>
              <p:cNvSpPr>
                <a:spLocks noGrp="1"/>
              </p:cNvSpPr>
              <p:nvPr>
                <p:ph idx="1"/>
              </p:nvPr>
            </p:nvSpPr>
            <p:spPr>
              <a:xfrm>
                <a:off x="361506" y="1155773"/>
                <a:ext cx="11653283" cy="2594953"/>
              </a:xfrm>
            </p:spPr>
            <p:txBody>
              <a:bodyPr/>
              <a:lstStyle/>
              <a:p>
                <a:r>
                  <a:rPr lang="en-US" dirty="0"/>
                  <a:t>We have a public distribution </a:t>
                </a:r>
                <a14:m>
                  <m:oMath xmlns:m="http://schemas.openxmlformats.org/officeDocument/2006/math">
                    <m:r>
                      <a:rPr lang="en-US" b="1" i="1" smtClean="0">
                        <a:latin typeface="Cambria Math" panose="02040503050406030204" pitchFamily="18" charset="0"/>
                      </a:rPr>
                      <m:t>𝑫</m:t>
                    </m:r>
                  </m:oMath>
                </a14:m>
                <a:endParaRPr lang="en-US" b="1" dirty="0"/>
              </a:p>
              <a:p>
                <a:endParaRPr lang="en-US" b="1" dirty="0"/>
              </a:p>
              <a:p>
                <a:r>
                  <a:rPr lang="en-US" dirty="0"/>
                  <a:t>Sample </a:t>
                </a:r>
                <a14:m>
                  <m:oMath xmlns:m="http://schemas.openxmlformats.org/officeDocument/2006/math">
                    <m:r>
                      <a:rPr lang="en-US" b="1" i="1" smtClean="0">
                        <a:latin typeface="Cambria Math" panose="02040503050406030204" pitchFamily="18" charset="0"/>
                      </a:rPr>
                      <m:t>𝒓</m:t>
                    </m:r>
                    <m:r>
                      <a:rPr lang="en-US" b="0" i="0" smtClean="0">
                        <a:latin typeface="Cambria Math" panose="02040503050406030204" pitchFamily="18" charset="0"/>
                      </a:rPr>
                      <m:t> </m:t>
                    </m:r>
                    <m:r>
                      <a:rPr lang="en-US" b="1" i="1" smtClean="0">
                        <a:latin typeface="Cambria Math" panose="02040503050406030204" pitchFamily="18" charset="0"/>
                      </a:rPr>
                      <m:t>←</m:t>
                    </m:r>
                    <m:r>
                      <a:rPr lang="en-US" b="1" i="1" smtClean="0">
                        <a:latin typeface="Cambria Math" panose="02040503050406030204" pitchFamily="18" charset="0"/>
                      </a:rPr>
                      <m:t>𝑫</m:t>
                    </m:r>
                  </m:oMath>
                </a14:m>
                <a:endParaRPr lang="en-US" b="1" dirty="0"/>
              </a:p>
              <a:p>
                <a:pPr marL="0" indent="0">
                  <a:buNone/>
                </a:pPr>
                <a:endParaRPr lang="en-US" b="1" dirty="0"/>
              </a:p>
              <a:p>
                <a:r>
                  <a:rPr lang="en-US" b="0" dirty="0"/>
                  <a:t>Additively secret-share </a:t>
                </a:r>
                <a14:m>
                  <m:oMath xmlns:m="http://schemas.openxmlformats.org/officeDocument/2006/math">
                    <m:r>
                      <a:rPr lang="en-US" b="1" i="1" smtClean="0">
                        <a:latin typeface="Cambria Math" panose="02040503050406030204" pitchFamily="18" charset="0"/>
                      </a:rPr>
                      <m:t>𝒓</m:t>
                    </m:r>
                  </m:oMath>
                </a14:m>
                <a:r>
                  <a:rPr lang="en-US" b="0" dirty="0"/>
                  <a:t> among parties. </a:t>
                </a:r>
              </a:p>
              <a:p>
                <a:endParaRPr lang="en-US" dirty="0"/>
              </a:p>
            </p:txBody>
          </p:sp>
        </mc:Choice>
        <mc:Fallback xmlns="">
          <p:sp>
            <p:nvSpPr>
              <p:cNvPr id="3" name="Content Placeholder 2">
                <a:extLst>
                  <a:ext uri="{FF2B5EF4-FFF2-40B4-BE49-F238E27FC236}">
                    <a16:creationId xmlns:a16="http://schemas.microsoft.com/office/drawing/2014/main" id="{EBD96B8D-1A79-404D-6624-DBF6801F8310}"/>
                  </a:ext>
                </a:extLst>
              </p:cNvPr>
              <p:cNvSpPr>
                <a:spLocks noGrp="1" noRot="1" noChangeAspect="1" noMove="1" noResize="1" noEditPoints="1" noAdjustHandles="1" noChangeArrowheads="1" noChangeShapeType="1" noTextEdit="1"/>
              </p:cNvSpPr>
              <p:nvPr>
                <p:ph idx="1"/>
              </p:nvPr>
            </p:nvSpPr>
            <p:spPr>
              <a:xfrm>
                <a:off x="361506" y="1155773"/>
                <a:ext cx="11653283" cy="2594953"/>
              </a:xfrm>
              <a:blipFill>
                <a:blip r:embed="rId3"/>
                <a:stretch>
                  <a:fillRect l="-871" t="-3902" b="-3902"/>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325F8D88-9916-8DF1-9418-ECED811BA65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98322" y="4737380"/>
            <a:ext cx="942225" cy="148324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56782650-D27E-524D-BD57-4EAA5D8E19A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50854" y="4736801"/>
            <a:ext cx="1050631" cy="1483245"/>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00334B35-476B-85BF-9684-CCF2EB202F70}"/>
                  </a:ext>
                </a:extLst>
              </p:cNvPr>
              <p:cNvSpPr txBox="1"/>
              <p:nvPr/>
            </p:nvSpPr>
            <p:spPr>
              <a:xfrm>
                <a:off x="2475694" y="5928341"/>
                <a:ext cx="485481" cy="523220"/>
              </a:xfrm>
              <a:prstGeom prst="rect">
                <a:avLst/>
              </a:prstGeom>
              <a:solidFill>
                <a:schemeClr val="accent2">
                  <a:lumMod val="40000"/>
                  <a:lumOff val="6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2800" b="0" i="1" u="none" strike="noStrike" kern="1200" cap="none" spc="0" normalizeH="0" baseline="0" noProof="0" smtClean="0">
                              <a:ln>
                                <a:noFill/>
                              </a:ln>
                              <a:solidFill>
                                <a:srgbClr val="7030A0"/>
                              </a:solidFill>
                              <a:effectLst/>
                              <a:uLnTx/>
                              <a:uFillTx/>
                              <a:latin typeface="Cambria Math" panose="02040503050406030204" pitchFamily="18" charset="0"/>
                              <a:ea typeface="+mn-ea"/>
                              <a:cs typeface="+mn-cs"/>
                            </a:rPr>
                          </m:ctrlPr>
                        </m:sSubPr>
                        <m:e>
                          <m:r>
                            <a:rPr kumimoji="0" lang="en-US" sz="2800" b="0" i="1" u="none" strike="noStrike" kern="1200" cap="none" spc="0" normalizeH="0" baseline="0" noProof="0" smtClean="0">
                              <a:ln>
                                <a:noFill/>
                              </a:ln>
                              <a:solidFill>
                                <a:srgbClr val="7030A0"/>
                              </a:solidFill>
                              <a:effectLst/>
                              <a:uLnTx/>
                              <a:uFillTx/>
                              <a:latin typeface="Cambria Math" panose="02040503050406030204" pitchFamily="18" charset="0"/>
                              <a:ea typeface="+mn-ea"/>
                              <a:cs typeface="+mn-cs"/>
                            </a:rPr>
                            <m:t>𝑟</m:t>
                          </m:r>
                        </m:e>
                        <m:sub>
                          <m:r>
                            <a:rPr kumimoji="0" lang="en-US" sz="2800" b="0" i="1" u="none" strike="noStrike" kern="1200" cap="none" spc="0" normalizeH="0" baseline="0" noProof="0" smtClean="0">
                              <a:ln>
                                <a:noFill/>
                              </a:ln>
                              <a:solidFill>
                                <a:srgbClr val="7030A0"/>
                              </a:solidFill>
                              <a:effectLst/>
                              <a:uLnTx/>
                              <a:uFillTx/>
                              <a:latin typeface="Cambria Math" panose="02040503050406030204" pitchFamily="18" charset="0"/>
                              <a:ea typeface="+mn-ea"/>
                              <a:cs typeface="+mn-cs"/>
                            </a:rPr>
                            <m:t>𝐴</m:t>
                          </m:r>
                        </m:sub>
                      </m:sSub>
                    </m:oMath>
                  </m:oMathPara>
                </a14:m>
                <a:endParaRPr kumimoji="0" lang="en-US" sz="2800" b="0" i="0" u="none" strike="noStrike" kern="1200" cap="none" spc="0" normalizeH="0" baseline="0" noProof="0" dirty="0">
                  <a:ln>
                    <a:noFill/>
                  </a:ln>
                  <a:solidFill>
                    <a:srgbClr val="7030A0"/>
                  </a:solidFill>
                  <a:effectLst/>
                  <a:uLnTx/>
                  <a:uFillTx/>
                  <a:latin typeface="Calibri" panose="020F0502020204030204"/>
                  <a:ea typeface="+mn-ea"/>
                  <a:cs typeface="+mn-cs"/>
                </a:endParaRPr>
              </a:p>
            </p:txBody>
          </p:sp>
        </mc:Choice>
        <mc:Fallback xmlns="">
          <p:sp>
            <p:nvSpPr>
              <p:cNvPr id="6" name="TextBox 5">
                <a:extLst>
                  <a:ext uri="{FF2B5EF4-FFF2-40B4-BE49-F238E27FC236}">
                    <a16:creationId xmlns:a16="http://schemas.microsoft.com/office/drawing/2014/main" id="{00334B35-476B-85BF-9684-CCF2EB202F70}"/>
                  </a:ext>
                </a:extLst>
              </p:cNvPr>
              <p:cNvSpPr txBox="1">
                <a:spLocks noRot="1" noChangeAspect="1" noMove="1" noResize="1" noEditPoints="1" noAdjustHandles="1" noChangeArrowheads="1" noChangeShapeType="1" noTextEdit="1"/>
              </p:cNvSpPr>
              <p:nvPr/>
            </p:nvSpPr>
            <p:spPr>
              <a:xfrm>
                <a:off x="2475694" y="5928341"/>
                <a:ext cx="485481" cy="523220"/>
              </a:xfrm>
              <a:prstGeom prst="rect">
                <a:avLst/>
              </a:prstGeom>
              <a:blipFill>
                <a:blip r:embed="rId6"/>
                <a:stretch>
                  <a:fillRect b="-23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79FA4D32-7B5A-A453-0E6A-1FFAC43911E5}"/>
                  </a:ext>
                </a:extLst>
              </p:cNvPr>
              <p:cNvSpPr txBox="1"/>
              <p:nvPr/>
            </p:nvSpPr>
            <p:spPr>
              <a:xfrm>
                <a:off x="7455622" y="5815962"/>
                <a:ext cx="485481" cy="523220"/>
              </a:xfrm>
              <a:prstGeom prst="rect">
                <a:avLst/>
              </a:prstGeom>
              <a:solidFill>
                <a:schemeClr val="accent2">
                  <a:lumMod val="40000"/>
                  <a:lumOff val="6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2800" b="0" i="1" u="none" strike="noStrike" kern="1200" cap="none" spc="0" normalizeH="0" baseline="0" noProof="0" smtClean="0">
                              <a:ln>
                                <a:noFill/>
                              </a:ln>
                              <a:solidFill>
                                <a:srgbClr val="7030A0"/>
                              </a:solidFill>
                              <a:effectLst/>
                              <a:uLnTx/>
                              <a:uFillTx/>
                              <a:latin typeface="Cambria Math" panose="02040503050406030204" pitchFamily="18" charset="0"/>
                              <a:ea typeface="+mn-ea"/>
                              <a:cs typeface="+mn-cs"/>
                            </a:rPr>
                          </m:ctrlPr>
                        </m:sSubPr>
                        <m:e>
                          <m:r>
                            <a:rPr kumimoji="0" lang="en-US" sz="2800" b="0" i="1" u="none" strike="noStrike" kern="1200" cap="none" spc="0" normalizeH="0" baseline="0" noProof="0" smtClean="0">
                              <a:ln>
                                <a:noFill/>
                              </a:ln>
                              <a:solidFill>
                                <a:srgbClr val="7030A0"/>
                              </a:solidFill>
                              <a:effectLst/>
                              <a:uLnTx/>
                              <a:uFillTx/>
                              <a:latin typeface="Cambria Math" panose="02040503050406030204" pitchFamily="18" charset="0"/>
                              <a:ea typeface="+mn-ea"/>
                              <a:cs typeface="+mn-cs"/>
                            </a:rPr>
                            <m:t>𝑟</m:t>
                          </m:r>
                        </m:e>
                        <m:sub>
                          <m:r>
                            <a:rPr kumimoji="0" lang="en-US" sz="2800" b="0" i="1" u="none" strike="noStrike" kern="1200" cap="none" spc="0" normalizeH="0" baseline="0" noProof="0" smtClean="0">
                              <a:ln>
                                <a:noFill/>
                              </a:ln>
                              <a:solidFill>
                                <a:srgbClr val="7030A0"/>
                              </a:solidFill>
                              <a:effectLst/>
                              <a:uLnTx/>
                              <a:uFillTx/>
                              <a:latin typeface="Cambria Math" panose="02040503050406030204" pitchFamily="18" charset="0"/>
                              <a:ea typeface="+mn-ea"/>
                              <a:cs typeface="+mn-cs"/>
                            </a:rPr>
                            <m:t>𝐵</m:t>
                          </m:r>
                        </m:sub>
                      </m:sSub>
                    </m:oMath>
                  </m:oMathPara>
                </a14:m>
                <a:endParaRPr kumimoji="0" lang="en-US" sz="2800" b="0" i="0" u="none" strike="noStrike" kern="1200" cap="none" spc="0" normalizeH="0" baseline="0" noProof="0">
                  <a:ln>
                    <a:noFill/>
                  </a:ln>
                  <a:solidFill>
                    <a:srgbClr val="7030A0"/>
                  </a:solidFill>
                  <a:effectLst/>
                  <a:uLnTx/>
                  <a:uFillTx/>
                  <a:latin typeface="Calibri" panose="020F0502020204030204"/>
                  <a:ea typeface="+mn-ea"/>
                  <a:cs typeface="+mn-cs"/>
                </a:endParaRPr>
              </a:p>
            </p:txBody>
          </p:sp>
        </mc:Choice>
        <mc:Fallback xmlns="">
          <p:sp>
            <p:nvSpPr>
              <p:cNvPr id="7" name="TextBox 6">
                <a:extLst>
                  <a:ext uri="{FF2B5EF4-FFF2-40B4-BE49-F238E27FC236}">
                    <a16:creationId xmlns:a16="http://schemas.microsoft.com/office/drawing/2014/main" id="{79FA4D32-7B5A-A453-0E6A-1FFAC43911E5}"/>
                  </a:ext>
                </a:extLst>
              </p:cNvPr>
              <p:cNvSpPr txBox="1">
                <a:spLocks noRot="1" noChangeAspect="1" noMove="1" noResize="1" noEditPoints="1" noAdjustHandles="1" noChangeArrowheads="1" noChangeShapeType="1" noTextEdit="1"/>
              </p:cNvSpPr>
              <p:nvPr/>
            </p:nvSpPr>
            <p:spPr>
              <a:xfrm>
                <a:off x="7455622" y="5815962"/>
                <a:ext cx="485481" cy="523220"/>
              </a:xfrm>
              <a:prstGeom prst="rect">
                <a:avLst/>
              </a:prstGeom>
              <a:blipFill>
                <a:blip r:embed="rId7"/>
                <a:stretch>
                  <a:fillRect b="-23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088013C7-8CFF-F05E-E62E-31B19E1C9FD8}"/>
                  </a:ext>
                </a:extLst>
              </p:cNvPr>
              <p:cNvSpPr txBox="1"/>
              <p:nvPr/>
            </p:nvSpPr>
            <p:spPr>
              <a:xfrm>
                <a:off x="4746826" y="3962009"/>
                <a:ext cx="1275679" cy="523220"/>
              </a:xfrm>
              <a:prstGeom prst="rect">
                <a:avLst/>
              </a:prstGeom>
              <a:solidFill>
                <a:schemeClr val="accent2">
                  <a:lumMod val="40000"/>
                  <a:lumOff val="6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800" b="0" i="1" u="none" strike="noStrike" kern="1200" cap="none" spc="0" normalizeH="0" baseline="0" noProof="0" smtClean="0">
                          <a:ln>
                            <a:noFill/>
                          </a:ln>
                          <a:solidFill>
                            <a:srgbClr val="7030A0"/>
                          </a:solidFill>
                          <a:effectLst/>
                          <a:uLnTx/>
                          <a:uFillTx/>
                          <a:latin typeface="Cambria Math" panose="02040503050406030204" pitchFamily="18" charset="0"/>
                          <a:ea typeface="+mn-ea"/>
                          <a:cs typeface="+mn-cs"/>
                        </a:rPr>
                        <m:t>𝑟</m:t>
                      </m:r>
                      <m:r>
                        <a:rPr kumimoji="0" lang="en-US" sz="2800" b="0" i="1" u="none" strike="noStrike" kern="1200" cap="none" spc="0" normalizeH="0" baseline="0" noProof="0" smtClean="0">
                          <a:ln>
                            <a:noFill/>
                          </a:ln>
                          <a:solidFill>
                            <a:srgbClr val="7030A0"/>
                          </a:solidFill>
                          <a:effectLst/>
                          <a:uLnTx/>
                          <a:uFillTx/>
                          <a:latin typeface="Cambria Math" panose="02040503050406030204" pitchFamily="18" charset="0"/>
                          <a:ea typeface="+mn-ea"/>
                          <a:cs typeface="+mn-cs"/>
                        </a:rPr>
                        <m:t>←</m:t>
                      </m:r>
                      <m:r>
                        <a:rPr kumimoji="0" lang="en-US" sz="2800" b="0" i="1" u="none" strike="noStrike" kern="1200" cap="none" spc="0" normalizeH="0" baseline="0" noProof="0" smtClean="0">
                          <a:ln>
                            <a:noFill/>
                          </a:ln>
                          <a:solidFill>
                            <a:srgbClr val="7030A0"/>
                          </a:solidFill>
                          <a:effectLst/>
                          <a:uLnTx/>
                          <a:uFillTx/>
                          <a:latin typeface="Cambria Math" panose="02040503050406030204" pitchFamily="18" charset="0"/>
                          <a:ea typeface="+mn-ea"/>
                          <a:cs typeface="+mn-cs"/>
                        </a:rPr>
                        <m:t>𝐷</m:t>
                      </m:r>
                    </m:oMath>
                  </m:oMathPara>
                </a14:m>
                <a:endParaRPr kumimoji="0" lang="en-US" sz="2800" b="0" i="0" u="none" strike="noStrike" kern="1200" cap="none" spc="0" normalizeH="0" baseline="0" noProof="0" dirty="0">
                  <a:ln>
                    <a:noFill/>
                  </a:ln>
                  <a:solidFill>
                    <a:srgbClr val="7030A0"/>
                  </a:solidFill>
                  <a:effectLst/>
                  <a:uLnTx/>
                  <a:uFillTx/>
                  <a:latin typeface="Calibri" panose="020F0502020204030204"/>
                  <a:ea typeface="+mn-ea"/>
                  <a:cs typeface="+mn-cs"/>
                </a:endParaRPr>
              </a:p>
            </p:txBody>
          </p:sp>
        </mc:Choice>
        <mc:Fallback xmlns="">
          <p:sp>
            <p:nvSpPr>
              <p:cNvPr id="8" name="TextBox 7">
                <a:extLst>
                  <a:ext uri="{FF2B5EF4-FFF2-40B4-BE49-F238E27FC236}">
                    <a16:creationId xmlns:a16="http://schemas.microsoft.com/office/drawing/2014/main" id="{088013C7-8CFF-F05E-E62E-31B19E1C9FD8}"/>
                  </a:ext>
                </a:extLst>
              </p:cNvPr>
              <p:cNvSpPr txBox="1">
                <a:spLocks noRot="1" noChangeAspect="1" noMove="1" noResize="1" noEditPoints="1" noAdjustHandles="1" noChangeArrowheads="1" noChangeShapeType="1" noTextEdit="1"/>
              </p:cNvSpPr>
              <p:nvPr/>
            </p:nvSpPr>
            <p:spPr>
              <a:xfrm>
                <a:off x="4746826" y="3962009"/>
                <a:ext cx="1275679" cy="523220"/>
              </a:xfrm>
              <a:prstGeom prst="rect">
                <a:avLst/>
              </a:prstGeom>
              <a:blipFill>
                <a:blip r:embed="rId8"/>
                <a:stretch>
                  <a:fillRect/>
                </a:stretch>
              </a:blipFill>
            </p:spPr>
            <p:txBody>
              <a:bodyPr/>
              <a:lstStyle/>
              <a:p>
                <a:r>
                  <a:rPr lang="en-US">
                    <a:noFill/>
                  </a:rPr>
                  <a:t> </a:t>
                </a:r>
              </a:p>
            </p:txBody>
          </p:sp>
        </mc:Fallback>
      </mc:AlternateContent>
      <p:cxnSp>
        <p:nvCxnSpPr>
          <p:cNvPr id="9" name="Straight Arrow Connector 8">
            <a:extLst>
              <a:ext uri="{FF2B5EF4-FFF2-40B4-BE49-F238E27FC236}">
                <a16:creationId xmlns:a16="http://schemas.microsoft.com/office/drawing/2014/main" id="{971DDC70-49F9-9A29-5449-08D3D1A14619}"/>
              </a:ext>
            </a:extLst>
          </p:cNvPr>
          <p:cNvCxnSpPr>
            <a:cxnSpLocks/>
            <a:endCxn id="6" idx="3"/>
          </p:cNvCxnSpPr>
          <p:nvPr/>
        </p:nvCxnSpPr>
        <p:spPr>
          <a:xfrm flipH="1">
            <a:off x="2961175" y="4485229"/>
            <a:ext cx="2403408" cy="1704722"/>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B2AC5476-4BDA-D74D-4E4D-326D084B4794}"/>
              </a:ext>
            </a:extLst>
          </p:cNvPr>
          <p:cNvCxnSpPr>
            <a:cxnSpLocks/>
            <a:stCxn id="8" idx="2"/>
            <a:endCxn id="7" idx="1"/>
          </p:cNvCxnSpPr>
          <p:nvPr/>
        </p:nvCxnSpPr>
        <p:spPr>
          <a:xfrm>
            <a:off x="5384666" y="4485229"/>
            <a:ext cx="2070956" cy="1648532"/>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7CE948BB-47C0-DACF-5DCE-FBCD220CE5E8}"/>
                  </a:ext>
                </a:extLst>
              </p:cNvPr>
              <p:cNvSpPr txBox="1"/>
              <p:nvPr/>
            </p:nvSpPr>
            <p:spPr>
              <a:xfrm>
                <a:off x="4194930" y="6220728"/>
                <a:ext cx="2070956"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𝑟</m:t>
                          </m:r>
                        </m:e>
                        <m:sub>
                          <m:r>
                            <a:rPr lang="en-US" sz="2400" b="0" i="1" smtClean="0">
                              <a:latin typeface="Cambria Math" panose="02040503050406030204" pitchFamily="18" charset="0"/>
                            </a:rPr>
                            <m:t>𝐴</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𝑟</m:t>
                          </m:r>
                        </m:e>
                        <m:sub>
                          <m:r>
                            <a:rPr lang="en-US" sz="2400" b="0" i="1" smtClean="0">
                              <a:latin typeface="Cambria Math" panose="02040503050406030204" pitchFamily="18" charset="0"/>
                            </a:rPr>
                            <m:t>𝐵</m:t>
                          </m:r>
                        </m:sub>
                      </m:sSub>
                      <m:r>
                        <a:rPr lang="en-US" sz="2400" b="0" i="1" smtClean="0">
                          <a:latin typeface="Cambria Math" panose="02040503050406030204" pitchFamily="18" charset="0"/>
                        </a:rPr>
                        <m:t>=</m:t>
                      </m:r>
                      <m:r>
                        <a:rPr lang="en-US" sz="2400" b="0" i="1" smtClean="0">
                          <a:latin typeface="Cambria Math" panose="02040503050406030204" pitchFamily="18" charset="0"/>
                        </a:rPr>
                        <m:t>𝑟</m:t>
                      </m:r>
                    </m:oMath>
                  </m:oMathPara>
                </a14:m>
                <a:endParaRPr lang="en-US" sz="2400" dirty="0"/>
              </a:p>
            </p:txBody>
          </p:sp>
        </mc:Choice>
        <mc:Fallback xmlns="">
          <p:sp>
            <p:nvSpPr>
              <p:cNvPr id="17" name="TextBox 16">
                <a:extLst>
                  <a:ext uri="{FF2B5EF4-FFF2-40B4-BE49-F238E27FC236}">
                    <a16:creationId xmlns:a16="http://schemas.microsoft.com/office/drawing/2014/main" id="{7CE948BB-47C0-DACF-5DCE-FBCD220CE5E8}"/>
                  </a:ext>
                </a:extLst>
              </p:cNvPr>
              <p:cNvSpPr txBox="1">
                <a:spLocks noRot="1" noChangeAspect="1" noMove="1" noResize="1" noEditPoints="1" noAdjustHandles="1" noChangeArrowheads="1" noChangeShapeType="1" noTextEdit="1"/>
              </p:cNvSpPr>
              <p:nvPr/>
            </p:nvSpPr>
            <p:spPr>
              <a:xfrm>
                <a:off x="4194930" y="6220728"/>
                <a:ext cx="2070956" cy="461665"/>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99638780-C6C7-339B-BA55-094AF921A295}"/>
                  </a:ext>
                </a:extLst>
              </p:cNvPr>
              <p:cNvSpPr txBox="1"/>
              <p:nvPr/>
            </p:nvSpPr>
            <p:spPr>
              <a:xfrm>
                <a:off x="5768452" y="770865"/>
                <a:ext cx="6015433" cy="1200329"/>
              </a:xfrm>
              <a:prstGeom prst="rect">
                <a:avLst/>
              </a:prstGeom>
              <a:noFill/>
            </p:spPr>
            <p:txBody>
              <a:bodyPr wrap="square" rtlCol="0">
                <a:spAutoFit/>
              </a:bodyPr>
              <a:lstStyle/>
              <a:p>
                <a:pPr algn="ctr"/>
                <a:r>
                  <a:rPr lang="en-US" b="1" u="sng" dirty="0"/>
                  <a:t>Example</a:t>
                </a:r>
              </a:p>
              <a:p>
                <a:pPr algn="ctr"/>
                <a:endParaRPr lang="en-US" dirty="0"/>
              </a:p>
              <a:p>
                <a:r>
                  <a:rPr lang="en-US" dirty="0"/>
                  <a:t>Uniform distribution over all triples </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𝑎</m:t>
                        </m:r>
                        <m:r>
                          <a:rPr lang="en-US" b="0" i="1" smtClean="0">
                            <a:latin typeface="Cambria Math" panose="02040503050406030204" pitchFamily="18" charset="0"/>
                          </a:rPr>
                          <m:t>, </m:t>
                        </m:r>
                        <m:r>
                          <a:rPr lang="en-US" b="0" i="1" smtClean="0">
                            <a:latin typeface="Cambria Math" panose="02040503050406030204" pitchFamily="18" charset="0"/>
                          </a:rPr>
                          <m:t>𝑏</m:t>
                        </m:r>
                        <m:r>
                          <a:rPr lang="en-US" b="0" i="1" smtClean="0">
                            <a:latin typeface="Cambria Math" panose="02040503050406030204" pitchFamily="18" charset="0"/>
                          </a:rPr>
                          <m:t>, </m:t>
                        </m:r>
                        <m:r>
                          <a:rPr lang="en-US" b="0" i="1" smtClean="0">
                            <a:latin typeface="Cambria Math" panose="02040503050406030204" pitchFamily="18" charset="0"/>
                          </a:rPr>
                          <m:t>𝑐</m:t>
                        </m:r>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e>
                    </m:d>
                  </m:oMath>
                </a14:m>
                <a:endParaRPr lang="en-US" b="0" dirty="0"/>
              </a:p>
              <a:p>
                <a:endParaRPr lang="en-US" b="0" dirty="0"/>
              </a:p>
            </p:txBody>
          </p:sp>
        </mc:Choice>
        <mc:Fallback xmlns="">
          <p:sp>
            <p:nvSpPr>
              <p:cNvPr id="19" name="TextBox 18">
                <a:extLst>
                  <a:ext uri="{FF2B5EF4-FFF2-40B4-BE49-F238E27FC236}">
                    <a16:creationId xmlns:a16="http://schemas.microsoft.com/office/drawing/2014/main" id="{99638780-C6C7-339B-BA55-094AF921A295}"/>
                  </a:ext>
                </a:extLst>
              </p:cNvPr>
              <p:cNvSpPr txBox="1">
                <a:spLocks noRot="1" noChangeAspect="1" noMove="1" noResize="1" noEditPoints="1" noAdjustHandles="1" noChangeArrowheads="1" noChangeShapeType="1" noTextEdit="1"/>
              </p:cNvSpPr>
              <p:nvPr/>
            </p:nvSpPr>
            <p:spPr>
              <a:xfrm>
                <a:off x="5768452" y="770865"/>
                <a:ext cx="6015433" cy="1200329"/>
              </a:xfrm>
              <a:prstGeom prst="rect">
                <a:avLst/>
              </a:prstGeom>
              <a:blipFill>
                <a:blip r:embed="rId10"/>
                <a:stretch>
                  <a:fillRect l="-844" t="-2083"/>
                </a:stretch>
              </a:blipFill>
            </p:spPr>
            <p:txBody>
              <a:bodyPr/>
              <a:lstStyle/>
              <a:p>
                <a:r>
                  <a:rPr lang="en-US">
                    <a:noFill/>
                  </a:rPr>
                  <a:t> </a:t>
                </a:r>
              </a:p>
            </p:txBody>
          </p:sp>
        </mc:Fallback>
      </mc:AlternateContent>
      <p:sp>
        <p:nvSpPr>
          <p:cNvPr id="20" name="Left Brace 19">
            <a:extLst>
              <a:ext uri="{FF2B5EF4-FFF2-40B4-BE49-F238E27FC236}">
                <a16:creationId xmlns:a16="http://schemas.microsoft.com/office/drawing/2014/main" id="{F967E2B9-A218-E8B7-1786-192896448212}"/>
              </a:ext>
            </a:extLst>
          </p:cNvPr>
          <p:cNvSpPr/>
          <p:nvPr/>
        </p:nvSpPr>
        <p:spPr>
          <a:xfrm>
            <a:off x="5522039" y="825116"/>
            <a:ext cx="311225" cy="1038408"/>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23" name="Straight Arrow Connector 22">
            <a:extLst>
              <a:ext uri="{FF2B5EF4-FFF2-40B4-BE49-F238E27FC236}">
                <a16:creationId xmlns:a16="http://schemas.microsoft.com/office/drawing/2014/main" id="{0444BBB4-74D2-40BF-7FE6-BCBAE7B7F6C2}"/>
              </a:ext>
            </a:extLst>
          </p:cNvPr>
          <p:cNvCxnSpPr>
            <a:cxnSpLocks/>
          </p:cNvCxnSpPr>
          <p:nvPr/>
        </p:nvCxnSpPr>
        <p:spPr>
          <a:xfrm flipH="1">
            <a:off x="8040240" y="4297221"/>
            <a:ext cx="913091" cy="178572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4" name="Straight Arrow Connector 23">
            <a:extLst>
              <a:ext uri="{FF2B5EF4-FFF2-40B4-BE49-F238E27FC236}">
                <a16:creationId xmlns:a16="http://schemas.microsoft.com/office/drawing/2014/main" id="{3D9DD628-4B6D-70AB-FEC1-B9E7BBD38157}"/>
              </a:ext>
            </a:extLst>
          </p:cNvPr>
          <p:cNvCxnSpPr>
            <a:cxnSpLocks/>
          </p:cNvCxnSpPr>
          <p:nvPr/>
        </p:nvCxnSpPr>
        <p:spPr>
          <a:xfrm flipH="1">
            <a:off x="3060312" y="4240547"/>
            <a:ext cx="5600556" cy="200877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7F9608CD-10E4-DAC9-9690-101B9D6057DF}"/>
                  </a:ext>
                </a:extLst>
              </p:cNvPr>
              <p:cNvSpPr txBox="1"/>
              <p:nvPr/>
            </p:nvSpPr>
            <p:spPr>
              <a:xfrm>
                <a:off x="7339206" y="3781503"/>
                <a:ext cx="4444679" cy="369332"/>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Correlated Randomness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w.r.t.</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distribution</a:t>
                </a:r>
                <a:r>
                  <a:rPr lang="en-US" dirty="0">
                    <a:solidFill>
                      <a:prstClr val="black"/>
                    </a:solidFill>
                    <a:latin typeface="Calibri" panose="020F0502020204030204"/>
                  </a:rPr>
                  <a:t> </a:t>
                </a:r>
                <a14:m>
                  <m:oMath xmlns:m="http://schemas.openxmlformats.org/officeDocument/2006/math">
                    <m:r>
                      <a:rPr lang="en-US" b="0" i="1" smtClean="0">
                        <a:solidFill>
                          <a:prstClr val="black"/>
                        </a:solidFill>
                        <a:latin typeface="Cambria Math" panose="02040503050406030204" pitchFamily="18" charset="0"/>
                      </a:rPr>
                      <m:t>𝐷</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mc:Choice>
        <mc:Fallback xmlns="">
          <p:sp>
            <p:nvSpPr>
              <p:cNvPr id="25" name="TextBox 24">
                <a:extLst>
                  <a:ext uri="{FF2B5EF4-FFF2-40B4-BE49-F238E27FC236}">
                    <a16:creationId xmlns:a16="http://schemas.microsoft.com/office/drawing/2014/main" id="{7F9608CD-10E4-DAC9-9690-101B9D6057DF}"/>
                  </a:ext>
                </a:extLst>
              </p:cNvPr>
              <p:cNvSpPr txBox="1">
                <a:spLocks noRot="1" noChangeAspect="1" noMove="1" noResize="1" noEditPoints="1" noAdjustHandles="1" noChangeArrowheads="1" noChangeShapeType="1" noTextEdit="1"/>
              </p:cNvSpPr>
              <p:nvPr/>
            </p:nvSpPr>
            <p:spPr>
              <a:xfrm>
                <a:off x="7339206" y="3781503"/>
                <a:ext cx="4444679" cy="369332"/>
              </a:xfrm>
              <a:prstGeom prst="rect">
                <a:avLst/>
              </a:prstGeom>
              <a:blipFill>
                <a:blip r:embed="rId11"/>
                <a:stretch>
                  <a:fillRect l="-855" t="-6667" r="-285" b="-26667"/>
                </a:stretch>
              </a:blipFill>
            </p:spPr>
            <p:txBody>
              <a:bodyPr/>
              <a:lstStyle/>
              <a:p>
                <a:r>
                  <a:rPr lang="en-US">
                    <a:noFill/>
                  </a:rPr>
                  <a:t> </a:t>
                </a:r>
              </a:p>
            </p:txBody>
          </p:sp>
        </mc:Fallback>
      </mc:AlternateContent>
    </p:spTree>
    <p:extLst>
      <p:ext uri="{BB962C8B-B14F-4D97-AF65-F5344CB8AC3E}">
        <p14:creationId xmlns:p14="http://schemas.microsoft.com/office/powerpoint/2010/main" val="1882729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7" grpId="0"/>
      <p:bldP spid="19" grpId="0"/>
      <p:bldP spid="20" grpId="0" animBg="1"/>
      <p:bldP spid="2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87604-A9E7-5EB6-D4E9-E1588DA12D39}"/>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1F9C509A-1F07-64A7-A74E-0594F0119CB3}"/>
              </a:ext>
            </a:extLst>
          </p:cNvPr>
          <p:cNvPicPr>
            <a:picLocks noGrp="1" noChangeAspect="1"/>
          </p:cNvPicPr>
          <p:nvPr>
            <p:ph idx="1"/>
          </p:nvPr>
        </p:nvPicPr>
        <p:blipFill>
          <a:blip r:embed="rId2"/>
          <a:stretch>
            <a:fillRect/>
          </a:stretch>
        </p:blipFill>
        <p:spPr>
          <a:xfrm>
            <a:off x="361950" y="1281448"/>
            <a:ext cx="11652250" cy="4812628"/>
          </a:xfrm>
          <a:prstGeom prst="rect">
            <a:avLst/>
          </a:prstGeom>
        </p:spPr>
      </p:pic>
    </p:spTree>
    <p:extLst>
      <p:ext uri="{BB962C8B-B14F-4D97-AF65-F5344CB8AC3E}">
        <p14:creationId xmlns:p14="http://schemas.microsoft.com/office/powerpoint/2010/main" val="4354797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58B8CA4-6CC9-03B9-E1BB-4FB762DEB456}"/>
              </a:ext>
            </a:extLst>
          </p:cNvPr>
          <p:cNvPicPr>
            <a:picLocks noChangeAspect="1"/>
          </p:cNvPicPr>
          <p:nvPr/>
        </p:nvPicPr>
        <p:blipFill>
          <a:blip r:embed="rId2"/>
          <a:stretch>
            <a:fillRect/>
          </a:stretch>
        </p:blipFill>
        <p:spPr>
          <a:xfrm>
            <a:off x="783903" y="0"/>
            <a:ext cx="5312097" cy="6858000"/>
          </a:xfrm>
          <a:prstGeom prst="rect">
            <a:avLst/>
          </a:prstGeom>
        </p:spPr>
      </p:pic>
    </p:spTree>
    <p:extLst>
      <p:ext uri="{BB962C8B-B14F-4D97-AF65-F5344CB8AC3E}">
        <p14:creationId xmlns:p14="http://schemas.microsoft.com/office/powerpoint/2010/main" val="20980002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4A44B-FC26-75C9-37F6-0A17D60381FA}"/>
              </a:ext>
            </a:extLst>
          </p:cNvPr>
          <p:cNvSpPr>
            <a:spLocks noGrp="1"/>
          </p:cNvSpPr>
          <p:nvPr>
            <p:ph type="title"/>
          </p:nvPr>
        </p:nvSpPr>
        <p:spPr/>
        <p:txBody>
          <a:bodyPr/>
          <a:lstStyle/>
          <a:p>
            <a:r>
              <a:rPr lang="en-US" dirty="0"/>
              <a:t>Challenge in offline-online MPC</a:t>
            </a:r>
          </a:p>
        </p:txBody>
      </p:sp>
      <p:pic>
        <p:nvPicPr>
          <p:cNvPr id="3" name="Picture 2">
            <a:extLst>
              <a:ext uri="{FF2B5EF4-FFF2-40B4-BE49-F238E27FC236}">
                <a16:creationId xmlns:a16="http://schemas.microsoft.com/office/drawing/2014/main" id="{B8535CA4-A4BE-5AFB-91BA-D728AD838F52}"/>
              </a:ext>
            </a:extLst>
          </p:cNvPr>
          <p:cNvPicPr>
            <a:picLocks noChangeAspect="1"/>
          </p:cNvPicPr>
          <p:nvPr/>
        </p:nvPicPr>
        <p:blipFill>
          <a:blip r:embed="rId3"/>
          <a:stretch>
            <a:fillRect/>
          </a:stretch>
        </p:blipFill>
        <p:spPr>
          <a:xfrm>
            <a:off x="589344" y="1444557"/>
            <a:ext cx="9156539" cy="4675679"/>
          </a:xfrm>
          <a:prstGeom prst="rect">
            <a:avLst/>
          </a:prstGeom>
          <a:ln w="28575">
            <a:solidFill>
              <a:schemeClr val="tx1"/>
            </a:solidFill>
          </a:ln>
        </p:spPr>
      </p:pic>
      <p:sp>
        <p:nvSpPr>
          <p:cNvPr id="7" name="Speech Bubble: Oval 6">
            <a:extLst>
              <a:ext uri="{FF2B5EF4-FFF2-40B4-BE49-F238E27FC236}">
                <a16:creationId xmlns:a16="http://schemas.microsoft.com/office/drawing/2014/main" id="{BBC265BC-244B-A595-A8C6-2E607E0E2F3F}"/>
              </a:ext>
            </a:extLst>
          </p:cNvPr>
          <p:cNvSpPr/>
          <p:nvPr/>
        </p:nvSpPr>
        <p:spPr>
          <a:xfrm>
            <a:off x="9224866" y="289252"/>
            <a:ext cx="2967134" cy="1109620"/>
          </a:xfrm>
          <a:prstGeom prst="wedgeEllipseCallout">
            <a:avLst>
              <a:gd name="adj1" fmla="val -107732"/>
              <a:gd name="adj2" fmla="val 233122"/>
            </a:avLst>
          </a:prstGeom>
          <a:solidFill>
            <a:srgbClr val="FFFF00"/>
          </a:solid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r>
              <a:rPr lang="en-US" sz="1400" b="1" u="sng" dirty="0">
                <a:solidFill>
                  <a:schemeClr val="tx1"/>
                </a:solidFill>
              </a:rPr>
              <a:t>How</a:t>
            </a:r>
            <a:r>
              <a:rPr lang="en-US" sz="1400" dirty="0">
                <a:solidFill>
                  <a:schemeClr val="tx1"/>
                </a:solidFill>
              </a:rPr>
              <a:t> to efficiently generate and store many independent instances of correlated randomness ?</a:t>
            </a:r>
          </a:p>
        </p:txBody>
      </p:sp>
    </p:spTree>
    <p:extLst>
      <p:ext uri="{BB962C8B-B14F-4D97-AF65-F5344CB8AC3E}">
        <p14:creationId xmlns:p14="http://schemas.microsoft.com/office/powerpoint/2010/main" val="2682195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0BC1BE9-35DC-E668-761C-FEC9B3B34E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3404" y="1814115"/>
            <a:ext cx="942225" cy="148324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58A71810-B0CD-9097-65ED-4BFD7098EBE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6665" y="1883076"/>
            <a:ext cx="1050631" cy="1483245"/>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962190CA-50AC-8A33-146D-E1BA93CD6111}"/>
                  </a:ext>
                </a:extLst>
              </p:cNvPr>
              <p:cNvSpPr txBox="1"/>
              <p:nvPr/>
            </p:nvSpPr>
            <p:spPr>
              <a:xfrm>
                <a:off x="266218" y="5706098"/>
                <a:ext cx="3441837" cy="523220"/>
              </a:xfrm>
              <a:prstGeom prst="rect">
                <a:avLst/>
              </a:prstGeom>
              <a:solidFill>
                <a:schemeClr val="accent2">
                  <a:lumMod val="40000"/>
                  <a:lumOff val="6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2800" b="0" i="1" u="none" strike="noStrike" kern="1200" cap="none" spc="0" normalizeH="0" baseline="0" noProof="0" smtClean="0">
                              <a:ln>
                                <a:noFill/>
                              </a:ln>
                              <a:solidFill>
                                <a:srgbClr val="7030A0"/>
                              </a:solidFill>
                              <a:effectLst/>
                              <a:uLnTx/>
                              <a:uFillTx/>
                              <a:latin typeface="Cambria Math" panose="02040503050406030204" pitchFamily="18" charset="0"/>
                              <a:ea typeface="+mn-ea"/>
                              <a:cs typeface="+mn-cs"/>
                            </a:rPr>
                          </m:ctrlPr>
                        </m:sSubPr>
                        <m:e>
                          <m:r>
                            <a:rPr kumimoji="0" lang="en-US" sz="2800" b="0" i="1" u="none" strike="noStrike" kern="1200" cap="none" spc="0" normalizeH="0" baseline="0" noProof="0" smtClean="0">
                              <a:ln>
                                <a:noFill/>
                              </a:ln>
                              <a:solidFill>
                                <a:srgbClr val="7030A0"/>
                              </a:solidFill>
                              <a:effectLst/>
                              <a:uLnTx/>
                              <a:uFillTx/>
                              <a:latin typeface="Cambria Math" panose="02040503050406030204" pitchFamily="18" charset="0"/>
                              <a:ea typeface="+mn-ea"/>
                              <a:cs typeface="+mn-cs"/>
                            </a:rPr>
                            <m:t>𝑟</m:t>
                          </m:r>
                        </m:e>
                        <m:sub>
                          <m:r>
                            <a:rPr kumimoji="0" lang="en-US" sz="2800" b="0" i="1" u="none" strike="noStrike" kern="1200" cap="none" spc="0" normalizeH="0" baseline="0" noProof="0" smtClean="0">
                              <a:ln>
                                <a:noFill/>
                              </a:ln>
                              <a:solidFill>
                                <a:srgbClr val="7030A0"/>
                              </a:solidFill>
                              <a:effectLst/>
                              <a:uLnTx/>
                              <a:uFillTx/>
                              <a:latin typeface="Cambria Math" panose="02040503050406030204" pitchFamily="18" charset="0"/>
                              <a:ea typeface="+mn-ea"/>
                              <a:cs typeface="+mn-cs"/>
                            </a:rPr>
                            <m:t>𝐴</m:t>
                          </m:r>
                        </m:sub>
                      </m:sSub>
                    </m:oMath>
                  </m:oMathPara>
                </a14:m>
                <a:endParaRPr kumimoji="0" lang="en-US" sz="2800" b="0" i="0" u="none" strike="noStrike" kern="1200" cap="none" spc="0" normalizeH="0" baseline="0" noProof="0">
                  <a:ln>
                    <a:noFill/>
                  </a:ln>
                  <a:solidFill>
                    <a:srgbClr val="7030A0"/>
                  </a:solidFill>
                  <a:effectLst/>
                  <a:uLnTx/>
                  <a:uFillTx/>
                  <a:latin typeface="Calibri" panose="020F0502020204030204"/>
                  <a:ea typeface="+mn-ea"/>
                  <a:cs typeface="+mn-cs"/>
                </a:endParaRPr>
              </a:p>
            </p:txBody>
          </p:sp>
        </mc:Choice>
        <mc:Fallback xmlns="">
          <p:sp>
            <p:nvSpPr>
              <p:cNvPr id="16" name="TextBox 15">
                <a:extLst>
                  <a:ext uri="{FF2B5EF4-FFF2-40B4-BE49-F238E27FC236}">
                    <a16:creationId xmlns:a16="http://schemas.microsoft.com/office/drawing/2014/main" id="{962190CA-50AC-8A33-146D-E1BA93CD6111}"/>
                  </a:ext>
                </a:extLst>
              </p:cNvPr>
              <p:cNvSpPr txBox="1">
                <a:spLocks noRot="1" noChangeAspect="1" noMove="1" noResize="1" noEditPoints="1" noAdjustHandles="1" noChangeArrowheads="1" noChangeShapeType="1" noTextEdit="1"/>
              </p:cNvSpPr>
              <p:nvPr/>
            </p:nvSpPr>
            <p:spPr>
              <a:xfrm>
                <a:off x="266218" y="5706098"/>
                <a:ext cx="3441837" cy="523220"/>
              </a:xfrm>
              <a:prstGeom prst="rect">
                <a:avLst/>
              </a:prstGeom>
              <a:blipFill>
                <a:blip r:embed="rId5"/>
                <a:stretch>
                  <a:fillRect b="-23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F100C647-9EB1-F4C0-30A0-D2B0E35D708A}"/>
                  </a:ext>
                </a:extLst>
              </p:cNvPr>
              <p:cNvSpPr txBox="1"/>
              <p:nvPr/>
            </p:nvSpPr>
            <p:spPr>
              <a:xfrm>
                <a:off x="8166492" y="5744995"/>
                <a:ext cx="3246146" cy="523220"/>
              </a:xfrm>
              <a:prstGeom prst="rect">
                <a:avLst/>
              </a:prstGeom>
              <a:solidFill>
                <a:schemeClr val="accent2">
                  <a:lumMod val="40000"/>
                  <a:lumOff val="6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2800" b="0" i="1" u="none" strike="noStrike" kern="1200" cap="none" spc="0" normalizeH="0" baseline="0" noProof="0" smtClean="0">
                              <a:ln>
                                <a:noFill/>
                              </a:ln>
                              <a:solidFill>
                                <a:srgbClr val="7030A0"/>
                              </a:solidFill>
                              <a:effectLst/>
                              <a:uLnTx/>
                              <a:uFillTx/>
                              <a:latin typeface="Cambria Math" panose="02040503050406030204" pitchFamily="18" charset="0"/>
                              <a:ea typeface="+mn-ea"/>
                              <a:cs typeface="+mn-cs"/>
                            </a:rPr>
                          </m:ctrlPr>
                        </m:sSubPr>
                        <m:e>
                          <m:r>
                            <a:rPr kumimoji="0" lang="en-US" sz="2800" b="0" i="1" u="none" strike="noStrike" kern="1200" cap="none" spc="0" normalizeH="0" baseline="0" noProof="0" smtClean="0">
                              <a:ln>
                                <a:noFill/>
                              </a:ln>
                              <a:solidFill>
                                <a:srgbClr val="7030A0"/>
                              </a:solidFill>
                              <a:effectLst/>
                              <a:uLnTx/>
                              <a:uFillTx/>
                              <a:latin typeface="Cambria Math" panose="02040503050406030204" pitchFamily="18" charset="0"/>
                              <a:ea typeface="+mn-ea"/>
                              <a:cs typeface="+mn-cs"/>
                            </a:rPr>
                            <m:t>𝑟</m:t>
                          </m:r>
                        </m:e>
                        <m:sub>
                          <m:r>
                            <a:rPr kumimoji="0" lang="en-US" sz="2800" b="0" i="1" u="none" strike="noStrike" kern="1200" cap="none" spc="0" normalizeH="0" baseline="0" noProof="0" smtClean="0">
                              <a:ln>
                                <a:noFill/>
                              </a:ln>
                              <a:solidFill>
                                <a:srgbClr val="7030A0"/>
                              </a:solidFill>
                              <a:effectLst/>
                              <a:uLnTx/>
                              <a:uFillTx/>
                              <a:latin typeface="Cambria Math" panose="02040503050406030204" pitchFamily="18" charset="0"/>
                              <a:ea typeface="+mn-ea"/>
                              <a:cs typeface="+mn-cs"/>
                            </a:rPr>
                            <m:t>𝐵</m:t>
                          </m:r>
                        </m:sub>
                      </m:sSub>
                    </m:oMath>
                  </m:oMathPara>
                </a14:m>
                <a:endParaRPr kumimoji="0" lang="en-US" sz="2800" b="0" i="0" u="none" strike="noStrike" kern="1200" cap="none" spc="0" normalizeH="0" baseline="0" noProof="0">
                  <a:ln>
                    <a:noFill/>
                  </a:ln>
                  <a:solidFill>
                    <a:srgbClr val="7030A0"/>
                  </a:solidFill>
                  <a:effectLst/>
                  <a:uLnTx/>
                  <a:uFillTx/>
                  <a:latin typeface="Calibri" panose="020F0502020204030204"/>
                  <a:ea typeface="+mn-ea"/>
                  <a:cs typeface="+mn-cs"/>
                </a:endParaRPr>
              </a:p>
            </p:txBody>
          </p:sp>
        </mc:Choice>
        <mc:Fallback xmlns="">
          <p:sp>
            <p:nvSpPr>
              <p:cNvPr id="18" name="TextBox 17">
                <a:extLst>
                  <a:ext uri="{FF2B5EF4-FFF2-40B4-BE49-F238E27FC236}">
                    <a16:creationId xmlns:a16="http://schemas.microsoft.com/office/drawing/2014/main" id="{F100C647-9EB1-F4C0-30A0-D2B0E35D708A}"/>
                  </a:ext>
                </a:extLst>
              </p:cNvPr>
              <p:cNvSpPr txBox="1">
                <a:spLocks noRot="1" noChangeAspect="1" noMove="1" noResize="1" noEditPoints="1" noAdjustHandles="1" noChangeArrowheads="1" noChangeShapeType="1" noTextEdit="1"/>
              </p:cNvSpPr>
              <p:nvPr/>
            </p:nvSpPr>
            <p:spPr>
              <a:xfrm>
                <a:off x="8166492" y="5744995"/>
                <a:ext cx="3246146" cy="523220"/>
              </a:xfrm>
              <a:prstGeom prst="rect">
                <a:avLst/>
              </a:prstGeom>
              <a:blipFill>
                <a:blip r:embed="rId6"/>
                <a:stretch>
                  <a:fillRect b="-2381"/>
                </a:stretch>
              </a:blipFill>
            </p:spPr>
            <p:txBody>
              <a:bodyPr/>
              <a:lstStyle/>
              <a:p>
                <a:r>
                  <a:rPr lang="en-US">
                    <a:noFill/>
                  </a:rPr>
                  <a:t> </a:t>
                </a:r>
              </a:p>
            </p:txBody>
          </p:sp>
        </mc:Fallback>
      </mc:AlternateContent>
      <p:cxnSp>
        <p:nvCxnSpPr>
          <p:cNvPr id="31" name="Straight Arrow Connector 30">
            <a:extLst>
              <a:ext uri="{FF2B5EF4-FFF2-40B4-BE49-F238E27FC236}">
                <a16:creationId xmlns:a16="http://schemas.microsoft.com/office/drawing/2014/main" id="{6CF74345-35A7-612B-C8E1-7AD111153158}"/>
              </a:ext>
            </a:extLst>
          </p:cNvPr>
          <p:cNvCxnSpPr>
            <a:cxnSpLocks/>
            <a:stCxn id="39" idx="3"/>
            <a:endCxn id="18" idx="1"/>
          </p:cNvCxnSpPr>
          <p:nvPr/>
        </p:nvCxnSpPr>
        <p:spPr>
          <a:xfrm flipV="1">
            <a:off x="7458151" y="6006605"/>
            <a:ext cx="708341" cy="16723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5" name="Straight Arrow Connector 34">
            <a:extLst>
              <a:ext uri="{FF2B5EF4-FFF2-40B4-BE49-F238E27FC236}">
                <a16:creationId xmlns:a16="http://schemas.microsoft.com/office/drawing/2014/main" id="{143C5803-1655-5A0B-2A87-7C9810907B6B}"/>
              </a:ext>
            </a:extLst>
          </p:cNvPr>
          <p:cNvCxnSpPr>
            <a:cxnSpLocks/>
            <a:stCxn id="39" idx="1"/>
            <a:endCxn id="16" idx="3"/>
          </p:cNvCxnSpPr>
          <p:nvPr/>
        </p:nvCxnSpPr>
        <p:spPr>
          <a:xfrm flipH="1" flipV="1">
            <a:off x="3708055" y="5967708"/>
            <a:ext cx="819803" cy="20612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9" name="TextBox 38">
            <a:extLst>
              <a:ext uri="{FF2B5EF4-FFF2-40B4-BE49-F238E27FC236}">
                <a16:creationId xmlns:a16="http://schemas.microsoft.com/office/drawing/2014/main" id="{2EE3653A-0B94-2F0A-CE16-978D65E1531F}"/>
              </a:ext>
            </a:extLst>
          </p:cNvPr>
          <p:cNvSpPr txBox="1"/>
          <p:nvPr/>
        </p:nvSpPr>
        <p:spPr>
          <a:xfrm>
            <a:off x="4527858" y="5850670"/>
            <a:ext cx="2930293"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Long Correlated (Pseudo)Randomness</a:t>
            </a:r>
          </a:p>
        </p:txBody>
      </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DA7F09F5-18D0-EBB5-DE2F-EDA7B951E6C5}"/>
                  </a:ext>
                </a:extLst>
              </p:cNvPr>
              <p:cNvSpPr txBox="1"/>
              <p:nvPr/>
            </p:nvSpPr>
            <p:spPr>
              <a:xfrm>
                <a:off x="1551008" y="3664256"/>
                <a:ext cx="864621" cy="523220"/>
              </a:xfrm>
              <a:prstGeom prst="rect">
                <a:avLst/>
              </a:prstGeom>
              <a:solidFill>
                <a:schemeClr val="accent2">
                  <a:lumMod val="40000"/>
                  <a:lumOff val="6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2800" b="0" i="1" u="none" strike="noStrike" kern="1200" cap="none" spc="0" normalizeH="0" baseline="0" noProof="0" smtClean="0">
                              <a:ln>
                                <a:noFill/>
                              </a:ln>
                              <a:solidFill>
                                <a:srgbClr val="7030A0"/>
                              </a:solidFill>
                              <a:effectLst/>
                              <a:uLnTx/>
                              <a:uFillTx/>
                              <a:latin typeface="Cambria Math" panose="02040503050406030204" pitchFamily="18" charset="0"/>
                              <a:ea typeface="+mn-ea"/>
                              <a:cs typeface="+mn-cs"/>
                            </a:rPr>
                          </m:ctrlPr>
                        </m:sSubPr>
                        <m:e>
                          <m:r>
                            <a:rPr kumimoji="0" lang="en-US" sz="2800" b="0" i="1" u="none" strike="noStrike" kern="1200" cap="none" spc="0" normalizeH="0" baseline="0" noProof="0" smtClean="0">
                              <a:ln>
                                <a:noFill/>
                              </a:ln>
                              <a:solidFill>
                                <a:srgbClr val="7030A0"/>
                              </a:solidFill>
                              <a:effectLst/>
                              <a:uLnTx/>
                              <a:uFillTx/>
                              <a:latin typeface="Cambria Math" panose="02040503050406030204" pitchFamily="18" charset="0"/>
                              <a:ea typeface="+mn-ea"/>
                              <a:cs typeface="+mn-cs"/>
                            </a:rPr>
                            <m:t>𝑠</m:t>
                          </m:r>
                        </m:e>
                        <m:sub>
                          <m:r>
                            <a:rPr kumimoji="0" lang="en-US" sz="2800" b="0" i="1" u="none" strike="noStrike" kern="1200" cap="none" spc="0" normalizeH="0" baseline="0" noProof="0" smtClean="0">
                              <a:ln>
                                <a:noFill/>
                              </a:ln>
                              <a:solidFill>
                                <a:srgbClr val="7030A0"/>
                              </a:solidFill>
                              <a:effectLst/>
                              <a:uLnTx/>
                              <a:uFillTx/>
                              <a:latin typeface="Cambria Math" panose="02040503050406030204" pitchFamily="18" charset="0"/>
                              <a:ea typeface="+mn-ea"/>
                              <a:cs typeface="+mn-cs"/>
                            </a:rPr>
                            <m:t>𝐴</m:t>
                          </m:r>
                        </m:sub>
                      </m:sSub>
                    </m:oMath>
                  </m:oMathPara>
                </a14:m>
                <a:endParaRPr kumimoji="0" lang="en-US" sz="2800" b="0" i="0" u="none" strike="noStrike" kern="1200" cap="none" spc="0" normalizeH="0" baseline="0" noProof="0">
                  <a:ln>
                    <a:noFill/>
                  </a:ln>
                  <a:solidFill>
                    <a:srgbClr val="7030A0"/>
                  </a:solidFill>
                  <a:effectLst/>
                  <a:uLnTx/>
                  <a:uFillTx/>
                  <a:latin typeface="Calibri" panose="020F0502020204030204"/>
                  <a:ea typeface="+mn-ea"/>
                  <a:cs typeface="+mn-cs"/>
                </a:endParaRPr>
              </a:p>
            </p:txBody>
          </p:sp>
        </mc:Choice>
        <mc:Fallback xmlns="">
          <p:sp>
            <p:nvSpPr>
              <p:cNvPr id="23" name="TextBox 22">
                <a:extLst>
                  <a:ext uri="{FF2B5EF4-FFF2-40B4-BE49-F238E27FC236}">
                    <a16:creationId xmlns:a16="http://schemas.microsoft.com/office/drawing/2014/main" id="{DA7F09F5-18D0-EBB5-DE2F-EDA7B951E6C5}"/>
                  </a:ext>
                </a:extLst>
              </p:cNvPr>
              <p:cNvSpPr txBox="1">
                <a:spLocks noRot="1" noChangeAspect="1" noMove="1" noResize="1" noEditPoints="1" noAdjustHandles="1" noChangeArrowheads="1" noChangeShapeType="1" noTextEdit="1"/>
              </p:cNvSpPr>
              <p:nvPr/>
            </p:nvSpPr>
            <p:spPr>
              <a:xfrm>
                <a:off x="1551008" y="3664256"/>
                <a:ext cx="864621" cy="523220"/>
              </a:xfrm>
              <a:prstGeom prst="rect">
                <a:avLst/>
              </a:prstGeom>
              <a:blipFill>
                <a:blip r:embed="rId7"/>
                <a:stretch>
                  <a:fillRect b="-23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A241B7D2-9F02-E8B9-3351-C79414AD04DD}"/>
                  </a:ext>
                </a:extLst>
              </p:cNvPr>
              <p:cNvSpPr txBox="1"/>
              <p:nvPr/>
            </p:nvSpPr>
            <p:spPr>
              <a:xfrm>
                <a:off x="9381834" y="3715528"/>
                <a:ext cx="815462" cy="523220"/>
              </a:xfrm>
              <a:prstGeom prst="rect">
                <a:avLst/>
              </a:prstGeom>
              <a:solidFill>
                <a:schemeClr val="accent2">
                  <a:lumMod val="40000"/>
                  <a:lumOff val="6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2800" b="0" i="1" u="none" strike="noStrike" kern="1200" cap="none" spc="0" normalizeH="0" baseline="0" noProof="0" smtClean="0">
                              <a:ln>
                                <a:noFill/>
                              </a:ln>
                              <a:solidFill>
                                <a:srgbClr val="7030A0"/>
                              </a:solidFill>
                              <a:effectLst/>
                              <a:uLnTx/>
                              <a:uFillTx/>
                              <a:latin typeface="Cambria Math" panose="02040503050406030204" pitchFamily="18" charset="0"/>
                              <a:ea typeface="+mn-ea"/>
                              <a:cs typeface="+mn-cs"/>
                            </a:rPr>
                          </m:ctrlPr>
                        </m:sSubPr>
                        <m:e>
                          <m:r>
                            <a:rPr kumimoji="0" lang="en-US" sz="2800" b="0" i="1" u="none" strike="noStrike" kern="1200" cap="none" spc="0" normalizeH="0" baseline="0" noProof="0" smtClean="0">
                              <a:ln>
                                <a:noFill/>
                              </a:ln>
                              <a:solidFill>
                                <a:srgbClr val="7030A0"/>
                              </a:solidFill>
                              <a:effectLst/>
                              <a:uLnTx/>
                              <a:uFillTx/>
                              <a:latin typeface="Cambria Math" panose="02040503050406030204" pitchFamily="18" charset="0"/>
                              <a:ea typeface="+mn-ea"/>
                              <a:cs typeface="+mn-cs"/>
                            </a:rPr>
                            <m:t>𝑠</m:t>
                          </m:r>
                        </m:e>
                        <m:sub>
                          <m:r>
                            <a:rPr kumimoji="0" lang="en-US" sz="2800" b="0" i="1" u="none" strike="noStrike" kern="1200" cap="none" spc="0" normalizeH="0" baseline="0" noProof="0" smtClean="0">
                              <a:ln>
                                <a:noFill/>
                              </a:ln>
                              <a:solidFill>
                                <a:srgbClr val="7030A0"/>
                              </a:solidFill>
                              <a:effectLst/>
                              <a:uLnTx/>
                              <a:uFillTx/>
                              <a:latin typeface="Cambria Math" panose="02040503050406030204" pitchFamily="18" charset="0"/>
                              <a:ea typeface="+mn-ea"/>
                              <a:cs typeface="+mn-cs"/>
                            </a:rPr>
                            <m:t>𝐵</m:t>
                          </m:r>
                        </m:sub>
                      </m:sSub>
                    </m:oMath>
                  </m:oMathPara>
                </a14:m>
                <a:endParaRPr kumimoji="0" lang="en-US" sz="2800" b="0" i="0" u="none" strike="noStrike" kern="1200" cap="none" spc="0" normalizeH="0" baseline="0" noProof="0">
                  <a:ln>
                    <a:noFill/>
                  </a:ln>
                  <a:solidFill>
                    <a:srgbClr val="7030A0"/>
                  </a:solidFill>
                  <a:effectLst/>
                  <a:uLnTx/>
                  <a:uFillTx/>
                  <a:latin typeface="Calibri" panose="020F0502020204030204"/>
                  <a:ea typeface="+mn-ea"/>
                  <a:cs typeface="+mn-cs"/>
                </a:endParaRPr>
              </a:p>
            </p:txBody>
          </p:sp>
        </mc:Choice>
        <mc:Fallback xmlns="">
          <p:sp>
            <p:nvSpPr>
              <p:cNvPr id="30" name="TextBox 29">
                <a:extLst>
                  <a:ext uri="{FF2B5EF4-FFF2-40B4-BE49-F238E27FC236}">
                    <a16:creationId xmlns:a16="http://schemas.microsoft.com/office/drawing/2014/main" id="{A241B7D2-9F02-E8B9-3351-C79414AD04DD}"/>
                  </a:ext>
                </a:extLst>
              </p:cNvPr>
              <p:cNvSpPr txBox="1">
                <a:spLocks noRot="1" noChangeAspect="1" noMove="1" noResize="1" noEditPoints="1" noAdjustHandles="1" noChangeArrowheads="1" noChangeShapeType="1" noTextEdit="1"/>
              </p:cNvSpPr>
              <p:nvPr/>
            </p:nvSpPr>
            <p:spPr>
              <a:xfrm>
                <a:off x="9381834" y="3715528"/>
                <a:ext cx="815462" cy="523220"/>
              </a:xfrm>
              <a:prstGeom prst="rect">
                <a:avLst/>
              </a:prstGeom>
              <a:blipFill>
                <a:blip r:embed="rId8"/>
                <a:stretch>
                  <a:fillRect b="-2381"/>
                </a:stretch>
              </a:blipFill>
            </p:spPr>
            <p:txBody>
              <a:bodyPr/>
              <a:lstStyle/>
              <a:p>
                <a:r>
                  <a:rPr lang="en-US">
                    <a:noFill/>
                  </a:rPr>
                  <a:t> </a:t>
                </a:r>
              </a:p>
            </p:txBody>
          </p:sp>
        </mc:Fallback>
      </mc:AlternateContent>
      <p:sp>
        <p:nvSpPr>
          <p:cNvPr id="57" name="Trapezoid 56">
            <a:extLst>
              <a:ext uri="{FF2B5EF4-FFF2-40B4-BE49-F238E27FC236}">
                <a16:creationId xmlns:a16="http://schemas.microsoft.com/office/drawing/2014/main" id="{E528442F-5586-C5D7-B6D1-FBEB8EE4AEFB}"/>
              </a:ext>
            </a:extLst>
          </p:cNvPr>
          <p:cNvSpPr/>
          <p:nvPr/>
        </p:nvSpPr>
        <p:spPr>
          <a:xfrm>
            <a:off x="260416" y="4187476"/>
            <a:ext cx="3441837" cy="1506247"/>
          </a:xfrm>
          <a:prstGeom prst="trapezoid">
            <a:avLst>
              <a:gd name="adj" fmla="val 85462"/>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58" name="Trapezoid 57">
            <a:extLst>
              <a:ext uri="{FF2B5EF4-FFF2-40B4-BE49-F238E27FC236}">
                <a16:creationId xmlns:a16="http://schemas.microsoft.com/office/drawing/2014/main" id="{2D6020AA-FC75-EF72-AF3B-E091C9BC81FB}"/>
              </a:ext>
            </a:extLst>
          </p:cNvPr>
          <p:cNvSpPr/>
          <p:nvPr/>
        </p:nvSpPr>
        <p:spPr>
          <a:xfrm>
            <a:off x="8166491" y="4238748"/>
            <a:ext cx="3246147" cy="1506247"/>
          </a:xfrm>
          <a:prstGeom prst="trapezoid">
            <a:avLst>
              <a:gd name="adj" fmla="val 81619"/>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cxnSp>
        <p:nvCxnSpPr>
          <p:cNvPr id="61" name="Straight Arrow Connector 60">
            <a:extLst>
              <a:ext uri="{FF2B5EF4-FFF2-40B4-BE49-F238E27FC236}">
                <a16:creationId xmlns:a16="http://schemas.microsoft.com/office/drawing/2014/main" id="{76AA8671-4A72-7E5F-CF46-66209834A161}"/>
              </a:ext>
            </a:extLst>
          </p:cNvPr>
          <p:cNvCxnSpPr>
            <a:cxnSpLocks/>
            <a:stCxn id="63" idx="3"/>
            <a:endCxn id="30" idx="1"/>
          </p:cNvCxnSpPr>
          <p:nvPr/>
        </p:nvCxnSpPr>
        <p:spPr>
          <a:xfrm>
            <a:off x="7389341" y="3613666"/>
            <a:ext cx="1992493" cy="36347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2" name="Straight Arrow Connector 61">
            <a:extLst>
              <a:ext uri="{FF2B5EF4-FFF2-40B4-BE49-F238E27FC236}">
                <a16:creationId xmlns:a16="http://schemas.microsoft.com/office/drawing/2014/main" id="{F48A6E6E-956D-D57D-E133-2BC12EF85622}"/>
              </a:ext>
            </a:extLst>
          </p:cNvPr>
          <p:cNvCxnSpPr>
            <a:cxnSpLocks/>
            <a:stCxn id="63" idx="1"/>
            <a:endCxn id="23" idx="3"/>
          </p:cNvCxnSpPr>
          <p:nvPr/>
        </p:nvCxnSpPr>
        <p:spPr>
          <a:xfrm flipH="1">
            <a:off x="2415629" y="3613666"/>
            <a:ext cx="2181040" cy="3122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3" name="TextBox 62">
            <a:extLst>
              <a:ext uri="{FF2B5EF4-FFF2-40B4-BE49-F238E27FC236}">
                <a16:creationId xmlns:a16="http://schemas.microsoft.com/office/drawing/2014/main" id="{6D252170-E0AD-A421-6BCF-66991A873F82}"/>
              </a:ext>
            </a:extLst>
          </p:cNvPr>
          <p:cNvSpPr txBox="1"/>
          <p:nvPr/>
        </p:nvSpPr>
        <p:spPr>
          <a:xfrm>
            <a:off x="4596669" y="3429000"/>
            <a:ext cx="279267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Short Correlated seeds</a:t>
            </a:r>
          </a:p>
        </p:txBody>
      </p:sp>
      <p:sp>
        <p:nvSpPr>
          <p:cNvPr id="82" name="TextBox 81">
            <a:extLst>
              <a:ext uri="{FF2B5EF4-FFF2-40B4-BE49-F238E27FC236}">
                <a16:creationId xmlns:a16="http://schemas.microsoft.com/office/drawing/2014/main" id="{3A5F1A76-501F-DEF3-E403-B948E3C46DE9}"/>
              </a:ext>
            </a:extLst>
          </p:cNvPr>
          <p:cNvSpPr txBox="1"/>
          <p:nvPr/>
        </p:nvSpPr>
        <p:spPr>
          <a:xfrm>
            <a:off x="8848777" y="4760110"/>
            <a:ext cx="1881573" cy="461665"/>
          </a:xfrm>
          <a:prstGeom prst="rect">
            <a:avLst/>
          </a:prstGeom>
          <a:noFill/>
        </p:spPr>
        <p:txBody>
          <a:bodyPr wrap="square" rtlCol="0">
            <a:spAutoFit/>
          </a:bodyPr>
          <a:lstStyle/>
          <a:p>
            <a:pPr lvl="0" algn="ctr">
              <a:defRPr/>
            </a:pPr>
            <a:r>
              <a:rPr lang="en-US" sz="2400" b="1" dirty="0" err="1">
                <a:solidFill>
                  <a:schemeClr val="accent3"/>
                </a:solidFill>
                <a:latin typeface="Calibri" panose="020F0502020204030204"/>
              </a:rPr>
              <a:t>PCG.Expand</a:t>
            </a:r>
            <a:endParaRPr lang="en-US" sz="2400" b="1" dirty="0">
              <a:solidFill>
                <a:schemeClr val="accent3"/>
              </a:solidFill>
              <a:latin typeface="Calibri" panose="020F0502020204030204"/>
            </a:endParaRPr>
          </a:p>
        </p:txBody>
      </p:sp>
      <p:sp>
        <p:nvSpPr>
          <p:cNvPr id="83" name="TextBox 82">
            <a:extLst>
              <a:ext uri="{FF2B5EF4-FFF2-40B4-BE49-F238E27FC236}">
                <a16:creationId xmlns:a16="http://schemas.microsoft.com/office/drawing/2014/main" id="{D55C015F-890A-17B8-571D-3452FCEE7FCE}"/>
              </a:ext>
            </a:extLst>
          </p:cNvPr>
          <p:cNvSpPr txBox="1"/>
          <p:nvPr/>
        </p:nvSpPr>
        <p:spPr>
          <a:xfrm>
            <a:off x="950441" y="4791816"/>
            <a:ext cx="1933631"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chemeClr val="accent3"/>
                </a:solidFill>
                <a:effectLst/>
                <a:uLnTx/>
                <a:uFillTx/>
                <a:latin typeface="Calibri" panose="020F0502020204030204"/>
                <a:ea typeface="+mn-ea"/>
                <a:cs typeface="+mn-cs"/>
              </a:rPr>
              <a:t>PCG.Expand</a:t>
            </a:r>
            <a:endParaRPr kumimoji="0" lang="en-US" sz="2400" b="1" i="0" u="none" strike="noStrike" kern="1200" cap="none" spc="0" normalizeH="0" baseline="0" noProof="0" dirty="0">
              <a:ln>
                <a:noFill/>
              </a:ln>
              <a:solidFill>
                <a:schemeClr val="accent3"/>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5E6821E-AF8C-CD87-5241-FD79A9E7CB80}"/>
              </a:ext>
            </a:extLst>
          </p:cNvPr>
          <p:cNvSpPr>
            <a:spLocks noGrp="1"/>
          </p:cNvSpPr>
          <p:nvPr>
            <p:ph type="title"/>
          </p:nvPr>
        </p:nvSpPr>
        <p:spPr>
          <a:xfrm>
            <a:off x="-50800" y="-3469"/>
            <a:ext cx="12293600" cy="707537"/>
          </a:xfrm>
        </p:spPr>
        <p:txBody>
          <a:bodyPr>
            <a:noAutofit/>
          </a:bodyPr>
          <a:lstStyle/>
          <a:p>
            <a:r>
              <a:rPr lang="en-US" sz="3600" dirty="0"/>
              <a:t>Pseudorandom Correlation Generator (PCG) [BCGI18, BCGKIS19]</a:t>
            </a:r>
          </a:p>
        </p:txBody>
      </p:sp>
      <p:sp>
        <p:nvSpPr>
          <p:cNvPr id="3" name="Speech Bubble: Oval 6">
            <a:extLst>
              <a:ext uri="{FF2B5EF4-FFF2-40B4-BE49-F238E27FC236}">
                <a16:creationId xmlns:a16="http://schemas.microsoft.com/office/drawing/2014/main" id="{AAFC0D73-0F3A-380E-B041-8E86B2D1C3F4}"/>
              </a:ext>
            </a:extLst>
          </p:cNvPr>
          <p:cNvSpPr/>
          <p:nvPr/>
        </p:nvSpPr>
        <p:spPr>
          <a:xfrm>
            <a:off x="3064879" y="3810567"/>
            <a:ext cx="5611086" cy="1506246"/>
          </a:xfrm>
          <a:prstGeom prst="wedgeEllipseCallout">
            <a:avLst>
              <a:gd name="adj1" fmla="val -44619"/>
              <a:gd name="adj2" fmla="val 44933"/>
            </a:avLst>
          </a:prstGeom>
          <a:solidFill>
            <a:srgbClr val="FFFF00"/>
          </a:solid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r>
              <a:rPr lang="en-US" sz="1400" b="1" u="sng" dirty="0">
                <a:solidFill>
                  <a:schemeClr val="tx1"/>
                </a:solidFill>
              </a:rPr>
              <a:t>Communication Efficiency</a:t>
            </a:r>
          </a:p>
          <a:p>
            <a:pPr algn="ctr"/>
            <a:endParaRPr lang="en-US" sz="1400" b="1" u="sng" dirty="0">
              <a:solidFill>
                <a:schemeClr val="tx1"/>
              </a:solidFill>
            </a:endParaRPr>
          </a:p>
          <a:p>
            <a:r>
              <a:rPr lang="en-US" sz="1400" dirty="0">
                <a:solidFill>
                  <a:schemeClr val="tx1"/>
                </a:solidFill>
              </a:rPr>
              <a:t>Sublinear in the length of output correlated randomness</a:t>
            </a:r>
          </a:p>
        </p:txBody>
      </p:sp>
      <p:sp>
        <p:nvSpPr>
          <p:cNvPr id="6" name="Rounded Rectangle 5">
            <a:extLst>
              <a:ext uri="{FF2B5EF4-FFF2-40B4-BE49-F238E27FC236}">
                <a16:creationId xmlns:a16="http://schemas.microsoft.com/office/drawing/2014/main" id="{5A7EB946-6229-F433-99DB-55FE60E839F3}"/>
              </a:ext>
            </a:extLst>
          </p:cNvPr>
          <p:cNvSpPr/>
          <p:nvPr/>
        </p:nvSpPr>
        <p:spPr>
          <a:xfrm>
            <a:off x="5121863" y="2159440"/>
            <a:ext cx="1682093" cy="763929"/>
          </a:xfrm>
          <a:prstGeom prst="roundRect">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r>
              <a:rPr lang="en-US" sz="2400" b="1" dirty="0" err="1">
                <a:solidFill>
                  <a:schemeClr val="accent3"/>
                </a:solidFill>
              </a:rPr>
              <a:t>PCG.Gen</a:t>
            </a:r>
            <a:endParaRPr lang="en-US" sz="2400" b="1" dirty="0">
              <a:solidFill>
                <a:schemeClr val="accent3"/>
              </a:solidFill>
            </a:endParaRPr>
          </a:p>
        </p:txBody>
      </p:sp>
      <p:sp>
        <p:nvSpPr>
          <p:cNvPr id="8" name="Right Arrow 7">
            <a:extLst>
              <a:ext uri="{FF2B5EF4-FFF2-40B4-BE49-F238E27FC236}">
                <a16:creationId xmlns:a16="http://schemas.microsoft.com/office/drawing/2014/main" id="{73823E6B-A581-E8BA-954B-E49823F933B6}"/>
              </a:ext>
            </a:extLst>
          </p:cNvPr>
          <p:cNvSpPr/>
          <p:nvPr/>
        </p:nvSpPr>
        <p:spPr>
          <a:xfrm rot="9310533">
            <a:off x="2589610" y="3077408"/>
            <a:ext cx="2299746" cy="329355"/>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9" name="Right Arrow 8">
            <a:extLst>
              <a:ext uri="{FF2B5EF4-FFF2-40B4-BE49-F238E27FC236}">
                <a16:creationId xmlns:a16="http://schemas.microsoft.com/office/drawing/2014/main" id="{0431E848-788E-AF8B-6509-9EFF24262027}"/>
              </a:ext>
            </a:extLst>
          </p:cNvPr>
          <p:cNvSpPr/>
          <p:nvPr/>
        </p:nvSpPr>
        <p:spPr>
          <a:xfrm rot="1343744">
            <a:off x="6897467" y="3039465"/>
            <a:ext cx="2299746" cy="329355"/>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7872A874-512D-EBD5-904B-3A0B07BF7197}"/>
                  </a:ext>
                </a:extLst>
              </p:cNvPr>
              <p:cNvSpPr txBox="1"/>
              <p:nvPr/>
            </p:nvSpPr>
            <p:spPr>
              <a:xfrm>
                <a:off x="3693656" y="993892"/>
                <a:ext cx="5453009" cy="461665"/>
              </a:xfrm>
              <a:prstGeom prst="rect">
                <a:avLst/>
              </a:prstGeom>
              <a:noFill/>
            </p:spPr>
            <p:txBody>
              <a:bodyPr wrap="square" rtlCol="0">
                <a:spAutoFit/>
              </a:bodyPr>
              <a:lstStyle/>
              <a:p>
                <a:r>
                  <a:rPr lang="en-US" sz="2400" dirty="0"/>
                  <a:t>Correctness: </a:t>
                </a:r>
                <a14:m>
                  <m:oMath xmlns:m="http://schemas.openxmlformats.org/officeDocument/2006/math">
                    <m:d>
                      <m:dPr>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𝑟</m:t>
                            </m:r>
                          </m:e>
                          <m:sub>
                            <m:r>
                              <a:rPr lang="en-US" sz="2400" b="0" i="1" smtClean="0">
                                <a:latin typeface="Cambria Math" panose="02040503050406030204" pitchFamily="18" charset="0"/>
                              </a:rPr>
                              <m:t>𝐴</m:t>
                            </m:r>
                          </m:sub>
                        </m:sSub>
                        <m:r>
                          <a:rPr lang="en-US" sz="2400" b="0" i="1" smtClean="0">
                            <a:latin typeface="Cambria Math" panose="02040503050406030204" pitchFamily="18" charset="0"/>
                          </a:rPr>
                          <m:t>, </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𝑟</m:t>
                            </m:r>
                          </m:e>
                          <m:sub>
                            <m:r>
                              <a:rPr lang="en-US" sz="2400" b="0" i="1" smtClean="0">
                                <a:latin typeface="Cambria Math" panose="02040503050406030204" pitchFamily="18" charset="0"/>
                              </a:rPr>
                              <m:t>𝐵</m:t>
                            </m:r>
                          </m:sub>
                        </m:sSub>
                      </m:e>
                    </m:d>
                    <m:r>
                      <a:rPr lang="en-US" sz="2400" b="0" i="1" smtClean="0">
                        <a:latin typeface="Cambria Math" panose="02040503050406030204" pitchFamily="18" charset="0"/>
                      </a:rPr>
                      <m:t>≈</m:t>
                    </m:r>
                    <m:r>
                      <m:rPr>
                        <m:sty m:val="p"/>
                      </m:rPr>
                      <a:rPr lang="en-US" sz="2400" b="0" i="0" smtClean="0">
                        <a:latin typeface="Cambria Math" panose="02040503050406030204" pitchFamily="18" charset="0"/>
                      </a:rPr>
                      <m:t>Share</m:t>
                    </m:r>
                    <m:sSub>
                      <m:sSubPr>
                        <m:ctrlPr>
                          <a:rPr lang="en-US" sz="2400" b="0" i="1" smtClean="0">
                            <a:latin typeface="Cambria Math" panose="02040503050406030204" pitchFamily="18" charset="0"/>
                          </a:rPr>
                        </m:ctrlPr>
                      </m:sSubPr>
                      <m:e>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𝑟</m:t>
                            </m:r>
                          </m:e>
                        </m:d>
                      </m:e>
                      <m:sub>
                        <m:r>
                          <a:rPr lang="en-US" sz="2400" b="0" i="1" smtClean="0">
                            <a:latin typeface="Cambria Math" panose="02040503050406030204" pitchFamily="18" charset="0"/>
                          </a:rPr>
                          <m:t>𝑟</m:t>
                        </m:r>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𝐷</m:t>
                            </m:r>
                          </m:e>
                          <m:sup>
                            <m:r>
                              <a:rPr lang="en-US" sz="2400" b="0" i="1" smtClean="0">
                                <a:latin typeface="Cambria Math" panose="02040503050406030204" pitchFamily="18" charset="0"/>
                              </a:rPr>
                              <m:t>𝑛</m:t>
                            </m:r>
                          </m:sup>
                        </m:sSup>
                      </m:sub>
                    </m:sSub>
                  </m:oMath>
                </a14:m>
                <a:endParaRPr lang="en-US" sz="2400" b="0" dirty="0"/>
              </a:p>
            </p:txBody>
          </p:sp>
        </mc:Choice>
        <mc:Fallback xmlns="">
          <p:sp>
            <p:nvSpPr>
              <p:cNvPr id="10" name="TextBox 9">
                <a:extLst>
                  <a:ext uri="{FF2B5EF4-FFF2-40B4-BE49-F238E27FC236}">
                    <a16:creationId xmlns:a16="http://schemas.microsoft.com/office/drawing/2014/main" id="{7872A874-512D-EBD5-904B-3A0B07BF7197}"/>
                  </a:ext>
                </a:extLst>
              </p:cNvPr>
              <p:cNvSpPr txBox="1">
                <a:spLocks noRot="1" noChangeAspect="1" noMove="1" noResize="1" noEditPoints="1" noAdjustHandles="1" noChangeArrowheads="1" noChangeShapeType="1" noTextEdit="1"/>
              </p:cNvSpPr>
              <p:nvPr/>
            </p:nvSpPr>
            <p:spPr>
              <a:xfrm>
                <a:off x="3693656" y="993892"/>
                <a:ext cx="5453009" cy="461665"/>
              </a:xfrm>
              <a:prstGeom prst="rect">
                <a:avLst/>
              </a:prstGeom>
              <a:blipFill>
                <a:blip r:embed="rId9"/>
                <a:stretch>
                  <a:fillRect l="-1628" t="-10811" b="-297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AFD7E5B8-1546-DDD2-5151-10DADB702668}"/>
                  </a:ext>
                </a:extLst>
              </p:cNvPr>
              <p:cNvSpPr txBox="1"/>
              <p:nvPr/>
            </p:nvSpPr>
            <p:spPr>
              <a:xfrm>
                <a:off x="3757057" y="1606952"/>
                <a:ext cx="4919951" cy="461665"/>
              </a:xfrm>
              <a:prstGeom prst="rect">
                <a:avLst/>
              </a:prstGeom>
              <a:noFill/>
            </p:spPr>
            <p:txBody>
              <a:bodyPr wrap="square" rtlCol="0">
                <a:spAutoFit/>
              </a:bodyPr>
              <a:lstStyle/>
              <a:p>
                <a:r>
                  <a:rPr lang="en-US" sz="2400" dirty="0"/>
                  <a:t>Security: </a:t>
                </a:r>
                <a14:m>
                  <m:oMath xmlns:m="http://schemas.openxmlformats.org/officeDocument/2006/math">
                    <m:d>
                      <m:dPr>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𝑠</m:t>
                            </m:r>
                          </m:e>
                          <m:sub>
                            <m:r>
                              <a:rPr lang="en-US" sz="2400" b="0" i="1" smtClean="0">
                                <a:latin typeface="Cambria Math" panose="02040503050406030204" pitchFamily="18" charset="0"/>
                              </a:rPr>
                              <m:t>𝐴</m:t>
                            </m:r>
                          </m:sub>
                        </m:sSub>
                        <m:r>
                          <a:rPr lang="en-US" sz="2400" b="0" i="1" smtClean="0">
                            <a:latin typeface="Cambria Math" panose="02040503050406030204" pitchFamily="18" charset="0"/>
                          </a:rPr>
                          <m:t>, </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𝑟</m:t>
                            </m:r>
                          </m:e>
                          <m:sub>
                            <m:r>
                              <a:rPr lang="en-US" sz="2400" b="0" i="1" smtClean="0">
                                <a:latin typeface="Cambria Math" panose="02040503050406030204" pitchFamily="18" charset="0"/>
                              </a:rPr>
                              <m:t>𝐵</m:t>
                            </m:r>
                          </m:sub>
                        </m:sSub>
                      </m:e>
                    </m:d>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d>
                          <m:dPr>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𝑠</m:t>
                                </m:r>
                              </m:e>
                              <m:sub>
                                <m:r>
                                  <a:rPr lang="en-US" sz="2400" b="0" i="1" smtClean="0">
                                    <a:latin typeface="Cambria Math" panose="02040503050406030204" pitchFamily="18" charset="0"/>
                                  </a:rPr>
                                  <m:t>𝐴</m:t>
                                </m:r>
                              </m:sub>
                            </m:sSub>
                            <m:r>
                              <a:rPr lang="en-US" sz="2400" b="0" i="1" smtClean="0">
                                <a:latin typeface="Cambria Math" panose="02040503050406030204" pitchFamily="18" charset="0"/>
                              </a:rPr>
                              <m:t>,</m:t>
                            </m:r>
                            <m:r>
                              <a:rPr lang="en-US" sz="2400" b="0" i="1" smtClean="0">
                                <a:latin typeface="Cambria Math" panose="02040503050406030204" pitchFamily="18" charset="0"/>
                              </a:rPr>
                              <m:t>𝑟</m:t>
                            </m:r>
                            <m:r>
                              <a:rPr lang="en-US" sz="2400" b="0" i="1" smtClean="0">
                                <a:latin typeface="Cambria Math" panose="02040503050406030204" pitchFamily="18" charset="0"/>
                              </a:rPr>
                              <m:t> −</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𝑟</m:t>
                                </m:r>
                              </m:e>
                              <m:sub>
                                <m:r>
                                  <a:rPr lang="en-US" sz="2400" b="0" i="1" smtClean="0">
                                    <a:latin typeface="Cambria Math" panose="02040503050406030204" pitchFamily="18" charset="0"/>
                                  </a:rPr>
                                  <m:t>𝐴</m:t>
                                </m:r>
                              </m:sub>
                            </m:sSub>
                          </m:e>
                        </m:d>
                      </m:e>
                      <m:sub>
                        <m:r>
                          <a:rPr lang="en-US" sz="2400" b="0" i="1" smtClean="0">
                            <a:latin typeface="Cambria Math" panose="02040503050406030204" pitchFamily="18" charset="0"/>
                          </a:rPr>
                          <m:t>𝑟</m:t>
                        </m:r>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𝐷</m:t>
                            </m:r>
                          </m:e>
                          <m:sup>
                            <m:r>
                              <a:rPr lang="en-US" sz="2400" b="0" i="1" smtClean="0">
                                <a:latin typeface="Cambria Math" panose="02040503050406030204" pitchFamily="18" charset="0"/>
                              </a:rPr>
                              <m:t>𝑛</m:t>
                            </m:r>
                          </m:sup>
                        </m:sSup>
                      </m:sub>
                    </m:sSub>
                    <m:r>
                      <a:rPr lang="en-US" sz="2400" b="0" i="1" smtClean="0">
                        <a:latin typeface="Cambria Math" panose="02040503050406030204" pitchFamily="18" charset="0"/>
                      </a:rPr>
                      <m:t> </m:t>
                    </m:r>
                  </m:oMath>
                </a14:m>
                <a:endParaRPr lang="en-US" sz="2400" dirty="0"/>
              </a:p>
            </p:txBody>
          </p:sp>
        </mc:Choice>
        <mc:Fallback xmlns="">
          <p:sp>
            <p:nvSpPr>
              <p:cNvPr id="11" name="TextBox 10">
                <a:extLst>
                  <a:ext uri="{FF2B5EF4-FFF2-40B4-BE49-F238E27FC236}">
                    <a16:creationId xmlns:a16="http://schemas.microsoft.com/office/drawing/2014/main" id="{AFD7E5B8-1546-DDD2-5151-10DADB702668}"/>
                  </a:ext>
                </a:extLst>
              </p:cNvPr>
              <p:cNvSpPr txBox="1">
                <a:spLocks noRot="1" noChangeAspect="1" noMove="1" noResize="1" noEditPoints="1" noAdjustHandles="1" noChangeArrowheads="1" noChangeShapeType="1" noTextEdit="1"/>
              </p:cNvSpPr>
              <p:nvPr/>
            </p:nvSpPr>
            <p:spPr>
              <a:xfrm>
                <a:off x="3757057" y="1606952"/>
                <a:ext cx="4919951" cy="461665"/>
              </a:xfrm>
              <a:prstGeom prst="rect">
                <a:avLst/>
              </a:prstGeom>
              <a:blipFill>
                <a:blip r:embed="rId10"/>
                <a:stretch>
                  <a:fillRect l="-1799" t="-10811" r="-771" b="-29730"/>
                </a:stretch>
              </a:blipFill>
            </p:spPr>
            <p:txBody>
              <a:bodyPr/>
              <a:lstStyle/>
              <a:p>
                <a:r>
                  <a:rPr lang="en-US">
                    <a:noFill/>
                  </a:rPr>
                  <a:t> </a:t>
                </a:r>
              </a:p>
            </p:txBody>
          </p:sp>
        </mc:Fallback>
      </mc:AlternateContent>
      <p:cxnSp>
        <p:nvCxnSpPr>
          <p:cNvPr id="12" name="Straight Arrow Connector 11">
            <a:extLst>
              <a:ext uri="{FF2B5EF4-FFF2-40B4-BE49-F238E27FC236}">
                <a16:creationId xmlns:a16="http://schemas.microsoft.com/office/drawing/2014/main" id="{7F9AE899-E8C8-8C68-09C6-49A8E30532F2}"/>
              </a:ext>
            </a:extLst>
          </p:cNvPr>
          <p:cNvCxnSpPr>
            <a:cxnSpLocks/>
          </p:cNvCxnSpPr>
          <p:nvPr/>
        </p:nvCxnSpPr>
        <p:spPr>
          <a:xfrm flipH="1">
            <a:off x="284816" y="6448564"/>
            <a:ext cx="3454667" cy="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14" name="Straight Arrow Connector 13">
            <a:extLst>
              <a:ext uri="{FF2B5EF4-FFF2-40B4-BE49-F238E27FC236}">
                <a16:creationId xmlns:a16="http://schemas.microsoft.com/office/drawing/2014/main" id="{2111FA84-1D6F-DCB6-831D-9DC5F458BDE5}"/>
              </a:ext>
            </a:extLst>
          </p:cNvPr>
          <p:cNvCxnSpPr>
            <a:cxnSpLocks/>
          </p:cNvCxnSpPr>
          <p:nvPr/>
        </p:nvCxnSpPr>
        <p:spPr>
          <a:xfrm flipH="1">
            <a:off x="8166491" y="6422103"/>
            <a:ext cx="3246147" cy="11834"/>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6B0F36CB-E92A-54F3-6C42-89B6B153B87B}"/>
                  </a:ext>
                </a:extLst>
              </p:cNvPr>
              <p:cNvSpPr txBox="1"/>
              <p:nvPr/>
            </p:nvSpPr>
            <p:spPr>
              <a:xfrm>
                <a:off x="1516025" y="6433937"/>
                <a:ext cx="47111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𝑛</m:t>
                      </m:r>
                    </m:oMath>
                  </m:oMathPara>
                </a14:m>
                <a:endParaRPr lang="en-US" dirty="0"/>
              </a:p>
            </p:txBody>
          </p:sp>
        </mc:Choice>
        <mc:Fallback xmlns="">
          <p:sp>
            <p:nvSpPr>
              <p:cNvPr id="17" name="TextBox 16">
                <a:extLst>
                  <a:ext uri="{FF2B5EF4-FFF2-40B4-BE49-F238E27FC236}">
                    <a16:creationId xmlns:a16="http://schemas.microsoft.com/office/drawing/2014/main" id="{6B0F36CB-E92A-54F3-6C42-89B6B153B87B}"/>
                  </a:ext>
                </a:extLst>
              </p:cNvPr>
              <p:cNvSpPr txBox="1">
                <a:spLocks noRot="1" noChangeAspect="1" noMove="1" noResize="1" noEditPoints="1" noAdjustHandles="1" noChangeArrowheads="1" noChangeShapeType="1" noTextEdit="1"/>
              </p:cNvSpPr>
              <p:nvPr/>
            </p:nvSpPr>
            <p:spPr>
              <a:xfrm>
                <a:off x="1516025" y="6433937"/>
                <a:ext cx="471112" cy="369332"/>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9D93C81B-FE15-C373-0884-7709C87B1D28}"/>
                  </a:ext>
                </a:extLst>
              </p:cNvPr>
              <p:cNvSpPr txBox="1"/>
              <p:nvPr/>
            </p:nvSpPr>
            <p:spPr>
              <a:xfrm>
                <a:off x="9554009" y="6422103"/>
                <a:ext cx="47111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𝑛</m:t>
                      </m:r>
                    </m:oMath>
                  </m:oMathPara>
                </a14:m>
                <a:endParaRPr lang="en-US" dirty="0"/>
              </a:p>
            </p:txBody>
          </p:sp>
        </mc:Choice>
        <mc:Fallback xmlns="">
          <p:sp>
            <p:nvSpPr>
              <p:cNvPr id="19" name="TextBox 18">
                <a:extLst>
                  <a:ext uri="{FF2B5EF4-FFF2-40B4-BE49-F238E27FC236}">
                    <a16:creationId xmlns:a16="http://schemas.microsoft.com/office/drawing/2014/main" id="{9D93C81B-FE15-C373-0884-7709C87B1D28}"/>
                  </a:ext>
                </a:extLst>
              </p:cNvPr>
              <p:cNvSpPr txBox="1">
                <a:spLocks noRot="1" noChangeAspect="1" noMove="1" noResize="1" noEditPoints="1" noAdjustHandles="1" noChangeArrowheads="1" noChangeShapeType="1" noTextEdit="1"/>
              </p:cNvSpPr>
              <p:nvPr/>
            </p:nvSpPr>
            <p:spPr>
              <a:xfrm>
                <a:off x="9554009" y="6422103"/>
                <a:ext cx="471112" cy="369332"/>
              </a:xfrm>
              <a:prstGeom prst="rect">
                <a:avLst/>
              </a:prstGeom>
              <a:blipFill>
                <a:blip r:embed="rId11"/>
                <a:stretch>
                  <a:fillRect/>
                </a:stretch>
              </a:blipFill>
            </p:spPr>
            <p:txBody>
              <a:bodyPr/>
              <a:lstStyle/>
              <a:p>
                <a:r>
                  <a:rPr lang="en-US">
                    <a:noFill/>
                  </a:rPr>
                  <a:t> </a:t>
                </a:r>
              </a:p>
            </p:txBody>
          </p:sp>
        </mc:Fallback>
      </mc:AlternateContent>
      <p:pic>
        <p:nvPicPr>
          <p:cNvPr id="25" name="Picture 24">
            <a:extLst>
              <a:ext uri="{FF2B5EF4-FFF2-40B4-BE49-F238E27FC236}">
                <a16:creationId xmlns:a16="http://schemas.microsoft.com/office/drawing/2014/main" id="{4B5564FD-862D-CA8E-440D-500A97019A3B}"/>
              </a:ext>
            </a:extLst>
          </p:cNvPr>
          <p:cNvPicPr>
            <a:picLocks noChangeAspect="1"/>
          </p:cNvPicPr>
          <p:nvPr/>
        </p:nvPicPr>
        <p:blipFill>
          <a:blip r:embed="rId12"/>
          <a:stretch>
            <a:fillRect/>
          </a:stretch>
        </p:blipFill>
        <p:spPr>
          <a:xfrm>
            <a:off x="1266668" y="1716820"/>
            <a:ext cx="1249825" cy="1343096"/>
          </a:xfrm>
          <a:prstGeom prst="rect">
            <a:avLst/>
          </a:prstGeom>
        </p:spPr>
      </p:pic>
    </p:spTree>
    <p:extLst>
      <p:ext uri="{BB962C8B-B14F-4D97-AF65-F5344CB8AC3E}">
        <p14:creationId xmlns:p14="http://schemas.microsoft.com/office/powerpoint/2010/main" val="355846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8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9"/>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5"/>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1"/>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7"/>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12"/>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14"/>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9"/>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0"/>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11"/>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animBg="1"/>
      <p:bldP spid="39" grpId="0"/>
      <p:bldP spid="23" grpId="0" animBg="1"/>
      <p:bldP spid="30" grpId="0" animBg="1"/>
      <p:bldP spid="57" grpId="0" animBg="1"/>
      <p:bldP spid="58" grpId="0" animBg="1"/>
      <p:bldP spid="63" grpId="0"/>
      <p:bldP spid="82" grpId="0"/>
      <p:bldP spid="83" grpId="0"/>
      <p:bldP spid="3" grpId="0" animBg="1"/>
      <p:bldP spid="6" grpId="0" animBg="1"/>
      <p:bldP spid="8" grpId="0" animBg="1"/>
      <p:bldP spid="9" grpId="0" animBg="1"/>
      <p:bldP spid="10" grpId="0"/>
      <p:bldP spid="11" grpId="0"/>
      <p:bldP spid="17" grpId="0"/>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19C44-B035-F88F-506E-09E9E41990B9}"/>
              </a:ext>
            </a:extLst>
          </p:cNvPr>
          <p:cNvSpPr>
            <a:spLocks noGrp="1"/>
          </p:cNvSpPr>
          <p:nvPr>
            <p:ph type="title"/>
          </p:nvPr>
        </p:nvSpPr>
        <p:spPr/>
        <p:txBody>
          <a:bodyPr/>
          <a:lstStyle/>
          <a:p>
            <a:r>
              <a:rPr lang="en-US"/>
              <a:t>Limitations of existing works</a:t>
            </a:r>
          </a:p>
        </p:txBody>
      </p:sp>
      <p:sp>
        <p:nvSpPr>
          <p:cNvPr id="3" name="Content Placeholder 2">
            <a:extLst>
              <a:ext uri="{FF2B5EF4-FFF2-40B4-BE49-F238E27FC236}">
                <a16:creationId xmlns:a16="http://schemas.microsoft.com/office/drawing/2014/main" id="{68B8FD36-AF5F-1366-01CC-12588E3A9FBC}"/>
              </a:ext>
            </a:extLst>
          </p:cNvPr>
          <p:cNvSpPr>
            <a:spLocks noGrp="1"/>
          </p:cNvSpPr>
          <p:nvPr>
            <p:ph idx="1"/>
          </p:nvPr>
        </p:nvSpPr>
        <p:spPr>
          <a:xfrm>
            <a:off x="683559" y="1084386"/>
            <a:ext cx="11156576" cy="5092578"/>
          </a:xfrm>
        </p:spPr>
        <p:txBody>
          <a:bodyPr/>
          <a:lstStyle/>
          <a:p>
            <a:r>
              <a:rPr lang="en-US" dirty="0"/>
              <a:t>Efficient PCGs are limited to simple correlations.</a:t>
            </a:r>
          </a:p>
          <a:p>
            <a:pPr lvl="1"/>
            <a:r>
              <a:rPr lang="en-US" dirty="0"/>
              <a:t>Multiplication triples</a:t>
            </a:r>
          </a:p>
          <a:p>
            <a:pPr lvl="1"/>
            <a:r>
              <a:rPr lang="en-US" dirty="0"/>
              <a:t>Random Oblivious Transfer (ROT)</a:t>
            </a:r>
          </a:p>
          <a:p>
            <a:pPr lvl="1"/>
            <a:r>
              <a:rPr lang="en-US" dirty="0"/>
              <a:t>Oblivious Linear Evaluation (OLE)</a:t>
            </a:r>
          </a:p>
          <a:p>
            <a:pPr marL="457200" lvl="1" indent="0">
              <a:buNone/>
            </a:pPr>
            <a:endParaRPr lang="en-US" dirty="0"/>
          </a:p>
          <a:p>
            <a:r>
              <a:rPr lang="en-US" dirty="0"/>
              <a:t>Extension to richer correlations is possible but practically inefficient.</a:t>
            </a:r>
          </a:p>
          <a:p>
            <a:endParaRPr lang="en-US" dirty="0"/>
          </a:p>
          <a:p>
            <a:r>
              <a:rPr lang="en-US" dirty="0"/>
              <a:t>We provide a practical PCG for a useful correlation called “</a:t>
            </a:r>
            <a:r>
              <a:rPr lang="en-US" b="1" dirty="0"/>
              <a:t>Unit Vector correlation</a:t>
            </a:r>
            <a:r>
              <a:rPr lang="en-US" dirty="0"/>
              <a:t>”.</a:t>
            </a:r>
          </a:p>
          <a:p>
            <a:pPr lvl="1"/>
            <a:endParaRPr lang="en-US" dirty="0"/>
          </a:p>
        </p:txBody>
      </p:sp>
    </p:spTree>
    <p:extLst>
      <p:ext uri="{BB962C8B-B14F-4D97-AF65-F5344CB8AC3E}">
        <p14:creationId xmlns:p14="http://schemas.microsoft.com/office/powerpoint/2010/main" val="1377142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298BA-8AF1-C54B-542E-D3698E8B2594}"/>
              </a:ext>
            </a:extLst>
          </p:cNvPr>
          <p:cNvSpPr>
            <a:spLocks noGrp="1"/>
          </p:cNvSpPr>
          <p:nvPr>
            <p:ph type="title"/>
          </p:nvPr>
        </p:nvSpPr>
        <p:spPr/>
        <p:txBody>
          <a:bodyPr/>
          <a:lstStyle/>
          <a:p>
            <a:r>
              <a:rPr lang="en-US" dirty="0"/>
              <a:t>Unit Vector (UV) Correlation </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C44FA7C2-01CD-3614-8119-F54AEC87159B}"/>
                  </a:ext>
                </a:extLst>
              </p:cNvPr>
              <p:cNvSpPr txBox="1"/>
              <p:nvPr/>
            </p:nvSpPr>
            <p:spPr>
              <a:xfrm>
                <a:off x="2628865" y="5449656"/>
                <a:ext cx="6100928" cy="646331"/>
              </a:xfrm>
              <a:prstGeom prst="rect">
                <a:avLst/>
              </a:prstGeom>
              <a:noFill/>
            </p:spPr>
            <p:txBody>
              <a:bodyPr wrap="square" rtlCol="0">
                <a:spAutoFit/>
              </a:bodyPr>
              <a:lstStyle/>
              <a:p>
                <a:pPr algn="ctr"/>
                <a:r>
                  <a:rPr lang="en-US" dirty="0"/>
                  <a:t>where </a:t>
                </a:r>
                <a14:m>
                  <m:oMath xmlns:m="http://schemas.openxmlformats.org/officeDocument/2006/math">
                    <m:r>
                      <a:rPr lang="en-US" b="0" i="1" smtClean="0">
                        <a:latin typeface="Cambria Math" panose="02040503050406030204" pitchFamily="18" charset="0"/>
                      </a:rPr>
                      <m:t>𝑟</m:t>
                    </m:r>
                  </m:oMath>
                </a14:m>
                <a:r>
                  <a:rPr lang="en-US" dirty="0"/>
                  <a:t> is a </a:t>
                </a:r>
                <a:r>
                  <a:rPr lang="en-US" b="1" dirty="0"/>
                  <a:t>random</a:t>
                </a:r>
                <a:r>
                  <a:rPr lang="en-US" dirty="0"/>
                  <a:t> unit vector (with elements in some ring R) where the non-zero location is </a:t>
                </a:r>
                <a:r>
                  <a:rPr lang="en-US" b="1" dirty="0"/>
                  <a:t>secret</a:t>
                </a:r>
              </a:p>
            </p:txBody>
          </p:sp>
        </mc:Choice>
        <mc:Fallback xmlns="">
          <p:sp>
            <p:nvSpPr>
              <p:cNvPr id="6" name="TextBox 5">
                <a:extLst>
                  <a:ext uri="{FF2B5EF4-FFF2-40B4-BE49-F238E27FC236}">
                    <a16:creationId xmlns:a16="http://schemas.microsoft.com/office/drawing/2014/main" id="{C44FA7C2-01CD-3614-8119-F54AEC87159B}"/>
                  </a:ext>
                </a:extLst>
              </p:cNvPr>
              <p:cNvSpPr txBox="1">
                <a:spLocks noRot="1" noChangeAspect="1" noMove="1" noResize="1" noEditPoints="1" noAdjustHandles="1" noChangeArrowheads="1" noChangeShapeType="1" noTextEdit="1"/>
              </p:cNvSpPr>
              <p:nvPr/>
            </p:nvSpPr>
            <p:spPr>
              <a:xfrm>
                <a:off x="2628865" y="5449656"/>
                <a:ext cx="6100928" cy="646331"/>
              </a:xfrm>
              <a:prstGeom prst="rect">
                <a:avLst/>
              </a:prstGeom>
              <a:blipFill>
                <a:blip r:embed="rId3"/>
                <a:stretch>
                  <a:fillRect t="-3846" r="-830" b="-115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AF4FADC1-F25A-1899-8FBC-08A55008F4C9}"/>
                  </a:ext>
                </a:extLst>
              </p:cNvPr>
              <p:cNvSpPr txBox="1"/>
              <p:nvPr/>
            </p:nvSpPr>
            <p:spPr>
              <a:xfrm>
                <a:off x="983772" y="4777822"/>
                <a:ext cx="485481" cy="523220"/>
              </a:xfrm>
              <a:prstGeom prst="rect">
                <a:avLst/>
              </a:prstGeom>
              <a:solidFill>
                <a:schemeClr val="accent2">
                  <a:lumMod val="40000"/>
                  <a:lumOff val="6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2800" b="0" i="1" u="none" strike="noStrike" kern="1200" cap="none" spc="0" normalizeH="0" baseline="0" noProof="0" smtClean="0">
                              <a:ln>
                                <a:noFill/>
                              </a:ln>
                              <a:solidFill>
                                <a:srgbClr val="7030A0"/>
                              </a:solidFill>
                              <a:effectLst/>
                              <a:uLnTx/>
                              <a:uFillTx/>
                              <a:latin typeface="Cambria Math" panose="02040503050406030204" pitchFamily="18" charset="0"/>
                              <a:ea typeface="+mn-ea"/>
                              <a:cs typeface="+mn-cs"/>
                            </a:rPr>
                          </m:ctrlPr>
                        </m:sSubPr>
                        <m:e>
                          <m:r>
                            <a:rPr kumimoji="0" lang="en-US" sz="2800" b="0" i="1" u="none" strike="noStrike" kern="1200" cap="none" spc="0" normalizeH="0" baseline="0" noProof="0" smtClean="0">
                              <a:ln>
                                <a:noFill/>
                              </a:ln>
                              <a:solidFill>
                                <a:srgbClr val="7030A0"/>
                              </a:solidFill>
                              <a:effectLst/>
                              <a:uLnTx/>
                              <a:uFillTx/>
                              <a:latin typeface="Cambria Math" panose="02040503050406030204" pitchFamily="18" charset="0"/>
                              <a:ea typeface="+mn-ea"/>
                              <a:cs typeface="+mn-cs"/>
                            </a:rPr>
                            <m:t>𝑟</m:t>
                          </m:r>
                        </m:e>
                        <m:sub>
                          <m:r>
                            <a:rPr kumimoji="0" lang="en-US" sz="2800" b="0" i="1" u="none" strike="noStrike" kern="1200" cap="none" spc="0" normalizeH="0" baseline="0" noProof="0" smtClean="0">
                              <a:ln>
                                <a:noFill/>
                              </a:ln>
                              <a:solidFill>
                                <a:srgbClr val="7030A0"/>
                              </a:solidFill>
                              <a:effectLst/>
                              <a:uLnTx/>
                              <a:uFillTx/>
                              <a:latin typeface="Cambria Math" panose="02040503050406030204" pitchFamily="18" charset="0"/>
                              <a:ea typeface="+mn-ea"/>
                              <a:cs typeface="+mn-cs"/>
                            </a:rPr>
                            <m:t>𝐴</m:t>
                          </m:r>
                        </m:sub>
                      </m:sSub>
                    </m:oMath>
                  </m:oMathPara>
                </a14:m>
                <a:endParaRPr kumimoji="0" lang="en-US" sz="2800" b="0" i="0" u="none" strike="noStrike" kern="1200" cap="none" spc="0" normalizeH="0" baseline="0" noProof="0" dirty="0">
                  <a:ln>
                    <a:noFill/>
                  </a:ln>
                  <a:solidFill>
                    <a:srgbClr val="7030A0"/>
                  </a:solidFill>
                  <a:effectLst/>
                  <a:uLnTx/>
                  <a:uFillTx/>
                  <a:latin typeface="Calibri" panose="020F0502020204030204"/>
                  <a:ea typeface="+mn-ea"/>
                  <a:cs typeface="+mn-cs"/>
                </a:endParaRPr>
              </a:p>
            </p:txBody>
          </p:sp>
        </mc:Choice>
        <mc:Fallback xmlns="">
          <p:sp>
            <p:nvSpPr>
              <p:cNvPr id="7" name="TextBox 6">
                <a:extLst>
                  <a:ext uri="{FF2B5EF4-FFF2-40B4-BE49-F238E27FC236}">
                    <a16:creationId xmlns:a16="http://schemas.microsoft.com/office/drawing/2014/main" id="{AF4FADC1-F25A-1899-8FBC-08A55008F4C9}"/>
                  </a:ext>
                </a:extLst>
              </p:cNvPr>
              <p:cNvSpPr txBox="1">
                <a:spLocks noRot="1" noChangeAspect="1" noMove="1" noResize="1" noEditPoints="1" noAdjustHandles="1" noChangeArrowheads="1" noChangeShapeType="1" noTextEdit="1"/>
              </p:cNvSpPr>
              <p:nvPr/>
            </p:nvSpPr>
            <p:spPr>
              <a:xfrm>
                <a:off x="983772" y="4777822"/>
                <a:ext cx="485481" cy="523220"/>
              </a:xfrm>
              <a:prstGeom prst="rect">
                <a:avLst/>
              </a:prstGeom>
              <a:blipFill>
                <a:blip r:embed="rId4"/>
                <a:stretch>
                  <a:fillRect b="-23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0F39506D-359E-D1C8-5914-CECFE4840389}"/>
                  </a:ext>
                </a:extLst>
              </p:cNvPr>
              <p:cNvSpPr txBox="1"/>
              <p:nvPr/>
            </p:nvSpPr>
            <p:spPr>
              <a:xfrm>
                <a:off x="2058595" y="4777822"/>
                <a:ext cx="485481" cy="523220"/>
              </a:xfrm>
              <a:prstGeom prst="rect">
                <a:avLst/>
              </a:prstGeom>
              <a:solidFill>
                <a:schemeClr val="accent2">
                  <a:lumMod val="40000"/>
                  <a:lumOff val="6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2800" b="0" i="1" u="none" strike="noStrike" kern="1200" cap="none" spc="0" normalizeH="0" baseline="0" noProof="0" smtClean="0">
                              <a:ln>
                                <a:noFill/>
                              </a:ln>
                              <a:solidFill>
                                <a:srgbClr val="7030A0"/>
                              </a:solidFill>
                              <a:effectLst/>
                              <a:uLnTx/>
                              <a:uFillTx/>
                              <a:latin typeface="Cambria Math" panose="02040503050406030204" pitchFamily="18" charset="0"/>
                              <a:ea typeface="+mn-ea"/>
                              <a:cs typeface="+mn-cs"/>
                            </a:rPr>
                          </m:ctrlPr>
                        </m:sSubPr>
                        <m:e>
                          <m:r>
                            <a:rPr kumimoji="0" lang="en-US" sz="2800" b="0" i="1" u="none" strike="noStrike" kern="1200" cap="none" spc="0" normalizeH="0" baseline="0" noProof="0" smtClean="0">
                              <a:ln>
                                <a:noFill/>
                              </a:ln>
                              <a:solidFill>
                                <a:srgbClr val="7030A0"/>
                              </a:solidFill>
                              <a:effectLst/>
                              <a:uLnTx/>
                              <a:uFillTx/>
                              <a:latin typeface="Cambria Math" panose="02040503050406030204" pitchFamily="18" charset="0"/>
                              <a:ea typeface="+mn-ea"/>
                              <a:cs typeface="+mn-cs"/>
                            </a:rPr>
                            <m:t>𝑟</m:t>
                          </m:r>
                        </m:e>
                        <m:sub>
                          <m:r>
                            <a:rPr kumimoji="0" lang="en-US" sz="2800" b="0" i="1" u="none" strike="noStrike" kern="1200" cap="none" spc="0" normalizeH="0" baseline="0" noProof="0" smtClean="0">
                              <a:ln>
                                <a:noFill/>
                              </a:ln>
                              <a:solidFill>
                                <a:srgbClr val="7030A0"/>
                              </a:solidFill>
                              <a:effectLst/>
                              <a:uLnTx/>
                              <a:uFillTx/>
                              <a:latin typeface="Cambria Math" panose="02040503050406030204" pitchFamily="18" charset="0"/>
                              <a:ea typeface="+mn-ea"/>
                              <a:cs typeface="+mn-cs"/>
                            </a:rPr>
                            <m:t>𝐵</m:t>
                          </m:r>
                        </m:sub>
                      </m:sSub>
                    </m:oMath>
                  </m:oMathPara>
                </a14:m>
                <a:endParaRPr kumimoji="0" lang="en-US" sz="2800" b="0" i="0" u="none" strike="noStrike" kern="1200" cap="none" spc="0" normalizeH="0" baseline="0" noProof="0" dirty="0">
                  <a:ln>
                    <a:noFill/>
                  </a:ln>
                  <a:solidFill>
                    <a:srgbClr val="7030A0"/>
                  </a:solidFill>
                  <a:effectLst/>
                  <a:uLnTx/>
                  <a:uFillTx/>
                  <a:latin typeface="Calibri" panose="020F0502020204030204"/>
                  <a:ea typeface="+mn-ea"/>
                  <a:cs typeface="+mn-cs"/>
                </a:endParaRPr>
              </a:p>
            </p:txBody>
          </p:sp>
        </mc:Choice>
        <mc:Fallback xmlns="">
          <p:sp>
            <p:nvSpPr>
              <p:cNvPr id="8" name="TextBox 7">
                <a:extLst>
                  <a:ext uri="{FF2B5EF4-FFF2-40B4-BE49-F238E27FC236}">
                    <a16:creationId xmlns:a16="http://schemas.microsoft.com/office/drawing/2014/main" id="{0F39506D-359E-D1C8-5914-CECFE4840389}"/>
                  </a:ext>
                </a:extLst>
              </p:cNvPr>
              <p:cNvSpPr txBox="1">
                <a:spLocks noRot="1" noChangeAspect="1" noMove="1" noResize="1" noEditPoints="1" noAdjustHandles="1" noChangeArrowheads="1" noChangeShapeType="1" noTextEdit="1"/>
              </p:cNvSpPr>
              <p:nvPr/>
            </p:nvSpPr>
            <p:spPr>
              <a:xfrm>
                <a:off x="2058595" y="4777822"/>
                <a:ext cx="485481" cy="523220"/>
              </a:xfrm>
              <a:prstGeom prst="rect">
                <a:avLst/>
              </a:prstGeom>
              <a:blipFill>
                <a:blip r:embed="rId5"/>
                <a:stretch>
                  <a:fillRect b="-23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9D162824-A361-7691-5ACD-C711C3CFDD0C}"/>
                  </a:ext>
                </a:extLst>
              </p:cNvPr>
              <p:cNvSpPr txBox="1"/>
              <p:nvPr/>
            </p:nvSpPr>
            <p:spPr>
              <a:xfrm>
                <a:off x="3327004" y="4777822"/>
                <a:ext cx="485481" cy="523220"/>
              </a:xfrm>
              <a:prstGeom prst="rect">
                <a:avLst/>
              </a:prstGeom>
              <a:solidFill>
                <a:schemeClr val="accent2">
                  <a:lumMod val="40000"/>
                  <a:lumOff val="6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800" b="0" i="1" u="none" strike="noStrike" kern="1200" cap="none" spc="0" normalizeH="0" baseline="0" noProof="0" smtClean="0">
                          <a:ln>
                            <a:noFill/>
                          </a:ln>
                          <a:solidFill>
                            <a:srgbClr val="7030A0"/>
                          </a:solidFill>
                          <a:effectLst/>
                          <a:uLnTx/>
                          <a:uFillTx/>
                          <a:latin typeface="Cambria Math" panose="02040503050406030204" pitchFamily="18" charset="0"/>
                          <a:ea typeface="+mn-ea"/>
                          <a:cs typeface="+mn-cs"/>
                        </a:rPr>
                        <m:t>𝑟</m:t>
                      </m:r>
                    </m:oMath>
                  </m:oMathPara>
                </a14:m>
                <a:endParaRPr kumimoji="0" lang="en-US" sz="2800" b="0" i="0" u="none" strike="noStrike" kern="1200" cap="none" spc="0" normalizeH="0" baseline="0" noProof="0" dirty="0">
                  <a:ln>
                    <a:noFill/>
                  </a:ln>
                  <a:solidFill>
                    <a:srgbClr val="7030A0"/>
                  </a:solidFill>
                  <a:effectLst/>
                  <a:uLnTx/>
                  <a:uFillTx/>
                  <a:latin typeface="Calibri" panose="020F0502020204030204"/>
                  <a:ea typeface="+mn-ea"/>
                  <a:cs typeface="+mn-cs"/>
                </a:endParaRPr>
              </a:p>
            </p:txBody>
          </p:sp>
        </mc:Choice>
        <mc:Fallback xmlns="">
          <p:sp>
            <p:nvSpPr>
              <p:cNvPr id="9" name="TextBox 8">
                <a:extLst>
                  <a:ext uri="{FF2B5EF4-FFF2-40B4-BE49-F238E27FC236}">
                    <a16:creationId xmlns:a16="http://schemas.microsoft.com/office/drawing/2014/main" id="{9D162824-A361-7691-5ACD-C711C3CFDD0C}"/>
                  </a:ext>
                </a:extLst>
              </p:cNvPr>
              <p:cNvSpPr txBox="1">
                <a:spLocks noRot="1" noChangeAspect="1" noMove="1" noResize="1" noEditPoints="1" noAdjustHandles="1" noChangeArrowheads="1" noChangeShapeType="1" noTextEdit="1"/>
              </p:cNvSpPr>
              <p:nvPr/>
            </p:nvSpPr>
            <p:spPr>
              <a:xfrm>
                <a:off x="3327004" y="4777822"/>
                <a:ext cx="485481" cy="523220"/>
              </a:xfrm>
              <a:prstGeom prst="rect">
                <a:avLst/>
              </a:prstGeom>
              <a:blipFill>
                <a:blip r:embed="rId6"/>
                <a:stretch>
                  <a:fillRect/>
                </a:stretch>
              </a:blipFill>
            </p:spPr>
            <p:txBody>
              <a:bodyPr/>
              <a:lstStyle/>
              <a:p>
                <a:r>
                  <a:rPr lang="en-US">
                    <a:noFill/>
                  </a:rPr>
                  <a:t> </a:t>
                </a:r>
              </a:p>
            </p:txBody>
          </p:sp>
        </mc:Fallback>
      </mc:AlternateContent>
      <p:sp>
        <p:nvSpPr>
          <p:cNvPr id="11" name="TextBox 10">
            <a:extLst>
              <a:ext uri="{FF2B5EF4-FFF2-40B4-BE49-F238E27FC236}">
                <a16:creationId xmlns:a16="http://schemas.microsoft.com/office/drawing/2014/main" id="{6D51E5D9-8C2D-CFB1-9CC0-B766130750C9}"/>
              </a:ext>
            </a:extLst>
          </p:cNvPr>
          <p:cNvSpPr txBox="1"/>
          <p:nvPr/>
        </p:nvSpPr>
        <p:spPr>
          <a:xfrm>
            <a:off x="1586642" y="4777822"/>
            <a:ext cx="338879" cy="523220"/>
          </a:xfrm>
          <a:prstGeom prst="rect">
            <a:avLst/>
          </a:prstGeom>
          <a:noFill/>
        </p:spPr>
        <p:txBody>
          <a:bodyPr wrap="square" rtlCol="0">
            <a:spAutoFit/>
          </a:bodyPr>
          <a:lstStyle/>
          <a:p>
            <a:r>
              <a:rPr lang="en-US" sz="2800"/>
              <a:t>+</a:t>
            </a:r>
          </a:p>
        </p:txBody>
      </p:sp>
      <p:sp>
        <p:nvSpPr>
          <p:cNvPr id="12" name="TextBox 11">
            <a:extLst>
              <a:ext uri="{FF2B5EF4-FFF2-40B4-BE49-F238E27FC236}">
                <a16:creationId xmlns:a16="http://schemas.microsoft.com/office/drawing/2014/main" id="{99BDD5FC-CE1F-1A4D-DE23-6E1416104C9A}"/>
              </a:ext>
            </a:extLst>
          </p:cNvPr>
          <p:cNvSpPr txBox="1"/>
          <p:nvPr/>
        </p:nvSpPr>
        <p:spPr>
          <a:xfrm>
            <a:off x="2766100" y="4777822"/>
            <a:ext cx="338879" cy="523220"/>
          </a:xfrm>
          <a:prstGeom prst="rect">
            <a:avLst/>
          </a:prstGeom>
          <a:noFill/>
        </p:spPr>
        <p:txBody>
          <a:bodyPr wrap="square" rtlCol="0">
            <a:spAutoFit/>
          </a:bodyPr>
          <a:lstStyle/>
          <a:p>
            <a:r>
              <a:rPr lang="en-US" sz="2800"/>
              <a:t>=</a:t>
            </a:r>
          </a:p>
        </p:txBody>
      </p:sp>
      <p:sp>
        <p:nvSpPr>
          <p:cNvPr id="16" name="TextBox 15">
            <a:extLst>
              <a:ext uri="{FF2B5EF4-FFF2-40B4-BE49-F238E27FC236}">
                <a16:creationId xmlns:a16="http://schemas.microsoft.com/office/drawing/2014/main" id="{4DD97EEC-A97E-8031-317C-3F3787D728F9}"/>
              </a:ext>
            </a:extLst>
          </p:cNvPr>
          <p:cNvSpPr txBox="1"/>
          <p:nvPr/>
        </p:nvSpPr>
        <p:spPr>
          <a:xfrm>
            <a:off x="487387" y="6327176"/>
            <a:ext cx="11217225" cy="369332"/>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2700000" scaled="1"/>
            <a:tileRect/>
          </a:gradFill>
        </p:spPr>
        <p:txBody>
          <a:bodyPr wrap="square" rtlCol="0">
            <a:spAutoFit/>
          </a:bodyPr>
          <a:lstStyle/>
          <a:p>
            <a:r>
              <a:rPr lang="en-US" b="1" u="sng" dirty="0"/>
              <a:t>Question</a:t>
            </a:r>
            <a:r>
              <a:rPr lang="en-US" dirty="0"/>
              <a:t>: How to efficiently generate and compactly store many independent instances of such correlations ?</a:t>
            </a:r>
          </a:p>
        </p:txBody>
      </p:sp>
      <p:sp>
        <p:nvSpPr>
          <p:cNvPr id="3" name="TextBox 2">
            <a:extLst>
              <a:ext uri="{FF2B5EF4-FFF2-40B4-BE49-F238E27FC236}">
                <a16:creationId xmlns:a16="http://schemas.microsoft.com/office/drawing/2014/main" id="{75E1361D-0208-CD53-807D-1FBEF27F5AC9}"/>
              </a:ext>
            </a:extLst>
          </p:cNvPr>
          <p:cNvSpPr txBox="1"/>
          <p:nvPr/>
        </p:nvSpPr>
        <p:spPr>
          <a:xfrm>
            <a:off x="7284790" y="683534"/>
            <a:ext cx="4572001" cy="1754326"/>
          </a:xfrm>
          <a:prstGeom prst="rect">
            <a:avLst/>
          </a:prstGeom>
          <a:noFill/>
        </p:spPr>
        <p:txBody>
          <a:bodyPr wrap="square" rtlCol="0">
            <a:spAutoFit/>
          </a:bodyPr>
          <a:lstStyle/>
          <a:p>
            <a:pPr algn="ctr"/>
            <a:r>
              <a:rPr lang="en-US" b="1" u="sng" dirty="0"/>
              <a:t>Applications</a:t>
            </a:r>
          </a:p>
          <a:p>
            <a:endParaRPr lang="en-US" dirty="0"/>
          </a:p>
          <a:p>
            <a:pPr marL="342900" indent="-342900">
              <a:buAutoNum type="arabicPeriod"/>
            </a:pPr>
            <a:r>
              <a:rPr lang="en-US" dirty="0"/>
              <a:t>Secure Lookup table evaluations</a:t>
            </a:r>
          </a:p>
          <a:p>
            <a:pPr marL="342900" indent="-342900">
              <a:buAutoNum type="arabicPeriod"/>
            </a:pPr>
            <a:r>
              <a:rPr lang="en-US" dirty="0"/>
              <a:t>Online optimal PIR</a:t>
            </a:r>
          </a:p>
          <a:p>
            <a:pPr marL="342900" indent="-342900">
              <a:buAutoNum type="arabicPeriod"/>
            </a:pPr>
            <a:r>
              <a:rPr lang="en-US" dirty="0"/>
              <a:t>Middle ground between FHE and OT based generic MPC</a:t>
            </a:r>
          </a:p>
        </p:txBody>
      </p:sp>
      <p:cxnSp>
        <p:nvCxnSpPr>
          <p:cNvPr id="23" name="Straight Arrow Connector 22">
            <a:extLst>
              <a:ext uri="{FF2B5EF4-FFF2-40B4-BE49-F238E27FC236}">
                <a16:creationId xmlns:a16="http://schemas.microsoft.com/office/drawing/2014/main" id="{B8A99913-A515-EE89-2B6A-1F826D769510}"/>
              </a:ext>
            </a:extLst>
          </p:cNvPr>
          <p:cNvCxnSpPr/>
          <p:nvPr/>
        </p:nvCxnSpPr>
        <p:spPr>
          <a:xfrm flipV="1">
            <a:off x="8939739" y="2727785"/>
            <a:ext cx="0" cy="197927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4" name="Straight Arrow Connector 23">
            <a:extLst>
              <a:ext uri="{FF2B5EF4-FFF2-40B4-BE49-F238E27FC236}">
                <a16:creationId xmlns:a16="http://schemas.microsoft.com/office/drawing/2014/main" id="{163DE25C-038F-0B2C-72FE-37D07B04A672}"/>
              </a:ext>
            </a:extLst>
          </p:cNvPr>
          <p:cNvCxnSpPr>
            <a:cxnSpLocks/>
          </p:cNvCxnSpPr>
          <p:nvPr/>
        </p:nvCxnSpPr>
        <p:spPr>
          <a:xfrm>
            <a:off x="8939739" y="4707055"/>
            <a:ext cx="2488557"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8" name="TextBox 27">
            <a:extLst>
              <a:ext uri="{FF2B5EF4-FFF2-40B4-BE49-F238E27FC236}">
                <a16:creationId xmlns:a16="http://schemas.microsoft.com/office/drawing/2014/main" id="{82A632EB-F275-4647-E890-373949A5FECF}"/>
              </a:ext>
            </a:extLst>
          </p:cNvPr>
          <p:cNvSpPr txBox="1"/>
          <p:nvPr/>
        </p:nvSpPr>
        <p:spPr>
          <a:xfrm>
            <a:off x="9255203" y="4750945"/>
            <a:ext cx="1756404" cy="338554"/>
          </a:xfrm>
          <a:prstGeom prst="rect">
            <a:avLst/>
          </a:prstGeom>
          <a:noFill/>
        </p:spPr>
        <p:txBody>
          <a:bodyPr wrap="square" rtlCol="0">
            <a:spAutoFit/>
          </a:bodyPr>
          <a:lstStyle/>
          <a:p>
            <a:r>
              <a:rPr lang="en-US" sz="1600" dirty="0"/>
              <a:t>Communication</a:t>
            </a:r>
          </a:p>
        </p:txBody>
      </p:sp>
      <p:sp>
        <p:nvSpPr>
          <p:cNvPr id="29" name="TextBox 28">
            <a:extLst>
              <a:ext uri="{FF2B5EF4-FFF2-40B4-BE49-F238E27FC236}">
                <a16:creationId xmlns:a16="http://schemas.microsoft.com/office/drawing/2014/main" id="{7621A0F2-A76E-E288-0848-CF66DEDEDB22}"/>
              </a:ext>
            </a:extLst>
          </p:cNvPr>
          <p:cNvSpPr txBox="1"/>
          <p:nvPr/>
        </p:nvSpPr>
        <p:spPr>
          <a:xfrm>
            <a:off x="7567022" y="3467198"/>
            <a:ext cx="1505389" cy="338554"/>
          </a:xfrm>
          <a:prstGeom prst="rect">
            <a:avLst/>
          </a:prstGeom>
          <a:noFill/>
        </p:spPr>
        <p:txBody>
          <a:bodyPr wrap="square" rtlCol="0">
            <a:spAutoFit/>
          </a:bodyPr>
          <a:lstStyle/>
          <a:p>
            <a:r>
              <a:rPr lang="en-US" sz="1600" dirty="0"/>
              <a:t>Computation</a:t>
            </a:r>
          </a:p>
        </p:txBody>
      </p:sp>
      <p:sp>
        <p:nvSpPr>
          <p:cNvPr id="30" name="Oval 29">
            <a:extLst>
              <a:ext uri="{FF2B5EF4-FFF2-40B4-BE49-F238E27FC236}">
                <a16:creationId xmlns:a16="http://schemas.microsoft.com/office/drawing/2014/main" id="{73301D03-83C2-018A-C94A-94981CEE2527}"/>
              </a:ext>
            </a:extLst>
          </p:cNvPr>
          <p:cNvSpPr/>
          <p:nvPr/>
        </p:nvSpPr>
        <p:spPr>
          <a:xfrm>
            <a:off x="9134912" y="3053910"/>
            <a:ext cx="143440" cy="130215"/>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77AD294-519C-4AA6-A287-C6EEBB03AAE0}"/>
              </a:ext>
            </a:extLst>
          </p:cNvPr>
          <p:cNvSpPr txBox="1"/>
          <p:nvPr/>
        </p:nvSpPr>
        <p:spPr>
          <a:xfrm>
            <a:off x="8975937" y="2717602"/>
            <a:ext cx="618214" cy="369332"/>
          </a:xfrm>
          <a:prstGeom prst="rect">
            <a:avLst/>
          </a:prstGeom>
          <a:noFill/>
        </p:spPr>
        <p:txBody>
          <a:bodyPr wrap="square" rtlCol="0">
            <a:spAutoFit/>
          </a:bodyPr>
          <a:lstStyle/>
          <a:p>
            <a:r>
              <a:rPr lang="en-US" dirty="0"/>
              <a:t>FHE</a:t>
            </a:r>
          </a:p>
        </p:txBody>
      </p:sp>
      <p:sp>
        <p:nvSpPr>
          <p:cNvPr id="32" name="Oval 31">
            <a:extLst>
              <a:ext uri="{FF2B5EF4-FFF2-40B4-BE49-F238E27FC236}">
                <a16:creationId xmlns:a16="http://schemas.microsoft.com/office/drawing/2014/main" id="{D5E3FA9F-48D0-7708-2A29-8E40187BCC9B}"/>
              </a:ext>
            </a:extLst>
          </p:cNvPr>
          <p:cNvSpPr/>
          <p:nvPr/>
        </p:nvSpPr>
        <p:spPr>
          <a:xfrm>
            <a:off x="10861475" y="4387117"/>
            <a:ext cx="143440" cy="130215"/>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D68718AE-28CF-2EE2-EE5A-7B3DB27F9DAF}"/>
              </a:ext>
            </a:extLst>
          </p:cNvPr>
          <p:cNvSpPr txBox="1"/>
          <p:nvPr/>
        </p:nvSpPr>
        <p:spPr>
          <a:xfrm>
            <a:off x="10702500" y="4050809"/>
            <a:ext cx="618214" cy="369332"/>
          </a:xfrm>
          <a:prstGeom prst="rect">
            <a:avLst/>
          </a:prstGeom>
          <a:noFill/>
        </p:spPr>
        <p:txBody>
          <a:bodyPr wrap="square" rtlCol="0">
            <a:spAutoFit/>
          </a:bodyPr>
          <a:lstStyle/>
          <a:p>
            <a:r>
              <a:rPr lang="en-US" dirty="0"/>
              <a:t>OT</a:t>
            </a:r>
          </a:p>
        </p:txBody>
      </p:sp>
      <p:sp>
        <p:nvSpPr>
          <p:cNvPr id="34" name="Oval 33">
            <a:extLst>
              <a:ext uri="{FF2B5EF4-FFF2-40B4-BE49-F238E27FC236}">
                <a16:creationId xmlns:a16="http://schemas.microsoft.com/office/drawing/2014/main" id="{93A98D24-C61C-CFD7-6FFF-063369076B1C}"/>
              </a:ext>
            </a:extLst>
          </p:cNvPr>
          <p:cNvSpPr/>
          <p:nvPr/>
        </p:nvSpPr>
        <p:spPr>
          <a:xfrm>
            <a:off x="10371070" y="4050809"/>
            <a:ext cx="143440" cy="130215"/>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6A1F817B-6F56-841E-97DE-0DF53885B2D3}"/>
              </a:ext>
            </a:extLst>
          </p:cNvPr>
          <p:cNvSpPr txBox="1"/>
          <p:nvPr/>
        </p:nvSpPr>
        <p:spPr>
          <a:xfrm>
            <a:off x="10177554" y="3632508"/>
            <a:ext cx="618214" cy="369332"/>
          </a:xfrm>
          <a:prstGeom prst="rect">
            <a:avLst/>
          </a:prstGeom>
          <a:noFill/>
        </p:spPr>
        <p:txBody>
          <a:bodyPr wrap="square" rtlCol="0">
            <a:spAutoFit/>
          </a:bodyPr>
          <a:lstStyle/>
          <a:p>
            <a:r>
              <a:rPr lang="en-US" dirty="0"/>
              <a:t>UV</a:t>
            </a:r>
          </a:p>
        </p:txBody>
      </p:sp>
      <p:pic>
        <p:nvPicPr>
          <p:cNvPr id="37" name="Picture 36">
            <a:extLst>
              <a:ext uri="{FF2B5EF4-FFF2-40B4-BE49-F238E27FC236}">
                <a16:creationId xmlns:a16="http://schemas.microsoft.com/office/drawing/2014/main" id="{8614DAAA-4ED0-34ED-BB0B-DD97D8086128}"/>
              </a:ext>
            </a:extLst>
          </p:cNvPr>
          <p:cNvPicPr>
            <a:picLocks noChangeAspect="1"/>
          </p:cNvPicPr>
          <p:nvPr/>
        </p:nvPicPr>
        <p:blipFill>
          <a:blip r:embed="rId7"/>
          <a:stretch>
            <a:fillRect/>
          </a:stretch>
        </p:blipFill>
        <p:spPr>
          <a:xfrm>
            <a:off x="459182" y="1068291"/>
            <a:ext cx="6182724" cy="3484358"/>
          </a:xfrm>
          <a:prstGeom prst="rect">
            <a:avLst/>
          </a:prstGeom>
          <a:ln w="28575">
            <a:solidFill>
              <a:schemeClr val="tx1"/>
            </a:solidFill>
          </a:ln>
        </p:spPr>
      </p:pic>
      <mc:AlternateContent xmlns:mc="http://schemas.openxmlformats.org/markup-compatibility/2006" xmlns:a14="http://schemas.microsoft.com/office/drawing/2010/main">
        <mc:Choice Requires="a14">
          <p:sp>
            <p:nvSpPr>
              <p:cNvPr id="38" name="Speech Bubble: Oval 6">
                <a:extLst>
                  <a:ext uri="{FF2B5EF4-FFF2-40B4-BE49-F238E27FC236}">
                    <a16:creationId xmlns:a16="http://schemas.microsoft.com/office/drawing/2014/main" id="{0D8BAD8C-A3A6-0EF5-8651-DC6EDC673AE8}"/>
                  </a:ext>
                </a:extLst>
              </p:cNvPr>
              <p:cNvSpPr/>
              <p:nvPr/>
            </p:nvSpPr>
            <p:spPr>
              <a:xfrm>
                <a:off x="3439193" y="1781990"/>
                <a:ext cx="3809400" cy="945763"/>
              </a:xfrm>
              <a:prstGeom prst="wedgeEllipseCallout">
                <a:avLst>
                  <a:gd name="adj1" fmla="val -52947"/>
                  <a:gd name="adj2" fmla="val -57754"/>
                </a:avLst>
              </a:prstGeom>
              <a:solidFill>
                <a:srgbClr val="FFFF00"/>
              </a:solid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14:m>
                  <m:oMath xmlns:m="http://schemas.openxmlformats.org/officeDocument/2006/math">
                    <m:r>
                      <a:rPr lang="en-US" b="0" i="1" smtClean="0">
                        <a:solidFill>
                          <a:schemeClr val="tx1"/>
                        </a:solidFill>
                        <a:latin typeface="Cambria Math" panose="02040503050406030204" pitchFamily="18" charset="0"/>
                      </a:rPr>
                      <m:t>𝐷</m:t>
                    </m:r>
                    <m:r>
                      <a:rPr lang="en-US" b="0" i="1" smtClean="0">
                        <a:solidFill>
                          <a:schemeClr val="tx1"/>
                        </a:solidFill>
                        <a:latin typeface="Cambria Math" panose="02040503050406030204" pitchFamily="18" charset="0"/>
                      </a:rPr>
                      <m:t> :</m:t>
                    </m:r>
                  </m:oMath>
                </a14:m>
                <a:r>
                  <a:rPr lang="en-US" dirty="0">
                    <a:solidFill>
                      <a:schemeClr val="tx1"/>
                    </a:solidFill>
                  </a:rPr>
                  <a:t> Uniform distribution over all unit vectors of a fixed length</a:t>
                </a:r>
              </a:p>
            </p:txBody>
          </p:sp>
        </mc:Choice>
        <mc:Fallback xmlns="">
          <p:sp>
            <p:nvSpPr>
              <p:cNvPr id="38" name="Speech Bubble: Oval 6">
                <a:extLst>
                  <a:ext uri="{FF2B5EF4-FFF2-40B4-BE49-F238E27FC236}">
                    <a16:creationId xmlns:a16="http://schemas.microsoft.com/office/drawing/2014/main" id="{0D8BAD8C-A3A6-0EF5-8651-DC6EDC673AE8}"/>
                  </a:ext>
                </a:extLst>
              </p:cNvPr>
              <p:cNvSpPr>
                <a:spLocks noRot="1" noChangeAspect="1" noMove="1" noResize="1" noEditPoints="1" noAdjustHandles="1" noChangeArrowheads="1" noChangeShapeType="1" noTextEdit="1"/>
              </p:cNvSpPr>
              <p:nvPr/>
            </p:nvSpPr>
            <p:spPr>
              <a:xfrm>
                <a:off x="3439193" y="1781990"/>
                <a:ext cx="3809400" cy="945763"/>
              </a:xfrm>
              <a:prstGeom prst="wedgeEllipseCallout">
                <a:avLst>
                  <a:gd name="adj1" fmla="val -52947"/>
                  <a:gd name="adj2" fmla="val -57754"/>
                </a:avLst>
              </a:prstGeom>
              <a:blipFill>
                <a:blip r:embed="rId8"/>
                <a:stretch>
                  <a:fillRect b="-7229"/>
                </a:stretch>
              </a:blipFill>
              <a:ln w="9525" cap="flat" cmpd="sng" algn="ctr">
                <a:solidFill>
                  <a:schemeClr val="accent3"/>
                </a:solidFill>
                <a:prstDash val="solid"/>
                <a:round/>
                <a:headEnd type="none" w="med" len="med"/>
                <a:tailEnd type="none" w="med" len="med"/>
              </a:ln>
            </p:spPr>
            <p:txBody>
              <a:bodyPr/>
              <a:lstStyle/>
              <a:p>
                <a:r>
                  <a:rPr lang="en-US">
                    <a:noFill/>
                  </a:rPr>
                  <a:t> </a:t>
                </a:r>
              </a:p>
            </p:txBody>
          </p:sp>
        </mc:Fallback>
      </mc:AlternateContent>
    </p:spTree>
    <p:extLst>
      <p:ext uri="{BB962C8B-B14F-4D97-AF65-F5344CB8AC3E}">
        <p14:creationId xmlns:p14="http://schemas.microsoft.com/office/powerpoint/2010/main" val="2123930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9"/>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4"/>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2"/>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4"/>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0"/>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1"/>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P spid="9" grpId="0" animBg="1"/>
      <p:bldP spid="11" grpId="0"/>
      <p:bldP spid="12" grpId="0"/>
      <p:bldP spid="16" grpId="0" animBg="1"/>
      <p:bldP spid="28" grpId="0"/>
      <p:bldP spid="29" grpId="0"/>
      <p:bldP spid="30" grpId="0" animBg="1"/>
      <p:bldP spid="31" grpId="0"/>
      <p:bldP spid="32" grpId="0" animBg="1"/>
      <p:bldP spid="33" grpId="0"/>
      <p:bldP spid="34" grpId="0" animBg="1"/>
      <p:bldP spid="35" grpId="0"/>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Trapezoid 94">
            <a:extLst>
              <a:ext uri="{FF2B5EF4-FFF2-40B4-BE49-F238E27FC236}">
                <a16:creationId xmlns:a16="http://schemas.microsoft.com/office/drawing/2014/main" id="{6B0AD5AC-6F99-55A7-60F0-D2963F81833E}"/>
              </a:ext>
            </a:extLst>
          </p:cNvPr>
          <p:cNvSpPr/>
          <p:nvPr/>
        </p:nvSpPr>
        <p:spPr>
          <a:xfrm>
            <a:off x="7516451" y="4253207"/>
            <a:ext cx="1850924" cy="1824669"/>
          </a:xfrm>
          <a:prstGeom prst="trapezoid">
            <a:avLst>
              <a:gd name="adj" fmla="val 34165"/>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p>
        </p:txBody>
      </p:sp>
      <p:sp>
        <p:nvSpPr>
          <p:cNvPr id="103" name="Trapezoid 102">
            <a:extLst>
              <a:ext uri="{FF2B5EF4-FFF2-40B4-BE49-F238E27FC236}">
                <a16:creationId xmlns:a16="http://schemas.microsoft.com/office/drawing/2014/main" id="{8DA6DCDF-ED16-34CA-7E5C-9B873E16C8F3}"/>
              </a:ext>
            </a:extLst>
          </p:cNvPr>
          <p:cNvSpPr/>
          <p:nvPr/>
        </p:nvSpPr>
        <p:spPr>
          <a:xfrm>
            <a:off x="10135293" y="4267019"/>
            <a:ext cx="1850924" cy="1824669"/>
          </a:xfrm>
          <a:prstGeom prst="trapezoid">
            <a:avLst>
              <a:gd name="adj" fmla="val 34165"/>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p>
        </p:txBody>
      </p:sp>
      <p:sp>
        <p:nvSpPr>
          <p:cNvPr id="2" name="Title 1">
            <a:extLst>
              <a:ext uri="{FF2B5EF4-FFF2-40B4-BE49-F238E27FC236}">
                <a16:creationId xmlns:a16="http://schemas.microsoft.com/office/drawing/2014/main" id="{819E5CC7-230B-D1C6-4C75-7BF5E302306E}"/>
              </a:ext>
            </a:extLst>
          </p:cNvPr>
          <p:cNvSpPr>
            <a:spLocks noGrp="1"/>
          </p:cNvSpPr>
          <p:nvPr>
            <p:ph type="title"/>
          </p:nvPr>
        </p:nvSpPr>
        <p:spPr>
          <a:xfrm>
            <a:off x="361507" y="136526"/>
            <a:ext cx="11653284" cy="578778"/>
          </a:xfrm>
        </p:spPr>
        <p:txBody>
          <a:bodyPr>
            <a:noAutofit/>
          </a:bodyPr>
          <a:lstStyle/>
          <a:p>
            <a:r>
              <a:rPr lang="en-US" sz="3200" dirty="0"/>
              <a:t>PRG + HSS framework for designing PCG [BCG+17], [BCG+19]</a:t>
            </a:r>
          </a:p>
        </p:txBody>
      </p:sp>
      <p:pic>
        <p:nvPicPr>
          <p:cNvPr id="4" name="Picture 3">
            <a:extLst>
              <a:ext uri="{FF2B5EF4-FFF2-40B4-BE49-F238E27FC236}">
                <a16:creationId xmlns:a16="http://schemas.microsoft.com/office/drawing/2014/main" id="{3E13888E-7164-B46A-86E3-CC61CDE7CD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4923" y="3357052"/>
            <a:ext cx="517782" cy="81509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03F21761-2DCE-C3F5-3AE3-46FA946480B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39071" y="3362283"/>
            <a:ext cx="524871" cy="740995"/>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BF37B801-3843-3086-092B-E52DF23BE64E}"/>
                  </a:ext>
                </a:extLst>
              </p:cNvPr>
              <p:cNvSpPr txBox="1"/>
              <p:nvPr/>
            </p:nvSpPr>
            <p:spPr>
              <a:xfrm>
                <a:off x="5144110" y="1631972"/>
                <a:ext cx="542207" cy="400110"/>
              </a:xfrm>
              <a:prstGeom prst="rect">
                <a:avLst/>
              </a:prstGeom>
              <a:noFill/>
              <a:ln w="127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𝑥</m:t>
                      </m:r>
                    </m:oMath>
                  </m:oMathPara>
                </a14:m>
                <a:endParaRPr lang="en-US" sz="2000" dirty="0"/>
              </a:p>
            </p:txBody>
          </p:sp>
        </mc:Choice>
        <mc:Fallback xmlns="">
          <p:sp>
            <p:nvSpPr>
              <p:cNvPr id="6" name="TextBox 5">
                <a:extLst>
                  <a:ext uri="{FF2B5EF4-FFF2-40B4-BE49-F238E27FC236}">
                    <a16:creationId xmlns:a16="http://schemas.microsoft.com/office/drawing/2014/main" id="{BF37B801-3843-3086-092B-E52DF23BE64E}"/>
                  </a:ext>
                </a:extLst>
              </p:cNvPr>
              <p:cNvSpPr txBox="1">
                <a:spLocks noRot="1" noChangeAspect="1" noMove="1" noResize="1" noEditPoints="1" noAdjustHandles="1" noChangeArrowheads="1" noChangeShapeType="1" noTextEdit="1"/>
              </p:cNvSpPr>
              <p:nvPr/>
            </p:nvSpPr>
            <p:spPr>
              <a:xfrm>
                <a:off x="5144110" y="1631972"/>
                <a:ext cx="542207" cy="400110"/>
              </a:xfrm>
              <a:prstGeom prst="rect">
                <a:avLst/>
              </a:prstGeom>
              <a:blipFill>
                <a:blip r:embed="rId5"/>
                <a:stretch>
                  <a:fillRect/>
                </a:stretch>
              </a:blipFill>
              <a:ln w="12700">
                <a:solidFill>
                  <a:schemeClr val="tx1"/>
                </a:solidFill>
              </a:ln>
            </p:spPr>
            <p:txBody>
              <a:bodyPr/>
              <a:lstStyle/>
              <a:p>
                <a:r>
                  <a:rPr lang="en-US">
                    <a:noFill/>
                  </a:rPr>
                  <a:t> </a:t>
                </a:r>
              </a:p>
            </p:txBody>
          </p:sp>
        </mc:Fallback>
      </mc:AlternateContent>
      <p:cxnSp>
        <p:nvCxnSpPr>
          <p:cNvPr id="7" name="Straight Arrow Connector 6">
            <a:extLst>
              <a:ext uri="{FF2B5EF4-FFF2-40B4-BE49-F238E27FC236}">
                <a16:creationId xmlns:a16="http://schemas.microsoft.com/office/drawing/2014/main" id="{3FE55A67-A3B6-85E9-D020-4D239DB475E8}"/>
              </a:ext>
            </a:extLst>
          </p:cNvPr>
          <p:cNvCxnSpPr>
            <a:cxnSpLocks/>
            <a:stCxn id="26" idx="2"/>
            <a:endCxn id="4" idx="0"/>
          </p:cNvCxnSpPr>
          <p:nvPr/>
        </p:nvCxnSpPr>
        <p:spPr>
          <a:xfrm flipH="1">
            <a:off x="4573814" y="2868724"/>
            <a:ext cx="841400" cy="488328"/>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8975DC8C-2C70-B3AB-A05A-FE4CD08F7B6A}"/>
              </a:ext>
            </a:extLst>
          </p:cNvPr>
          <p:cNvCxnSpPr>
            <a:cxnSpLocks/>
            <a:stCxn id="26" idx="2"/>
            <a:endCxn id="5" idx="0"/>
          </p:cNvCxnSpPr>
          <p:nvPr/>
        </p:nvCxnSpPr>
        <p:spPr>
          <a:xfrm>
            <a:off x="5415214" y="2868724"/>
            <a:ext cx="686293" cy="493559"/>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7E9A8F37-D2AF-525A-5A43-4A8148094820}"/>
                  </a:ext>
                </a:extLst>
              </p:cNvPr>
              <p:cNvSpPr txBox="1"/>
              <p:nvPr/>
            </p:nvSpPr>
            <p:spPr>
              <a:xfrm>
                <a:off x="4314923" y="4160912"/>
                <a:ext cx="542207" cy="400110"/>
              </a:xfrm>
              <a:prstGeom prst="rect">
                <a:avLst/>
              </a:prstGeom>
              <a:noFill/>
              <a:ln w="127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𝐴</m:t>
                          </m:r>
                        </m:sub>
                      </m:sSub>
                    </m:oMath>
                  </m:oMathPara>
                </a14:m>
                <a:endParaRPr lang="en-US" sz="2000" dirty="0"/>
              </a:p>
            </p:txBody>
          </p:sp>
        </mc:Choice>
        <mc:Fallback xmlns="">
          <p:sp>
            <p:nvSpPr>
              <p:cNvPr id="9" name="TextBox 8">
                <a:extLst>
                  <a:ext uri="{FF2B5EF4-FFF2-40B4-BE49-F238E27FC236}">
                    <a16:creationId xmlns:a16="http://schemas.microsoft.com/office/drawing/2014/main" id="{7E9A8F37-D2AF-525A-5A43-4A8148094820}"/>
                  </a:ext>
                </a:extLst>
              </p:cNvPr>
              <p:cNvSpPr txBox="1">
                <a:spLocks noRot="1" noChangeAspect="1" noMove="1" noResize="1" noEditPoints="1" noAdjustHandles="1" noChangeArrowheads="1" noChangeShapeType="1" noTextEdit="1"/>
              </p:cNvSpPr>
              <p:nvPr/>
            </p:nvSpPr>
            <p:spPr>
              <a:xfrm>
                <a:off x="4314923" y="4160912"/>
                <a:ext cx="542207" cy="400110"/>
              </a:xfrm>
              <a:prstGeom prst="rect">
                <a:avLst/>
              </a:prstGeom>
              <a:blipFill>
                <a:blip r:embed="rId6"/>
                <a:stretch>
                  <a:fillRect/>
                </a:stretch>
              </a:blipFill>
              <a:ln w="127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5B7850FA-47AE-EE15-6B9D-984324695A30}"/>
                  </a:ext>
                </a:extLst>
              </p:cNvPr>
              <p:cNvSpPr txBox="1"/>
              <p:nvPr/>
            </p:nvSpPr>
            <p:spPr>
              <a:xfrm>
                <a:off x="5919266" y="4172142"/>
                <a:ext cx="542207" cy="400110"/>
              </a:xfrm>
              <a:prstGeom prst="rect">
                <a:avLst/>
              </a:prstGeom>
              <a:noFill/>
              <a:ln w="127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𝐵</m:t>
                          </m:r>
                        </m:sub>
                      </m:sSub>
                    </m:oMath>
                  </m:oMathPara>
                </a14:m>
                <a:endParaRPr lang="en-US" sz="2000" dirty="0"/>
              </a:p>
            </p:txBody>
          </p:sp>
        </mc:Choice>
        <mc:Fallback xmlns="">
          <p:sp>
            <p:nvSpPr>
              <p:cNvPr id="10" name="TextBox 9">
                <a:extLst>
                  <a:ext uri="{FF2B5EF4-FFF2-40B4-BE49-F238E27FC236}">
                    <a16:creationId xmlns:a16="http://schemas.microsoft.com/office/drawing/2014/main" id="{5B7850FA-47AE-EE15-6B9D-984324695A30}"/>
                  </a:ext>
                </a:extLst>
              </p:cNvPr>
              <p:cNvSpPr txBox="1">
                <a:spLocks noRot="1" noChangeAspect="1" noMove="1" noResize="1" noEditPoints="1" noAdjustHandles="1" noChangeArrowheads="1" noChangeShapeType="1" noTextEdit="1"/>
              </p:cNvSpPr>
              <p:nvPr/>
            </p:nvSpPr>
            <p:spPr>
              <a:xfrm>
                <a:off x="5919266" y="4172142"/>
                <a:ext cx="542207" cy="400110"/>
              </a:xfrm>
              <a:prstGeom prst="rect">
                <a:avLst/>
              </a:prstGeom>
              <a:blipFill>
                <a:blip r:embed="rId7"/>
                <a:stretch>
                  <a:fillRect/>
                </a:stretch>
              </a:blipFill>
              <a:ln w="12700">
                <a:solidFill>
                  <a:schemeClr val="tx1"/>
                </a:solidFill>
              </a:ln>
            </p:spPr>
            <p:txBody>
              <a:bodyPr/>
              <a:lstStyle/>
              <a:p>
                <a:r>
                  <a:rPr lang="en-US">
                    <a:noFill/>
                  </a:rPr>
                  <a:t> </a:t>
                </a:r>
              </a:p>
            </p:txBody>
          </p:sp>
        </mc:Fallback>
      </mc:AlternateContent>
      <p:cxnSp>
        <p:nvCxnSpPr>
          <p:cNvPr id="11" name="Straight Arrow Connector 10">
            <a:extLst>
              <a:ext uri="{FF2B5EF4-FFF2-40B4-BE49-F238E27FC236}">
                <a16:creationId xmlns:a16="http://schemas.microsoft.com/office/drawing/2014/main" id="{C9F69FBC-BD38-C20D-55A0-BFDA0390A600}"/>
              </a:ext>
            </a:extLst>
          </p:cNvPr>
          <p:cNvCxnSpPr>
            <a:cxnSpLocks/>
            <a:stCxn id="9" idx="2"/>
          </p:cNvCxnSpPr>
          <p:nvPr/>
        </p:nvCxnSpPr>
        <p:spPr>
          <a:xfrm flipH="1">
            <a:off x="4573814" y="4561022"/>
            <a:ext cx="12213" cy="1097222"/>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0DA6D7F7-946A-687F-B766-7561A02283DE}"/>
              </a:ext>
            </a:extLst>
          </p:cNvPr>
          <p:cNvCxnSpPr>
            <a:cxnSpLocks/>
            <a:stCxn id="10" idx="2"/>
          </p:cNvCxnSpPr>
          <p:nvPr/>
        </p:nvCxnSpPr>
        <p:spPr>
          <a:xfrm flipH="1">
            <a:off x="6190369" y="4572252"/>
            <a:ext cx="1" cy="1085992"/>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14D94F76-02D9-A6DE-EEA7-2989AF6FF8F6}"/>
                  </a:ext>
                </a:extLst>
              </p:cNvPr>
              <p:cNvSpPr txBox="1"/>
              <p:nvPr/>
            </p:nvSpPr>
            <p:spPr>
              <a:xfrm>
                <a:off x="3330619" y="4807986"/>
                <a:ext cx="1477608" cy="39158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HSS</m:t>
                      </m:r>
                      <m:r>
                        <a:rPr lang="en-US" b="0" i="0" smtClean="0">
                          <a:latin typeface="Cambria Math" panose="02040503050406030204" pitchFamily="18" charset="0"/>
                        </a:rPr>
                        <m:t>.</m:t>
                      </m:r>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Eval</m:t>
                          </m:r>
                        </m:e>
                        <m:sub>
                          <m:r>
                            <a:rPr lang="en-US" b="0" i="1" smtClean="0">
                              <a:latin typeface="Cambria Math" panose="02040503050406030204" pitchFamily="18" charset="0"/>
                            </a:rPr>
                            <m:t>𝑓</m:t>
                          </m:r>
                        </m:sub>
                      </m:sSub>
                    </m:oMath>
                  </m:oMathPara>
                </a14:m>
                <a:endParaRPr lang="en-US" dirty="0"/>
              </a:p>
            </p:txBody>
          </p:sp>
        </mc:Choice>
        <mc:Fallback xmlns="">
          <p:sp>
            <p:nvSpPr>
              <p:cNvPr id="13" name="TextBox 12">
                <a:extLst>
                  <a:ext uri="{FF2B5EF4-FFF2-40B4-BE49-F238E27FC236}">
                    <a16:creationId xmlns:a16="http://schemas.microsoft.com/office/drawing/2014/main" id="{14D94F76-02D9-A6DE-EEA7-2989AF6FF8F6}"/>
                  </a:ext>
                </a:extLst>
              </p:cNvPr>
              <p:cNvSpPr txBox="1">
                <a:spLocks noRot="1" noChangeAspect="1" noMove="1" noResize="1" noEditPoints="1" noAdjustHandles="1" noChangeArrowheads="1" noChangeShapeType="1" noTextEdit="1"/>
              </p:cNvSpPr>
              <p:nvPr/>
            </p:nvSpPr>
            <p:spPr>
              <a:xfrm>
                <a:off x="3330619" y="4807986"/>
                <a:ext cx="1477608" cy="391582"/>
              </a:xfrm>
              <a:prstGeom prst="rect">
                <a:avLst/>
              </a:prstGeom>
              <a:blipFill>
                <a:blip r:embed="rId8"/>
                <a:stretch>
                  <a:fillRect b="-93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8A869D43-F94B-5F9B-3899-BA1692F10B21}"/>
                  </a:ext>
                </a:extLst>
              </p:cNvPr>
              <p:cNvSpPr txBox="1"/>
              <p:nvPr/>
            </p:nvSpPr>
            <p:spPr>
              <a:xfrm>
                <a:off x="5024843" y="4795373"/>
                <a:ext cx="1258060" cy="39158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HSS</m:t>
                      </m:r>
                      <m:r>
                        <a:rPr lang="en-US" b="0" i="0" smtClean="0">
                          <a:latin typeface="Cambria Math" panose="02040503050406030204" pitchFamily="18" charset="0"/>
                        </a:rPr>
                        <m:t>.</m:t>
                      </m:r>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Eval</m:t>
                          </m:r>
                        </m:e>
                        <m:sub>
                          <m:r>
                            <a:rPr lang="en-US" b="0" i="1" smtClean="0">
                              <a:latin typeface="Cambria Math" panose="02040503050406030204" pitchFamily="18" charset="0"/>
                            </a:rPr>
                            <m:t>𝑓</m:t>
                          </m:r>
                        </m:sub>
                      </m:sSub>
                    </m:oMath>
                  </m:oMathPara>
                </a14:m>
                <a:endParaRPr lang="en-US" dirty="0"/>
              </a:p>
            </p:txBody>
          </p:sp>
        </mc:Choice>
        <mc:Fallback xmlns="">
          <p:sp>
            <p:nvSpPr>
              <p:cNvPr id="14" name="TextBox 13">
                <a:extLst>
                  <a:ext uri="{FF2B5EF4-FFF2-40B4-BE49-F238E27FC236}">
                    <a16:creationId xmlns:a16="http://schemas.microsoft.com/office/drawing/2014/main" id="{8A869D43-F94B-5F9B-3899-BA1692F10B21}"/>
                  </a:ext>
                </a:extLst>
              </p:cNvPr>
              <p:cNvSpPr txBox="1">
                <a:spLocks noRot="1" noChangeAspect="1" noMove="1" noResize="1" noEditPoints="1" noAdjustHandles="1" noChangeArrowheads="1" noChangeShapeType="1" noTextEdit="1"/>
              </p:cNvSpPr>
              <p:nvPr/>
            </p:nvSpPr>
            <p:spPr>
              <a:xfrm>
                <a:off x="5024843" y="4795373"/>
                <a:ext cx="1258060" cy="391582"/>
              </a:xfrm>
              <a:prstGeom prst="rect">
                <a:avLst/>
              </a:prstGeom>
              <a:blipFill>
                <a:blip r:embed="rId9"/>
                <a:stretch>
                  <a:fillRect b="-62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71BF0066-BA01-282E-0C21-65483675A228}"/>
                  </a:ext>
                </a:extLst>
              </p:cNvPr>
              <p:cNvSpPr txBox="1"/>
              <p:nvPr/>
            </p:nvSpPr>
            <p:spPr>
              <a:xfrm>
                <a:off x="4342166" y="5647014"/>
                <a:ext cx="487720"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𝑦</m:t>
                          </m:r>
                        </m:e>
                        <m:sub>
                          <m:r>
                            <a:rPr lang="en-US" sz="2000" b="0" i="1" smtClean="0">
                              <a:latin typeface="Cambria Math" panose="02040503050406030204" pitchFamily="18" charset="0"/>
                            </a:rPr>
                            <m:t>𝐴</m:t>
                          </m:r>
                        </m:sub>
                      </m:sSub>
                    </m:oMath>
                  </m:oMathPara>
                </a14:m>
                <a:endParaRPr lang="en-US" sz="2000" dirty="0"/>
              </a:p>
            </p:txBody>
          </p:sp>
        </mc:Choice>
        <mc:Fallback xmlns="">
          <p:sp>
            <p:nvSpPr>
              <p:cNvPr id="15" name="TextBox 14">
                <a:extLst>
                  <a:ext uri="{FF2B5EF4-FFF2-40B4-BE49-F238E27FC236}">
                    <a16:creationId xmlns:a16="http://schemas.microsoft.com/office/drawing/2014/main" id="{71BF0066-BA01-282E-0C21-65483675A228}"/>
                  </a:ext>
                </a:extLst>
              </p:cNvPr>
              <p:cNvSpPr txBox="1">
                <a:spLocks noRot="1" noChangeAspect="1" noMove="1" noResize="1" noEditPoints="1" noAdjustHandles="1" noChangeArrowheads="1" noChangeShapeType="1" noTextEdit="1"/>
              </p:cNvSpPr>
              <p:nvPr/>
            </p:nvSpPr>
            <p:spPr>
              <a:xfrm>
                <a:off x="4342166" y="5647014"/>
                <a:ext cx="487720" cy="400110"/>
              </a:xfrm>
              <a:prstGeom prst="rect">
                <a:avLst/>
              </a:prstGeom>
              <a:blipFill>
                <a:blip r:embed="rId10"/>
                <a:stretch>
                  <a:fillRect b="-606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C71B9A78-AC44-0CBB-4B35-CAB90FC88C5D}"/>
                  </a:ext>
                </a:extLst>
              </p:cNvPr>
              <p:cNvSpPr txBox="1"/>
              <p:nvPr/>
            </p:nvSpPr>
            <p:spPr>
              <a:xfrm>
                <a:off x="5973753" y="5641626"/>
                <a:ext cx="487720"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𝑦</m:t>
                          </m:r>
                        </m:e>
                        <m:sub>
                          <m:r>
                            <a:rPr lang="en-US" sz="2000" b="0" i="1" smtClean="0">
                              <a:latin typeface="Cambria Math" panose="02040503050406030204" pitchFamily="18" charset="0"/>
                            </a:rPr>
                            <m:t>𝐵</m:t>
                          </m:r>
                        </m:sub>
                      </m:sSub>
                    </m:oMath>
                  </m:oMathPara>
                </a14:m>
                <a:endParaRPr lang="en-US" sz="2000" dirty="0"/>
              </a:p>
            </p:txBody>
          </p:sp>
        </mc:Choice>
        <mc:Fallback xmlns="">
          <p:sp>
            <p:nvSpPr>
              <p:cNvPr id="16" name="TextBox 15">
                <a:extLst>
                  <a:ext uri="{FF2B5EF4-FFF2-40B4-BE49-F238E27FC236}">
                    <a16:creationId xmlns:a16="http://schemas.microsoft.com/office/drawing/2014/main" id="{C71B9A78-AC44-0CBB-4B35-CAB90FC88C5D}"/>
                  </a:ext>
                </a:extLst>
              </p:cNvPr>
              <p:cNvSpPr txBox="1">
                <a:spLocks noRot="1" noChangeAspect="1" noMove="1" noResize="1" noEditPoints="1" noAdjustHandles="1" noChangeArrowheads="1" noChangeShapeType="1" noTextEdit="1"/>
              </p:cNvSpPr>
              <p:nvPr/>
            </p:nvSpPr>
            <p:spPr>
              <a:xfrm>
                <a:off x="5973753" y="5641626"/>
                <a:ext cx="487720" cy="400110"/>
              </a:xfrm>
              <a:prstGeom prst="rect">
                <a:avLst/>
              </a:prstGeom>
              <a:blipFill>
                <a:blip r:embed="rId11"/>
                <a:stretch>
                  <a:fillRect b="-62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AC9BA11F-A133-8041-0CFB-937C0C1523C6}"/>
                  </a:ext>
                </a:extLst>
              </p:cNvPr>
              <p:cNvSpPr txBox="1"/>
              <p:nvPr/>
            </p:nvSpPr>
            <p:spPr>
              <a:xfrm>
                <a:off x="4416011" y="6321365"/>
                <a:ext cx="1947931"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𝑦</m:t>
                          </m:r>
                        </m:e>
                        <m:sub>
                          <m:r>
                            <a:rPr lang="en-US" sz="2000" b="0" i="1" smtClean="0">
                              <a:latin typeface="Cambria Math" panose="02040503050406030204" pitchFamily="18" charset="0"/>
                            </a:rPr>
                            <m:t>𝐴</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𝑦</m:t>
                          </m:r>
                        </m:e>
                        <m:sub>
                          <m:r>
                            <a:rPr lang="en-US" sz="2000" b="0" i="1" smtClean="0">
                              <a:latin typeface="Cambria Math" panose="02040503050406030204" pitchFamily="18" charset="0"/>
                            </a:rPr>
                            <m:t>𝐵</m:t>
                          </m:r>
                        </m:sub>
                      </m:sSub>
                      <m:r>
                        <a:rPr lang="en-US" sz="2000" b="0" i="1" smtClean="0">
                          <a:latin typeface="Cambria Math" panose="02040503050406030204" pitchFamily="18" charset="0"/>
                        </a:rPr>
                        <m:t>=</m:t>
                      </m:r>
                      <m:r>
                        <a:rPr lang="en-US" sz="2000" b="0" i="1" smtClean="0">
                          <a:latin typeface="Cambria Math" panose="02040503050406030204" pitchFamily="18" charset="0"/>
                        </a:rPr>
                        <m:t>𝑓</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𝑥</m:t>
                          </m:r>
                        </m:e>
                      </m:d>
                    </m:oMath>
                  </m:oMathPara>
                </a14:m>
                <a:endParaRPr lang="en-US" sz="2000" dirty="0"/>
              </a:p>
            </p:txBody>
          </p:sp>
        </mc:Choice>
        <mc:Fallback xmlns="">
          <p:sp>
            <p:nvSpPr>
              <p:cNvPr id="21" name="TextBox 20">
                <a:extLst>
                  <a:ext uri="{FF2B5EF4-FFF2-40B4-BE49-F238E27FC236}">
                    <a16:creationId xmlns:a16="http://schemas.microsoft.com/office/drawing/2014/main" id="{AC9BA11F-A133-8041-0CFB-937C0C1523C6}"/>
                  </a:ext>
                </a:extLst>
              </p:cNvPr>
              <p:cNvSpPr txBox="1">
                <a:spLocks noRot="1" noChangeAspect="1" noMove="1" noResize="1" noEditPoints="1" noAdjustHandles="1" noChangeArrowheads="1" noChangeShapeType="1" noTextEdit="1"/>
              </p:cNvSpPr>
              <p:nvPr/>
            </p:nvSpPr>
            <p:spPr>
              <a:xfrm>
                <a:off x="4416011" y="6321365"/>
                <a:ext cx="1947931" cy="400110"/>
              </a:xfrm>
              <a:prstGeom prst="rect">
                <a:avLst/>
              </a:prstGeom>
              <a:blipFill>
                <a:blip r:embed="rId12"/>
                <a:stretch>
                  <a:fillRect b="-121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7270A815-D6DF-8D12-1574-160361B7DA51}"/>
                  </a:ext>
                </a:extLst>
              </p:cNvPr>
              <p:cNvSpPr txBox="1"/>
              <p:nvPr/>
            </p:nvSpPr>
            <p:spPr>
              <a:xfrm>
                <a:off x="4766468" y="2499392"/>
                <a:ext cx="129749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HSS</m:t>
                      </m:r>
                      <m:r>
                        <a:rPr lang="en-US" b="0" i="0" smtClean="0">
                          <a:latin typeface="Cambria Math" panose="02040503050406030204" pitchFamily="18" charset="0"/>
                        </a:rPr>
                        <m:t>.</m:t>
                      </m:r>
                      <m:r>
                        <m:rPr>
                          <m:sty m:val="p"/>
                        </m:rPr>
                        <a:rPr lang="en-US" b="0" i="0" smtClean="0">
                          <a:latin typeface="Cambria Math" panose="02040503050406030204" pitchFamily="18" charset="0"/>
                        </a:rPr>
                        <m:t>Share</m:t>
                      </m:r>
                    </m:oMath>
                  </m:oMathPara>
                </a14:m>
                <a:endParaRPr lang="en-US" dirty="0"/>
              </a:p>
            </p:txBody>
          </p:sp>
        </mc:Choice>
        <mc:Fallback xmlns="">
          <p:sp>
            <p:nvSpPr>
              <p:cNvPr id="26" name="TextBox 25">
                <a:extLst>
                  <a:ext uri="{FF2B5EF4-FFF2-40B4-BE49-F238E27FC236}">
                    <a16:creationId xmlns:a16="http://schemas.microsoft.com/office/drawing/2014/main" id="{7270A815-D6DF-8D12-1574-160361B7DA51}"/>
                  </a:ext>
                </a:extLst>
              </p:cNvPr>
              <p:cNvSpPr txBox="1">
                <a:spLocks noRot="1" noChangeAspect="1" noMove="1" noResize="1" noEditPoints="1" noAdjustHandles="1" noChangeArrowheads="1" noChangeShapeType="1" noTextEdit="1"/>
              </p:cNvSpPr>
              <p:nvPr/>
            </p:nvSpPr>
            <p:spPr>
              <a:xfrm>
                <a:off x="4766468" y="2499392"/>
                <a:ext cx="1297492" cy="369332"/>
              </a:xfrm>
              <a:prstGeom prst="rect">
                <a:avLst/>
              </a:prstGeom>
              <a:blipFill>
                <a:blip r:embed="rId13"/>
                <a:stretch>
                  <a:fillRect/>
                </a:stretch>
              </a:blipFill>
            </p:spPr>
            <p:txBody>
              <a:bodyPr/>
              <a:lstStyle/>
              <a:p>
                <a:r>
                  <a:rPr lang="en-US">
                    <a:noFill/>
                  </a:rPr>
                  <a:t> </a:t>
                </a:r>
              </a:p>
            </p:txBody>
          </p:sp>
        </mc:Fallback>
      </mc:AlternateContent>
      <p:cxnSp>
        <p:nvCxnSpPr>
          <p:cNvPr id="32" name="Straight Arrow Connector 31">
            <a:extLst>
              <a:ext uri="{FF2B5EF4-FFF2-40B4-BE49-F238E27FC236}">
                <a16:creationId xmlns:a16="http://schemas.microsoft.com/office/drawing/2014/main" id="{48194CFE-B21E-69D8-9315-08291AE7C9E4}"/>
              </a:ext>
            </a:extLst>
          </p:cNvPr>
          <p:cNvCxnSpPr>
            <a:cxnSpLocks/>
            <a:stCxn id="6" idx="2"/>
          </p:cNvCxnSpPr>
          <p:nvPr/>
        </p:nvCxnSpPr>
        <p:spPr>
          <a:xfrm flipH="1">
            <a:off x="5415213" y="2032082"/>
            <a:ext cx="1" cy="471051"/>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7B3C09DD-239C-B5E9-8189-E0AF4C2633DC}"/>
              </a:ext>
            </a:extLst>
          </p:cNvPr>
          <p:cNvCxnSpPr>
            <a:cxnSpLocks/>
          </p:cNvCxnSpPr>
          <p:nvPr/>
        </p:nvCxnSpPr>
        <p:spPr>
          <a:xfrm>
            <a:off x="3503764" y="951614"/>
            <a:ext cx="0" cy="5906386"/>
          </a:xfrm>
          <a:prstGeom prst="line">
            <a:avLst/>
          </a:prstGeom>
          <a:ln w="3175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56" name="Straight Connector 55">
            <a:extLst>
              <a:ext uri="{FF2B5EF4-FFF2-40B4-BE49-F238E27FC236}">
                <a16:creationId xmlns:a16="http://schemas.microsoft.com/office/drawing/2014/main" id="{A8C992FD-8856-766F-AC38-3C821DD11266}"/>
              </a:ext>
            </a:extLst>
          </p:cNvPr>
          <p:cNvCxnSpPr>
            <a:cxnSpLocks/>
          </p:cNvCxnSpPr>
          <p:nvPr/>
        </p:nvCxnSpPr>
        <p:spPr>
          <a:xfrm>
            <a:off x="7198017" y="951614"/>
            <a:ext cx="0" cy="5906386"/>
          </a:xfrm>
          <a:prstGeom prst="line">
            <a:avLst/>
          </a:prstGeom>
          <a:ln w="3175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59" name="TextBox 58">
            <a:extLst>
              <a:ext uri="{FF2B5EF4-FFF2-40B4-BE49-F238E27FC236}">
                <a16:creationId xmlns:a16="http://schemas.microsoft.com/office/drawing/2014/main" id="{1F120287-5654-F3E6-7AA8-C9B7287417BA}"/>
              </a:ext>
            </a:extLst>
          </p:cNvPr>
          <p:cNvSpPr txBox="1"/>
          <p:nvPr/>
        </p:nvSpPr>
        <p:spPr>
          <a:xfrm>
            <a:off x="4822431" y="893467"/>
            <a:ext cx="1056919" cy="523220"/>
          </a:xfrm>
          <a:prstGeom prst="rect">
            <a:avLst/>
          </a:prstGeom>
          <a:noFill/>
          <a:ln w="12700">
            <a:noFill/>
          </a:ln>
        </p:spPr>
        <p:txBody>
          <a:bodyPr wrap="square" rtlCol="0">
            <a:spAutoFit/>
          </a:bodyPr>
          <a:lstStyle/>
          <a:p>
            <a:pPr algn="ctr"/>
            <a:r>
              <a:rPr lang="en-US" sz="2800" b="1" dirty="0"/>
              <a:t>HSS</a:t>
            </a:r>
          </a:p>
        </p:txBody>
      </p:sp>
      <p:sp>
        <p:nvSpPr>
          <p:cNvPr id="60" name="TextBox 59">
            <a:extLst>
              <a:ext uri="{FF2B5EF4-FFF2-40B4-BE49-F238E27FC236}">
                <a16:creationId xmlns:a16="http://schemas.microsoft.com/office/drawing/2014/main" id="{A6B082C4-025E-8138-A335-70318268BD66}"/>
              </a:ext>
            </a:extLst>
          </p:cNvPr>
          <p:cNvSpPr txBox="1"/>
          <p:nvPr/>
        </p:nvSpPr>
        <p:spPr>
          <a:xfrm>
            <a:off x="1162536" y="893467"/>
            <a:ext cx="1056919" cy="523220"/>
          </a:xfrm>
          <a:prstGeom prst="rect">
            <a:avLst/>
          </a:prstGeom>
          <a:noFill/>
          <a:ln w="12700">
            <a:noFill/>
          </a:ln>
        </p:spPr>
        <p:txBody>
          <a:bodyPr wrap="square" rtlCol="0">
            <a:spAutoFit/>
          </a:bodyPr>
          <a:lstStyle/>
          <a:p>
            <a:pPr algn="ctr"/>
            <a:r>
              <a:rPr lang="en-US" sz="2800" b="1" dirty="0"/>
              <a:t>PRG</a:t>
            </a:r>
          </a:p>
        </p:txBody>
      </p:sp>
      <mc:AlternateContent xmlns:mc="http://schemas.openxmlformats.org/markup-compatibility/2006" xmlns:a14="http://schemas.microsoft.com/office/drawing/2010/main">
        <mc:Choice Requires="a14">
          <p:sp>
            <p:nvSpPr>
              <p:cNvPr id="61" name="TextBox 60">
                <a:extLst>
                  <a:ext uri="{FF2B5EF4-FFF2-40B4-BE49-F238E27FC236}">
                    <a16:creationId xmlns:a16="http://schemas.microsoft.com/office/drawing/2014/main" id="{834183CF-8E24-7628-14CD-35F80C10AE98}"/>
                  </a:ext>
                </a:extLst>
              </p:cNvPr>
              <p:cNvSpPr txBox="1"/>
              <p:nvPr/>
            </p:nvSpPr>
            <p:spPr>
              <a:xfrm>
                <a:off x="190070" y="3953861"/>
                <a:ext cx="2990785" cy="400110"/>
              </a:xfrm>
              <a:prstGeom prst="rect">
                <a:avLst/>
              </a:prstGeom>
              <a:solidFill>
                <a:schemeClr val="accent2">
                  <a:lumMod val="40000"/>
                  <a:lumOff val="6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srgbClr val="7030A0"/>
                          </a:solidFill>
                          <a:effectLst/>
                          <a:uLnTx/>
                          <a:uFillTx/>
                          <a:latin typeface="Cambria Math" panose="02040503050406030204" pitchFamily="18" charset="0"/>
                          <a:ea typeface="+mn-ea"/>
                          <a:cs typeface="+mn-cs"/>
                        </a:rPr>
                        <m:t>𝑟</m:t>
                      </m:r>
                    </m:oMath>
                  </m:oMathPara>
                </a14:m>
                <a:endParaRPr kumimoji="0" lang="en-US" sz="2000" b="0" i="0" u="none" strike="noStrike" kern="1200" cap="none" spc="0" normalizeH="0" baseline="0" noProof="0" dirty="0">
                  <a:ln>
                    <a:noFill/>
                  </a:ln>
                  <a:solidFill>
                    <a:srgbClr val="7030A0"/>
                  </a:solidFill>
                  <a:effectLst/>
                  <a:uLnTx/>
                  <a:uFillTx/>
                  <a:latin typeface="Calibri" panose="020F0502020204030204"/>
                  <a:ea typeface="+mn-ea"/>
                  <a:cs typeface="+mn-cs"/>
                </a:endParaRPr>
              </a:p>
            </p:txBody>
          </p:sp>
        </mc:Choice>
        <mc:Fallback xmlns="">
          <p:sp>
            <p:nvSpPr>
              <p:cNvPr id="61" name="TextBox 60">
                <a:extLst>
                  <a:ext uri="{FF2B5EF4-FFF2-40B4-BE49-F238E27FC236}">
                    <a16:creationId xmlns:a16="http://schemas.microsoft.com/office/drawing/2014/main" id="{834183CF-8E24-7628-14CD-35F80C10AE98}"/>
                  </a:ext>
                </a:extLst>
              </p:cNvPr>
              <p:cNvSpPr txBox="1">
                <a:spLocks noRot="1" noChangeAspect="1" noMove="1" noResize="1" noEditPoints="1" noAdjustHandles="1" noChangeArrowheads="1" noChangeShapeType="1" noTextEdit="1"/>
              </p:cNvSpPr>
              <p:nvPr/>
            </p:nvSpPr>
            <p:spPr>
              <a:xfrm>
                <a:off x="190070" y="3953861"/>
                <a:ext cx="2990785" cy="400110"/>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2" name="TextBox 61">
                <a:extLst>
                  <a:ext uri="{FF2B5EF4-FFF2-40B4-BE49-F238E27FC236}">
                    <a16:creationId xmlns:a16="http://schemas.microsoft.com/office/drawing/2014/main" id="{05B96D8F-DA20-A629-EA8D-3A46249B2F44}"/>
                  </a:ext>
                </a:extLst>
              </p:cNvPr>
              <p:cNvSpPr txBox="1"/>
              <p:nvPr/>
            </p:nvSpPr>
            <p:spPr>
              <a:xfrm>
                <a:off x="1309170" y="2173629"/>
                <a:ext cx="716391" cy="400110"/>
              </a:xfrm>
              <a:prstGeom prst="rect">
                <a:avLst/>
              </a:prstGeom>
              <a:solidFill>
                <a:schemeClr val="accent2">
                  <a:lumMod val="40000"/>
                  <a:lumOff val="6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srgbClr val="7030A0"/>
                          </a:solidFill>
                          <a:effectLst/>
                          <a:uLnTx/>
                          <a:uFillTx/>
                          <a:latin typeface="Cambria Math" panose="02040503050406030204" pitchFamily="18" charset="0"/>
                          <a:ea typeface="+mn-ea"/>
                          <a:cs typeface="+mn-cs"/>
                        </a:rPr>
                        <m:t>𝑠</m:t>
                      </m:r>
                    </m:oMath>
                  </m:oMathPara>
                </a14:m>
                <a:endParaRPr kumimoji="0" lang="en-US" sz="2000" b="0" i="0" u="none" strike="noStrike" kern="1200" cap="none" spc="0" normalizeH="0" baseline="0" noProof="0" dirty="0">
                  <a:ln>
                    <a:noFill/>
                  </a:ln>
                  <a:solidFill>
                    <a:srgbClr val="7030A0"/>
                  </a:solidFill>
                  <a:effectLst/>
                  <a:uLnTx/>
                  <a:uFillTx/>
                  <a:latin typeface="Calibri" panose="020F0502020204030204"/>
                  <a:ea typeface="+mn-ea"/>
                  <a:cs typeface="+mn-cs"/>
                </a:endParaRPr>
              </a:p>
            </p:txBody>
          </p:sp>
        </mc:Choice>
        <mc:Fallback xmlns="">
          <p:sp>
            <p:nvSpPr>
              <p:cNvPr id="62" name="TextBox 61">
                <a:extLst>
                  <a:ext uri="{FF2B5EF4-FFF2-40B4-BE49-F238E27FC236}">
                    <a16:creationId xmlns:a16="http://schemas.microsoft.com/office/drawing/2014/main" id="{05B96D8F-DA20-A629-EA8D-3A46249B2F44}"/>
                  </a:ext>
                </a:extLst>
              </p:cNvPr>
              <p:cNvSpPr txBox="1">
                <a:spLocks noRot="1" noChangeAspect="1" noMove="1" noResize="1" noEditPoints="1" noAdjustHandles="1" noChangeArrowheads="1" noChangeShapeType="1" noTextEdit="1"/>
              </p:cNvSpPr>
              <p:nvPr/>
            </p:nvSpPr>
            <p:spPr>
              <a:xfrm>
                <a:off x="1309170" y="2173629"/>
                <a:ext cx="716391" cy="400110"/>
              </a:xfrm>
              <a:prstGeom prst="rect">
                <a:avLst/>
              </a:prstGeom>
              <a:blipFill>
                <a:blip r:embed="rId15"/>
                <a:stretch>
                  <a:fillRect/>
                </a:stretch>
              </a:blipFill>
            </p:spPr>
            <p:txBody>
              <a:bodyPr/>
              <a:lstStyle/>
              <a:p>
                <a:r>
                  <a:rPr lang="en-US">
                    <a:noFill/>
                  </a:rPr>
                  <a:t> </a:t>
                </a:r>
              </a:p>
            </p:txBody>
          </p:sp>
        </mc:Fallback>
      </mc:AlternateContent>
      <p:sp>
        <p:nvSpPr>
          <p:cNvPr id="63" name="Trapezoid 62">
            <a:extLst>
              <a:ext uri="{FF2B5EF4-FFF2-40B4-BE49-F238E27FC236}">
                <a16:creationId xmlns:a16="http://schemas.microsoft.com/office/drawing/2014/main" id="{D51F9752-7542-269B-09C8-CDA74A624A73}"/>
              </a:ext>
            </a:extLst>
          </p:cNvPr>
          <p:cNvSpPr/>
          <p:nvPr/>
        </p:nvSpPr>
        <p:spPr>
          <a:xfrm>
            <a:off x="190071" y="2593346"/>
            <a:ext cx="2990791" cy="1334372"/>
          </a:xfrm>
          <a:prstGeom prst="trapezoid">
            <a:avLst>
              <a:gd name="adj" fmla="val 85462"/>
            </a:avLst>
          </a:prstGeom>
          <a:gradFill flip="none" rotWithShape="1">
            <a:gsLst>
              <a:gs pos="0">
                <a:schemeClr val="accent3">
                  <a:lumMod val="60000"/>
                  <a:lumOff val="40000"/>
                  <a:tint val="66000"/>
                  <a:satMod val="160000"/>
                </a:schemeClr>
              </a:gs>
              <a:gs pos="50000">
                <a:schemeClr val="accent3">
                  <a:lumMod val="60000"/>
                  <a:lumOff val="40000"/>
                  <a:tint val="44500"/>
                  <a:satMod val="160000"/>
                </a:schemeClr>
              </a:gs>
              <a:gs pos="100000">
                <a:schemeClr val="accent3">
                  <a:lumMod val="60000"/>
                  <a:lumOff val="40000"/>
                  <a:tint val="23500"/>
                  <a:satMod val="160000"/>
                </a:schemeClr>
              </a:gs>
            </a:gsLst>
            <a:path path="circle">
              <a:fillToRect l="50000" t="50000" r="50000" b="50000"/>
            </a:path>
            <a:tileRect/>
          </a:gradFill>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err="1"/>
              <a:t>PRG.Expand</a:t>
            </a:r>
            <a:endParaRPr lang="en-US" dirty="0"/>
          </a:p>
        </p:txBody>
      </p:sp>
      <mc:AlternateContent xmlns:mc="http://schemas.openxmlformats.org/markup-compatibility/2006" xmlns:a14="http://schemas.microsoft.com/office/drawing/2010/main">
        <mc:Choice Requires="a14">
          <p:sp>
            <p:nvSpPr>
              <p:cNvPr id="64" name="TextBox 63">
                <a:extLst>
                  <a:ext uri="{FF2B5EF4-FFF2-40B4-BE49-F238E27FC236}">
                    <a16:creationId xmlns:a16="http://schemas.microsoft.com/office/drawing/2014/main" id="{B043818E-2106-6E67-7F90-A63B43F55BDF}"/>
                  </a:ext>
                </a:extLst>
              </p:cNvPr>
              <p:cNvSpPr txBox="1"/>
              <p:nvPr/>
            </p:nvSpPr>
            <p:spPr>
              <a:xfrm>
                <a:off x="8472181" y="788330"/>
                <a:ext cx="3138789" cy="523220"/>
              </a:xfrm>
              <a:prstGeom prst="rect">
                <a:avLst/>
              </a:prstGeom>
              <a:noFill/>
              <a:ln w="12700">
                <a:noFill/>
              </a:ln>
            </p:spPr>
            <p:txBody>
              <a:bodyPr wrap="square" rtlCol="0">
                <a:spAutoFit/>
              </a:bodyPr>
              <a:lstStyle/>
              <a:p>
                <a:pPr algn="ctr"/>
                <a:r>
                  <a:rPr lang="en-US" sz="2800" b="1" dirty="0"/>
                  <a:t>PRG + HSS </a:t>
                </a:r>
                <a14:m>
                  <m:oMath xmlns:m="http://schemas.openxmlformats.org/officeDocument/2006/math">
                    <m:r>
                      <a:rPr lang="en-US" sz="2800" b="1" i="1" smtClean="0">
                        <a:latin typeface="Cambria Math" panose="02040503050406030204" pitchFamily="18" charset="0"/>
                      </a:rPr>
                      <m:t>→</m:t>
                    </m:r>
                  </m:oMath>
                </a14:m>
                <a:r>
                  <a:rPr lang="en-US" sz="2800" b="1" dirty="0"/>
                  <a:t> PCG </a:t>
                </a:r>
              </a:p>
            </p:txBody>
          </p:sp>
        </mc:Choice>
        <mc:Fallback xmlns="">
          <p:sp>
            <p:nvSpPr>
              <p:cNvPr id="64" name="TextBox 63">
                <a:extLst>
                  <a:ext uri="{FF2B5EF4-FFF2-40B4-BE49-F238E27FC236}">
                    <a16:creationId xmlns:a16="http://schemas.microsoft.com/office/drawing/2014/main" id="{B043818E-2106-6E67-7F90-A63B43F55BDF}"/>
                  </a:ext>
                </a:extLst>
              </p:cNvPr>
              <p:cNvSpPr txBox="1">
                <a:spLocks noRot="1" noChangeAspect="1" noMove="1" noResize="1" noEditPoints="1" noAdjustHandles="1" noChangeArrowheads="1" noChangeShapeType="1" noTextEdit="1"/>
              </p:cNvSpPr>
              <p:nvPr/>
            </p:nvSpPr>
            <p:spPr>
              <a:xfrm>
                <a:off x="8472181" y="788330"/>
                <a:ext cx="3138789" cy="523220"/>
              </a:xfrm>
              <a:prstGeom prst="rect">
                <a:avLst/>
              </a:prstGeom>
              <a:blipFill>
                <a:blip r:embed="rId16"/>
                <a:stretch>
                  <a:fillRect l="-2823" t="-9302" r="-4839" b="-32558"/>
                </a:stretch>
              </a:blipFill>
              <a:ln w="12700">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5" name="TextBox 64">
                <a:extLst>
                  <a:ext uri="{FF2B5EF4-FFF2-40B4-BE49-F238E27FC236}">
                    <a16:creationId xmlns:a16="http://schemas.microsoft.com/office/drawing/2014/main" id="{72B8E521-FB54-5107-2EB6-F18C5C62000C}"/>
                  </a:ext>
                </a:extLst>
              </p:cNvPr>
              <p:cNvSpPr txBox="1"/>
              <p:nvPr/>
            </p:nvSpPr>
            <p:spPr>
              <a:xfrm>
                <a:off x="9575906" y="1456298"/>
                <a:ext cx="716391" cy="400110"/>
              </a:xfrm>
              <a:prstGeom prst="rect">
                <a:avLst/>
              </a:prstGeom>
              <a:solidFill>
                <a:schemeClr val="accent2">
                  <a:lumMod val="40000"/>
                  <a:lumOff val="6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srgbClr val="7030A0"/>
                          </a:solidFill>
                          <a:effectLst/>
                          <a:uLnTx/>
                          <a:uFillTx/>
                          <a:latin typeface="Cambria Math" panose="02040503050406030204" pitchFamily="18" charset="0"/>
                          <a:ea typeface="+mn-ea"/>
                          <a:cs typeface="+mn-cs"/>
                        </a:rPr>
                        <m:t>𝑠</m:t>
                      </m:r>
                    </m:oMath>
                  </m:oMathPara>
                </a14:m>
                <a:endParaRPr kumimoji="0" lang="en-US" sz="2000" b="0" i="0" u="none" strike="noStrike" kern="1200" cap="none" spc="0" normalizeH="0" baseline="0" noProof="0" dirty="0">
                  <a:ln>
                    <a:noFill/>
                  </a:ln>
                  <a:solidFill>
                    <a:srgbClr val="7030A0"/>
                  </a:solidFill>
                  <a:effectLst/>
                  <a:uLnTx/>
                  <a:uFillTx/>
                  <a:latin typeface="Calibri" panose="020F0502020204030204"/>
                  <a:ea typeface="+mn-ea"/>
                  <a:cs typeface="+mn-cs"/>
                </a:endParaRPr>
              </a:p>
            </p:txBody>
          </p:sp>
        </mc:Choice>
        <mc:Fallback xmlns="">
          <p:sp>
            <p:nvSpPr>
              <p:cNvPr id="65" name="TextBox 64">
                <a:extLst>
                  <a:ext uri="{FF2B5EF4-FFF2-40B4-BE49-F238E27FC236}">
                    <a16:creationId xmlns:a16="http://schemas.microsoft.com/office/drawing/2014/main" id="{72B8E521-FB54-5107-2EB6-F18C5C62000C}"/>
                  </a:ext>
                </a:extLst>
              </p:cNvPr>
              <p:cNvSpPr txBox="1">
                <a:spLocks noRot="1" noChangeAspect="1" noMove="1" noResize="1" noEditPoints="1" noAdjustHandles="1" noChangeArrowheads="1" noChangeShapeType="1" noTextEdit="1"/>
              </p:cNvSpPr>
              <p:nvPr/>
            </p:nvSpPr>
            <p:spPr>
              <a:xfrm>
                <a:off x="9575906" y="1456298"/>
                <a:ext cx="716391" cy="400110"/>
              </a:xfrm>
              <a:prstGeom prst="rect">
                <a:avLst/>
              </a:prstGeom>
              <a:blipFill>
                <a:blip r:embed="rId17"/>
                <a:stretch>
                  <a:fillRect/>
                </a:stretch>
              </a:blipFill>
            </p:spPr>
            <p:txBody>
              <a:bodyPr/>
              <a:lstStyle/>
              <a:p>
                <a:r>
                  <a:rPr lang="en-US">
                    <a:noFill/>
                  </a:rPr>
                  <a:t> </a:t>
                </a:r>
              </a:p>
            </p:txBody>
          </p:sp>
        </mc:Fallback>
      </mc:AlternateContent>
      <p:pic>
        <p:nvPicPr>
          <p:cNvPr id="66" name="Picture 65">
            <a:extLst>
              <a:ext uri="{FF2B5EF4-FFF2-40B4-BE49-F238E27FC236}">
                <a16:creationId xmlns:a16="http://schemas.microsoft.com/office/drawing/2014/main" id="{3CE6A248-9C89-0E86-BDE3-3BD4B9551B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42691" y="2961217"/>
            <a:ext cx="517782" cy="815090"/>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2">
            <a:extLst>
              <a:ext uri="{FF2B5EF4-FFF2-40B4-BE49-F238E27FC236}">
                <a16:creationId xmlns:a16="http://schemas.microsoft.com/office/drawing/2014/main" id="{10A2CFAE-1B4D-80ED-2FEC-C0EB2221D4E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62815" y="3023602"/>
            <a:ext cx="524871" cy="740995"/>
          </a:xfrm>
          <a:prstGeom prst="rect">
            <a:avLst/>
          </a:prstGeom>
          <a:noFill/>
          <a:extLst>
            <a:ext uri="{909E8E84-426E-40DD-AFC4-6F175D3DCCD1}">
              <a14:hiddenFill xmlns:a14="http://schemas.microsoft.com/office/drawing/2010/main">
                <a:solidFill>
                  <a:srgbClr val="FFFFFF"/>
                </a:solidFill>
              </a14:hiddenFill>
            </a:ext>
          </a:extLst>
        </p:spPr>
      </p:pic>
      <p:cxnSp>
        <p:nvCxnSpPr>
          <p:cNvPr id="68" name="Straight Arrow Connector 67">
            <a:extLst>
              <a:ext uri="{FF2B5EF4-FFF2-40B4-BE49-F238E27FC236}">
                <a16:creationId xmlns:a16="http://schemas.microsoft.com/office/drawing/2014/main" id="{EF7F53CB-6ACD-7132-0A47-A80A7A53681C}"/>
              </a:ext>
            </a:extLst>
          </p:cNvPr>
          <p:cNvCxnSpPr>
            <a:cxnSpLocks/>
            <a:stCxn id="70" idx="2"/>
            <a:endCxn id="66" idx="0"/>
          </p:cNvCxnSpPr>
          <p:nvPr/>
        </p:nvCxnSpPr>
        <p:spPr>
          <a:xfrm flipH="1">
            <a:off x="8401582" y="2492995"/>
            <a:ext cx="1532520" cy="468222"/>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id="{556C995B-B2DF-695D-B72D-067558211226}"/>
              </a:ext>
            </a:extLst>
          </p:cNvPr>
          <p:cNvCxnSpPr>
            <a:cxnSpLocks/>
            <a:stCxn id="70" idx="2"/>
            <a:endCxn id="67" idx="0"/>
          </p:cNvCxnSpPr>
          <p:nvPr/>
        </p:nvCxnSpPr>
        <p:spPr>
          <a:xfrm>
            <a:off x="9934102" y="2492995"/>
            <a:ext cx="1091149" cy="530607"/>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0" name="TextBox 69">
                <a:extLst>
                  <a:ext uri="{FF2B5EF4-FFF2-40B4-BE49-F238E27FC236}">
                    <a16:creationId xmlns:a16="http://schemas.microsoft.com/office/drawing/2014/main" id="{C6C850A3-0FAD-6730-7A23-CAB1972AC0C2}"/>
                  </a:ext>
                </a:extLst>
              </p:cNvPr>
              <p:cNvSpPr txBox="1"/>
              <p:nvPr/>
            </p:nvSpPr>
            <p:spPr>
              <a:xfrm>
                <a:off x="9285356" y="2123663"/>
                <a:ext cx="129749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HSS</m:t>
                      </m:r>
                      <m:r>
                        <a:rPr lang="en-US" b="0" i="0" smtClean="0">
                          <a:latin typeface="Cambria Math" panose="02040503050406030204" pitchFamily="18" charset="0"/>
                        </a:rPr>
                        <m:t>.</m:t>
                      </m:r>
                      <m:r>
                        <m:rPr>
                          <m:sty m:val="p"/>
                        </m:rPr>
                        <a:rPr lang="en-US" b="0" i="0" smtClean="0">
                          <a:latin typeface="Cambria Math" panose="02040503050406030204" pitchFamily="18" charset="0"/>
                        </a:rPr>
                        <m:t>Share</m:t>
                      </m:r>
                    </m:oMath>
                  </m:oMathPara>
                </a14:m>
                <a:endParaRPr lang="en-US" dirty="0"/>
              </a:p>
            </p:txBody>
          </p:sp>
        </mc:Choice>
        <mc:Fallback xmlns="">
          <p:sp>
            <p:nvSpPr>
              <p:cNvPr id="70" name="TextBox 69">
                <a:extLst>
                  <a:ext uri="{FF2B5EF4-FFF2-40B4-BE49-F238E27FC236}">
                    <a16:creationId xmlns:a16="http://schemas.microsoft.com/office/drawing/2014/main" id="{C6C850A3-0FAD-6730-7A23-CAB1972AC0C2}"/>
                  </a:ext>
                </a:extLst>
              </p:cNvPr>
              <p:cNvSpPr txBox="1">
                <a:spLocks noRot="1" noChangeAspect="1" noMove="1" noResize="1" noEditPoints="1" noAdjustHandles="1" noChangeArrowheads="1" noChangeShapeType="1" noTextEdit="1"/>
              </p:cNvSpPr>
              <p:nvPr/>
            </p:nvSpPr>
            <p:spPr>
              <a:xfrm>
                <a:off x="9285356" y="2123663"/>
                <a:ext cx="1297492" cy="369332"/>
              </a:xfrm>
              <a:prstGeom prst="rect">
                <a:avLst/>
              </a:prstGeom>
              <a:blipFill>
                <a:blip r:embed="rId18"/>
                <a:stretch>
                  <a:fillRect/>
                </a:stretch>
              </a:blipFill>
            </p:spPr>
            <p:txBody>
              <a:bodyPr/>
              <a:lstStyle/>
              <a:p>
                <a:r>
                  <a:rPr lang="en-US">
                    <a:noFill/>
                  </a:rPr>
                  <a:t> </a:t>
                </a:r>
              </a:p>
            </p:txBody>
          </p:sp>
        </mc:Fallback>
      </mc:AlternateContent>
      <p:cxnSp>
        <p:nvCxnSpPr>
          <p:cNvPr id="71" name="Straight Arrow Connector 70">
            <a:extLst>
              <a:ext uri="{FF2B5EF4-FFF2-40B4-BE49-F238E27FC236}">
                <a16:creationId xmlns:a16="http://schemas.microsoft.com/office/drawing/2014/main" id="{3C2671F7-5094-4760-9260-7E82307AE9D0}"/>
              </a:ext>
            </a:extLst>
          </p:cNvPr>
          <p:cNvCxnSpPr>
            <a:cxnSpLocks/>
            <a:stCxn id="65" idx="2"/>
            <a:endCxn id="70" idx="0"/>
          </p:cNvCxnSpPr>
          <p:nvPr/>
        </p:nvCxnSpPr>
        <p:spPr>
          <a:xfrm>
            <a:off x="9934102" y="1856408"/>
            <a:ext cx="0" cy="267255"/>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5" name="TextBox 74">
                <a:extLst>
                  <a:ext uri="{FF2B5EF4-FFF2-40B4-BE49-F238E27FC236}">
                    <a16:creationId xmlns:a16="http://schemas.microsoft.com/office/drawing/2014/main" id="{0B412325-369B-9D5A-2F30-0C59CE5BF3C2}"/>
                  </a:ext>
                </a:extLst>
              </p:cNvPr>
              <p:cNvSpPr txBox="1"/>
              <p:nvPr/>
            </p:nvSpPr>
            <p:spPr>
              <a:xfrm>
                <a:off x="8132223" y="3814182"/>
                <a:ext cx="619936" cy="400110"/>
              </a:xfrm>
              <a:prstGeom prst="rect">
                <a:avLst/>
              </a:prstGeom>
              <a:solidFill>
                <a:schemeClr val="accent2">
                  <a:lumMod val="40000"/>
                  <a:lumOff val="6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2000" b="0" i="1" u="none" strike="noStrike" kern="1200" cap="none" spc="0" normalizeH="0" baseline="0" noProof="0" smtClean="0">
                              <a:ln>
                                <a:noFill/>
                              </a:ln>
                              <a:solidFill>
                                <a:srgbClr val="7030A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smtClean="0">
                              <a:ln>
                                <a:noFill/>
                              </a:ln>
                              <a:solidFill>
                                <a:srgbClr val="7030A0"/>
                              </a:solidFill>
                              <a:effectLst/>
                              <a:uLnTx/>
                              <a:uFillTx/>
                              <a:latin typeface="Cambria Math" panose="02040503050406030204" pitchFamily="18" charset="0"/>
                              <a:ea typeface="+mn-ea"/>
                              <a:cs typeface="+mn-cs"/>
                            </a:rPr>
                            <m:t>𝑠</m:t>
                          </m:r>
                        </m:e>
                        <m:sub>
                          <m:r>
                            <a:rPr kumimoji="0" lang="en-US" sz="2000" b="0" i="1" u="none" strike="noStrike" kern="1200" cap="none" spc="0" normalizeH="0" baseline="0" noProof="0" smtClean="0">
                              <a:ln>
                                <a:noFill/>
                              </a:ln>
                              <a:solidFill>
                                <a:srgbClr val="7030A0"/>
                              </a:solidFill>
                              <a:effectLst/>
                              <a:uLnTx/>
                              <a:uFillTx/>
                              <a:latin typeface="Cambria Math" panose="02040503050406030204" pitchFamily="18" charset="0"/>
                              <a:ea typeface="+mn-ea"/>
                              <a:cs typeface="+mn-cs"/>
                            </a:rPr>
                            <m:t>𝐴</m:t>
                          </m:r>
                        </m:sub>
                      </m:sSub>
                    </m:oMath>
                  </m:oMathPara>
                </a14:m>
                <a:endParaRPr kumimoji="0" lang="en-US" sz="2000" b="0" i="0" u="none" strike="noStrike" kern="1200" cap="none" spc="0" normalizeH="0" baseline="0" noProof="0" dirty="0">
                  <a:ln>
                    <a:noFill/>
                  </a:ln>
                  <a:solidFill>
                    <a:srgbClr val="7030A0"/>
                  </a:solidFill>
                  <a:effectLst/>
                  <a:uLnTx/>
                  <a:uFillTx/>
                  <a:latin typeface="Calibri" panose="020F0502020204030204"/>
                  <a:ea typeface="+mn-ea"/>
                  <a:cs typeface="+mn-cs"/>
                </a:endParaRPr>
              </a:p>
            </p:txBody>
          </p:sp>
        </mc:Choice>
        <mc:Fallback xmlns="">
          <p:sp>
            <p:nvSpPr>
              <p:cNvPr id="75" name="TextBox 74">
                <a:extLst>
                  <a:ext uri="{FF2B5EF4-FFF2-40B4-BE49-F238E27FC236}">
                    <a16:creationId xmlns:a16="http://schemas.microsoft.com/office/drawing/2014/main" id="{0B412325-369B-9D5A-2F30-0C59CE5BF3C2}"/>
                  </a:ext>
                </a:extLst>
              </p:cNvPr>
              <p:cNvSpPr txBox="1">
                <a:spLocks noRot="1" noChangeAspect="1" noMove="1" noResize="1" noEditPoints="1" noAdjustHandles="1" noChangeArrowheads="1" noChangeShapeType="1" noTextEdit="1"/>
              </p:cNvSpPr>
              <p:nvPr/>
            </p:nvSpPr>
            <p:spPr>
              <a:xfrm>
                <a:off x="8132223" y="3814182"/>
                <a:ext cx="619936" cy="400110"/>
              </a:xfrm>
              <a:prstGeom prst="rect">
                <a:avLst/>
              </a:prstGeom>
              <a:blipFill>
                <a:blip r:embed="rId1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6" name="TextBox 75">
                <a:extLst>
                  <a:ext uri="{FF2B5EF4-FFF2-40B4-BE49-F238E27FC236}">
                    <a16:creationId xmlns:a16="http://schemas.microsoft.com/office/drawing/2014/main" id="{FA240286-DAB1-8954-9BE9-674DF060C126}"/>
                  </a:ext>
                </a:extLst>
              </p:cNvPr>
              <p:cNvSpPr txBox="1"/>
              <p:nvPr/>
            </p:nvSpPr>
            <p:spPr>
              <a:xfrm>
                <a:off x="10762815" y="3846365"/>
                <a:ext cx="619936" cy="400110"/>
              </a:xfrm>
              <a:prstGeom prst="rect">
                <a:avLst/>
              </a:prstGeom>
              <a:solidFill>
                <a:schemeClr val="accent2">
                  <a:lumMod val="40000"/>
                  <a:lumOff val="6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2000" b="0" i="1" u="none" strike="noStrike" kern="1200" cap="none" spc="0" normalizeH="0" baseline="0" noProof="0" smtClean="0">
                              <a:ln>
                                <a:noFill/>
                              </a:ln>
                              <a:solidFill>
                                <a:srgbClr val="7030A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smtClean="0">
                              <a:ln>
                                <a:noFill/>
                              </a:ln>
                              <a:solidFill>
                                <a:srgbClr val="7030A0"/>
                              </a:solidFill>
                              <a:effectLst/>
                              <a:uLnTx/>
                              <a:uFillTx/>
                              <a:latin typeface="Cambria Math" panose="02040503050406030204" pitchFamily="18" charset="0"/>
                              <a:ea typeface="+mn-ea"/>
                              <a:cs typeface="+mn-cs"/>
                            </a:rPr>
                            <m:t>𝑠</m:t>
                          </m:r>
                        </m:e>
                        <m:sub>
                          <m:r>
                            <a:rPr kumimoji="0" lang="en-US" sz="2000" b="0" i="1" u="none" strike="noStrike" kern="1200" cap="none" spc="0" normalizeH="0" baseline="0" noProof="0" smtClean="0">
                              <a:ln>
                                <a:noFill/>
                              </a:ln>
                              <a:solidFill>
                                <a:srgbClr val="7030A0"/>
                              </a:solidFill>
                              <a:effectLst/>
                              <a:uLnTx/>
                              <a:uFillTx/>
                              <a:latin typeface="Cambria Math" panose="02040503050406030204" pitchFamily="18" charset="0"/>
                              <a:ea typeface="+mn-ea"/>
                              <a:cs typeface="+mn-cs"/>
                            </a:rPr>
                            <m:t>𝐵</m:t>
                          </m:r>
                        </m:sub>
                      </m:sSub>
                    </m:oMath>
                  </m:oMathPara>
                </a14:m>
                <a:endParaRPr kumimoji="0" lang="en-US" sz="2000" b="0" i="0" u="none" strike="noStrike" kern="1200" cap="none" spc="0" normalizeH="0" baseline="0" noProof="0" dirty="0">
                  <a:ln>
                    <a:noFill/>
                  </a:ln>
                  <a:solidFill>
                    <a:srgbClr val="7030A0"/>
                  </a:solidFill>
                  <a:effectLst/>
                  <a:uLnTx/>
                  <a:uFillTx/>
                  <a:latin typeface="Calibri" panose="020F0502020204030204"/>
                  <a:ea typeface="+mn-ea"/>
                  <a:cs typeface="+mn-cs"/>
                </a:endParaRPr>
              </a:p>
            </p:txBody>
          </p:sp>
        </mc:Choice>
        <mc:Fallback xmlns="">
          <p:sp>
            <p:nvSpPr>
              <p:cNvPr id="76" name="TextBox 75">
                <a:extLst>
                  <a:ext uri="{FF2B5EF4-FFF2-40B4-BE49-F238E27FC236}">
                    <a16:creationId xmlns:a16="http://schemas.microsoft.com/office/drawing/2014/main" id="{FA240286-DAB1-8954-9BE9-674DF060C126}"/>
                  </a:ext>
                </a:extLst>
              </p:cNvPr>
              <p:cNvSpPr txBox="1">
                <a:spLocks noRot="1" noChangeAspect="1" noMove="1" noResize="1" noEditPoints="1" noAdjustHandles="1" noChangeArrowheads="1" noChangeShapeType="1" noTextEdit="1"/>
              </p:cNvSpPr>
              <p:nvPr/>
            </p:nvSpPr>
            <p:spPr>
              <a:xfrm>
                <a:off x="10762815" y="3846365"/>
                <a:ext cx="619936" cy="400110"/>
              </a:xfrm>
              <a:prstGeom prst="rect">
                <a:avLst/>
              </a:prstGeom>
              <a:blipFill>
                <a:blip r:embed="rId20"/>
                <a:stretch>
                  <a:fillRect/>
                </a:stretch>
              </a:blipFill>
            </p:spPr>
            <p:txBody>
              <a:bodyPr/>
              <a:lstStyle/>
              <a:p>
                <a:r>
                  <a:rPr lang="en-US">
                    <a:noFill/>
                  </a:rPr>
                  <a:t> </a:t>
                </a:r>
              </a:p>
            </p:txBody>
          </p:sp>
        </mc:Fallback>
      </mc:AlternateContent>
      <p:cxnSp>
        <p:nvCxnSpPr>
          <p:cNvPr id="77" name="Straight Arrow Connector 76">
            <a:extLst>
              <a:ext uri="{FF2B5EF4-FFF2-40B4-BE49-F238E27FC236}">
                <a16:creationId xmlns:a16="http://schemas.microsoft.com/office/drawing/2014/main" id="{AA2AC602-8B26-70DF-DFBE-3D1A6C142F80}"/>
              </a:ext>
            </a:extLst>
          </p:cNvPr>
          <p:cNvCxnSpPr>
            <a:cxnSpLocks/>
            <a:endCxn id="93" idx="0"/>
          </p:cNvCxnSpPr>
          <p:nvPr/>
        </p:nvCxnSpPr>
        <p:spPr>
          <a:xfrm>
            <a:off x="8447967" y="4197253"/>
            <a:ext cx="17994" cy="1912618"/>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7">
            <a:extLst>
              <a:ext uri="{FF2B5EF4-FFF2-40B4-BE49-F238E27FC236}">
                <a16:creationId xmlns:a16="http://schemas.microsoft.com/office/drawing/2014/main" id="{02D2FE40-F82E-CD20-B47F-B55723A2BCDD}"/>
              </a:ext>
            </a:extLst>
          </p:cNvPr>
          <p:cNvCxnSpPr>
            <a:cxnSpLocks/>
          </p:cNvCxnSpPr>
          <p:nvPr/>
        </p:nvCxnSpPr>
        <p:spPr>
          <a:xfrm>
            <a:off x="11054197" y="4262420"/>
            <a:ext cx="12212" cy="1829268"/>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83" name="Rounded Rectangle 82">
            <a:extLst>
              <a:ext uri="{FF2B5EF4-FFF2-40B4-BE49-F238E27FC236}">
                <a16:creationId xmlns:a16="http://schemas.microsoft.com/office/drawing/2014/main" id="{BB48B32F-0FF6-0906-8E05-A10F3617ACCF}"/>
              </a:ext>
            </a:extLst>
          </p:cNvPr>
          <p:cNvSpPr/>
          <p:nvPr/>
        </p:nvSpPr>
        <p:spPr>
          <a:xfrm>
            <a:off x="7677783" y="1410666"/>
            <a:ext cx="4281917" cy="2382164"/>
          </a:xfrm>
          <a:prstGeom prst="roundRect">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t"/>
          <a:lstStyle/>
          <a:p>
            <a:r>
              <a:rPr lang="en-US" sz="2400" b="1" dirty="0" err="1">
                <a:solidFill>
                  <a:schemeClr val="accent3"/>
                </a:solidFill>
              </a:rPr>
              <a:t>PCG.Gen</a:t>
            </a:r>
            <a:endParaRPr lang="en-US" sz="2400" b="1" dirty="0">
              <a:solidFill>
                <a:schemeClr val="accent3"/>
              </a:solidFill>
            </a:endParaRPr>
          </a:p>
        </p:txBody>
      </p:sp>
      <mc:AlternateContent xmlns:mc="http://schemas.openxmlformats.org/markup-compatibility/2006" xmlns:a14="http://schemas.microsoft.com/office/drawing/2010/main">
        <mc:Choice Requires="a14">
          <p:sp>
            <p:nvSpPr>
              <p:cNvPr id="84" name="TextBox 83">
                <a:extLst>
                  <a:ext uri="{FF2B5EF4-FFF2-40B4-BE49-F238E27FC236}">
                    <a16:creationId xmlns:a16="http://schemas.microsoft.com/office/drawing/2014/main" id="{9BE476BD-B5D5-6944-5513-DC4EDB927653}"/>
                  </a:ext>
                </a:extLst>
              </p:cNvPr>
              <p:cNvSpPr txBox="1"/>
              <p:nvPr/>
            </p:nvSpPr>
            <p:spPr>
              <a:xfrm>
                <a:off x="7156203" y="4827880"/>
                <a:ext cx="1477608" cy="39158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HSS</m:t>
                      </m:r>
                      <m:r>
                        <a:rPr lang="en-US" b="0" i="0" smtClean="0">
                          <a:latin typeface="Cambria Math" panose="02040503050406030204" pitchFamily="18" charset="0"/>
                        </a:rPr>
                        <m:t>.</m:t>
                      </m:r>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Eval</m:t>
                          </m:r>
                        </m:e>
                        <m:sub>
                          <m:r>
                            <a:rPr lang="en-US" b="0" i="1" smtClean="0">
                              <a:latin typeface="Cambria Math" panose="02040503050406030204" pitchFamily="18" charset="0"/>
                            </a:rPr>
                            <m:t>𝑓</m:t>
                          </m:r>
                        </m:sub>
                      </m:sSub>
                    </m:oMath>
                  </m:oMathPara>
                </a14:m>
                <a:endParaRPr lang="en-US" dirty="0"/>
              </a:p>
            </p:txBody>
          </p:sp>
        </mc:Choice>
        <mc:Fallback xmlns="">
          <p:sp>
            <p:nvSpPr>
              <p:cNvPr id="84" name="TextBox 83">
                <a:extLst>
                  <a:ext uri="{FF2B5EF4-FFF2-40B4-BE49-F238E27FC236}">
                    <a16:creationId xmlns:a16="http://schemas.microsoft.com/office/drawing/2014/main" id="{9BE476BD-B5D5-6944-5513-DC4EDB927653}"/>
                  </a:ext>
                </a:extLst>
              </p:cNvPr>
              <p:cNvSpPr txBox="1">
                <a:spLocks noRot="1" noChangeAspect="1" noMove="1" noResize="1" noEditPoints="1" noAdjustHandles="1" noChangeArrowheads="1" noChangeShapeType="1" noTextEdit="1"/>
              </p:cNvSpPr>
              <p:nvPr/>
            </p:nvSpPr>
            <p:spPr>
              <a:xfrm>
                <a:off x="7156203" y="4827880"/>
                <a:ext cx="1477608" cy="391582"/>
              </a:xfrm>
              <a:prstGeom prst="rect">
                <a:avLst/>
              </a:prstGeom>
              <a:blipFill>
                <a:blip r:embed="rId21"/>
                <a:stretch>
                  <a:fillRect b="-96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5" name="TextBox 84">
                <a:extLst>
                  <a:ext uri="{FF2B5EF4-FFF2-40B4-BE49-F238E27FC236}">
                    <a16:creationId xmlns:a16="http://schemas.microsoft.com/office/drawing/2014/main" id="{5575B4AD-EE06-9908-6D04-E71DB325EFA2}"/>
                  </a:ext>
                </a:extLst>
              </p:cNvPr>
              <p:cNvSpPr txBox="1"/>
              <p:nvPr/>
            </p:nvSpPr>
            <p:spPr>
              <a:xfrm>
                <a:off x="10992085" y="4895811"/>
                <a:ext cx="1258060" cy="39158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HSS</m:t>
                      </m:r>
                      <m:r>
                        <a:rPr lang="en-US" b="0" i="0" smtClean="0">
                          <a:latin typeface="Cambria Math" panose="02040503050406030204" pitchFamily="18" charset="0"/>
                        </a:rPr>
                        <m:t>.</m:t>
                      </m:r>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Eval</m:t>
                          </m:r>
                        </m:e>
                        <m:sub>
                          <m:r>
                            <a:rPr lang="en-US" b="0" i="1" smtClean="0">
                              <a:latin typeface="Cambria Math" panose="02040503050406030204" pitchFamily="18" charset="0"/>
                            </a:rPr>
                            <m:t>𝑓</m:t>
                          </m:r>
                        </m:sub>
                      </m:sSub>
                    </m:oMath>
                  </m:oMathPara>
                </a14:m>
                <a:endParaRPr lang="en-US" dirty="0"/>
              </a:p>
            </p:txBody>
          </p:sp>
        </mc:Choice>
        <mc:Fallback xmlns="">
          <p:sp>
            <p:nvSpPr>
              <p:cNvPr id="85" name="TextBox 84">
                <a:extLst>
                  <a:ext uri="{FF2B5EF4-FFF2-40B4-BE49-F238E27FC236}">
                    <a16:creationId xmlns:a16="http://schemas.microsoft.com/office/drawing/2014/main" id="{5575B4AD-EE06-9908-6D04-E71DB325EFA2}"/>
                  </a:ext>
                </a:extLst>
              </p:cNvPr>
              <p:cNvSpPr txBox="1">
                <a:spLocks noRot="1" noChangeAspect="1" noMove="1" noResize="1" noEditPoints="1" noAdjustHandles="1" noChangeArrowheads="1" noChangeShapeType="1" noTextEdit="1"/>
              </p:cNvSpPr>
              <p:nvPr/>
            </p:nvSpPr>
            <p:spPr>
              <a:xfrm>
                <a:off x="10992085" y="4895811"/>
                <a:ext cx="1258060" cy="391582"/>
              </a:xfrm>
              <a:prstGeom prst="rect">
                <a:avLst/>
              </a:prstGeom>
              <a:blipFill>
                <a:blip r:embed="rId22"/>
                <a:stretch>
                  <a:fillRect b="-9375"/>
                </a:stretch>
              </a:blipFill>
            </p:spPr>
            <p:txBody>
              <a:bodyPr/>
              <a:lstStyle/>
              <a:p>
                <a:r>
                  <a:rPr lang="en-US">
                    <a:noFill/>
                  </a:rPr>
                  <a:t> </a:t>
                </a:r>
              </a:p>
            </p:txBody>
          </p:sp>
        </mc:Fallback>
      </mc:AlternateContent>
      <p:sp>
        <p:nvSpPr>
          <p:cNvPr id="86" name="Trapezoid 85">
            <a:extLst>
              <a:ext uri="{FF2B5EF4-FFF2-40B4-BE49-F238E27FC236}">
                <a16:creationId xmlns:a16="http://schemas.microsoft.com/office/drawing/2014/main" id="{75D17EB7-7740-1DE1-2FCA-90C20FAE2F90}"/>
              </a:ext>
            </a:extLst>
          </p:cNvPr>
          <p:cNvSpPr/>
          <p:nvPr/>
        </p:nvSpPr>
        <p:spPr>
          <a:xfrm>
            <a:off x="9525507" y="4659617"/>
            <a:ext cx="795126" cy="299300"/>
          </a:xfrm>
          <a:prstGeom prst="trapezoid">
            <a:avLst>
              <a:gd name="adj" fmla="val 85462"/>
            </a:avLst>
          </a:prstGeom>
          <a:gradFill flip="none" rotWithShape="1">
            <a:gsLst>
              <a:gs pos="0">
                <a:schemeClr val="accent3">
                  <a:lumMod val="60000"/>
                  <a:lumOff val="40000"/>
                  <a:tint val="66000"/>
                  <a:satMod val="160000"/>
                </a:schemeClr>
              </a:gs>
              <a:gs pos="50000">
                <a:schemeClr val="accent3">
                  <a:lumMod val="60000"/>
                  <a:lumOff val="40000"/>
                  <a:tint val="44500"/>
                  <a:satMod val="160000"/>
                </a:schemeClr>
              </a:gs>
              <a:gs pos="100000">
                <a:schemeClr val="accent3">
                  <a:lumMod val="60000"/>
                  <a:lumOff val="40000"/>
                  <a:tint val="23500"/>
                  <a:satMod val="160000"/>
                </a:schemeClr>
              </a:gs>
            </a:gsLst>
            <a:lin ang="2700000" scaled="1"/>
            <a:tileRect/>
          </a:gradFill>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p>
        </p:txBody>
      </p:sp>
      <p:sp>
        <p:nvSpPr>
          <p:cNvPr id="88" name="Rectangle 87">
            <a:extLst>
              <a:ext uri="{FF2B5EF4-FFF2-40B4-BE49-F238E27FC236}">
                <a16:creationId xmlns:a16="http://schemas.microsoft.com/office/drawing/2014/main" id="{45567AB0-0171-7233-E1B9-822848A718BD}"/>
              </a:ext>
            </a:extLst>
          </p:cNvPr>
          <p:cNvSpPr/>
          <p:nvPr/>
        </p:nvSpPr>
        <p:spPr>
          <a:xfrm>
            <a:off x="9529356" y="5016950"/>
            <a:ext cx="787427" cy="202512"/>
          </a:xfrm>
          <a:prstGeom prst="rect">
            <a:avLst/>
          </a:prstGeom>
          <a:gradFill flip="none" rotWithShape="1">
            <a:gsLst>
              <a:gs pos="0">
                <a:schemeClr val="accent5">
                  <a:lumMod val="60000"/>
                  <a:lumOff val="40000"/>
                  <a:tint val="66000"/>
                  <a:satMod val="160000"/>
                </a:schemeClr>
              </a:gs>
              <a:gs pos="50000">
                <a:schemeClr val="accent5">
                  <a:lumMod val="60000"/>
                  <a:lumOff val="40000"/>
                  <a:tint val="44500"/>
                  <a:satMod val="160000"/>
                </a:schemeClr>
              </a:gs>
              <a:gs pos="100000">
                <a:schemeClr val="accent5">
                  <a:lumMod val="60000"/>
                  <a:lumOff val="40000"/>
                  <a:tint val="23500"/>
                  <a:satMod val="160000"/>
                </a:schemeClr>
              </a:gs>
            </a:gsLst>
            <a:lin ang="2700000" scaled="1"/>
            <a:tileRect/>
          </a:gra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89" name="TextBox 88">
                <a:extLst>
                  <a:ext uri="{FF2B5EF4-FFF2-40B4-BE49-F238E27FC236}">
                    <a16:creationId xmlns:a16="http://schemas.microsoft.com/office/drawing/2014/main" id="{2BD04422-5C75-B3D7-E479-766473F10270}"/>
                  </a:ext>
                </a:extLst>
              </p:cNvPr>
              <p:cNvSpPr txBox="1"/>
              <p:nvPr/>
            </p:nvSpPr>
            <p:spPr>
              <a:xfrm>
                <a:off x="8962802" y="4794100"/>
                <a:ext cx="487720"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𝑓</m:t>
                      </m:r>
                    </m:oMath>
                  </m:oMathPara>
                </a14:m>
                <a:endParaRPr lang="en-US" sz="2000" dirty="0"/>
              </a:p>
            </p:txBody>
          </p:sp>
        </mc:Choice>
        <mc:Fallback xmlns="">
          <p:sp>
            <p:nvSpPr>
              <p:cNvPr id="89" name="TextBox 88">
                <a:extLst>
                  <a:ext uri="{FF2B5EF4-FFF2-40B4-BE49-F238E27FC236}">
                    <a16:creationId xmlns:a16="http://schemas.microsoft.com/office/drawing/2014/main" id="{2BD04422-5C75-B3D7-E479-766473F10270}"/>
                  </a:ext>
                </a:extLst>
              </p:cNvPr>
              <p:cNvSpPr txBox="1">
                <a:spLocks noRot="1" noChangeAspect="1" noMove="1" noResize="1" noEditPoints="1" noAdjustHandles="1" noChangeArrowheads="1" noChangeShapeType="1" noTextEdit="1"/>
              </p:cNvSpPr>
              <p:nvPr/>
            </p:nvSpPr>
            <p:spPr>
              <a:xfrm>
                <a:off x="8962802" y="4794100"/>
                <a:ext cx="487720" cy="400110"/>
              </a:xfrm>
              <a:prstGeom prst="rect">
                <a:avLst/>
              </a:prstGeom>
              <a:blipFill>
                <a:blip r:embed="rId23"/>
                <a:stretch>
                  <a:fillRect b="-15625"/>
                </a:stretch>
              </a:blipFill>
            </p:spPr>
            <p:txBody>
              <a:bodyPr/>
              <a:lstStyle/>
              <a:p>
                <a:r>
                  <a:rPr lang="en-US">
                    <a:noFill/>
                  </a:rPr>
                  <a:t> </a:t>
                </a:r>
              </a:p>
            </p:txBody>
          </p:sp>
        </mc:Fallback>
      </mc:AlternateContent>
      <p:sp>
        <p:nvSpPr>
          <p:cNvPr id="90" name="Left Brace 89">
            <a:extLst>
              <a:ext uri="{FF2B5EF4-FFF2-40B4-BE49-F238E27FC236}">
                <a16:creationId xmlns:a16="http://schemas.microsoft.com/office/drawing/2014/main" id="{3850280D-E818-FDF9-C98A-495093C78892}"/>
              </a:ext>
            </a:extLst>
          </p:cNvPr>
          <p:cNvSpPr/>
          <p:nvPr/>
        </p:nvSpPr>
        <p:spPr>
          <a:xfrm>
            <a:off x="9286806" y="4501303"/>
            <a:ext cx="226428" cy="927871"/>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2" name="TextBox 91">
                <a:extLst>
                  <a:ext uri="{FF2B5EF4-FFF2-40B4-BE49-F238E27FC236}">
                    <a16:creationId xmlns:a16="http://schemas.microsoft.com/office/drawing/2014/main" id="{2DF46E6B-5788-AE07-875C-58C1D15D73DF}"/>
                  </a:ext>
                </a:extLst>
              </p:cNvPr>
              <p:cNvSpPr txBox="1"/>
              <p:nvPr/>
            </p:nvSpPr>
            <p:spPr>
              <a:xfrm>
                <a:off x="10105139" y="6121310"/>
                <a:ext cx="1898115" cy="400110"/>
              </a:xfrm>
              <a:prstGeom prst="rect">
                <a:avLst/>
              </a:prstGeom>
              <a:solidFill>
                <a:schemeClr val="accent2">
                  <a:lumMod val="40000"/>
                  <a:lumOff val="6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2000" b="0" i="1" u="none" strike="noStrike" kern="1200" cap="none" spc="0" normalizeH="0" baseline="0" noProof="0" smtClean="0">
                              <a:ln>
                                <a:noFill/>
                              </a:ln>
                              <a:solidFill>
                                <a:srgbClr val="7030A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smtClean="0">
                              <a:ln>
                                <a:noFill/>
                              </a:ln>
                              <a:solidFill>
                                <a:srgbClr val="7030A0"/>
                              </a:solidFill>
                              <a:effectLst/>
                              <a:uLnTx/>
                              <a:uFillTx/>
                              <a:latin typeface="Cambria Math" panose="02040503050406030204" pitchFamily="18" charset="0"/>
                              <a:ea typeface="+mn-ea"/>
                              <a:cs typeface="+mn-cs"/>
                            </a:rPr>
                            <m:t>𝑟</m:t>
                          </m:r>
                        </m:e>
                        <m:sub>
                          <m:r>
                            <a:rPr kumimoji="0" lang="en-US" sz="2000" b="0" i="1" u="none" strike="noStrike" kern="1200" cap="none" spc="0" normalizeH="0" baseline="0" noProof="0" smtClean="0">
                              <a:ln>
                                <a:noFill/>
                              </a:ln>
                              <a:solidFill>
                                <a:srgbClr val="7030A0"/>
                              </a:solidFill>
                              <a:effectLst/>
                              <a:uLnTx/>
                              <a:uFillTx/>
                              <a:latin typeface="Cambria Math" panose="02040503050406030204" pitchFamily="18" charset="0"/>
                              <a:ea typeface="+mn-ea"/>
                              <a:cs typeface="+mn-cs"/>
                            </a:rPr>
                            <m:t>𝐵</m:t>
                          </m:r>
                        </m:sub>
                      </m:sSub>
                    </m:oMath>
                  </m:oMathPara>
                </a14:m>
                <a:endParaRPr kumimoji="0" lang="en-US" sz="2000" b="0" i="0" u="none" strike="noStrike" kern="1200" cap="none" spc="0" normalizeH="0" baseline="0" noProof="0" dirty="0">
                  <a:ln>
                    <a:noFill/>
                  </a:ln>
                  <a:solidFill>
                    <a:srgbClr val="7030A0"/>
                  </a:solidFill>
                  <a:effectLst/>
                  <a:uLnTx/>
                  <a:uFillTx/>
                  <a:latin typeface="Calibri" panose="020F0502020204030204"/>
                  <a:ea typeface="+mn-ea"/>
                  <a:cs typeface="+mn-cs"/>
                </a:endParaRPr>
              </a:p>
            </p:txBody>
          </p:sp>
        </mc:Choice>
        <mc:Fallback xmlns="">
          <p:sp>
            <p:nvSpPr>
              <p:cNvPr id="92" name="TextBox 91">
                <a:extLst>
                  <a:ext uri="{FF2B5EF4-FFF2-40B4-BE49-F238E27FC236}">
                    <a16:creationId xmlns:a16="http://schemas.microsoft.com/office/drawing/2014/main" id="{2DF46E6B-5788-AE07-875C-58C1D15D73DF}"/>
                  </a:ext>
                </a:extLst>
              </p:cNvPr>
              <p:cNvSpPr txBox="1">
                <a:spLocks noRot="1" noChangeAspect="1" noMove="1" noResize="1" noEditPoints="1" noAdjustHandles="1" noChangeArrowheads="1" noChangeShapeType="1" noTextEdit="1"/>
              </p:cNvSpPr>
              <p:nvPr/>
            </p:nvSpPr>
            <p:spPr>
              <a:xfrm>
                <a:off x="10105139" y="6121310"/>
                <a:ext cx="1898115" cy="400110"/>
              </a:xfrm>
              <a:prstGeom prst="rect">
                <a:avLst/>
              </a:prstGeom>
              <a:blipFill>
                <a:blip r:embed="rId2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3" name="TextBox 92">
                <a:extLst>
                  <a:ext uri="{FF2B5EF4-FFF2-40B4-BE49-F238E27FC236}">
                    <a16:creationId xmlns:a16="http://schemas.microsoft.com/office/drawing/2014/main" id="{FAA284CC-A074-D08E-8567-236EAC104915}"/>
                  </a:ext>
                </a:extLst>
              </p:cNvPr>
              <p:cNvSpPr txBox="1"/>
              <p:nvPr/>
            </p:nvSpPr>
            <p:spPr>
              <a:xfrm>
                <a:off x="7516901" y="6109871"/>
                <a:ext cx="1898119" cy="400110"/>
              </a:xfrm>
              <a:prstGeom prst="rect">
                <a:avLst/>
              </a:prstGeom>
              <a:solidFill>
                <a:schemeClr val="accent2">
                  <a:lumMod val="40000"/>
                  <a:lumOff val="6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2000" b="0" i="1" u="none" strike="noStrike" kern="1200" cap="none" spc="0" normalizeH="0" baseline="0" noProof="0" smtClean="0">
                              <a:ln>
                                <a:noFill/>
                              </a:ln>
                              <a:solidFill>
                                <a:srgbClr val="7030A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smtClean="0">
                              <a:ln>
                                <a:noFill/>
                              </a:ln>
                              <a:solidFill>
                                <a:srgbClr val="7030A0"/>
                              </a:solidFill>
                              <a:effectLst/>
                              <a:uLnTx/>
                              <a:uFillTx/>
                              <a:latin typeface="Cambria Math" panose="02040503050406030204" pitchFamily="18" charset="0"/>
                              <a:ea typeface="+mn-ea"/>
                              <a:cs typeface="+mn-cs"/>
                            </a:rPr>
                            <m:t>𝑟</m:t>
                          </m:r>
                        </m:e>
                        <m:sub>
                          <m:r>
                            <a:rPr kumimoji="0" lang="en-US" sz="2000" b="0" i="1" u="none" strike="noStrike" kern="1200" cap="none" spc="0" normalizeH="0" baseline="0" noProof="0" smtClean="0">
                              <a:ln>
                                <a:noFill/>
                              </a:ln>
                              <a:solidFill>
                                <a:srgbClr val="7030A0"/>
                              </a:solidFill>
                              <a:effectLst/>
                              <a:uLnTx/>
                              <a:uFillTx/>
                              <a:latin typeface="Cambria Math" panose="02040503050406030204" pitchFamily="18" charset="0"/>
                              <a:ea typeface="+mn-ea"/>
                              <a:cs typeface="+mn-cs"/>
                            </a:rPr>
                            <m:t>𝐴</m:t>
                          </m:r>
                        </m:sub>
                      </m:sSub>
                    </m:oMath>
                  </m:oMathPara>
                </a14:m>
                <a:endParaRPr kumimoji="0" lang="en-US" sz="2000" b="0" i="0" u="none" strike="noStrike" kern="1200" cap="none" spc="0" normalizeH="0" baseline="0" noProof="0" dirty="0">
                  <a:ln>
                    <a:noFill/>
                  </a:ln>
                  <a:solidFill>
                    <a:srgbClr val="7030A0"/>
                  </a:solidFill>
                  <a:effectLst/>
                  <a:uLnTx/>
                  <a:uFillTx/>
                  <a:latin typeface="Calibri" panose="020F0502020204030204"/>
                  <a:ea typeface="+mn-ea"/>
                  <a:cs typeface="+mn-cs"/>
                </a:endParaRPr>
              </a:p>
            </p:txBody>
          </p:sp>
        </mc:Choice>
        <mc:Fallback xmlns="">
          <p:sp>
            <p:nvSpPr>
              <p:cNvPr id="93" name="TextBox 92">
                <a:extLst>
                  <a:ext uri="{FF2B5EF4-FFF2-40B4-BE49-F238E27FC236}">
                    <a16:creationId xmlns:a16="http://schemas.microsoft.com/office/drawing/2014/main" id="{FAA284CC-A074-D08E-8567-236EAC104915}"/>
                  </a:ext>
                </a:extLst>
              </p:cNvPr>
              <p:cNvSpPr txBox="1">
                <a:spLocks noRot="1" noChangeAspect="1" noMove="1" noResize="1" noEditPoints="1" noAdjustHandles="1" noChangeArrowheads="1" noChangeShapeType="1" noTextEdit="1"/>
              </p:cNvSpPr>
              <p:nvPr/>
            </p:nvSpPr>
            <p:spPr>
              <a:xfrm>
                <a:off x="7516901" y="6109871"/>
                <a:ext cx="1898119" cy="400110"/>
              </a:xfrm>
              <a:prstGeom prst="rect">
                <a:avLst/>
              </a:prstGeom>
              <a:blipFill>
                <a:blip r:embed="rId2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690997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1"/>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4"/>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1"/>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64"/>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65"/>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71"/>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70"/>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68"/>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69"/>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66"/>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75"/>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67"/>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76"/>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83"/>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77"/>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84"/>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78"/>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85"/>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89"/>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90"/>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86"/>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88"/>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93"/>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92"/>
                                        </p:tgtEl>
                                        <p:attrNameLst>
                                          <p:attrName>style.visibility</p:attrName>
                                        </p:attrNameLst>
                                      </p:cBhvr>
                                      <p:to>
                                        <p:strVal val="visible"/>
                                      </p:to>
                                    </p:set>
                                  </p:childTnLst>
                                </p:cTn>
                              </p:par>
                            </p:childTnLst>
                          </p:cTn>
                        </p:par>
                      </p:childTnLst>
                    </p:cTn>
                  </p:par>
                  <p:par>
                    <p:cTn id="113" fill="hold">
                      <p:stCondLst>
                        <p:cond delay="indefinite"/>
                      </p:stCondLst>
                      <p:childTnLst>
                        <p:par>
                          <p:cTn id="114" fill="hold">
                            <p:stCondLst>
                              <p:cond delay="0"/>
                            </p:stCondLst>
                            <p:childTnLst>
                              <p:par>
                                <p:cTn id="115" presetID="1" presetClass="entr" presetSubtype="0" fill="hold" grpId="0" nodeType="clickEffect">
                                  <p:stCondLst>
                                    <p:cond delay="0"/>
                                  </p:stCondLst>
                                  <p:childTnLst>
                                    <p:set>
                                      <p:cBhvr>
                                        <p:cTn id="116" dur="1" fill="hold">
                                          <p:stCondLst>
                                            <p:cond delay="0"/>
                                          </p:stCondLst>
                                        </p:cTn>
                                        <p:tgtEl>
                                          <p:spTgt spid="95"/>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1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03" grpId="0" animBg="1"/>
      <p:bldP spid="6" grpId="0" animBg="1"/>
      <p:bldP spid="9" grpId="0" animBg="1"/>
      <p:bldP spid="10" grpId="0" animBg="1"/>
      <p:bldP spid="13" grpId="0"/>
      <p:bldP spid="14" grpId="0"/>
      <p:bldP spid="15" grpId="0"/>
      <p:bldP spid="16" grpId="0"/>
      <p:bldP spid="21" grpId="0"/>
      <p:bldP spid="26" grpId="0"/>
      <p:bldP spid="59" grpId="0"/>
      <p:bldP spid="60" grpId="0"/>
      <p:bldP spid="61" grpId="0" animBg="1"/>
      <p:bldP spid="62" grpId="0" animBg="1"/>
      <p:bldP spid="63" grpId="0" animBg="1"/>
      <p:bldP spid="64" grpId="0"/>
      <p:bldP spid="65" grpId="0" animBg="1"/>
      <p:bldP spid="70" grpId="0"/>
      <p:bldP spid="75" grpId="0" animBg="1"/>
      <p:bldP spid="76" grpId="0" animBg="1"/>
      <p:bldP spid="83" grpId="0" animBg="1"/>
      <p:bldP spid="84" grpId="0"/>
      <p:bldP spid="85" grpId="0"/>
      <p:bldP spid="86" grpId="0" animBg="1"/>
      <p:bldP spid="88" grpId="0" animBg="1"/>
      <p:bldP spid="89" grpId="0"/>
      <p:bldP spid="90" grpId="0" animBg="1"/>
      <p:bldP spid="92" grpId="0" animBg="1"/>
      <p:bldP spid="9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A2EC3E-886A-386E-749D-82EAAFC5A1B5}"/>
              </a:ext>
            </a:extLst>
          </p:cNvPr>
          <p:cNvSpPr>
            <a:spLocks noGrp="1"/>
          </p:cNvSpPr>
          <p:nvPr>
            <p:ph type="title"/>
          </p:nvPr>
        </p:nvSpPr>
        <p:spPr/>
        <p:txBody>
          <a:bodyPr/>
          <a:lstStyle/>
          <a:p>
            <a:r>
              <a:rPr lang="en-US" dirty="0"/>
              <a:t>Challenge</a:t>
            </a:r>
          </a:p>
        </p:txBody>
      </p:sp>
      <p:sp>
        <p:nvSpPr>
          <p:cNvPr id="5" name="TextBox 4">
            <a:extLst>
              <a:ext uri="{FF2B5EF4-FFF2-40B4-BE49-F238E27FC236}">
                <a16:creationId xmlns:a16="http://schemas.microsoft.com/office/drawing/2014/main" id="{68083495-295F-0E82-59D3-EBCC33940C5E}"/>
              </a:ext>
            </a:extLst>
          </p:cNvPr>
          <p:cNvSpPr txBox="1"/>
          <p:nvPr/>
        </p:nvSpPr>
        <p:spPr>
          <a:xfrm>
            <a:off x="8949921" y="4590152"/>
            <a:ext cx="1930282" cy="461665"/>
          </a:xfrm>
          <a:prstGeom prst="rect">
            <a:avLst/>
          </a:prstGeom>
          <a:noFill/>
        </p:spPr>
        <p:txBody>
          <a:bodyPr wrap="square" rtlCol="0">
            <a:spAutoFit/>
          </a:bodyPr>
          <a:lstStyle/>
          <a:p>
            <a:r>
              <a:rPr lang="en-US" sz="2400" b="1" dirty="0"/>
              <a:t>Sparse</a:t>
            </a:r>
            <a:r>
              <a:rPr lang="en-US" sz="2400" dirty="0"/>
              <a:t> PRG</a:t>
            </a:r>
          </a:p>
        </p:txBody>
      </p:sp>
      <p:pic>
        <p:nvPicPr>
          <p:cNvPr id="8" name="Picture 7">
            <a:extLst>
              <a:ext uri="{FF2B5EF4-FFF2-40B4-BE49-F238E27FC236}">
                <a16:creationId xmlns:a16="http://schemas.microsoft.com/office/drawing/2014/main" id="{40C64E28-6335-C3EF-1CB7-2FBBF5CAEF80}"/>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4713228" y="4590152"/>
            <a:ext cx="992710" cy="589371"/>
          </a:xfrm>
          <a:prstGeom prst="rect">
            <a:avLst/>
          </a:prstGeom>
        </p:spPr>
      </p:pic>
      <p:pic>
        <p:nvPicPr>
          <p:cNvPr id="7" name="Picture 6">
            <a:extLst>
              <a:ext uri="{FF2B5EF4-FFF2-40B4-BE49-F238E27FC236}">
                <a16:creationId xmlns:a16="http://schemas.microsoft.com/office/drawing/2014/main" id="{4EA51605-8AE2-A2DB-6165-5C9927869D35}"/>
              </a:ext>
            </a:extLst>
          </p:cNvPr>
          <p:cNvPicPr>
            <a:picLocks noChangeAspect="1"/>
          </p:cNvPicPr>
          <p:nvPr/>
        </p:nvPicPr>
        <p:blipFill>
          <a:blip r:embed="rId5"/>
          <a:stretch>
            <a:fillRect/>
          </a:stretch>
        </p:blipFill>
        <p:spPr>
          <a:xfrm>
            <a:off x="893561" y="1217726"/>
            <a:ext cx="3803570" cy="4422547"/>
          </a:xfrm>
          <a:prstGeom prst="rect">
            <a:avLst/>
          </a:prstGeom>
        </p:spPr>
      </p:pic>
      <p:sp>
        <p:nvSpPr>
          <p:cNvPr id="9" name="Oval 8">
            <a:extLst>
              <a:ext uri="{FF2B5EF4-FFF2-40B4-BE49-F238E27FC236}">
                <a16:creationId xmlns:a16="http://schemas.microsoft.com/office/drawing/2014/main" id="{0B74990A-D661-0B23-9041-2F05D567C73E}"/>
              </a:ext>
            </a:extLst>
          </p:cNvPr>
          <p:cNvSpPr/>
          <p:nvPr/>
        </p:nvSpPr>
        <p:spPr>
          <a:xfrm>
            <a:off x="259003" y="3755838"/>
            <a:ext cx="4812377" cy="1423686"/>
          </a:xfrm>
          <a:prstGeom prst="ellipse">
            <a:avLst/>
          </a:prstGeom>
          <a:noFill/>
          <a:ln w="38100">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0" name="TextBox 9">
            <a:extLst>
              <a:ext uri="{FF2B5EF4-FFF2-40B4-BE49-F238E27FC236}">
                <a16:creationId xmlns:a16="http://schemas.microsoft.com/office/drawing/2014/main" id="{0F5DAC3A-29EF-8F15-F3E4-1205E47F1D1D}"/>
              </a:ext>
            </a:extLst>
          </p:cNvPr>
          <p:cNvSpPr txBox="1"/>
          <p:nvPr/>
        </p:nvSpPr>
        <p:spPr>
          <a:xfrm>
            <a:off x="4988712" y="1786201"/>
            <a:ext cx="7412038" cy="400110"/>
          </a:xfrm>
          <a:prstGeom prst="rect">
            <a:avLst/>
          </a:prstGeom>
          <a:noFill/>
        </p:spPr>
        <p:txBody>
          <a:bodyPr wrap="square" rtlCol="0">
            <a:spAutoFit/>
          </a:bodyPr>
          <a:lstStyle/>
          <a:p>
            <a:r>
              <a:rPr lang="en-US" sz="2000" dirty="0"/>
              <a:t>Downside : Evaluating                              inside HSS is quite costly!</a:t>
            </a:r>
          </a:p>
        </p:txBody>
      </p:sp>
      <p:sp>
        <p:nvSpPr>
          <p:cNvPr id="11" name="TextBox 10">
            <a:extLst>
              <a:ext uri="{FF2B5EF4-FFF2-40B4-BE49-F238E27FC236}">
                <a16:creationId xmlns:a16="http://schemas.microsoft.com/office/drawing/2014/main" id="{62B180CB-28C0-7331-5B8C-4021069DA857}"/>
              </a:ext>
            </a:extLst>
          </p:cNvPr>
          <p:cNvSpPr txBox="1"/>
          <p:nvPr/>
        </p:nvSpPr>
        <p:spPr>
          <a:xfrm>
            <a:off x="4988712" y="2550476"/>
            <a:ext cx="5972513" cy="400110"/>
          </a:xfrm>
          <a:prstGeom prst="rect">
            <a:avLst/>
          </a:prstGeom>
          <a:noFill/>
        </p:spPr>
        <p:txBody>
          <a:bodyPr wrap="square" rtlCol="0">
            <a:spAutoFit/>
          </a:bodyPr>
          <a:lstStyle/>
          <a:p>
            <a:r>
              <a:rPr lang="en-US" sz="2000" dirty="0"/>
              <a:t>Reason :                         is a high-degree computation</a:t>
            </a:r>
          </a:p>
        </p:txBody>
      </p:sp>
      <p:sp>
        <p:nvSpPr>
          <p:cNvPr id="13" name="Rectangle 12">
            <a:extLst>
              <a:ext uri="{FF2B5EF4-FFF2-40B4-BE49-F238E27FC236}">
                <a16:creationId xmlns:a16="http://schemas.microsoft.com/office/drawing/2014/main" id="{71C421DD-2C54-6A89-0AD6-65AA470916DD}"/>
              </a:ext>
            </a:extLst>
          </p:cNvPr>
          <p:cNvSpPr/>
          <p:nvPr/>
        </p:nvSpPr>
        <p:spPr>
          <a:xfrm>
            <a:off x="6349748" y="2642688"/>
            <a:ext cx="787427" cy="215685"/>
          </a:xfrm>
          <a:prstGeom prst="rect">
            <a:avLst/>
          </a:prstGeom>
          <a:gradFill flip="none" rotWithShape="1">
            <a:gsLst>
              <a:gs pos="0">
                <a:schemeClr val="accent5">
                  <a:lumMod val="60000"/>
                  <a:lumOff val="40000"/>
                  <a:tint val="66000"/>
                  <a:satMod val="160000"/>
                </a:schemeClr>
              </a:gs>
              <a:gs pos="50000">
                <a:schemeClr val="accent5">
                  <a:lumMod val="60000"/>
                  <a:lumOff val="40000"/>
                  <a:tint val="44500"/>
                  <a:satMod val="160000"/>
                </a:schemeClr>
              </a:gs>
              <a:gs pos="100000">
                <a:schemeClr val="accent5">
                  <a:lumMod val="60000"/>
                  <a:lumOff val="40000"/>
                  <a:tint val="23500"/>
                  <a:satMod val="160000"/>
                </a:schemeClr>
              </a:gs>
            </a:gsLst>
            <a:lin ang="2700000" scaled="1"/>
            <a:tileRect/>
          </a:gra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001D4E22-A056-F668-0C78-343CC145779F}"/>
              </a:ext>
            </a:extLst>
          </p:cNvPr>
          <p:cNvPicPr>
            <a:picLocks noChangeAspect="1"/>
          </p:cNvPicPr>
          <p:nvPr/>
        </p:nvPicPr>
        <p:blipFill>
          <a:blip r:embed="rId6"/>
          <a:stretch>
            <a:fillRect/>
          </a:stretch>
        </p:blipFill>
        <p:spPr>
          <a:xfrm>
            <a:off x="7625529" y="1488159"/>
            <a:ext cx="1194381" cy="986662"/>
          </a:xfrm>
          <a:prstGeom prst="rect">
            <a:avLst/>
          </a:prstGeom>
        </p:spPr>
      </p:pic>
      <p:sp>
        <p:nvSpPr>
          <p:cNvPr id="17" name="TextBox 16">
            <a:extLst>
              <a:ext uri="{FF2B5EF4-FFF2-40B4-BE49-F238E27FC236}">
                <a16:creationId xmlns:a16="http://schemas.microsoft.com/office/drawing/2014/main" id="{F9707C44-C97F-DCBE-6165-79BEF00F0FCC}"/>
              </a:ext>
            </a:extLst>
          </p:cNvPr>
          <p:cNvSpPr txBox="1"/>
          <p:nvPr/>
        </p:nvSpPr>
        <p:spPr>
          <a:xfrm>
            <a:off x="4993354" y="3251324"/>
            <a:ext cx="5972513" cy="400110"/>
          </a:xfrm>
          <a:prstGeom prst="rect">
            <a:avLst/>
          </a:prstGeom>
          <a:noFill/>
        </p:spPr>
        <p:txBody>
          <a:bodyPr wrap="square" rtlCol="0">
            <a:spAutoFit/>
          </a:bodyPr>
          <a:lstStyle/>
          <a:p>
            <a:r>
              <a:rPr lang="en-US" sz="2000" dirty="0"/>
              <a:t>Our solution :  Design a low-degree equivalent of </a:t>
            </a:r>
          </a:p>
        </p:txBody>
      </p:sp>
      <p:pic>
        <p:nvPicPr>
          <p:cNvPr id="18" name="Picture 17">
            <a:extLst>
              <a:ext uri="{FF2B5EF4-FFF2-40B4-BE49-F238E27FC236}">
                <a16:creationId xmlns:a16="http://schemas.microsoft.com/office/drawing/2014/main" id="{4DE38D2D-6E3D-43DD-72C6-53341F7AD91F}"/>
              </a:ext>
            </a:extLst>
          </p:cNvPr>
          <p:cNvPicPr>
            <a:picLocks noChangeAspect="1"/>
          </p:cNvPicPr>
          <p:nvPr/>
        </p:nvPicPr>
        <p:blipFill>
          <a:blip r:embed="rId6"/>
          <a:stretch>
            <a:fillRect/>
          </a:stretch>
        </p:blipFill>
        <p:spPr>
          <a:xfrm>
            <a:off x="10497980" y="2964278"/>
            <a:ext cx="1194381" cy="986662"/>
          </a:xfrm>
          <a:prstGeom prst="rect">
            <a:avLst/>
          </a:prstGeom>
        </p:spPr>
      </p:pic>
      <p:sp>
        <p:nvSpPr>
          <p:cNvPr id="19" name="Left Brace 18">
            <a:extLst>
              <a:ext uri="{FF2B5EF4-FFF2-40B4-BE49-F238E27FC236}">
                <a16:creationId xmlns:a16="http://schemas.microsoft.com/office/drawing/2014/main" id="{5EEB0AC2-2C2A-E9F0-50F5-F5848D9ECEE3}"/>
              </a:ext>
            </a:extLst>
          </p:cNvPr>
          <p:cNvSpPr/>
          <p:nvPr/>
        </p:nvSpPr>
        <p:spPr>
          <a:xfrm rot="16200000">
            <a:off x="9533506" y="2310382"/>
            <a:ext cx="461662" cy="3856053"/>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4025526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animBg="1"/>
      <p:bldP spid="10" grpId="0"/>
      <p:bldP spid="11" grpId="0"/>
      <p:bldP spid="13" grpId="0" animBg="1"/>
      <p:bldP spid="17" grpId="0"/>
      <p:bldP spid="1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13996</TotalTime>
  <Words>3278</Words>
  <Application>Microsoft Macintosh PowerPoint</Application>
  <PresentationFormat>Widescreen</PresentationFormat>
  <Paragraphs>511</Paragraphs>
  <Slides>31</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Aptos</vt:lpstr>
      <vt:lpstr>Aptos Display</vt:lpstr>
      <vt:lpstr>Arial</vt:lpstr>
      <vt:lpstr>Calibri</vt:lpstr>
      <vt:lpstr>Cambria Math</vt:lpstr>
      <vt:lpstr>Office Theme</vt:lpstr>
      <vt:lpstr>Compressing Unit-Vector Correlations via Sparse Pseudorandom Generators</vt:lpstr>
      <vt:lpstr>Motivation: Offline-Online secure computation (aka “Preprocessing” model)</vt:lpstr>
      <vt:lpstr>What is a (additive) correlation ?</vt:lpstr>
      <vt:lpstr>Challenge in offline-online MPC</vt:lpstr>
      <vt:lpstr>Pseudorandom Correlation Generator (PCG) [BCGI18, BCGKIS19]</vt:lpstr>
      <vt:lpstr>Limitations of existing works</vt:lpstr>
      <vt:lpstr>Unit Vector (UV) Correlation </vt:lpstr>
      <vt:lpstr>PRG + HSS framework for designing PCG [BCG+17], [BCG+19]</vt:lpstr>
      <vt:lpstr>Challenge</vt:lpstr>
      <vt:lpstr>Difference between Standard PRG and Sparse PRG</vt:lpstr>
      <vt:lpstr>How to construct Sparse PRG ?</vt:lpstr>
      <vt:lpstr>Constructing Sparse PRG</vt:lpstr>
      <vt:lpstr>Constructing Low Degree Sparse PRG</vt:lpstr>
      <vt:lpstr>Constructing Low Degree Sparse PRG</vt:lpstr>
      <vt:lpstr>Summary</vt:lpstr>
      <vt:lpstr>Further optimizations</vt:lpstr>
      <vt:lpstr>Other contributions</vt:lpstr>
      <vt:lpstr>Other contributions</vt:lpstr>
      <vt:lpstr>Cost estimates</vt:lpstr>
      <vt:lpstr>Thanks</vt:lpstr>
      <vt:lpstr>PowerPoint Presentation</vt:lpstr>
      <vt:lpstr>Analogy to electricity</vt:lpstr>
      <vt:lpstr>Prior Works: Pseudorandom Correlation Generators (PCG)</vt:lpstr>
      <vt:lpstr>Outline</vt:lpstr>
      <vt:lpstr>Timing</vt:lpstr>
      <vt:lpstr>(N, 1) multiplicative DPF</vt:lpstr>
      <vt:lpstr>PRG + HSS framework for designing PCG</vt:lpstr>
      <vt:lpstr>How low can we go ?</vt:lpstr>
      <vt:lpstr>Pseudorandom Correlation Generator (PCG)</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PCG for Unit Vectors</dc:title>
  <dc:creator>Agarwal, Amit</dc:creator>
  <cp:lastModifiedBy>Agarwal, Amit</cp:lastModifiedBy>
  <cp:revision>4</cp:revision>
  <dcterms:created xsi:type="dcterms:W3CDTF">2024-04-25T04:36:02Z</dcterms:created>
  <dcterms:modified xsi:type="dcterms:W3CDTF">2024-08-21T14:15:07Z</dcterms:modified>
</cp:coreProperties>
</file>