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8" r:id="rId14"/>
    <p:sldId id="293" r:id="rId15"/>
    <p:sldId id="294" r:id="rId16"/>
    <p:sldId id="271" r:id="rId17"/>
    <p:sldId id="295" r:id="rId18"/>
    <p:sldId id="296" r:id="rId19"/>
    <p:sldId id="277" r:id="rId20"/>
    <p:sldId id="273" r:id="rId21"/>
  </p:sldIdLst>
  <p:sldSz cx="24384000" cy="13716000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0432FF"/>
    <a:srgbClr val="7F7F7F"/>
    <a:srgbClr val="2E7116"/>
    <a:srgbClr val="FEAD00"/>
    <a:srgbClr val="DFF3FD"/>
    <a:srgbClr val="EEEEEE"/>
    <a:srgbClr val="ED220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7" autoAdjust="0"/>
  </p:normalViewPr>
  <p:slideViewPr>
    <p:cSldViewPr snapToGrid="0">
      <p:cViewPr varScale="1">
        <p:scale>
          <a:sx n="42" d="100"/>
          <a:sy n="42" d="100"/>
        </p:scale>
        <p:origin x="86" y="21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20.png"/><Relationship Id="rId26" Type="http://schemas.openxmlformats.org/officeDocument/2006/relationships/image" Target="../media/image50.png"/><Relationship Id="rId3" Type="http://schemas.openxmlformats.org/officeDocument/2006/relationships/image" Target="../media/image410.png"/><Relationship Id="rId21" Type="http://schemas.openxmlformats.org/officeDocument/2006/relationships/image" Target="../media/image45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16" Type="http://schemas.openxmlformats.org/officeDocument/2006/relationships/image" Target="../media/image5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24" Type="http://schemas.openxmlformats.org/officeDocument/2006/relationships/image" Target="../media/image48.png"/><Relationship Id="rId5" Type="http://schemas.openxmlformats.org/officeDocument/2006/relationships/image" Target="../media/image47.png"/><Relationship Id="rId23" Type="http://schemas.openxmlformats.org/officeDocument/2006/relationships/image" Target="../media/image46.png"/><Relationship Id="rId19" Type="http://schemas.openxmlformats.org/officeDocument/2006/relationships/image" Target="../media/image430.png"/><Relationship Id="rId22" Type="http://schemas.openxmlformats.org/officeDocument/2006/relationships/image" Target="../media/image451.png"/><Relationship Id="rId27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53.png"/><Relationship Id="rId12" Type="http://schemas.openxmlformats.org/officeDocument/2006/relationships/image" Target="../media/image490.png"/><Relationship Id="rId2" Type="http://schemas.openxmlformats.org/officeDocument/2006/relationships/image" Target="../media/image450.png"/><Relationship Id="rId16" Type="http://schemas.openxmlformats.org/officeDocument/2006/relationships/image" Target="../media/image541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530.png"/><Relationship Id="rId6" Type="http://schemas.openxmlformats.org/officeDocument/2006/relationships/image" Target="../media/image67.png"/><Relationship Id="rId15" Type="http://schemas.openxmlformats.org/officeDocument/2006/relationships/image" Target="../media/image59.png"/><Relationship Id="rId5" Type="http://schemas.openxmlformats.org/officeDocument/2006/relationships/image" Target="../media/image61.png"/><Relationship Id="rId10" Type="http://schemas.openxmlformats.org/officeDocument/2006/relationships/image" Target="../media/image491.png"/><Relationship Id="rId9" Type="http://schemas.openxmlformats.org/officeDocument/2006/relationships/image" Target="../media/image370.png"/><Relationship Id="rId14" Type="http://schemas.openxmlformats.org/officeDocument/2006/relationships/image" Target="../media/image510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8.png"/><Relationship Id="rId12" Type="http://schemas.openxmlformats.org/officeDocument/2006/relationships/image" Target="../media/image58.png"/><Relationship Id="rId2" Type="http://schemas.openxmlformats.org/officeDocument/2006/relationships/image" Target="../media/image510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5" Type="http://schemas.openxmlformats.org/officeDocument/2006/relationships/image" Target="../media/image64.png"/><Relationship Id="rId10" Type="http://schemas.openxmlformats.org/officeDocument/2006/relationships/image" Target="../media/image56.png"/><Relationship Id="rId4" Type="http://schemas.openxmlformats.org/officeDocument/2006/relationships/image" Target="../media/image60.png"/><Relationship Id="rId9" Type="http://schemas.openxmlformats.org/officeDocument/2006/relationships/image" Target="../media/image55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5.png"/><Relationship Id="rId3" Type="http://schemas.openxmlformats.org/officeDocument/2006/relationships/image" Target="../media/image69.png"/><Relationship Id="rId7" Type="http://schemas.openxmlformats.org/officeDocument/2006/relationships/image" Target="../media/image59.png"/><Relationship Id="rId12" Type="http://schemas.openxmlformats.org/officeDocument/2006/relationships/image" Target="../media/image540.png"/><Relationship Id="rId17" Type="http://schemas.openxmlformats.org/officeDocument/2006/relationships/image" Target="../media/image63.png"/><Relationship Id="rId2" Type="http://schemas.openxmlformats.org/officeDocument/2006/relationships/image" Target="../media/image6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0.png"/><Relationship Id="rId11" Type="http://schemas.openxmlformats.org/officeDocument/2006/relationships/image" Target="../media/image68.png"/><Relationship Id="rId5" Type="http://schemas.openxmlformats.org/officeDocument/2006/relationships/image" Target="../media/image71.png"/><Relationship Id="rId15" Type="http://schemas.openxmlformats.org/officeDocument/2006/relationships/image" Target="../media/image57.png"/><Relationship Id="rId10" Type="http://schemas.openxmlformats.org/officeDocument/2006/relationships/image" Target="../media/image67.png"/><Relationship Id="rId4" Type="http://schemas.openxmlformats.org/officeDocument/2006/relationships/image" Target="../media/image70.png"/><Relationship Id="rId9" Type="http://schemas.openxmlformats.org/officeDocument/2006/relationships/image" Target="../media/image61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3.png"/><Relationship Id="rId1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75.png"/><Relationship Id="rId12" Type="http://schemas.openxmlformats.org/officeDocument/2006/relationships/image" Target="../media/image88.png"/><Relationship Id="rId17" Type="http://schemas.openxmlformats.org/officeDocument/2006/relationships/image" Target="../media/image81.png"/><Relationship Id="rId2" Type="http://schemas.openxmlformats.org/officeDocument/2006/relationships/image" Target="../media/image69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87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9" Type="http://schemas.openxmlformats.org/officeDocument/2006/relationships/image" Target="../media/image8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5.png"/><Relationship Id="rId18" Type="http://schemas.openxmlformats.org/officeDocument/2006/relationships/image" Target="../media/image72.png"/><Relationship Id="rId7" Type="http://schemas.openxmlformats.org/officeDocument/2006/relationships/image" Target="../media/image88.png"/><Relationship Id="rId12" Type="http://schemas.openxmlformats.org/officeDocument/2006/relationships/image" Target="../media/image89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81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15" Type="http://schemas.openxmlformats.org/officeDocument/2006/relationships/image" Target="../media/image77.png"/><Relationship Id="rId19" Type="http://schemas.openxmlformats.org/officeDocument/2006/relationships/image" Target="../media/image90.png"/><Relationship Id="rId9" Type="http://schemas.openxmlformats.org/officeDocument/2006/relationships/image" Target="../media/image7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2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250.pn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11" Type="http://schemas.openxmlformats.org/officeDocument/2006/relationships/image" Target="../media/image28.png"/><Relationship Id="rId5" Type="http://schemas.openxmlformats.org/officeDocument/2006/relationships/image" Target="../media/image100.png"/><Relationship Id="rId10" Type="http://schemas.openxmlformats.org/officeDocument/2006/relationships/image" Target="../media/image27.png"/><Relationship Id="rId9" Type="http://schemas.openxmlformats.org/officeDocument/2006/relationships/image" Target="../media/image2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kworks.rs" TargetMode="External"/><Relationship Id="rId2" Type="http://schemas.openxmlformats.org/officeDocument/2006/relationships/hyperlink" Target="https://github.com/WizardOfMenlo/sti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TIR 🥣"/>
          <p:cNvSpPr txBox="1">
            <a:spLocks noGrp="1"/>
          </p:cNvSpPr>
          <p:nvPr>
            <p:ph type="ctrTitle"/>
          </p:nvPr>
        </p:nvSpPr>
        <p:spPr>
          <a:xfrm>
            <a:off x="8089900" y="487614"/>
            <a:ext cx="8204200" cy="3175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8000" spc="-360"/>
            </a:lvl1pPr>
          </a:lstStyle>
          <a:p>
            <a:r>
              <a:rPr dirty="0"/>
              <a:t>STIR </a:t>
            </a:r>
            <a:r>
              <a:rPr lang="en-US" dirty="0"/>
              <a:t>🥣</a:t>
            </a:r>
            <a:endParaRPr dirty="0"/>
          </a:p>
        </p:txBody>
      </p:sp>
      <p:sp>
        <p:nvSpPr>
          <p:cNvPr id="172" name="Reed-Solomon Proximity Testing with Fewer Queries"/>
          <p:cNvSpPr txBox="1">
            <a:spLocks noGrp="1"/>
          </p:cNvSpPr>
          <p:nvPr>
            <p:ph type="subTitle" sz="quarter" idx="1"/>
          </p:nvPr>
        </p:nvSpPr>
        <p:spPr>
          <a:xfrm>
            <a:off x="1282699" y="3516745"/>
            <a:ext cx="21818601" cy="1905001"/>
          </a:xfrm>
          <a:prstGeom prst="rect">
            <a:avLst/>
          </a:prstGeom>
        </p:spPr>
        <p:txBody>
          <a:bodyPr/>
          <a:lstStyle>
            <a:lvl1pPr defTabSz="586104">
              <a:defRPr sz="6744"/>
            </a:lvl1pPr>
          </a:lstStyle>
          <a:p>
            <a:r>
              <a:rPr dirty="0"/>
              <a:t>Reed-Solomon Proximity Testing with Fewer Queries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74" name="Giacomo Fenzi"/>
          <p:cNvSpPr txBox="1"/>
          <p:nvPr/>
        </p:nvSpPr>
        <p:spPr>
          <a:xfrm>
            <a:off x="13799136" y="5405900"/>
            <a:ext cx="561018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r>
              <a:rPr dirty="0"/>
              <a:t>Giacomo </a:t>
            </a:r>
            <a:r>
              <a:rPr dirty="0" err="1"/>
              <a:t>Fenzi</a:t>
            </a:r>
            <a:endParaRPr dirty="0"/>
          </a:p>
        </p:txBody>
      </p:sp>
      <p:pic>
        <p:nvPicPr>
          <p:cNvPr id="175" name="EPFL_Logo_Digital_RGB_PROD.png" descr="EPFL_Logo_Digital_RGB_PR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931" y="6768257"/>
            <a:ext cx="2832590" cy="1226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Weizmann_Institute_of_Science.svg" descr="Weizmann_Institute_of_Science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53" y="6733988"/>
            <a:ext cx="1833765" cy="1638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Bar_Ilan_seal.svg" descr="Bar_Ilan_seal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373" y="10665204"/>
            <a:ext cx="1445707" cy="150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al Arnon"/>
          <p:cNvSpPr txBox="1"/>
          <p:nvPr/>
        </p:nvSpPr>
        <p:spPr>
          <a:xfrm>
            <a:off x="5693973" y="5433662"/>
            <a:ext cx="407002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r>
              <a:rPr b="1" dirty="0"/>
              <a:t>Gal Arnon</a:t>
            </a:r>
          </a:p>
        </p:txBody>
      </p:sp>
      <p:sp>
        <p:nvSpPr>
          <p:cNvPr id="179" name="Alessandro Chiesa"/>
          <p:cNvSpPr txBox="1"/>
          <p:nvPr/>
        </p:nvSpPr>
        <p:spPr>
          <a:xfrm>
            <a:off x="4525226" y="9535299"/>
            <a:ext cx="69088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pPr algn="ctr"/>
            <a:r>
              <a:rPr dirty="0"/>
              <a:t>Alessandro Chiesa</a:t>
            </a:r>
          </a:p>
        </p:txBody>
      </p:sp>
      <p:pic>
        <p:nvPicPr>
          <p:cNvPr id="180" name="EPFL_Logo_Digital_RGB_PROD.png" descr="EPFL_Logo_Digital_RGB_PR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89" y="10804983"/>
            <a:ext cx="2832590" cy="12268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Eylon Yogev"/>
          <p:cNvSpPr txBox="1"/>
          <p:nvPr/>
        </p:nvSpPr>
        <p:spPr>
          <a:xfrm>
            <a:off x="14307136" y="9535299"/>
            <a:ext cx="459418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r>
              <a:rPr dirty="0"/>
              <a:t>Eylon Yogev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omparison to FRI"/>
          <p:cNvSpPr txBox="1">
            <a:spLocks noGrp="1"/>
          </p:cNvSpPr>
          <p:nvPr>
            <p:ph type="title"/>
          </p:nvPr>
        </p:nvSpPr>
        <p:spPr>
          <a:xfrm>
            <a:off x="1206500" y="737568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Comparison to FRI</a:t>
            </a:r>
          </a:p>
        </p:txBody>
      </p:sp>
      <p:grpSp>
        <p:nvGrpSpPr>
          <p:cNvPr id="350" name="Group"/>
          <p:cNvGrpSpPr/>
          <p:nvPr/>
        </p:nvGrpSpPr>
        <p:grpSpPr>
          <a:xfrm>
            <a:off x="1048690" y="4284868"/>
            <a:ext cx="8962554" cy="3564546"/>
            <a:chOff x="25400" y="25400"/>
            <a:chExt cx="8962553" cy="356454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8" name="Table 1"/>
                <p:cNvGraphicFramePr/>
                <p:nvPr/>
              </p:nvGraphicFramePr>
              <p:xfrm>
                <a:off x="25400" y="25400"/>
                <a:ext cx="8962553" cy="3564545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987518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3200"/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FRI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STIR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Size (KiB)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177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107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Hashes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3.5k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1.8k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48" name="Table 1"/>
                <p:cNvGraphicFramePr/>
                <p:nvPr/>
              </p:nvGraphicFramePr>
              <p:xfrm>
                <a:off x="25400" y="25400"/>
                <a:ext cx="8962553" cy="3564545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987518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3200"/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FRI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STIR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Size (KiB)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177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107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Hashes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3.5k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1.8k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Equation"/>
                <p:cNvSpPr txBox="1"/>
                <p:nvPr/>
              </p:nvSpPr>
              <p:spPr>
                <a:xfrm>
                  <a:off x="204580" y="397821"/>
                  <a:ext cx="2460838" cy="4019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34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80" y="397821"/>
                  <a:ext cx="2460838" cy="401941"/>
                </a:xfrm>
                <a:prstGeom prst="rect">
                  <a:avLst/>
                </a:prstGeom>
                <a:blipFill>
                  <a:blip r:embed="rId2"/>
                  <a:stretch>
                    <a:fillRect l="-5641" r="-16923" b="-531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3" name="Group"/>
          <p:cNvGrpSpPr/>
          <p:nvPr/>
        </p:nvGrpSpPr>
        <p:grpSpPr>
          <a:xfrm>
            <a:off x="1048690" y="8258453"/>
            <a:ext cx="8962554" cy="3564546"/>
            <a:chOff x="25400" y="25400"/>
            <a:chExt cx="8962553" cy="356454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1" name="Table 1-1"/>
                <p:cNvGraphicFramePr/>
                <p:nvPr/>
              </p:nvGraphicFramePr>
              <p:xfrm>
                <a:off x="25400" y="25400"/>
                <a:ext cx="8962553" cy="3564544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987518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3200"/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FRI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STIR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Size (KiB)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494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200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Hashes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10k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3.8k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51" name="Table 1-1"/>
                <p:cNvGraphicFramePr/>
                <p:nvPr/>
              </p:nvGraphicFramePr>
              <p:xfrm>
                <a:off x="25400" y="25400"/>
                <a:ext cx="8962553" cy="3564544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987518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98751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3200"/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FRI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STIR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Size (KiB)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494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200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188182"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tabLst>
                                <a:tab pos="1663700" algn="l"/>
                              </a:tabLst>
                              <a:defRPr sz="1800" b="0"/>
                            </a:pPr>
                            <a:r>
                              <a:rPr sz="3200" b="1"/>
                              <a:t>Hashes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rPr>
                              <a:t>10k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200">
                                <a:solidFill>
                                  <a:schemeClr val="accent1">
                                    <a:lumOff val="-13575"/>
                                  </a:schemeClr>
                                </a:solidFill>
                              </a:rPr>
                              <a:t>3.8k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Equation"/>
                <p:cNvSpPr txBox="1"/>
                <p:nvPr/>
              </p:nvSpPr>
              <p:spPr>
                <a:xfrm>
                  <a:off x="183210" y="364292"/>
                  <a:ext cx="2461219" cy="4019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</m:sSup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35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210" y="364292"/>
                  <a:ext cx="2461219" cy="401940"/>
                </a:xfrm>
                <a:prstGeom prst="rect">
                  <a:avLst/>
                </a:prstGeom>
                <a:blipFill>
                  <a:blip r:embed="rId3"/>
                  <a:stretch>
                    <a:fillRect l="-5670" r="-17010" b="-562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6" name="Group"/>
          <p:cNvGrpSpPr/>
          <p:nvPr/>
        </p:nvGrpSpPr>
        <p:grpSpPr>
          <a:xfrm>
            <a:off x="10405646" y="3049423"/>
            <a:ext cx="13518792" cy="9324013"/>
            <a:chOff x="0" y="-534247"/>
            <a:chExt cx="13518791" cy="9324011"/>
          </a:xfrm>
        </p:grpSpPr>
        <p:pic>
          <p:nvPicPr>
            <p:cNvPr id="354" name="1_graph.pdf" descr="1_graph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0627"/>
              <a:ext cx="13518791" cy="825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Equation"/>
                <p:cNvSpPr txBox="1"/>
                <p:nvPr/>
              </p:nvSpPr>
              <p:spPr>
                <a:xfrm>
                  <a:off x="6251880" y="-534247"/>
                  <a:ext cx="2120452" cy="6771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sz="4400" dirty="0"/>
                </a:p>
              </p:txBody>
            </p:sp>
          </mc:Choice>
          <mc:Fallback xmlns="">
            <p:sp>
              <p:nvSpPr>
                <p:cNvPr id="35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880" y="-534247"/>
                  <a:ext cx="2120452" cy="6771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7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361" name="Group"/>
          <p:cNvGrpSpPr/>
          <p:nvPr/>
        </p:nvGrpSpPr>
        <p:grpSpPr>
          <a:xfrm>
            <a:off x="2150025" y="2146904"/>
            <a:ext cx="4581702" cy="601190"/>
            <a:chOff x="513012" y="303119"/>
            <a:chExt cx="10632044" cy="1713030"/>
          </a:xfrm>
        </p:grpSpPr>
        <p:sp>
          <p:nvSpPr>
            <p:cNvPr id="359" name="Assuming conjecture"/>
            <p:cNvSpPr txBox="1"/>
            <p:nvPr/>
          </p:nvSpPr>
          <p:spPr>
            <a:xfrm>
              <a:off x="513012" y="352920"/>
              <a:ext cx="102657" cy="601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endParaRPr dirty="0"/>
            </a:p>
          </p:txBody>
        </p:sp>
        <p:sp>
          <p:nvSpPr>
            <p:cNvPr id="360" name="128 bits of security, 22 by PoW"/>
            <p:cNvSpPr txBox="1"/>
            <p:nvPr/>
          </p:nvSpPr>
          <p:spPr>
            <a:xfrm>
              <a:off x="999651" y="303119"/>
              <a:ext cx="10145405" cy="171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rPr lang="en-US" b="1" dirty="0"/>
                <a:t>128 bits of security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F42A9-BDC1-E532-B0C9-B9EE17456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628" y="8912657"/>
            <a:ext cx="482714" cy="2427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1255-0A4D-318C-55EA-D1A43A289F86}"/>
                  </a:ext>
                </a:extLst>
              </p:cNvPr>
              <p:cNvSpPr txBox="1"/>
              <p:nvPr/>
            </p:nvSpPr>
            <p:spPr>
              <a:xfrm>
                <a:off x="3288555" y="2868207"/>
                <a:ext cx="9827369" cy="4247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4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106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+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22 bits of PoW + “list-decoding” assumption)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1255-0A4D-318C-55EA-D1A43A28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555" y="2868207"/>
                <a:ext cx="9827369" cy="424732"/>
              </a:xfrm>
              <a:prstGeom prst="rect">
                <a:avLst/>
              </a:prstGeom>
              <a:blipFill>
                <a:blip r:embed="rId7"/>
                <a:stretch>
                  <a:fillRect l="-930" t="-18841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3" animBg="1" advAuto="0"/>
      <p:bldP spid="353" grpId="4" animBg="1" advAuto="0"/>
      <p:bldP spid="356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chniques"/>
          <p:cNvSpPr txBox="1">
            <a:spLocks noGrp="1"/>
          </p:cNvSpPr>
          <p:nvPr>
            <p:ph type="body" sz="half" idx="1"/>
          </p:nvPr>
        </p:nvSpPr>
        <p:spPr>
          <a:xfrm>
            <a:off x="1206500" y="4709605"/>
            <a:ext cx="21971000" cy="4296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Techniques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>
            <a:extLst>
              <a:ext uri="{FF2B5EF4-FFF2-40B4-BE49-F238E27FC236}">
                <a16:creationId xmlns:a16="http://schemas.microsoft.com/office/drawing/2014/main" id="{2DF4DDD9-CD59-A06C-F5CD-ED8163775174}"/>
              </a:ext>
            </a:extLst>
          </p:cNvPr>
          <p:cNvGrpSpPr/>
          <p:nvPr/>
        </p:nvGrpSpPr>
        <p:grpSpPr>
          <a:xfrm>
            <a:off x="6609754" y="5350968"/>
            <a:ext cx="3435576" cy="738664"/>
            <a:chOff x="-1" y="-143059"/>
            <a:chExt cx="3435574" cy="738661"/>
          </a:xfrm>
        </p:grpSpPr>
        <p:sp>
          <p:nvSpPr>
            <p:cNvPr id="448" name="Line">
              <a:extLst>
                <a:ext uri="{FF2B5EF4-FFF2-40B4-BE49-F238E27FC236}">
                  <a16:creationId xmlns:a16="http://schemas.microsoft.com/office/drawing/2014/main" id="{53AC192D-DBD1-2190-8C21-5DEC87024C75}"/>
                </a:ext>
              </a:extLst>
            </p:cNvPr>
            <p:cNvSpPr/>
            <p:nvPr/>
          </p:nvSpPr>
          <p:spPr>
            <a:xfrm flipH="1" flipV="1">
              <a:off x="-1" y="564914"/>
              <a:ext cx="3435574" cy="0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9" name="Equation">
                  <a:extLst>
                    <a:ext uri="{FF2B5EF4-FFF2-40B4-BE49-F238E27FC236}">
                      <a16:creationId xmlns:a16="http://schemas.microsoft.com/office/drawing/2014/main" id="{7C9C4D94-B292-97FD-2FCE-40B593F8F84C}"/>
                    </a:ext>
                  </a:extLst>
                </p:cNvPr>
                <p:cNvSpPr txBox="1"/>
                <p:nvPr/>
              </p:nvSpPr>
              <p:spPr>
                <a:xfrm>
                  <a:off x="820906" y="-143059"/>
                  <a:ext cx="1793760" cy="7386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449" name="Equation">
                  <a:extLst>
                    <a:ext uri="{FF2B5EF4-FFF2-40B4-BE49-F238E27FC236}">
                      <a16:creationId xmlns:a16="http://schemas.microsoft.com/office/drawing/2014/main" id="{7C9C4D94-B292-97FD-2FCE-40B593F8F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06" y="-143059"/>
                  <a:ext cx="1793760" cy="73866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duce   to"/>
              <p:cNvSpPr txBox="1">
                <a:spLocks noGrp="1"/>
              </p:cNvSpPr>
              <p:nvPr>
                <p:ph type="body" idx="21"/>
              </p:nvPr>
            </p:nvSpPr>
            <p:spPr>
              <a:xfrm>
                <a:off x="1206500" y="2052543"/>
                <a:ext cx="21971000" cy="934779"/>
              </a:xfrm>
              <a:prstGeom prst="rect">
                <a:avLst/>
              </a:prstGeom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>
                <a:normAutofit/>
              </a:bodyPr>
              <a:lstStyle/>
              <a:p>
                <a:pPr>
                  <a:defRPr sz="4500"/>
                </a:pPr>
                <a:r>
                  <a:rPr lang="en-US" dirty="0"/>
                  <a:t>Reduce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𝖱𝖲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5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𝖱𝖲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ar-AE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ar-AE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(think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b="0" dirty="0"/>
              </a:p>
            </p:txBody>
          </p:sp>
        </mc:Choice>
        <mc:Fallback xmlns="">
          <p:sp>
            <p:nvSpPr>
              <p:cNvPr id="374" name="Reduce   to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1"/>
              </p:nvPr>
            </p:nvSpPr>
            <p:spPr>
              <a:xfrm>
                <a:off x="1206500" y="2052543"/>
                <a:ext cx="21971000" cy="934779"/>
              </a:xfrm>
              <a:prstGeom prst="rect">
                <a:avLst/>
              </a:prstGeom>
              <a:blipFill>
                <a:blip r:embed="rId17"/>
                <a:stretch>
                  <a:fillRect l="-1387" t="-3922" b="-26144"/>
                </a:stretch>
              </a:blipFill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3" name="Group"/>
          <p:cNvGrpSpPr/>
          <p:nvPr/>
        </p:nvGrpSpPr>
        <p:grpSpPr>
          <a:xfrm>
            <a:off x="3883878" y="4068957"/>
            <a:ext cx="8881420" cy="1271222"/>
            <a:chOff x="-954833" y="23655"/>
            <a:chExt cx="8881418" cy="127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Equation"/>
                <p:cNvSpPr txBox="1"/>
                <p:nvPr/>
              </p:nvSpPr>
              <p:spPr>
                <a:xfrm>
                  <a:off x="936326" y="412859"/>
                  <a:ext cx="527772" cy="7386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3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26" y="412859"/>
                  <a:ext cx="527772" cy="738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0" name="Group"/>
            <p:cNvGrpSpPr/>
            <p:nvPr/>
          </p:nvGrpSpPr>
          <p:grpSpPr>
            <a:xfrm>
              <a:off x="-954833" y="23655"/>
              <a:ext cx="8881418" cy="1271221"/>
              <a:chOff x="-954831" y="23655"/>
              <a:chExt cx="8881415" cy="1271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8" name="Rounded Rectangle"/>
                  <p:cNvSpPr/>
                  <p:nvPr/>
                </p:nvSpPr>
                <p:spPr>
                  <a:xfrm>
                    <a:off x="-954831" y="24876"/>
                    <a:ext cx="1270000" cy="1270000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algn="ctr" defTabSz="825500">
                      <a:lnSpc>
                        <a:spcPct val="100000"/>
                      </a:lnSpc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850" b="1" i="0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oMath>
                      </m:oMathPara>
                    </a14:m>
                    <a:endParaRPr b="1" dirty="0"/>
                  </a:p>
                </p:txBody>
              </p:sp>
            </mc:Choice>
            <mc:Fallback xmlns="">
              <p:sp>
                <p:nvSpPr>
                  <p:cNvPr id="378" name="Rounded Rectangle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54831" y="24876"/>
                    <a:ext cx="1270000" cy="1270000"/>
                  </a:xfrm>
                  <a:prstGeom prst="roundRect">
                    <a:avLst>
                      <a:gd name="adj" fmla="val 15000"/>
                    </a:avLst>
                  </a:prstGeom>
                  <a:blipFill>
                    <a:blip r:embed="rId18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9" name="Rounded Rectangle"/>
                  <p:cNvSpPr/>
                  <p:nvPr/>
                </p:nvSpPr>
                <p:spPr>
                  <a:xfrm>
                    <a:off x="6656583" y="23655"/>
                    <a:ext cx="1270001" cy="1270000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algn="ctr" defTabSz="825500">
                      <a:lnSpc>
                        <a:spcPct val="100000"/>
                      </a:lnSpc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sz="385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79" name="Rounded Rectangle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6583" y="23655"/>
                    <a:ext cx="1270001" cy="1270000"/>
                  </a:xfrm>
                  <a:prstGeom prst="roundRect">
                    <a:avLst>
                      <a:gd name="adj" fmla="val 15000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84" name="Folding"/>
          <p:cNvSpPr txBox="1"/>
          <p:nvPr/>
        </p:nvSpPr>
        <p:spPr>
          <a:xfrm>
            <a:off x="1206500" y="1079500"/>
            <a:ext cx="21971000" cy="14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r>
              <a:rPr lang="en-US" dirty="0"/>
              <a:t>Review: RS </a:t>
            </a:r>
            <a:r>
              <a:rPr dirty="0"/>
              <a:t>Folding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Local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1332758" y="9081605"/>
                <a:ext cx="15176000" cy="93478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0" indent="0">
                  <a:buSzTx/>
                  <a:buNone/>
                  <a:defRPr b="1"/>
                </a:lvl1pPr>
              </a:lstStyle>
              <a:p>
                <a:r>
                  <a:rPr dirty="0"/>
                  <a:t>Local</a:t>
                </a:r>
                <a:r>
                  <a:rPr lang="en-US" dirty="0"/>
                  <a:t>: </a:t>
                </a:r>
                <a:r>
                  <a:rPr lang="en-US" b="0" dirty="0"/>
                  <a:t>Compute 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 panose="02040503050406030204" pitchFamily="18" charset="0"/>
                      </a:rPr>
                      <m:t>𝖥𝗈𝗅𝖽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at any point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queries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85" name="Local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1332758" y="9081605"/>
                <a:ext cx="15176000" cy="934780"/>
              </a:xfrm>
              <a:prstGeom prst="rect">
                <a:avLst/>
              </a:prstGeom>
              <a:blipFill>
                <a:blip r:embed="rId19"/>
                <a:stretch>
                  <a:fillRect l="-1928" t="-2091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6" name="Distance Preserving"/>
          <p:cNvSpPr txBox="1"/>
          <p:nvPr/>
        </p:nvSpPr>
        <p:spPr>
          <a:xfrm>
            <a:off x="1332758" y="10190320"/>
            <a:ext cx="6128797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>
              <a:defRPr b="1"/>
            </a:lvl1pPr>
          </a:lstStyle>
          <a:p>
            <a:r>
              <a:rPr dirty="0"/>
              <a:t>Distance Preserving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" name="is  -far from"/>
              <p:cNvSpPr txBox="1"/>
              <p:nvPr/>
            </p:nvSpPr>
            <p:spPr>
              <a:xfrm>
                <a:off x="2915679" y="10885746"/>
                <a:ext cx="9461821" cy="8614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-far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𝖱𝖲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400" name="is  -far fro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79" y="10885746"/>
                <a:ext cx="9461821" cy="861454"/>
              </a:xfrm>
              <a:prstGeom prst="rect">
                <a:avLst/>
              </a:prstGeom>
              <a:blipFill>
                <a:blip r:embed="rId20"/>
                <a:stretch>
                  <a:fillRect l="-1546" t="-20567" b="-2907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CCF34B0-2A66-6DA9-1F87-2580465B82D9}"/>
              </a:ext>
            </a:extLst>
          </p:cNvPr>
          <p:cNvSpPr/>
          <p:nvPr/>
        </p:nvSpPr>
        <p:spPr>
          <a:xfrm>
            <a:off x="9645752" y="6669359"/>
            <a:ext cx="3420961" cy="658336"/>
          </a:xfrm>
          <a:prstGeom prst="wedgeRoundRectCallout">
            <a:avLst>
              <a:gd name="adj1" fmla="val -73516"/>
              <a:gd name="adj2" fmla="val -260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Virtual function</a:t>
            </a:r>
          </a:p>
        </p:txBody>
      </p:sp>
      <p:grpSp>
        <p:nvGrpSpPr>
          <p:cNvPr id="19" name="Group">
            <a:extLst>
              <a:ext uri="{FF2B5EF4-FFF2-40B4-BE49-F238E27FC236}">
                <a16:creationId xmlns:a16="http://schemas.microsoft.com/office/drawing/2014/main" id="{9A150A6A-C1A4-23EC-8495-52EF017B9A76}"/>
              </a:ext>
            </a:extLst>
          </p:cNvPr>
          <p:cNvGrpSpPr/>
          <p:nvPr/>
        </p:nvGrpSpPr>
        <p:grpSpPr>
          <a:xfrm>
            <a:off x="6859977" y="4683276"/>
            <a:ext cx="3149603" cy="527679"/>
            <a:chOff x="0" y="0"/>
            <a:chExt cx="3149600" cy="527677"/>
          </a:xfrm>
        </p:grpSpPr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A84DF8E5-2FE9-3297-0176-1AE2426A37D6}"/>
                </a:ext>
              </a:extLst>
            </p:cNvPr>
            <p:cNvSpPr/>
            <p:nvPr/>
          </p:nvSpPr>
          <p:spPr>
            <a:xfrm>
              <a:off x="0" y="0"/>
              <a:ext cx="3149600" cy="527678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CB723BD0-3436-4926-9067-4D7EA8853A2D}"/>
                </a:ext>
              </a:extLst>
            </p:cNvPr>
            <p:cNvSpPr/>
            <p:nvPr/>
          </p:nvSpPr>
          <p:spPr>
            <a:xfrm flipV="1">
              <a:off x="1574800" y="-1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BC6D136A-F643-4213-1A32-25E5EDC419DB}"/>
                </a:ext>
              </a:extLst>
            </p:cNvPr>
            <p:cNvSpPr/>
            <p:nvPr/>
          </p:nvSpPr>
          <p:spPr>
            <a:xfrm flipV="1">
              <a:off x="795866" y="10685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CA4E03C2-A2F9-7AEE-BFFA-2C2C116D8670}"/>
                </a:ext>
              </a:extLst>
            </p:cNvPr>
            <p:cNvSpPr/>
            <p:nvPr/>
          </p:nvSpPr>
          <p:spPr>
            <a:xfrm flipV="1">
              <a:off x="1185333" y="14379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E4807E00-BA00-BC4E-7E2B-510D83B8B70B}"/>
                </a:ext>
              </a:extLst>
            </p:cNvPr>
            <p:cNvSpPr/>
            <p:nvPr/>
          </p:nvSpPr>
          <p:spPr>
            <a:xfrm flipV="1">
              <a:off x="406400" y="14379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6B6F4ED3-0789-E43B-3AB0-6163E88B987A}"/>
                </a:ext>
              </a:extLst>
            </p:cNvPr>
            <p:cNvSpPr/>
            <p:nvPr/>
          </p:nvSpPr>
          <p:spPr>
            <a:xfrm flipV="1">
              <a:off x="1964266" y="10685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94AF5CA0-2166-BC67-6258-842C180174B4}"/>
                </a:ext>
              </a:extLst>
            </p:cNvPr>
            <p:cNvSpPr/>
            <p:nvPr/>
          </p:nvSpPr>
          <p:spPr>
            <a:xfrm flipV="1">
              <a:off x="2353733" y="14379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7D129258-7C93-F6CB-07F3-789C2023B88C}"/>
                </a:ext>
              </a:extLst>
            </p:cNvPr>
            <p:cNvSpPr/>
            <p:nvPr/>
          </p:nvSpPr>
          <p:spPr>
            <a:xfrm flipV="1">
              <a:off x="2743199" y="14379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3A69FA2D-12E2-AC3E-316B-A8E03D85D916}"/>
              </a:ext>
            </a:extLst>
          </p:cNvPr>
          <p:cNvGrpSpPr/>
          <p:nvPr/>
        </p:nvGrpSpPr>
        <p:grpSpPr>
          <a:xfrm>
            <a:off x="6859977" y="5165963"/>
            <a:ext cx="3184854" cy="1936998"/>
            <a:chOff x="9665775" y="5563007"/>
            <a:chExt cx="3184854" cy="193699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151820C-BA95-DEF0-AF0F-8676824E5A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5775" y="5608000"/>
              <a:ext cx="52909" cy="12574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63336A-25C7-BC82-3B3E-DFFAC1A26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96799" y="5563007"/>
              <a:ext cx="1453830" cy="13978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4FA20BE8-97E7-A0F7-2129-0B9998A94564}"/>
                </a:ext>
              </a:extLst>
            </p:cNvPr>
            <p:cNvGrpSpPr/>
            <p:nvPr/>
          </p:nvGrpSpPr>
          <p:grpSpPr>
            <a:xfrm>
              <a:off x="9696738" y="6972324"/>
              <a:ext cx="1621925" cy="527681"/>
              <a:chOff x="1" y="-1"/>
              <a:chExt cx="1621923" cy="527679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F256232-EFDA-0D87-68F0-EF0E6E333ED5}"/>
                  </a:ext>
                </a:extLst>
              </p:cNvPr>
              <p:cNvSpPr/>
              <p:nvPr/>
            </p:nvSpPr>
            <p:spPr>
              <a:xfrm>
                <a:off x="1" y="0"/>
                <a:ext cx="1621923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200A2899-0B2E-1454-758C-9FB4BBB883FE}"/>
                  </a:ext>
                </a:extLst>
              </p:cNvPr>
              <p:cNvSpPr/>
              <p:nvPr/>
            </p:nvSpPr>
            <p:spPr>
              <a:xfrm flipV="1">
                <a:off x="1574800" y="-1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A8476BAA-FF0D-E2E0-CCB2-2096197EBB82}"/>
                  </a:ext>
                </a:extLst>
              </p:cNvPr>
              <p:cNvSpPr/>
              <p:nvPr/>
            </p:nvSpPr>
            <p:spPr>
              <a:xfrm flipV="1">
                <a:off x="7958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E7BF8C50-7CEE-8DC3-A418-673539E09ECF}"/>
                  </a:ext>
                </a:extLst>
              </p:cNvPr>
              <p:cNvSpPr/>
              <p:nvPr/>
            </p:nvSpPr>
            <p:spPr>
              <a:xfrm flipV="1">
                <a:off x="11853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3AB37688-0E62-82C5-83BD-E043E10C1B49}"/>
                  </a:ext>
                </a:extLst>
              </p:cNvPr>
              <p:cNvSpPr/>
              <p:nvPr/>
            </p:nvSpPr>
            <p:spPr>
              <a:xfrm flipV="1">
                <a:off x="406400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B4F05070-9180-00CC-8DF0-35976594D7C5}"/>
              </a:ext>
            </a:extLst>
          </p:cNvPr>
          <p:cNvGrpSpPr/>
          <p:nvPr/>
        </p:nvGrpSpPr>
        <p:grpSpPr>
          <a:xfrm>
            <a:off x="6883089" y="4668219"/>
            <a:ext cx="2730834" cy="2440855"/>
            <a:chOff x="9688887" y="5065263"/>
            <a:chExt cx="2730834" cy="2440855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5157F19F-B862-44F0-CE49-25870E971794}"/>
                </a:ext>
              </a:extLst>
            </p:cNvPr>
            <p:cNvSpPr/>
            <p:nvPr/>
          </p:nvSpPr>
          <p:spPr>
            <a:xfrm>
              <a:off x="9688887" y="5065263"/>
              <a:ext cx="394021" cy="5276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56" name="Rectangle">
              <a:extLst>
                <a:ext uri="{FF2B5EF4-FFF2-40B4-BE49-F238E27FC236}">
                  <a16:creationId xmlns:a16="http://schemas.microsoft.com/office/drawing/2014/main" id="{21A10B23-02D4-887C-F6D8-58050DEF9E6C}"/>
                </a:ext>
              </a:extLst>
            </p:cNvPr>
            <p:cNvSpPr/>
            <p:nvPr/>
          </p:nvSpPr>
          <p:spPr>
            <a:xfrm>
              <a:off x="10469951" y="5091004"/>
              <a:ext cx="394021" cy="5276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" name="Rectangle">
              <a:extLst>
                <a:ext uri="{FF2B5EF4-FFF2-40B4-BE49-F238E27FC236}">
                  <a16:creationId xmlns:a16="http://schemas.microsoft.com/office/drawing/2014/main" id="{BDFF2857-7ADB-C95F-AC3C-5A87BD699F58}"/>
                </a:ext>
              </a:extLst>
            </p:cNvPr>
            <p:cNvSpPr/>
            <p:nvPr/>
          </p:nvSpPr>
          <p:spPr>
            <a:xfrm>
              <a:off x="12025700" y="5091005"/>
              <a:ext cx="394021" cy="5276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586F303A-9B0C-71A9-7C12-CD890F1BBA21}"/>
                </a:ext>
              </a:extLst>
            </p:cNvPr>
            <p:cNvSpPr/>
            <p:nvPr/>
          </p:nvSpPr>
          <p:spPr>
            <a:xfrm>
              <a:off x="9710284" y="6960872"/>
              <a:ext cx="394021" cy="5276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59" name="Rectangle">
              <a:extLst>
                <a:ext uri="{FF2B5EF4-FFF2-40B4-BE49-F238E27FC236}">
                  <a16:creationId xmlns:a16="http://schemas.microsoft.com/office/drawing/2014/main" id="{12A69951-FCBA-CF16-869F-98EE9E43CB30}"/>
                </a:ext>
              </a:extLst>
            </p:cNvPr>
            <p:cNvSpPr/>
            <p:nvPr/>
          </p:nvSpPr>
          <p:spPr>
            <a:xfrm>
              <a:off x="10877518" y="6978439"/>
              <a:ext cx="394021" cy="5276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1D4764-2097-55B3-EED3-B0D0FCE1B9B5}"/>
                  </a:ext>
                </a:extLst>
              </p:cNvPr>
              <p:cNvSpPr txBox="1"/>
              <p:nvPr/>
            </p:nvSpPr>
            <p:spPr>
              <a:xfrm>
                <a:off x="3883877" y="6440254"/>
                <a:ext cx="2923236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Fold</m:t>
                      </m:r>
                      <m:d>
                        <m:d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𝑓</m:t>
                          </m:r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,</m:t>
                          </m:r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kumimoji="0" lang="en-US" sz="54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1D4764-2097-55B3-EED3-B0D0FCE1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77" y="6440254"/>
                <a:ext cx="2923236" cy="7673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2FE3B-1268-CAFA-1E04-35B95038CB8F}"/>
                  </a:ext>
                </a:extLst>
              </p:cNvPr>
              <p:cNvSpPr txBox="1"/>
              <p:nvPr/>
            </p:nvSpPr>
            <p:spPr>
              <a:xfrm>
                <a:off x="5164118" y="11879342"/>
                <a:ext cx="16006396" cy="8511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𝖥𝗈𝗅𝖽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-far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𝖱𝖲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2FE3B-1268-CAFA-1E04-35B95038C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18" y="11879342"/>
                <a:ext cx="16006396" cy="851195"/>
              </a:xfrm>
              <a:prstGeom prst="rect">
                <a:avLst/>
              </a:prstGeom>
              <a:blipFill>
                <a:blip r:embed="rId22"/>
                <a:stretch>
                  <a:fillRect t="-21583" b="-302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B6CE96BB-2C88-201F-3628-8F9143702F75}"/>
              </a:ext>
            </a:extLst>
          </p:cNvPr>
          <p:cNvSpPr/>
          <p:nvPr/>
        </p:nvSpPr>
        <p:spPr>
          <a:xfrm rot="5400000">
            <a:off x="8118903" y="2734735"/>
            <a:ext cx="570684" cy="3088537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quation">
                <a:extLst>
                  <a:ext uri="{FF2B5EF4-FFF2-40B4-BE49-F238E27FC236}">
                    <a16:creationId xmlns:a16="http://schemas.microsoft.com/office/drawing/2014/main" id="{B7211331-E2E1-E67D-B491-A054292F1B3A}"/>
                  </a:ext>
                </a:extLst>
              </p:cNvPr>
              <p:cNvSpPr txBox="1"/>
              <p:nvPr/>
            </p:nvSpPr>
            <p:spPr>
              <a:xfrm>
                <a:off x="8158985" y="3383810"/>
                <a:ext cx="490519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10" name="Equation">
                <a:extLst>
                  <a:ext uri="{FF2B5EF4-FFF2-40B4-BE49-F238E27FC236}">
                    <a16:creationId xmlns:a16="http://schemas.microsoft.com/office/drawing/2014/main" id="{B7211331-E2E1-E67D-B491-A054292F1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85" y="3383810"/>
                <a:ext cx="490519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57E6CDA8-8C64-A582-534B-F066AD917804}"/>
              </a:ext>
            </a:extLst>
          </p:cNvPr>
          <p:cNvSpPr/>
          <p:nvPr/>
        </p:nvSpPr>
        <p:spPr>
          <a:xfrm rot="16200000">
            <a:off x="7401080" y="6650763"/>
            <a:ext cx="570684" cy="1652887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quation">
                <a:extLst>
                  <a:ext uri="{FF2B5EF4-FFF2-40B4-BE49-F238E27FC236}">
                    <a16:creationId xmlns:a16="http://schemas.microsoft.com/office/drawing/2014/main" id="{0D81E3A6-F1F0-BEFA-44E9-6A0CD3DAC003}"/>
                  </a:ext>
                </a:extLst>
              </p:cNvPr>
              <p:cNvSpPr txBox="1"/>
              <p:nvPr/>
            </p:nvSpPr>
            <p:spPr>
              <a:xfrm>
                <a:off x="7244229" y="7617410"/>
                <a:ext cx="1095363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sz="4400" dirty="0"/>
              </a:p>
            </p:txBody>
          </p:sp>
        </mc:Choice>
        <mc:Fallback xmlns="">
          <p:sp>
            <p:nvSpPr>
              <p:cNvPr id="12" name="Equation">
                <a:extLst>
                  <a:ext uri="{FF2B5EF4-FFF2-40B4-BE49-F238E27FC236}">
                    <a16:creationId xmlns:a16="http://schemas.microsoft.com/office/drawing/2014/main" id="{0D81E3A6-F1F0-BEFA-44E9-6A0CD3DAC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9" y="7617410"/>
                <a:ext cx="1095363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DD7658A-5063-9510-7075-1A96F0BD29EA}"/>
              </a:ext>
            </a:extLst>
          </p:cNvPr>
          <p:cNvSpPr/>
          <p:nvPr/>
        </p:nvSpPr>
        <p:spPr>
          <a:xfrm>
            <a:off x="12275087" y="1549440"/>
            <a:ext cx="3420961" cy="658336"/>
          </a:xfrm>
          <a:prstGeom prst="wedgeRoundRectCallout">
            <a:avLst>
              <a:gd name="adj1" fmla="val -66389"/>
              <a:gd name="adj2" fmla="val 585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Rate preserving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29C4D3-E9D6-ACE6-9E32-DF80A9D44E6D}"/>
              </a:ext>
            </a:extLst>
          </p:cNvPr>
          <p:cNvGrpSpPr/>
          <p:nvPr/>
        </p:nvGrpSpPr>
        <p:grpSpPr>
          <a:xfrm>
            <a:off x="14234514" y="3698289"/>
            <a:ext cx="9317180" cy="3726602"/>
            <a:chOff x="14234514" y="3698289"/>
            <a:chExt cx="9317180" cy="37266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5124F0-2ED9-BB08-EC24-27B1B9337A1C}"/>
                </a:ext>
              </a:extLst>
            </p:cNvPr>
            <p:cNvSpPr/>
            <p:nvPr/>
          </p:nvSpPr>
          <p:spPr>
            <a:xfrm>
              <a:off x="14234514" y="3698289"/>
              <a:ext cx="8829122" cy="372660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Local">
                  <a:extLst>
                    <a:ext uri="{FF2B5EF4-FFF2-40B4-BE49-F238E27FC236}">
                      <a16:creationId xmlns:a16="http://schemas.microsoft.com/office/drawing/2014/main" id="{02CCD644-47BE-D8BE-5431-24CBC79915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763928" y="4267404"/>
                  <a:ext cx="8787766" cy="85119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lIns="50800" tIns="50800" rIns="50800" bIns="50800">
                  <a:noAutofit/>
                </a:bodyPr>
                <a:lstStyle>
                  <a:lvl1pPr marL="0" marR="0" indent="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800" b="1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1219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1828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2438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30480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36576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4267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4876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5486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hangingPunct="1"/>
                  <a:r>
                    <a:rPr lang="en-US" sz="4000" b="0" dirty="0"/>
                    <a:t>Roughly, for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4000" b="0" i="0" dirty="0">
                      <a:latin typeface="+mj-lt"/>
                    </a:rPr>
                    <a:t>:</a:t>
                  </a:r>
                </a:p>
                <a:p>
                  <a:pPr hangingPunct="1"/>
                  <a:r>
                    <a:rPr lang="en-US" sz="4000" b="0" dirty="0">
                      <a:latin typeface="+mj-lt"/>
                    </a:rPr>
                    <a:t>	</a:t>
                  </a:r>
                  <a:endParaRPr lang="en-US" sz="4000" b="0" dirty="0"/>
                </a:p>
              </p:txBody>
            </p:sp>
          </mc:Choice>
          <mc:Fallback xmlns="">
            <p:sp>
              <p:nvSpPr>
                <p:cNvPr id="2" name="Local">
                  <a:extLst>
                    <a:ext uri="{FF2B5EF4-FFF2-40B4-BE49-F238E27FC236}">
                      <a16:creationId xmlns:a16="http://schemas.microsoft.com/office/drawing/2014/main" id="{02CCD644-47BE-D8BE-5431-24CBC7991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3928" y="4267404"/>
                  <a:ext cx="8787766" cy="851195"/>
                </a:xfrm>
                <a:prstGeom prst="rect">
                  <a:avLst/>
                </a:prstGeom>
                <a:blipFill>
                  <a:blip r:embed="rId25"/>
                  <a:stretch>
                    <a:fillRect l="-2915" t="-19286" b="-6429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D473DA-84D4-A34F-393A-0B344FFB61CD}"/>
                    </a:ext>
                  </a:extLst>
                </p:cNvPr>
                <p:cNvSpPr txBox="1"/>
                <p:nvPr/>
              </p:nvSpPr>
              <p:spPr>
                <a:xfrm>
                  <a:off x="15036054" y="5137666"/>
                  <a:ext cx="8211247" cy="7017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D473DA-84D4-A34F-393A-0B344FFB6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6054" y="5137666"/>
                  <a:ext cx="8211247" cy="70173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Local">
                  <a:extLst>
                    <a:ext uri="{FF2B5EF4-FFF2-40B4-BE49-F238E27FC236}">
                      <a16:creationId xmlns:a16="http://schemas.microsoft.com/office/drawing/2014/main" id="{52D392D3-7685-C376-4D21-50FDCEC6E6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747794" y="6379940"/>
                  <a:ext cx="8787766" cy="85119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lIns="50800" tIns="50800" rIns="50800" bIns="50800">
                  <a:noAutofit/>
                </a:bodyPr>
                <a:lstStyle>
                  <a:lvl1pPr marL="0" marR="0" indent="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800" b="1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1219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1828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2438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30480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36576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4267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4876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5486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hangingPunct="1"/>
                  <a:r>
                    <a:rPr lang="en-US" sz="4000" b="0" dirty="0"/>
                    <a:t>Can extend to all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4000" b="0" dirty="0"/>
                    <a:t> = power of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4000" b="0" dirty="0"/>
                </a:p>
              </p:txBody>
            </p:sp>
          </mc:Choice>
          <mc:Fallback xmlns="">
            <p:sp>
              <p:nvSpPr>
                <p:cNvPr id="16" name="Local">
                  <a:extLst>
                    <a:ext uri="{FF2B5EF4-FFF2-40B4-BE49-F238E27FC236}">
                      <a16:creationId xmlns:a16="http://schemas.microsoft.com/office/drawing/2014/main" id="{52D392D3-7685-C376-4D21-50FDCEC6E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7794" y="6379940"/>
                  <a:ext cx="8787766" cy="851195"/>
                </a:xfrm>
                <a:prstGeom prst="rect">
                  <a:avLst/>
                </a:prstGeom>
                <a:blipFill>
                  <a:blip r:embed="rId27"/>
                  <a:stretch>
                    <a:fillRect l="-2913" t="-20144" b="-6475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dvAuto="0"/>
      <p:bldP spid="383" grpId="2" animBg="1" advAuto="0"/>
      <p:bldP spid="385" grpId="4" animBg="1" advAuto="0"/>
      <p:bldP spid="386" grpId="10" animBg="1" advAuto="0"/>
      <p:bldP spid="400" grpId="0"/>
      <p:bldP spid="5" grpId="0" animBg="1"/>
      <p:bldP spid="62" grpId="0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Folding"/>
          <p:cNvSpPr txBox="1"/>
          <p:nvPr/>
        </p:nvSpPr>
        <p:spPr>
          <a:xfrm>
            <a:off x="1206500" y="1079500"/>
            <a:ext cx="21971000" cy="14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r>
              <a:rPr lang="en-US" dirty="0"/>
              <a:t>Review: FRI Iteration</a:t>
            </a:r>
            <a:endParaRPr dirty="0"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DD5D174D-095C-2062-293A-04C112B8CB1E}"/>
              </a:ext>
            </a:extLst>
          </p:cNvPr>
          <p:cNvGrpSpPr/>
          <p:nvPr/>
        </p:nvGrpSpPr>
        <p:grpSpPr>
          <a:xfrm>
            <a:off x="8598898" y="7129716"/>
            <a:ext cx="3853478" cy="527680"/>
            <a:chOff x="0" y="790238"/>
            <a:chExt cx="3853476" cy="527679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4D2C3EAD-08A9-96D2-30EE-78E6DFE1402B}"/>
                </a:ext>
              </a:extLst>
            </p:cNvPr>
            <p:cNvSpPr/>
            <p:nvPr/>
          </p:nvSpPr>
          <p:spPr>
            <a:xfrm>
              <a:off x="0" y="1054078"/>
              <a:ext cx="3853476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09B97F6D-A3FC-89CB-AC12-F6BB2AE51242}"/>
                </a:ext>
              </a:extLst>
            </p:cNvPr>
            <p:cNvGrpSpPr/>
            <p:nvPr/>
          </p:nvGrpSpPr>
          <p:grpSpPr>
            <a:xfrm>
              <a:off x="351939" y="790238"/>
              <a:ext cx="1574801" cy="527679"/>
              <a:chOff x="1" y="-1"/>
              <a:chExt cx="1574800" cy="527678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480406EB-32BD-6834-63E8-907E6E92A599}"/>
                  </a:ext>
                </a:extLst>
              </p:cNvPr>
              <p:cNvSpPr/>
              <p:nvPr/>
            </p:nvSpPr>
            <p:spPr>
              <a:xfrm>
                <a:off x="1" y="14236"/>
                <a:ext cx="1574797" cy="513441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CDFC7286-EF75-E0BB-F801-6B3AC4E1C0EA}"/>
                  </a:ext>
                </a:extLst>
              </p:cNvPr>
              <p:cNvSpPr/>
              <p:nvPr/>
            </p:nvSpPr>
            <p:spPr>
              <a:xfrm flipV="1">
                <a:off x="1574800" y="-1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FBFDC513-E8F2-4737-B77B-690582B919BE}"/>
                  </a:ext>
                </a:extLst>
              </p:cNvPr>
              <p:cNvSpPr/>
              <p:nvPr/>
            </p:nvSpPr>
            <p:spPr>
              <a:xfrm flipV="1">
                <a:off x="7958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Line">
                <a:extLst>
                  <a:ext uri="{FF2B5EF4-FFF2-40B4-BE49-F238E27FC236}">
                    <a16:creationId xmlns:a16="http://schemas.microsoft.com/office/drawing/2014/main" id="{D1656457-1C48-36B3-6EE6-854290A2AE06}"/>
                  </a:ext>
                </a:extLst>
              </p:cNvPr>
              <p:cNvSpPr/>
              <p:nvPr/>
            </p:nvSpPr>
            <p:spPr>
              <a:xfrm flipV="1">
                <a:off x="11853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Line">
                <a:extLst>
                  <a:ext uri="{FF2B5EF4-FFF2-40B4-BE49-F238E27FC236}">
                    <a16:creationId xmlns:a16="http://schemas.microsoft.com/office/drawing/2014/main" id="{FEBC05C0-D0A8-FC49-25C6-4361A68CD9DD}"/>
                  </a:ext>
                </a:extLst>
              </p:cNvPr>
              <p:cNvSpPr/>
              <p:nvPr/>
            </p:nvSpPr>
            <p:spPr>
              <a:xfrm flipV="1">
                <a:off x="406400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quation">
                <a:extLst>
                  <a:ext uri="{FF2B5EF4-FFF2-40B4-BE49-F238E27FC236}">
                    <a16:creationId xmlns:a16="http://schemas.microsoft.com/office/drawing/2014/main" id="{A7BDAF75-80EE-B1EB-4888-88542BEBC9AA}"/>
                  </a:ext>
                </a:extLst>
              </p:cNvPr>
              <p:cNvSpPr txBox="1"/>
              <p:nvPr/>
            </p:nvSpPr>
            <p:spPr>
              <a:xfrm>
                <a:off x="7737132" y="6877165"/>
                <a:ext cx="668452" cy="738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sz="4800" dirty="0"/>
              </a:p>
            </p:txBody>
          </p:sp>
        </mc:Choice>
        <mc:Fallback xmlns="">
          <p:sp>
            <p:nvSpPr>
              <p:cNvPr id="29" name="Equation">
                <a:extLst>
                  <a:ext uri="{FF2B5EF4-FFF2-40B4-BE49-F238E27FC236}">
                    <a16:creationId xmlns:a16="http://schemas.microsoft.com/office/drawing/2014/main" id="{A7BDAF75-80EE-B1EB-4888-88542BEBC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32" y="6877165"/>
                <a:ext cx="66845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CEFA58-BC26-4DC3-05E6-7EEC4CF32ACC}"/>
              </a:ext>
            </a:extLst>
          </p:cNvPr>
          <p:cNvCxnSpPr>
            <a:cxnSpLocks/>
          </p:cNvCxnSpPr>
          <p:nvPr/>
        </p:nvCxnSpPr>
        <p:spPr>
          <a:xfrm>
            <a:off x="9144851" y="6068291"/>
            <a:ext cx="0" cy="1094039"/>
          </a:xfrm>
          <a:prstGeom prst="straightConnector1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A2476C-F85F-07B6-9DD2-58A3A24232B2}"/>
              </a:ext>
            </a:extLst>
          </p:cNvPr>
          <p:cNvCxnSpPr>
            <a:cxnSpLocks/>
          </p:cNvCxnSpPr>
          <p:nvPr/>
        </p:nvCxnSpPr>
        <p:spPr>
          <a:xfrm>
            <a:off x="10296946" y="6068291"/>
            <a:ext cx="0" cy="1043156"/>
          </a:xfrm>
          <a:prstGeom prst="straightConnector1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399E494-67DD-337C-D02B-CCA53C2A3E60}"/>
              </a:ext>
            </a:extLst>
          </p:cNvPr>
          <p:cNvCxnSpPr>
            <a:cxnSpLocks/>
          </p:cNvCxnSpPr>
          <p:nvPr/>
        </p:nvCxnSpPr>
        <p:spPr>
          <a:xfrm>
            <a:off x="9922753" y="6068291"/>
            <a:ext cx="0" cy="1043156"/>
          </a:xfrm>
          <a:prstGeom prst="straightConnector1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71340DC-8546-DBFA-D595-7970B98548C9}"/>
                  </a:ext>
                </a:extLst>
              </p:cNvPr>
              <p:cNvSpPr/>
              <p:nvPr/>
            </p:nvSpPr>
            <p:spPr>
              <a:xfrm>
                <a:off x="11078538" y="5635866"/>
                <a:ext cx="7154157" cy="147558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Fold</m:t>
                    </m:r>
                    <m:d>
                      <m:d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𝑓</m:t>
                        </m:r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𝛼</m:t>
                        </m:r>
                      </m:e>
                    </m:d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𝑧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𝑓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′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𝑧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4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points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71340DC-8546-DBFA-D595-7970B9854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538" y="5635866"/>
                <a:ext cx="7154157" cy="1475581"/>
              </a:xfrm>
              <a:prstGeom prst="roundRect">
                <a:avLst/>
              </a:prstGeom>
              <a:blipFill>
                <a:blip r:embed="rId3"/>
                <a:stretch>
                  <a:fillRect t="-1639" b="-11475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6" name="Arrow: U-Turn 455">
            <a:extLst>
              <a:ext uri="{FF2B5EF4-FFF2-40B4-BE49-F238E27FC236}">
                <a16:creationId xmlns:a16="http://schemas.microsoft.com/office/drawing/2014/main" id="{64C73CEC-B158-3B60-565D-D5EAF2397C3E}"/>
              </a:ext>
            </a:extLst>
          </p:cNvPr>
          <p:cNvSpPr/>
          <p:nvPr/>
        </p:nvSpPr>
        <p:spPr>
          <a:xfrm rot="16200000">
            <a:off x="1383874" y="3098685"/>
            <a:ext cx="5054668" cy="3886199"/>
          </a:xfrm>
          <a:prstGeom prst="uturnArrow">
            <a:avLst>
              <a:gd name="adj1" fmla="val 8473"/>
              <a:gd name="adj2" fmla="val 10994"/>
              <a:gd name="adj3" fmla="val 26331"/>
              <a:gd name="adj4" fmla="val 38865"/>
              <a:gd name="adj5" fmla="val 7612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BC124CB8-82A3-C873-1AA7-91C952E36609}"/>
              </a:ext>
            </a:extLst>
          </p:cNvPr>
          <p:cNvSpPr/>
          <p:nvPr/>
        </p:nvSpPr>
        <p:spPr>
          <a:xfrm>
            <a:off x="1085000" y="5047866"/>
            <a:ext cx="2141316" cy="658336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Recurse</a:t>
            </a:r>
          </a:p>
        </p:txBody>
      </p:sp>
      <p:sp>
        <p:nvSpPr>
          <p:cNvPr id="6" name="Equation">
            <a:extLst>
              <a:ext uri="{FF2B5EF4-FFF2-40B4-BE49-F238E27FC236}">
                <a16:creationId xmlns:a16="http://schemas.microsoft.com/office/drawing/2014/main" id="{75B7B0EA-DC83-CD61-C141-5A4562F28D71}"/>
              </a:ext>
            </a:extLst>
          </p:cNvPr>
          <p:cNvSpPr txBox="1"/>
          <p:nvPr/>
        </p:nvSpPr>
        <p:spPr>
          <a:xfrm>
            <a:off x="16291105" y="7246497"/>
            <a:ext cx="7154155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en-US" sz="3200" dirty="0"/>
              <a:t>*In full FRI protocol consistency checks correlated between rounds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s  -far from">
                <a:extLst>
                  <a:ext uri="{FF2B5EF4-FFF2-40B4-BE49-F238E27FC236}">
                    <a16:creationId xmlns:a16="http://schemas.microsoft.com/office/drawing/2014/main" id="{086D58CD-53A6-9758-5BB3-5C76ABB32563}"/>
                  </a:ext>
                </a:extLst>
              </p:cNvPr>
              <p:cNvSpPr txBox="1"/>
              <p:nvPr/>
            </p:nvSpPr>
            <p:spPr>
              <a:xfrm>
                <a:off x="1898469" y="9479977"/>
                <a:ext cx="8665898" cy="798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-far from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𝖱𝖲</m:t>
                    </m:r>
                    <m:d>
                      <m:dPr>
                        <m:begChr m:val="["/>
                        <m:endChr m:val="]"/>
                        <m:ctrlPr>
                          <a:rPr lang="ar-AE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4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8" name="is  -far from">
                <a:extLst>
                  <a:ext uri="{FF2B5EF4-FFF2-40B4-BE49-F238E27FC236}">
                    <a16:creationId xmlns:a16="http://schemas.microsoft.com/office/drawing/2014/main" id="{086D58CD-53A6-9758-5BB3-5C76ABB32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69" y="9479977"/>
                <a:ext cx="8665898" cy="798104"/>
              </a:xfrm>
              <a:prstGeom prst="rect">
                <a:avLst/>
              </a:prstGeom>
              <a:blipFill>
                <a:blip r:embed="rId9"/>
                <a:stretch>
                  <a:fillRect l="-3305" t="-19084" b="-2900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937CA5-281E-FC19-AF8F-05A1D6757B8A}"/>
                  </a:ext>
                </a:extLst>
              </p:cNvPr>
              <p:cNvSpPr txBox="1"/>
              <p:nvPr/>
            </p:nvSpPr>
            <p:spPr>
              <a:xfrm>
                <a:off x="1059672" y="8541436"/>
                <a:ext cx="12749514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dirty="0"/>
                  <a:t>Suppose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𝖱𝖲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ar-AE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4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ar-AE" sz="4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937CA5-281E-FC19-AF8F-05A1D675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72" y="8541436"/>
                <a:ext cx="12749514" cy="701731"/>
              </a:xfrm>
              <a:prstGeom prst="rect">
                <a:avLst/>
              </a:prstGeom>
              <a:blipFill>
                <a:blip r:embed="rId10"/>
                <a:stretch>
                  <a:fillRect l="-1961" t="-27826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D1B84-8F10-FF51-FE61-6730DC00C228}"/>
                  </a:ext>
                </a:extLst>
              </p:cNvPr>
              <p:cNvSpPr txBox="1"/>
              <p:nvPr/>
            </p:nvSpPr>
            <p:spPr>
              <a:xfrm>
                <a:off x="4749272" y="10586472"/>
                <a:ext cx="15273820" cy="787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w.h.p</a:t>
                </a:r>
                <a:r>
                  <a:rPr lang="en-US" sz="4400" dirty="0"/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𝖥𝗈𝗅𝖽</m:t>
                    </m:r>
                    <m:d>
                      <m:dPr>
                        <m:ctrlPr>
                          <a:rPr lang="ar-AE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ar-AE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4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ar-AE" sz="4400" dirty="0"/>
                  <a:t> </a:t>
                </a:r>
                <a:r>
                  <a:rPr lang="en-US" sz="44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-far from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D1B84-8F10-FF51-FE61-6730DC00C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72" y="10586472"/>
                <a:ext cx="15273820" cy="787844"/>
              </a:xfrm>
              <a:prstGeom prst="rect">
                <a:avLst/>
              </a:prstGeom>
              <a:blipFill>
                <a:blip r:embed="rId11"/>
                <a:stretch>
                  <a:fillRect t="-20930" b="-294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240CCF-67C0-1808-89B0-F17B3BCBB2B2}"/>
                  </a:ext>
                </a:extLst>
              </p:cNvPr>
              <p:cNvSpPr txBox="1"/>
              <p:nvPr/>
            </p:nvSpPr>
            <p:spPr>
              <a:xfrm>
                <a:off x="4749272" y="11645713"/>
                <a:ext cx="12749514" cy="893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400" dirty="0"/>
                  <a:t> Accept </a:t>
                </a:r>
                <a:r>
                  <a:rPr lang="en-US" sz="4400" dirty="0" err="1"/>
                  <a:t>w.p.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240CCF-67C0-1808-89B0-F17B3BCB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72" y="11645713"/>
                <a:ext cx="12749514" cy="893065"/>
              </a:xfrm>
              <a:prstGeom prst="rect">
                <a:avLst/>
              </a:prstGeom>
              <a:blipFill>
                <a:blip r:embed="rId12"/>
                <a:stretch>
                  <a:fillRect t="-6122" b="-251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748C058-A762-68E9-711C-6CAAF0486925}"/>
                  </a:ext>
                </a:extLst>
              </p:cNvPr>
              <p:cNvSpPr/>
              <p:nvPr/>
            </p:nvSpPr>
            <p:spPr>
              <a:xfrm>
                <a:off x="10506160" y="11598257"/>
                <a:ext cx="13636330" cy="133398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𝜀</m:t>
                        </m:r>
                      </m:e>
                      <m:sub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𝑟𝑏𝑟</m:t>
                        </m:r>
                      </m:sub>
                    </m:sSub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e>
                      <m:sup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</m:t>
                        </m:r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make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f>
                      <m:f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  <m:t>𝜆</m:t>
                        </m:r>
                      </m:num>
                      <m:den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4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  <m:t>log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 Medium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 Medium"/>
                                  </a:rPr>
                                  <m:t>𝜌</m:t>
                                </m:r>
                              </m:e>
                            </m:rad>
                          </m:e>
                        </m:func>
                      </m:den>
                    </m:f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queries per round</a:t>
                </a: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748C058-A762-68E9-711C-6CAAF0486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160" y="11598257"/>
                <a:ext cx="13636330" cy="133398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FA7B577-D2A6-372E-57A3-A4A217F0A7DC}"/>
              </a:ext>
            </a:extLst>
          </p:cNvPr>
          <p:cNvGrpSpPr/>
          <p:nvPr/>
        </p:nvGrpSpPr>
        <p:grpSpPr>
          <a:xfrm>
            <a:off x="5701927" y="2877082"/>
            <a:ext cx="11448714" cy="3117795"/>
            <a:chOff x="5701927" y="2877082"/>
            <a:chExt cx="11448714" cy="3117795"/>
          </a:xfrm>
        </p:grpSpPr>
        <p:sp>
          <p:nvSpPr>
            <p:cNvPr id="472" name="Rectangle">
              <a:extLst>
                <a:ext uri="{FF2B5EF4-FFF2-40B4-BE49-F238E27FC236}">
                  <a16:creationId xmlns:a16="http://schemas.microsoft.com/office/drawing/2014/main" id="{42F728DD-D9FB-D642-D0AA-D940AD7247E0}"/>
                </a:ext>
              </a:extLst>
            </p:cNvPr>
            <p:cNvSpPr/>
            <p:nvPr/>
          </p:nvSpPr>
          <p:spPr>
            <a:xfrm>
              <a:off x="8920174" y="5459539"/>
              <a:ext cx="1494288" cy="521341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C0179D81-7A5C-8E88-FF64-C950CA16FAEE}"/>
                </a:ext>
              </a:extLst>
            </p:cNvPr>
            <p:cNvGrpSpPr/>
            <p:nvPr/>
          </p:nvGrpSpPr>
          <p:grpSpPr>
            <a:xfrm>
              <a:off x="5701927" y="2877082"/>
              <a:ext cx="11448714" cy="3117795"/>
              <a:chOff x="5701927" y="2877082"/>
              <a:chExt cx="11448714" cy="3117795"/>
            </a:xfrm>
          </p:grpSpPr>
          <p:grpSp>
            <p:nvGrpSpPr>
              <p:cNvPr id="480" name="Group">
                <a:extLst>
                  <a:ext uri="{FF2B5EF4-FFF2-40B4-BE49-F238E27FC236}">
                    <a16:creationId xmlns:a16="http://schemas.microsoft.com/office/drawing/2014/main" id="{EBC365AF-5C8A-3512-02B9-EF2EBF09F9E8}"/>
                  </a:ext>
                </a:extLst>
              </p:cNvPr>
              <p:cNvGrpSpPr/>
              <p:nvPr/>
            </p:nvGrpSpPr>
            <p:grpSpPr>
              <a:xfrm>
                <a:off x="5701927" y="2877082"/>
                <a:ext cx="11448714" cy="1345837"/>
                <a:chOff x="-1942582" y="228539"/>
                <a:chExt cx="11448712" cy="13458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0" name="Equation">
                      <a:extLst>
                        <a:ext uri="{FF2B5EF4-FFF2-40B4-BE49-F238E27FC236}">
                          <a16:creationId xmlns:a16="http://schemas.microsoft.com/office/drawing/2014/main" id="{94E0FCA0-7FE8-828A-4B54-DEE7DC68B0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01" name="Group">
                  <a:extLst>
                    <a:ext uri="{FF2B5EF4-FFF2-40B4-BE49-F238E27FC236}">
                      <a16:creationId xmlns:a16="http://schemas.microsoft.com/office/drawing/2014/main" id="{F1423DBA-3EC7-D731-9BB4-3196E99AF1C0}"/>
                    </a:ext>
                  </a:extLst>
                </p:cNvPr>
                <p:cNvGrpSpPr/>
                <p:nvPr/>
              </p:nvGrpSpPr>
              <p:grpSpPr>
                <a:xfrm>
                  <a:off x="-1942582" y="228539"/>
                  <a:ext cx="11448712" cy="1345836"/>
                  <a:chOff x="-1942579" y="228539"/>
                  <a:chExt cx="11448708" cy="13458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2" name="Rounded Rectangle">
                        <a:extLst>
                          <a:ext uri="{FF2B5EF4-FFF2-40B4-BE49-F238E27FC236}">
                            <a16:creationId xmlns:a16="http://schemas.microsoft.com/office/drawing/2014/main" id="{C15A59FB-380D-6605-C197-B76439086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3" name="Rounded Rectangle">
                        <a:extLst>
                          <a:ext uri="{FF2B5EF4-FFF2-40B4-BE49-F238E27FC236}">
                            <a16:creationId xmlns:a16="http://schemas.microsoft.com/office/drawing/2014/main" id="{A07EEB1D-AE80-D791-C98D-4406BC09DD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81" name="Group">
                <a:extLst>
                  <a:ext uri="{FF2B5EF4-FFF2-40B4-BE49-F238E27FC236}">
                    <a16:creationId xmlns:a16="http://schemas.microsoft.com/office/drawing/2014/main" id="{BE0357DE-26BF-56B5-646E-C8D340BFABD4}"/>
                  </a:ext>
                </a:extLst>
              </p:cNvPr>
              <p:cNvGrpSpPr/>
              <p:nvPr/>
            </p:nvGrpSpPr>
            <p:grpSpPr>
              <a:xfrm>
                <a:off x="8928833" y="3252826"/>
                <a:ext cx="4880354" cy="561372"/>
                <a:chOff x="-736942" y="-33691"/>
                <a:chExt cx="4880350" cy="561370"/>
              </a:xfrm>
            </p:grpSpPr>
            <p:sp>
              <p:nvSpPr>
                <p:cNvPr id="492" name="Rectangle">
                  <a:extLst>
                    <a:ext uri="{FF2B5EF4-FFF2-40B4-BE49-F238E27FC236}">
                      <a16:creationId xmlns:a16="http://schemas.microsoft.com/office/drawing/2014/main" id="{2A222077-AA22-C7AF-F767-0561A3107903}"/>
                    </a:ext>
                  </a:extLst>
                </p:cNvPr>
                <p:cNvSpPr/>
                <p:nvPr/>
              </p:nvSpPr>
              <p:spPr>
                <a:xfrm>
                  <a:off x="-736942" y="-33691"/>
                  <a:ext cx="4880350" cy="561370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93" name="Line">
                  <a:extLst>
                    <a:ext uri="{FF2B5EF4-FFF2-40B4-BE49-F238E27FC236}">
                      <a16:creationId xmlns:a16="http://schemas.microsoft.com/office/drawing/2014/main" id="{D8F286EE-B065-206E-16F9-68DA611CF3DA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4" name="Line">
                  <a:extLst>
                    <a:ext uri="{FF2B5EF4-FFF2-40B4-BE49-F238E27FC236}">
                      <a16:creationId xmlns:a16="http://schemas.microsoft.com/office/drawing/2014/main" id="{44B74281-8261-9022-9438-26AAF3260EB9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5" name="Line">
                  <a:extLst>
                    <a:ext uri="{FF2B5EF4-FFF2-40B4-BE49-F238E27FC236}">
                      <a16:creationId xmlns:a16="http://schemas.microsoft.com/office/drawing/2014/main" id="{0E4E4DC8-4E23-1563-5F8E-0D803FD52BAE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6" name="Line">
                  <a:extLst>
                    <a:ext uri="{FF2B5EF4-FFF2-40B4-BE49-F238E27FC236}">
                      <a16:creationId xmlns:a16="http://schemas.microsoft.com/office/drawing/2014/main" id="{2268D2D1-1AA0-0112-7F2D-BC43A28272A4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7" name="Line">
                  <a:extLst>
                    <a:ext uri="{FF2B5EF4-FFF2-40B4-BE49-F238E27FC236}">
                      <a16:creationId xmlns:a16="http://schemas.microsoft.com/office/drawing/2014/main" id="{A5810D1E-5165-3A26-6D8D-FFC7C1CBAC76}"/>
                    </a:ext>
                  </a:extLst>
                </p:cNvPr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8" name="Line">
                  <a:extLst>
                    <a:ext uri="{FF2B5EF4-FFF2-40B4-BE49-F238E27FC236}">
                      <a16:creationId xmlns:a16="http://schemas.microsoft.com/office/drawing/2014/main" id="{53068E7C-C623-246E-61CE-A9DB5A18E74A}"/>
                    </a:ext>
                  </a:extLst>
                </p:cNvPr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499" name="Line">
                  <a:extLst>
                    <a:ext uri="{FF2B5EF4-FFF2-40B4-BE49-F238E27FC236}">
                      <a16:creationId xmlns:a16="http://schemas.microsoft.com/office/drawing/2014/main" id="{03A11AFA-A757-BBFB-A465-F1DC4D787383}"/>
                    </a:ext>
                  </a:extLst>
                </p:cNvPr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12B8ADEC-2134-FC00-D283-DEC5574E4408}"/>
                  </a:ext>
                </a:extLst>
              </p:cNvPr>
              <p:cNvGrpSpPr/>
              <p:nvPr/>
            </p:nvGrpSpPr>
            <p:grpSpPr>
              <a:xfrm>
                <a:off x="8871591" y="3869314"/>
                <a:ext cx="4937595" cy="2125563"/>
                <a:chOff x="8871591" y="5663117"/>
                <a:chExt cx="4937595" cy="2125563"/>
              </a:xfrm>
            </p:grpSpPr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BFE247E2-28DE-A0E8-0BF4-192BAB81C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71591" y="5704607"/>
                  <a:ext cx="95762" cy="149600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923C91C0-7C6D-BA4C-A47B-0EA2F2CE25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45426" y="5663117"/>
                  <a:ext cx="3363760" cy="16115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489" name="Group">
                  <a:extLst>
                    <a:ext uri="{FF2B5EF4-FFF2-40B4-BE49-F238E27FC236}">
                      <a16:creationId xmlns:a16="http://schemas.microsoft.com/office/drawing/2014/main" id="{78F583F4-4A07-9831-1E74-6854ED8279F1}"/>
                    </a:ext>
                  </a:extLst>
                </p:cNvPr>
                <p:cNvGrpSpPr/>
                <p:nvPr/>
              </p:nvGrpSpPr>
              <p:grpSpPr>
                <a:xfrm>
                  <a:off x="9681205" y="7278408"/>
                  <a:ext cx="374753" cy="510272"/>
                  <a:chOff x="-15532" y="306081"/>
                  <a:chExt cx="374753" cy="510270"/>
                </a:xfrm>
              </p:grpSpPr>
              <p:sp>
                <p:nvSpPr>
                  <p:cNvPr id="490" name="Line">
                    <a:extLst>
                      <a:ext uri="{FF2B5EF4-FFF2-40B4-BE49-F238E27FC236}">
                        <a16:creationId xmlns:a16="http://schemas.microsoft.com/office/drawing/2014/main" id="{2F8EF997-DBFD-CD86-3587-31E6B90846CE}"/>
                      </a:ext>
                    </a:extLst>
                  </p:cNvPr>
                  <p:cNvSpPr/>
                  <p:nvPr/>
                </p:nvSpPr>
                <p:spPr>
                  <a:xfrm flipV="1">
                    <a:off x="-15532" y="310044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91" name="Line">
                    <a:extLst>
                      <a:ext uri="{FF2B5EF4-FFF2-40B4-BE49-F238E27FC236}">
                        <a16:creationId xmlns:a16="http://schemas.microsoft.com/office/drawing/2014/main" id="{6D4CC2E6-FBF4-C57F-51ED-F03B192CB840}"/>
                      </a:ext>
                    </a:extLst>
                  </p:cNvPr>
                  <p:cNvSpPr/>
                  <p:nvPr/>
                </p:nvSpPr>
                <p:spPr>
                  <a:xfrm flipV="1">
                    <a:off x="359220" y="306081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3" name="TextBox 482">
                    <a:extLst>
                      <a:ext uri="{FF2B5EF4-FFF2-40B4-BE49-F238E27FC236}">
                        <a16:creationId xmlns:a16="http://schemas.microsoft.com/office/drawing/2014/main" id="{624E6061-FEF6-15DF-68AC-477F5AC48932}"/>
                      </a:ext>
                    </a:extLst>
                  </p:cNvPr>
                  <p:cNvSpPr txBox="1"/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4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n-US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Fold</m:t>
                          </m:r>
                          <m:d>
                            <m:dPr>
                              <m:ctrlP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𝑓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,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𝛼</m:t>
                              </m:r>
                            </m:e>
                          </m:d>
                        </m:oMath>
                      </m:oMathPara>
                    </a14:m>
                    <a:endParaRPr kumimoji="0" lang="en-US" sz="5400" b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84" name="Group">
                <a:extLst>
                  <a:ext uri="{FF2B5EF4-FFF2-40B4-BE49-F238E27FC236}">
                    <a16:creationId xmlns:a16="http://schemas.microsoft.com/office/drawing/2014/main" id="{21CE2989-E3E4-0978-1D25-71408ABFD684}"/>
                  </a:ext>
                </a:extLst>
              </p:cNvPr>
              <p:cNvGrpSpPr/>
              <p:nvPr/>
            </p:nvGrpSpPr>
            <p:grpSpPr>
              <a:xfrm>
                <a:off x="8598898" y="3954209"/>
                <a:ext cx="5210288" cy="738664"/>
                <a:chOff x="-816655" y="-143059"/>
                <a:chExt cx="5210286" cy="738661"/>
              </a:xfrm>
            </p:grpSpPr>
            <p:sp>
              <p:nvSpPr>
                <p:cNvPr id="485" name="Line">
                  <a:extLst>
                    <a:ext uri="{FF2B5EF4-FFF2-40B4-BE49-F238E27FC236}">
                      <a16:creationId xmlns:a16="http://schemas.microsoft.com/office/drawing/2014/main" id="{43359A37-6B03-BA41-BB53-35A95DF84324}"/>
                    </a:ext>
                  </a:extLst>
                </p:cNvPr>
                <p:cNvSpPr/>
                <p:nvPr/>
              </p:nvSpPr>
              <p:spPr>
                <a:xfrm flipH="1" flipV="1">
                  <a:off x="-816655" y="525114"/>
                  <a:ext cx="5210286" cy="1807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miter lim="400000"/>
                  <a:tailEnd type="triangle" w="lg" len="lg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6" name="Equation">
                      <a:extLst>
                        <a:ext uri="{FF2B5EF4-FFF2-40B4-BE49-F238E27FC236}">
                          <a16:creationId xmlns:a16="http://schemas.microsoft.com/office/drawing/2014/main" id="{B1A5760E-3DCB-5BDF-26F9-27F00CB5DF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74" name="Line">
              <a:extLst>
                <a:ext uri="{FF2B5EF4-FFF2-40B4-BE49-F238E27FC236}">
                  <a16:creationId xmlns:a16="http://schemas.microsoft.com/office/drawing/2014/main" id="{E54057D6-E293-4602-D8FB-DB36A84EE352}"/>
                </a:ext>
              </a:extLst>
            </p:cNvPr>
            <p:cNvSpPr/>
            <p:nvPr/>
          </p:nvSpPr>
          <p:spPr>
            <a:xfrm flipV="1">
              <a:off x="9738932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75" name="Line">
              <a:extLst>
                <a:ext uri="{FF2B5EF4-FFF2-40B4-BE49-F238E27FC236}">
                  <a16:creationId xmlns:a16="http://schemas.microsoft.com/office/drawing/2014/main" id="{D2BED246-28A3-238B-45AA-3D30C27A4E85}"/>
                </a:ext>
              </a:extLst>
            </p:cNvPr>
            <p:cNvSpPr/>
            <p:nvPr/>
          </p:nvSpPr>
          <p:spPr>
            <a:xfrm flipV="1">
              <a:off x="9326575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76" name="Line">
              <a:extLst>
                <a:ext uri="{FF2B5EF4-FFF2-40B4-BE49-F238E27FC236}">
                  <a16:creationId xmlns:a16="http://schemas.microsoft.com/office/drawing/2014/main" id="{7E1CD5A8-2EED-D13E-E43D-1C9D9344D8BE}"/>
                </a:ext>
              </a:extLst>
            </p:cNvPr>
            <p:cNvSpPr/>
            <p:nvPr/>
          </p:nvSpPr>
          <p:spPr>
            <a:xfrm flipV="1">
              <a:off x="12747664" y="3283964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7" name="Line">
              <a:extLst>
                <a:ext uri="{FF2B5EF4-FFF2-40B4-BE49-F238E27FC236}">
                  <a16:creationId xmlns:a16="http://schemas.microsoft.com/office/drawing/2014/main" id="{78D2004F-31EF-FA3B-B0C2-218E085B14C0}"/>
                </a:ext>
              </a:extLst>
            </p:cNvPr>
            <p:cNvSpPr/>
            <p:nvPr/>
          </p:nvSpPr>
          <p:spPr>
            <a:xfrm flipV="1">
              <a:off x="13075587" y="3316516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8" name="Line">
              <a:extLst>
                <a:ext uri="{FF2B5EF4-FFF2-40B4-BE49-F238E27FC236}">
                  <a16:creationId xmlns:a16="http://schemas.microsoft.com/office/drawing/2014/main" id="{17FC7091-96D9-BD45-9E8E-9288B1BE2E0E}"/>
                </a:ext>
              </a:extLst>
            </p:cNvPr>
            <p:cNvSpPr/>
            <p:nvPr/>
          </p:nvSpPr>
          <p:spPr>
            <a:xfrm flipV="1">
              <a:off x="9275950" y="5451675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Line">
              <a:extLst>
                <a:ext uri="{FF2B5EF4-FFF2-40B4-BE49-F238E27FC236}">
                  <a16:creationId xmlns:a16="http://schemas.microsoft.com/office/drawing/2014/main" id="{9F4A1E8A-94FC-334C-7C6C-BF946378DE97}"/>
                </a:ext>
              </a:extLst>
            </p:cNvPr>
            <p:cNvSpPr/>
            <p:nvPr/>
          </p:nvSpPr>
          <p:spPr>
            <a:xfrm flipV="1">
              <a:off x="13414253" y="326517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8B10F2-73F0-5D06-29E6-D6B5D29F1A86}"/>
              </a:ext>
            </a:extLst>
          </p:cNvPr>
          <p:cNvGrpSpPr/>
          <p:nvPr/>
        </p:nvGrpSpPr>
        <p:grpSpPr>
          <a:xfrm>
            <a:off x="3107399" y="5704829"/>
            <a:ext cx="4466222" cy="1424887"/>
            <a:chOff x="3107399" y="5704829"/>
            <a:chExt cx="4466222" cy="142488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45C9AB5-A318-F5F0-A52F-BC5844E96712}"/>
                </a:ext>
              </a:extLst>
            </p:cNvPr>
            <p:cNvSpPr/>
            <p:nvPr/>
          </p:nvSpPr>
          <p:spPr>
            <a:xfrm>
              <a:off x="3107399" y="5787718"/>
              <a:ext cx="3688321" cy="113506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Claimed to be same polyn</a:t>
              </a:r>
              <a:r>
                <a:rPr lang="en-US" sz="3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omial</a:t>
              </a:r>
              <a:endParaRPr kumimoji="0" lang="en-US" sz="3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28E7FE-48CF-ED32-02DA-AD63C3E5C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1879" y="5704829"/>
              <a:ext cx="215176" cy="624808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ED7E3A-04F4-0148-C396-F4B15D3F637B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6795720" y="6355250"/>
              <a:ext cx="777901" cy="774466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F6B1-88F8-66F8-60D5-FA75269ABF93}"/>
                  </a:ext>
                </a:extLst>
              </p:cNvPr>
              <p:cNvSpPr txBox="1"/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(think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F6B1-88F8-66F8-60D5-FA75269A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blipFill>
                <a:blip r:embed="rId16"/>
                <a:stretch>
                  <a:fillRect l="-6475" t="-26415" r="-2338" b="-396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817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456" grpId="0" animBg="1"/>
      <p:bldP spid="457" grpId="0" animBg="1"/>
      <p:bldP spid="6" grpId="0"/>
      <p:bldP spid="28" grpId="0"/>
      <p:bldP spid="30" grpId="0"/>
      <p:bldP spid="32" grpId="0"/>
      <p:bldP spid="35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Folding"/>
          <p:cNvSpPr txBox="1"/>
          <p:nvPr/>
        </p:nvSpPr>
        <p:spPr>
          <a:xfrm>
            <a:off x="1206500" y="1079500"/>
            <a:ext cx="21971000" cy="14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r>
              <a:rPr lang="en-US" dirty="0"/>
              <a:t>STIR: Shift To Improve Rate</a:t>
            </a:r>
            <a:endParaRPr dirty="0"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92340F3A-3F30-B53A-1A4C-AA161DFE7A1D}"/>
              </a:ext>
            </a:extLst>
          </p:cNvPr>
          <p:cNvGrpSpPr/>
          <p:nvPr/>
        </p:nvGrpSpPr>
        <p:grpSpPr>
          <a:xfrm>
            <a:off x="5701927" y="2877082"/>
            <a:ext cx="11448714" cy="3117795"/>
            <a:chOff x="5701927" y="2877082"/>
            <a:chExt cx="11448714" cy="3117795"/>
          </a:xfrm>
        </p:grpSpPr>
        <p:sp>
          <p:nvSpPr>
            <p:cNvPr id="459" name="Rectangle">
              <a:extLst>
                <a:ext uri="{FF2B5EF4-FFF2-40B4-BE49-F238E27FC236}">
                  <a16:creationId xmlns:a16="http://schemas.microsoft.com/office/drawing/2014/main" id="{F1468384-BAB1-5411-92EF-16026B2F633C}"/>
                </a:ext>
              </a:extLst>
            </p:cNvPr>
            <p:cNvSpPr/>
            <p:nvPr/>
          </p:nvSpPr>
          <p:spPr>
            <a:xfrm>
              <a:off x="8920174" y="5459539"/>
              <a:ext cx="1494288" cy="521341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854ADAA5-6843-A752-B693-82237B8A5EFC}"/>
                </a:ext>
              </a:extLst>
            </p:cNvPr>
            <p:cNvGrpSpPr/>
            <p:nvPr/>
          </p:nvGrpSpPr>
          <p:grpSpPr>
            <a:xfrm>
              <a:off x="5701927" y="2877082"/>
              <a:ext cx="11448714" cy="3117795"/>
              <a:chOff x="5701927" y="2877082"/>
              <a:chExt cx="11448714" cy="3117795"/>
            </a:xfrm>
          </p:grpSpPr>
          <p:grpSp>
            <p:nvGrpSpPr>
              <p:cNvPr id="467" name="Group">
                <a:extLst>
                  <a:ext uri="{FF2B5EF4-FFF2-40B4-BE49-F238E27FC236}">
                    <a16:creationId xmlns:a16="http://schemas.microsoft.com/office/drawing/2014/main" id="{0B10EF0C-35F0-2D57-80E9-BE269B33C981}"/>
                  </a:ext>
                </a:extLst>
              </p:cNvPr>
              <p:cNvGrpSpPr/>
              <p:nvPr/>
            </p:nvGrpSpPr>
            <p:grpSpPr>
              <a:xfrm>
                <a:off x="5701927" y="2877082"/>
                <a:ext cx="11448714" cy="1345837"/>
                <a:chOff x="-1942582" y="228539"/>
                <a:chExt cx="11448712" cy="13458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1" name="Group">
                  <a:extLst>
                    <a:ext uri="{FF2B5EF4-FFF2-40B4-BE49-F238E27FC236}">
                      <a16:creationId xmlns:a16="http://schemas.microsoft.com/office/drawing/2014/main" id="{CE3783B1-3A39-F29C-E171-C9D1BF593A04}"/>
                    </a:ext>
                  </a:extLst>
                </p:cNvPr>
                <p:cNvGrpSpPr/>
                <p:nvPr/>
              </p:nvGrpSpPr>
              <p:grpSpPr>
                <a:xfrm>
                  <a:off x="-1942582" y="228539"/>
                  <a:ext cx="11448712" cy="1345836"/>
                  <a:chOff x="-1942579" y="228539"/>
                  <a:chExt cx="11448708" cy="13458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81" name="Group">
                <a:extLst>
                  <a:ext uri="{FF2B5EF4-FFF2-40B4-BE49-F238E27FC236}">
                    <a16:creationId xmlns:a16="http://schemas.microsoft.com/office/drawing/2014/main" id="{5AFB01C4-E58E-4E2B-DEA6-8E91EB2E6A64}"/>
                  </a:ext>
                </a:extLst>
              </p:cNvPr>
              <p:cNvGrpSpPr/>
              <p:nvPr/>
            </p:nvGrpSpPr>
            <p:grpSpPr>
              <a:xfrm>
                <a:off x="8928833" y="3252826"/>
                <a:ext cx="4880354" cy="561372"/>
                <a:chOff x="-736942" y="-33691"/>
                <a:chExt cx="4880350" cy="561370"/>
              </a:xfrm>
            </p:grpSpPr>
            <p:sp>
              <p:nvSpPr>
                <p:cNvPr id="482" name="Rectangle">
                  <a:extLst>
                    <a:ext uri="{FF2B5EF4-FFF2-40B4-BE49-F238E27FC236}">
                      <a16:creationId xmlns:a16="http://schemas.microsoft.com/office/drawing/2014/main" id="{F83BC036-C376-C9FB-B6C7-6D8FC1E6C171}"/>
                    </a:ext>
                  </a:extLst>
                </p:cNvPr>
                <p:cNvSpPr/>
                <p:nvPr/>
              </p:nvSpPr>
              <p:spPr>
                <a:xfrm>
                  <a:off x="-736942" y="-33691"/>
                  <a:ext cx="4880350" cy="561370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83" name="Line">
                  <a:extLst>
                    <a:ext uri="{FF2B5EF4-FFF2-40B4-BE49-F238E27FC236}">
                      <a16:creationId xmlns:a16="http://schemas.microsoft.com/office/drawing/2014/main" id="{851B3A34-5B50-EEAF-CB2F-D9593132D055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4" name="Line">
                  <a:extLst>
                    <a:ext uri="{FF2B5EF4-FFF2-40B4-BE49-F238E27FC236}">
                      <a16:creationId xmlns:a16="http://schemas.microsoft.com/office/drawing/2014/main" id="{7E6C69FC-F41D-B62A-3269-B461E7A6B43A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5" name="Line">
                  <a:extLst>
                    <a:ext uri="{FF2B5EF4-FFF2-40B4-BE49-F238E27FC236}">
                      <a16:creationId xmlns:a16="http://schemas.microsoft.com/office/drawing/2014/main" id="{D3ADB2F0-C539-CAE0-06D7-0A52FD7CFC94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6" name="Line">
                  <a:extLst>
                    <a:ext uri="{FF2B5EF4-FFF2-40B4-BE49-F238E27FC236}">
                      <a16:creationId xmlns:a16="http://schemas.microsoft.com/office/drawing/2014/main" id="{DA5E3117-85A3-262A-E727-720BEA93C0AB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7" name="Line">
                  <a:extLst>
                    <a:ext uri="{FF2B5EF4-FFF2-40B4-BE49-F238E27FC236}">
                      <a16:creationId xmlns:a16="http://schemas.microsoft.com/office/drawing/2014/main" id="{92AE1409-35F1-388C-BDBE-16EEFCA81820}"/>
                    </a:ext>
                  </a:extLst>
                </p:cNvPr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8" name="Line">
                  <a:extLst>
                    <a:ext uri="{FF2B5EF4-FFF2-40B4-BE49-F238E27FC236}">
                      <a16:creationId xmlns:a16="http://schemas.microsoft.com/office/drawing/2014/main" id="{74706F48-FFE5-2FF5-A277-D8B3A10360FD}"/>
                    </a:ext>
                  </a:extLst>
                </p:cNvPr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489" name="Line">
                  <a:extLst>
                    <a:ext uri="{FF2B5EF4-FFF2-40B4-BE49-F238E27FC236}">
                      <a16:creationId xmlns:a16="http://schemas.microsoft.com/office/drawing/2014/main" id="{B638A5DA-19BA-56B6-9DF6-681B520F05C3}"/>
                    </a:ext>
                  </a:extLst>
                </p:cNvPr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DF393626-4CF1-A223-00F4-9AB1DC1DAAF5}"/>
                  </a:ext>
                </a:extLst>
              </p:cNvPr>
              <p:cNvGrpSpPr/>
              <p:nvPr/>
            </p:nvGrpSpPr>
            <p:grpSpPr>
              <a:xfrm>
                <a:off x="8871591" y="3869314"/>
                <a:ext cx="4937595" cy="2125563"/>
                <a:chOff x="8871591" y="5663117"/>
                <a:chExt cx="4937595" cy="2125563"/>
              </a:xfrm>
            </p:grpSpPr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A1B22769-CEB7-51A7-5FA0-EF24A506337D}"/>
                    </a:ext>
                  </a:extLst>
                </p:cNvPr>
                <p:cNvCxnSpPr>
                  <a:cxnSpLocks/>
                  <a:stCxn id="28" idx="2"/>
                </p:cNvCxnSpPr>
                <p:nvPr/>
              </p:nvCxnSpPr>
              <p:spPr>
                <a:xfrm flipV="1">
                  <a:off x="8871591" y="5704607"/>
                  <a:ext cx="95762" cy="149600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7D2CFF91-35BD-7818-F4B2-ED44A8C51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45426" y="5663117"/>
                  <a:ext cx="3363760" cy="16115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476" name="Group">
                  <a:extLst>
                    <a:ext uri="{FF2B5EF4-FFF2-40B4-BE49-F238E27FC236}">
                      <a16:creationId xmlns:a16="http://schemas.microsoft.com/office/drawing/2014/main" id="{20AF6C91-05F0-7CC3-02C9-B3C16812A34B}"/>
                    </a:ext>
                  </a:extLst>
                </p:cNvPr>
                <p:cNvGrpSpPr/>
                <p:nvPr/>
              </p:nvGrpSpPr>
              <p:grpSpPr>
                <a:xfrm>
                  <a:off x="9681205" y="7278408"/>
                  <a:ext cx="374753" cy="510272"/>
                  <a:chOff x="-15532" y="306081"/>
                  <a:chExt cx="374753" cy="510270"/>
                </a:xfrm>
              </p:grpSpPr>
              <p:sp>
                <p:nvSpPr>
                  <p:cNvPr id="477" name="Line">
                    <a:extLst>
                      <a:ext uri="{FF2B5EF4-FFF2-40B4-BE49-F238E27FC236}">
                        <a16:creationId xmlns:a16="http://schemas.microsoft.com/office/drawing/2014/main" id="{DFAEBA26-62A6-A108-72DF-339130E12FDD}"/>
                      </a:ext>
                    </a:extLst>
                  </p:cNvPr>
                  <p:cNvSpPr/>
                  <p:nvPr/>
                </p:nvSpPr>
                <p:spPr>
                  <a:xfrm flipV="1">
                    <a:off x="-15532" y="310044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79" name="Line">
                    <a:extLst>
                      <a:ext uri="{FF2B5EF4-FFF2-40B4-BE49-F238E27FC236}">
                        <a16:creationId xmlns:a16="http://schemas.microsoft.com/office/drawing/2014/main" id="{44BD5D11-FFD3-6844-EEC4-0A95428F3460}"/>
                      </a:ext>
                    </a:extLst>
                  </p:cNvPr>
                  <p:cNvSpPr/>
                  <p:nvPr/>
                </p:nvSpPr>
                <p:spPr>
                  <a:xfrm flipV="1">
                    <a:off x="359220" y="306081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4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n-US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Fold</m:t>
                          </m:r>
                          <m:d>
                            <m:dPr>
                              <m:ctrlP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𝑓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,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𝛼</m:t>
                              </m:r>
                            </m:e>
                          </m:d>
                        </m:oMath>
                      </m:oMathPara>
                    </a14:m>
                    <a:endParaRPr kumimoji="0" lang="en-US" sz="5400" b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1" name="Group">
                <a:extLst>
                  <a:ext uri="{FF2B5EF4-FFF2-40B4-BE49-F238E27FC236}">
                    <a16:creationId xmlns:a16="http://schemas.microsoft.com/office/drawing/2014/main" id="{E4F01873-B856-8B65-D9CA-763D4DF9D8BE}"/>
                  </a:ext>
                </a:extLst>
              </p:cNvPr>
              <p:cNvGrpSpPr/>
              <p:nvPr/>
            </p:nvGrpSpPr>
            <p:grpSpPr>
              <a:xfrm>
                <a:off x="8598898" y="3954209"/>
                <a:ext cx="5210288" cy="738664"/>
                <a:chOff x="-816655" y="-143059"/>
                <a:chExt cx="5210286" cy="738661"/>
              </a:xfrm>
            </p:grpSpPr>
            <p:sp>
              <p:nvSpPr>
                <p:cNvPr id="472" name="Line">
                  <a:extLst>
                    <a:ext uri="{FF2B5EF4-FFF2-40B4-BE49-F238E27FC236}">
                      <a16:creationId xmlns:a16="http://schemas.microsoft.com/office/drawing/2014/main" id="{9BE2F02A-42C2-31A3-4380-E29F48B08F85}"/>
                    </a:ext>
                  </a:extLst>
                </p:cNvPr>
                <p:cNvSpPr/>
                <p:nvPr/>
              </p:nvSpPr>
              <p:spPr>
                <a:xfrm flipH="1" flipV="1">
                  <a:off x="-816655" y="525114"/>
                  <a:ext cx="5210286" cy="1807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miter lim="400000"/>
                  <a:tailEnd type="triangle" w="lg" len="lg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61" name="Line">
              <a:extLst>
                <a:ext uri="{FF2B5EF4-FFF2-40B4-BE49-F238E27FC236}">
                  <a16:creationId xmlns:a16="http://schemas.microsoft.com/office/drawing/2014/main" id="{39DF5B94-CA49-79D0-7196-4A03AB461FA5}"/>
                </a:ext>
              </a:extLst>
            </p:cNvPr>
            <p:cNvSpPr/>
            <p:nvPr/>
          </p:nvSpPr>
          <p:spPr>
            <a:xfrm flipV="1">
              <a:off x="9738932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62" name="Line">
              <a:extLst>
                <a:ext uri="{FF2B5EF4-FFF2-40B4-BE49-F238E27FC236}">
                  <a16:creationId xmlns:a16="http://schemas.microsoft.com/office/drawing/2014/main" id="{D8D76518-0F9C-4814-6007-90AE4610D7D5}"/>
                </a:ext>
              </a:extLst>
            </p:cNvPr>
            <p:cNvSpPr/>
            <p:nvPr/>
          </p:nvSpPr>
          <p:spPr>
            <a:xfrm flipV="1">
              <a:off x="9326575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63" name="Line">
              <a:extLst>
                <a:ext uri="{FF2B5EF4-FFF2-40B4-BE49-F238E27FC236}">
                  <a16:creationId xmlns:a16="http://schemas.microsoft.com/office/drawing/2014/main" id="{C201DCB0-4C0E-B68F-2FC6-45A72A3E3E0C}"/>
                </a:ext>
              </a:extLst>
            </p:cNvPr>
            <p:cNvSpPr/>
            <p:nvPr/>
          </p:nvSpPr>
          <p:spPr>
            <a:xfrm flipV="1">
              <a:off x="12747664" y="3283964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4" name="Line">
              <a:extLst>
                <a:ext uri="{FF2B5EF4-FFF2-40B4-BE49-F238E27FC236}">
                  <a16:creationId xmlns:a16="http://schemas.microsoft.com/office/drawing/2014/main" id="{2F087BFF-E0B3-23D5-433F-7B4E8B6EC9E5}"/>
                </a:ext>
              </a:extLst>
            </p:cNvPr>
            <p:cNvSpPr/>
            <p:nvPr/>
          </p:nvSpPr>
          <p:spPr>
            <a:xfrm flipV="1">
              <a:off x="13075587" y="3316516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5" name="Line">
              <a:extLst>
                <a:ext uri="{FF2B5EF4-FFF2-40B4-BE49-F238E27FC236}">
                  <a16:creationId xmlns:a16="http://schemas.microsoft.com/office/drawing/2014/main" id="{C7F785D9-BFFD-9147-7514-CA7AB89E55BD}"/>
                </a:ext>
              </a:extLst>
            </p:cNvPr>
            <p:cNvSpPr/>
            <p:nvPr/>
          </p:nvSpPr>
          <p:spPr>
            <a:xfrm flipV="1">
              <a:off x="9275950" y="5451675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6" name="Line">
              <a:extLst>
                <a:ext uri="{FF2B5EF4-FFF2-40B4-BE49-F238E27FC236}">
                  <a16:creationId xmlns:a16="http://schemas.microsoft.com/office/drawing/2014/main" id="{70A92D46-B67F-30D8-2DCE-F03073062B94}"/>
                </a:ext>
              </a:extLst>
            </p:cNvPr>
            <p:cNvSpPr/>
            <p:nvPr/>
          </p:nvSpPr>
          <p:spPr>
            <a:xfrm flipV="1">
              <a:off x="13414253" y="326517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Arrow: U-Turn 1">
            <a:extLst>
              <a:ext uri="{FF2B5EF4-FFF2-40B4-BE49-F238E27FC236}">
                <a16:creationId xmlns:a16="http://schemas.microsoft.com/office/drawing/2014/main" id="{8EECBA5D-A129-5294-84E6-7364E5AFEBB3}"/>
              </a:ext>
            </a:extLst>
          </p:cNvPr>
          <p:cNvSpPr/>
          <p:nvPr/>
        </p:nvSpPr>
        <p:spPr>
          <a:xfrm rot="16200000">
            <a:off x="284305" y="4071395"/>
            <a:ext cx="6133160" cy="3886199"/>
          </a:xfrm>
          <a:prstGeom prst="uturnArrow">
            <a:avLst>
              <a:gd name="adj1" fmla="val 8473"/>
              <a:gd name="adj2" fmla="val 10994"/>
              <a:gd name="adj3" fmla="val 26331"/>
              <a:gd name="adj4" fmla="val 38865"/>
              <a:gd name="adj5" fmla="val 7612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7C9C1F-FFDD-5CE0-C1B2-06B7A61EA987}"/>
              </a:ext>
            </a:extLst>
          </p:cNvPr>
          <p:cNvSpPr/>
          <p:nvPr/>
        </p:nvSpPr>
        <p:spPr>
          <a:xfrm>
            <a:off x="548357" y="5931067"/>
            <a:ext cx="2141316" cy="658336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Recurse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B18DB1-E2D1-74B6-CF42-2E455360BCCB}"/>
              </a:ext>
            </a:extLst>
          </p:cNvPr>
          <p:cNvGrpSpPr/>
          <p:nvPr/>
        </p:nvGrpSpPr>
        <p:grpSpPr>
          <a:xfrm>
            <a:off x="7667627" y="6493744"/>
            <a:ext cx="4784749" cy="774827"/>
            <a:chOff x="7737132" y="6877165"/>
            <a:chExt cx="4784749" cy="774827"/>
          </a:xfrm>
        </p:grpSpPr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22B05FCE-67C0-909C-8FC9-8FA3F9FED620}"/>
                </a:ext>
              </a:extLst>
            </p:cNvPr>
            <p:cNvGrpSpPr/>
            <p:nvPr/>
          </p:nvGrpSpPr>
          <p:grpSpPr>
            <a:xfrm>
              <a:off x="8668403" y="7111447"/>
              <a:ext cx="3853478" cy="527680"/>
              <a:chOff x="0" y="790238"/>
              <a:chExt cx="3853476" cy="527679"/>
            </a:xfrm>
          </p:grpSpPr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3F93527C-74BB-2F00-6A98-7A21B386042D}"/>
                  </a:ext>
                </a:extLst>
              </p:cNvPr>
              <p:cNvSpPr/>
              <p:nvPr/>
            </p:nvSpPr>
            <p:spPr>
              <a:xfrm>
                <a:off x="0" y="1054078"/>
                <a:ext cx="3853476" cy="1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 w="lg" len="lg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DE8FF432-9F9D-22E0-A132-1AF13766E447}"/>
                  </a:ext>
                </a:extLst>
              </p:cNvPr>
              <p:cNvGrpSpPr/>
              <p:nvPr/>
            </p:nvGrpSpPr>
            <p:grpSpPr>
              <a:xfrm>
                <a:off x="351938" y="790238"/>
                <a:ext cx="3009868" cy="527679"/>
                <a:chOff x="0" y="-1"/>
                <a:chExt cx="3009866" cy="527678"/>
              </a:xfrm>
            </p:grpSpPr>
            <p:sp>
              <p:nvSpPr>
                <p:cNvPr id="18" name="Rectangle">
                  <a:extLst>
                    <a:ext uri="{FF2B5EF4-FFF2-40B4-BE49-F238E27FC236}">
                      <a16:creationId xmlns:a16="http://schemas.microsoft.com/office/drawing/2014/main" id="{AA3204CC-5CED-26AD-BF35-E01FB09CB36D}"/>
                    </a:ext>
                  </a:extLst>
                </p:cNvPr>
                <p:cNvSpPr/>
                <p:nvPr/>
              </p:nvSpPr>
              <p:spPr>
                <a:xfrm>
                  <a:off x="0" y="17022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" name="Line">
                  <a:extLst>
                    <a:ext uri="{FF2B5EF4-FFF2-40B4-BE49-F238E27FC236}">
                      <a16:creationId xmlns:a16="http://schemas.microsoft.com/office/drawing/2014/main" id="{48A8B659-FC90-CB5A-E71C-FFB92FBFF9FE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Line">
                  <a:extLst>
                    <a:ext uri="{FF2B5EF4-FFF2-40B4-BE49-F238E27FC236}">
                      <a16:creationId xmlns:a16="http://schemas.microsoft.com/office/drawing/2014/main" id="{B8D9999E-42A7-C6C4-8921-A58A9C0CC15D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Line">
                  <a:extLst>
                    <a:ext uri="{FF2B5EF4-FFF2-40B4-BE49-F238E27FC236}">
                      <a16:creationId xmlns:a16="http://schemas.microsoft.com/office/drawing/2014/main" id="{73CB82EA-4B16-5DC0-E876-563766A87DCD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Line">
                  <a:extLst>
                    <a:ext uri="{FF2B5EF4-FFF2-40B4-BE49-F238E27FC236}">
                      <a16:creationId xmlns:a16="http://schemas.microsoft.com/office/drawing/2014/main" id="{0AE2C544-7CF7-2E0B-81DB-AAAF5A25AB0E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Equation">
                  <a:extLst>
                    <a:ext uri="{FF2B5EF4-FFF2-40B4-BE49-F238E27FC236}">
                      <a16:creationId xmlns:a16="http://schemas.microsoft.com/office/drawing/2014/main" id="{B672912F-AE5A-49F8-25CB-1E56F159541B}"/>
                    </a:ext>
                  </a:extLst>
                </p:cNvPr>
                <p:cNvSpPr txBox="1"/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23" name="Equation">
                  <a:extLst>
                    <a:ext uri="{FF2B5EF4-FFF2-40B4-BE49-F238E27FC236}">
                      <a16:creationId xmlns:a16="http://schemas.microsoft.com/office/drawing/2014/main" id="{B672912F-AE5A-49F8-25CB-1E56F1595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ine">
              <a:extLst>
                <a:ext uri="{FF2B5EF4-FFF2-40B4-BE49-F238E27FC236}">
                  <a16:creationId xmlns:a16="http://schemas.microsoft.com/office/drawing/2014/main" id="{BA5D302A-53E6-9167-FC1A-210986AEB171}"/>
                </a:ext>
              </a:extLst>
            </p:cNvPr>
            <p:cNvSpPr/>
            <p:nvPr/>
          </p:nvSpPr>
          <p:spPr>
            <a:xfrm flipV="1">
              <a:off x="10947082" y="713064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7D483D49-12ED-C43B-B49B-A6863324D2BD}"/>
                </a:ext>
              </a:extLst>
            </p:cNvPr>
            <p:cNvSpPr/>
            <p:nvPr/>
          </p:nvSpPr>
          <p:spPr>
            <a:xfrm flipV="1">
              <a:off x="11299021" y="714568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618C17E8-D7CD-A9C0-2AB0-889CF73B64D3}"/>
                </a:ext>
              </a:extLst>
            </p:cNvPr>
            <p:cNvSpPr/>
            <p:nvPr/>
          </p:nvSpPr>
          <p:spPr>
            <a:xfrm flipV="1">
              <a:off x="11650960" y="711004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82AC3FF-33F9-BE83-9ECC-45D75647C92B}"/>
                  </a:ext>
                </a:extLst>
              </p:cNvPr>
              <p:cNvSpPr/>
              <p:nvPr/>
            </p:nvSpPr>
            <p:spPr>
              <a:xfrm>
                <a:off x="14339525" y="5942211"/>
                <a:ext cx="6197964" cy="215661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“Domain shift”: new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query consistency check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Fold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kumimoji="0" lang="en-US" sz="4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82AC3FF-33F9-BE83-9ECC-45D75647C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525" y="5942211"/>
                <a:ext cx="6197964" cy="2156619"/>
              </a:xfrm>
              <a:prstGeom prst="roundRect">
                <a:avLst/>
              </a:prstGeom>
              <a:blipFill>
                <a:blip r:embed="rId8"/>
                <a:stretch>
                  <a:fillRect l="-883" r="-1668" b="-6180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BEB266F-F0B9-DDC0-EBDC-1D758EDE5123}"/>
              </a:ext>
            </a:extLst>
          </p:cNvPr>
          <p:cNvGrpSpPr/>
          <p:nvPr/>
        </p:nvGrpSpPr>
        <p:grpSpPr>
          <a:xfrm>
            <a:off x="8868956" y="2464228"/>
            <a:ext cx="4940230" cy="4207910"/>
            <a:chOff x="8868956" y="2464228"/>
            <a:chExt cx="4940230" cy="42079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C3ED38-209B-B392-7FCF-40F994351BE0}"/>
                </a:ext>
              </a:extLst>
            </p:cNvPr>
            <p:cNvGrpSpPr/>
            <p:nvPr/>
          </p:nvGrpSpPr>
          <p:grpSpPr>
            <a:xfrm>
              <a:off x="8868956" y="2464228"/>
              <a:ext cx="4940230" cy="4207910"/>
              <a:chOff x="8868956" y="2464228"/>
              <a:chExt cx="4940230" cy="4207910"/>
            </a:xfrm>
          </p:grpSpPr>
          <p:sp>
            <p:nvSpPr>
              <p:cNvPr id="28" name="Right Brace 27">
                <a:extLst>
                  <a:ext uri="{FF2B5EF4-FFF2-40B4-BE49-F238E27FC236}">
                    <a16:creationId xmlns:a16="http://schemas.microsoft.com/office/drawing/2014/main" id="{7FC53EB6-3D35-42C9-80AB-966FEAD7CD0E}"/>
                  </a:ext>
                </a:extLst>
              </p:cNvPr>
              <p:cNvSpPr/>
              <p:nvPr/>
            </p:nvSpPr>
            <p:spPr>
              <a:xfrm rot="16200000" flipV="1">
                <a:off x="9562959" y="4470385"/>
                <a:ext cx="245052" cy="1627789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Equation">
                    <a:extLst>
                      <a:ext uri="{FF2B5EF4-FFF2-40B4-BE49-F238E27FC236}">
                        <a16:creationId xmlns:a16="http://schemas.microsoft.com/office/drawing/2014/main" id="{47A79104-85FA-1F9C-483A-12B1A53174AE}"/>
                      </a:ext>
                    </a:extLst>
                  </p:cNvPr>
                  <p:cNvSpPr txBox="1"/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29" name="Equation">
                    <a:extLst>
                      <a:ext uri="{FF2B5EF4-FFF2-40B4-BE49-F238E27FC236}">
                        <a16:creationId xmlns:a16="http://schemas.microsoft.com/office/drawing/2014/main" id="{47A79104-85FA-1F9C-483A-12B1A53174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id="{F910B9F9-C618-8BE9-DEBD-C8EBE07FFC7B}"/>
                  </a:ext>
                </a:extLst>
              </p:cNvPr>
              <p:cNvSpPr/>
              <p:nvPr/>
            </p:nvSpPr>
            <p:spPr>
              <a:xfrm rot="16200000" flipV="1">
                <a:off x="10261324" y="5022372"/>
                <a:ext cx="272814" cy="3026718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Equation">
                    <a:extLst>
                      <a:ext uri="{FF2B5EF4-FFF2-40B4-BE49-F238E27FC236}">
                        <a16:creationId xmlns:a16="http://schemas.microsoft.com/office/drawing/2014/main" id="{4342ABA0-740C-4BA3-C380-395D4BBDF02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1" name="Equation">
                    <a:extLst>
                      <a:ext uri="{FF2B5EF4-FFF2-40B4-BE49-F238E27FC236}">
                        <a16:creationId xmlns:a16="http://schemas.microsoft.com/office/drawing/2014/main" id="{4342ABA0-740C-4BA3-C380-395D4BBDF0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Right Brace 31">
                <a:extLst>
                  <a:ext uri="{FF2B5EF4-FFF2-40B4-BE49-F238E27FC236}">
                    <a16:creationId xmlns:a16="http://schemas.microsoft.com/office/drawing/2014/main" id="{2BB710C3-827B-1AB3-7738-B81F5595B25A}"/>
                  </a:ext>
                </a:extLst>
              </p:cNvPr>
              <p:cNvSpPr/>
              <p:nvPr/>
            </p:nvSpPr>
            <p:spPr>
              <a:xfrm rot="16200000">
                <a:off x="11228705" y="593168"/>
                <a:ext cx="220731" cy="4940230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Equation">
                    <a:extLst>
                      <a:ext uri="{FF2B5EF4-FFF2-40B4-BE49-F238E27FC236}">
                        <a16:creationId xmlns:a16="http://schemas.microsoft.com/office/drawing/2014/main" id="{79B0218F-3050-9A95-1752-37266292791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3" name="Equation">
                    <a:extLst>
                      <a:ext uri="{FF2B5EF4-FFF2-40B4-BE49-F238E27FC236}">
                        <a16:creationId xmlns:a16="http://schemas.microsoft.com/office/drawing/2014/main" id="{79B0218F-3050-9A95-1752-3726629279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Equation">
                  <a:extLst>
                    <a:ext uri="{FF2B5EF4-FFF2-40B4-BE49-F238E27FC236}">
                      <a16:creationId xmlns:a16="http://schemas.microsoft.com/office/drawing/2014/main" id="{490FF35A-CA3A-4B61-978A-4B7702AD6769}"/>
                    </a:ext>
                  </a:extLst>
                </p:cNvPr>
                <p:cNvSpPr txBox="1"/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:r>
                    <a:rPr lang="en-US" sz="2800" dirty="0"/>
                    <a:t>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/>
                    <a:t>)</a:t>
                  </a:r>
                  <a:endParaRPr sz="2800" dirty="0"/>
                </a:p>
              </p:txBody>
            </p:sp>
          </mc:Choice>
          <mc:Fallback xmlns="">
            <p:sp>
              <p:nvSpPr>
                <p:cNvPr id="37" name="Equation">
                  <a:extLst>
                    <a:ext uri="{FF2B5EF4-FFF2-40B4-BE49-F238E27FC236}">
                      <a16:creationId xmlns:a16="http://schemas.microsoft.com/office/drawing/2014/main" id="{490FF35A-CA3A-4B61-978A-4B7702AD6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blipFill>
                  <a:blip r:embed="rId12"/>
                  <a:stretch>
                    <a:fillRect l="-19126" t="-25714" r="-18033"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6DC232-346C-F0EB-7E69-091225FACC66}"/>
                  </a:ext>
                </a:extLst>
              </p:cNvPr>
              <p:cNvSpPr txBox="1"/>
              <p:nvPr/>
            </p:nvSpPr>
            <p:spPr>
              <a:xfrm>
                <a:off x="938955" y="9740275"/>
                <a:ext cx="22898851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dirty="0"/>
                  <a:t>Domain shift defines virtual function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s.t.</a:t>
                </a:r>
                <a:r>
                  <a:rPr lang="en-US" sz="4400" dirty="0"/>
                  <a:t>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6DC232-346C-F0EB-7E69-091225FAC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5" y="9740275"/>
                <a:ext cx="22898851" cy="701731"/>
              </a:xfrm>
              <a:prstGeom prst="rect">
                <a:avLst/>
              </a:prstGeom>
              <a:blipFill>
                <a:blip r:embed="rId13"/>
                <a:stretch>
                  <a:fillRect l="-1065" t="-28696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6" name="Group 505">
            <a:extLst>
              <a:ext uri="{FF2B5EF4-FFF2-40B4-BE49-F238E27FC236}">
                <a16:creationId xmlns:a16="http://schemas.microsoft.com/office/drawing/2014/main" id="{6CBD441B-81E0-8162-A417-85CC64089582}"/>
              </a:ext>
            </a:extLst>
          </p:cNvPr>
          <p:cNvGrpSpPr/>
          <p:nvPr/>
        </p:nvGrpSpPr>
        <p:grpSpPr>
          <a:xfrm>
            <a:off x="7636965" y="7253531"/>
            <a:ext cx="4323732" cy="2053104"/>
            <a:chOff x="7636965" y="7253531"/>
            <a:chExt cx="4293079" cy="20531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12B5D1-969C-AD60-E90E-9259CA3001DF}"/>
                </a:ext>
              </a:extLst>
            </p:cNvPr>
            <p:cNvGrpSpPr/>
            <p:nvPr/>
          </p:nvGrpSpPr>
          <p:grpSpPr>
            <a:xfrm>
              <a:off x="7636965" y="8531808"/>
              <a:ext cx="4293079" cy="774827"/>
              <a:chOff x="7737132" y="7404702"/>
              <a:chExt cx="4293079" cy="774827"/>
            </a:xfrm>
          </p:grpSpPr>
          <p:grpSp>
            <p:nvGrpSpPr>
              <p:cNvPr id="52" name="Group">
                <a:extLst>
                  <a:ext uri="{FF2B5EF4-FFF2-40B4-BE49-F238E27FC236}">
                    <a16:creationId xmlns:a16="http://schemas.microsoft.com/office/drawing/2014/main" id="{C95E57FB-DEED-1F9A-8632-0BAA1ABDD474}"/>
                  </a:ext>
                </a:extLst>
              </p:cNvPr>
              <p:cNvGrpSpPr/>
              <p:nvPr/>
            </p:nvGrpSpPr>
            <p:grpSpPr>
              <a:xfrm>
                <a:off x="9020341" y="7638984"/>
                <a:ext cx="3009870" cy="527680"/>
                <a:chOff x="0" y="527536"/>
                <a:chExt cx="3009866" cy="527678"/>
              </a:xfrm>
            </p:grpSpPr>
            <p:sp>
              <p:nvSpPr>
                <p:cNvPr id="54" name="Rectangle">
                  <a:extLst>
                    <a:ext uri="{FF2B5EF4-FFF2-40B4-BE49-F238E27FC236}">
                      <a16:creationId xmlns:a16="http://schemas.microsoft.com/office/drawing/2014/main" id="{80F68780-8DBE-B4D4-DCB9-5D1A7A7D6912}"/>
                    </a:ext>
                  </a:extLst>
                </p:cNvPr>
                <p:cNvSpPr/>
                <p:nvPr/>
              </p:nvSpPr>
              <p:spPr>
                <a:xfrm>
                  <a:off x="0" y="544559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ysDot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5" name="Line">
                  <a:extLst>
                    <a:ext uri="{FF2B5EF4-FFF2-40B4-BE49-F238E27FC236}">
                      <a16:creationId xmlns:a16="http://schemas.microsoft.com/office/drawing/2014/main" id="{B8924AB9-8E71-DFA7-92DE-8003474A14EB}"/>
                    </a:ext>
                  </a:extLst>
                </p:cNvPr>
                <p:cNvSpPr/>
                <p:nvPr/>
              </p:nvSpPr>
              <p:spPr>
                <a:xfrm flipV="1">
                  <a:off x="1574800" y="52753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E3F1600B-5481-D2B9-644D-F2634318569D}"/>
                    </a:ext>
                  </a:extLst>
                </p:cNvPr>
                <p:cNvSpPr/>
                <p:nvPr/>
              </p:nvSpPr>
              <p:spPr>
                <a:xfrm flipV="1">
                  <a:off x="795866" y="538222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Line">
                  <a:extLst>
                    <a:ext uri="{FF2B5EF4-FFF2-40B4-BE49-F238E27FC236}">
                      <a16:creationId xmlns:a16="http://schemas.microsoft.com/office/drawing/2014/main" id="{11C73334-2767-5BDF-F6D8-45797098391E}"/>
                    </a:ext>
                  </a:extLst>
                </p:cNvPr>
                <p:cNvSpPr/>
                <p:nvPr/>
              </p:nvSpPr>
              <p:spPr>
                <a:xfrm flipV="1">
                  <a:off x="1185333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8" name="Line">
                  <a:extLst>
                    <a:ext uri="{FF2B5EF4-FFF2-40B4-BE49-F238E27FC236}">
                      <a16:creationId xmlns:a16="http://schemas.microsoft.com/office/drawing/2014/main" id="{DA27A77F-7DA0-D25A-1226-A57DC8C71BB8}"/>
                    </a:ext>
                  </a:extLst>
                </p:cNvPr>
                <p:cNvSpPr/>
                <p:nvPr/>
              </p:nvSpPr>
              <p:spPr>
                <a:xfrm flipV="1">
                  <a:off x="406400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Equation">
                    <a:extLst>
                      <a:ext uri="{FF2B5EF4-FFF2-40B4-BE49-F238E27FC236}">
                        <a16:creationId xmlns:a16="http://schemas.microsoft.com/office/drawing/2014/main" id="{33BBFCB4-7193-53BA-E2FB-6AEC64CDD3E3}"/>
                      </a:ext>
                    </a:extLst>
                  </p:cNvPr>
                  <p:cNvSpPr txBox="1"/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sz="4800" dirty="0"/>
                  </a:p>
                </p:txBody>
              </p:sp>
            </mc:Choice>
            <mc:Fallback xmlns="">
              <p:sp>
                <p:nvSpPr>
                  <p:cNvPr id="43" name="Equation">
                    <a:extLst>
                      <a:ext uri="{FF2B5EF4-FFF2-40B4-BE49-F238E27FC236}">
                        <a16:creationId xmlns:a16="http://schemas.microsoft.com/office/drawing/2014/main" id="{33BBFCB4-7193-53BA-E2FB-6AEC64CDD3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99DD2230-85FE-DCE4-0779-A4A6F9D3E519}"/>
                  </a:ext>
                </a:extLst>
              </p:cNvPr>
              <p:cNvSpPr/>
              <p:nvPr/>
            </p:nvSpPr>
            <p:spPr>
              <a:xfrm flipV="1">
                <a:off x="10947082" y="765818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E8AC40CE-06B0-2653-A5A1-13BBF952170D}"/>
                  </a:ext>
                </a:extLst>
              </p:cNvPr>
              <p:cNvSpPr/>
              <p:nvPr/>
            </p:nvSpPr>
            <p:spPr>
              <a:xfrm flipV="1">
                <a:off x="11299021" y="767322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244D2A02-3F3D-E180-7737-4C86BB9FA153}"/>
                  </a:ext>
                </a:extLst>
              </p:cNvPr>
              <p:cNvSpPr/>
              <p:nvPr/>
            </p:nvSpPr>
            <p:spPr>
              <a:xfrm flipV="1">
                <a:off x="11650960" y="7637579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90B0A4C3-FD81-908B-A8DE-93BD7F91E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174" y="7253531"/>
              <a:ext cx="8658" cy="1469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19C19256-FF23-04E8-94FA-D6021E45DB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0044" y="7290096"/>
              <a:ext cx="0" cy="14745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8CD24CB-E20C-BA59-D70C-B8A5CBFF99EE}"/>
              </a:ext>
            </a:extLst>
          </p:cNvPr>
          <p:cNvGrpSpPr/>
          <p:nvPr/>
        </p:nvGrpSpPr>
        <p:grpSpPr>
          <a:xfrm>
            <a:off x="1138945" y="10569872"/>
            <a:ext cx="17223570" cy="2337104"/>
            <a:chOff x="3009415" y="10288083"/>
            <a:chExt cx="17223570" cy="2337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E6116C21-8FBB-4B10-757B-528B83EC8D1A}"/>
                    </a:ext>
                  </a:extLst>
                </p:cNvPr>
                <p:cNvSpPr txBox="1"/>
                <p:nvPr/>
              </p:nvSpPr>
              <p:spPr>
                <a:xfrm>
                  <a:off x="3539920" y="11595482"/>
                  <a:ext cx="16693065" cy="10297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4400" dirty="0"/>
                    <a:t>except  </a:t>
                  </a:r>
                  <a:r>
                    <a:rPr lang="en-US" sz="4400" dirty="0" err="1"/>
                    <a:t>w.p.</a:t>
                  </a:r>
                  <a:r>
                    <a:rPr lang="en-US" sz="4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4400" dirty="0"/>
                    <a:t>: </a:t>
                  </a:r>
                  <a14:m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03" name="TextBox 502">
                  <a:extLst>
                    <a:ext uri="{FF2B5EF4-FFF2-40B4-BE49-F238E27FC236}">
                      <a16:creationId xmlns:a16="http://schemas.microsoft.com/office/drawing/2014/main" id="{E6116C21-8FBB-4B10-757B-528B83EC8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920" y="11595482"/>
                  <a:ext cx="16693065" cy="1029705"/>
                </a:xfrm>
                <a:prstGeom prst="rect">
                  <a:avLst/>
                </a:prstGeom>
                <a:blipFill>
                  <a:blip r:embed="rId15"/>
                  <a:stretch>
                    <a:fillRect t="-4142" b="-100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5" name="TextBox 504">
                  <a:extLst>
                    <a:ext uri="{FF2B5EF4-FFF2-40B4-BE49-F238E27FC236}">
                      <a16:creationId xmlns:a16="http://schemas.microsoft.com/office/drawing/2014/main" id="{6744254D-7431-7AC2-16D9-DF683EA4B5D3}"/>
                    </a:ext>
                  </a:extLst>
                </p:cNvPr>
                <p:cNvSpPr txBox="1"/>
                <p:nvPr/>
              </p:nvSpPr>
              <p:spPr>
                <a:xfrm>
                  <a:off x="3009415" y="10288083"/>
                  <a:ext cx="12627428" cy="10250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Fold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05" name="TextBox 504">
                  <a:extLst>
                    <a:ext uri="{FF2B5EF4-FFF2-40B4-BE49-F238E27FC236}">
                      <a16:creationId xmlns:a16="http://schemas.microsoft.com/office/drawing/2014/main" id="{6744254D-7431-7AC2-16D9-DF683EA4B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415" y="10288083"/>
                  <a:ext cx="12627428" cy="1025089"/>
                </a:xfrm>
                <a:prstGeom prst="rect">
                  <a:avLst/>
                </a:prstGeom>
                <a:blipFill>
                  <a:blip r:embed="rId16"/>
                  <a:stretch>
                    <a:fillRect t="-4762" b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32402F-F669-FD5B-01A6-20DA54EA8BD5}"/>
              </a:ext>
            </a:extLst>
          </p:cNvPr>
          <p:cNvGrpSpPr/>
          <p:nvPr/>
        </p:nvGrpSpPr>
        <p:grpSpPr>
          <a:xfrm>
            <a:off x="8063693" y="7552546"/>
            <a:ext cx="4896797" cy="995569"/>
            <a:chOff x="8063693" y="7552546"/>
            <a:chExt cx="4896797" cy="99556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630432-1D49-9A78-EAA2-4ED5BB85FFB8}"/>
                </a:ext>
              </a:extLst>
            </p:cNvPr>
            <p:cNvSpPr/>
            <p:nvPr/>
          </p:nvSpPr>
          <p:spPr>
            <a:xfrm>
              <a:off x="8063693" y="7552546"/>
              <a:ext cx="4896797" cy="995569"/>
            </a:xfrm>
            <a:prstGeom prst="roundRect">
              <a:avLst/>
            </a:prstGeom>
            <a:solidFill>
              <a:srgbClr val="FEAD00">
                <a:alpha val="41176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0003ED0E-7942-0C4E-13E7-7BC3A1B1B1BF}"/>
                </a:ext>
              </a:extLst>
            </p:cNvPr>
            <p:cNvSpPr/>
            <p:nvPr/>
          </p:nvSpPr>
          <p:spPr>
            <a:xfrm>
              <a:off x="8589267" y="8224123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079F1C51-40D5-7762-390B-C2E85C8D0BA6}"/>
                </a:ext>
              </a:extLst>
            </p:cNvPr>
            <p:cNvSpPr/>
            <p:nvPr/>
          </p:nvSpPr>
          <p:spPr>
            <a:xfrm flipH="1">
              <a:off x="8513823" y="7916598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48" name="Arrow: Up 47">
            <a:extLst>
              <a:ext uri="{FF2B5EF4-FFF2-40B4-BE49-F238E27FC236}">
                <a16:creationId xmlns:a16="http://schemas.microsoft.com/office/drawing/2014/main" id="{B1C6F40A-4EA6-642C-2E23-C4EFDC20EE6A}"/>
              </a:ext>
            </a:extLst>
          </p:cNvPr>
          <p:cNvSpPr/>
          <p:nvPr/>
        </p:nvSpPr>
        <p:spPr>
          <a:xfrm>
            <a:off x="9331341" y="6047089"/>
            <a:ext cx="349856" cy="417592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5535D0-2EB9-F44E-60B5-B9A4E4560D65}"/>
              </a:ext>
            </a:extLst>
          </p:cNvPr>
          <p:cNvGrpSpPr/>
          <p:nvPr/>
        </p:nvGrpSpPr>
        <p:grpSpPr>
          <a:xfrm>
            <a:off x="3107399" y="5704829"/>
            <a:ext cx="4560228" cy="1217952"/>
            <a:chOff x="3107399" y="5704829"/>
            <a:chExt cx="4560228" cy="12179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65AE97D-FDD4-BD16-4D3D-073183FA2280}"/>
                </a:ext>
              </a:extLst>
            </p:cNvPr>
            <p:cNvSpPr/>
            <p:nvPr/>
          </p:nvSpPr>
          <p:spPr>
            <a:xfrm>
              <a:off x="3107399" y="5787718"/>
              <a:ext cx="3688321" cy="113506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Claimed to be same polyn</a:t>
              </a:r>
              <a:r>
                <a:rPr lang="en-US" sz="3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omial</a:t>
              </a:r>
              <a:endParaRPr kumimoji="0" lang="en-US" sz="3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114DF2-5243-A744-6996-DA5DA60782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1879" y="5704829"/>
              <a:ext cx="215176" cy="624808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41A111-719E-2CF8-4E3C-8B428D6EA090}"/>
                </a:ext>
              </a:extLst>
            </p:cNvPr>
            <p:cNvCxnSpPr>
              <a:cxnSpLocks/>
              <a:stCxn id="5" idx="3"/>
              <a:endCxn id="23" idx="1"/>
            </p:cNvCxnSpPr>
            <p:nvPr/>
          </p:nvCxnSpPr>
          <p:spPr>
            <a:xfrm>
              <a:off x="6795720" y="6355250"/>
              <a:ext cx="871907" cy="507826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129B85B-E127-2AE7-11A7-BD4835DBC26C}"/>
              </a:ext>
            </a:extLst>
          </p:cNvPr>
          <p:cNvSpPr/>
          <p:nvPr/>
        </p:nvSpPr>
        <p:spPr>
          <a:xfrm>
            <a:off x="16758940" y="10789545"/>
            <a:ext cx="4354283" cy="658336"/>
          </a:xfrm>
          <a:prstGeom prst="wedgeRoundRectCallout">
            <a:avLst>
              <a:gd name="adj1" fmla="val -46612"/>
              <a:gd name="adj2" fmla="val 1187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Smaller rate!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2039D-D138-D077-D010-5D28FC11B712}"/>
                  </a:ext>
                </a:extLst>
              </p:cNvPr>
              <p:cNvSpPr txBox="1"/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(think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2039D-D138-D077-D010-5D28FC11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blipFill>
                <a:blip r:embed="rId8"/>
                <a:stretch>
                  <a:fillRect l="-6475" t="-26415" r="-2338" b="-396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6690E23-FCBB-1547-7BEF-ABF8BFC7F3B9}"/>
              </a:ext>
            </a:extLst>
          </p:cNvPr>
          <p:cNvSpPr/>
          <p:nvPr/>
        </p:nvSpPr>
        <p:spPr>
          <a:xfrm>
            <a:off x="11453536" y="10686261"/>
            <a:ext cx="3707216" cy="658336"/>
          </a:xfrm>
          <a:prstGeom prst="wedgeRoundRectCallout">
            <a:avLst>
              <a:gd name="adj1" fmla="val -61297"/>
              <a:gd name="adj2" fmla="val 1443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Larger distance!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02A886-9460-BA6C-EB44-6E7310EC18B5}"/>
              </a:ext>
            </a:extLst>
          </p:cNvPr>
          <p:cNvSpPr/>
          <p:nvPr/>
        </p:nvSpPr>
        <p:spPr>
          <a:xfrm>
            <a:off x="15322005" y="1208715"/>
            <a:ext cx="8820485" cy="794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Idea: smaller rate</a:t>
            </a:r>
            <a:r>
              <a:rPr lang="en-US" sz="4000" dirty="0">
                <a:ea typeface="Cambria Math" panose="02040503050406030204" pitchFamily="18" charset="0"/>
              </a:rPr>
              <a:t> is </a:t>
            </a:r>
            <a:r>
              <a:rPr lang="en-US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easier to test</a:t>
            </a:r>
            <a:endParaRPr kumimoji="0" lang="en-US" sz="4000" b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982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 animBg="1"/>
      <p:bldP spid="39" grpId="0"/>
      <p:bldP spid="48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6DC232-346C-F0EB-7E69-091225FACC66}"/>
                  </a:ext>
                </a:extLst>
              </p:cNvPr>
              <p:cNvSpPr txBox="1"/>
              <p:nvPr/>
            </p:nvSpPr>
            <p:spPr>
              <a:xfrm>
                <a:off x="1575919" y="9571292"/>
                <a:ext cx="9903765" cy="1175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dirty="0"/>
                  <a:t>Sequence of rates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6DC232-346C-F0EB-7E69-091225FAC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19" y="9571292"/>
                <a:ext cx="9903765" cy="1175450"/>
              </a:xfrm>
              <a:prstGeom prst="rect">
                <a:avLst/>
              </a:prstGeom>
              <a:blipFill>
                <a:blip r:embed="rId2"/>
                <a:stretch>
                  <a:fillRect l="-2525" b="-88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xample  , 100 bits of security:">
                <a:extLst>
                  <a:ext uri="{FF2B5EF4-FFF2-40B4-BE49-F238E27FC236}">
                    <a16:creationId xmlns:a16="http://schemas.microsoft.com/office/drawing/2014/main" id="{5036E510-5514-FE09-0323-B5BB25BCE7D4}"/>
                  </a:ext>
                </a:extLst>
              </p:cNvPr>
              <p:cNvSpPr txBox="1"/>
              <p:nvPr/>
            </p:nvSpPr>
            <p:spPr>
              <a:xfrm>
                <a:off x="1575919" y="10902094"/>
                <a:ext cx="7531485" cy="7119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buSzPct val="123000"/>
                </a:pPr>
                <a:r>
                  <a:rPr lang="en-US" sz="4400" dirty="0"/>
                  <a:t>Example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400" dirty="0"/>
                  <a:t> and</a:t>
                </a:r>
                <a:r>
                  <a:rPr lang="ar-AE" sz="4400" dirty="0"/>
                  <a:t> </a:t>
                </a:r>
                <a14:m>
                  <m:oMath xmlns:m="http://schemas.openxmlformats.org/officeDocument/2006/math">
                    <m:r>
                      <a:rPr lang="ar-AE" sz="4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4400" dirty="0"/>
                  <a:t>:</a:t>
                </a:r>
                <a:endParaRPr sz="4400" dirty="0"/>
              </a:p>
            </p:txBody>
          </p:sp>
        </mc:Choice>
        <mc:Fallback xmlns="">
          <p:sp>
            <p:nvSpPr>
              <p:cNvPr id="11" name="Example  , 100 bits of security:">
                <a:extLst>
                  <a:ext uri="{FF2B5EF4-FFF2-40B4-BE49-F238E27FC236}">
                    <a16:creationId xmlns:a16="http://schemas.microsoft.com/office/drawing/2014/main" id="{5036E510-5514-FE09-0323-B5BB25BCE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19" y="10902094"/>
                <a:ext cx="7531485" cy="711990"/>
              </a:xfrm>
              <a:prstGeom prst="rect">
                <a:avLst/>
              </a:prstGeom>
              <a:blipFill>
                <a:blip r:embed="rId3"/>
                <a:stretch>
                  <a:fillRect l="-3887" t="-26496" r="-2834" b="-393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575C390-098B-25B7-BFA9-044B587C1E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610767"/>
                  </p:ext>
                </p:extLst>
              </p:nvPr>
            </p:nvGraphicFramePr>
            <p:xfrm>
              <a:off x="9546772" y="11036613"/>
              <a:ext cx="8524828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3213">
                      <a:extLst>
                        <a:ext uri="{9D8B030D-6E8A-4147-A177-3AD203B41FA5}">
                          <a16:colId xmlns:a16="http://schemas.microsoft.com/office/drawing/2014/main" val="389744022"/>
                        </a:ext>
                      </a:extLst>
                    </a:gridCol>
                    <a:gridCol w="2417833">
                      <a:extLst>
                        <a:ext uri="{9D8B030D-6E8A-4147-A177-3AD203B41FA5}">
                          <a16:colId xmlns:a16="http://schemas.microsoft.com/office/drawing/2014/main" val="1173016540"/>
                        </a:ext>
                      </a:extLst>
                    </a:gridCol>
                    <a:gridCol w="2225918">
                      <a:extLst>
                        <a:ext uri="{9D8B030D-6E8A-4147-A177-3AD203B41FA5}">
                          <a16:colId xmlns:a16="http://schemas.microsoft.com/office/drawing/2014/main" val="2245318156"/>
                        </a:ext>
                      </a:extLst>
                    </a:gridCol>
                    <a:gridCol w="2617864">
                      <a:extLst>
                        <a:ext uri="{9D8B030D-6E8A-4147-A177-3AD203B41FA5}">
                          <a16:colId xmlns:a16="http://schemas.microsoft.com/office/drawing/2014/main" val="22771307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468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40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3029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0348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575C390-098B-25B7-BFA9-044B587C1E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610767"/>
                  </p:ext>
                </p:extLst>
              </p:nvPr>
            </p:nvGraphicFramePr>
            <p:xfrm>
              <a:off x="9546772" y="11036613"/>
              <a:ext cx="8524828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3213">
                      <a:extLst>
                        <a:ext uri="{9D8B030D-6E8A-4147-A177-3AD203B41FA5}">
                          <a16:colId xmlns:a16="http://schemas.microsoft.com/office/drawing/2014/main" val="389744022"/>
                        </a:ext>
                      </a:extLst>
                    </a:gridCol>
                    <a:gridCol w="2417833">
                      <a:extLst>
                        <a:ext uri="{9D8B030D-6E8A-4147-A177-3AD203B41FA5}">
                          <a16:colId xmlns:a16="http://schemas.microsoft.com/office/drawing/2014/main" val="1173016540"/>
                        </a:ext>
                      </a:extLst>
                    </a:gridCol>
                    <a:gridCol w="2225918">
                      <a:extLst>
                        <a:ext uri="{9D8B030D-6E8A-4147-A177-3AD203B41FA5}">
                          <a16:colId xmlns:a16="http://schemas.microsoft.com/office/drawing/2014/main" val="2245318156"/>
                        </a:ext>
                      </a:extLst>
                    </a:gridCol>
                    <a:gridCol w="2617864">
                      <a:extLst>
                        <a:ext uri="{9D8B030D-6E8A-4147-A177-3AD203B41FA5}">
                          <a16:colId xmlns:a16="http://schemas.microsoft.com/office/drawing/2014/main" val="227713074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149" t="-2609" r="-201763" b="-20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6575" t="-2609" r="-119452" b="-20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279" t="-2609" r="-1395" b="-20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468952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32" t="-101724" r="-578744" b="-104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149" t="-101724" r="-201763" b="-104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6575" t="-101724" r="-119452" b="-104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279" t="-101724" r="-1395" b="-10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302977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32" t="-203478" r="-578744" b="-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149" t="-203478" r="-201763" b="-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6575" t="-203478" r="-119452" b="-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279" t="-203478" r="-1395" b="-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348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Folding">
            <a:extLst>
              <a:ext uri="{FF2B5EF4-FFF2-40B4-BE49-F238E27FC236}">
                <a16:creationId xmlns:a16="http://schemas.microsoft.com/office/drawing/2014/main" id="{24BC3584-A4A8-8932-70EA-CB27DE255BB0}"/>
              </a:ext>
            </a:extLst>
          </p:cNvPr>
          <p:cNvSpPr txBox="1"/>
          <p:nvPr/>
        </p:nvSpPr>
        <p:spPr>
          <a:xfrm>
            <a:off x="1206500" y="1079501"/>
            <a:ext cx="21971000" cy="14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r>
              <a:rPr lang="en-US" dirty="0"/>
              <a:t>STIR: Shift To Improve Rate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D5578-BD57-EC60-A275-FA18160A80AF}"/>
              </a:ext>
            </a:extLst>
          </p:cNvPr>
          <p:cNvSpPr txBox="1"/>
          <p:nvPr/>
        </p:nvSpPr>
        <p:spPr>
          <a:xfrm>
            <a:off x="18390065" y="11608643"/>
            <a:ext cx="978123" cy="840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4C38F56-D681-87CA-A80A-772DD10B7B37}"/>
                  </a:ext>
                </a:extLst>
              </p:cNvPr>
              <p:cNvSpPr/>
              <p:nvPr/>
            </p:nvSpPr>
            <p:spPr>
              <a:xfrm>
                <a:off x="11479684" y="9502631"/>
                <a:ext cx="10750648" cy="13371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𝜀</m:t>
                        </m:r>
                      </m:e>
                      <m:sub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𝑟𝑏𝑟</m:t>
                        </m:r>
                      </m:sub>
                    </m:sSub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e>
                      <m:sup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−</m:t>
                        </m:r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f>
                      <m:f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  <m:t>𝜆</m:t>
                        </m:r>
                      </m:num>
                      <m:den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Medium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4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Medium"/>
                              </a:rPr>
                              <m:t>log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 Medium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0" lang="en-US" sz="44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 Medium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4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 Medium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kumimoji="0" lang="en-US" sz="44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 Medium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e>
                        </m:func>
                      </m:den>
                    </m:f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queries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4C38F56-D681-87CA-A80A-772DD10B7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684" y="9502631"/>
                <a:ext cx="10750648" cy="1337104"/>
              </a:xfrm>
              <a:prstGeom prst="roundRect">
                <a:avLst/>
              </a:prstGeom>
              <a:blipFill>
                <a:blip r:embed="rId5"/>
                <a:stretch>
                  <a:fillRect l="-113" r="-57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76D25DC-CE7A-FF1F-957B-2AA2BB355099}"/>
              </a:ext>
            </a:extLst>
          </p:cNvPr>
          <p:cNvSpPr/>
          <p:nvPr/>
        </p:nvSpPr>
        <p:spPr>
          <a:xfrm>
            <a:off x="19686653" y="11158679"/>
            <a:ext cx="4354283" cy="1203166"/>
          </a:xfrm>
          <a:prstGeom prst="wedgeRoundRectCallout">
            <a:avLst>
              <a:gd name="adj1" fmla="val -41557"/>
              <a:gd name="adj2" fmla="val -973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Fewer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queries each round!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1FB24-CE65-134C-4111-FEA045793CC2}"/>
              </a:ext>
            </a:extLst>
          </p:cNvPr>
          <p:cNvGrpSpPr/>
          <p:nvPr/>
        </p:nvGrpSpPr>
        <p:grpSpPr>
          <a:xfrm>
            <a:off x="5701927" y="2877082"/>
            <a:ext cx="11448714" cy="3117795"/>
            <a:chOff x="5701927" y="2877082"/>
            <a:chExt cx="11448714" cy="3117795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9232DEBD-4451-8829-BB8C-9F8695B405B7}"/>
                </a:ext>
              </a:extLst>
            </p:cNvPr>
            <p:cNvSpPr/>
            <p:nvPr/>
          </p:nvSpPr>
          <p:spPr>
            <a:xfrm>
              <a:off x="8920174" y="5459539"/>
              <a:ext cx="1494288" cy="521341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E175C5-77E8-FBC3-25AF-0DF6122ED5B9}"/>
                </a:ext>
              </a:extLst>
            </p:cNvPr>
            <p:cNvGrpSpPr/>
            <p:nvPr/>
          </p:nvGrpSpPr>
          <p:grpSpPr>
            <a:xfrm>
              <a:off x="5701927" y="2877082"/>
              <a:ext cx="11448714" cy="3117795"/>
              <a:chOff x="5701927" y="2877082"/>
              <a:chExt cx="11448714" cy="3117795"/>
            </a:xfrm>
          </p:grpSpPr>
          <p:grpSp>
            <p:nvGrpSpPr>
              <p:cNvPr id="49" name="Group">
                <a:extLst>
                  <a:ext uri="{FF2B5EF4-FFF2-40B4-BE49-F238E27FC236}">
                    <a16:creationId xmlns:a16="http://schemas.microsoft.com/office/drawing/2014/main" id="{89C5F236-90BB-4236-7997-831CCAB43B88}"/>
                  </a:ext>
                </a:extLst>
              </p:cNvPr>
              <p:cNvGrpSpPr/>
              <p:nvPr/>
            </p:nvGrpSpPr>
            <p:grpSpPr>
              <a:xfrm>
                <a:off x="5701927" y="2877082"/>
                <a:ext cx="11448714" cy="1345837"/>
                <a:chOff x="-1942582" y="228539"/>
                <a:chExt cx="11448712" cy="13458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7" name="Equation">
                      <a:extLst>
                        <a:ext uri="{FF2B5EF4-FFF2-40B4-BE49-F238E27FC236}">
                          <a16:creationId xmlns:a16="http://schemas.microsoft.com/office/drawing/2014/main" id="{6C095A2C-E8EE-A50F-5504-64F6DCACB5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8" name="Group">
                  <a:extLst>
                    <a:ext uri="{FF2B5EF4-FFF2-40B4-BE49-F238E27FC236}">
                      <a16:creationId xmlns:a16="http://schemas.microsoft.com/office/drawing/2014/main" id="{16A7FD14-EC54-7CB6-64B5-1E7CEA109A4D}"/>
                    </a:ext>
                  </a:extLst>
                </p:cNvPr>
                <p:cNvGrpSpPr/>
                <p:nvPr/>
              </p:nvGrpSpPr>
              <p:grpSpPr>
                <a:xfrm>
                  <a:off x="-1942582" y="228539"/>
                  <a:ext cx="11448712" cy="1345836"/>
                  <a:chOff x="-1942579" y="228539"/>
                  <a:chExt cx="11448708" cy="13458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9" name="Rounded Rectangle">
                        <a:extLst>
                          <a:ext uri="{FF2B5EF4-FFF2-40B4-BE49-F238E27FC236}">
                            <a16:creationId xmlns:a16="http://schemas.microsoft.com/office/drawing/2014/main" id="{E2A36DAE-BE8C-6162-092E-E0ABA8BE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0" name="Rounded Rectangle">
                        <a:extLst>
                          <a:ext uri="{FF2B5EF4-FFF2-40B4-BE49-F238E27FC236}">
                            <a16:creationId xmlns:a16="http://schemas.microsoft.com/office/drawing/2014/main" id="{ECC8BD15-A8FB-7451-4D65-E0C36AA3C1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50" name="Group">
                <a:extLst>
                  <a:ext uri="{FF2B5EF4-FFF2-40B4-BE49-F238E27FC236}">
                    <a16:creationId xmlns:a16="http://schemas.microsoft.com/office/drawing/2014/main" id="{54061B36-E0F0-907D-F8BB-7A36F5934FB5}"/>
                  </a:ext>
                </a:extLst>
              </p:cNvPr>
              <p:cNvGrpSpPr/>
              <p:nvPr/>
            </p:nvGrpSpPr>
            <p:grpSpPr>
              <a:xfrm>
                <a:off x="8928833" y="3252826"/>
                <a:ext cx="4880354" cy="561372"/>
                <a:chOff x="-736942" y="-33691"/>
                <a:chExt cx="4880350" cy="561370"/>
              </a:xfrm>
            </p:grpSpPr>
            <p:sp>
              <p:nvSpPr>
                <p:cNvPr id="453" name="Rectangle">
                  <a:extLst>
                    <a:ext uri="{FF2B5EF4-FFF2-40B4-BE49-F238E27FC236}">
                      <a16:creationId xmlns:a16="http://schemas.microsoft.com/office/drawing/2014/main" id="{A54754DA-D3C6-119E-AA36-C9B0C6A08473}"/>
                    </a:ext>
                  </a:extLst>
                </p:cNvPr>
                <p:cNvSpPr/>
                <p:nvPr/>
              </p:nvSpPr>
              <p:spPr>
                <a:xfrm>
                  <a:off x="-736942" y="-33691"/>
                  <a:ext cx="4880350" cy="561370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54" name="Line">
                  <a:extLst>
                    <a:ext uri="{FF2B5EF4-FFF2-40B4-BE49-F238E27FC236}">
                      <a16:creationId xmlns:a16="http://schemas.microsoft.com/office/drawing/2014/main" id="{9C419D5B-A1F3-FDA8-5012-FC432FF395FD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5" name="Line">
                  <a:extLst>
                    <a:ext uri="{FF2B5EF4-FFF2-40B4-BE49-F238E27FC236}">
                      <a16:creationId xmlns:a16="http://schemas.microsoft.com/office/drawing/2014/main" id="{A711CA86-4242-D0DB-D241-325286145928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6" name="Line">
                  <a:extLst>
                    <a:ext uri="{FF2B5EF4-FFF2-40B4-BE49-F238E27FC236}">
                      <a16:creationId xmlns:a16="http://schemas.microsoft.com/office/drawing/2014/main" id="{31B20730-2F5E-E810-3A46-C6F8BF1F9DE9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7" name="Line">
                  <a:extLst>
                    <a:ext uri="{FF2B5EF4-FFF2-40B4-BE49-F238E27FC236}">
                      <a16:creationId xmlns:a16="http://schemas.microsoft.com/office/drawing/2014/main" id="{B55E6BC4-F33E-7402-895B-1A84CF2FDF1E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4" name="Line">
                  <a:extLst>
                    <a:ext uri="{FF2B5EF4-FFF2-40B4-BE49-F238E27FC236}">
                      <a16:creationId xmlns:a16="http://schemas.microsoft.com/office/drawing/2014/main" id="{4C84F116-BB25-9C36-1233-114400E98E92}"/>
                    </a:ext>
                  </a:extLst>
                </p:cNvPr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5" name="Line">
                  <a:extLst>
                    <a:ext uri="{FF2B5EF4-FFF2-40B4-BE49-F238E27FC236}">
                      <a16:creationId xmlns:a16="http://schemas.microsoft.com/office/drawing/2014/main" id="{27AC60AF-1656-5D10-6973-380359F2167F}"/>
                    </a:ext>
                  </a:extLst>
                </p:cNvPr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496" name="Line">
                  <a:extLst>
                    <a:ext uri="{FF2B5EF4-FFF2-40B4-BE49-F238E27FC236}">
                      <a16:creationId xmlns:a16="http://schemas.microsoft.com/office/drawing/2014/main" id="{51604995-CDB5-BA7F-732F-4C10A69A0F16}"/>
                    </a:ext>
                  </a:extLst>
                </p:cNvPr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2289A2F-6898-2B00-32B8-B0ADF39AD4FD}"/>
                  </a:ext>
                </a:extLst>
              </p:cNvPr>
              <p:cNvGrpSpPr/>
              <p:nvPr/>
            </p:nvGrpSpPr>
            <p:grpSpPr>
              <a:xfrm>
                <a:off x="8871591" y="3869314"/>
                <a:ext cx="4937595" cy="2125563"/>
                <a:chOff x="8871591" y="5663117"/>
                <a:chExt cx="4937595" cy="212556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11B97F8-07CC-8FA9-6915-F70CC02724CA}"/>
                    </a:ext>
                  </a:extLst>
                </p:cNvPr>
                <p:cNvCxnSpPr>
                  <a:cxnSpLocks/>
                  <a:stCxn id="393" idx="2"/>
                </p:cNvCxnSpPr>
                <p:nvPr/>
              </p:nvCxnSpPr>
              <p:spPr>
                <a:xfrm flipV="1">
                  <a:off x="8871591" y="5704607"/>
                  <a:ext cx="95762" cy="149600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C02807-9F18-5FBB-EF2E-EEB723EA67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45426" y="5663117"/>
                  <a:ext cx="3363760" cy="16115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61" name="Group">
                  <a:extLst>
                    <a:ext uri="{FF2B5EF4-FFF2-40B4-BE49-F238E27FC236}">
                      <a16:creationId xmlns:a16="http://schemas.microsoft.com/office/drawing/2014/main" id="{FE21598C-25FA-1CAB-139F-F3482444B6EB}"/>
                    </a:ext>
                  </a:extLst>
                </p:cNvPr>
                <p:cNvGrpSpPr/>
                <p:nvPr/>
              </p:nvGrpSpPr>
              <p:grpSpPr>
                <a:xfrm>
                  <a:off x="9681205" y="7278408"/>
                  <a:ext cx="374753" cy="510272"/>
                  <a:chOff x="-15532" y="306081"/>
                  <a:chExt cx="374753" cy="510270"/>
                </a:xfrm>
              </p:grpSpPr>
              <p:sp>
                <p:nvSpPr>
                  <p:cNvPr id="451" name="Line">
                    <a:extLst>
                      <a:ext uri="{FF2B5EF4-FFF2-40B4-BE49-F238E27FC236}">
                        <a16:creationId xmlns:a16="http://schemas.microsoft.com/office/drawing/2014/main" id="{C23D9153-F310-FA6A-5395-E63F22BBF686}"/>
                      </a:ext>
                    </a:extLst>
                  </p:cNvPr>
                  <p:cNvSpPr/>
                  <p:nvPr/>
                </p:nvSpPr>
                <p:spPr>
                  <a:xfrm flipV="1">
                    <a:off x="-15532" y="310044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52" name="Line">
                    <a:extLst>
                      <a:ext uri="{FF2B5EF4-FFF2-40B4-BE49-F238E27FC236}">
                        <a16:creationId xmlns:a16="http://schemas.microsoft.com/office/drawing/2014/main" id="{9036D496-C3A3-5012-188A-39B579B3B9CD}"/>
                      </a:ext>
                    </a:extLst>
                  </p:cNvPr>
                  <p:cNvSpPr/>
                  <p:nvPr/>
                </p:nvSpPr>
                <p:spPr>
                  <a:xfrm flipV="1">
                    <a:off x="359220" y="306081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23C720A-C517-D367-3769-DEA7432DD045}"/>
                      </a:ext>
                    </a:extLst>
                  </p:cNvPr>
                  <p:cNvSpPr txBox="1"/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4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n-US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Fold</m:t>
                          </m:r>
                          <m:d>
                            <m:dPr>
                              <m:ctrlP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𝑓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,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𝛼</m:t>
                              </m:r>
                            </m:e>
                          </m:d>
                        </m:oMath>
                      </m:oMathPara>
                    </a14:m>
                    <a:endParaRPr kumimoji="0" lang="en-US" sz="5400" b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6" name="Group">
                <a:extLst>
                  <a:ext uri="{FF2B5EF4-FFF2-40B4-BE49-F238E27FC236}">
                    <a16:creationId xmlns:a16="http://schemas.microsoft.com/office/drawing/2014/main" id="{96E3A9CF-7E92-E27F-C8FB-FB728642669E}"/>
                  </a:ext>
                </a:extLst>
              </p:cNvPr>
              <p:cNvGrpSpPr/>
              <p:nvPr/>
            </p:nvGrpSpPr>
            <p:grpSpPr>
              <a:xfrm>
                <a:off x="8598898" y="3954209"/>
                <a:ext cx="5210288" cy="738664"/>
                <a:chOff x="-816655" y="-143059"/>
                <a:chExt cx="5210286" cy="738661"/>
              </a:xfrm>
            </p:grpSpPr>
            <p:sp>
              <p:nvSpPr>
                <p:cNvPr id="57" name="Line">
                  <a:extLst>
                    <a:ext uri="{FF2B5EF4-FFF2-40B4-BE49-F238E27FC236}">
                      <a16:creationId xmlns:a16="http://schemas.microsoft.com/office/drawing/2014/main" id="{A3E2FC1C-4365-C666-6E66-93A0679BD900}"/>
                    </a:ext>
                  </a:extLst>
                </p:cNvPr>
                <p:cNvSpPr/>
                <p:nvPr/>
              </p:nvSpPr>
              <p:spPr>
                <a:xfrm flipH="1" flipV="1">
                  <a:off x="-816655" y="525114"/>
                  <a:ext cx="5210286" cy="1807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miter lim="400000"/>
                  <a:tailEnd type="triangle" w="lg" len="lg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Equation">
                      <a:extLst>
                        <a:ext uri="{FF2B5EF4-FFF2-40B4-BE49-F238E27FC236}">
                          <a16:creationId xmlns:a16="http://schemas.microsoft.com/office/drawing/2014/main" id="{26735359-BA23-EE48-7287-5298DF8EC8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1B5892CE-EBB5-560D-1B19-7AEA66C77E19}"/>
                </a:ext>
              </a:extLst>
            </p:cNvPr>
            <p:cNvSpPr/>
            <p:nvPr/>
          </p:nvSpPr>
          <p:spPr>
            <a:xfrm flipV="1">
              <a:off x="9738932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E0C1E259-A198-B169-B36B-73DFED14748F}"/>
                </a:ext>
              </a:extLst>
            </p:cNvPr>
            <p:cNvSpPr/>
            <p:nvPr/>
          </p:nvSpPr>
          <p:spPr>
            <a:xfrm flipV="1">
              <a:off x="9326575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F3378DC5-2290-198A-08F5-D82E6C54F823}"/>
                </a:ext>
              </a:extLst>
            </p:cNvPr>
            <p:cNvSpPr/>
            <p:nvPr/>
          </p:nvSpPr>
          <p:spPr>
            <a:xfrm flipV="1">
              <a:off x="12747664" y="3283964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B9D7E34B-421F-E99C-A18D-889F8214AEE6}"/>
                </a:ext>
              </a:extLst>
            </p:cNvPr>
            <p:cNvSpPr/>
            <p:nvPr/>
          </p:nvSpPr>
          <p:spPr>
            <a:xfrm flipV="1">
              <a:off x="13075587" y="3316516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F950C132-66E7-7A0E-10F9-EF99B734F7A4}"/>
                </a:ext>
              </a:extLst>
            </p:cNvPr>
            <p:cNvSpPr/>
            <p:nvPr/>
          </p:nvSpPr>
          <p:spPr>
            <a:xfrm flipV="1">
              <a:off x="9275950" y="5451675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Line">
              <a:extLst>
                <a:ext uri="{FF2B5EF4-FFF2-40B4-BE49-F238E27FC236}">
                  <a16:creationId xmlns:a16="http://schemas.microsoft.com/office/drawing/2014/main" id="{2B4B3D20-0099-462A-D39D-48F468553BBE}"/>
                </a:ext>
              </a:extLst>
            </p:cNvPr>
            <p:cNvSpPr/>
            <p:nvPr/>
          </p:nvSpPr>
          <p:spPr>
            <a:xfrm flipV="1">
              <a:off x="13414253" y="326517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F37063CE-BA7D-D97E-40EC-515F8B115520}"/>
              </a:ext>
            </a:extLst>
          </p:cNvPr>
          <p:cNvGrpSpPr/>
          <p:nvPr/>
        </p:nvGrpSpPr>
        <p:grpSpPr>
          <a:xfrm>
            <a:off x="7667627" y="6493744"/>
            <a:ext cx="4784749" cy="774827"/>
            <a:chOff x="7737132" y="6877165"/>
            <a:chExt cx="4784749" cy="774827"/>
          </a:xfrm>
        </p:grpSpPr>
        <p:grpSp>
          <p:nvGrpSpPr>
            <p:cNvPr id="504" name="Group">
              <a:extLst>
                <a:ext uri="{FF2B5EF4-FFF2-40B4-BE49-F238E27FC236}">
                  <a16:creationId xmlns:a16="http://schemas.microsoft.com/office/drawing/2014/main" id="{FDCE6597-90D7-43FF-8B4B-F0DD824B6053}"/>
                </a:ext>
              </a:extLst>
            </p:cNvPr>
            <p:cNvGrpSpPr/>
            <p:nvPr/>
          </p:nvGrpSpPr>
          <p:grpSpPr>
            <a:xfrm>
              <a:off x="8668403" y="7111447"/>
              <a:ext cx="3853478" cy="527680"/>
              <a:chOff x="0" y="790238"/>
              <a:chExt cx="3853476" cy="527679"/>
            </a:xfrm>
          </p:grpSpPr>
          <p:sp>
            <p:nvSpPr>
              <p:cNvPr id="510" name="Line">
                <a:extLst>
                  <a:ext uri="{FF2B5EF4-FFF2-40B4-BE49-F238E27FC236}">
                    <a16:creationId xmlns:a16="http://schemas.microsoft.com/office/drawing/2014/main" id="{03269A08-47CD-79FD-404D-FAB3E101E538}"/>
                  </a:ext>
                </a:extLst>
              </p:cNvPr>
              <p:cNvSpPr/>
              <p:nvPr/>
            </p:nvSpPr>
            <p:spPr>
              <a:xfrm>
                <a:off x="0" y="1054078"/>
                <a:ext cx="3853476" cy="1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 w="lg" len="lg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511" name="Group">
                <a:extLst>
                  <a:ext uri="{FF2B5EF4-FFF2-40B4-BE49-F238E27FC236}">
                    <a16:creationId xmlns:a16="http://schemas.microsoft.com/office/drawing/2014/main" id="{6474D779-FA8B-4475-0855-2B870DAA1E5D}"/>
                  </a:ext>
                </a:extLst>
              </p:cNvPr>
              <p:cNvGrpSpPr/>
              <p:nvPr/>
            </p:nvGrpSpPr>
            <p:grpSpPr>
              <a:xfrm>
                <a:off x="351938" y="790238"/>
                <a:ext cx="3009868" cy="527679"/>
                <a:chOff x="0" y="-1"/>
                <a:chExt cx="3009866" cy="527678"/>
              </a:xfrm>
            </p:grpSpPr>
            <p:sp>
              <p:nvSpPr>
                <p:cNvPr id="384" name="Rectangle">
                  <a:extLst>
                    <a:ext uri="{FF2B5EF4-FFF2-40B4-BE49-F238E27FC236}">
                      <a16:creationId xmlns:a16="http://schemas.microsoft.com/office/drawing/2014/main" id="{F1618BFF-E59B-3F09-64AA-77034429D507}"/>
                    </a:ext>
                  </a:extLst>
                </p:cNvPr>
                <p:cNvSpPr/>
                <p:nvPr/>
              </p:nvSpPr>
              <p:spPr>
                <a:xfrm>
                  <a:off x="0" y="17022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385" name="Line">
                  <a:extLst>
                    <a:ext uri="{FF2B5EF4-FFF2-40B4-BE49-F238E27FC236}">
                      <a16:creationId xmlns:a16="http://schemas.microsoft.com/office/drawing/2014/main" id="{2E5D50B3-5609-193B-DDF5-286588558650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6" name="Line">
                  <a:extLst>
                    <a:ext uri="{FF2B5EF4-FFF2-40B4-BE49-F238E27FC236}">
                      <a16:creationId xmlns:a16="http://schemas.microsoft.com/office/drawing/2014/main" id="{1FF94D75-14A6-4612-E08A-8569EFD514DC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7" name="Line">
                  <a:extLst>
                    <a:ext uri="{FF2B5EF4-FFF2-40B4-BE49-F238E27FC236}">
                      <a16:creationId xmlns:a16="http://schemas.microsoft.com/office/drawing/2014/main" id="{B3F73702-91DC-7C69-BA8A-15B88F211C78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8" name="Line">
                  <a:extLst>
                    <a:ext uri="{FF2B5EF4-FFF2-40B4-BE49-F238E27FC236}">
                      <a16:creationId xmlns:a16="http://schemas.microsoft.com/office/drawing/2014/main" id="{FCCAA857-DEE0-A3E7-FB09-B7E4FDB9E862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5" name="Equation">
                  <a:extLst>
                    <a:ext uri="{FF2B5EF4-FFF2-40B4-BE49-F238E27FC236}">
                      <a16:creationId xmlns:a16="http://schemas.microsoft.com/office/drawing/2014/main" id="{0D508154-FB8F-5C21-7897-E452E740907E}"/>
                    </a:ext>
                  </a:extLst>
                </p:cNvPr>
                <p:cNvSpPr txBox="1"/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23" name="Equation">
                  <a:extLst>
                    <a:ext uri="{FF2B5EF4-FFF2-40B4-BE49-F238E27FC236}">
                      <a16:creationId xmlns:a16="http://schemas.microsoft.com/office/drawing/2014/main" id="{B672912F-AE5A-49F8-25CB-1E56F1595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7" name="Line">
              <a:extLst>
                <a:ext uri="{FF2B5EF4-FFF2-40B4-BE49-F238E27FC236}">
                  <a16:creationId xmlns:a16="http://schemas.microsoft.com/office/drawing/2014/main" id="{B8EF89A8-1B2C-1EA3-3402-832CEB240738}"/>
                </a:ext>
              </a:extLst>
            </p:cNvPr>
            <p:cNvSpPr/>
            <p:nvPr/>
          </p:nvSpPr>
          <p:spPr>
            <a:xfrm flipV="1">
              <a:off x="10947082" y="713064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508" name="Line">
              <a:extLst>
                <a:ext uri="{FF2B5EF4-FFF2-40B4-BE49-F238E27FC236}">
                  <a16:creationId xmlns:a16="http://schemas.microsoft.com/office/drawing/2014/main" id="{64C02571-33AB-11ED-3956-4F72C02D8850}"/>
                </a:ext>
              </a:extLst>
            </p:cNvPr>
            <p:cNvSpPr/>
            <p:nvPr/>
          </p:nvSpPr>
          <p:spPr>
            <a:xfrm flipV="1">
              <a:off x="11299021" y="714568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9" name="Line">
              <a:extLst>
                <a:ext uri="{FF2B5EF4-FFF2-40B4-BE49-F238E27FC236}">
                  <a16:creationId xmlns:a16="http://schemas.microsoft.com/office/drawing/2014/main" id="{C35304C0-38E8-32FD-5FCD-2D01DA939872}"/>
                </a:ext>
              </a:extLst>
            </p:cNvPr>
            <p:cNvSpPr/>
            <p:nvPr/>
          </p:nvSpPr>
          <p:spPr>
            <a:xfrm flipV="1">
              <a:off x="11650960" y="711004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DA4633B6-9EA2-5FA9-A6D2-D017942B9914}"/>
                  </a:ext>
                </a:extLst>
              </p:cNvPr>
              <p:cNvSpPr/>
              <p:nvPr/>
            </p:nvSpPr>
            <p:spPr>
              <a:xfrm>
                <a:off x="14339525" y="5942211"/>
                <a:ext cx="6197964" cy="215661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“Domain shift”: new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query consistency check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Fold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kumimoji="0" lang="en-US" sz="4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DA4633B6-9EA2-5FA9-A6D2-D017942B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525" y="5942211"/>
                <a:ext cx="6197964" cy="2156619"/>
              </a:xfrm>
              <a:prstGeom prst="roundRect">
                <a:avLst/>
              </a:prstGeom>
              <a:blipFill>
                <a:blip r:embed="rId12"/>
                <a:stretch>
                  <a:fillRect l="-883" r="-1668" b="-6180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0" name="Group 389">
            <a:extLst>
              <a:ext uri="{FF2B5EF4-FFF2-40B4-BE49-F238E27FC236}">
                <a16:creationId xmlns:a16="http://schemas.microsoft.com/office/drawing/2014/main" id="{75080CC1-74FD-235B-EB1F-199C43CCC071}"/>
              </a:ext>
            </a:extLst>
          </p:cNvPr>
          <p:cNvGrpSpPr/>
          <p:nvPr/>
        </p:nvGrpSpPr>
        <p:grpSpPr>
          <a:xfrm>
            <a:off x="8868956" y="2464228"/>
            <a:ext cx="4940230" cy="4207910"/>
            <a:chOff x="8868956" y="2464228"/>
            <a:chExt cx="4940230" cy="4207910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5D77EFA4-7813-B599-8E27-38658B315478}"/>
                </a:ext>
              </a:extLst>
            </p:cNvPr>
            <p:cNvGrpSpPr/>
            <p:nvPr/>
          </p:nvGrpSpPr>
          <p:grpSpPr>
            <a:xfrm>
              <a:off x="8868956" y="2464228"/>
              <a:ext cx="4940230" cy="4207910"/>
              <a:chOff x="8868956" y="2464228"/>
              <a:chExt cx="4940230" cy="4207910"/>
            </a:xfrm>
          </p:grpSpPr>
          <p:sp>
            <p:nvSpPr>
              <p:cNvPr id="393" name="Right Brace 392">
                <a:extLst>
                  <a:ext uri="{FF2B5EF4-FFF2-40B4-BE49-F238E27FC236}">
                    <a16:creationId xmlns:a16="http://schemas.microsoft.com/office/drawing/2014/main" id="{88B5CECB-414E-3C14-0340-4A321DAC47B1}"/>
                  </a:ext>
                </a:extLst>
              </p:cNvPr>
              <p:cNvSpPr/>
              <p:nvPr/>
            </p:nvSpPr>
            <p:spPr>
              <a:xfrm rot="16200000" flipV="1">
                <a:off x="9562959" y="4470385"/>
                <a:ext cx="245052" cy="1627789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4" name="Equation">
                    <a:extLst>
                      <a:ext uri="{FF2B5EF4-FFF2-40B4-BE49-F238E27FC236}">
                        <a16:creationId xmlns:a16="http://schemas.microsoft.com/office/drawing/2014/main" id="{A85745E2-5A63-2B31-B612-3647E438253C}"/>
                      </a:ext>
                    </a:extLst>
                  </p:cNvPr>
                  <p:cNvSpPr txBox="1"/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29" name="Equation">
                    <a:extLst>
                      <a:ext uri="{FF2B5EF4-FFF2-40B4-BE49-F238E27FC236}">
                        <a16:creationId xmlns:a16="http://schemas.microsoft.com/office/drawing/2014/main" id="{47A79104-85FA-1F9C-483A-12B1A53174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5" name="Right Brace 394">
                <a:extLst>
                  <a:ext uri="{FF2B5EF4-FFF2-40B4-BE49-F238E27FC236}">
                    <a16:creationId xmlns:a16="http://schemas.microsoft.com/office/drawing/2014/main" id="{D1710AFB-99D5-D68B-36A6-23B03A63424A}"/>
                  </a:ext>
                </a:extLst>
              </p:cNvPr>
              <p:cNvSpPr/>
              <p:nvPr/>
            </p:nvSpPr>
            <p:spPr>
              <a:xfrm rot="16200000" flipV="1">
                <a:off x="10261324" y="5022372"/>
                <a:ext cx="272814" cy="3026718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" name="Equation">
                    <a:extLst>
                      <a:ext uri="{FF2B5EF4-FFF2-40B4-BE49-F238E27FC236}">
                        <a16:creationId xmlns:a16="http://schemas.microsoft.com/office/drawing/2014/main" id="{E85DE88B-A0EA-0B3B-E171-5FC06DEE86D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1" name="Equation">
                    <a:extLst>
                      <a:ext uri="{FF2B5EF4-FFF2-40B4-BE49-F238E27FC236}">
                        <a16:creationId xmlns:a16="http://schemas.microsoft.com/office/drawing/2014/main" id="{4342ABA0-740C-4BA3-C380-395D4BBDF0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7" name="Right Brace 396">
                <a:extLst>
                  <a:ext uri="{FF2B5EF4-FFF2-40B4-BE49-F238E27FC236}">
                    <a16:creationId xmlns:a16="http://schemas.microsoft.com/office/drawing/2014/main" id="{FB0EF087-030D-5BC4-81FE-A13DD575FD21}"/>
                  </a:ext>
                </a:extLst>
              </p:cNvPr>
              <p:cNvSpPr/>
              <p:nvPr/>
            </p:nvSpPr>
            <p:spPr>
              <a:xfrm rot="16200000">
                <a:off x="11228705" y="593168"/>
                <a:ext cx="220731" cy="4940230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8" name="Equation">
                    <a:extLst>
                      <a:ext uri="{FF2B5EF4-FFF2-40B4-BE49-F238E27FC236}">
                        <a16:creationId xmlns:a16="http://schemas.microsoft.com/office/drawing/2014/main" id="{7A641D01-F173-8C6B-8D20-BCADF4E6E6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3" name="Equation">
                    <a:extLst>
                      <a:ext uri="{FF2B5EF4-FFF2-40B4-BE49-F238E27FC236}">
                        <a16:creationId xmlns:a16="http://schemas.microsoft.com/office/drawing/2014/main" id="{79B0218F-3050-9A95-1752-3726629279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Equation">
                  <a:extLst>
                    <a:ext uri="{FF2B5EF4-FFF2-40B4-BE49-F238E27FC236}">
                      <a16:creationId xmlns:a16="http://schemas.microsoft.com/office/drawing/2014/main" id="{6B38AFC2-05E3-9819-077A-7B9013CF6FB9}"/>
                    </a:ext>
                  </a:extLst>
                </p:cNvPr>
                <p:cNvSpPr txBox="1"/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:r>
                    <a:rPr lang="en-US" sz="2800" dirty="0"/>
                    <a:t>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/>
                    <a:t>)</a:t>
                  </a:r>
                  <a:endParaRPr sz="2800" dirty="0"/>
                </a:p>
              </p:txBody>
            </p:sp>
          </mc:Choice>
          <mc:Fallback xmlns="">
            <p:sp>
              <p:nvSpPr>
                <p:cNvPr id="37" name="Equation">
                  <a:extLst>
                    <a:ext uri="{FF2B5EF4-FFF2-40B4-BE49-F238E27FC236}">
                      <a16:creationId xmlns:a16="http://schemas.microsoft.com/office/drawing/2014/main" id="{490FF35A-CA3A-4B61-978A-4B7702AD6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blipFill>
                  <a:blip r:embed="rId16"/>
                  <a:stretch>
                    <a:fillRect l="-19126" t="-25714" r="-18033"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2FBE2333-634A-6BF0-EA4F-1DEBC8642566}"/>
              </a:ext>
            </a:extLst>
          </p:cNvPr>
          <p:cNvGrpSpPr/>
          <p:nvPr/>
        </p:nvGrpSpPr>
        <p:grpSpPr>
          <a:xfrm>
            <a:off x="7636965" y="7253531"/>
            <a:ext cx="4323732" cy="2053104"/>
            <a:chOff x="7636965" y="7253531"/>
            <a:chExt cx="4293079" cy="2053104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476BED58-B34D-8C5D-E57A-BCBF898175B7}"/>
                </a:ext>
              </a:extLst>
            </p:cNvPr>
            <p:cNvGrpSpPr/>
            <p:nvPr/>
          </p:nvGrpSpPr>
          <p:grpSpPr>
            <a:xfrm>
              <a:off x="7636965" y="8531808"/>
              <a:ext cx="4293079" cy="774827"/>
              <a:chOff x="7737132" y="7404702"/>
              <a:chExt cx="4293079" cy="774827"/>
            </a:xfrm>
          </p:grpSpPr>
          <p:grpSp>
            <p:nvGrpSpPr>
              <p:cNvPr id="403" name="Group">
                <a:extLst>
                  <a:ext uri="{FF2B5EF4-FFF2-40B4-BE49-F238E27FC236}">
                    <a16:creationId xmlns:a16="http://schemas.microsoft.com/office/drawing/2014/main" id="{BB792677-6838-1192-8F5A-73F799855F2E}"/>
                  </a:ext>
                </a:extLst>
              </p:cNvPr>
              <p:cNvGrpSpPr/>
              <p:nvPr/>
            </p:nvGrpSpPr>
            <p:grpSpPr>
              <a:xfrm>
                <a:off x="9020341" y="7638984"/>
                <a:ext cx="3009870" cy="527680"/>
                <a:chOff x="0" y="527536"/>
                <a:chExt cx="3009866" cy="527678"/>
              </a:xfrm>
            </p:grpSpPr>
            <p:sp>
              <p:nvSpPr>
                <p:cNvPr id="408" name="Rectangle">
                  <a:extLst>
                    <a:ext uri="{FF2B5EF4-FFF2-40B4-BE49-F238E27FC236}">
                      <a16:creationId xmlns:a16="http://schemas.microsoft.com/office/drawing/2014/main" id="{9EAF3C09-507D-14ED-C670-A559A9A1725B}"/>
                    </a:ext>
                  </a:extLst>
                </p:cNvPr>
                <p:cNvSpPr/>
                <p:nvPr/>
              </p:nvSpPr>
              <p:spPr>
                <a:xfrm>
                  <a:off x="0" y="544559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ysDot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09" name="Line">
                  <a:extLst>
                    <a:ext uri="{FF2B5EF4-FFF2-40B4-BE49-F238E27FC236}">
                      <a16:creationId xmlns:a16="http://schemas.microsoft.com/office/drawing/2014/main" id="{222FBBC5-22CD-2C6E-BCC0-42C5839DD549}"/>
                    </a:ext>
                  </a:extLst>
                </p:cNvPr>
                <p:cNvSpPr/>
                <p:nvPr/>
              </p:nvSpPr>
              <p:spPr>
                <a:xfrm flipV="1">
                  <a:off x="1574800" y="52753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0" name="Line">
                  <a:extLst>
                    <a:ext uri="{FF2B5EF4-FFF2-40B4-BE49-F238E27FC236}">
                      <a16:creationId xmlns:a16="http://schemas.microsoft.com/office/drawing/2014/main" id="{768E48C6-918B-50FF-2E2B-6538F08DBC74}"/>
                    </a:ext>
                  </a:extLst>
                </p:cNvPr>
                <p:cNvSpPr/>
                <p:nvPr/>
              </p:nvSpPr>
              <p:spPr>
                <a:xfrm flipV="1">
                  <a:off x="795866" y="538222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1" name="Line">
                  <a:extLst>
                    <a:ext uri="{FF2B5EF4-FFF2-40B4-BE49-F238E27FC236}">
                      <a16:creationId xmlns:a16="http://schemas.microsoft.com/office/drawing/2014/main" id="{B120EE0F-347D-9FD5-AED3-AB7623AE9C63}"/>
                    </a:ext>
                  </a:extLst>
                </p:cNvPr>
                <p:cNvSpPr/>
                <p:nvPr/>
              </p:nvSpPr>
              <p:spPr>
                <a:xfrm flipV="1">
                  <a:off x="1185333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2" name="Line">
                  <a:extLst>
                    <a:ext uri="{FF2B5EF4-FFF2-40B4-BE49-F238E27FC236}">
                      <a16:creationId xmlns:a16="http://schemas.microsoft.com/office/drawing/2014/main" id="{F759586E-48BB-82D2-662E-9062245C08F9}"/>
                    </a:ext>
                  </a:extLst>
                </p:cNvPr>
                <p:cNvSpPr/>
                <p:nvPr/>
              </p:nvSpPr>
              <p:spPr>
                <a:xfrm flipV="1">
                  <a:off x="406400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4" name="Equation">
                    <a:extLst>
                      <a:ext uri="{FF2B5EF4-FFF2-40B4-BE49-F238E27FC236}">
                        <a16:creationId xmlns:a16="http://schemas.microsoft.com/office/drawing/2014/main" id="{D55ECE4A-5266-BA01-170E-C89438FDB09B}"/>
                      </a:ext>
                    </a:extLst>
                  </p:cNvPr>
                  <p:cNvSpPr txBox="1"/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sz="4800" dirty="0"/>
                  </a:p>
                </p:txBody>
              </p:sp>
            </mc:Choice>
            <mc:Fallback xmlns="">
              <p:sp>
                <p:nvSpPr>
                  <p:cNvPr id="43" name="Equation">
                    <a:extLst>
                      <a:ext uri="{FF2B5EF4-FFF2-40B4-BE49-F238E27FC236}">
                        <a16:creationId xmlns:a16="http://schemas.microsoft.com/office/drawing/2014/main" id="{33BBFCB4-7193-53BA-E2FB-6AEC64CDD3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5" name="Line">
                <a:extLst>
                  <a:ext uri="{FF2B5EF4-FFF2-40B4-BE49-F238E27FC236}">
                    <a16:creationId xmlns:a16="http://schemas.microsoft.com/office/drawing/2014/main" id="{7B90D189-5333-B69F-37F9-71EEC88B5424}"/>
                  </a:ext>
                </a:extLst>
              </p:cNvPr>
              <p:cNvSpPr/>
              <p:nvPr/>
            </p:nvSpPr>
            <p:spPr>
              <a:xfrm flipV="1">
                <a:off x="10947082" y="765818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06" name="Line">
                <a:extLst>
                  <a:ext uri="{FF2B5EF4-FFF2-40B4-BE49-F238E27FC236}">
                    <a16:creationId xmlns:a16="http://schemas.microsoft.com/office/drawing/2014/main" id="{F44A14DD-B675-36D5-8414-2D82B1DB8352}"/>
                  </a:ext>
                </a:extLst>
              </p:cNvPr>
              <p:cNvSpPr/>
              <p:nvPr/>
            </p:nvSpPr>
            <p:spPr>
              <a:xfrm flipV="1">
                <a:off x="11299021" y="767322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Line">
                <a:extLst>
                  <a:ext uri="{FF2B5EF4-FFF2-40B4-BE49-F238E27FC236}">
                    <a16:creationId xmlns:a16="http://schemas.microsoft.com/office/drawing/2014/main" id="{61FDFDB8-7F5F-6580-310B-D89B749CAEF7}"/>
                  </a:ext>
                </a:extLst>
              </p:cNvPr>
              <p:cNvSpPr/>
              <p:nvPr/>
            </p:nvSpPr>
            <p:spPr>
              <a:xfrm flipV="1">
                <a:off x="11650960" y="7637579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7D01ACB-674B-5BB3-CFAF-B3260873E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174" y="7253531"/>
              <a:ext cx="8658" cy="1469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816F8C8-18EB-4199-F8C9-8989CD32D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0044" y="7290096"/>
              <a:ext cx="0" cy="14745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F2476E47-AB32-0961-DDA1-19B5B2D2C892}"/>
              </a:ext>
            </a:extLst>
          </p:cNvPr>
          <p:cNvGrpSpPr/>
          <p:nvPr/>
        </p:nvGrpSpPr>
        <p:grpSpPr>
          <a:xfrm>
            <a:off x="8063693" y="7552546"/>
            <a:ext cx="4896797" cy="995569"/>
            <a:chOff x="8063693" y="7552546"/>
            <a:chExt cx="4896797" cy="995569"/>
          </a:xfrm>
        </p:grpSpPr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3D54D07B-FBEF-2553-BA29-A8300D45A9BA}"/>
                </a:ext>
              </a:extLst>
            </p:cNvPr>
            <p:cNvSpPr/>
            <p:nvPr/>
          </p:nvSpPr>
          <p:spPr>
            <a:xfrm>
              <a:off x="8063693" y="7552546"/>
              <a:ext cx="4896797" cy="995569"/>
            </a:xfrm>
            <a:prstGeom prst="roundRect">
              <a:avLst/>
            </a:prstGeom>
            <a:solidFill>
              <a:srgbClr val="FEAD00">
                <a:alpha val="41176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5" name="Line">
              <a:extLst>
                <a:ext uri="{FF2B5EF4-FFF2-40B4-BE49-F238E27FC236}">
                  <a16:creationId xmlns:a16="http://schemas.microsoft.com/office/drawing/2014/main" id="{DA5964ED-1C8F-EE7A-3298-58C1F2F31D76}"/>
                </a:ext>
              </a:extLst>
            </p:cNvPr>
            <p:cNvSpPr/>
            <p:nvPr/>
          </p:nvSpPr>
          <p:spPr>
            <a:xfrm>
              <a:off x="8589267" y="8224123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16" name="Line">
              <a:extLst>
                <a:ext uri="{FF2B5EF4-FFF2-40B4-BE49-F238E27FC236}">
                  <a16:creationId xmlns:a16="http://schemas.microsoft.com/office/drawing/2014/main" id="{C402D49F-9ED2-F95E-82BF-F7CDCF5D2501}"/>
                </a:ext>
              </a:extLst>
            </p:cNvPr>
            <p:cNvSpPr/>
            <p:nvPr/>
          </p:nvSpPr>
          <p:spPr>
            <a:xfrm flipH="1">
              <a:off x="8513823" y="7916598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417" name="Arrow: Up 416">
            <a:extLst>
              <a:ext uri="{FF2B5EF4-FFF2-40B4-BE49-F238E27FC236}">
                <a16:creationId xmlns:a16="http://schemas.microsoft.com/office/drawing/2014/main" id="{95B2728E-CDDD-91D0-DD6F-9ECEB2F4B046}"/>
              </a:ext>
            </a:extLst>
          </p:cNvPr>
          <p:cNvSpPr/>
          <p:nvPr/>
        </p:nvSpPr>
        <p:spPr>
          <a:xfrm>
            <a:off x="9331341" y="6047089"/>
            <a:ext cx="349856" cy="417592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20C4F686-2764-D066-1D5F-0B9818BC8D36}"/>
              </a:ext>
            </a:extLst>
          </p:cNvPr>
          <p:cNvSpPr/>
          <p:nvPr/>
        </p:nvSpPr>
        <p:spPr>
          <a:xfrm rot="16200000">
            <a:off x="284305" y="4071395"/>
            <a:ext cx="6133160" cy="3886199"/>
          </a:xfrm>
          <a:prstGeom prst="uturnArrow">
            <a:avLst>
              <a:gd name="adj1" fmla="val 8473"/>
              <a:gd name="adj2" fmla="val 10994"/>
              <a:gd name="adj3" fmla="val 26331"/>
              <a:gd name="adj4" fmla="val 38865"/>
              <a:gd name="adj5" fmla="val 7612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647372-8F6D-B1FD-E9CF-0977CF63C206}"/>
              </a:ext>
            </a:extLst>
          </p:cNvPr>
          <p:cNvSpPr/>
          <p:nvPr/>
        </p:nvSpPr>
        <p:spPr>
          <a:xfrm>
            <a:off x="548357" y="5931067"/>
            <a:ext cx="2141316" cy="658336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Recurse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55A74D-9DC7-4D5D-AD32-9A3E1744F4F9}"/>
              </a:ext>
            </a:extLst>
          </p:cNvPr>
          <p:cNvGrpSpPr/>
          <p:nvPr/>
        </p:nvGrpSpPr>
        <p:grpSpPr>
          <a:xfrm>
            <a:off x="3107399" y="5704829"/>
            <a:ext cx="4560228" cy="1217952"/>
            <a:chOff x="3107399" y="5704829"/>
            <a:chExt cx="4560228" cy="12179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DAB903D-C878-5389-C862-5359CB19E381}"/>
                </a:ext>
              </a:extLst>
            </p:cNvPr>
            <p:cNvSpPr/>
            <p:nvPr/>
          </p:nvSpPr>
          <p:spPr>
            <a:xfrm>
              <a:off x="3107399" y="5787718"/>
              <a:ext cx="3688321" cy="113506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Claimed to be same polyn</a:t>
              </a:r>
              <a:r>
                <a:rPr lang="en-US" sz="3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omial</a:t>
              </a:r>
              <a:endParaRPr kumimoji="0" lang="en-US" sz="3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3995AC5-A4F8-D47E-F548-7B1C7A4F1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1879" y="5704829"/>
              <a:ext cx="215176" cy="624808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CB3DC2-A089-BB9A-76AD-987A9E878035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795720" y="6355250"/>
              <a:ext cx="871907" cy="507826"/>
            </a:xfrm>
            <a:prstGeom prst="straightConnector1">
              <a:avLst/>
            </a:prstGeom>
            <a:noFill/>
            <a:ln w="381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B737FD-A719-0242-A177-8257D146294F}"/>
              </a:ext>
            </a:extLst>
          </p:cNvPr>
          <p:cNvSpPr/>
          <p:nvPr/>
        </p:nvSpPr>
        <p:spPr>
          <a:xfrm>
            <a:off x="15322005" y="1208715"/>
            <a:ext cx="8820485" cy="794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Idea: smaller rate</a:t>
            </a:r>
            <a:r>
              <a:rPr lang="en-US" sz="4000" dirty="0">
                <a:ea typeface="Cambria Math" panose="02040503050406030204" pitchFamily="18" charset="0"/>
              </a:rPr>
              <a:t> is </a:t>
            </a:r>
            <a:r>
              <a:rPr lang="en-US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easier to test</a:t>
            </a:r>
            <a:endParaRPr kumimoji="0" lang="en-US" sz="4000" b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E1CCB-498B-E8CE-2826-F2ABA20851DE}"/>
                  </a:ext>
                </a:extLst>
              </p:cNvPr>
              <p:cNvSpPr txBox="1"/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(think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000" b="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E1CCB-498B-E8CE-2826-F2ABA2085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966" y="210085"/>
                <a:ext cx="3392524" cy="646331"/>
              </a:xfrm>
              <a:prstGeom prst="rect">
                <a:avLst/>
              </a:prstGeom>
              <a:blipFill>
                <a:blip r:embed="rId12"/>
                <a:stretch>
                  <a:fillRect l="-6475" t="-26415" r="-2338" b="-396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1014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  <p:bldP spid="9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Domain shif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Domain shifting</a:t>
            </a:r>
          </a:p>
        </p:txBody>
      </p:sp>
      <p:grpSp>
        <p:nvGrpSpPr>
          <p:cNvPr id="529" name="Group"/>
          <p:cNvGrpSpPr/>
          <p:nvPr/>
        </p:nvGrpSpPr>
        <p:grpSpPr>
          <a:xfrm>
            <a:off x="2939938" y="3042856"/>
            <a:ext cx="5412498" cy="738664"/>
            <a:chOff x="-2995514" y="683110"/>
            <a:chExt cx="5412496" cy="738663"/>
          </a:xfrm>
        </p:grpSpPr>
        <p:sp>
          <p:nvSpPr>
            <p:cNvPr id="512" name="Rectangle"/>
            <p:cNvSpPr/>
            <p:nvPr/>
          </p:nvSpPr>
          <p:spPr>
            <a:xfrm>
              <a:off x="1" y="874369"/>
              <a:ext cx="2416981" cy="527678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513" name="Line"/>
            <p:cNvSpPr/>
            <p:nvPr/>
          </p:nvSpPr>
          <p:spPr>
            <a:xfrm flipV="1">
              <a:off x="795866" y="885054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4" name="Line"/>
            <p:cNvSpPr/>
            <p:nvPr/>
          </p:nvSpPr>
          <p:spPr>
            <a:xfrm flipV="1">
              <a:off x="1185333" y="888749"/>
              <a:ext cx="1" cy="506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5" name="Line"/>
            <p:cNvSpPr/>
            <p:nvPr/>
          </p:nvSpPr>
          <p:spPr>
            <a:xfrm flipV="1">
              <a:off x="406400" y="888749"/>
              <a:ext cx="1" cy="506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6" name="Line"/>
            <p:cNvSpPr/>
            <p:nvPr/>
          </p:nvSpPr>
          <p:spPr>
            <a:xfrm flipV="1">
              <a:off x="1964266" y="885054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9" name="Line"/>
            <p:cNvSpPr/>
            <p:nvPr/>
          </p:nvSpPr>
          <p:spPr>
            <a:xfrm flipV="1">
              <a:off x="1574799" y="885055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8" name="Equation"/>
                <p:cNvSpPr txBox="1"/>
                <p:nvPr/>
              </p:nvSpPr>
              <p:spPr>
                <a:xfrm>
                  <a:off x="-2995514" y="683110"/>
                  <a:ext cx="2820643" cy="738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Fold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52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95514" y="683110"/>
                  <a:ext cx="2820643" cy="7386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A92653-E0ED-0198-832B-D58896F5868F}"/>
              </a:ext>
            </a:extLst>
          </p:cNvPr>
          <p:cNvGrpSpPr/>
          <p:nvPr/>
        </p:nvGrpSpPr>
        <p:grpSpPr>
          <a:xfrm>
            <a:off x="10210747" y="3012444"/>
            <a:ext cx="7136814" cy="779762"/>
            <a:chOff x="14055500" y="4089105"/>
            <a:chExt cx="7136814" cy="779762"/>
          </a:xfrm>
        </p:grpSpPr>
        <p:grpSp>
          <p:nvGrpSpPr>
            <p:cNvPr id="547" name="Group"/>
            <p:cNvGrpSpPr/>
            <p:nvPr/>
          </p:nvGrpSpPr>
          <p:grpSpPr>
            <a:xfrm>
              <a:off x="14055500" y="4089105"/>
              <a:ext cx="7136814" cy="779762"/>
              <a:chOff x="0" y="622286"/>
              <a:chExt cx="7136812" cy="779761"/>
            </a:xfrm>
          </p:grpSpPr>
          <p:sp>
            <p:nvSpPr>
              <p:cNvPr id="530" name="Rectangle"/>
              <p:cNvSpPr/>
              <p:nvPr/>
            </p:nvSpPr>
            <p:spPr>
              <a:xfrm>
                <a:off x="0" y="874369"/>
                <a:ext cx="6221599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31" name="Line"/>
              <p:cNvSpPr/>
              <p:nvPr/>
            </p:nvSpPr>
            <p:spPr>
              <a:xfrm flipV="1">
                <a:off x="7958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32" name="Line"/>
              <p:cNvSpPr/>
              <p:nvPr/>
            </p:nvSpPr>
            <p:spPr>
              <a:xfrm flipV="1">
                <a:off x="1185333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3" name="Line"/>
              <p:cNvSpPr/>
              <p:nvPr/>
            </p:nvSpPr>
            <p:spPr>
              <a:xfrm flipV="1">
                <a:off x="406400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4" name="Line"/>
              <p:cNvSpPr/>
              <p:nvPr/>
            </p:nvSpPr>
            <p:spPr>
              <a:xfrm flipV="1">
                <a:off x="19642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5" name="Line"/>
              <p:cNvSpPr/>
              <p:nvPr/>
            </p:nvSpPr>
            <p:spPr>
              <a:xfrm flipV="1">
                <a:off x="2353733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6" name="Line"/>
              <p:cNvSpPr/>
              <p:nvPr/>
            </p:nvSpPr>
            <p:spPr>
              <a:xfrm flipV="1">
                <a:off x="2743199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7" name="Line"/>
              <p:cNvSpPr/>
              <p:nvPr/>
            </p:nvSpPr>
            <p:spPr>
              <a:xfrm flipV="1">
                <a:off x="1574799" y="885055"/>
                <a:ext cx="1" cy="5063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9" name="Line"/>
              <p:cNvSpPr/>
              <p:nvPr/>
            </p:nvSpPr>
            <p:spPr>
              <a:xfrm flipV="1">
                <a:off x="3841481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0" name="Line"/>
              <p:cNvSpPr/>
              <p:nvPr/>
            </p:nvSpPr>
            <p:spPr>
              <a:xfrm flipV="1">
                <a:off x="4206010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2" name="Line"/>
              <p:cNvSpPr/>
              <p:nvPr/>
            </p:nvSpPr>
            <p:spPr>
              <a:xfrm flipV="1">
                <a:off x="50015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3" name="Line"/>
              <p:cNvSpPr/>
              <p:nvPr/>
            </p:nvSpPr>
            <p:spPr>
              <a:xfrm flipV="1">
                <a:off x="5366097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4" name="Line"/>
              <p:cNvSpPr/>
              <p:nvPr/>
            </p:nvSpPr>
            <p:spPr>
              <a:xfrm flipV="1">
                <a:off x="5780499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5" name="Line"/>
              <p:cNvSpPr/>
              <p:nvPr/>
            </p:nvSpPr>
            <p:spPr>
              <a:xfrm flipV="1">
                <a:off x="4595475" y="885055"/>
                <a:ext cx="1" cy="5063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6" name="Equation"/>
                  <p:cNvSpPr txBox="1"/>
                  <p:nvPr/>
                </p:nvSpPr>
                <p:spPr>
                  <a:xfrm>
                    <a:off x="6613335" y="622286"/>
                    <a:ext cx="523477" cy="738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6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335" y="622286"/>
                    <a:ext cx="523477" cy="738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Line">
              <a:extLst>
                <a:ext uri="{FF2B5EF4-FFF2-40B4-BE49-F238E27FC236}">
                  <a16:creationId xmlns:a16="http://schemas.microsoft.com/office/drawing/2014/main" id="{73A2FA76-01FF-6A0B-9F16-E6E1B7DB210A}"/>
                </a:ext>
              </a:extLst>
            </p:cNvPr>
            <p:cNvSpPr/>
            <p:nvPr/>
          </p:nvSpPr>
          <p:spPr>
            <a:xfrm flipV="1">
              <a:off x="17156986" y="4347859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3FFE0381-6A42-4796-04AD-0C1CE8CC8C74}"/>
                </a:ext>
              </a:extLst>
            </p:cNvPr>
            <p:cNvSpPr/>
            <p:nvPr/>
          </p:nvSpPr>
          <p:spPr>
            <a:xfrm flipV="1">
              <a:off x="17506732" y="434207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27" name="Rectangle">
            <a:extLst>
              <a:ext uri="{FF2B5EF4-FFF2-40B4-BE49-F238E27FC236}">
                <a16:creationId xmlns:a16="http://schemas.microsoft.com/office/drawing/2014/main" id="{161CA50D-9340-33A7-90A7-61BAC6E44DD0}"/>
              </a:ext>
            </a:extLst>
          </p:cNvPr>
          <p:cNvSpPr/>
          <p:nvPr/>
        </p:nvSpPr>
        <p:spPr>
          <a:xfrm>
            <a:off x="10220779" y="4657999"/>
            <a:ext cx="6221601" cy="527679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44F35F0-A477-290A-BD6B-9060340FDFF7}"/>
              </a:ext>
            </a:extLst>
          </p:cNvPr>
          <p:cNvSpPr/>
          <p:nvPr/>
        </p:nvSpPr>
        <p:spPr>
          <a:xfrm flipV="1">
            <a:off x="11016645" y="4668684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12B56112-B910-70B0-1B8F-040F9ADC7452}"/>
              </a:ext>
            </a:extLst>
          </p:cNvPr>
          <p:cNvSpPr/>
          <p:nvPr/>
        </p:nvSpPr>
        <p:spPr>
          <a:xfrm flipV="1">
            <a:off x="11406112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73E099E4-7E29-AE64-3D45-118417A9D4D4}"/>
              </a:ext>
            </a:extLst>
          </p:cNvPr>
          <p:cNvSpPr/>
          <p:nvPr/>
        </p:nvSpPr>
        <p:spPr>
          <a:xfrm flipV="1">
            <a:off x="10627179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3D63818F-7A3A-B3F3-5F51-393F6C6D070E}"/>
              </a:ext>
            </a:extLst>
          </p:cNvPr>
          <p:cNvSpPr/>
          <p:nvPr/>
        </p:nvSpPr>
        <p:spPr>
          <a:xfrm flipV="1">
            <a:off x="12185046" y="4668684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4BF4757B-840A-2BDB-02DA-04272B739762}"/>
              </a:ext>
            </a:extLst>
          </p:cNvPr>
          <p:cNvSpPr/>
          <p:nvPr/>
        </p:nvSpPr>
        <p:spPr>
          <a:xfrm flipV="1">
            <a:off x="12574513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C15057B6-47EC-A7C9-DCEF-C51CE2085892}"/>
              </a:ext>
            </a:extLst>
          </p:cNvPr>
          <p:cNvSpPr/>
          <p:nvPr/>
        </p:nvSpPr>
        <p:spPr>
          <a:xfrm flipV="1">
            <a:off x="12963979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A50395C9-AC48-76EB-D7D4-E6BCB13FBC36}"/>
              </a:ext>
            </a:extLst>
          </p:cNvPr>
          <p:cNvSpPr/>
          <p:nvPr/>
        </p:nvSpPr>
        <p:spPr>
          <a:xfrm flipV="1">
            <a:off x="11795579" y="4668685"/>
            <a:ext cx="1" cy="5063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id="{13B8D5F4-4330-DD3E-DD1B-E9DB722B84FF}"/>
              </a:ext>
            </a:extLst>
          </p:cNvPr>
          <p:cNvSpPr/>
          <p:nvPr/>
        </p:nvSpPr>
        <p:spPr>
          <a:xfrm flipV="1">
            <a:off x="14062261" y="4668684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F6094AF2-EFE7-D13C-B65B-4E35A4F4898F}"/>
              </a:ext>
            </a:extLst>
          </p:cNvPr>
          <p:cNvSpPr/>
          <p:nvPr/>
        </p:nvSpPr>
        <p:spPr>
          <a:xfrm flipV="1">
            <a:off x="14426790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C661FDBB-732C-ED0C-27C3-FD3E01096BA9}"/>
              </a:ext>
            </a:extLst>
          </p:cNvPr>
          <p:cNvSpPr/>
          <p:nvPr/>
        </p:nvSpPr>
        <p:spPr>
          <a:xfrm flipV="1">
            <a:off x="15222347" y="4668684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32A16BFE-7BE2-3E7D-7485-BD1B54EFDF8D}"/>
              </a:ext>
            </a:extLst>
          </p:cNvPr>
          <p:cNvSpPr/>
          <p:nvPr/>
        </p:nvSpPr>
        <p:spPr>
          <a:xfrm flipV="1">
            <a:off x="15586878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3CA1250F-5B1A-52D4-2478-ECC276459589}"/>
              </a:ext>
            </a:extLst>
          </p:cNvPr>
          <p:cNvSpPr/>
          <p:nvPr/>
        </p:nvSpPr>
        <p:spPr>
          <a:xfrm flipV="1">
            <a:off x="16001280" y="4672378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DFF1DB59-E231-BC21-A6B2-391B936BBBC0}"/>
              </a:ext>
            </a:extLst>
          </p:cNvPr>
          <p:cNvSpPr/>
          <p:nvPr/>
        </p:nvSpPr>
        <p:spPr>
          <a:xfrm flipV="1">
            <a:off x="14816255" y="4668685"/>
            <a:ext cx="1" cy="5063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quation">
                <a:extLst>
                  <a:ext uri="{FF2B5EF4-FFF2-40B4-BE49-F238E27FC236}">
                    <a16:creationId xmlns:a16="http://schemas.microsoft.com/office/drawing/2014/main" id="{2542D1E3-BE42-15C4-1C0B-B3BA8846BE05}"/>
                  </a:ext>
                </a:extLst>
              </p:cNvPr>
              <p:cNvSpPr txBox="1"/>
              <p:nvPr/>
            </p:nvSpPr>
            <p:spPr>
              <a:xfrm>
                <a:off x="17274422" y="4266252"/>
                <a:ext cx="3782189" cy="13140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Equation">
                <a:extLst>
                  <a:ext uri="{FF2B5EF4-FFF2-40B4-BE49-F238E27FC236}">
                    <a16:creationId xmlns:a16="http://schemas.microsoft.com/office/drawing/2014/main" id="{2542D1E3-BE42-15C4-1C0B-B3BA8846B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22" y="4266252"/>
                <a:ext cx="3782189" cy="1314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">
            <a:extLst>
              <a:ext uri="{FF2B5EF4-FFF2-40B4-BE49-F238E27FC236}">
                <a16:creationId xmlns:a16="http://schemas.microsoft.com/office/drawing/2014/main" id="{825EFC0C-A82C-9D87-3EF4-2D83CD4C567A}"/>
              </a:ext>
            </a:extLst>
          </p:cNvPr>
          <p:cNvSpPr/>
          <p:nvPr/>
        </p:nvSpPr>
        <p:spPr>
          <a:xfrm flipV="1">
            <a:off x="13322265" y="4664670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A9BEB32D-A3B5-8116-5E79-C666F899E352}"/>
              </a:ext>
            </a:extLst>
          </p:cNvPr>
          <p:cNvSpPr/>
          <p:nvPr/>
        </p:nvSpPr>
        <p:spPr>
          <a:xfrm flipV="1">
            <a:off x="13672011" y="4658882"/>
            <a:ext cx="1" cy="50630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C7F6AC-2413-C00B-F448-85C716FDE0E4}"/>
              </a:ext>
            </a:extLst>
          </p:cNvPr>
          <p:cNvCxnSpPr>
            <a:cxnSpLocks/>
          </p:cNvCxnSpPr>
          <p:nvPr/>
        </p:nvCxnSpPr>
        <p:spPr>
          <a:xfrm flipH="1" flipV="1">
            <a:off x="10210747" y="3869412"/>
            <a:ext cx="10032" cy="7232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D9DD46-6C94-9B71-97F5-A5B5FCC2F885}"/>
              </a:ext>
            </a:extLst>
          </p:cNvPr>
          <p:cNvCxnSpPr>
            <a:cxnSpLocks/>
          </p:cNvCxnSpPr>
          <p:nvPr/>
        </p:nvCxnSpPr>
        <p:spPr>
          <a:xfrm flipH="1" flipV="1">
            <a:off x="16422316" y="3843241"/>
            <a:ext cx="10032" cy="7232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C43F369A-FC08-BD4C-1A6E-07C765DC2118}"/>
              </a:ext>
            </a:extLst>
          </p:cNvPr>
          <p:cNvGrpSpPr/>
          <p:nvPr/>
        </p:nvGrpSpPr>
        <p:grpSpPr>
          <a:xfrm>
            <a:off x="1444232" y="10097534"/>
            <a:ext cx="16263478" cy="1316800"/>
            <a:chOff x="925912" y="8855614"/>
            <a:chExt cx="16790935" cy="10600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210A2737-442C-38E2-9704-42A76AC4B8F8}"/>
                </a:ext>
              </a:extLst>
            </p:cNvPr>
            <p:cNvSpPr/>
            <p:nvPr/>
          </p:nvSpPr>
          <p:spPr>
            <a:xfrm>
              <a:off x="925912" y="8855614"/>
              <a:ext cx="16790935" cy="1060087"/>
            </a:xfrm>
            <a:prstGeom prst="round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4843FD6-F307-FCD1-1D3F-9F8CA1E6BB97}"/>
                    </a:ext>
                  </a:extLst>
                </p:cNvPr>
                <p:cNvSpPr txBox="1"/>
                <p:nvPr/>
              </p:nvSpPr>
              <p:spPr>
                <a:xfrm>
                  <a:off x="1080105" y="8972682"/>
                  <a:ext cx="16636742" cy="82524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r>
                    <a:rPr lang="en-US" sz="4400" dirty="0"/>
                    <a:t>Claim </a:t>
                  </a:r>
                  <a:r>
                    <a:rPr lang="en-US" sz="3200" dirty="0"/>
                    <a:t>(see paper)</a:t>
                  </a:r>
                  <a:r>
                    <a:rPr lang="en-US" sz="4400" dirty="0"/>
                    <a:t>: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4400" dirty="0"/>
                    <a:t> iff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2E711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4843FD6-F307-FCD1-1D3F-9F8CA1E6B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05" y="8972682"/>
                  <a:ext cx="16636742" cy="825246"/>
                </a:xfrm>
                <a:prstGeom prst="rect">
                  <a:avLst/>
                </a:prstGeom>
                <a:blipFill>
                  <a:blip r:embed="rId5"/>
                  <a:stretch>
                    <a:fillRect l="-1513" t="-4167" b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F21F06-8362-C84F-BCE2-466293DA143A}"/>
                  </a:ext>
                </a:extLst>
              </p:cNvPr>
              <p:cNvSpPr txBox="1"/>
              <p:nvPr/>
            </p:nvSpPr>
            <p:spPr>
              <a:xfrm>
                <a:off x="675369" y="9060638"/>
                <a:ext cx="17524286" cy="787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Fold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-far from </a:t>
                </a:r>
                <a14:m>
                  <m:oMath xmlns:m="http://schemas.openxmlformats.org/officeDocument/2006/math">
                    <m:r>
                      <a:rPr lang="en-US" sz="4400" smtClean="0">
                        <a:solidFill>
                          <a:srgbClr val="2E711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F21F06-8362-C84F-BCE2-466293DA1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9" y="9060638"/>
                <a:ext cx="17524286" cy="787844"/>
              </a:xfrm>
              <a:prstGeom prst="rect">
                <a:avLst/>
              </a:prstGeom>
              <a:blipFill>
                <a:blip r:embed="rId6"/>
                <a:stretch>
                  <a:fillRect t="-20000" b="-284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B7570806-B43D-1FB6-460B-9E6AC60CB88A}"/>
                  </a:ext>
                </a:extLst>
              </p:cNvPr>
              <p:cNvSpPr txBox="1"/>
              <p:nvPr/>
            </p:nvSpPr>
            <p:spPr>
              <a:xfrm>
                <a:off x="12963979" y="12582894"/>
                <a:ext cx="8495306" cy="674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3200" dirty="0"/>
                  <a:t>*Can be amplified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queries</a:t>
                </a:r>
              </a:p>
            </p:txBody>
          </p:sp>
        </mc:Choice>
        <mc:Fallback xmlns="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B7570806-B43D-1FB6-460B-9E6AC60C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9" y="12582894"/>
                <a:ext cx="8495306" cy="674736"/>
              </a:xfrm>
              <a:prstGeom prst="rect">
                <a:avLst/>
              </a:prstGeom>
              <a:blipFill>
                <a:blip r:embed="rId7"/>
                <a:stretch>
                  <a:fillRect l="-1866" t="-4505" b="-225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209E7D0-B565-6D63-757E-E1FE05A78705}"/>
                  </a:ext>
                </a:extLst>
              </p:cNvPr>
              <p:cNvSpPr txBox="1"/>
              <p:nvPr/>
            </p:nvSpPr>
            <p:spPr>
              <a:xfrm>
                <a:off x="675369" y="7865904"/>
                <a:ext cx="20061439" cy="1029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7030A0"/>
                    </a:solidFill>
                  </a:rPr>
                  <a:t>Temporary assumption:</a:t>
                </a:r>
                <a:r>
                  <a:rPr lang="en-US" sz="4400" dirty="0"/>
                  <a:t> unique polynomial </a:t>
                </a:r>
                <a14:m>
                  <m:oMath xmlns:m="http://schemas.openxmlformats.org/officeDocument/2006/math">
                    <m:r>
                      <a:rPr lang="en-US" sz="4400" smtClean="0">
                        <a:solidFill>
                          <a:srgbClr val="2E711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-close to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209E7D0-B565-6D63-757E-E1FE05A7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9" y="7865904"/>
                <a:ext cx="20061439" cy="1029705"/>
              </a:xfrm>
              <a:prstGeom prst="rect">
                <a:avLst/>
              </a:prstGeom>
              <a:blipFill>
                <a:blip r:embed="rId8"/>
                <a:stretch>
                  <a:fillRect l="-1246" t="-4142" b="-100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DD3C83FF-C73A-51E5-3A76-9583A06368E2}"/>
                  </a:ext>
                </a:extLst>
              </p:cNvPr>
              <p:cNvSpPr txBox="1"/>
              <p:nvPr/>
            </p:nvSpPr>
            <p:spPr>
              <a:xfrm>
                <a:off x="675369" y="5695646"/>
                <a:ext cx="18625400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Fold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/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400" dirty="0"/>
                  <a:t> claimed to be evaluations of same polynomial</a:t>
                </a:r>
              </a:p>
            </p:txBody>
          </p:sp>
        </mc:Choice>
        <mc:Fallback xmlns=""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DD3C83FF-C73A-51E5-3A76-9583A063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9" y="5695646"/>
                <a:ext cx="18625400" cy="701731"/>
              </a:xfrm>
              <a:prstGeom prst="rect">
                <a:avLst/>
              </a:prstGeom>
              <a:blipFill>
                <a:blip r:embed="rId9"/>
                <a:stretch>
                  <a:fillRect t="-27826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7" name="Right Brace 456">
            <a:extLst>
              <a:ext uri="{FF2B5EF4-FFF2-40B4-BE49-F238E27FC236}">
                <a16:creationId xmlns:a16="http://schemas.microsoft.com/office/drawing/2014/main" id="{2C3B10F8-5859-F539-873A-4457E6F8CCBA}"/>
              </a:ext>
            </a:extLst>
          </p:cNvPr>
          <p:cNvSpPr/>
          <p:nvPr/>
        </p:nvSpPr>
        <p:spPr>
          <a:xfrm rot="16200000">
            <a:off x="6985504" y="1769070"/>
            <a:ext cx="298597" cy="2435271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" name="Equation">
                <a:extLst>
                  <a:ext uri="{FF2B5EF4-FFF2-40B4-BE49-F238E27FC236}">
                    <a16:creationId xmlns:a16="http://schemas.microsoft.com/office/drawing/2014/main" id="{6F2FA72A-AF49-03F6-AD01-BE4F5D0127E4}"/>
                  </a:ext>
                </a:extLst>
              </p:cNvPr>
              <p:cNvSpPr txBox="1"/>
              <p:nvPr/>
            </p:nvSpPr>
            <p:spPr>
              <a:xfrm>
                <a:off x="6731320" y="2232468"/>
                <a:ext cx="925109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458" name="Equation">
                <a:extLst>
                  <a:ext uri="{FF2B5EF4-FFF2-40B4-BE49-F238E27FC236}">
                    <a16:creationId xmlns:a16="http://schemas.microsoft.com/office/drawing/2014/main" id="{6F2FA72A-AF49-03F6-AD01-BE4F5D01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20" y="2232468"/>
                <a:ext cx="92510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9" name="Right Brace 458">
            <a:extLst>
              <a:ext uri="{FF2B5EF4-FFF2-40B4-BE49-F238E27FC236}">
                <a16:creationId xmlns:a16="http://schemas.microsoft.com/office/drawing/2014/main" id="{0A25357B-8756-8331-1A80-32624EB4CCC3}"/>
              </a:ext>
            </a:extLst>
          </p:cNvPr>
          <p:cNvSpPr/>
          <p:nvPr/>
        </p:nvSpPr>
        <p:spPr>
          <a:xfrm rot="16200000">
            <a:off x="13161113" y="-103948"/>
            <a:ext cx="298597" cy="6263936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Equation">
                <a:extLst>
                  <a:ext uri="{FF2B5EF4-FFF2-40B4-BE49-F238E27FC236}">
                    <a16:creationId xmlns:a16="http://schemas.microsoft.com/office/drawing/2014/main" id="{43EA2708-52F5-4D9B-1229-71AFED30ED9B}"/>
                  </a:ext>
                </a:extLst>
              </p:cNvPr>
              <p:cNvSpPr txBox="1"/>
              <p:nvPr/>
            </p:nvSpPr>
            <p:spPr>
              <a:xfrm>
                <a:off x="12847856" y="2218671"/>
                <a:ext cx="925109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460" name="Equation">
                <a:extLst>
                  <a:ext uri="{FF2B5EF4-FFF2-40B4-BE49-F238E27FC236}">
                    <a16:creationId xmlns:a16="http://schemas.microsoft.com/office/drawing/2014/main" id="{43EA2708-52F5-4D9B-1229-71AFED30E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856" y="2218671"/>
                <a:ext cx="92510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6564ECD-F386-7B5B-B514-0F79D897BEAF}"/>
              </a:ext>
            </a:extLst>
          </p:cNvPr>
          <p:cNvGrpSpPr/>
          <p:nvPr/>
        </p:nvGrpSpPr>
        <p:grpSpPr>
          <a:xfrm>
            <a:off x="6495943" y="3135494"/>
            <a:ext cx="911854" cy="2222957"/>
            <a:chOff x="6495943" y="3135494"/>
            <a:chExt cx="911854" cy="2222957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93D60672-CCBC-A510-DD7C-9982460DD4A9}"/>
                </a:ext>
              </a:extLst>
            </p:cNvPr>
            <p:cNvGrpSpPr/>
            <p:nvPr/>
          </p:nvGrpSpPr>
          <p:grpSpPr>
            <a:xfrm>
              <a:off x="6576412" y="3812734"/>
              <a:ext cx="715184" cy="1545717"/>
              <a:chOff x="6576412" y="3812734"/>
              <a:chExt cx="715184" cy="1545717"/>
            </a:xfrm>
          </p:grpSpPr>
          <p:sp>
            <p:nvSpPr>
              <p:cNvPr id="54" name="Arrow: Up 53">
                <a:extLst>
                  <a:ext uri="{FF2B5EF4-FFF2-40B4-BE49-F238E27FC236}">
                    <a16:creationId xmlns:a16="http://schemas.microsoft.com/office/drawing/2014/main" id="{75E6BA43-3518-7964-281A-12FF3EC655E0}"/>
                  </a:ext>
                </a:extLst>
              </p:cNvPr>
              <p:cNvSpPr/>
              <p:nvPr/>
            </p:nvSpPr>
            <p:spPr>
              <a:xfrm>
                <a:off x="6762419" y="3812734"/>
                <a:ext cx="343171" cy="788587"/>
              </a:xfrm>
              <a:prstGeom prst="upArrow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651813F5-B243-B4FA-E5AA-F3F75B6880C5}"/>
                      </a:ext>
                    </a:extLst>
                  </p:cNvPr>
                  <p:cNvSpPr txBox="1"/>
                  <p:nvPr/>
                </p:nvSpPr>
                <p:spPr>
                  <a:xfrm>
                    <a:off x="6576412" y="4601321"/>
                    <a:ext cx="715184" cy="75713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651813F5-B243-B4FA-E5AA-F3F75B6880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412" y="4601321"/>
                    <a:ext cx="715184" cy="7571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4A05835-B5DC-A3F8-4DF0-95F2BF00AC4D}"/>
                    </a:ext>
                  </a:extLst>
                </p:cNvPr>
                <p:cNvSpPr txBox="1"/>
                <p:nvPr/>
              </p:nvSpPr>
              <p:spPr>
                <a:xfrm>
                  <a:off x="6495943" y="3135494"/>
                  <a:ext cx="911854" cy="5909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4A05835-B5DC-A3F8-4DF0-95F2BF00A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943" y="3135494"/>
                  <a:ext cx="911854" cy="5909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10555-6B5B-3DA7-8559-4147C975AF50}"/>
              </a:ext>
            </a:extLst>
          </p:cNvPr>
          <p:cNvGrpSpPr/>
          <p:nvPr/>
        </p:nvGrpSpPr>
        <p:grpSpPr>
          <a:xfrm>
            <a:off x="10632638" y="3286881"/>
            <a:ext cx="5794266" cy="480853"/>
            <a:chOff x="10632638" y="3286881"/>
            <a:chExt cx="5794266" cy="480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5C432-63D8-7D8F-D940-7388A77BFD2B}"/>
                </a:ext>
              </a:extLst>
            </p:cNvPr>
            <p:cNvSpPr/>
            <p:nvPr/>
          </p:nvSpPr>
          <p:spPr>
            <a:xfrm>
              <a:off x="10632638" y="3295532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B104A-4BA2-88C0-F3E3-9A51161A30F0}"/>
                </a:ext>
              </a:extLst>
            </p:cNvPr>
            <p:cNvSpPr/>
            <p:nvPr/>
          </p:nvSpPr>
          <p:spPr>
            <a:xfrm>
              <a:off x="11768926" y="3292022"/>
              <a:ext cx="413556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E6925-E80B-D048-B4A1-AE868BCFB603}"/>
                </a:ext>
              </a:extLst>
            </p:cNvPr>
            <p:cNvSpPr/>
            <p:nvPr/>
          </p:nvSpPr>
          <p:spPr>
            <a:xfrm>
              <a:off x="13320549" y="3286881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DB997C-8E81-8EAC-4FFE-2CC525B71A85}"/>
                </a:ext>
              </a:extLst>
            </p:cNvPr>
            <p:cNvSpPr/>
            <p:nvPr/>
          </p:nvSpPr>
          <p:spPr>
            <a:xfrm>
              <a:off x="16008725" y="3294901"/>
              <a:ext cx="418179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764E15-50C9-BCC0-53E9-42A92A70067F}"/>
                  </a:ext>
                </a:extLst>
              </p:cNvPr>
              <p:cNvSpPr txBox="1"/>
              <p:nvPr/>
            </p:nvSpPr>
            <p:spPr>
              <a:xfrm>
                <a:off x="833634" y="11553189"/>
                <a:ext cx="13797472" cy="1029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400" dirty="0"/>
                  <a:t> except w</a:t>
                </a:r>
                <a:r>
                  <a:rPr lang="en-US" sz="4400" dirty="0" err="1"/>
                  <a:t>.p.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sz="4400" dirty="0"/>
                  <a:t>: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-far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RS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764E15-50C9-BCC0-53E9-42A92A700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34" y="11553189"/>
                <a:ext cx="13797472" cy="1029705"/>
              </a:xfrm>
              <a:prstGeom prst="rect">
                <a:avLst/>
              </a:prstGeom>
              <a:blipFill>
                <a:blip r:embed="rId15"/>
                <a:stretch>
                  <a:fillRect t="-4142" b="-100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D25A03C-5485-72C4-AF58-840E10247097}"/>
              </a:ext>
            </a:extLst>
          </p:cNvPr>
          <p:cNvGrpSpPr/>
          <p:nvPr/>
        </p:nvGrpSpPr>
        <p:grpSpPr>
          <a:xfrm>
            <a:off x="6361396" y="3261129"/>
            <a:ext cx="1988676" cy="473491"/>
            <a:chOff x="6361396" y="3261129"/>
            <a:chExt cx="1988676" cy="4734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C10360-263C-15EB-CE4F-2D2A660DBA66}"/>
                </a:ext>
              </a:extLst>
            </p:cNvPr>
            <p:cNvSpPr/>
            <p:nvPr/>
          </p:nvSpPr>
          <p:spPr>
            <a:xfrm>
              <a:off x="7915211" y="3262418"/>
              <a:ext cx="434861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6F2B59-1987-F556-A348-DD999C58A667}"/>
                </a:ext>
              </a:extLst>
            </p:cNvPr>
            <p:cNvSpPr/>
            <p:nvPr/>
          </p:nvSpPr>
          <p:spPr>
            <a:xfrm>
              <a:off x="6361396" y="3261129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7F3-ED84-CB94-AADD-98807F504F81}"/>
                  </a:ext>
                </a:extLst>
              </p:cNvPr>
              <p:cNvSpPr txBox="1"/>
              <p:nvPr/>
            </p:nvSpPr>
            <p:spPr>
              <a:xfrm>
                <a:off x="17707710" y="10180040"/>
                <a:ext cx="6000968" cy="12123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*In fact, degree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Fixed with degree correction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D3A7F3-ED84-CB94-AADD-98807F504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710" y="10180040"/>
                <a:ext cx="6000968" cy="1212383"/>
              </a:xfrm>
              <a:prstGeom prst="rect">
                <a:avLst/>
              </a:prstGeom>
              <a:blipFill>
                <a:blip r:embed="rId16"/>
                <a:stretch>
                  <a:fillRect t="-2513" b="-155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91D3B84-646A-9029-B8B0-F2034CD55F47}"/>
              </a:ext>
            </a:extLst>
          </p:cNvPr>
          <p:cNvGrpSpPr/>
          <p:nvPr/>
        </p:nvGrpSpPr>
        <p:grpSpPr>
          <a:xfrm>
            <a:off x="682982" y="6696299"/>
            <a:ext cx="28584596" cy="1029705"/>
            <a:chOff x="2983571" y="10375634"/>
            <a:chExt cx="28584596" cy="102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8CF6D7-3304-119C-596C-86A34702DEE6}"/>
                    </a:ext>
                  </a:extLst>
                </p:cNvPr>
                <p:cNvSpPr txBox="1"/>
                <p:nvPr/>
              </p:nvSpPr>
              <p:spPr>
                <a:xfrm>
                  <a:off x="14875102" y="10375634"/>
                  <a:ext cx="16693065" cy="10297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4400" dirty="0"/>
                    <a:t> w.h</a:t>
                  </a:r>
                  <a:r>
                    <a:rPr lang="en-US" sz="4400" dirty="0" err="1"/>
                    <a:t>.p</a:t>
                  </a:r>
                  <a:r>
                    <a:rPr lang="en-US" sz="4400" dirty="0"/>
                    <a:t>. </a:t>
                  </a:r>
                  <a14:m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8CF6D7-3304-119C-596C-86A34702D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5102" y="10375634"/>
                  <a:ext cx="16693065" cy="1029705"/>
                </a:xfrm>
                <a:prstGeom prst="rect">
                  <a:avLst/>
                </a:prstGeom>
                <a:blipFill>
                  <a:blip r:embed="rId17"/>
                  <a:stretch>
                    <a:fillRect t="-4142" b="-100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F7D275-7B0C-A46F-13B9-C9C0F9788885}"/>
                    </a:ext>
                  </a:extLst>
                </p:cNvPr>
                <p:cNvSpPr txBox="1"/>
                <p:nvPr/>
              </p:nvSpPr>
              <p:spPr>
                <a:xfrm>
                  <a:off x="2983571" y="10377783"/>
                  <a:ext cx="12627428" cy="10250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r>
                    <a:rPr lang="en-US" sz="4400" b="1" dirty="0"/>
                    <a:t>Goal:</a:t>
                  </a:r>
                  <a:r>
                    <a:rPr lang="en-US" sz="4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Fold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F7D275-7B0C-A46F-13B9-C9C0F9788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571" y="10377783"/>
                  <a:ext cx="12627428" cy="1025089"/>
                </a:xfrm>
                <a:prstGeom prst="rect">
                  <a:avLst/>
                </a:prstGeom>
                <a:blipFill>
                  <a:blip r:embed="rId18"/>
                  <a:stretch>
                    <a:fillRect l="-1931" t="-4762" b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322259BC-66C7-AAA4-990F-B3C4A040F4A9}"/>
                  </a:ext>
                </a:extLst>
              </p:cNvPr>
              <p:cNvSpPr txBox="1"/>
              <p:nvPr/>
            </p:nvSpPr>
            <p:spPr>
              <a:xfrm>
                <a:off x="16865249" y="4566448"/>
                <a:ext cx="641329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322259BC-66C7-AAA4-990F-B3C4A040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249" y="4566448"/>
                <a:ext cx="641329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9" grpId="0"/>
      <p:bldP spid="450" grpId="0"/>
      <p:bldP spid="62" grpId="0"/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Domain shif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Domain shifting</a:t>
            </a:r>
          </a:p>
        </p:txBody>
      </p:sp>
      <p:grpSp>
        <p:nvGrpSpPr>
          <p:cNvPr id="529" name="Group"/>
          <p:cNvGrpSpPr/>
          <p:nvPr/>
        </p:nvGrpSpPr>
        <p:grpSpPr>
          <a:xfrm>
            <a:off x="5935454" y="3234116"/>
            <a:ext cx="2416982" cy="527679"/>
            <a:chOff x="1" y="874369"/>
            <a:chExt cx="2416981" cy="527678"/>
          </a:xfrm>
        </p:grpSpPr>
        <p:sp>
          <p:nvSpPr>
            <p:cNvPr id="512" name="Rectangle"/>
            <p:cNvSpPr/>
            <p:nvPr/>
          </p:nvSpPr>
          <p:spPr>
            <a:xfrm>
              <a:off x="1" y="874369"/>
              <a:ext cx="2416981" cy="527678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3" name="Line"/>
            <p:cNvSpPr/>
            <p:nvPr/>
          </p:nvSpPr>
          <p:spPr>
            <a:xfrm flipV="1">
              <a:off x="795866" y="885054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4" name="Line"/>
            <p:cNvSpPr/>
            <p:nvPr/>
          </p:nvSpPr>
          <p:spPr>
            <a:xfrm flipV="1">
              <a:off x="1185333" y="888749"/>
              <a:ext cx="1" cy="506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5" name="Line"/>
            <p:cNvSpPr/>
            <p:nvPr/>
          </p:nvSpPr>
          <p:spPr>
            <a:xfrm flipV="1">
              <a:off x="406400" y="888749"/>
              <a:ext cx="1" cy="506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6" name="Line"/>
            <p:cNvSpPr/>
            <p:nvPr/>
          </p:nvSpPr>
          <p:spPr>
            <a:xfrm flipV="1">
              <a:off x="1964266" y="885054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9" name="Line"/>
            <p:cNvSpPr/>
            <p:nvPr/>
          </p:nvSpPr>
          <p:spPr>
            <a:xfrm flipV="1">
              <a:off x="1574799" y="885055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8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A92653-E0ED-0198-832B-D58896F5868F}"/>
              </a:ext>
            </a:extLst>
          </p:cNvPr>
          <p:cNvGrpSpPr/>
          <p:nvPr/>
        </p:nvGrpSpPr>
        <p:grpSpPr>
          <a:xfrm>
            <a:off x="10210747" y="3012444"/>
            <a:ext cx="7136814" cy="779762"/>
            <a:chOff x="14055500" y="4089105"/>
            <a:chExt cx="7136814" cy="779762"/>
          </a:xfrm>
        </p:grpSpPr>
        <p:grpSp>
          <p:nvGrpSpPr>
            <p:cNvPr id="547" name="Group"/>
            <p:cNvGrpSpPr/>
            <p:nvPr/>
          </p:nvGrpSpPr>
          <p:grpSpPr>
            <a:xfrm>
              <a:off x="14055500" y="4089105"/>
              <a:ext cx="7136814" cy="779762"/>
              <a:chOff x="0" y="622286"/>
              <a:chExt cx="7136812" cy="779761"/>
            </a:xfrm>
          </p:grpSpPr>
          <p:sp>
            <p:nvSpPr>
              <p:cNvPr id="530" name="Rectangle"/>
              <p:cNvSpPr/>
              <p:nvPr/>
            </p:nvSpPr>
            <p:spPr>
              <a:xfrm>
                <a:off x="0" y="874369"/>
                <a:ext cx="6221599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31" name="Line"/>
              <p:cNvSpPr/>
              <p:nvPr/>
            </p:nvSpPr>
            <p:spPr>
              <a:xfrm flipV="1">
                <a:off x="7958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2" name="Line"/>
              <p:cNvSpPr/>
              <p:nvPr/>
            </p:nvSpPr>
            <p:spPr>
              <a:xfrm flipV="1">
                <a:off x="1185333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3" name="Line"/>
              <p:cNvSpPr/>
              <p:nvPr/>
            </p:nvSpPr>
            <p:spPr>
              <a:xfrm flipV="1">
                <a:off x="406400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4" name="Line"/>
              <p:cNvSpPr/>
              <p:nvPr/>
            </p:nvSpPr>
            <p:spPr>
              <a:xfrm flipV="1">
                <a:off x="19642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5" name="Line"/>
              <p:cNvSpPr/>
              <p:nvPr/>
            </p:nvSpPr>
            <p:spPr>
              <a:xfrm flipV="1">
                <a:off x="2353733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6" name="Line"/>
              <p:cNvSpPr/>
              <p:nvPr/>
            </p:nvSpPr>
            <p:spPr>
              <a:xfrm flipV="1">
                <a:off x="2743199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7" name="Line"/>
              <p:cNvSpPr/>
              <p:nvPr/>
            </p:nvSpPr>
            <p:spPr>
              <a:xfrm flipV="1">
                <a:off x="1574799" y="885055"/>
                <a:ext cx="1" cy="5063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9" name="Line"/>
              <p:cNvSpPr/>
              <p:nvPr/>
            </p:nvSpPr>
            <p:spPr>
              <a:xfrm flipV="1">
                <a:off x="3841481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0" name="Line"/>
              <p:cNvSpPr/>
              <p:nvPr/>
            </p:nvSpPr>
            <p:spPr>
              <a:xfrm flipV="1">
                <a:off x="4206010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2" name="Line"/>
              <p:cNvSpPr/>
              <p:nvPr/>
            </p:nvSpPr>
            <p:spPr>
              <a:xfrm flipV="1">
                <a:off x="5001566" y="885054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3" name="Line"/>
              <p:cNvSpPr/>
              <p:nvPr/>
            </p:nvSpPr>
            <p:spPr>
              <a:xfrm flipV="1">
                <a:off x="5366097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4" name="Line"/>
              <p:cNvSpPr/>
              <p:nvPr/>
            </p:nvSpPr>
            <p:spPr>
              <a:xfrm flipV="1">
                <a:off x="5780499" y="888748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5" name="Line"/>
              <p:cNvSpPr/>
              <p:nvPr/>
            </p:nvSpPr>
            <p:spPr>
              <a:xfrm flipV="1">
                <a:off x="4595475" y="885055"/>
                <a:ext cx="1" cy="50630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6" name="Equation"/>
                  <p:cNvSpPr txBox="1"/>
                  <p:nvPr/>
                </p:nvSpPr>
                <p:spPr>
                  <a:xfrm>
                    <a:off x="6613335" y="622286"/>
                    <a:ext cx="523477" cy="738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6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335" y="622286"/>
                    <a:ext cx="523477" cy="7386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Line">
              <a:extLst>
                <a:ext uri="{FF2B5EF4-FFF2-40B4-BE49-F238E27FC236}">
                  <a16:creationId xmlns:a16="http://schemas.microsoft.com/office/drawing/2014/main" id="{73A2FA76-01FF-6A0B-9F16-E6E1B7DB210A}"/>
                </a:ext>
              </a:extLst>
            </p:cNvPr>
            <p:cNvSpPr/>
            <p:nvPr/>
          </p:nvSpPr>
          <p:spPr>
            <a:xfrm flipV="1">
              <a:off x="17156986" y="4347859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3FFE0381-6A42-4796-04AD-0C1CE8CC8C74}"/>
                </a:ext>
              </a:extLst>
            </p:cNvPr>
            <p:cNvSpPr/>
            <p:nvPr/>
          </p:nvSpPr>
          <p:spPr>
            <a:xfrm flipV="1">
              <a:off x="17506732" y="434207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04E0C4-1625-868D-AA78-C20D10E25F1E}"/>
              </a:ext>
            </a:extLst>
          </p:cNvPr>
          <p:cNvGrpSpPr/>
          <p:nvPr/>
        </p:nvGrpSpPr>
        <p:grpSpPr>
          <a:xfrm>
            <a:off x="10210747" y="3843241"/>
            <a:ext cx="6231633" cy="1342437"/>
            <a:chOff x="13184047" y="5373478"/>
            <a:chExt cx="6231633" cy="1342437"/>
          </a:xfrm>
        </p:grpSpPr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161CA50D-9340-33A7-90A7-61BAC6E44DD0}"/>
                </a:ext>
              </a:extLst>
            </p:cNvPr>
            <p:cNvSpPr/>
            <p:nvPr/>
          </p:nvSpPr>
          <p:spPr>
            <a:xfrm>
              <a:off x="13194079" y="6188236"/>
              <a:ext cx="6221601" cy="527679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944F35F0-A477-290A-BD6B-9060340FDFF7}"/>
                </a:ext>
              </a:extLst>
            </p:cNvPr>
            <p:cNvSpPr/>
            <p:nvPr/>
          </p:nvSpPr>
          <p:spPr>
            <a:xfrm flipV="1">
              <a:off x="13989945" y="619892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12B56112-B910-70B0-1B8F-040F9ADC7452}"/>
                </a:ext>
              </a:extLst>
            </p:cNvPr>
            <p:cNvSpPr/>
            <p:nvPr/>
          </p:nvSpPr>
          <p:spPr>
            <a:xfrm flipV="1">
              <a:off x="14379412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73E099E4-7E29-AE64-3D45-118417A9D4D4}"/>
                </a:ext>
              </a:extLst>
            </p:cNvPr>
            <p:cNvSpPr/>
            <p:nvPr/>
          </p:nvSpPr>
          <p:spPr>
            <a:xfrm flipV="1">
              <a:off x="13600479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3D63818F-7A3A-B3F3-5F51-393F6C6D070E}"/>
                </a:ext>
              </a:extLst>
            </p:cNvPr>
            <p:cNvSpPr/>
            <p:nvPr/>
          </p:nvSpPr>
          <p:spPr>
            <a:xfrm flipV="1">
              <a:off x="15158346" y="619892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4BF4757B-840A-2BDB-02DA-04272B739762}"/>
                </a:ext>
              </a:extLst>
            </p:cNvPr>
            <p:cNvSpPr/>
            <p:nvPr/>
          </p:nvSpPr>
          <p:spPr>
            <a:xfrm flipV="1">
              <a:off x="15547813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C15057B6-47EC-A7C9-DCEF-C51CE2085892}"/>
                </a:ext>
              </a:extLst>
            </p:cNvPr>
            <p:cNvSpPr/>
            <p:nvPr/>
          </p:nvSpPr>
          <p:spPr>
            <a:xfrm flipV="1">
              <a:off x="15937279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A50395C9-AC48-76EB-D7D4-E6BCB13FBC36}"/>
                </a:ext>
              </a:extLst>
            </p:cNvPr>
            <p:cNvSpPr/>
            <p:nvPr/>
          </p:nvSpPr>
          <p:spPr>
            <a:xfrm flipV="1">
              <a:off x="14768879" y="6198922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13B8D5F4-4330-DD3E-DD1B-E9DB722B84FF}"/>
                </a:ext>
              </a:extLst>
            </p:cNvPr>
            <p:cNvSpPr/>
            <p:nvPr/>
          </p:nvSpPr>
          <p:spPr>
            <a:xfrm flipV="1">
              <a:off x="17035561" y="619892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F6094AF2-EFE7-D13C-B65B-4E35A4F4898F}"/>
                </a:ext>
              </a:extLst>
            </p:cNvPr>
            <p:cNvSpPr/>
            <p:nvPr/>
          </p:nvSpPr>
          <p:spPr>
            <a:xfrm flipV="1">
              <a:off x="17400090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C661FDBB-732C-ED0C-27C3-FD3E01096BA9}"/>
                </a:ext>
              </a:extLst>
            </p:cNvPr>
            <p:cNvSpPr/>
            <p:nvPr/>
          </p:nvSpPr>
          <p:spPr>
            <a:xfrm flipV="1">
              <a:off x="18195647" y="6198921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32A16BFE-7BE2-3E7D-7485-BD1B54EFDF8D}"/>
                </a:ext>
              </a:extLst>
            </p:cNvPr>
            <p:cNvSpPr/>
            <p:nvPr/>
          </p:nvSpPr>
          <p:spPr>
            <a:xfrm flipV="1">
              <a:off x="18560178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3CA1250F-5B1A-52D4-2478-ECC276459589}"/>
                </a:ext>
              </a:extLst>
            </p:cNvPr>
            <p:cNvSpPr/>
            <p:nvPr/>
          </p:nvSpPr>
          <p:spPr>
            <a:xfrm flipV="1">
              <a:off x="18974580" y="6202615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" name="Line">
              <a:extLst>
                <a:ext uri="{FF2B5EF4-FFF2-40B4-BE49-F238E27FC236}">
                  <a16:creationId xmlns:a16="http://schemas.microsoft.com/office/drawing/2014/main" id="{DFF1DB59-E231-BC21-A6B2-391B936BBBC0}"/>
                </a:ext>
              </a:extLst>
            </p:cNvPr>
            <p:cNvSpPr/>
            <p:nvPr/>
          </p:nvSpPr>
          <p:spPr>
            <a:xfrm flipV="1">
              <a:off x="17789555" y="6198922"/>
              <a:ext cx="1" cy="5063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825EFC0C-A82C-9D87-3EF4-2D83CD4C567A}"/>
                </a:ext>
              </a:extLst>
            </p:cNvPr>
            <p:cNvSpPr/>
            <p:nvPr/>
          </p:nvSpPr>
          <p:spPr>
            <a:xfrm flipV="1">
              <a:off x="16295565" y="6194907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A9BEB32D-A3B5-8116-5E79-C666F899E352}"/>
                </a:ext>
              </a:extLst>
            </p:cNvPr>
            <p:cNvSpPr/>
            <p:nvPr/>
          </p:nvSpPr>
          <p:spPr>
            <a:xfrm flipV="1">
              <a:off x="16645311" y="6189119"/>
              <a:ext cx="1" cy="5063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C7F6AC-2413-C00B-F448-85C716FDE0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84047" y="5399649"/>
              <a:ext cx="10032" cy="7232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D9DD46-6C94-9B71-97F5-A5B5FCC2F8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95616" y="5373478"/>
              <a:ext cx="10032" cy="7232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57" name="Right Brace 456">
            <a:extLst>
              <a:ext uri="{FF2B5EF4-FFF2-40B4-BE49-F238E27FC236}">
                <a16:creationId xmlns:a16="http://schemas.microsoft.com/office/drawing/2014/main" id="{2C3B10F8-5859-F539-873A-4457E6F8CCBA}"/>
              </a:ext>
            </a:extLst>
          </p:cNvPr>
          <p:cNvSpPr/>
          <p:nvPr/>
        </p:nvSpPr>
        <p:spPr>
          <a:xfrm rot="16200000">
            <a:off x="6985504" y="1769070"/>
            <a:ext cx="298597" cy="2435271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" name="Equation">
                <a:extLst>
                  <a:ext uri="{FF2B5EF4-FFF2-40B4-BE49-F238E27FC236}">
                    <a16:creationId xmlns:a16="http://schemas.microsoft.com/office/drawing/2014/main" id="{6F2FA72A-AF49-03F6-AD01-BE4F5D0127E4}"/>
                  </a:ext>
                </a:extLst>
              </p:cNvPr>
              <p:cNvSpPr txBox="1"/>
              <p:nvPr/>
            </p:nvSpPr>
            <p:spPr>
              <a:xfrm>
                <a:off x="6731320" y="2232468"/>
                <a:ext cx="925109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458" name="Equation">
                <a:extLst>
                  <a:ext uri="{FF2B5EF4-FFF2-40B4-BE49-F238E27FC236}">
                    <a16:creationId xmlns:a16="http://schemas.microsoft.com/office/drawing/2014/main" id="{6F2FA72A-AF49-03F6-AD01-BE4F5D01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20" y="2232468"/>
                <a:ext cx="92510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9" name="Right Brace 458">
            <a:extLst>
              <a:ext uri="{FF2B5EF4-FFF2-40B4-BE49-F238E27FC236}">
                <a16:creationId xmlns:a16="http://schemas.microsoft.com/office/drawing/2014/main" id="{0A25357B-8756-8331-1A80-32624EB4CCC3}"/>
              </a:ext>
            </a:extLst>
          </p:cNvPr>
          <p:cNvSpPr/>
          <p:nvPr/>
        </p:nvSpPr>
        <p:spPr>
          <a:xfrm rot="16200000">
            <a:off x="13161113" y="-103948"/>
            <a:ext cx="298597" cy="6263936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Equation">
                <a:extLst>
                  <a:ext uri="{FF2B5EF4-FFF2-40B4-BE49-F238E27FC236}">
                    <a16:creationId xmlns:a16="http://schemas.microsoft.com/office/drawing/2014/main" id="{43EA2708-52F5-4D9B-1229-71AFED30ED9B}"/>
                  </a:ext>
                </a:extLst>
              </p:cNvPr>
              <p:cNvSpPr txBox="1"/>
              <p:nvPr/>
            </p:nvSpPr>
            <p:spPr>
              <a:xfrm>
                <a:off x="12847856" y="2218671"/>
                <a:ext cx="925109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460" name="Equation">
                <a:extLst>
                  <a:ext uri="{FF2B5EF4-FFF2-40B4-BE49-F238E27FC236}">
                    <a16:creationId xmlns:a16="http://schemas.microsoft.com/office/drawing/2014/main" id="{43EA2708-52F5-4D9B-1229-71AFED30E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856" y="2218671"/>
                <a:ext cx="92510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79127-42AE-13D0-789E-BF8D392E3ECD}"/>
                  </a:ext>
                </a:extLst>
              </p:cNvPr>
              <p:cNvSpPr txBox="1"/>
              <p:nvPr/>
            </p:nvSpPr>
            <p:spPr>
              <a:xfrm>
                <a:off x="746147" y="9179686"/>
                <a:ext cx="18539220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7030A0"/>
                    </a:solidFill>
                  </a:rPr>
                  <a:t>Problem: </a:t>
                </a:r>
                <a:r>
                  <a:rPr lang="en-US" sz="4400" dirty="0">
                    <a:solidFill>
                      <a:schemeClr val="tx1"/>
                    </a:solidFill>
                  </a:rPr>
                  <a:t>polynomials close to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can cover all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Fold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79127-42AE-13D0-789E-BF8D392E3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47" y="9179686"/>
                <a:ext cx="18539220" cy="701731"/>
              </a:xfrm>
              <a:prstGeom prst="rect">
                <a:avLst/>
              </a:prstGeom>
              <a:blipFill>
                <a:blip r:embed="rId8"/>
                <a:stretch>
                  <a:fillRect l="-1315" t="-28696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330696-D5BE-808F-0BA1-00C012221403}"/>
              </a:ext>
            </a:extLst>
          </p:cNvPr>
          <p:cNvSpPr txBox="1"/>
          <p:nvPr/>
        </p:nvSpPr>
        <p:spPr>
          <a:xfrm>
            <a:off x="746147" y="10257174"/>
            <a:ext cx="18539220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Solution: </a:t>
            </a:r>
            <a:r>
              <a:rPr lang="en-US" sz="4400" dirty="0">
                <a:solidFill>
                  <a:srgbClr val="C00000"/>
                </a:solidFill>
              </a:rPr>
              <a:t>out-of-domain sampling</a:t>
            </a:r>
            <a:r>
              <a:rPr lang="en-US" sz="4400" dirty="0">
                <a:solidFill>
                  <a:schemeClr val="tx1"/>
                </a:solidFill>
              </a:rPr>
              <a:t> sub-protocol (see paper)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quation">
                <a:extLst>
                  <a:ext uri="{FF2B5EF4-FFF2-40B4-BE49-F238E27FC236}">
                    <a16:creationId xmlns:a16="http://schemas.microsoft.com/office/drawing/2014/main" id="{DC9EE4DB-E79B-4C8A-002C-9DDE42315E7F}"/>
                  </a:ext>
                </a:extLst>
              </p:cNvPr>
              <p:cNvSpPr txBox="1"/>
              <p:nvPr/>
            </p:nvSpPr>
            <p:spPr>
              <a:xfrm>
                <a:off x="2939938" y="3042856"/>
                <a:ext cx="2820644" cy="738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Fold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sz="4800" dirty="0"/>
              </a:p>
            </p:txBody>
          </p:sp>
        </mc:Choice>
        <mc:Fallback xmlns="">
          <p:sp>
            <p:nvSpPr>
              <p:cNvPr id="6" name="Equation">
                <a:extLst>
                  <a:ext uri="{FF2B5EF4-FFF2-40B4-BE49-F238E27FC236}">
                    <a16:creationId xmlns:a16="http://schemas.microsoft.com/office/drawing/2014/main" id="{DC9EE4DB-E79B-4C8A-002C-9DDE42315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38" y="3042856"/>
                <a:ext cx="2820644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492EE8-922A-BEBE-F85C-90E1AF866DA6}"/>
              </a:ext>
            </a:extLst>
          </p:cNvPr>
          <p:cNvGrpSpPr/>
          <p:nvPr/>
        </p:nvGrpSpPr>
        <p:grpSpPr>
          <a:xfrm>
            <a:off x="10632638" y="3286881"/>
            <a:ext cx="5794266" cy="480853"/>
            <a:chOff x="10632638" y="3286881"/>
            <a:chExt cx="5794266" cy="4808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73BAFC-839F-868A-0892-EB60B99BE0C7}"/>
                </a:ext>
              </a:extLst>
            </p:cNvPr>
            <p:cNvSpPr/>
            <p:nvPr/>
          </p:nvSpPr>
          <p:spPr>
            <a:xfrm>
              <a:off x="10632638" y="3295532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93FCD1-3F95-FDD2-EB1F-87E6F6E64FED}"/>
                </a:ext>
              </a:extLst>
            </p:cNvPr>
            <p:cNvSpPr/>
            <p:nvPr/>
          </p:nvSpPr>
          <p:spPr>
            <a:xfrm>
              <a:off x="11768926" y="3292022"/>
              <a:ext cx="413556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FA59E3-000B-7BAB-7CA4-6983DF7EC4A6}"/>
                </a:ext>
              </a:extLst>
            </p:cNvPr>
            <p:cNvSpPr/>
            <p:nvPr/>
          </p:nvSpPr>
          <p:spPr>
            <a:xfrm>
              <a:off x="13320549" y="3286881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E7136F-8DB8-EA48-3D1C-771970039006}"/>
                </a:ext>
              </a:extLst>
            </p:cNvPr>
            <p:cNvSpPr/>
            <p:nvPr/>
          </p:nvSpPr>
          <p:spPr>
            <a:xfrm>
              <a:off x="16008725" y="3294901"/>
              <a:ext cx="418179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C1EC3A-FB8B-2E86-1015-CDF7B59A270C}"/>
              </a:ext>
            </a:extLst>
          </p:cNvPr>
          <p:cNvGrpSpPr/>
          <p:nvPr/>
        </p:nvGrpSpPr>
        <p:grpSpPr>
          <a:xfrm>
            <a:off x="6361396" y="3261129"/>
            <a:ext cx="1988676" cy="473491"/>
            <a:chOff x="6361396" y="3261129"/>
            <a:chExt cx="1988676" cy="4734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0A0AF3-EC38-E341-B95B-23553C58A822}"/>
                </a:ext>
              </a:extLst>
            </p:cNvPr>
            <p:cNvSpPr/>
            <p:nvPr/>
          </p:nvSpPr>
          <p:spPr>
            <a:xfrm>
              <a:off x="7915211" y="3262418"/>
              <a:ext cx="434861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E58B05-3E56-7F0E-A721-0E82746D2EEB}"/>
                </a:ext>
              </a:extLst>
            </p:cNvPr>
            <p:cNvSpPr/>
            <p:nvPr/>
          </p:nvSpPr>
          <p:spPr>
            <a:xfrm>
              <a:off x="6361396" y="3261129"/>
              <a:ext cx="366214" cy="472202"/>
            </a:xfrm>
            <a:prstGeom prst="rect">
              <a:avLst/>
            </a:prstGeom>
            <a:solidFill>
              <a:srgbClr val="2E711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6281DC-2C4E-C5FB-B698-218DD08A3CE9}"/>
              </a:ext>
            </a:extLst>
          </p:cNvPr>
          <p:cNvGrpSpPr/>
          <p:nvPr/>
        </p:nvGrpSpPr>
        <p:grpSpPr>
          <a:xfrm>
            <a:off x="5958163" y="3244801"/>
            <a:ext cx="1929531" cy="484929"/>
            <a:chOff x="5958163" y="3244801"/>
            <a:chExt cx="1929531" cy="484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E5A796-1B65-1D6F-A6E4-1FE48AF8AED5}"/>
                </a:ext>
              </a:extLst>
            </p:cNvPr>
            <p:cNvSpPr/>
            <p:nvPr/>
          </p:nvSpPr>
          <p:spPr>
            <a:xfrm>
              <a:off x="5958163" y="3244801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629DB1-E561-B42E-391A-054B8ADBD51F}"/>
                </a:ext>
              </a:extLst>
            </p:cNvPr>
            <p:cNvSpPr/>
            <p:nvPr/>
          </p:nvSpPr>
          <p:spPr>
            <a:xfrm>
              <a:off x="7141675" y="3253359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4DD49D-4EEB-1D1E-2830-D0BFB29E4200}"/>
                </a:ext>
              </a:extLst>
            </p:cNvPr>
            <p:cNvSpPr/>
            <p:nvPr/>
          </p:nvSpPr>
          <p:spPr>
            <a:xfrm>
              <a:off x="6745220" y="3257528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0923E7-92AD-93BC-7F74-8134ADFE4ECE}"/>
                </a:ext>
              </a:extLst>
            </p:cNvPr>
            <p:cNvSpPr/>
            <p:nvPr/>
          </p:nvSpPr>
          <p:spPr>
            <a:xfrm>
              <a:off x="7521480" y="3253063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7A6729-847A-ECA8-AC14-81928F9016B6}"/>
              </a:ext>
            </a:extLst>
          </p:cNvPr>
          <p:cNvGrpSpPr/>
          <p:nvPr/>
        </p:nvGrpSpPr>
        <p:grpSpPr>
          <a:xfrm>
            <a:off x="10250639" y="3272274"/>
            <a:ext cx="5732564" cy="495469"/>
            <a:chOff x="10250639" y="3272274"/>
            <a:chExt cx="5732564" cy="4954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EC63B1-373A-408C-4D7B-463987F42201}"/>
                </a:ext>
              </a:extLst>
            </p:cNvPr>
            <p:cNvSpPr/>
            <p:nvPr/>
          </p:nvSpPr>
          <p:spPr>
            <a:xfrm>
              <a:off x="10250639" y="3272274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A6558E2-17F6-5791-9D63-8AFC5274268E}"/>
                </a:ext>
              </a:extLst>
            </p:cNvPr>
            <p:cNvSpPr/>
            <p:nvPr/>
          </p:nvSpPr>
          <p:spPr>
            <a:xfrm>
              <a:off x="15211474" y="3294901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2C4741-4B37-231B-D1D2-8D782A3FBD79}"/>
                </a:ext>
              </a:extLst>
            </p:cNvPr>
            <p:cNvSpPr/>
            <p:nvPr/>
          </p:nvSpPr>
          <p:spPr>
            <a:xfrm>
              <a:off x="12214280" y="3291625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E6DE8E-46B7-2D6E-02CB-273F7A19B8DD}"/>
                </a:ext>
              </a:extLst>
            </p:cNvPr>
            <p:cNvSpPr/>
            <p:nvPr/>
          </p:nvSpPr>
          <p:spPr>
            <a:xfrm>
              <a:off x="14448282" y="3278392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F5B5D4-EDC8-A471-6889-E9C6B2AB8474}"/>
                </a:ext>
              </a:extLst>
            </p:cNvPr>
            <p:cNvSpPr/>
            <p:nvPr/>
          </p:nvSpPr>
          <p:spPr>
            <a:xfrm>
              <a:off x="12955696" y="3284136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0EB1B33-1226-F108-94FA-BBE8881FD07B}"/>
                </a:ext>
              </a:extLst>
            </p:cNvPr>
            <p:cNvSpPr/>
            <p:nvPr/>
          </p:nvSpPr>
          <p:spPr>
            <a:xfrm>
              <a:off x="15616989" y="3295541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61CFC9F-2981-4099-2C95-277AD1A549ED}"/>
                </a:ext>
              </a:extLst>
            </p:cNvPr>
            <p:cNvSpPr/>
            <p:nvPr/>
          </p:nvSpPr>
          <p:spPr>
            <a:xfrm>
              <a:off x="14037672" y="3278906"/>
              <a:ext cx="366214" cy="472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2BBCCEC-F579-DE7C-5A1C-8397DC9183F8}"/>
                </a:ext>
              </a:extLst>
            </p:cNvPr>
            <p:cNvSpPr/>
            <p:nvPr/>
          </p:nvSpPr>
          <p:spPr>
            <a:xfrm>
              <a:off x="11424288" y="3294901"/>
              <a:ext cx="366214" cy="4722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49" name="TextBox 448">
            <a:extLst>
              <a:ext uri="{FF2B5EF4-FFF2-40B4-BE49-F238E27FC236}">
                <a16:creationId xmlns:a16="http://schemas.microsoft.com/office/drawing/2014/main" id="{87BDCD59-90DE-3D63-02E7-921F7FA9A106}"/>
              </a:ext>
            </a:extLst>
          </p:cNvPr>
          <p:cNvSpPr txBox="1"/>
          <p:nvPr/>
        </p:nvSpPr>
        <p:spPr>
          <a:xfrm>
            <a:off x="2101045" y="11225264"/>
            <a:ext cx="18539220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“forces” prover to choose a unique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E793FA-CA10-6807-C24D-EC4299830E95}"/>
                  </a:ext>
                </a:extLst>
              </p:cNvPr>
              <p:cNvSpPr txBox="1"/>
              <p:nvPr/>
            </p:nvSpPr>
            <p:spPr>
              <a:xfrm>
                <a:off x="746147" y="8024608"/>
                <a:ext cx="18539220" cy="1029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Removing assumption: many polynomials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dirty="0"/>
                  <a:t>-close</a:t>
                </a:r>
                <a:r>
                  <a:rPr lang="en-US" sz="4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E793FA-CA10-6807-C24D-EC429983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47" y="8024608"/>
                <a:ext cx="18539220" cy="1029705"/>
              </a:xfrm>
              <a:prstGeom prst="rect">
                <a:avLst/>
              </a:prstGeom>
              <a:blipFill>
                <a:blip r:embed="rId12"/>
                <a:stretch>
                  <a:fillRect l="-1315" t="-4142" b="-100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51616F55-F720-F8D7-E869-7EC33B8AA071}"/>
                  </a:ext>
                </a:extLst>
              </p:cNvPr>
              <p:cNvSpPr txBox="1"/>
              <p:nvPr/>
            </p:nvSpPr>
            <p:spPr>
              <a:xfrm>
                <a:off x="16865249" y="4566448"/>
                <a:ext cx="641329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51616F55-F720-F8D7-E869-7EC33B8AA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249" y="4566448"/>
                <a:ext cx="641329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19FD05CB-B6C6-4A39-066D-AB1EB65CCAB8}"/>
                  </a:ext>
                </a:extLst>
              </p:cNvPr>
              <p:cNvSpPr txBox="1"/>
              <p:nvPr/>
            </p:nvSpPr>
            <p:spPr>
              <a:xfrm>
                <a:off x="675369" y="5695646"/>
                <a:ext cx="18625400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Fold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/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400" dirty="0"/>
                  <a:t> claimed to be evaluations of same polynomial</a:t>
                </a:r>
              </a:p>
            </p:txBody>
          </p:sp>
        </mc:Choice>
        <mc:Fallback xmlns=""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19FD05CB-B6C6-4A39-066D-AB1EB65C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9" y="5695646"/>
                <a:ext cx="18625400" cy="701731"/>
              </a:xfrm>
              <a:prstGeom prst="rect">
                <a:avLst/>
              </a:prstGeom>
              <a:blipFill>
                <a:blip r:embed="rId15"/>
                <a:stretch>
                  <a:fillRect t="-27826"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3BF1FF3B-3F87-0456-4623-C11E9F114231}"/>
              </a:ext>
            </a:extLst>
          </p:cNvPr>
          <p:cNvGrpSpPr/>
          <p:nvPr/>
        </p:nvGrpSpPr>
        <p:grpSpPr>
          <a:xfrm>
            <a:off x="682982" y="6696299"/>
            <a:ext cx="28584596" cy="1029705"/>
            <a:chOff x="2983571" y="10375634"/>
            <a:chExt cx="28584596" cy="102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50238B98-79AD-0E2A-5D5C-5190CEC624AE}"/>
                    </a:ext>
                  </a:extLst>
                </p:cNvPr>
                <p:cNvSpPr txBox="1"/>
                <p:nvPr/>
              </p:nvSpPr>
              <p:spPr>
                <a:xfrm>
                  <a:off x="14875102" y="10375634"/>
                  <a:ext cx="16693065" cy="10297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4400" dirty="0"/>
                    <a:t> w.h</a:t>
                  </a:r>
                  <a:r>
                    <a:rPr lang="en-US" sz="4400" dirty="0" err="1"/>
                    <a:t>.p</a:t>
                  </a:r>
                  <a:r>
                    <a:rPr lang="en-US" sz="4400" dirty="0"/>
                    <a:t>. </a:t>
                  </a:r>
                  <a14:m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50238B98-79AD-0E2A-5D5C-5190CEC62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5102" y="10375634"/>
                  <a:ext cx="16693065" cy="1029705"/>
                </a:xfrm>
                <a:prstGeom prst="rect">
                  <a:avLst/>
                </a:prstGeom>
                <a:blipFill>
                  <a:blip r:embed="rId16"/>
                  <a:stretch>
                    <a:fillRect t="-4142" b="-100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CE9AE2E9-D1A1-54E2-8F5B-0DD5B442E8E4}"/>
                    </a:ext>
                  </a:extLst>
                </p:cNvPr>
                <p:cNvSpPr txBox="1"/>
                <p:nvPr/>
              </p:nvSpPr>
              <p:spPr>
                <a:xfrm>
                  <a:off x="2983571" y="10377783"/>
                  <a:ext cx="12627428" cy="102508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r>
                    <a:rPr lang="en-US" sz="4400" b="1" dirty="0"/>
                    <a:t>Goal:</a:t>
                  </a:r>
                  <a:r>
                    <a:rPr lang="en-US" sz="4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Fold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4400" dirty="0"/>
                    <a:t> is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dirty="0"/>
                    <a:t>-far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CE9AE2E9-D1A1-54E2-8F5B-0DD5B442E8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571" y="10377783"/>
                  <a:ext cx="12627428" cy="1025089"/>
                </a:xfrm>
                <a:prstGeom prst="rect">
                  <a:avLst/>
                </a:prstGeom>
                <a:blipFill>
                  <a:blip r:embed="rId17"/>
                  <a:stretch>
                    <a:fillRect l="-1931" t="-4762" b="-10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2161B865-81E3-F9C6-30BE-9A67010032E2}"/>
                  </a:ext>
                </a:extLst>
              </p:cNvPr>
              <p:cNvSpPr txBox="1"/>
              <p:nvPr/>
            </p:nvSpPr>
            <p:spPr>
              <a:xfrm>
                <a:off x="17274422" y="4266252"/>
                <a:ext cx="3782189" cy="13140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2161B865-81E3-F9C6-30BE-9A670100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22" y="4266252"/>
                <a:ext cx="3782189" cy="13140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Up 40">
            <a:extLst>
              <a:ext uri="{FF2B5EF4-FFF2-40B4-BE49-F238E27FC236}">
                <a16:creationId xmlns:a16="http://schemas.microsoft.com/office/drawing/2014/main" id="{02CC1A53-47DE-1903-12FB-283405854287}"/>
              </a:ext>
            </a:extLst>
          </p:cNvPr>
          <p:cNvSpPr/>
          <p:nvPr/>
        </p:nvSpPr>
        <p:spPr>
          <a:xfrm>
            <a:off x="6762419" y="3812734"/>
            <a:ext cx="343171" cy="788587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F6C04C-B6E8-2179-E7CE-87B4A3001345}"/>
                  </a:ext>
                </a:extLst>
              </p:cNvPr>
              <p:cNvSpPr txBox="1"/>
              <p:nvPr/>
            </p:nvSpPr>
            <p:spPr>
              <a:xfrm>
                <a:off x="6576412" y="4601321"/>
                <a:ext cx="715184" cy="7571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F6C04C-B6E8-2179-E7CE-87B4A3001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12" y="4601321"/>
                <a:ext cx="715184" cy="7571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F49C16-16C6-B2EE-C259-E08B2A877A75}"/>
                  </a:ext>
                </a:extLst>
              </p:cNvPr>
              <p:cNvSpPr txBox="1"/>
              <p:nvPr/>
            </p:nvSpPr>
            <p:spPr>
              <a:xfrm>
                <a:off x="6495943" y="3135494"/>
                <a:ext cx="911854" cy="5909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F49C16-16C6-B2EE-C259-E08B2A87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943" y="3135494"/>
                <a:ext cx="911854" cy="5909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7523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Folding"/>
          <p:cNvSpPr txBox="1"/>
          <p:nvPr/>
        </p:nvSpPr>
        <p:spPr>
          <a:xfrm>
            <a:off x="1206500" y="1079500"/>
            <a:ext cx="21971000" cy="14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r>
              <a:rPr lang="en-US" dirty="0"/>
              <a:t>STIR: Shift To Improve Rate</a:t>
            </a:r>
            <a:endParaRPr dirty="0"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92340F3A-3F30-B53A-1A4C-AA161DFE7A1D}"/>
              </a:ext>
            </a:extLst>
          </p:cNvPr>
          <p:cNvGrpSpPr/>
          <p:nvPr/>
        </p:nvGrpSpPr>
        <p:grpSpPr>
          <a:xfrm>
            <a:off x="6657891" y="3941112"/>
            <a:ext cx="11448714" cy="3593754"/>
            <a:chOff x="5701927" y="2877082"/>
            <a:chExt cx="11448714" cy="3593754"/>
          </a:xfrm>
        </p:grpSpPr>
        <p:sp>
          <p:nvSpPr>
            <p:cNvPr id="459" name="Rectangle">
              <a:extLst>
                <a:ext uri="{FF2B5EF4-FFF2-40B4-BE49-F238E27FC236}">
                  <a16:creationId xmlns:a16="http://schemas.microsoft.com/office/drawing/2014/main" id="{F1468384-BAB1-5411-92EF-16026B2F633C}"/>
                </a:ext>
              </a:extLst>
            </p:cNvPr>
            <p:cNvSpPr/>
            <p:nvPr/>
          </p:nvSpPr>
          <p:spPr>
            <a:xfrm>
              <a:off x="8920174" y="5459539"/>
              <a:ext cx="1494288" cy="521341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854ADAA5-6843-A752-B693-82237B8A5EFC}"/>
                </a:ext>
              </a:extLst>
            </p:cNvPr>
            <p:cNvGrpSpPr/>
            <p:nvPr/>
          </p:nvGrpSpPr>
          <p:grpSpPr>
            <a:xfrm>
              <a:off x="5701927" y="2877082"/>
              <a:ext cx="11448714" cy="3593754"/>
              <a:chOff x="5701927" y="2877082"/>
              <a:chExt cx="11448714" cy="3593754"/>
            </a:xfrm>
          </p:grpSpPr>
          <p:grpSp>
            <p:nvGrpSpPr>
              <p:cNvPr id="467" name="Group">
                <a:extLst>
                  <a:ext uri="{FF2B5EF4-FFF2-40B4-BE49-F238E27FC236}">
                    <a16:creationId xmlns:a16="http://schemas.microsoft.com/office/drawing/2014/main" id="{0B10EF0C-35F0-2D57-80E9-BE269B33C981}"/>
                  </a:ext>
                </a:extLst>
              </p:cNvPr>
              <p:cNvGrpSpPr/>
              <p:nvPr/>
            </p:nvGrpSpPr>
            <p:grpSpPr>
              <a:xfrm>
                <a:off x="5701927" y="2877082"/>
                <a:ext cx="11448714" cy="1345837"/>
                <a:chOff x="-1942582" y="228539"/>
                <a:chExt cx="11448712" cy="13458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90" name="Equation">
                      <a:extLst>
                        <a:ext uri="{FF2B5EF4-FFF2-40B4-BE49-F238E27FC236}">
                          <a16:creationId xmlns:a16="http://schemas.microsoft.com/office/drawing/2014/main" id="{96D4017F-36B1-02BD-20B9-A8FAF48006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39" y="450996"/>
                      <a:ext cx="527773" cy="73866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91" name="Group">
                  <a:extLst>
                    <a:ext uri="{FF2B5EF4-FFF2-40B4-BE49-F238E27FC236}">
                      <a16:creationId xmlns:a16="http://schemas.microsoft.com/office/drawing/2014/main" id="{CE3783B1-3A39-F29C-E171-C9D1BF593A04}"/>
                    </a:ext>
                  </a:extLst>
                </p:cNvPr>
                <p:cNvGrpSpPr/>
                <p:nvPr/>
              </p:nvGrpSpPr>
              <p:grpSpPr>
                <a:xfrm>
                  <a:off x="-1942582" y="228539"/>
                  <a:ext cx="11448712" cy="1345836"/>
                  <a:chOff x="-1942579" y="228539"/>
                  <a:chExt cx="11448708" cy="134583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m="http://schemas.openxmlformats.org/officeDocument/2006/math" xmlns="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2" name="Rounded Rectangle">
                        <a:extLst>
                          <a:ext uri="{FF2B5EF4-FFF2-40B4-BE49-F238E27FC236}">
                            <a16:creationId xmlns:a16="http://schemas.microsoft.com/office/drawing/2014/main" id="{4E4C4BB6-D028-A79E-6041-12E01979AF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1942579" y="228539"/>
                        <a:ext cx="1270000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xmlns:m="http://schemas.openxmlformats.org/officeDocument/2006/math" xmlns="" val="1"/>
                        </a:ext>
                      </a:extLst>
                    </p:spPr>
                    <p:txBody>
                      <a:bodyPr wrap="square" lIns="50800" tIns="50800" rIns="50800" bIns="50800" numCol="1" anchor="ctr">
                        <a:noAutofit/>
                      </a:bodyPr>
                      <a:lstStyle>
                        <a:lvl1pPr algn="ctr" defTabSz="82550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defRPr sz="32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lvl1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sz="3850" i="1">
                                  <a:solidFill>
                                    <a:srgbClr val="FEFFFE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oMath>
                          </m:oMathPara>
                        </a14:m>
                        <a:endParaRPr dirty="0"/>
                      </a:p>
                    </p:txBody>
                  </p:sp>
                </mc:Choice>
                <mc:Fallback xmlns="">
                  <p:sp>
                    <p:nvSpPr>
                      <p:cNvPr id="493" name="Rounded Rectangle">
                        <a:extLst>
                          <a:ext uri="{FF2B5EF4-FFF2-40B4-BE49-F238E27FC236}">
                            <a16:creationId xmlns:a16="http://schemas.microsoft.com/office/drawing/2014/main" id="{B23C4CFC-60AA-0F72-1380-E4CC2147856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36128" y="304375"/>
                        <a:ext cx="1270001" cy="1270000"/>
                      </a:xfrm>
                      <a:prstGeom prst="roundRect">
                        <a:avLst>
                          <a:gd name="adj" fmla="val 15000"/>
                        </a:avLst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81" name="Group">
                <a:extLst>
                  <a:ext uri="{FF2B5EF4-FFF2-40B4-BE49-F238E27FC236}">
                    <a16:creationId xmlns:a16="http://schemas.microsoft.com/office/drawing/2014/main" id="{5AFB01C4-E58E-4E2B-DEA6-8E91EB2E6A64}"/>
                  </a:ext>
                </a:extLst>
              </p:cNvPr>
              <p:cNvGrpSpPr/>
              <p:nvPr/>
            </p:nvGrpSpPr>
            <p:grpSpPr>
              <a:xfrm>
                <a:off x="8928833" y="3252826"/>
                <a:ext cx="4880354" cy="561372"/>
                <a:chOff x="-736942" y="-33691"/>
                <a:chExt cx="4880350" cy="561370"/>
              </a:xfrm>
            </p:grpSpPr>
            <p:sp>
              <p:nvSpPr>
                <p:cNvPr id="482" name="Rectangle">
                  <a:extLst>
                    <a:ext uri="{FF2B5EF4-FFF2-40B4-BE49-F238E27FC236}">
                      <a16:creationId xmlns:a16="http://schemas.microsoft.com/office/drawing/2014/main" id="{F83BC036-C376-C9FB-B6C7-6D8FC1E6C171}"/>
                    </a:ext>
                  </a:extLst>
                </p:cNvPr>
                <p:cNvSpPr/>
                <p:nvPr/>
              </p:nvSpPr>
              <p:spPr>
                <a:xfrm>
                  <a:off x="-736942" y="-33691"/>
                  <a:ext cx="4880350" cy="561370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83" name="Line">
                  <a:extLst>
                    <a:ext uri="{FF2B5EF4-FFF2-40B4-BE49-F238E27FC236}">
                      <a16:creationId xmlns:a16="http://schemas.microsoft.com/office/drawing/2014/main" id="{851B3A34-5B50-EEAF-CB2F-D9593132D055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4" name="Line">
                  <a:extLst>
                    <a:ext uri="{FF2B5EF4-FFF2-40B4-BE49-F238E27FC236}">
                      <a16:creationId xmlns:a16="http://schemas.microsoft.com/office/drawing/2014/main" id="{7E6C69FC-F41D-B62A-3269-B461E7A6B43A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5" name="Line">
                  <a:extLst>
                    <a:ext uri="{FF2B5EF4-FFF2-40B4-BE49-F238E27FC236}">
                      <a16:creationId xmlns:a16="http://schemas.microsoft.com/office/drawing/2014/main" id="{D3ADB2F0-C539-CAE0-06D7-0A52FD7CFC94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6" name="Line">
                  <a:extLst>
                    <a:ext uri="{FF2B5EF4-FFF2-40B4-BE49-F238E27FC236}">
                      <a16:creationId xmlns:a16="http://schemas.microsoft.com/office/drawing/2014/main" id="{DA5E3117-85A3-262A-E727-720BEA93C0AB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7" name="Line">
                  <a:extLst>
                    <a:ext uri="{FF2B5EF4-FFF2-40B4-BE49-F238E27FC236}">
                      <a16:creationId xmlns:a16="http://schemas.microsoft.com/office/drawing/2014/main" id="{92AE1409-35F1-388C-BDBE-16EEFCA81820}"/>
                    </a:ext>
                  </a:extLst>
                </p:cNvPr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8" name="Line">
                  <a:extLst>
                    <a:ext uri="{FF2B5EF4-FFF2-40B4-BE49-F238E27FC236}">
                      <a16:creationId xmlns:a16="http://schemas.microsoft.com/office/drawing/2014/main" id="{74706F48-FFE5-2FF5-A277-D8B3A10360FD}"/>
                    </a:ext>
                  </a:extLst>
                </p:cNvPr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489" name="Line">
                  <a:extLst>
                    <a:ext uri="{FF2B5EF4-FFF2-40B4-BE49-F238E27FC236}">
                      <a16:creationId xmlns:a16="http://schemas.microsoft.com/office/drawing/2014/main" id="{B638A5DA-19BA-56B6-9DF6-681B520F05C3}"/>
                    </a:ext>
                  </a:extLst>
                </p:cNvPr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DF393626-4CF1-A223-00F4-9AB1DC1DAAF5}"/>
                  </a:ext>
                </a:extLst>
              </p:cNvPr>
              <p:cNvGrpSpPr/>
              <p:nvPr/>
            </p:nvGrpSpPr>
            <p:grpSpPr>
              <a:xfrm>
                <a:off x="9681205" y="3869314"/>
                <a:ext cx="4127981" cy="2601522"/>
                <a:chOff x="9681205" y="5663117"/>
                <a:chExt cx="4127981" cy="2601522"/>
              </a:xfrm>
            </p:grpSpPr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A1B22769-CEB7-51A7-5FA0-EF24A506337D}"/>
                    </a:ext>
                  </a:extLst>
                </p:cNvPr>
                <p:cNvCxnSpPr>
                  <a:cxnSpLocks/>
                  <a:stCxn id="28" idx="2"/>
                </p:cNvCxnSpPr>
                <p:nvPr/>
              </p:nvCxnSpPr>
              <p:spPr>
                <a:xfrm flipV="1">
                  <a:off x="9827555" y="6768637"/>
                  <a:ext cx="95762" cy="149600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7D2CFF91-35BD-7818-F4B2-ED44A8C51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45426" y="5663117"/>
                  <a:ext cx="3363760" cy="16115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476" name="Group">
                  <a:extLst>
                    <a:ext uri="{FF2B5EF4-FFF2-40B4-BE49-F238E27FC236}">
                      <a16:creationId xmlns:a16="http://schemas.microsoft.com/office/drawing/2014/main" id="{20AF6C91-05F0-7CC3-02C9-B3C16812A34B}"/>
                    </a:ext>
                  </a:extLst>
                </p:cNvPr>
                <p:cNvGrpSpPr/>
                <p:nvPr/>
              </p:nvGrpSpPr>
              <p:grpSpPr>
                <a:xfrm>
                  <a:off x="9681205" y="7278408"/>
                  <a:ext cx="374753" cy="510272"/>
                  <a:chOff x="-15532" y="306081"/>
                  <a:chExt cx="374753" cy="510270"/>
                </a:xfrm>
              </p:grpSpPr>
              <p:sp>
                <p:nvSpPr>
                  <p:cNvPr id="477" name="Line">
                    <a:extLst>
                      <a:ext uri="{FF2B5EF4-FFF2-40B4-BE49-F238E27FC236}">
                        <a16:creationId xmlns:a16="http://schemas.microsoft.com/office/drawing/2014/main" id="{DFAEBA26-62A6-A108-72DF-339130E12FDD}"/>
                      </a:ext>
                    </a:extLst>
                  </p:cNvPr>
                  <p:cNvSpPr/>
                  <p:nvPr/>
                </p:nvSpPr>
                <p:spPr>
                  <a:xfrm flipV="1">
                    <a:off x="-15532" y="310044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79" name="Line">
                    <a:extLst>
                      <a:ext uri="{FF2B5EF4-FFF2-40B4-BE49-F238E27FC236}">
                        <a16:creationId xmlns:a16="http://schemas.microsoft.com/office/drawing/2014/main" id="{44BD5D11-FFD3-6844-EEC4-0A95428F3460}"/>
                      </a:ext>
                    </a:extLst>
                  </p:cNvPr>
                  <p:cNvSpPr/>
                  <p:nvPr/>
                </p:nvSpPr>
                <p:spPr>
                  <a:xfrm flipV="1">
                    <a:off x="359220" y="306081"/>
                    <a:ext cx="1" cy="50630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ysDash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4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n-US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Fold</m:t>
                          </m:r>
                          <m:d>
                            <m:dPr>
                              <m:ctrlP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𝑓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,</m:t>
                              </m:r>
                              <m:r>
                                <a:rPr kumimoji="0" lang="en-US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𝛼</m:t>
                              </m:r>
                            </m:e>
                          </m:d>
                        </m:oMath>
                      </m:oMathPara>
                    </a14:m>
                    <a:endParaRPr kumimoji="0" lang="en-US" sz="5400" b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470" name="TextBox 469">
                    <a:extLst>
                      <a:ext uri="{FF2B5EF4-FFF2-40B4-BE49-F238E27FC236}">
                        <a16:creationId xmlns:a16="http://schemas.microsoft.com/office/drawing/2014/main" id="{7994584B-7CD0-6F2D-B7FF-04F3347C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5720" y="5029431"/>
                    <a:ext cx="2923236" cy="7673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1" name="Group">
                <a:extLst>
                  <a:ext uri="{FF2B5EF4-FFF2-40B4-BE49-F238E27FC236}">
                    <a16:creationId xmlns:a16="http://schemas.microsoft.com/office/drawing/2014/main" id="{E4F01873-B856-8B65-D9CA-763D4DF9D8BE}"/>
                  </a:ext>
                </a:extLst>
              </p:cNvPr>
              <p:cNvGrpSpPr/>
              <p:nvPr/>
            </p:nvGrpSpPr>
            <p:grpSpPr>
              <a:xfrm>
                <a:off x="8598898" y="3954209"/>
                <a:ext cx="5210288" cy="738664"/>
                <a:chOff x="-816655" y="-143059"/>
                <a:chExt cx="5210286" cy="738661"/>
              </a:xfrm>
            </p:grpSpPr>
            <p:sp>
              <p:nvSpPr>
                <p:cNvPr id="472" name="Line">
                  <a:extLst>
                    <a:ext uri="{FF2B5EF4-FFF2-40B4-BE49-F238E27FC236}">
                      <a16:creationId xmlns:a16="http://schemas.microsoft.com/office/drawing/2014/main" id="{9BE2F02A-42C2-31A3-4380-E29F48B08F85}"/>
                    </a:ext>
                  </a:extLst>
                </p:cNvPr>
                <p:cNvSpPr/>
                <p:nvPr/>
              </p:nvSpPr>
              <p:spPr>
                <a:xfrm flipH="1" flipV="1">
                  <a:off x="-816655" y="525114"/>
                  <a:ext cx="5210286" cy="1807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miter lim="400000"/>
                  <a:tailEnd type="triangle" w="lg" len="lg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4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oMath>
                        </m:oMathPara>
                      </a14:m>
                      <a:endParaRPr sz="4800" dirty="0"/>
                    </a:p>
                  </p:txBody>
                </p:sp>
              </mc:Choice>
              <mc:Fallback xmlns="">
                <p:sp>
                  <p:nvSpPr>
                    <p:cNvPr id="473" name="Equation">
                      <a:extLst>
                        <a:ext uri="{FF2B5EF4-FFF2-40B4-BE49-F238E27FC236}">
                          <a16:creationId xmlns:a16="http://schemas.microsoft.com/office/drawing/2014/main" id="{ABE57C18-3CDD-B7C4-5B90-5C2C3D9243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906" y="-143059"/>
                      <a:ext cx="1793760" cy="73866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61" name="Line">
              <a:extLst>
                <a:ext uri="{FF2B5EF4-FFF2-40B4-BE49-F238E27FC236}">
                  <a16:creationId xmlns:a16="http://schemas.microsoft.com/office/drawing/2014/main" id="{39DF5B94-CA49-79D0-7196-4A03AB461FA5}"/>
                </a:ext>
              </a:extLst>
            </p:cNvPr>
            <p:cNvSpPr/>
            <p:nvPr/>
          </p:nvSpPr>
          <p:spPr>
            <a:xfrm flipV="1">
              <a:off x="9738932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62" name="Line">
              <a:extLst>
                <a:ext uri="{FF2B5EF4-FFF2-40B4-BE49-F238E27FC236}">
                  <a16:creationId xmlns:a16="http://schemas.microsoft.com/office/drawing/2014/main" id="{D8D76518-0F9C-4814-6007-90AE4610D7D5}"/>
                </a:ext>
              </a:extLst>
            </p:cNvPr>
            <p:cNvSpPr/>
            <p:nvPr/>
          </p:nvSpPr>
          <p:spPr>
            <a:xfrm flipV="1">
              <a:off x="9326575" y="328452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63" name="Line">
              <a:extLst>
                <a:ext uri="{FF2B5EF4-FFF2-40B4-BE49-F238E27FC236}">
                  <a16:creationId xmlns:a16="http://schemas.microsoft.com/office/drawing/2014/main" id="{C201DCB0-4C0E-B68F-2FC6-45A72A3E3E0C}"/>
                </a:ext>
              </a:extLst>
            </p:cNvPr>
            <p:cNvSpPr/>
            <p:nvPr/>
          </p:nvSpPr>
          <p:spPr>
            <a:xfrm flipV="1">
              <a:off x="12747664" y="3283964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4" name="Line">
              <a:extLst>
                <a:ext uri="{FF2B5EF4-FFF2-40B4-BE49-F238E27FC236}">
                  <a16:creationId xmlns:a16="http://schemas.microsoft.com/office/drawing/2014/main" id="{2F087BFF-E0B3-23D5-433F-7B4E8B6EC9E5}"/>
                </a:ext>
              </a:extLst>
            </p:cNvPr>
            <p:cNvSpPr/>
            <p:nvPr/>
          </p:nvSpPr>
          <p:spPr>
            <a:xfrm flipV="1">
              <a:off x="13075587" y="3316516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5" name="Line">
              <a:extLst>
                <a:ext uri="{FF2B5EF4-FFF2-40B4-BE49-F238E27FC236}">
                  <a16:creationId xmlns:a16="http://schemas.microsoft.com/office/drawing/2014/main" id="{C7F785D9-BFFD-9147-7514-CA7AB89E55BD}"/>
                </a:ext>
              </a:extLst>
            </p:cNvPr>
            <p:cNvSpPr/>
            <p:nvPr/>
          </p:nvSpPr>
          <p:spPr>
            <a:xfrm flipV="1">
              <a:off x="9275950" y="5451675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66" name="Line">
              <a:extLst>
                <a:ext uri="{FF2B5EF4-FFF2-40B4-BE49-F238E27FC236}">
                  <a16:creationId xmlns:a16="http://schemas.microsoft.com/office/drawing/2014/main" id="{70A92D46-B67F-30D8-2DCE-F03073062B94}"/>
                </a:ext>
              </a:extLst>
            </p:cNvPr>
            <p:cNvSpPr/>
            <p:nvPr/>
          </p:nvSpPr>
          <p:spPr>
            <a:xfrm flipV="1">
              <a:off x="13414253" y="326517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Arrow: U-Turn 1">
            <a:extLst>
              <a:ext uri="{FF2B5EF4-FFF2-40B4-BE49-F238E27FC236}">
                <a16:creationId xmlns:a16="http://schemas.microsoft.com/office/drawing/2014/main" id="{8EECBA5D-A129-5294-84E6-7364E5AFEBB3}"/>
              </a:ext>
            </a:extLst>
          </p:cNvPr>
          <p:cNvSpPr/>
          <p:nvPr/>
        </p:nvSpPr>
        <p:spPr>
          <a:xfrm rot="16200000">
            <a:off x="1800593" y="4701961"/>
            <a:ext cx="6133160" cy="3886199"/>
          </a:xfrm>
          <a:prstGeom prst="uturnArrow">
            <a:avLst>
              <a:gd name="adj1" fmla="val 8473"/>
              <a:gd name="adj2" fmla="val 10994"/>
              <a:gd name="adj3" fmla="val 26331"/>
              <a:gd name="adj4" fmla="val 38865"/>
              <a:gd name="adj5" fmla="val 7612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7C9C1F-FFDD-5CE0-C1B2-06B7A61EA987}"/>
              </a:ext>
            </a:extLst>
          </p:cNvPr>
          <p:cNvSpPr/>
          <p:nvPr/>
        </p:nvSpPr>
        <p:spPr>
          <a:xfrm>
            <a:off x="2064645" y="6561633"/>
            <a:ext cx="2141316" cy="658336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Recurse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B18DB1-E2D1-74B6-CF42-2E455360BCCB}"/>
              </a:ext>
            </a:extLst>
          </p:cNvPr>
          <p:cNvGrpSpPr/>
          <p:nvPr/>
        </p:nvGrpSpPr>
        <p:grpSpPr>
          <a:xfrm>
            <a:off x="8623591" y="7557774"/>
            <a:ext cx="4784749" cy="774827"/>
            <a:chOff x="7737132" y="6877165"/>
            <a:chExt cx="4784749" cy="774827"/>
          </a:xfrm>
        </p:grpSpPr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22B05FCE-67C0-909C-8FC9-8FA3F9FED620}"/>
                </a:ext>
              </a:extLst>
            </p:cNvPr>
            <p:cNvGrpSpPr/>
            <p:nvPr/>
          </p:nvGrpSpPr>
          <p:grpSpPr>
            <a:xfrm>
              <a:off x="8668403" y="7111447"/>
              <a:ext cx="3853478" cy="527680"/>
              <a:chOff x="0" y="790238"/>
              <a:chExt cx="3853476" cy="527679"/>
            </a:xfrm>
          </p:grpSpPr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3F93527C-74BB-2F00-6A98-7A21B386042D}"/>
                  </a:ext>
                </a:extLst>
              </p:cNvPr>
              <p:cNvSpPr/>
              <p:nvPr/>
            </p:nvSpPr>
            <p:spPr>
              <a:xfrm>
                <a:off x="0" y="1054078"/>
                <a:ext cx="3853476" cy="1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 w="lg" len="lg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DE8FF432-9F9D-22E0-A132-1AF13766E447}"/>
                  </a:ext>
                </a:extLst>
              </p:cNvPr>
              <p:cNvGrpSpPr/>
              <p:nvPr/>
            </p:nvGrpSpPr>
            <p:grpSpPr>
              <a:xfrm>
                <a:off x="351938" y="790238"/>
                <a:ext cx="3009868" cy="527679"/>
                <a:chOff x="0" y="-1"/>
                <a:chExt cx="3009866" cy="527678"/>
              </a:xfrm>
            </p:grpSpPr>
            <p:sp>
              <p:nvSpPr>
                <p:cNvPr id="18" name="Rectangle">
                  <a:extLst>
                    <a:ext uri="{FF2B5EF4-FFF2-40B4-BE49-F238E27FC236}">
                      <a16:creationId xmlns:a16="http://schemas.microsoft.com/office/drawing/2014/main" id="{AA3204CC-5CED-26AD-BF35-E01FB09CB36D}"/>
                    </a:ext>
                  </a:extLst>
                </p:cNvPr>
                <p:cNvSpPr/>
                <p:nvPr/>
              </p:nvSpPr>
              <p:spPr>
                <a:xfrm>
                  <a:off x="0" y="17022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9" name="Line">
                  <a:extLst>
                    <a:ext uri="{FF2B5EF4-FFF2-40B4-BE49-F238E27FC236}">
                      <a16:creationId xmlns:a16="http://schemas.microsoft.com/office/drawing/2014/main" id="{48A8B659-FC90-CB5A-E71C-FFB92FBFF9FE}"/>
                    </a:ext>
                  </a:extLst>
                </p:cNvPr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Line">
                  <a:extLst>
                    <a:ext uri="{FF2B5EF4-FFF2-40B4-BE49-F238E27FC236}">
                      <a16:creationId xmlns:a16="http://schemas.microsoft.com/office/drawing/2014/main" id="{B8D9999E-42A7-C6C4-8921-A58A9C0CC15D}"/>
                    </a:ext>
                  </a:extLst>
                </p:cNvPr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Line">
                  <a:extLst>
                    <a:ext uri="{FF2B5EF4-FFF2-40B4-BE49-F238E27FC236}">
                      <a16:creationId xmlns:a16="http://schemas.microsoft.com/office/drawing/2014/main" id="{73CB82EA-4B16-5DC0-E876-563766A87DCD}"/>
                    </a:ext>
                  </a:extLst>
                </p:cNvPr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Line">
                  <a:extLst>
                    <a:ext uri="{FF2B5EF4-FFF2-40B4-BE49-F238E27FC236}">
                      <a16:creationId xmlns:a16="http://schemas.microsoft.com/office/drawing/2014/main" id="{0AE2C544-7CF7-2E0B-81DB-AAAF5A25AB0E}"/>
                    </a:ext>
                  </a:extLst>
                </p:cNvPr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Equation">
                  <a:extLst>
                    <a:ext uri="{FF2B5EF4-FFF2-40B4-BE49-F238E27FC236}">
                      <a16:creationId xmlns:a16="http://schemas.microsoft.com/office/drawing/2014/main" id="{B672912F-AE5A-49F8-25CB-1E56F159541B}"/>
                    </a:ext>
                  </a:extLst>
                </p:cNvPr>
                <p:cNvSpPr txBox="1"/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23" name="Equation">
                  <a:extLst>
                    <a:ext uri="{FF2B5EF4-FFF2-40B4-BE49-F238E27FC236}">
                      <a16:creationId xmlns:a16="http://schemas.microsoft.com/office/drawing/2014/main" id="{B672912F-AE5A-49F8-25CB-1E56F1595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132" y="6877165"/>
                  <a:ext cx="55874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ine">
              <a:extLst>
                <a:ext uri="{FF2B5EF4-FFF2-40B4-BE49-F238E27FC236}">
                  <a16:creationId xmlns:a16="http://schemas.microsoft.com/office/drawing/2014/main" id="{BA5D302A-53E6-9167-FC1A-210986AEB171}"/>
                </a:ext>
              </a:extLst>
            </p:cNvPr>
            <p:cNvSpPr/>
            <p:nvPr/>
          </p:nvSpPr>
          <p:spPr>
            <a:xfrm flipV="1">
              <a:off x="10947082" y="713064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7D483D49-12ED-C43B-B49B-A6863324D2BD}"/>
                </a:ext>
              </a:extLst>
            </p:cNvPr>
            <p:cNvSpPr/>
            <p:nvPr/>
          </p:nvSpPr>
          <p:spPr>
            <a:xfrm flipV="1">
              <a:off x="11299021" y="7145683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618C17E8-D7CD-A9C0-2AB0-889CF73B64D3}"/>
                </a:ext>
              </a:extLst>
            </p:cNvPr>
            <p:cNvSpPr/>
            <p:nvPr/>
          </p:nvSpPr>
          <p:spPr>
            <a:xfrm flipV="1">
              <a:off x="11650960" y="7110042"/>
              <a:ext cx="1" cy="506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EB266F-F0B9-DDC0-EBDC-1D758EDE5123}"/>
              </a:ext>
            </a:extLst>
          </p:cNvPr>
          <p:cNvGrpSpPr/>
          <p:nvPr/>
        </p:nvGrpSpPr>
        <p:grpSpPr>
          <a:xfrm>
            <a:off x="9824920" y="3528258"/>
            <a:ext cx="4940230" cy="4207910"/>
            <a:chOff x="8868956" y="2464228"/>
            <a:chExt cx="4940230" cy="42079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C3ED38-209B-B392-7FCF-40F994351BE0}"/>
                </a:ext>
              </a:extLst>
            </p:cNvPr>
            <p:cNvGrpSpPr/>
            <p:nvPr/>
          </p:nvGrpSpPr>
          <p:grpSpPr>
            <a:xfrm>
              <a:off x="8868956" y="2464228"/>
              <a:ext cx="4940230" cy="4207910"/>
              <a:chOff x="8868956" y="2464228"/>
              <a:chExt cx="4940230" cy="4207910"/>
            </a:xfrm>
          </p:grpSpPr>
          <p:sp>
            <p:nvSpPr>
              <p:cNvPr id="28" name="Right Brace 27">
                <a:extLst>
                  <a:ext uri="{FF2B5EF4-FFF2-40B4-BE49-F238E27FC236}">
                    <a16:creationId xmlns:a16="http://schemas.microsoft.com/office/drawing/2014/main" id="{7FC53EB6-3D35-42C9-80AB-966FEAD7CD0E}"/>
                  </a:ext>
                </a:extLst>
              </p:cNvPr>
              <p:cNvSpPr/>
              <p:nvPr/>
            </p:nvSpPr>
            <p:spPr>
              <a:xfrm rot="16200000" flipV="1">
                <a:off x="9562959" y="4470385"/>
                <a:ext cx="245052" cy="1627789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Equation">
                    <a:extLst>
                      <a:ext uri="{FF2B5EF4-FFF2-40B4-BE49-F238E27FC236}">
                        <a16:creationId xmlns:a16="http://schemas.microsoft.com/office/drawing/2014/main" id="{47A79104-85FA-1F9C-483A-12B1A53174AE}"/>
                      </a:ext>
                    </a:extLst>
                  </p:cNvPr>
                  <p:cNvSpPr txBox="1"/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29" name="Equation">
                    <a:extLst>
                      <a:ext uri="{FF2B5EF4-FFF2-40B4-BE49-F238E27FC236}">
                        <a16:creationId xmlns:a16="http://schemas.microsoft.com/office/drawing/2014/main" id="{47A79104-85FA-1F9C-483A-12B1A53174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6092" y="4673865"/>
                    <a:ext cx="921964" cy="5110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id="{F910B9F9-C618-8BE9-DEBD-C8EBE07FFC7B}"/>
                  </a:ext>
                </a:extLst>
              </p:cNvPr>
              <p:cNvSpPr/>
              <p:nvPr/>
            </p:nvSpPr>
            <p:spPr>
              <a:xfrm rot="16200000" flipV="1">
                <a:off x="10261324" y="5022372"/>
                <a:ext cx="272814" cy="3026718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Equation">
                    <a:extLst>
                      <a:ext uri="{FF2B5EF4-FFF2-40B4-BE49-F238E27FC236}">
                        <a16:creationId xmlns:a16="http://schemas.microsoft.com/office/drawing/2014/main" id="{4342ABA0-740C-4BA3-C380-395D4BBDF02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1" name="Equation">
                    <a:extLst>
                      <a:ext uri="{FF2B5EF4-FFF2-40B4-BE49-F238E27FC236}">
                        <a16:creationId xmlns:a16="http://schemas.microsoft.com/office/drawing/2014/main" id="{4342ABA0-740C-4BA3-C380-395D4BBDF0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8719" y="5924735"/>
                    <a:ext cx="786048" cy="49244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Right Brace 31">
                <a:extLst>
                  <a:ext uri="{FF2B5EF4-FFF2-40B4-BE49-F238E27FC236}">
                    <a16:creationId xmlns:a16="http://schemas.microsoft.com/office/drawing/2014/main" id="{2BB710C3-827B-1AB3-7738-B81F5595B25A}"/>
                  </a:ext>
                </a:extLst>
              </p:cNvPr>
              <p:cNvSpPr/>
              <p:nvPr/>
            </p:nvSpPr>
            <p:spPr>
              <a:xfrm rot="16200000">
                <a:off x="11228705" y="593168"/>
                <a:ext cx="220731" cy="4940230"/>
              </a:xfrm>
              <a:prstGeom prst="rightBrac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Equation">
                    <a:extLst>
                      <a:ext uri="{FF2B5EF4-FFF2-40B4-BE49-F238E27FC236}">
                        <a16:creationId xmlns:a16="http://schemas.microsoft.com/office/drawing/2014/main" id="{79B0218F-3050-9A95-1752-37266292791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sz="3200" dirty="0"/>
                  </a:p>
                </p:txBody>
              </p:sp>
            </mc:Choice>
            <mc:Fallback xmlns="">
              <p:sp>
                <p:nvSpPr>
                  <p:cNvPr id="33" name="Equation">
                    <a:extLst>
                      <a:ext uri="{FF2B5EF4-FFF2-40B4-BE49-F238E27FC236}">
                        <a16:creationId xmlns:a16="http://schemas.microsoft.com/office/drawing/2014/main" id="{79B0218F-3050-9A95-1752-3726629279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6210" y="2464228"/>
                    <a:ext cx="356444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Equation">
                  <a:extLst>
                    <a:ext uri="{FF2B5EF4-FFF2-40B4-BE49-F238E27FC236}">
                      <a16:creationId xmlns:a16="http://schemas.microsoft.com/office/drawing/2014/main" id="{490FF35A-CA3A-4B61-978A-4B7702AD6769}"/>
                    </a:ext>
                  </a:extLst>
                </p:cNvPr>
                <p:cNvSpPr txBox="1"/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:r>
                    <a:rPr lang="en-US" sz="2800" dirty="0"/>
                    <a:t>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a14:m>
                  <a:r>
                    <a:rPr lang="en-US" sz="2800" dirty="0"/>
                    <a:t>)</a:t>
                  </a:r>
                  <a:endParaRPr sz="2800" dirty="0"/>
                </a:p>
              </p:txBody>
            </p:sp>
          </mc:Choice>
          <mc:Fallback xmlns="">
            <p:sp>
              <p:nvSpPr>
                <p:cNvPr id="37" name="Equation">
                  <a:extLst>
                    <a:ext uri="{FF2B5EF4-FFF2-40B4-BE49-F238E27FC236}">
                      <a16:creationId xmlns:a16="http://schemas.microsoft.com/office/drawing/2014/main" id="{490FF35A-CA3A-4B61-978A-4B7702AD6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5983" y="4697463"/>
                  <a:ext cx="1117357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19672" t="-25352" r="-17486" b="-4929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6CBD441B-81E0-8162-A417-85CC64089582}"/>
              </a:ext>
            </a:extLst>
          </p:cNvPr>
          <p:cNvGrpSpPr/>
          <p:nvPr/>
        </p:nvGrpSpPr>
        <p:grpSpPr>
          <a:xfrm>
            <a:off x="8592929" y="8317561"/>
            <a:ext cx="4323732" cy="2053104"/>
            <a:chOff x="7636965" y="7253531"/>
            <a:chExt cx="4293079" cy="20531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12B5D1-969C-AD60-E90E-9259CA3001DF}"/>
                </a:ext>
              </a:extLst>
            </p:cNvPr>
            <p:cNvGrpSpPr/>
            <p:nvPr/>
          </p:nvGrpSpPr>
          <p:grpSpPr>
            <a:xfrm>
              <a:off x="7636965" y="8531808"/>
              <a:ext cx="4293079" cy="774827"/>
              <a:chOff x="7737132" y="7404702"/>
              <a:chExt cx="4293079" cy="774827"/>
            </a:xfrm>
          </p:grpSpPr>
          <p:grpSp>
            <p:nvGrpSpPr>
              <p:cNvPr id="52" name="Group">
                <a:extLst>
                  <a:ext uri="{FF2B5EF4-FFF2-40B4-BE49-F238E27FC236}">
                    <a16:creationId xmlns:a16="http://schemas.microsoft.com/office/drawing/2014/main" id="{C95E57FB-DEED-1F9A-8632-0BAA1ABDD474}"/>
                  </a:ext>
                </a:extLst>
              </p:cNvPr>
              <p:cNvGrpSpPr/>
              <p:nvPr/>
            </p:nvGrpSpPr>
            <p:grpSpPr>
              <a:xfrm>
                <a:off x="9020341" y="7638984"/>
                <a:ext cx="3009870" cy="527680"/>
                <a:chOff x="0" y="527536"/>
                <a:chExt cx="3009866" cy="527678"/>
              </a:xfrm>
            </p:grpSpPr>
            <p:sp>
              <p:nvSpPr>
                <p:cNvPr id="54" name="Rectangle">
                  <a:extLst>
                    <a:ext uri="{FF2B5EF4-FFF2-40B4-BE49-F238E27FC236}">
                      <a16:creationId xmlns:a16="http://schemas.microsoft.com/office/drawing/2014/main" id="{80F68780-8DBE-B4D4-DCB9-5D1A7A7D6912}"/>
                    </a:ext>
                  </a:extLst>
                </p:cNvPr>
                <p:cNvSpPr/>
                <p:nvPr/>
              </p:nvSpPr>
              <p:spPr>
                <a:xfrm>
                  <a:off x="0" y="544559"/>
                  <a:ext cx="3009866" cy="510655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ysDot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5" name="Line">
                  <a:extLst>
                    <a:ext uri="{FF2B5EF4-FFF2-40B4-BE49-F238E27FC236}">
                      <a16:creationId xmlns:a16="http://schemas.microsoft.com/office/drawing/2014/main" id="{B8924AB9-8E71-DFA7-92DE-8003474A14EB}"/>
                    </a:ext>
                  </a:extLst>
                </p:cNvPr>
                <p:cNvSpPr/>
                <p:nvPr/>
              </p:nvSpPr>
              <p:spPr>
                <a:xfrm flipV="1">
                  <a:off x="1574800" y="52753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E3F1600B-5481-D2B9-644D-F2634318569D}"/>
                    </a:ext>
                  </a:extLst>
                </p:cNvPr>
                <p:cNvSpPr/>
                <p:nvPr/>
              </p:nvSpPr>
              <p:spPr>
                <a:xfrm flipV="1">
                  <a:off x="795866" y="538222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Line">
                  <a:extLst>
                    <a:ext uri="{FF2B5EF4-FFF2-40B4-BE49-F238E27FC236}">
                      <a16:creationId xmlns:a16="http://schemas.microsoft.com/office/drawing/2014/main" id="{11C73334-2767-5BDF-F6D8-45797098391E}"/>
                    </a:ext>
                  </a:extLst>
                </p:cNvPr>
                <p:cNvSpPr/>
                <p:nvPr/>
              </p:nvSpPr>
              <p:spPr>
                <a:xfrm flipV="1">
                  <a:off x="1185333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8" name="Line">
                  <a:extLst>
                    <a:ext uri="{FF2B5EF4-FFF2-40B4-BE49-F238E27FC236}">
                      <a16:creationId xmlns:a16="http://schemas.microsoft.com/office/drawing/2014/main" id="{DA27A77F-7DA0-D25A-1226-A57DC8C71BB8}"/>
                    </a:ext>
                  </a:extLst>
                </p:cNvPr>
                <p:cNvSpPr/>
                <p:nvPr/>
              </p:nvSpPr>
              <p:spPr>
                <a:xfrm flipV="1">
                  <a:off x="406400" y="541916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ysDash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Equation">
                    <a:extLst>
                      <a:ext uri="{FF2B5EF4-FFF2-40B4-BE49-F238E27FC236}">
                        <a16:creationId xmlns:a16="http://schemas.microsoft.com/office/drawing/2014/main" id="{33BBFCB4-7193-53BA-E2FB-6AEC64CDD3E3}"/>
                      </a:ext>
                    </a:extLst>
                  </p:cNvPr>
                  <p:cNvSpPr txBox="1"/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sz="4800" dirty="0"/>
                  </a:p>
                </p:txBody>
              </p:sp>
            </mc:Choice>
            <mc:Fallback xmlns="">
              <p:sp>
                <p:nvSpPr>
                  <p:cNvPr id="43" name="Equation">
                    <a:extLst>
                      <a:ext uri="{FF2B5EF4-FFF2-40B4-BE49-F238E27FC236}">
                        <a16:creationId xmlns:a16="http://schemas.microsoft.com/office/drawing/2014/main" id="{33BBFCB4-7193-53BA-E2FB-6AEC64CDD3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7132" y="7404702"/>
                    <a:ext cx="668452" cy="73866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99DD2230-85FE-DCE4-0779-A4A6F9D3E519}"/>
                  </a:ext>
                </a:extLst>
              </p:cNvPr>
              <p:cNvSpPr/>
              <p:nvPr/>
            </p:nvSpPr>
            <p:spPr>
              <a:xfrm flipV="1">
                <a:off x="10947082" y="765818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E8AC40CE-06B0-2653-A5A1-13BBF952170D}"/>
                  </a:ext>
                </a:extLst>
              </p:cNvPr>
              <p:cNvSpPr/>
              <p:nvPr/>
            </p:nvSpPr>
            <p:spPr>
              <a:xfrm flipV="1">
                <a:off x="11299021" y="7673220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244D2A02-3F3D-E180-7737-4C86BB9FA153}"/>
                  </a:ext>
                </a:extLst>
              </p:cNvPr>
              <p:cNvSpPr/>
              <p:nvPr/>
            </p:nvSpPr>
            <p:spPr>
              <a:xfrm flipV="1">
                <a:off x="11650960" y="7637579"/>
                <a:ext cx="1" cy="5063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ash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90B0A4C3-FD81-908B-A8DE-93BD7F91E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0174" y="7253531"/>
              <a:ext cx="8658" cy="1469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19C19256-FF23-04E8-94FA-D6021E45DB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0044" y="7290096"/>
              <a:ext cx="0" cy="14745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32402F-F669-FD5B-01A6-20DA54EA8BD5}"/>
              </a:ext>
            </a:extLst>
          </p:cNvPr>
          <p:cNvGrpSpPr/>
          <p:nvPr/>
        </p:nvGrpSpPr>
        <p:grpSpPr>
          <a:xfrm>
            <a:off x="9019657" y="8616576"/>
            <a:ext cx="4896797" cy="995569"/>
            <a:chOff x="8063693" y="7552546"/>
            <a:chExt cx="4896797" cy="99556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630432-1D49-9A78-EAA2-4ED5BB85FFB8}"/>
                </a:ext>
              </a:extLst>
            </p:cNvPr>
            <p:cNvSpPr/>
            <p:nvPr/>
          </p:nvSpPr>
          <p:spPr>
            <a:xfrm>
              <a:off x="8063693" y="7552546"/>
              <a:ext cx="4896797" cy="995569"/>
            </a:xfrm>
            <a:prstGeom prst="roundRect">
              <a:avLst/>
            </a:prstGeom>
            <a:solidFill>
              <a:srgbClr val="FEAD00">
                <a:alpha val="41176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0003ED0E-7942-0C4E-13E7-7BC3A1B1B1BF}"/>
                </a:ext>
              </a:extLst>
            </p:cNvPr>
            <p:cNvSpPr/>
            <p:nvPr/>
          </p:nvSpPr>
          <p:spPr>
            <a:xfrm>
              <a:off x="8589267" y="8224123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079F1C51-40D5-7762-390B-C2E85C8D0BA6}"/>
                </a:ext>
              </a:extLst>
            </p:cNvPr>
            <p:cNvSpPr/>
            <p:nvPr/>
          </p:nvSpPr>
          <p:spPr>
            <a:xfrm flipH="1">
              <a:off x="8513823" y="7916598"/>
              <a:ext cx="3853478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48" name="Arrow: Up 47">
            <a:extLst>
              <a:ext uri="{FF2B5EF4-FFF2-40B4-BE49-F238E27FC236}">
                <a16:creationId xmlns:a16="http://schemas.microsoft.com/office/drawing/2014/main" id="{B1C6F40A-4EA6-642C-2E23-C4EFDC20EE6A}"/>
              </a:ext>
            </a:extLst>
          </p:cNvPr>
          <p:cNvSpPr/>
          <p:nvPr/>
        </p:nvSpPr>
        <p:spPr>
          <a:xfrm>
            <a:off x="10287305" y="7111119"/>
            <a:ext cx="349856" cy="417592"/>
          </a:xfrm>
          <a:prstGeom prst="up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A0EB269-DD56-E560-815A-E85BAE127EF9}"/>
              </a:ext>
            </a:extLst>
          </p:cNvPr>
          <p:cNvSpPr/>
          <p:nvPr/>
        </p:nvSpPr>
        <p:spPr>
          <a:xfrm>
            <a:off x="13304806" y="6470836"/>
            <a:ext cx="4354283" cy="658336"/>
          </a:xfrm>
          <a:prstGeom prst="wedgeRoundRectCallout">
            <a:avLst>
              <a:gd name="adj1" fmla="val -107283"/>
              <a:gd name="adj2" fmla="val 750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Domain shift queries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87EC2A1-B42B-2515-EA24-7C55144B3240}"/>
              </a:ext>
            </a:extLst>
          </p:cNvPr>
          <p:cNvSpPr/>
          <p:nvPr/>
        </p:nvSpPr>
        <p:spPr>
          <a:xfrm>
            <a:off x="15680118" y="8450825"/>
            <a:ext cx="4354283" cy="1203166"/>
          </a:xfrm>
          <a:prstGeom prst="wedgeRoundRectCallout">
            <a:avLst>
              <a:gd name="adj1" fmla="val -98692"/>
              <a:gd name="adj2" fmla="val 18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Out-of-domain sampling sub-protocol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947102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onclusion"/>
          <p:cNvSpPr txBox="1">
            <a:spLocks noGrp="1"/>
          </p:cNvSpPr>
          <p:nvPr>
            <p:ph type="body" sz="half" idx="1"/>
          </p:nvPr>
        </p:nvSpPr>
        <p:spPr>
          <a:xfrm>
            <a:off x="1206500" y="4709605"/>
            <a:ext cx="21971000" cy="4296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Conclusion</a:t>
            </a:r>
          </a:p>
        </p:txBody>
      </p:sp>
      <p:sp>
        <p:nvSpPr>
          <p:cNvPr id="72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BEAED-6104-FD1C-C4BA-E8EFCBFE5AFB}"/>
              </a:ext>
            </a:extLst>
          </p:cNvPr>
          <p:cNvSpPr/>
          <p:nvPr/>
        </p:nvSpPr>
        <p:spPr>
          <a:xfrm>
            <a:off x="8719886" y="10849506"/>
            <a:ext cx="7536114" cy="1170357"/>
          </a:xfrm>
          <a:prstGeom prst="roundRect">
            <a:avLst/>
          </a:prstGeom>
          <a:solidFill>
            <a:srgbClr val="FEAD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86" name="Group"/>
          <p:cNvGrpSpPr/>
          <p:nvPr/>
        </p:nvGrpSpPr>
        <p:grpSpPr>
          <a:xfrm>
            <a:off x="4338208" y="4842709"/>
            <a:ext cx="5131856" cy="5553792"/>
            <a:chOff x="0" y="0"/>
            <a:chExt cx="5131855" cy="5553791"/>
          </a:xfrm>
        </p:grpSpPr>
        <p:sp>
          <p:nvSpPr>
            <p:cNvPr id="184" name="Rounded Rectangle"/>
            <p:cNvSpPr/>
            <p:nvPr/>
          </p:nvSpPr>
          <p:spPr>
            <a:xfrm>
              <a:off x="0" y="0"/>
              <a:ext cx="5131856" cy="5553792"/>
            </a:xfrm>
            <a:prstGeom prst="roundRect">
              <a:avLst>
                <a:gd name="adj" fmla="val 14957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Equation"/>
                <p:cNvSpPr txBox="1"/>
                <p:nvPr/>
              </p:nvSpPr>
              <p:spPr>
                <a:xfrm>
                  <a:off x="580169" y="549911"/>
                  <a:ext cx="1670711" cy="5199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18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69" y="549911"/>
                  <a:ext cx="1670711" cy="519990"/>
                </a:xfrm>
                <a:prstGeom prst="rect">
                  <a:avLst/>
                </a:prstGeom>
                <a:blipFill>
                  <a:blip r:embed="rId4"/>
                  <a:stretch>
                    <a:fillRect l="-12030" r="-32331" b="-975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"/>
          <p:cNvGrpSpPr/>
          <p:nvPr/>
        </p:nvGrpSpPr>
        <p:grpSpPr>
          <a:xfrm>
            <a:off x="15400371" y="6374194"/>
            <a:ext cx="2639446" cy="2490821"/>
            <a:chOff x="0" y="0"/>
            <a:chExt cx="2639444" cy="2490820"/>
          </a:xfrm>
        </p:grpSpPr>
        <p:sp>
          <p:nvSpPr>
            <p:cNvPr id="187" name="Rounded Rectangle"/>
            <p:cNvSpPr/>
            <p:nvPr/>
          </p:nvSpPr>
          <p:spPr>
            <a:xfrm>
              <a:off x="0" y="0"/>
              <a:ext cx="2639445" cy="2490821"/>
            </a:xfrm>
            <a:prstGeom prst="roundRect">
              <a:avLst>
                <a:gd name="adj" fmla="val 15849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Equation"/>
                <p:cNvSpPr txBox="1"/>
                <p:nvPr/>
              </p:nvSpPr>
              <p:spPr>
                <a:xfrm>
                  <a:off x="291019" y="330373"/>
                  <a:ext cx="1077774" cy="5199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800"/>
                </a:p>
              </p:txBody>
            </p:sp>
          </mc:Choice>
          <mc:Fallback xmlns="">
            <p:sp>
              <p:nvSpPr>
                <p:cNvPr id="18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19" y="330373"/>
                  <a:ext cx="1077774" cy="519990"/>
                </a:xfrm>
                <a:prstGeom prst="rect">
                  <a:avLst/>
                </a:prstGeom>
                <a:blipFill>
                  <a:blip r:embed="rId5"/>
                  <a:stretch>
                    <a:fillRect l="-20000" r="-42353" b="-9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2" name="Group"/>
          <p:cNvGrpSpPr/>
          <p:nvPr/>
        </p:nvGrpSpPr>
        <p:grpSpPr>
          <a:xfrm>
            <a:off x="9501568" y="8105910"/>
            <a:ext cx="5949505" cy="271883"/>
            <a:chOff x="0" y="369000"/>
            <a:chExt cx="5949503" cy="271882"/>
          </a:xfrm>
        </p:grpSpPr>
        <p:sp>
          <p:nvSpPr>
            <p:cNvPr id="190" name="Line"/>
            <p:cNvSpPr/>
            <p:nvPr/>
          </p:nvSpPr>
          <p:spPr>
            <a:xfrm>
              <a:off x="0" y="417101"/>
              <a:ext cx="594950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Equation"/>
                <p:cNvSpPr txBox="1"/>
                <p:nvPr/>
              </p:nvSpPr>
              <p:spPr>
                <a:xfrm>
                  <a:off x="2428481" y="369000"/>
                  <a:ext cx="315164" cy="2718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sz="4800" dirty="0"/>
                </a:p>
              </p:txBody>
            </p:sp>
          </mc:Choice>
          <mc:Fallback xmlns="">
            <p:sp>
              <p:nvSpPr>
                <p:cNvPr id="19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8481" y="369000"/>
                  <a:ext cx="315164" cy="271882"/>
                </a:xfrm>
                <a:prstGeom prst="rect">
                  <a:avLst/>
                </a:prstGeom>
                <a:blipFill>
                  <a:blip r:embed="rId6"/>
                  <a:stretch>
                    <a:fillRect l="-48000" r="-60000" b="-16818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"/>
          <p:cNvGrpSpPr/>
          <p:nvPr/>
        </p:nvGrpSpPr>
        <p:grpSpPr>
          <a:xfrm>
            <a:off x="6914929" y="3480922"/>
            <a:ext cx="9593973" cy="2893272"/>
            <a:chOff x="-12960" y="921161"/>
            <a:chExt cx="9593971" cy="2893271"/>
          </a:xfrm>
        </p:grpSpPr>
        <p:sp>
          <p:nvSpPr>
            <p:cNvPr id="193" name="Shape"/>
            <p:cNvSpPr/>
            <p:nvPr/>
          </p:nvSpPr>
          <p:spPr>
            <a:xfrm>
              <a:off x="3401514" y="921161"/>
              <a:ext cx="3865191" cy="158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 i="1"/>
              </a:lvl1pPr>
            </a:lstStyle>
            <a:p>
              <a:r>
                <a:rPr lang="en-US" dirty="0"/>
                <a:t>Random</a:t>
              </a:r>
            </a:p>
            <a:p>
              <a:r>
                <a:rPr lang="en-US" dirty="0"/>
                <a:t>Oracle</a:t>
              </a:r>
              <a:endParaRPr dirty="0"/>
            </a:p>
          </p:txBody>
        </p:sp>
        <p:sp>
          <p:nvSpPr>
            <p:cNvPr id="194" name="Line"/>
            <p:cNvSpPr/>
            <p:nvPr/>
          </p:nvSpPr>
          <p:spPr>
            <a:xfrm flipH="1" flipV="1">
              <a:off x="7266705" y="1722456"/>
              <a:ext cx="2314306" cy="1187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 dirty="0"/>
            </a:p>
          </p:txBody>
        </p:sp>
        <p:sp>
          <p:nvSpPr>
            <p:cNvPr id="195" name="Line"/>
            <p:cNvSpPr/>
            <p:nvPr/>
          </p:nvSpPr>
          <p:spPr>
            <a:xfrm>
              <a:off x="9581011" y="1747840"/>
              <a:ext cx="0" cy="206659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 dirty="0"/>
            </a:p>
          </p:txBody>
        </p:sp>
        <p:sp>
          <p:nvSpPr>
            <p:cNvPr id="196" name="Line"/>
            <p:cNvSpPr/>
            <p:nvPr/>
          </p:nvSpPr>
          <p:spPr>
            <a:xfrm flipV="1">
              <a:off x="-12959" y="1714910"/>
              <a:ext cx="340151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 dirty="0"/>
            </a:p>
          </p:txBody>
        </p:sp>
        <p:sp>
          <p:nvSpPr>
            <p:cNvPr id="197" name="Line"/>
            <p:cNvSpPr/>
            <p:nvPr/>
          </p:nvSpPr>
          <p:spPr>
            <a:xfrm flipH="1">
              <a:off x="-12960" y="1702735"/>
              <a:ext cx="12961" cy="58021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laim:…"/>
              <p:cNvSpPr/>
              <p:nvPr/>
            </p:nvSpPr>
            <p:spPr>
              <a:xfrm>
                <a:off x="5034686" y="6809003"/>
                <a:ext cx="3738900" cy="2183524"/>
              </a:xfrm>
              <a:prstGeom prst="rect">
                <a:avLst/>
              </a:prstGeom>
              <a:solidFill>
                <a:srgbClr val="000000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/>
                  <a:t>Claim: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/>
                  <a:t>I know </a:t>
                </a:r>
                <a14:m>
                  <m:oMath xmlns:m="http://schemas.openxmlformats.org/officeDocument/2006/math"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dirty="0"/>
                  <a:t> </a:t>
                </a:r>
                <a:r>
                  <a:rPr dirty="0" err="1"/>
                  <a:t>s.t.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sz="3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99" name="Claim:…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86" y="6809003"/>
                <a:ext cx="3738900" cy="21835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"/>
          <p:cNvGrpSpPr/>
          <p:nvPr/>
        </p:nvGrpSpPr>
        <p:grpSpPr>
          <a:xfrm>
            <a:off x="16432261" y="8861185"/>
            <a:ext cx="575666" cy="1270380"/>
            <a:chOff x="0" y="0"/>
            <a:chExt cx="575665" cy="1270378"/>
          </a:xfrm>
        </p:grpSpPr>
        <p:sp>
          <p:nvSpPr>
            <p:cNvPr id="200" name="Line"/>
            <p:cNvSpPr/>
            <p:nvPr/>
          </p:nvSpPr>
          <p:spPr>
            <a:xfrm flipH="1">
              <a:off x="287832" y="0"/>
              <a:ext cx="1" cy="72313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pPr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Equation"/>
                <p:cNvSpPr txBox="1"/>
                <p:nvPr/>
              </p:nvSpPr>
              <p:spPr>
                <a:xfrm>
                  <a:off x="0" y="954910"/>
                  <a:ext cx="575666" cy="3154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20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954910"/>
                  <a:ext cx="575666" cy="315469"/>
                </a:xfrm>
                <a:prstGeom prst="rect">
                  <a:avLst/>
                </a:prstGeom>
                <a:blipFill>
                  <a:blip r:embed="rId9"/>
                  <a:stretch>
                    <a:fillRect l="-100000" t="-284615" r="-89130" b="-5115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04" name="SNARKs in the ROM"/>
          <p:cNvSpPr txBox="1">
            <a:spLocks noGrp="1"/>
          </p:cNvSpPr>
          <p:nvPr>
            <p:ph type="title"/>
          </p:nvPr>
        </p:nvSpPr>
        <p:spPr>
          <a:xfrm>
            <a:off x="750327" y="984837"/>
            <a:ext cx="23379671" cy="14349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Succinct Non-Interactive Arguments of Knowledge</a:t>
            </a:r>
            <a:br>
              <a:rPr lang="en-US" dirty="0"/>
            </a:br>
            <a:r>
              <a:rPr lang="en-US" dirty="0">
                <a:solidFill>
                  <a:srgbClr val="7F7F7F"/>
                </a:solidFill>
              </a:rPr>
              <a:t>(SNARKs)</a:t>
            </a:r>
            <a:endParaRPr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54F99F-35DB-8AEA-CD48-6B3FFBA2179B}"/>
                  </a:ext>
                </a:extLst>
              </p:cNvPr>
              <p:cNvSpPr txBox="1"/>
              <p:nvPr/>
            </p:nvSpPr>
            <p:spPr>
              <a:xfrm>
                <a:off x="8304339" y="11031971"/>
                <a:ext cx="8127922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609600" lvl="1" indent="0" defTabSz="825500">
                  <a:lnSpc>
                    <a:spcPct val="100000"/>
                  </a:lnSpc>
                  <a:spcBef>
                    <a:spcPts val="0"/>
                  </a:spcBef>
                  <a:buSzPct val="123000"/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4000" b="1" dirty="0">
                    <a:solidFill>
                      <a:srgbClr val="000000"/>
                    </a:solidFill>
                  </a:rPr>
                  <a:t>Goal: </a:t>
                </a:r>
                <a:r>
                  <a:rPr lang="en-US" sz="4000" dirty="0">
                    <a:solidFill>
                      <a:srgbClr val="000000"/>
                    </a:solidFill>
                  </a:rPr>
                  <a:t>succinct</a:t>
                </a:r>
                <a:r>
                  <a:rPr lang="en-US" sz="4000" dirty="0"/>
                  <a:t> proof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|≪|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54F99F-35DB-8AEA-CD48-6B3FFBA21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39" y="11031971"/>
                <a:ext cx="8127922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E8CD75-18AC-04DF-839E-E1ADF51940D6}"/>
              </a:ext>
            </a:extLst>
          </p:cNvPr>
          <p:cNvSpPr/>
          <p:nvPr/>
        </p:nvSpPr>
        <p:spPr>
          <a:xfrm>
            <a:off x="1348448" y="2705475"/>
            <a:ext cx="12392490" cy="2171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Quotienting">
            <a:extLst>
              <a:ext uri="{FF2B5EF4-FFF2-40B4-BE49-F238E27FC236}">
                <a16:creationId xmlns:a16="http://schemas.microsoft.com/office/drawing/2014/main" id="{61558D7F-7BE1-FB4F-DC69-59FD59E98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endParaRPr dirty="0"/>
          </a:p>
        </p:txBody>
      </p:sp>
      <p:sp>
        <p:nvSpPr>
          <p:cNvPr id="9" name="By distance-preservation of folding,   w.h.p">
            <a:extLst>
              <a:ext uri="{FF2B5EF4-FFF2-40B4-BE49-F238E27FC236}">
                <a16:creationId xmlns:a16="http://schemas.microsoft.com/office/drawing/2014/main" id="{1913AFE5-6E4B-F081-ADAD-A7BACA992A43}"/>
              </a:ext>
            </a:extLst>
          </p:cNvPr>
          <p:cNvSpPr txBox="1"/>
          <p:nvPr/>
        </p:nvSpPr>
        <p:spPr>
          <a:xfrm>
            <a:off x="1870931" y="3267028"/>
            <a:ext cx="11763515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lang="en-US" sz="5400" dirty="0"/>
              <a:t>STIR🥣: a new IOPP for RS codes</a:t>
            </a:r>
            <a:endParaRPr sz="5400" dirty="0"/>
          </a:p>
        </p:txBody>
      </p:sp>
      <p:sp>
        <p:nvSpPr>
          <p:cNvPr id="11" name="By distance-preservation of folding,   w.h.p">
            <a:extLst>
              <a:ext uri="{FF2B5EF4-FFF2-40B4-BE49-F238E27FC236}">
                <a16:creationId xmlns:a16="http://schemas.microsoft.com/office/drawing/2014/main" id="{966B4D65-855E-2E76-3D94-B954285E94C2}"/>
              </a:ext>
            </a:extLst>
          </p:cNvPr>
          <p:cNvSpPr txBox="1"/>
          <p:nvPr/>
        </p:nvSpPr>
        <p:spPr>
          <a:xfrm>
            <a:off x="1348448" y="5108175"/>
            <a:ext cx="17756582" cy="2866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dirty="0"/>
              <a:t>Not covered in this talk:</a:t>
            </a:r>
          </a:p>
          <a:p>
            <a:pPr marL="685800" indent="-685800">
              <a:spcBef>
                <a:spcPts val="3000"/>
              </a:spcBef>
              <a:buSzTx/>
              <a:buFont typeface="Arial" panose="020B0604020202020204" pitchFamily="34" charset="0"/>
              <a:buChar char="•"/>
            </a:pPr>
            <a:r>
              <a:rPr lang="en-US" dirty="0"/>
              <a:t>New efficient degree correction technique</a:t>
            </a:r>
          </a:p>
          <a:p>
            <a:pPr marL="685800" indent="-685800">
              <a:spcBef>
                <a:spcPts val="3000"/>
              </a:spcBef>
              <a:buSzTx/>
              <a:buFont typeface="Arial" panose="020B0604020202020204" pitchFamily="34" charset="0"/>
              <a:buChar char="•"/>
            </a:pPr>
            <a:r>
              <a:rPr lang="en-US" dirty="0"/>
              <a:t>Concretely efficient high-soundness compiler for poly-IOPs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792623E-A6E6-3E45-6A6E-E58739A7C727}"/>
              </a:ext>
            </a:extLst>
          </p:cNvPr>
          <p:cNvSpPr txBox="1">
            <a:spLocks/>
          </p:cNvSpPr>
          <p:nvPr/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quation">
                <a:extLst>
                  <a:ext uri="{FF2B5EF4-FFF2-40B4-BE49-F238E27FC236}">
                    <a16:creationId xmlns:a16="http://schemas.microsoft.com/office/drawing/2014/main" id="{522BD91E-3AC7-11DE-CD51-7B10E93FFD8B}"/>
                  </a:ext>
                </a:extLst>
              </p:cNvPr>
              <p:cNvSpPr txBox="1"/>
              <p:nvPr/>
            </p:nvSpPr>
            <p:spPr>
              <a:xfrm>
                <a:off x="15055857" y="3267028"/>
                <a:ext cx="7956409" cy="10885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lnSpc>
                    <a:spcPct val="100000"/>
                  </a:lnSpc>
                  <a:spcBef>
                    <a:spcPts val="0"/>
                  </a:spcBef>
                  <a:defRPr sz="1800"/>
                </a:pPr>
                <a:r>
                  <a:rPr lang="en-US" sz="4000" dirty="0">
                    <a:solidFill>
                      <a:srgbClr val="000000"/>
                    </a:solidFill>
                  </a:rPr>
                  <a:t>Queries: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ar-AE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ar-AE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ar-A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4000" b="0" i="1" smtClean="0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sz="4000" dirty="0"/>
              </a:p>
            </p:txBody>
          </p:sp>
        </mc:Choice>
        <mc:Fallback xmlns="">
          <p:sp>
            <p:nvSpPr>
              <p:cNvPr id="2" name="Equation">
                <a:extLst>
                  <a:ext uri="{FF2B5EF4-FFF2-40B4-BE49-F238E27FC236}">
                    <a16:creationId xmlns:a16="http://schemas.microsoft.com/office/drawing/2014/main" id="{522BD91E-3AC7-11DE-CD51-7B10E93FF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857" y="3267028"/>
                <a:ext cx="7956409" cy="1088568"/>
              </a:xfrm>
              <a:prstGeom prst="rect">
                <a:avLst/>
              </a:prstGeom>
              <a:blipFill>
                <a:blip r:embed="rId3"/>
                <a:stretch>
                  <a:fillRect l="-3908" b="-44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F37F083-33AA-C1FC-FFDC-01967C553F76}"/>
              </a:ext>
            </a:extLst>
          </p:cNvPr>
          <p:cNvGrpSpPr/>
          <p:nvPr/>
        </p:nvGrpSpPr>
        <p:grpSpPr>
          <a:xfrm>
            <a:off x="2385917" y="7962937"/>
            <a:ext cx="11355021" cy="1693722"/>
            <a:chOff x="2177293" y="9783232"/>
            <a:chExt cx="11355021" cy="16937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C404F1C-7D9B-E0A3-48B7-53918D1261BE}"/>
                </a:ext>
              </a:extLst>
            </p:cNvPr>
            <p:cNvSpPr/>
            <p:nvPr/>
          </p:nvSpPr>
          <p:spPr>
            <a:xfrm>
              <a:off x="2177293" y="10001372"/>
              <a:ext cx="2282204" cy="147558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Poly-IOP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B4F9341-0E7B-8F93-1D57-6A69996D997A}"/>
                </a:ext>
              </a:extLst>
            </p:cNvPr>
            <p:cNvSpPr/>
            <p:nvPr/>
          </p:nvSpPr>
          <p:spPr>
            <a:xfrm>
              <a:off x="5796393" y="10001373"/>
              <a:ext cx="3767335" cy="1475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RS IOPP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(STIR)</a:t>
              </a: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6358FA4-BB0F-2DA6-800A-BCB17A6FA9B6}"/>
                </a:ext>
              </a:extLst>
            </p:cNvPr>
            <p:cNvSpPr/>
            <p:nvPr/>
          </p:nvSpPr>
          <p:spPr>
            <a:xfrm>
              <a:off x="10590317" y="10001372"/>
              <a:ext cx="2941997" cy="147218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IOP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9120A5-1732-170F-5A5A-1E89C085DF63}"/>
                </a:ext>
              </a:extLst>
            </p:cNvPr>
            <p:cNvSpPr txBox="1"/>
            <p:nvPr/>
          </p:nvSpPr>
          <p:spPr>
            <a:xfrm>
              <a:off x="4943140" y="9783232"/>
              <a:ext cx="461665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34D9B1-BFD1-0826-DE9E-8A94FD1C340B}"/>
                </a:ext>
              </a:extLst>
            </p:cNvPr>
            <p:cNvSpPr txBox="1"/>
            <p:nvPr/>
          </p:nvSpPr>
          <p:spPr>
            <a:xfrm>
              <a:off x="9846190" y="9803159"/>
              <a:ext cx="461665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=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E4AE81-65BA-567F-1578-7F5A598C7EE7}"/>
              </a:ext>
            </a:extLst>
          </p:cNvPr>
          <p:cNvGrpSpPr/>
          <p:nvPr/>
        </p:nvGrpSpPr>
        <p:grpSpPr>
          <a:xfrm>
            <a:off x="3527019" y="9975427"/>
            <a:ext cx="14552454" cy="3105572"/>
            <a:chOff x="4344745" y="9856337"/>
            <a:chExt cx="14552454" cy="31055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0981A5-88B6-FF84-8F15-A75B538176BC}"/>
                </a:ext>
              </a:extLst>
            </p:cNvPr>
            <p:cNvGrpSpPr/>
            <p:nvPr/>
          </p:nvGrpSpPr>
          <p:grpSpPr>
            <a:xfrm>
              <a:off x="4344745" y="10041454"/>
              <a:ext cx="7972876" cy="2796509"/>
              <a:chOff x="4344745" y="9334873"/>
              <a:chExt cx="7972876" cy="279650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1B4280D-D319-17BB-F981-199522A881CB}"/>
                  </a:ext>
                </a:extLst>
              </p:cNvPr>
              <p:cNvSpPr/>
              <p:nvPr/>
            </p:nvSpPr>
            <p:spPr>
              <a:xfrm>
                <a:off x="4344745" y="9334873"/>
                <a:ext cx="7972876" cy="2796509"/>
              </a:xfrm>
              <a:prstGeom prst="roundRect">
                <a:avLst/>
              </a:prstGeom>
              <a:solidFill>
                <a:srgbClr val="FEAD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" name="By distance-preservation of folding,   w.h.p">
                <a:extLst>
                  <a:ext uri="{FF2B5EF4-FFF2-40B4-BE49-F238E27FC236}">
                    <a16:creationId xmlns:a16="http://schemas.microsoft.com/office/drawing/2014/main" id="{18A55638-B79F-FD6D-C628-489B4F349280}"/>
                  </a:ext>
                </a:extLst>
              </p:cNvPr>
              <p:cNvSpPr txBox="1"/>
              <p:nvPr/>
            </p:nvSpPr>
            <p:spPr>
              <a:xfrm>
                <a:off x="4549148" y="9573835"/>
                <a:ext cx="7564070" cy="23185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sz="8000" dirty="0"/>
                  <a:t>I’m on the postdoc market!</a:t>
                </a:r>
              </a:p>
            </p:txBody>
          </p:sp>
        </p:grpSp>
        <p:sp>
          <p:nvSpPr>
            <p:cNvPr id="15" name="By distance-preservation of folding,   w.h.p">
              <a:extLst>
                <a:ext uri="{FF2B5EF4-FFF2-40B4-BE49-F238E27FC236}">
                  <a16:creationId xmlns:a16="http://schemas.microsoft.com/office/drawing/2014/main" id="{0C6B50FA-F437-B729-EBE5-8396E13162AB}"/>
                </a:ext>
              </a:extLst>
            </p:cNvPr>
            <p:cNvSpPr txBox="1"/>
            <p:nvPr/>
          </p:nvSpPr>
          <p:spPr>
            <a:xfrm>
              <a:off x="13246117" y="9856337"/>
              <a:ext cx="5651082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r>
                <a:rPr lang="en-US" sz="4400" dirty="0"/>
                <a:t>galarnon42.github.io</a:t>
              </a:r>
              <a:endParaRPr sz="4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D96F7E-E14A-F2B6-7E22-AA5288CAB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3932" y="10568327"/>
              <a:ext cx="2393582" cy="2393582"/>
            </a:xfrm>
            <a:prstGeom prst="rect">
              <a:avLst/>
            </a:prstGeom>
          </p:spPr>
        </p:pic>
      </p:grpSp>
      <p:pic>
        <p:nvPicPr>
          <p:cNvPr id="4" name="Picture 4" descr="THE END - black lettering text on white background. Handmade calligraphy  hand written illustration. Vector design for poster, logo, decor, movie,  cinema, card, banner, postcard, final credits 6250224 Vector Art at Vecteezy">
            <a:extLst>
              <a:ext uri="{FF2B5EF4-FFF2-40B4-BE49-F238E27FC236}">
                <a16:creationId xmlns:a16="http://schemas.microsoft.com/office/drawing/2014/main" id="{7CDEE433-0454-1FAF-34A3-9D813230F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36259" r="18793" b="36307"/>
          <a:stretch/>
        </p:blipFill>
        <p:spPr bwMode="auto">
          <a:xfrm>
            <a:off x="18188997" y="10646881"/>
            <a:ext cx="5335968" cy="22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Blockchain, blokas grandinės, grupė, jungtis, technologijos - nemokamos  nuotraukos. Mediakatalogas.lt">
            <a:extLst>
              <a:ext uri="{FF2B5EF4-FFF2-40B4-BE49-F238E27FC236}">
                <a16:creationId xmlns:a16="http://schemas.microsoft.com/office/drawing/2014/main" id="{18CD2AC8-9B93-1FA6-7A18-F3FFADFA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613" y="2633179"/>
            <a:ext cx="7606121" cy="42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SNARKs in 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SNARKs in Practice</a:t>
            </a:r>
          </a:p>
        </p:txBody>
      </p:sp>
      <p:sp>
        <p:nvSpPr>
          <p:cNvPr id="207" name="ROM instantiated using a cryptographic hash function…"/>
          <p:cNvSpPr txBox="1">
            <a:spLocks noGrp="1"/>
          </p:cNvSpPr>
          <p:nvPr>
            <p:ph type="body" sz="half" idx="1"/>
          </p:nvPr>
        </p:nvSpPr>
        <p:spPr>
          <a:xfrm>
            <a:off x="1206500" y="3510796"/>
            <a:ext cx="23421341" cy="443356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Instantiating random oracle</a:t>
            </a:r>
            <a:r>
              <a:rPr b="1" dirty="0"/>
              <a:t> </a:t>
            </a:r>
            <a:r>
              <a:rPr lang="en-US" b="1" dirty="0"/>
              <a:t>gives amazing SNARKs:</a:t>
            </a:r>
          </a:p>
          <a:p>
            <a:pPr lvl="1"/>
            <a:r>
              <a:rPr lang="en-US" dirty="0"/>
              <a:t>Transparent setup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(choice of hash)</a:t>
            </a:r>
          </a:p>
          <a:p>
            <a:pPr lvl="1"/>
            <a:r>
              <a:rPr lang="en-US" dirty="0"/>
              <a:t>Highly</a:t>
            </a:r>
            <a:r>
              <a:rPr dirty="0"/>
              <a:t> efficient </a:t>
            </a:r>
            <a:r>
              <a:rPr lang="en-US" dirty="0"/>
              <a:t>implementations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(no public-key crypto)</a:t>
            </a:r>
          </a:p>
          <a:p>
            <a:pPr lvl="1"/>
            <a:r>
              <a:rPr lang="en-US" dirty="0"/>
              <a:t>Plausibly post-quantum secure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(secure in QROM)</a:t>
            </a:r>
          </a:p>
          <a:p>
            <a:r>
              <a:rPr b="1" dirty="0"/>
              <a:t>Used to secure </a:t>
            </a:r>
            <a:r>
              <a:rPr b="1" dirty="0">
                <a:solidFill>
                  <a:srgbClr val="C00000"/>
                </a:solidFill>
              </a:rPr>
              <a:t>billions of dollars</a:t>
            </a:r>
            <a:r>
              <a:rPr b="1" dirty="0"/>
              <a:t> in real-world blockchains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A5DA19-E42E-36C5-36DF-E1097941F192}"/>
              </a:ext>
            </a:extLst>
          </p:cNvPr>
          <p:cNvGrpSpPr/>
          <p:nvPr/>
        </p:nvGrpSpPr>
        <p:grpSpPr>
          <a:xfrm>
            <a:off x="1903615" y="7664566"/>
            <a:ext cx="20705674" cy="5287758"/>
            <a:chOff x="1903615" y="7664566"/>
            <a:chExt cx="20705674" cy="528775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25A1B6-B289-072A-1E14-ACA6687E0DC4}"/>
                </a:ext>
              </a:extLst>
            </p:cNvPr>
            <p:cNvGrpSpPr/>
            <p:nvPr/>
          </p:nvGrpSpPr>
          <p:grpSpPr>
            <a:xfrm>
              <a:off x="1903615" y="7758548"/>
              <a:ext cx="20705674" cy="5193776"/>
              <a:chOff x="1903615" y="7758548"/>
              <a:chExt cx="20705674" cy="519377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83DDC60-05B6-2A9F-B6CF-484E2B738070}"/>
                  </a:ext>
                </a:extLst>
              </p:cNvPr>
              <p:cNvGrpSpPr/>
              <p:nvPr/>
            </p:nvGrpSpPr>
            <p:grpSpPr>
              <a:xfrm>
                <a:off x="2524113" y="7758548"/>
                <a:ext cx="20085176" cy="5193776"/>
                <a:chOff x="14294935" y="7268098"/>
                <a:chExt cx="20085176" cy="5193776"/>
              </a:xfrm>
            </p:grpSpPr>
            <p:pic>
              <p:nvPicPr>
                <p:cNvPr id="1030" name="Picture 6" descr="zkSync - a Simple Overview of a Complex Technology | by Dabillstevens |  Medium">
                  <a:extLst>
                    <a:ext uri="{FF2B5EF4-FFF2-40B4-BE49-F238E27FC236}">
                      <a16:creationId xmlns:a16="http://schemas.microsoft.com/office/drawing/2014/main" id="{FBEDA33A-744C-0B03-045D-5C6DBAF094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2750" y="9503175"/>
                  <a:ext cx="4074351" cy="11790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Risc Zero - Bain Capital Crypto">
                  <a:extLst>
                    <a:ext uri="{FF2B5EF4-FFF2-40B4-BE49-F238E27FC236}">
                      <a16:creationId xmlns:a16="http://schemas.microsoft.com/office/drawing/2014/main" id="{72BFB045-31BA-C261-B282-520DA38462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94" t="28694" r="8039" b="27159"/>
                <a:stretch/>
              </p:blipFill>
              <p:spPr bwMode="auto">
                <a:xfrm>
                  <a:off x="19282507" y="10825015"/>
                  <a:ext cx="3000485" cy="15908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6" name="Picture 12" descr="StarkWare Industries Jobs &amp; Careers. 10 web3 jobs open now. 8 closed jobs |  Crypto Jobs List">
                  <a:extLst>
                    <a:ext uri="{FF2B5EF4-FFF2-40B4-BE49-F238E27FC236}">
                      <a16:creationId xmlns:a16="http://schemas.microsoft.com/office/drawing/2014/main" id="{13C54888-BAFC-5425-7F7D-1E0682374C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94935" y="7268098"/>
                  <a:ext cx="4755217" cy="24964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5" descr="A purple and black logo&#10;&#10;Description automatically generated">
                  <a:extLst>
                    <a:ext uri="{FF2B5EF4-FFF2-40B4-BE49-F238E27FC236}">
                      <a16:creationId xmlns:a16="http://schemas.microsoft.com/office/drawing/2014/main" id="{92483DD3-5706-DFAF-8C25-0F8AC4E32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48644" y="7745995"/>
                  <a:ext cx="4214178" cy="2809452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FE74D5-F257-6FEC-D115-A30637C6ED1D}"/>
                    </a:ext>
                  </a:extLst>
                </p:cNvPr>
                <p:cNvSpPr txBox="1"/>
                <p:nvPr/>
              </p:nvSpPr>
              <p:spPr>
                <a:xfrm>
                  <a:off x="29311416" y="11117403"/>
                  <a:ext cx="5068695" cy="13444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And many more…</a:t>
                  </a:r>
                </a:p>
              </p:txBody>
            </p:sp>
          </p:grpSp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0F935F1B-5858-10E7-1C8B-B216F00D4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50" t="41758" r="8330" b="37696"/>
              <a:stretch/>
            </p:blipFill>
            <p:spPr bwMode="auto">
              <a:xfrm>
                <a:off x="13159128" y="8334842"/>
                <a:ext cx="4549236" cy="126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BD &amp; Growth Lead @ Succinct">
                <a:extLst>
                  <a:ext uri="{FF2B5EF4-FFF2-40B4-BE49-F238E27FC236}">
                    <a16:creationId xmlns:a16="http://schemas.microsoft.com/office/drawing/2014/main" id="{7AB8294D-DD65-3DAC-CA5B-3FB683158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8633" y="10786047"/>
                <a:ext cx="5131209" cy="1399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dYdX Review | Is it actually good in 2024?">
                <a:extLst>
                  <a:ext uri="{FF2B5EF4-FFF2-40B4-BE49-F238E27FC236}">
                    <a16:creationId xmlns:a16="http://schemas.microsoft.com/office/drawing/2014/main" id="{768E2748-5D07-BCEF-6F71-61DA4A464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40594" y="10404405"/>
                <a:ext cx="2403081" cy="77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Matter Labs (▫, ∆) (@the_matter_labs) / X">
                <a:extLst>
                  <a:ext uri="{FF2B5EF4-FFF2-40B4-BE49-F238E27FC236}">
                    <a16:creationId xmlns:a16="http://schemas.microsoft.com/office/drawing/2014/main" id="{C92DD9E6-6134-B68B-979F-7780495F8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615" y="11607853"/>
                <a:ext cx="3630911" cy="1006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0" name="Picture 26" descr="LambdaClass: Funding Rounds and Investments | CryptoRank.io">
              <a:extLst>
                <a:ext uri="{FF2B5EF4-FFF2-40B4-BE49-F238E27FC236}">
                  <a16:creationId xmlns:a16="http://schemas.microsoft.com/office/drawing/2014/main" id="{0888BB4A-81CA-EF27-9576-9A3326B71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6135" y="7664566"/>
              <a:ext cx="2871874" cy="287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">
            <a:extLst>
              <a:ext uri="{FF2B5EF4-FFF2-40B4-BE49-F238E27FC236}">
                <a16:creationId xmlns:a16="http://schemas.microsoft.com/office/drawing/2014/main" id="{78322C67-4A49-B8D3-C65A-F3E7962653A0}"/>
              </a:ext>
            </a:extLst>
          </p:cNvPr>
          <p:cNvSpPr txBox="1">
            <a:spLocks/>
          </p:cNvSpPr>
          <p:nvPr/>
        </p:nvSpPr>
        <p:spPr>
          <a:xfrm>
            <a:off x="12065050" y="13080999"/>
            <a:ext cx="24140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CS Trans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SNARKs from </a:t>
            </a:r>
            <a:r>
              <a:rPr lang="en-US" dirty="0">
                <a:solidFill>
                  <a:srgbClr val="0432FF"/>
                </a:solidFill>
              </a:rPr>
              <a:t>Interactive Oracle Proofs </a:t>
            </a:r>
            <a:r>
              <a:rPr lang="en-US" dirty="0"/>
              <a:t>(IOPs)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E351EC-CC36-0563-126D-583636EE509D}"/>
              </a:ext>
            </a:extLst>
          </p:cNvPr>
          <p:cNvGrpSpPr/>
          <p:nvPr/>
        </p:nvGrpSpPr>
        <p:grpSpPr>
          <a:xfrm>
            <a:off x="10531176" y="3331634"/>
            <a:ext cx="10048948" cy="3428290"/>
            <a:chOff x="10531176" y="3331634"/>
            <a:chExt cx="10048948" cy="3428290"/>
          </a:xfrm>
        </p:grpSpPr>
        <p:grpSp>
          <p:nvGrpSpPr>
            <p:cNvPr id="250" name="Group"/>
            <p:cNvGrpSpPr/>
            <p:nvPr/>
          </p:nvGrpSpPr>
          <p:grpSpPr>
            <a:xfrm>
              <a:off x="10531176" y="4165827"/>
              <a:ext cx="3246760" cy="2594097"/>
              <a:chOff x="0" y="0"/>
              <a:chExt cx="3246758" cy="2594096"/>
            </a:xfrm>
          </p:grpSpPr>
          <p:sp>
            <p:nvSpPr>
              <p:cNvPr id="248" name="Arrow"/>
              <p:cNvSpPr/>
              <p:nvPr/>
            </p:nvSpPr>
            <p:spPr>
              <a:xfrm>
                <a:off x="708161" y="1324096"/>
                <a:ext cx="1830436" cy="1270001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49" name="BCS transformation"/>
              <p:cNvSpPr txBox="1"/>
              <p:nvPr/>
            </p:nvSpPr>
            <p:spPr>
              <a:xfrm>
                <a:off x="0" y="0"/>
                <a:ext cx="3246759" cy="1270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rmAutofit/>
              </a:bodyPr>
              <a:lstStyle>
                <a:lvl1pPr algn="ctr" defTabSz="520065">
                  <a:lnSpc>
                    <a:spcPct val="100000"/>
                  </a:lnSpc>
                  <a:spcBef>
                    <a:spcPts val="0"/>
                  </a:spcBef>
                  <a:defRPr sz="3465" b="1"/>
                </a:lvl1pPr>
              </a:lstStyle>
              <a:p>
                <a:r>
                  <a:rPr dirty="0"/>
                  <a:t>BCS transformation</a:t>
                </a:r>
              </a:p>
            </p:txBody>
          </p:sp>
        </p:grpSp>
        <p:sp>
          <p:nvSpPr>
            <p:cNvPr id="256" name="SNARK in the ROM"/>
            <p:cNvSpPr txBox="1"/>
            <p:nvPr/>
          </p:nvSpPr>
          <p:spPr>
            <a:xfrm>
              <a:off x="14900174" y="3331634"/>
              <a:ext cx="5679950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r>
                <a:t>SNARK in the ROM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Verifier hashes:…"/>
              <p:cNvSpPr txBox="1"/>
              <p:nvPr/>
            </p:nvSpPr>
            <p:spPr>
              <a:xfrm>
                <a:off x="14118484" y="10384366"/>
                <a:ext cx="8184167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300"/>
                  </a:spcBef>
                </a:pPr>
                <a:r>
                  <a:rPr lang="en-US" dirty="0"/>
                  <a:t>Argument size: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58" name="Verifier hashe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484" y="10384366"/>
                <a:ext cx="8184167" cy="841256"/>
              </a:xfrm>
              <a:prstGeom prst="rect">
                <a:avLst/>
              </a:prstGeom>
              <a:blipFill>
                <a:blip r:embed="rId3"/>
                <a:stretch>
                  <a:fillRect l="-3872" t="-15942" b="-3695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Group"/>
              <p:cNvSpPr/>
              <p:nvPr/>
            </p:nvSpPr>
            <p:spPr>
              <a:xfrm>
                <a:off x="3909835" y="10926091"/>
                <a:ext cx="1270001" cy="1270001"/>
              </a:xfrm>
              <a:prstGeom prst="line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400"/>
                  </a:spcBef>
                </a:pPr>
                <a:r>
                  <a:rPr lang="en-US" dirty="0">
                    <a:latin typeface="+mj-lt"/>
                  </a:rPr>
                  <a:t>Proof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1400"/>
                  </a:spcBef>
                </a:pPr>
                <a:r>
                  <a:rPr lang="en-US" dirty="0">
                    <a:latin typeface="+mj-lt"/>
                  </a:rPr>
                  <a:t>Queries: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dirty="0">
                  <a:latin typeface="+mj-lt"/>
                </a:endParaRPr>
              </a:p>
            </p:txBody>
          </p:sp>
        </mc:Choice>
        <mc:Fallback xmlns="">
          <p:sp>
            <p:nvSpPr>
              <p:cNvPr id="259" name="Group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35" y="10926091"/>
                <a:ext cx="1270001" cy="1270001"/>
              </a:xfrm>
              <a:prstGeom prst="line">
                <a:avLst/>
              </a:prstGeom>
              <a:blipFill>
                <a:blip r:embed="rId4"/>
                <a:stretch>
                  <a:fillRect l="-28708" t="-79426" r="-2143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0DC7013-55B6-FCBF-6A03-B0572B38BBA3}"/>
              </a:ext>
            </a:extLst>
          </p:cNvPr>
          <p:cNvGrpSpPr/>
          <p:nvPr/>
        </p:nvGrpSpPr>
        <p:grpSpPr>
          <a:xfrm>
            <a:off x="2334197" y="3370899"/>
            <a:ext cx="7074741" cy="3882699"/>
            <a:chOff x="2334197" y="3370899"/>
            <a:chExt cx="7074741" cy="3882699"/>
          </a:xfrm>
        </p:grpSpPr>
        <p:grpSp>
          <p:nvGrpSpPr>
            <p:cNvPr id="223" name="Group"/>
            <p:cNvGrpSpPr/>
            <p:nvPr/>
          </p:nvGrpSpPr>
          <p:grpSpPr>
            <a:xfrm>
              <a:off x="2334197" y="5338914"/>
              <a:ext cx="7074741" cy="1380807"/>
              <a:chOff x="0" y="0"/>
              <a:chExt cx="7074740" cy="13808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P"/>
                  <p:cNvSpPr/>
                  <p:nvPr/>
                </p:nvSpPr>
                <p:spPr>
                  <a:xfrm>
                    <a:off x="0" y="110806"/>
                    <a:ext cx="1270000" cy="1270001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algn="ctr" defTabSz="825500">
                      <a:lnSpc>
                        <a:spcPct val="100000"/>
                      </a:lnSpc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oMath>
                      </m:oMathPara>
                    </a14:m>
                    <a:endParaRPr b="1" dirty="0"/>
                  </a:p>
                </p:txBody>
              </p:sp>
            </mc:Choice>
            <mc:Fallback xmlns="">
              <p:sp>
                <p:nvSpPr>
                  <p:cNvPr id="221" name="P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10806"/>
                    <a:ext cx="1270000" cy="1270001"/>
                  </a:xfrm>
                  <a:prstGeom prst="roundRect">
                    <a:avLst>
                      <a:gd name="adj" fmla="val 15000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V"/>
                  <p:cNvSpPr/>
                  <p:nvPr/>
                </p:nvSpPr>
                <p:spPr>
                  <a:xfrm>
                    <a:off x="5804740" y="0"/>
                    <a:ext cx="1270001" cy="1270000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algn="ctr" defTabSz="825500">
                      <a:lnSpc>
                        <a:spcPct val="100000"/>
                      </a:lnSpc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oMath>
                      </m:oMathPara>
                    </a14:m>
                    <a:endParaRPr b="1" dirty="0"/>
                  </a:p>
                </p:txBody>
              </p:sp>
            </mc:Choice>
            <mc:Fallback xmlns="">
              <p:sp>
                <p:nvSpPr>
                  <p:cNvPr id="222" name="V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4740" y="0"/>
                    <a:ext cx="1270001" cy="1270000"/>
                  </a:xfrm>
                  <a:prstGeom prst="roundRect">
                    <a:avLst>
                      <a:gd name="adj" fmla="val 15000"/>
                    </a:avLst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4" name="Group"/>
            <p:cNvGrpSpPr/>
            <p:nvPr/>
          </p:nvGrpSpPr>
          <p:grpSpPr>
            <a:xfrm>
              <a:off x="3944829" y="5153338"/>
              <a:ext cx="3853477" cy="527678"/>
              <a:chOff x="0" y="0"/>
              <a:chExt cx="3853475" cy="527677"/>
            </a:xfrm>
          </p:grpSpPr>
          <p:sp>
            <p:nvSpPr>
              <p:cNvPr id="224" name="Line"/>
              <p:cNvSpPr/>
              <p:nvPr/>
            </p:nvSpPr>
            <p:spPr>
              <a:xfrm>
                <a:off x="0" y="263838"/>
                <a:ext cx="385347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233" name="Group"/>
              <p:cNvGrpSpPr/>
              <p:nvPr/>
            </p:nvGrpSpPr>
            <p:grpSpPr>
              <a:xfrm>
                <a:off x="351938" y="-1"/>
                <a:ext cx="3149601" cy="527679"/>
                <a:chOff x="0" y="0"/>
                <a:chExt cx="3149600" cy="527677"/>
              </a:xfrm>
            </p:grpSpPr>
            <p:sp>
              <p:nvSpPr>
                <p:cNvPr id="225" name="Rectangle"/>
                <p:cNvSpPr/>
                <p:nvPr/>
              </p:nvSpPr>
              <p:spPr>
                <a:xfrm>
                  <a:off x="0" y="0"/>
                  <a:ext cx="3149600" cy="527678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6" name="Line"/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7" name="Line"/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8" name="Line"/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9" name="Line"/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0" name="Line"/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1" name="Line"/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2" name="Line"/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35" name="Line"/>
            <p:cNvSpPr/>
            <p:nvPr/>
          </p:nvSpPr>
          <p:spPr>
            <a:xfrm flipH="1" flipV="1">
              <a:off x="3944829" y="6029317"/>
              <a:ext cx="3853477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grpSp>
          <p:nvGrpSpPr>
            <p:cNvPr id="247" name="Group"/>
            <p:cNvGrpSpPr/>
            <p:nvPr/>
          </p:nvGrpSpPr>
          <p:grpSpPr>
            <a:xfrm>
              <a:off x="3944829" y="6377618"/>
              <a:ext cx="3853477" cy="875980"/>
              <a:chOff x="0" y="0"/>
              <a:chExt cx="3853475" cy="875979"/>
            </a:xfrm>
          </p:grpSpPr>
          <p:sp>
            <p:nvSpPr>
              <p:cNvPr id="236" name="Line"/>
              <p:cNvSpPr/>
              <p:nvPr/>
            </p:nvSpPr>
            <p:spPr>
              <a:xfrm>
                <a:off x="0" y="263838"/>
                <a:ext cx="385347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245" name="Group"/>
              <p:cNvGrpSpPr/>
              <p:nvPr/>
            </p:nvGrpSpPr>
            <p:grpSpPr>
              <a:xfrm>
                <a:off x="351938" y="-1"/>
                <a:ext cx="3149601" cy="527679"/>
                <a:chOff x="0" y="0"/>
                <a:chExt cx="3149600" cy="527677"/>
              </a:xfrm>
            </p:grpSpPr>
            <p:sp>
              <p:nvSpPr>
                <p:cNvPr id="237" name="Rectangle"/>
                <p:cNvSpPr/>
                <p:nvPr/>
              </p:nvSpPr>
              <p:spPr>
                <a:xfrm>
                  <a:off x="0" y="0"/>
                  <a:ext cx="3149600" cy="527678"/>
                </a:xfrm>
                <a:prstGeom prst="rect">
                  <a:avLst/>
                </a:prstGeom>
                <a:solidFill>
                  <a:srgbClr val="FFFFFF"/>
                </a:solidFill>
                <a:ln w="508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8" name="Line"/>
                <p:cNvSpPr/>
                <p:nvPr/>
              </p:nvSpPr>
              <p:spPr>
                <a:xfrm flipV="1">
                  <a:off x="1574800" y="-1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9" name="Line"/>
                <p:cNvSpPr/>
                <p:nvPr/>
              </p:nvSpPr>
              <p:spPr>
                <a:xfrm flipV="1">
                  <a:off x="7958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0" name="Line"/>
                <p:cNvSpPr/>
                <p:nvPr/>
              </p:nvSpPr>
              <p:spPr>
                <a:xfrm flipV="1">
                  <a:off x="11853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Line"/>
                <p:cNvSpPr/>
                <p:nvPr/>
              </p:nvSpPr>
              <p:spPr>
                <a:xfrm flipV="1">
                  <a:off x="406400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2" name="Line"/>
                <p:cNvSpPr/>
                <p:nvPr/>
              </p:nvSpPr>
              <p:spPr>
                <a:xfrm flipV="1">
                  <a:off x="1964266" y="10685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" name="Line"/>
                <p:cNvSpPr/>
                <p:nvPr/>
              </p:nvSpPr>
              <p:spPr>
                <a:xfrm flipV="1">
                  <a:off x="2353733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4" name="Line"/>
                <p:cNvSpPr/>
                <p:nvPr/>
              </p:nvSpPr>
              <p:spPr>
                <a:xfrm flipV="1">
                  <a:off x="2743199" y="14379"/>
                  <a:ext cx="1" cy="50630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46" name="Line"/>
              <p:cNvSpPr/>
              <p:nvPr/>
            </p:nvSpPr>
            <p:spPr>
              <a:xfrm flipH="1" flipV="1">
                <a:off x="-1" y="875979"/>
                <a:ext cx="385347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0" name="IOP"/>
            <p:cNvSpPr txBox="1"/>
            <p:nvPr/>
          </p:nvSpPr>
          <p:spPr>
            <a:xfrm>
              <a:off x="5284065" y="3370899"/>
              <a:ext cx="1163780" cy="7673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/>
              </a:lvl1pPr>
            </a:lstStyle>
            <a:p>
              <a:r>
                <a:rPr dirty="0">
                  <a:solidFill>
                    <a:srgbClr val="0432FF"/>
                  </a:solidFill>
                </a:rPr>
                <a:t>IOP</a:t>
              </a:r>
            </a:p>
          </p:txBody>
        </p:sp>
      </p:grpSp>
      <p:sp>
        <p:nvSpPr>
          <p:cNvPr id="261" name="RS Proximity Test"/>
          <p:cNvSpPr/>
          <p:nvPr/>
        </p:nvSpPr>
        <p:spPr>
          <a:xfrm>
            <a:off x="3559747" y="7625054"/>
            <a:ext cx="4521201" cy="1455663"/>
          </a:xfrm>
          <a:prstGeom prst="roundRect">
            <a:avLst>
              <a:gd name="adj" fmla="val 13087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R</a:t>
            </a:r>
            <a:r>
              <a:rPr lang="en-US" dirty="0"/>
              <a:t>eed-</a:t>
            </a:r>
            <a:r>
              <a:rPr dirty="0"/>
              <a:t>S</a:t>
            </a:r>
            <a:r>
              <a:rPr lang="en-US" dirty="0"/>
              <a:t>olomon</a:t>
            </a:r>
            <a:r>
              <a:rPr dirty="0"/>
              <a:t> Proximity Test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6796B48-92F8-E7B8-C118-23B4F0CE9C6D}"/>
              </a:ext>
            </a:extLst>
          </p:cNvPr>
          <p:cNvSpPr/>
          <p:nvPr/>
        </p:nvSpPr>
        <p:spPr>
          <a:xfrm>
            <a:off x="8773938" y="7567904"/>
            <a:ext cx="3812462" cy="726440"/>
          </a:xfrm>
          <a:prstGeom prst="wedgeRoundRectCallout">
            <a:avLst>
              <a:gd name="adj1" fmla="val -65856"/>
              <a:gd name="adj2" fmla="val -13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Main bottleneck</a:t>
            </a:r>
          </a:p>
        </p:txBody>
      </p:sp>
      <p:sp>
        <p:nvSpPr>
          <p:cNvPr id="6" name="IOP">
            <a:extLst>
              <a:ext uri="{FF2B5EF4-FFF2-40B4-BE49-F238E27FC236}">
                <a16:creationId xmlns:a16="http://schemas.microsoft.com/office/drawing/2014/main" id="{B86C931D-8506-C18C-7F87-D218933F9928}"/>
              </a:ext>
            </a:extLst>
          </p:cNvPr>
          <p:cNvSpPr txBox="1"/>
          <p:nvPr/>
        </p:nvSpPr>
        <p:spPr>
          <a:xfrm>
            <a:off x="3252258" y="4014249"/>
            <a:ext cx="5227393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</a:rPr>
              <a:t>(Interactive analog of PCPs)</a:t>
            </a:r>
            <a:endParaRPr sz="3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EEAD1-23B4-67BD-B0A9-E9C7837F5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8851" y="4387829"/>
            <a:ext cx="7002596" cy="354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Verifier hashes:…">
                <a:extLst>
                  <a:ext uri="{FF2B5EF4-FFF2-40B4-BE49-F238E27FC236}">
                    <a16:creationId xmlns:a16="http://schemas.microsoft.com/office/drawing/2014/main" id="{AECC846D-2849-AB42-1504-F9CF193E5F86}"/>
                  </a:ext>
                </a:extLst>
              </p:cNvPr>
              <p:cNvSpPr txBox="1"/>
              <p:nvPr/>
            </p:nvSpPr>
            <p:spPr>
              <a:xfrm>
                <a:off x="19386069" y="11539502"/>
                <a:ext cx="4091151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300"/>
                  </a:spcBef>
                </a:pPr>
                <a:r>
                  <a:rPr lang="en-US" sz="3600" dirty="0"/>
                  <a:t>*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600" dirty="0"/>
                  <a:t> = bits of security</a:t>
                </a:r>
                <a:endParaRPr sz="3600" dirty="0"/>
              </a:p>
            </p:txBody>
          </p:sp>
        </mc:Choice>
        <mc:Fallback xmlns="">
          <p:sp>
            <p:nvSpPr>
              <p:cNvPr id="8" name="Verifier hashes:…">
                <a:extLst>
                  <a:ext uri="{FF2B5EF4-FFF2-40B4-BE49-F238E27FC236}">
                    <a16:creationId xmlns:a16="http://schemas.microsoft.com/office/drawing/2014/main" id="{AECC846D-2849-AB42-1504-F9CF193E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69" y="11539502"/>
                <a:ext cx="4091151" cy="656590"/>
              </a:xfrm>
              <a:prstGeom prst="rect">
                <a:avLst/>
              </a:prstGeom>
              <a:blipFill>
                <a:blip r:embed="rId8"/>
                <a:stretch>
                  <a:fillRect l="-5514" t="-12963" r="-2683" b="-333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9" animBg="1" advAuto="0"/>
      <p:bldP spid="259" grpId="8" animBg="1" advAuto="0"/>
      <p:bldP spid="261" grpId="10" animBg="1" advAuto="0"/>
      <p:bldP spid="3" grpId="0" animBg="1"/>
      <p:bldP spid="6" grpId="0" animBg="1"/>
      <p:bldP spid="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S Codes and IOPP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dirty="0"/>
              <a:t>IOPs</a:t>
            </a:r>
            <a:r>
              <a:rPr lang="en-US" dirty="0"/>
              <a:t> of Proximity for </a:t>
            </a:r>
            <a:r>
              <a:rPr lang="en-US" dirty="0">
                <a:solidFill>
                  <a:srgbClr val="0432FF"/>
                </a:solidFill>
              </a:rPr>
              <a:t>RS Codes</a:t>
            </a:r>
            <a:endParaRPr dirty="0">
              <a:solidFill>
                <a:srgbClr val="0432FF"/>
              </a:solidFill>
            </a:endParaRPr>
          </a:p>
        </p:txBody>
      </p:sp>
      <p:grpSp>
        <p:nvGrpSpPr>
          <p:cNvPr id="298" name="Group"/>
          <p:cNvGrpSpPr/>
          <p:nvPr/>
        </p:nvGrpSpPr>
        <p:grpSpPr>
          <a:xfrm>
            <a:off x="3744626" y="9900594"/>
            <a:ext cx="3853477" cy="527682"/>
            <a:chOff x="0" y="-2"/>
            <a:chExt cx="3853476" cy="527681"/>
          </a:xfrm>
        </p:grpSpPr>
        <p:sp>
          <p:nvSpPr>
            <p:cNvPr id="288" name="Line"/>
            <p:cNvSpPr/>
            <p:nvPr/>
          </p:nvSpPr>
          <p:spPr>
            <a:xfrm>
              <a:off x="0" y="263838"/>
              <a:ext cx="3853476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grpSp>
          <p:nvGrpSpPr>
            <p:cNvPr id="297" name="Group"/>
            <p:cNvGrpSpPr/>
            <p:nvPr/>
          </p:nvGrpSpPr>
          <p:grpSpPr>
            <a:xfrm>
              <a:off x="351938" y="-2"/>
              <a:ext cx="3149601" cy="527681"/>
              <a:chOff x="0" y="-1"/>
              <a:chExt cx="3149600" cy="527679"/>
            </a:xfrm>
          </p:grpSpPr>
          <p:sp>
            <p:nvSpPr>
              <p:cNvPr id="289" name="Rectangle"/>
              <p:cNvSpPr/>
              <p:nvPr/>
            </p:nvSpPr>
            <p:spPr>
              <a:xfrm>
                <a:off x="0" y="0"/>
                <a:ext cx="3149600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0" name="Line"/>
              <p:cNvSpPr/>
              <p:nvPr/>
            </p:nvSpPr>
            <p:spPr>
              <a:xfrm flipV="1">
                <a:off x="1574800" y="-1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Line"/>
              <p:cNvSpPr/>
              <p:nvPr/>
            </p:nvSpPr>
            <p:spPr>
              <a:xfrm flipV="1">
                <a:off x="7958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Line"/>
              <p:cNvSpPr/>
              <p:nvPr/>
            </p:nvSpPr>
            <p:spPr>
              <a:xfrm flipV="1">
                <a:off x="11853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Line"/>
              <p:cNvSpPr/>
              <p:nvPr/>
            </p:nvSpPr>
            <p:spPr>
              <a:xfrm flipV="1">
                <a:off x="406400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Line"/>
              <p:cNvSpPr/>
              <p:nvPr/>
            </p:nvSpPr>
            <p:spPr>
              <a:xfrm flipV="1">
                <a:off x="19642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Line"/>
              <p:cNvSpPr/>
              <p:nvPr/>
            </p:nvSpPr>
            <p:spPr>
              <a:xfrm flipV="1">
                <a:off x="23537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Line"/>
              <p:cNvSpPr/>
              <p:nvPr/>
            </p:nvSpPr>
            <p:spPr>
              <a:xfrm flipV="1">
                <a:off x="2743199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99" name="Line"/>
          <p:cNvSpPr/>
          <p:nvPr/>
        </p:nvSpPr>
        <p:spPr>
          <a:xfrm flipH="1" flipV="1">
            <a:off x="3732394" y="8468644"/>
            <a:ext cx="3853477" cy="1"/>
          </a:xfrm>
          <a:prstGeom prst="line">
            <a:avLst/>
          </a:prstGeom>
          <a:ln w="5715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11" name="Group"/>
          <p:cNvGrpSpPr/>
          <p:nvPr/>
        </p:nvGrpSpPr>
        <p:grpSpPr>
          <a:xfrm>
            <a:off x="3732394" y="8816945"/>
            <a:ext cx="3853477" cy="875980"/>
            <a:chOff x="0" y="0"/>
            <a:chExt cx="3853475" cy="875979"/>
          </a:xfrm>
        </p:grpSpPr>
        <p:sp>
          <p:nvSpPr>
            <p:cNvPr id="300" name="Line"/>
            <p:cNvSpPr/>
            <p:nvPr/>
          </p:nvSpPr>
          <p:spPr>
            <a:xfrm>
              <a:off x="0" y="263838"/>
              <a:ext cx="3853476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309" name="Group"/>
            <p:cNvGrpSpPr/>
            <p:nvPr/>
          </p:nvGrpSpPr>
          <p:grpSpPr>
            <a:xfrm>
              <a:off x="351938" y="-1"/>
              <a:ext cx="3149601" cy="527679"/>
              <a:chOff x="0" y="0"/>
              <a:chExt cx="3149600" cy="527677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0" y="0"/>
                <a:ext cx="3149600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2" name="Line"/>
              <p:cNvSpPr/>
              <p:nvPr/>
            </p:nvSpPr>
            <p:spPr>
              <a:xfrm flipV="1">
                <a:off x="1574800" y="-1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Line"/>
              <p:cNvSpPr/>
              <p:nvPr/>
            </p:nvSpPr>
            <p:spPr>
              <a:xfrm flipV="1">
                <a:off x="7958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Line"/>
              <p:cNvSpPr/>
              <p:nvPr/>
            </p:nvSpPr>
            <p:spPr>
              <a:xfrm flipV="1">
                <a:off x="11853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Line"/>
              <p:cNvSpPr/>
              <p:nvPr/>
            </p:nvSpPr>
            <p:spPr>
              <a:xfrm flipV="1">
                <a:off x="406400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Line"/>
              <p:cNvSpPr/>
              <p:nvPr/>
            </p:nvSpPr>
            <p:spPr>
              <a:xfrm flipV="1">
                <a:off x="19642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Line"/>
              <p:cNvSpPr/>
              <p:nvPr/>
            </p:nvSpPr>
            <p:spPr>
              <a:xfrm flipV="1">
                <a:off x="23537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Line"/>
              <p:cNvSpPr/>
              <p:nvPr/>
            </p:nvSpPr>
            <p:spPr>
              <a:xfrm flipV="1">
                <a:off x="2743199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Line"/>
            <p:cNvSpPr/>
            <p:nvPr/>
          </p:nvSpPr>
          <p:spPr>
            <a:xfrm flipH="1" flipV="1">
              <a:off x="-1" y="875979"/>
              <a:ext cx="3853477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1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40E4F1-92F3-B377-C445-3F504362F039}"/>
              </a:ext>
            </a:extLst>
          </p:cNvPr>
          <p:cNvGrpSpPr/>
          <p:nvPr/>
        </p:nvGrpSpPr>
        <p:grpSpPr>
          <a:xfrm>
            <a:off x="2695586" y="3341417"/>
            <a:ext cx="13428911" cy="1930785"/>
            <a:chOff x="489889" y="4234231"/>
            <a:chExt cx="13428911" cy="1930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Equation"/>
                <p:cNvSpPr txBox="1"/>
                <p:nvPr/>
              </p:nvSpPr>
              <p:spPr>
                <a:xfrm>
                  <a:off x="489889" y="4589069"/>
                  <a:ext cx="3864648" cy="1015663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AE" sz="66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𝖱𝖲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ar-AE" sz="6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6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sz="6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ar-AE" sz="66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AE" sz="6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ar-AE" sz="6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ar-AE" sz="66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oMath>
                    </m:oMathPara>
                  </a14:m>
                  <a:endParaRPr lang="ar-AE" sz="66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26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89" y="4589069"/>
                  <a:ext cx="3864648" cy="10156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DECC22-182B-223B-7B31-28DBF80F9938}"/>
                </a:ext>
              </a:extLst>
            </p:cNvPr>
            <p:cNvGrpSpPr/>
            <p:nvPr/>
          </p:nvGrpSpPr>
          <p:grpSpPr>
            <a:xfrm>
              <a:off x="4223684" y="4234231"/>
              <a:ext cx="9695116" cy="1930785"/>
              <a:chOff x="4223684" y="4234231"/>
              <a:chExt cx="9695116" cy="1930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ate:  , think…">
                    <a:extLst>
                      <a:ext uri="{FF2B5EF4-FFF2-40B4-BE49-F238E27FC236}">
                        <a16:creationId xmlns:a16="http://schemas.microsoft.com/office/drawing/2014/main" id="{E4C69D86-312B-D36F-0998-4D07D206621B}"/>
                      </a:ext>
                    </a:extLst>
                  </p:cNvPr>
                  <p:cNvSpPr txBox="1"/>
                  <p:nvPr/>
                </p:nvSpPr>
                <p:spPr>
                  <a:xfrm>
                    <a:off x="5893500" y="4234231"/>
                    <a:ext cx="8025300" cy="1930785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anchor="ctr">
                    <a:spAutoFit/>
                  </a:bodyPr>
                  <a:lstStyle/>
                  <a:p>
                    <a:r>
                      <a:rPr lang="en-US" sz="4400" dirty="0"/>
                      <a:t>Degree </a:t>
                    </a:r>
                    <a14:m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a14:m>
                    <a:r>
                      <a:rPr lang="en-US" sz="4400" dirty="0"/>
                      <a:t> polynomials evaluated on domain of size </a:t>
                    </a:r>
                    <a14:m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4400" dirty="0"/>
                      <a:t> Rate </a:t>
                    </a:r>
                    <a14:m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endParaRPr sz="4400" dirty="0"/>
                  </a:p>
                </p:txBody>
              </p:sp>
            </mc:Choice>
            <mc:Fallback xmlns="">
              <p:sp>
                <p:nvSpPr>
                  <p:cNvPr id="2" name="Rate:  , think…">
                    <a:extLst>
                      <a:ext uri="{FF2B5EF4-FFF2-40B4-BE49-F238E27FC236}">
                        <a16:creationId xmlns:a16="http://schemas.microsoft.com/office/drawing/2014/main" id="{E4C69D86-312B-D36F-0998-4D07D20662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3500" y="4234231"/>
                    <a:ext cx="8025300" cy="19307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69" t="-9810" b="-14241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ate:  , think…">
                    <a:extLst>
                      <a:ext uri="{FF2B5EF4-FFF2-40B4-BE49-F238E27FC236}">
                        <a16:creationId xmlns:a16="http://schemas.microsoft.com/office/drawing/2014/main" id="{AFDCC3D2-A8A4-C726-3231-840A51B883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23684" y="4436206"/>
                    <a:ext cx="524336" cy="132138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sz="8800" dirty="0"/>
                  </a:p>
                </p:txBody>
              </p:sp>
            </mc:Choice>
            <mc:Fallback xmlns="">
              <p:sp>
                <p:nvSpPr>
                  <p:cNvPr id="3" name="Rate:  , think…">
                    <a:extLst>
                      <a:ext uri="{FF2B5EF4-FFF2-40B4-BE49-F238E27FC236}">
                        <a16:creationId xmlns:a16="http://schemas.microsoft.com/office/drawing/2014/main" id="{AFDCC3D2-A8A4-C726-3231-840A51B883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3684" y="4436206"/>
                    <a:ext cx="524336" cy="13213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4651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ate:  , think…">
                <a:extLst>
                  <a:ext uri="{FF2B5EF4-FFF2-40B4-BE49-F238E27FC236}">
                    <a16:creationId xmlns:a16="http://schemas.microsoft.com/office/drawing/2014/main" id="{3BF85F73-959E-31BC-3E78-6EF5CC26EF0C}"/>
                  </a:ext>
                </a:extLst>
              </p:cNvPr>
              <p:cNvSpPr txBox="1"/>
              <p:nvPr/>
            </p:nvSpPr>
            <p:spPr>
              <a:xfrm>
                <a:off x="16931252" y="3280607"/>
                <a:ext cx="6582834" cy="7119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r>
                  <a:rPr lang="en-US" sz="4400" dirty="0"/>
                  <a:t>* finite field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sz="4400" dirty="0"/>
              </a:p>
            </p:txBody>
          </p:sp>
        </mc:Choice>
        <mc:Fallback xmlns="">
          <p:sp>
            <p:nvSpPr>
              <p:cNvPr id="10" name="Rate:  , think…">
                <a:extLst>
                  <a:ext uri="{FF2B5EF4-FFF2-40B4-BE49-F238E27FC236}">
                    <a16:creationId xmlns:a16="http://schemas.microsoft.com/office/drawing/2014/main" id="{3BF85F73-959E-31BC-3E78-6EF5CC26E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252" y="3280607"/>
                <a:ext cx="6582834" cy="711990"/>
              </a:xfrm>
              <a:prstGeom prst="rect">
                <a:avLst/>
              </a:prstGeom>
              <a:blipFill>
                <a:blip r:embed="rId7"/>
                <a:stretch>
                  <a:fillRect l="-4352" t="-26496" b="-393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1BDFF9C7-011A-5460-CE61-FEC8FE7C99D1}"/>
              </a:ext>
            </a:extLst>
          </p:cNvPr>
          <p:cNvSpPr/>
          <p:nvPr/>
        </p:nvSpPr>
        <p:spPr>
          <a:xfrm>
            <a:off x="7315071" y="3341417"/>
            <a:ext cx="784126" cy="1930785"/>
          </a:xfrm>
          <a:prstGeom prst="leftBrac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2EE185E-E596-B7C4-FF90-F0321745FB9D}"/>
              </a:ext>
            </a:extLst>
          </p:cNvPr>
          <p:cNvSpPr/>
          <p:nvPr/>
        </p:nvSpPr>
        <p:spPr>
          <a:xfrm>
            <a:off x="15693669" y="3300215"/>
            <a:ext cx="516902" cy="2013187"/>
          </a:xfrm>
          <a:prstGeom prst="rightBrac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01C777-1D99-50E9-6121-69389B9D85EF}"/>
              </a:ext>
            </a:extLst>
          </p:cNvPr>
          <p:cNvGrpSpPr/>
          <p:nvPr/>
        </p:nvGrpSpPr>
        <p:grpSpPr>
          <a:xfrm>
            <a:off x="16931252" y="4026900"/>
            <a:ext cx="6582834" cy="2005677"/>
            <a:chOff x="18417153" y="2901485"/>
            <a:chExt cx="6582834" cy="2005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ate:  , think…">
                  <a:extLst>
                    <a:ext uri="{FF2B5EF4-FFF2-40B4-BE49-F238E27FC236}">
                      <a16:creationId xmlns:a16="http://schemas.microsoft.com/office/drawing/2014/main" id="{D51E676E-27B4-AF7E-8215-F1EC2A4FC166}"/>
                    </a:ext>
                  </a:extLst>
                </p:cNvPr>
                <p:cNvSpPr txBox="1"/>
                <p:nvPr/>
              </p:nvSpPr>
              <p:spPr>
                <a:xfrm>
                  <a:off x="18417153" y="2901485"/>
                  <a:ext cx="6582834" cy="65659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r>
                    <a:rPr lang="en-US" sz="4000" dirty="0"/>
                    <a:t>*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4000" dirty="0"/>
                    <a:t> and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4000" dirty="0"/>
                    <a:t> powers of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sz="4000" dirty="0"/>
                </a:p>
              </p:txBody>
            </p:sp>
          </mc:Choice>
          <mc:Fallback xmlns="">
            <p:sp>
              <p:nvSpPr>
                <p:cNvPr id="9" name="Rate:  , think…">
                  <a:extLst>
                    <a:ext uri="{FF2B5EF4-FFF2-40B4-BE49-F238E27FC236}">
                      <a16:creationId xmlns:a16="http://schemas.microsoft.com/office/drawing/2014/main" id="{D51E676E-27B4-AF7E-8215-F1EC2A4FC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7153" y="2901485"/>
                  <a:ext cx="6582834" cy="656590"/>
                </a:xfrm>
                <a:prstGeom prst="rect">
                  <a:avLst/>
                </a:prstGeom>
                <a:blipFill>
                  <a:blip r:embed="rId8"/>
                  <a:stretch>
                    <a:fillRect l="-3889" t="-25000" b="-3796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ate:  , think…">
              <a:extLst>
                <a:ext uri="{FF2B5EF4-FFF2-40B4-BE49-F238E27FC236}">
                  <a16:creationId xmlns:a16="http://schemas.microsoft.com/office/drawing/2014/main" id="{30ABE0B7-6F92-A033-DC6D-DF93D1F57289}"/>
                </a:ext>
              </a:extLst>
            </p:cNvPr>
            <p:cNvSpPr txBox="1"/>
            <p:nvPr/>
          </p:nvSpPr>
          <p:spPr>
            <a:xfrm>
              <a:off x="18417153" y="3696574"/>
              <a:ext cx="6582834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r>
                <a:rPr lang="en-US" sz="4000" dirty="0"/>
                <a:t>* evaluation domain is a multiplicative subgroup</a:t>
              </a:r>
              <a:endParaRPr sz="4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D4D3B1-5C05-8D19-4BFA-45EAFFA6D44F}"/>
              </a:ext>
            </a:extLst>
          </p:cNvPr>
          <p:cNvGrpSpPr/>
          <p:nvPr/>
        </p:nvGrpSpPr>
        <p:grpSpPr>
          <a:xfrm>
            <a:off x="2097437" y="6147290"/>
            <a:ext cx="7074742" cy="2669655"/>
            <a:chOff x="2097437" y="6147290"/>
            <a:chExt cx="7074742" cy="2669655"/>
          </a:xfrm>
        </p:grpSpPr>
        <p:grpSp>
          <p:nvGrpSpPr>
            <p:cNvPr id="286" name="Group"/>
            <p:cNvGrpSpPr/>
            <p:nvPr/>
          </p:nvGrpSpPr>
          <p:grpSpPr>
            <a:xfrm>
              <a:off x="2097437" y="6147290"/>
              <a:ext cx="7074742" cy="2669655"/>
              <a:chOff x="0" y="-934355"/>
              <a:chExt cx="7074741" cy="2669654"/>
            </a:xfrm>
          </p:grpSpPr>
          <p:sp>
            <p:nvSpPr>
              <p:cNvPr id="283" name="P"/>
              <p:cNvSpPr/>
              <p:nvPr/>
            </p:nvSpPr>
            <p:spPr>
              <a:xfrm>
                <a:off x="0" y="465298"/>
                <a:ext cx="1270000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84" name="V"/>
              <p:cNvSpPr/>
              <p:nvPr/>
            </p:nvSpPr>
            <p:spPr>
              <a:xfrm>
                <a:off x="5804740" y="354492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Equation"/>
                  <p:cNvSpPr txBox="1"/>
                  <p:nvPr/>
                </p:nvSpPr>
                <p:spPr>
                  <a:xfrm>
                    <a:off x="3264775" y="-934355"/>
                    <a:ext cx="527773" cy="73866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400" latinLnBrk="1">
                      <a:lnSpc>
                        <a:spcPct val="100000"/>
                      </a:lnSpc>
                      <a:spcBef>
                        <a:spcPts val="0"/>
                      </a:spcBef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sz="4800" dirty="0"/>
                  </a:p>
                </p:txBody>
              </p:sp>
            </mc:Choice>
            <mc:Fallback xmlns="">
              <p:sp>
                <p:nvSpPr>
                  <p:cNvPr id="285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775" y="-934355"/>
                    <a:ext cx="527773" cy="7386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10BD06F1-16F1-F85D-B122-1189334B8546}"/>
                </a:ext>
              </a:extLst>
            </p:cNvPr>
            <p:cNvGrpSpPr/>
            <p:nvPr/>
          </p:nvGrpSpPr>
          <p:grpSpPr>
            <a:xfrm>
              <a:off x="4096564" y="7053318"/>
              <a:ext cx="3149602" cy="527680"/>
              <a:chOff x="0" y="0"/>
              <a:chExt cx="3149600" cy="527677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1082EFA-0294-97DB-02CB-163CA153DD06}"/>
                  </a:ext>
                </a:extLst>
              </p:cNvPr>
              <p:cNvSpPr/>
              <p:nvPr/>
            </p:nvSpPr>
            <p:spPr>
              <a:xfrm>
                <a:off x="0" y="0"/>
                <a:ext cx="3149600" cy="527678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98A13592-9900-B74A-52CA-BB3F7AAC2A2B}"/>
                  </a:ext>
                </a:extLst>
              </p:cNvPr>
              <p:cNvSpPr/>
              <p:nvPr/>
            </p:nvSpPr>
            <p:spPr>
              <a:xfrm flipV="1">
                <a:off x="1574800" y="-1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BD528413-F3F9-872D-D898-32C07564A0A4}"/>
                  </a:ext>
                </a:extLst>
              </p:cNvPr>
              <p:cNvSpPr/>
              <p:nvPr/>
            </p:nvSpPr>
            <p:spPr>
              <a:xfrm flipV="1">
                <a:off x="7958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50EC258A-9F86-C89B-DC0E-1BB431E66D2B}"/>
                  </a:ext>
                </a:extLst>
              </p:cNvPr>
              <p:cNvSpPr/>
              <p:nvPr/>
            </p:nvSpPr>
            <p:spPr>
              <a:xfrm flipV="1">
                <a:off x="11853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810EAEE4-D176-C055-A3EB-FD61245431B9}"/>
                  </a:ext>
                </a:extLst>
              </p:cNvPr>
              <p:cNvSpPr/>
              <p:nvPr/>
            </p:nvSpPr>
            <p:spPr>
              <a:xfrm flipV="1">
                <a:off x="406400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0768577E-DF47-C5F9-F303-57112693A75E}"/>
                  </a:ext>
                </a:extLst>
              </p:cNvPr>
              <p:cNvSpPr/>
              <p:nvPr/>
            </p:nvSpPr>
            <p:spPr>
              <a:xfrm flipV="1">
                <a:off x="1964266" y="10685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CB5A188A-1F82-2292-7752-BCC613AE15DE}"/>
                  </a:ext>
                </a:extLst>
              </p:cNvPr>
              <p:cNvSpPr/>
              <p:nvPr/>
            </p:nvSpPr>
            <p:spPr>
              <a:xfrm flipV="1">
                <a:off x="2353733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69D6FC7A-B675-806F-A823-40878CAB13B7}"/>
                  </a:ext>
                </a:extLst>
              </p:cNvPr>
              <p:cNvSpPr/>
              <p:nvPr/>
            </p:nvSpPr>
            <p:spPr>
              <a:xfrm flipV="1">
                <a:off x="2743199" y="14379"/>
                <a:ext cx="1" cy="5063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76287D-4972-5DC1-B436-F9FD5ED237CB}"/>
              </a:ext>
            </a:extLst>
          </p:cNvPr>
          <p:cNvGrpSpPr/>
          <p:nvPr/>
        </p:nvGrpSpPr>
        <p:grpSpPr>
          <a:xfrm>
            <a:off x="9560779" y="8446136"/>
            <a:ext cx="17265446" cy="1448433"/>
            <a:chOff x="4896285" y="11122566"/>
            <a:chExt cx="17265446" cy="1448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accepts…"/>
                <p:cNvSpPr txBox="1"/>
                <p:nvPr/>
              </p:nvSpPr>
              <p:spPr>
                <a:xfrm>
                  <a:off x="4896285" y="11122566"/>
                  <a:ext cx="17265446" cy="74058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pPr marL="609600" indent="-609600">
                    <a:buSzPct val="123000"/>
                    <a:buChar char="•"/>
                    <a:defRPr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4400" dirty="0"/>
                    <a:t> is far from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𝖱𝖲</m:t>
                      </m:r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4400" b="0" i="1" smtClean="0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 smtClean="0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400" b="0" i="1" smtClean="0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]⟹</m:t>
                      </m:r>
                    </m:oMath>
                  </a14:m>
                  <a:r>
                    <a:rPr lang="en-US" sz="4400" dirty="0"/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a14:m>
                  <a:r>
                    <a:rPr lang="en-US" sz="4400" dirty="0"/>
                    <a:t> accepts </a:t>
                  </a:r>
                  <a:r>
                    <a:rPr lang="en-US" sz="4400" dirty="0" err="1"/>
                    <a:t>w.p.</a:t>
                  </a:r>
                  <a:r>
                    <a:rPr lang="en-US" sz="4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𝑟𝑏𝑟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2" name="accepts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285" y="11122566"/>
                  <a:ext cx="17265446" cy="740587"/>
                </a:xfrm>
                <a:prstGeom prst="rect">
                  <a:avLst/>
                </a:prstGeom>
                <a:blipFill>
                  <a:blip r:embed="rId10"/>
                  <a:stretch>
                    <a:fillRect t="-22314" b="-38017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6D043-841B-A79C-8A3A-F33429AEAFD2}"/>
                </a:ext>
              </a:extLst>
            </p:cNvPr>
            <p:cNvSpPr txBox="1"/>
            <p:nvPr/>
          </p:nvSpPr>
          <p:spPr>
            <a:xfrm>
              <a:off x="9122733" y="12090868"/>
              <a:ext cx="10171625" cy="480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ED220B"/>
                  </a:solidFill>
                </a:rPr>
                <a:t>(round-by-round soundness for BCS transformation)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7E59C8-3A5B-A64D-AB4A-D16EC2E35B7F}"/>
              </a:ext>
            </a:extLst>
          </p:cNvPr>
          <p:cNvGrpSpPr/>
          <p:nvPr/>
        </p:nvGrpSpPr>
        <p:grpSpPr>
          <a:xfrm>
            <a:off x="4096564" y="11485093"/>
            <a:ext cx="17605852" cy="1304730"/>
            <a:chOff x="4096564" y="10913592"/>
            <a:chExt cx="17605852" cy="130473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1F32DA0-BDAF-A40F-3379-07BD7DEEC7B1}"/>
                </a:ext>
              </a:extLst>
            </p:cNvPr>
            <p:cNvSpPr/>
            <p:nvPr/>
          </p:nvSpPr>
          <p:spPr>
            <a:xfrm>
              <a:off x="4096564" y="10913592"/>
              <a:ext cx="17605851" cy="1304730"/>
            </a:xfrm>
            <a:prstGeom prst="round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8BCEFA-D815-F886-D6D5-70B43CC7B7C2}"/>
                    </a:ext>
                  </a:extLst>
                </p:cNvPr>
                <p:cNvSpPr txBox="1"/>
                <p:nvPr/>
              </p:nvSpPr>
              <p:spPr>
                <a:xfrm>
                  <a:off x="4418042" y="11198313"/>
                  <a:ext cx="17284374" cy="75713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>
                    <a:defRPr sz="4000"/>
                  </a:pPr>
                  <a:r>
                    <a:rPr lang="en-US" sz="4800" b="1" dirty="0">
                      <a:solidFill>
                        <a:srgbClr val="000000"/>
                      </a:solidFill>
                    </a:rPr>
                    <a:t>Goal: </a:t>
                  </a:r>
                  <a:r>
                    <a:rPr lang="en-US" sz="4800" dirty="0">
                      <a:solidFill>
                        <a:srgbClr val="000000"/>
                      </a:solidFill>
                    </a:rPr>
                    <a:t>minimize verifier queries </a:t>
                  </a:r>
                  <a:r>
                    <a:rPr lang="en-US" sz="4800" dirty="0"/>
                    <a:t>to both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4800" dirty="0"/>
                    <a:t> and prover messages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8BCEFA-D815-F886-D6D5-70B43CC7B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042" y="11198313"/>
                  <a:ext cx="17284374" cy="757130"/>
                </a:xfrm>
                <a:prstGeom prst="rect">
                  <a:avLst/>
                </a:prstGeom>
                <a:blipFill>
                  <a:blip r:embed="rId11"/>
                  <a:stretch>
                    <a:fillRect l="-1623" t="-29032" r="-529" b="-411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94AE1E-3334-BA68-6907-1E061D0C486A}"/>
                  </a:ext>
                </a:extLst>
              </p:cNvPr>
              <p:cNvSpPr txBox="1"/>
              <p:nvPr/>
            </p:nvSpPr>
            <p:spPr>
              <a:xfrm>
                <a:off x="9560779" y="7226611"/>
                <a:ext cx="12498184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609600" indent="-609600">
                  <a:buSzPct val="123000"/>
                  <a:buChar char="•"/>
                  <a:defRPr>
                    <a:solidFill>
                      <a:schemeClr val="accent1">
                        <a:hueOff val="114395"/>
                        <a:lumOff val="-249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𝖱𝖲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400" b="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i="1" smtClean="0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]⟹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4400" dirty="0"/>
                  <a:t> accepts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94AE1E-3334-BA68-6907-1E061D0C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779" y="7226611"/>
                <a:ext cx="12498184" cy="701731"/>
              </a:xfrm>
              <a:prstGeom prst="rect">
                <a:avLst/>
              </a:prstGeom>
              <a:blipFill>
                <a:blip r:embed="rId12"/>
                <a:stretch>
                  <a:fillRect t="-27586" b="-387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0" animBg="1" advAuto="0"/>
      <p:bldP spid="299" grpId="11" animBg="1" advAuto="0"/>
      <p:bldP spid="311" grpId="12" animBg="1" advAuto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Our results"/>
          <p:cNvSpPr txBox="1">
            <a:spLocks noGrp="1"/>
          </p:cNvSpPr>
          <p:nvPr>
            <p:ph type="body" sz="half" idx="1"/>
          </p:nvPr>
        </p:nvSpPr>
        <p:spPr>
          <a:xfrm>
            <a:off x="1206500" y="4709605"/>
            <a:ext cx="21971000" cy="4296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Our results</a:t>
            </a:r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E6A846-09AF-4E4E-A02B-1CCE5A7B0582}"/>
              </a:ext>
            </a:extLst>
          </p:cNvPr>
          <p:cNvSpPr/>
          <p:nvPr/>
        </p:nvSpPr>
        <p:spPr>
          <a:xfrm>
            <a:off x="2859577" y="2822836"/>
            <a:ext cx="19119273" cy="5755107"/>
          </a:xfrm>
          <a:prstGeom prst="roundRect">
            <a:avLst/>
          </a:prstGeom>
          <a:solidFill>
            <a:srgbClr val="DFF3FD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8" name="STIR 🥣: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743336"/>
          </a:xfrm>
          <a:prstGeom prst="rect">
            <a:avLst/>
          </a:prstGeom>
        </p:spPr>
        <p:txBody>
          <a:bodyPr>
            <a:normAutofit/>
          </a:bodyPr>
          <a:lstStyle>
            <a:lvl1pPr defTabSz="2048204">
              <a:defRPr sz="9743" spc="-194"/>
            </a:lvl1pPr>
          </a:lstStyle>
          <a:p>
            <a:r>
              <a:rPr lang="en-US" sz="8500" dirty="0"/>
              <a:t>STIR 🥣: An IOPP for 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Rounds:"/>
              <p:cNvSpPr txBox="1"/>
              <p:nvPr/>
            </p:nvSpPr>
            <p:spPr>
              <a:xfrm>
                <a:off x="4523516" y="3406963"/>
                <a:ext cx="5398144" cy="8989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r>
                  <a:rPr lang="en-US" b="1" dirty="0"/>
                  <a:t>Rounds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75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19" name="Rounds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16" y="3406963"/>
                <a:ext cx="5398144" cy="898964"/>
              </a:xfrm>
              <a:prstGeom prst="rect">
                <a:avLst/>
              </a:prstGeom>
              <a:blipFill>
                <a:blip r:embed="rId2"/>
                <a:stretch>
                  <a:fillRect l="-5869" t="-12245" b="-312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Proof length:"/>
              <p:cNvSpPr txBox="1"/>
              <p:nvPr/>
            </p:nvSpPr>
            <p:spPr>
              <a:xfrm>
                <a:off x="3195974" y="4929748"/>
                <a:ext cx="5639557" cy="8989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r>
                  <a:rPr lang="en-US" b="1" dirty="0"/>
                  <a:t>Proof length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20" name="Proof length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74" y="4929748"/>
                <a:ext cx="5639557" cy="898964"/>
              </a:xfrm>
              <a:prstGeom prst="rect">
                <a:avLst/>
              </a:prstGeom>
              <a:blipFill>
                <a:blip r:embed="rId3"/>
                <a:stretch>
                  <a:fillRect l="-5622" t="-12245" b="-312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Queries:…"/>
              <p:cNvSpPr txBox="1"/>
              <p:nvPr/>
            </p:nvSpPr>
            <p:spPr>
              <a:xfrm>
                <a:off x="4523516" y="6292254"/>
                <a:ext cx="12823585" cy="15500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r>
                  <a:rPr lang="en-US" b="1" dirty="0"/>
                  <a:t>Queries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57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ar-AE" sz="57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575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ar-AE" sz="57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57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57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57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57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ar-AE" sz="57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7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575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575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750" i="1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5750" b="0" i="1" smtClean="0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750" i="1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sz="575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321" name="Querie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16" y="6292254"/>
                <a:ext cx="12823585" cy="1550040"/>
              </a:xfrm>
              <a:prstGeom prst="rect">
                <a:avLst/>
              </a:prstGeom>
              <a:blipFill>
                <a:blip r:embed="rId4"/>
                <a:stretch>
                  <a:fillRect l="-24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An IOPP for RS"/>
          <p:cNvSpPr txBox="1"/>
          <p:nvPr/>
        </p:nvSpPr>
        <p:spPr>
          <a:xfrm>
            <a:off x="6439759" y="1239628"/>
            <a:ext cx="10265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500" b="1" spc="-170"/>
            </a:lvl1pPr>
          </a:lstStyle>
          <a:p>
            <a:endParaRPr dirty="0"/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for"/>
              <p:cNvSpPr txBox="1"/>
              <p:nvPr/>
            </p:nvSpPr>
            <p:spPr>
              <a:xfrm>
                <a:off x="15300960" y="6673448"/>
                <a:ext cx="6426926" cy="7876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sz="4400" dirty="0"/>
                  <a:t>for </a:t>
                </a:r>
                <a:r>
                  <a:rPr lang="en-US" sz="4400" dirty="0"/>
                  <a:t>distance </a:t>
                </a:r>
                <a14:m>
                  <m:oMath xmlns:m="http://schemas.openxmlformats.org/officeDocument/2006/math">
                    <m:r>
                      <a:rPr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endParaRPr sz="4000" dirty="0"/>
              </a:p>
            </p:txBody>
          </p:sp>
        </mc:Choice>
        <mc:Fallback xmlns="">
          <p:sp>
            <p:nvSpPr>
              <p:cNvPr id="325" name="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960" y="6673448"/>
                <a:ext cx="6426926" cy="787652"/>
              </a:xfrm>
              <a:prstGeom prst="rect">
                <a:avLst/>
              </a:prstGeom>
              <a:blipFill>
                <a:blip r:embed="rId5"/>
                <a:stretch>
                  <a:fillRect t="-20155" b="-2945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for">
                <a:extLst>
                  <a:ext uri="{FF2B5EF4-FFF2-40B4-BE49-F238E27FC236}">
                    <a16:creationId xmlns:a16="http://schemas.microsoft.com/office/drawing/2014/main" id="{802FD13D-34D9-643F-BE05-8EDCD03F2158}"/>
                  </a:ext>
                </a:extLst>
              </p:cNvPr>
              <p:cNvSpPr txBox="1"/>
              <p:nvPr/>
            </p:nvSpPr>
            <p:spPr>
              <a:xfrm>
                <a:off x="14060406" y="9952118"/>
                <a:ext cx="7498331" cy="16127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2">
                        <a:lumMod val="50000"/>
                      </a:schemeClr>
                    </a:solidFill>
                  </a:rPr>
                  <a:t>*For both: can replace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ar-AE" sz="36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dirty="0">
                    <a:solidFill>
                      <a:schemeClr val="bg2">
                        <a:lumMod val="50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chemeClr val="bg2">
                        <a:lumMod val="50000"/>
                      </a:schemeClr>
                    </a:solidFill>
                  </a:rPr>
                  <a:t> under “list-decoding” assumption to improve constants</a:t>
                </a:r>
              </a:p>
            </p:txBody>
          </p:sp>
        </mc:Choice>
        <mc:Fallback xmlns="">
          <p:sp>
            <p:nvSpPr>
              <p:cNvPr id="2" name="for">
                <a:extLst>
                  <a:ext uri="{FF2B5EF4-FFF2-40B4-BE49-F238E27FC236}">
                    <a16:creationId xmlns:a16="http://schemas.microsoft.com/office/drawing/2014/main" id="{802FD13D-34D9-643F-BE05-8EDCD03F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406" y="9952118"/>
                <a:ext cx="7498331" cy="1612749"/>
              </a:xfrm>
              <a:prstGeom prst="rect">
                <a:avLst/>
              </a:prstGeom>
              <a:blipFill>
                <a:blip r:embed="rId6"/>
                <a:stretch>
                  <a:fillRect l="-1300" t="-9091" r="-2924" b="-136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0E40C7C-D04C-FE49-6FB2-4F7AE87B62CE}"/>
              </a:ext>
            </a:extLst>
          </p:cNvPr>
          <p:cNvGrpSpPr/>
          <p:nvPr/>
        </p:nvGrpSpPr>
        <p:grpSpPr>
          <a:xfrm>
            <a:off x="194754" y="9140399"/>
            <a:ext cx="17152347" cy="2361759"/>
            <a:chOff x="194754" y="9982998"/>
            <a:chExt cx="17152347" cy="2361759"/>
          </a:xfrm>
        </p:grpSpPr>
        <p:sp>
          <p:nvSpPr>
            <p:cNvPr id="327" name="FRI:"/>
            <p:cNvSpPr txBox="1"/>
            <p:nvPr/>
          </p:nvSpPr>
          <p:spPr>
            <a:xfrm>
              <a:off x="194754" y="9982998"/>
              <a:ext cx="4522523" cy="1183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/>
              <a:r>
                <a:rPr lang="en-US" sz="4000" b="1" dirty="0"/>
                <a:t>Previously (</a:t>
              </a:r>
              <a:r>
                <a:rPr sz="4000" b="1" dirty="0"/>
                <a:t>FRI</a:t>
              </a:r>
              <a:r>
                <a:rPr lang="en-US" sz="4000" b="1" dirty="0"/>
                <a:t>)</a:t>
              </a:r>
              <a:r>
                <a:rPr sz="4000" dirty="0"/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Queries:…">
                  <a:extLst>
                    <a:ext uri="{FF2B5EF4-FFF2-40B4-BE49-F238E27FC236}">
                      <a16:creationId xmlns:a16="http://schemas.microsoft.com/office/drawing/2014/main" id="{D14CECA0-A9A0-84B9-A153-67B3A82C60DE}"/>
                    </a:ext>
                  </a:extLst>
                </p:cNvPr>
                <p:cNvSpPr txBox="1"/>
                <p:nvPr/>
              </p:nvSpPr>
              <p:spPr>
                <a:xfrm>
                  <a:off x="4523516" y="10794717"/>
                  <a:ext cx="12823585" cy="15500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lIns="50800" tIns="50800" rIns="50800" bIns="50800" anchor="ctr">
                  <a:spAutoFit/>
                </a:bodyPr>
                <a:lstStyle/>
                <a:p>
                  <a:r>
                    <a:rPr lang="en-US" b="1" dirty="0"/>
                    <a:t>Queries</a:t>
                  </a:r>
                  <a:r>
                    <a:rPr lang="en-US" dirty="0"/>
                    <a:t>: </a:t>
                  </a:r>
                  <a14:m>
                    <m:oMath xmlns:m="http://schemas.openxmlformats.org/officeDocument/2006/math">
                      <m:r>
                        <a:rPr lang="en-US" sz="5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ar-AE" sz="5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575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ar-AE" sz="575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ar-AE" sz="575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57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57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7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ar-AE" sz="57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57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57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57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a14:m>
                  <a:endParaRPr sz="5750" dirty="0">
                    <a:solidFill>
                      <a:srgbClr val="7F7F7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Queries:…">
                  <a:extLst>
                    <a:ext uri="{FF2B5EF4-FFF2-40B4-BE49-F238E27FC236}">
                      <a16:creationId xmlns:a16="http://schemas.microsoft.com/office/drawing/2014/main" id="{D14CECA0-A9A0-84B9-A153-67B3A82C6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516" y="10794717"/>
                  <a:ext cx="12823585" cy="1550040"/>
                </a:xfrm>
                <a:prstGeom prst="rect">
                  <a:avLst/>
                </a:prstGeom>
                <a:blipFill>
                  <a:blip r:embed="rId7"/>
                  <a:stretch>
                    <a:fillRect l="-2471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1322065-9928-CB73-27E0-692292E3722E}"/>
                  </a:ext>
                </a:extLst>
              </p:cNvPr>
              <p:cNvSpPr/>
              <p:nvPr/>
            </p:nvSpPr>
            <p:spPr>
              <a:xfrm>
                <a:off x="9348221" y="5193385"/>
                <a:ext cx="2487518" cy="726440"/>
              </a:xfrm>
              <a:prstGeom prst="wedgeRoundRectCallout">
                <a:avLst>
                  <a:gd name="adj1" fmla="val -75806"/>
                  <a:gd name="adj2" fmla="val 146070"/>
                  <a:gd name="adj3" fmla="val 16667"/>
                </a:avLst>
              </a:prstGeom>
              <a:solidFill>
                <a:srgbClr val="FEAD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𝜆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≫</m:t>
                      </m:r>
                      <m:func>
                        <m:func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</m:e>
                      </m:func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51322065-9928-CB73-27E0-692292E37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221" y="5193385"/>
                <a:ext cx="2487518" cy="726440"/>
              </a:xfrm>
              <a:prstGeom prst="wedgeRoundRectCallout">
                <a:avLst>
                  <a:gd name="adj1" fmla="val -75806"/>
                  <a:gd name="adj2" fmla="val 146070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6817C5-A7FC-B81F-8362-8A067F17E5A4}"/>
                  </a:ext>
                </a:extLst>
              </p:cNvPr>
              <p:cNvSpPr/>
              <p:nvPr/>
            </p:nvSpPr>
            <p:spPr>
              <a:xfrm>
                <a:off x="12921154" y="8431972"/>
                <a:ext cx="3284046" cy="726440"/>
              </a:xfrm>
              <a:prstGeom prst="wedgeRoundRectCallout">
                <a:avLst>
                  <a:gd name="adj1" fmla="val -60172"/>
                  <a:gd name="adj2" fmla="val -140643"/>
                  <a:gd name="adj3" fmla="val 16667"/>
                </a:avLst>
              </a:prstGeom>
              <a:solidFill>
                <a:srgbClr val="FEAD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Think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𝜌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2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6817C5-A7FC-B81F-8362-8A067F17E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54" y="8431972"/>
                <a:ext cx="3284046" cy="726440"/>
              </a:xfrm>
              <a:prstGeom prst="wedgeRoundRectCallout">
                <a:avLst>
                  <a:gd name="adj1" fmla="val -60172"/>
                  <a:gd name="adj2" fmla="val -140643"/>
                  <a:gd name="adj3" fmla="val 16667"/>
                </a:avLst>
              </a:prstGeom>
              <a:blipFill>
                <a:blip r:embed="rId9"/>
                <a:stretch>
                  <a:fillRect b="-12987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animBg="1" advAuto="0"/>
      <p:bldP spid="325" grpId="2" animBg="1" advAuto="0"/>
      <p:bldP spid="2" grpId="0" animBg="1" advAuto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Implementation</a:t>
            </a:r>
          </a:p>
        </p:txBody>
      </p:sp>
      <p:sp>
        <p:nvSpPr>
          <p:cNvPr id="331" name="Rust 🦀 implementation, available at WizardOfMenlo/stir…"/>
          <p:cNvSpPr txBox="1">
            <a:spLocks noGrp="1"/>
          </p:cNvSpPr>
          <p:nvPr>
            <p:ph type="body" idx="1"/>
          </p:nvPr>
        </p:nvSpPr>
        <p:spPr>
          <a:xfrm>
            <a:off x="1206500" y="2882830"/>
            <a:ext cx="22609396" cy="9828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700"/>
              </a:spcBef>
            </a:pPr>
            <a:r>
              <a:rPr dirty="0"/>
              <a:t>Rust 🦀 implementation, available at </a:t>
            </a:r>
            <a:r>
              <a:rPr u="sng" dirty="0" err="1">
                <a:hlinkClick r:id="rId2"/>
              </a:rPr>
              <a:t>WizardOfMenlo</a:t>
            </a:r>
            <a:r>
              <a:rPr u="sng" dirty="0">
                <a:hlinkClick r:id="rId2"/>
              </a:rPr>
              <a:t>/stir</a:t>
            </a:r>
            <a:r>
              <a:rPr dirty="0"/>
              <a:t> </a:t>
            </a:r>
          </a:p>
          <a:p>
            <a:pPr>
              <a:spcBef>
                <a:spcPts val="3700"/>
              </a:spcBef>
            </a:pPr>
            <a:r>
              <a:rPr u="sng" dirty="0" err="1">
                <a:hlinkClick r:id="rId3"/>
              </a:rPr>
              <a:t>Arkworks</a:t>
            </a:r>
            <a:r>
              <a:rPr dirty="0"/>
              <a:t> as backend, 192-bit field for benchmarks, reasonably optimized</a:t>
            </a:r>
          </a:p>
          <a:p>
            <a:pPr>
              <a:spcBef>
                <a:spcPts val="3700"/>
              </a:spcBef>
            </a:pPr>
            <a:r>
              <a:rPr dirty="0"/>
              <a:t>Implemented both FRI and STIR</a:t>
            </a:r>
          </a:p>
        </p:txBody>
      </p:sp>
      <p:pic>
        <p:nvPicPr>
          <p:cNvPr id="332" name="arkworks-logo-black-web-lg.png" descr="arkworks-logo-black-web-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206" y="2743199"/>
            <a:ext cx="1250979" cy="125097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34" name="Screenshot 2024-04-02 at 09.32.05.png" descr="Screenshot 2024-04-02 at 09.32.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84" y="5852011"/>
            <a:ext cx="10328293" cy="6237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omparison to FR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0974414" cy="1433163"/>
          </a:xfrm>
          <a:prstGeom prst="rect">
            <a:avLst/>
          </a:prstGeom>
        </p:spPr>
        <p:txBody>
          <a:bodyPr/>
          <a:lstStyle/>
          <a:p>
            <a:r>
              <a:t>Comparison to FRI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Drop-in replacement of FRI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79550" y="3836520"/>
                <a:ext cx="21971000" cy="975137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3300"/>
                  </a:spcBef>
                </a:pPr>
                <a:r>
                  <a:rPr lang="en-US" b="1" dirty="0">
                    <a:solidFill>
                      <a:srgbClr val="0432FF"/>
                    </a:solidFill>
                  </a:rPr>
                  <a:t>Fewer</a:t>
                </a:r>
                <a:r>
                  <a:rPr lang="en-US" dirty="0">
                    <a:solidFill>
                      <a:srgbClr val="0432FF"/>
                    </a:solidFill>
                  </a:rPr>
                  <a:t> queries:</a:t>
                </a:r>
              </a:p>
              <a:p>
                <a:pPr lvl="1">
                  <a:spcBef>
                    <a:spcPts val="3300"/>
                  </a:spcBef>
                </a:pPr>
                <a:r>
                  <a:rPr lang="en-US" b="1" dirty="0"/>
                  <a:t>Smaller</a:t>
                </a:r>
                <a:r>
                  <a:rPr lang="en-US" dirty="0"/>
                  <a:t> </a:t>
                </a:r>
                <a:r>
                  <a:rPr lang="en-US" b="1" dirty="0"/>
                  <a:t>argument size</a:t>
                </a:r>
                <a:r>
                  <a:rPr lang="en-US" dirty="0"/>
                  <a:t> and </a:t>
                </a:r>
                <a:r>
                  <a:rPr lang="en-US" b="1" dirty="0"/>
                  <a:t>verifier hash complexity</a:t>
                </a:r>
                <a:r>
                  <a:rPr lang="en-US" dirty="0"/>
                  <a:t> across </a:t>
                </a:r>
                <a:r>
                  <a:rPr lang="en-US" b="1" dirty="0"/>
                  <a:t>all params</a:t>
                </a:r>
                <a:r>
                  <a:rPr lang="en-US" dirty="0"/>
                  <a:t>!</a:t>
                </a:r>
              </a:p>
              <a:p>
                <a:pPr lvl="1">
                  <a:spcBef>
                    <a:spcPts val="3300"/>
                  </a:spcBef>
                </a:pPr>
                <a:r>
                  <a:rPr lang="en-US" dirty="0"/>
                  <a:t>Smaller verifier hash complexity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faster</a:t>
                </a:r>
                <a:r>
                  <a:rPr lang="en-US" dirty="0"/>
                  <a:t> and more </a:t>
                </a:r>
                <a:r>
                  <a:rPr lang="en-US" b="1" dirty="0"/>
                  <a:t>recursion-friendly</a:t>
                </a:r>
                <a:r>
                  <a:rPr lang="en-US" dirty="0"/>
                  <a:t>!</a:t>
                </a:r>
              </a:p>
              <a:p>
                <a:pPr>
                  <a:spcBef>
                    <a:spcPts val="1400"/>
                  </a:spcBef>
                </a:pPr>
                <a:endParaRPr lang="en-US" dirty="0"/>
              </a:p>
              <a:p>
                <a:pPr>
                  <a:spcBef>
                    <a:spcPts val="3300"/>
                  </a:spcBef>
                </a:pPr>
                <a:r>
                  <a:rPr lang="en-US" dirty="0"/>
                  <a:t>Similar </a:t>
                </a:r>
                <a:r>
                  <a:rPr lang="en-US" b="1" dirty="0"/>
                  <a:t>prover</a:t>
                </a:r>
                <a:r>
                  <a:rPr lang="en-US" dirty="0"/>
                  <a:t> runtime (bottleneck is initial function evaluation)</a:t>
                </a:r>
              </a:p>
              <a:p>
                <a:pPr>
                  <a:spcBef>
                    <a:spcPts val="3300"/>
                  </a:spcBef>
                </a:pPr>
                <a:r>
                  <a:rPr lang="en-US" dirty="0"/>
                  <a:t>Bigger improvements when degree and rate increase</a:t>
                </a:r>
              </a:p>
              <a:p>
                <a:pPr>
                  <a:spcBef>
                    <a:spcPts val="3300"/>
                  </a:spcBef>
                </a:pPr>
                <a:endParaRPr lang="en-US" dirty="0"/>
              </a:p>
              <a:p>
                <a:pPr>
                  <a:spcBef>
                    <a:spcPts val="3300"/>
                  </a:spcBef>
                </a:pPr>
                <a:endParaRPr dirty="0"/>
              </a:p>
            </p:txBody>
          </p:sp>
        </mc:Choice>
        <mc:Fallback xmlns="">
          <p:sp>
            <p:nvSpPr>
              <p:cNvPr id="337" name="Drop-in replacement of FRI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9550" y="3836520"/>
                <a:ext cx="21971000" cy="9751372"/>
              </a:xfrm>
              <a:prstGeom prst="rect">
                <a:avLst/>
              </a:prstGeom>
              <a:blipFill>
                <a:blip r:embed="rId2"/>
                <a:stretch>
                  <a:fillRect l="-1693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2" name="Group"/>
          <p:cNvGrpSpPr/>
          <p:nvPr/>
        </p:nvGrpSpPr>
        <p:grpSpPr>
          <a:xfrm>
            <a:off x="16715088" y="748814"/>
            <a:ext cx="7296403" cy="3087706"/>
            <a:chOff x="1671828" y="817245"/>
            <a:chExt cx="7296402" cy="3087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Equation"/>
                <p:cNvSpPr txBox="1"/>
                <p:nvPr/>
              </p:nvSpPr>
              <p:spPr>
                <a:xfrm>
                  <a:off x="2460448" y="2807031"/>
                  <a:ext cx="3764299" cy="9796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:r>
                    <a:rPr lang="en-US" sz="4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FRI: 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ar-AE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36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ar-AE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a14:m>
                  <a:endParaRPr lang="ar-AE" sz="3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448" y="2807031"/>
                  <a:ext cx="3764299" cy="979691"/>
                </a:xfrm>
                <a:prstGeom prst="rect">
                  <a:avLst/>
                </a:prstGeom>
                <a:blipFill>
                  <a:blip r:embed="rId3"/>
                  <a:stretch>
                    <a:fillRect l="-8091" b="-99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Equation"/>
                <p:cNvSpPr txBox="1"/>
                <p:nvPr/>
              </p:nvSpPr>
              <p:spPr>
                <a:xfrm>
                  <a:off x="2051145" y="1483175"/>
                  <a:ext cx="6917085" cy="9796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:r>
                    <a:rPr lang="en-US" sz="4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STIR: 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ar-AE" sz="3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ar-AE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3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3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ar-AE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36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ar-AE" sz="36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145" y="1483175"/>
                  <a:ext cx="6917085" cy="979691"/>
                </a:xfrm>
                <a:prstGeom prst="rect">
                  <a:avLst/>
                </a:prstGeom>
                <a:blipFill>
                  <a:blip r:embed="rId4"/>
                  <a:stretch>
                    <a:fillRect l="-4405" b="-99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0" name="FRI:"/>
            <p:cNvSpPr/>
            <p:nvPr/>
          </p:nvSpPr>
          <p:spPr>
            <a:xfrm>
              <a:off x="1683207" y="81724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/>
              <a:endParaRPr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1" name="STIR:"/>
            <p:cNvSpPr/>
            <p:nvPr/>
          </p:nvSpPr>
          <p:spPr>
            <a:xfrm>
              <a:off x="1671828" y="26349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/>
              <a:endParaRPr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1" uiExpand="1" build="p" bldLvl="5" animBg="1" advAuto="0"/>
      <p:bldP spid="342" grpId="2" uiExpand="1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1249</Words>
  <Application>Microsoft Office PowerPoint</Application>
  <PresentationFormat>Custom</PresentationFormat>
  <Paragraphs>274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Helvetica Neue Medium</vt:lpstr>
      <vt:lpstr>Helvetica Neue</vt:lpstr>
      <vt:lpstr>Cambria Math</vt:lpstr>
      <vt:lpstr>Arial</vt:lpstr>
      <vt:lpstr>21_BasicWhite</vt:lpstr>
      <vt:lpstr>STIR 🥣</vt:lpstr>
      <vt:lpstr>Succinct Non-Interactive Arguments of Knowledge (SNARKs)</vt:lpstr>
      <vt:lpstr>SNARKs in Practice</vt:lpstr>
      <vt:lpstr>SNARKs from Interactive Oracle Proofs (IOPs)</vt:lpstr>
      <vt:lpstr>IOPs of Proximity for RS Codes</vt:lpstr>
      <vt:lpstr>PowerPoint Presentation</vt:lpstr>
      <vt:lpstr>STIR 🥣: An IOPP for RS</vt:lpstr>
      <vt:lpstr>Implementation</vt:lpstr>
      <vt:lpstr>Comparison to FRI</vt:lpstr>
      <vt:lpstr>Comparison to FRI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 shifting</vt:lpstr>
      <vt:lpstr>Domain shifting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Gal Arnon</cp:lastModifiedBy>
  <cp:revision>59</cp:revision>
  <dcterms:modified xsi:type="dcterms:W3CDTF">2024-08-20T00:53:51Z</dcterms:modified>
</cp:coreProperties>
</file>