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59" r:id="rId4"/>
    <p:sldId id="260" r:id="rId5"/>
    <p:sldId id="271" r:id="rId6"/>
    <p:sldId id="270" r:id="rId7"/>
    <p:sldId id="263" r:id="rId8"/>
    <p:sldId id="261" r:id="rId9"/>
    <p:sldId id="262" r:id="rId10"/>
    <p:sldId id="264" r:id="rId11"/>
    <p:sldId id="266" r:id="rId12"/>
    <p:sldId id="267" r:id="rId13"/>
    <p:sldId id="265" r:id="rId14"/>
  </p:sldIdLst>
  <p:sldSz cx="12192000" cy="6858000"/>
  <p:notesSz cx="6858000" cy="9144000"/>
  <p:embeddedFontLst>
    <p:embeddedFont>
      <p:font typeface="Cambria Math" panose="02040503050406030204" pitchFamily="18" charset="0"/>
      <p:regular r:id="rId16"/>
    </p:embeddedFont>
    <p:embeddedFont>
      <p:font typeface="游ゴシック" panose="020B0400000000000000" pitchFamily="50" charset="-128"/>
      <p:regular r:id="rId17"/>
      <p:bold r:id="rId18"/>
    </p:embeddedFont>
    <p:embeddedFont>
      <p:font typeface="游ゴシック Light" panose="020B0300000000000000" pitchFamily="50" charset="-128"/>
      <p:regular r:id="rId19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C12"/>
    <a:srgbClr val="FFC000"/>
    <a:srgbClr val="70AD47"/>
    <a:srgbClr val="4472C4"/>
    <a:srgbClr val="F4B183"/>
    <a:srgbClr val="FF0000"/>
    <a:srgbClr val="E329C0"/>
    <a:srgbClr val="F27EEA"/>
    <a:srgbClr val="FFB7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63" autoAdjust="0"/>
    <p:restoredTop sz="87075"/>
  </p:normalViewPr>
  <p:slideViewPr>
    <p:cSldViewPr snapToGrid="0">
      <p:cViewPr varScale="1">
        <p:scale>
          <a:sx n="99" d="100"/>
          <a:sy n="99" d="100"/>
        </p:scale>
        <p:origin x="12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F6931-BD8D-4A88-904A-5C2EF8132A03}" type="datetimeFigureOut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20F9A-094F-4BF4-BF52-87A96E10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7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20F9A-094F-4BF4-BF52-87A96E100A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447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20F9A-094F-4BF4-BF52-87A96E100AD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22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297C-36D2-4085-8178-572076E13D5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3527899"/>
            <a:ext cx="12192000" cy="7413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10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D1A9-900E-4827-B668-E202BA37EE4E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0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3729-191D-44E4-A338-25B806231DF2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5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2465" y="27374"/>
            <a:ext cx="1154327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1727" y="1669410"/>
            <a:ext cx="11182525" cy="450755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58374-9C9F-403B-A65C-D7B8D95F741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972066"/>
            <a:ext cx="12192000" cy="7413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62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883-FF0C-422D-82A5-2C05F8D15D2D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6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0CC4-F91C-4E6C-A3D8-2F3FE942BCE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11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233B-D8DD-40B7-8EE5-E61CA02E6064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8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26D3-C55F-469D-B45B-FABB492CDA1E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78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6E4D-F964-4FE2-9F36-CDD5AA90641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0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0C396-C3DB-4433-8A06-4A7CD789AF5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EC7B-0B94-4532-9608-74C847E0355A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17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FE13E-32DE-4F9D-853B-6F03888EF1BE}" type="datetime1">
              <a:rPr kumimoji="1" lang="ja-JP" altLang="en-US" smtClean="0"/>
              <a:t>2024/8/18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62535" y="63448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958E-9468-4DCD-B9DB-EC38B861B1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761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9272" y="1122363"/>
            <a:ext cx="10809169" cy="2387600"/>
          </a:xfrm>
        </p:spPr>
        <p:txBody>
          <a:bodyPr>
            <a:normAutofit/>
          </a:bodyPr>
          <a:lstStyle/>
          <a:p>
            <a:r>
              <a:rPr kumimoji="1" lang="en-US" altLang="ja-JP" sz="4400" dirty="0"/>
              <a:t>A Modular Approach to Registered ABE for Unbounded Predicates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1229" y="3830637"/>
            <a:ext cx="9144000" cy="2378969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Crypto 2024</a:t>
            </a:r>
            <a:endParaRPr lang="en-US" altLang="ja-JP" sz="2800" dirty="0"/>
          </a:p>
          <a:p>
            <a:r>
              <a:rPr kumimoji="1" lang="en-US" altLang="ja-JP" dirty="0" err="1"/>
              <a:t>Nuttapong</a:t>
            </a:r>
            <a:r>
              <a:rPr kumimoji="1" lang="en-US" altLang="ja-JP" baseline="30000" dirty="0"/>
              <a:t> </a:t>
            </a:r>
            <a:r>
              <a:rPr kumimoji="1" lang="en-US" altLang="ja-JP" dirty="0"/>
              <a:t>Attrapadung</a:t>
            </a:r>
            <a:r>
              <a:rPr kumimoji="1" lang="en-US" altLang="ja-JP" baseline="30000" dirty="0"/>
              <a:t>1</a:t>
            </a:r>
            <a:r>
              <a:rPr kumimoji="1" lang="en-US" altLang="ja-JP" dirty="0"/>
              <a:t>, </a:t>
            </a:r>
            <a:r>
              <a:rPr kumimoji="1" lang="en-US" altLang="ja-JP" u="sng" dirty="0"/>
              <a:t>Junichi Tomida</a:t>
            </a:r>
            <a:r>
              <a:rPr kumimoji="1" lang="en-US" altLang="ja-JP" baseline="30000" dirty="0"/>
              <a:t>2</a:t>
            </a:r>
          </a:p>
          <a:p>
            <a:r>
              <a:rPr lang="pt-PT" altLang="ja-JP" i="0" baseline="30000" dirty="0">
                <a:effectLst/>
              </a:rPr>
              <a:t>1</a:t>
            </a:r>
            <a:r>
              <a:rPr lang="pt-PT" altLang="ja-JP" i="0" dirty="0">
                <a:effectLst/>
              </a:rPr>
              <a:t> AIST</a:t>
            </a:r>
          </a:p>
          <a:p>
            <a:r>
              <a:rPr lang="pt-PT" altLang="ja-JP" i="0" baseline="30000" dirty="0">
                <a:effectLst/>
              </a:rPr>
              <a:t>2</a:t>
            </a:r>
            <a:r>
              <a:rPr lang="pt-PT" altLang="ja-JP" i="0" dirty="0">
                <a:effectLst/>
              </a:rPr>
              <a:t> NTT Social Informatics Laboratories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68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79F55-B94F-136B-AD28-17426FCE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Modular Approach by [Attrapadung19, AT20]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B141D0-AD7B-8C41-E738-3449481F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DCE3A8A-C774-E411-5448-A8BCA987DEBD}"/>
              </a:ext>
            </a:extLst>
          </p:cNvPr>
          <p:cNvGrpSpPr/>
          <p:nvPr/>
        </p:nvGrpSpPr>
        <p:grpSpPr>
          <a:xfrm>
            <a:off x="8696985" y="1425661"/>
            <a:ext cx="1914088" cy="1466674"/>
            <a:chOff x="9088773" y="2495026"/>
            <a:chExt cx="1914088" cy="1466674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82BFA72B-6391-8E4C-CC2A-329F4EFCD0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8773" y="2896299"/>
              <a:ext cx="1065401" cy="1065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A7255B12-A600-3699-8733-6FD12F6D63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970295">
              <a:off x="9937460" y="2495026"/>
              <a:ext cx="1065401" cy="1065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4">
            <a:extLst>
              <a:ext uri="{FF2B5EF4-FFF2-40B4-BE49-F238E27FC236}">
                <a16:creationId xmlns:a16="http://schemas.microsoft.com/office/drawing/2014/main" id="{5D0D03CF-876E-66A0-B8A8-03CF8A15D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0924" y="1976357"/>
            <a:ext cx="738229" cy="73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9201C4D-3653-A86D-0BDC-C179F60CB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085" y="1812770"/>
            <a:ext cx="1065401" cy="106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72B83DF0-F7CB-DE2B-68C9-46B0D1F24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905" y="1716181"/>
            <a:ext cx="1208014" cy="120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925C3D-80FA-8546-727C-CE10EEE3AE89}"/>
              </a:ext>
            </a:extLst>
          </p:cNvPr>
          <p:cNvSpPr txBox="1"/>
          <p:nvPr/>
        </p:nvSpPr>
        <p:spPr>
          <a:xfrm>
            <a:off x="8144432" y="2925458"/>
            <a:ext cx="3470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ABE for </a:t>
            </a:r>
            <a:r>
              <a:rPr lang="en-US" altLang="ja-JP" sz="2400" dirty="0"/>
              <a:t>an </a:t>
            </a:r>
            <a:r>
              <a:rPr kumimoji="1" lang="en-US" altLang="ja-JP" sz="2400" dirty="0"/>
              <a:t>unbounded </a:t>
            </a:r>
          </a:p>
          <a:p>
            <a:r>
              <a:rPr lang="en-US" altLang="ja-JP" sz="2400" dirty="0"/>
              <a:t>p</a:t>
            </a:r>
            <a:r>
              <a:rPr kumimoji="1" lang="en-US" altLang="ja-JP" sz="2400" dirty="0"/>
              <a:t>redicate*</a:t>
            </a:r>
            <a:endParaRPr kumimoji="1" lang="ja-JP" altLang="en-US" sz="240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25DE20C-A574-6DB3-0773-C29CBC0D4E41}"/>
              </a:ext>
            </a:extLst>
          </p:cNvPr>
          <p:cNvSpPr/>
          <p:nvPr/>
        </p:nvSpPr>
        <p:spPr>
          <a:xfrm>
            <a:off x="2385597" y="1857418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D944EEBA-2915-3E83-D02D-81EC02830FF0}"/>
              </a:ext>
            </a:extLst>
          </p:cNvPr>
          <p:cNvSpPr/>
          <p:nvPr/>
        </p:nvSpPr>
        <p:spPr>
          <a:xfrm>
            <a:off x="5082084" y="1826018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3B93ECFB-CA80-3C82-453A-6901BBF837C2}"/>
              </a:ext>
            </a:extLst>
          </p:cNvPr>
          <p:cNvSpPr/>
          <p:nvPr/>
        </p:nvSpPr>
        <p:spPr>
          <a:xfrm>
            <a:off x="7621478" y="1790863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F63C03-7BAB-3572-CF24-572CC04A1B08}"/>
              </a:ext>
            </a:extLst>
          </p:cNvPr>
          <p:cNvSpPr txBox="1"/>
          <p:nvPr/>
        </p:nvSpPr>
        <p:spPr>
          <a:xfrm>
            <a:off x="3164997" y="3790653"/>
            <a:ext cx="4863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 series of ABE transformations*</a:t>
            </a:r>
            <a:endParaRPr kumimoji="1" lang="ja-JP" altLang="en-US" sz="24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09BA97-4C6F-81B3-1310-9CCD345CAF09}"/>
              </a:ext>
            </a:extLst>
          </p:cNvPr>
          <p:cNvSpPr txBox="1"/>
          <p:nvPr/>
        </p:nvSpPr>
        <p:spPr>
          <a:xfrm>
            <a:off x="1040097" y="289045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400" dirty="0">
                <a:latin typeface="+mn-ea"/>
              </a:rPr>
              <a:t>IBE*</a:t>
            </a: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78387CC-7E58-5161-8B56-B2385FBA4B2F}"/>
              </a:ext>
            </a:extLst>
          </p:cNvPr>
          <p:cNvCxnSpPr/>
          <p:nvPr/>
        </p:nvCxnSpPr>
        <p:spPr>
          <a:xfrm flipH="1" flipV="1">
            <a:off x="2908551" y="2985095"/>
            <a:ext cx="1146361" cy="643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49E7FB1-E25C-3248-1C3E-D371CC72C798}"/>
              </a:ext>
            </a:extLst>
          </p:cNvPr>
          <p:cNvCxnSpPr>
            <a:cxnSpLocks/>
          </p:cNvCxnSpPr>
          <p:nvPr/>
        </p:nvCxnSpPr>
        <p:spPr>
          <a:xfrm flipV="1">
            <a:off x="6323798" y="2878171"/>
            <a:ext cx="1212783" cy="7505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56A26B4-9C78-E18D-68AD-D9810220205F}"/>
              </a:ext>
            </a:extLst>
          </p:cNvPr>
          <p:cNvCxnSpPr>
            <a:cxnSpLocks/>
          </p:cNvCxnSpPr>
          <p:nvPr/>
        </p:nvCxnSpPr>
        <p:spPr>
          <a:xfrm flipV="1">
            <a:off x="5343561" y="2985095"/>
            <a:ext cx="0" cy="643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0D7D1CE-C7AF-99E2-8EF4-2CB5882CB962}"/>
              </a:ext>
            </a:extLst>
          </p:cNvPr>
          <p:cNvSpPr txBox="1"/>
          <p:nvPr/>
        </p:nvSpPr>
        <p:spPr>
          <a:xfrm>
            <a:off x="630205" y="6230516"/>
            <a:ext cx="8057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1" lang="en-US" altLang="ja-JP" sz="1800" dirty="0">
                <a:latin typeface="+mn-ea"/>
              </a:rPr>
              <a:t>*Precisely, they considered corresponding PESs and PES transformations.</a:t>
            </a:r>
            <a:endParaRPr kumimoji="1" lang="ja-JP" altLang="en-US" sz="1800" dirty="0"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75664C4-BD58-734E-7368-2E256773A98C}"/>
              </a:ext>
            </a:extLst>
          </p:cNvPr>
          <p:cNvSpPr/>
          <p:nvPr/>
        </p:nvSpPr>
        <p:spPr>
          <a:xfrm>
            <a:off x="1030924" y="4510329"/>
            <a:ext cx="9753982" cy="10694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200" dirty="0"/>
              <a:t>Proving each transformation </a:t>
            </a:r>
            <a:r>
              <a:rPr kumimoji="1" lang="en-US" altLang="ja-JP" sz="2200" b="1" u="sng" dirty="0"/>
              <a:t>preserves</a:t>
            </a:r>
            <a:r>
              <a:rPr kumimoji="1" lang="en-US" altLang="ja-JP" sz="2200" dirty="0"/>
              <a:t> security is sufficient.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200" dirty="0"/>
              <a:t>This is </a:t>
            </a:r>
            <a:r>
              <a:rPr kumimoji="1" lang="en-US" altLang="ja-JP" sz="2200" b="1" u="sng" dirty="0"/>
              <a:t>easier</a:t>
            </a:r>
            <a:r>
              <a:rPr kumimoji="1" lang="en-US" altLang="ja-JP" sz="2200" dirty="0"/>
              <a:t> than </a:t>
            </a:r>
            <a:r>
              <a:rPr lang="en-US" altLang="ja-JP" sz="2200" dirty="0"/>
              <a:t>directly analyzing ABE.</a:t>
            </a:r>
            <a:endParaRPr kumimoji="1"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239946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79F55-B94F-136B-AD28-17426FCE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</a:t>
            </a:r>
            <a:r>
              <a:rPr lang="en-US" altLang="ja-JP" dirty="0"/>
              <a:t> Approach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B141D0-AD7B-8C41-E738-3449481F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DCE3A8A-C774-E411-5448-A8BCA987DEBD}"/>
              </a:ext>
            </a:extLst>
          </p:cNvPr>
          <p:cNvGrpSpPr/>
          <p:nvPr/>
        </p:nvGrpSpPr>
        <p:grpSpPr>
          <a:xfrm>
            <a:off x="8696985" y="1425661"/>
            <a:ext cx="1914088" cy="1466674"/>
            <a:chOff x="9088773" y="2495026"/>
            <a:chExt cx="1914088" cy="1466674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82BFA72B-6391-8E4C-CC2A-329F4EFCD0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8773" y="2896299"/>
              <a:ext cx="1065401" cy="1065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A7255B12-A600-3699-8733-6FD12F6D63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970295">
              <a:off x="9937460" y="2495026"/>
              <a:ext cx="1065401" cy="1065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4">
            <a:extLst>
              <a:ext uri="{FF2B5EF4-FFF2-40B4-BE49-F238E27FC236}">
                <a16:creationId xmlns:a16="http://schemas.microsoft.com/office/drawing/2014/main" id="{5D0D03CF-876E-66A0-B8A8-03CF8A15D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0924" y="1976357"/>
            <a:ext cx="738229" cy="73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9201C4D-3653-A86D-0BDC-C179F60CB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085" y="1812770"/>
            <a:ext cx="1065401" cy="106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72B83DF0-F7CB-DE2B-68C9-46B0D1F24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905" y="1716181"/>
            <a:ext cx="1208014" cy="120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925C3D-80FA-8546-727C-CE10EEE3AE89}"/>
              </a:ext>
            </a:extLst>
          </p:cNvPr>
          <p:cNvSpPr txBox="1"/>
          <p:nvPr/>
        </p:nvSpPr>
        <p:spPr>
          <a:xfrm>
            <a:off x="8003124" y="2931004"/>
            <a:ext cx="4150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accent2"/>
                </a:solidFill>
              </a:rPr>
              <a:t>Reg-</a:t>
            </a:r>
            <a:r>
              <a:rPr kumimoji="1" lang="en-US" altLang="ja-JP" sz="2400" dirty="0"/>
              <a:t>ABE for </a:t>
            </a:r>
            <a:r>
              <a:rPr lang="en-US" altLang="ja-JP" sz="2400" dirty="0"/>
              <a:t>an </a:t>
            </a:r>
            <a:r>
              <a:rPr kumimoji="1" lang="en-US" altLang="ja-JP" sz="2400" dirty="0"/>
              <a:t>unbounded </a:t>
            </a:r>
          </a:p>
          <a:p>
            <a:r>
              <a:rPr lang="en-US" altLang="ja-JP" sz="2400" dirty="0"/>
              <a:t>p</a:t>
            </a:r>
            <a:r>
              <a:rPr kumimoji="1" lang="en-US" altLang="ja-JP" sz="2400" dirty="0"/>
              <a:t>redicate*</a:t>
            </a:r>
            <a:endParaRPr kumimoji="1" lang="ja-JP" altLang="en-US" sz="240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25DE20C-A574-6DB3-0773-C29CBC0D4E41}"/>
              </a:ext>
            </a:extLst>
          </p:cNvPr>
          <p:cNvSpPr/>
          <p:nvPr/>
        </p:nvSpPr>
        <p:spPr>
          <a:xfrm>
            <a:off x="2385597" y="1857418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D944EEBA-2915-3E83-D02D-81EC02830FF0}"/>
              </a:ext>
            </a:extLst>
          </p:cNvPr>
          <p:cNvSpPr/>
          <p:nvPr/>
        </p:nvSpPr>
        <p:spPr>
          <a:xfrm>
            <a:off x="5082084" y="1826018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3B93ECFB-CA80-3C82-453A-6901BBF837C2}"/>
              </a:ext>
            </a:extLst>
          </p:cNvPr>
          <p:cNvSpPr/>
          <p:nvPr/>
        </p:nvSpPr>
        <p:spPr>
          <a:xfrm>
            <a:off x="7621478" y="1790863"/>
            <a:ext cx="522954" cy="1006679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F63C03-7BAB-3572-CF24-572CC04A1B08}"/>
              </a:ext>
            </a:extLst>
          </p:cNvPr>
          <p:cNvSpPr txBox="1"/>
          <p:nvPr/>
        </p:nvSpPr>
        <p:spPr>
          <a:xfrm>
            <a:off x="2647074" y="3749722"/>
            <a:ext cx="5543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 series of </a:t>
            </a:r>
            <a:r>
              <a:rPr kumimoji="1" lang="en-US" altLang="ja-JP" sz="2400" dirty="0">
                <a:solidFill>
                  <a:schemeClr val="accent2"/>
                </a:solidFill>
              </a:rPr>
              <a:t>Reg-</a:t>
            </a:r>
            <a:r>
              <a:rPr kumimoji="1" lang="en-US" altLang="ja-JP" sz="2400" dirty="0"/>
              <a:t>ABE transformations*</a:t>
            </a:r>
            <a:endParaRPr kumimoji="1" lang="ja-JP" altLang="en-US" sz="24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09BA97-4C6F-81B3-1310-9CCD345CAF09}"/>
              </a:ext>
            </a:extLst>
          </p:cNvPr>
          <p:cNvSpPr txBox="1"/>
          <p:nvPr/>
        </p:nvSpPr>
        <p:spPr>
          <a:xfrm>
            <a:off x="630205" y="2872110"/>
            <a:ext cx="149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400" dirty="0">
                <a:solidFill>
                  <a:schemeClr val="accent2"/>
                </a:solidFill>
                <a:latin typeface="+mn-ea"/>
              </a:rPr>
              <a:t>Reg-</a:t>
            </a:r>
            <a:r>
              <a:rPr kumimoji="1" lang="en-US" altLang="ja-JP" sz="2400" dirty="0">
                <a:latin typeface="+mn-ea"/>
              </a:rPr>
              <a:t>IBE*</a:t>
            </a: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78387CC-7E58-5161-8B56-B2385FBA4B2F}"/>
              </a:ext>
            </a:extLst>
          </p:cNvPr>
          <p:cNvCxnSpPr/>
          <p:nvPr/>
        </p:nvCxnSpPr>
        <p:spPr>
          <a:xfrm flipH="1" flipV="1">
            <a:off x="2908551" y="2985095"/>
            <a:ext cx="1146361" cy="643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49E7FB1-E25C-3248-1C3E-D371CC72C798}"/>
              </a:ext>
            </a:extLst>
          </p:cNvPr>
          <p:cNvCxnSpPr>
            <a:cxnSpLocks/>
          </p:cNvCxnSpPr>
          <p:nvPr/>
        </p:nvCxnSpPr>
        <p:spPr>
          <a:xfrm flipV="1">
            <a:off x="6323798" y="2878171"/>
            <a:ext cx="1212783" cy="7505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56A26B4-9C78-E18D-68AD-D9810220205F}"/>
              </a:ext>
            </a:extLst>
          </p:cNvPr>
          <p:cNvCxnSpPr>
            <a:cxnSpLocks/>
          </p:cNvCxnSpPr>
          <p:nvPr/>
        </p:nvCxnSpPr>
        <p:spPr>
          <a:xfrm flipV="1">
            <a:off x="5343561" y="2985095"/>
            <a:ext cx="0" cy="643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0D7D1CE-C7AF-99E2-8EF4-2CB5882CB962}"/>
              </a:ext>
            </a:extLst>
          </p:cNvPr>
          <p:cNvSpPr txBox="1"/>
          <p:nvPr/>
        </p:nvSpPr>
        <p:spPr>
          <a:xfrm>
            <a:off x="630205" y="6230516"/>
            <a:ext cx="8057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1" lang="en-US" altLang="ja-JP" sz="1800" dirty="0">
                <a:latin typeface="+mn-ea"/>
              </a:rPr>
              <a:t>*Precisely, we considered corresponding PESs and PES transformations.</a:t>
            </a:r>
            <a:endParaRPr kumimoji="1" lang="ja-JP" altLang="en-US" sz="180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7F7700-146D-9B63-8927-D2180B0BC037}"/>
              </a:ext>
            </a:extLst>
          </p:cNvPr>
          <p:cNvSpPr/>
          <p:nvPr/>
        </p:nvSpPr>
        <p:spPr>
          <a:xfrm>
            <a:off x="419306" y="4701397"/>
            <a:ext cx="11261558" cy="9464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200" dirty="0"/>
              <a:t>We need that each transformation preserves </a:t>
            </a:r>
            <a:r>
              <a:rPr kumimoji="1" lang="en-US" altLang="ja-JP" sz="2200" b="1" u="sng" dirty="0"/>
              <a:t>well-formedness</a:t>
            </a:r>
            <a:r>
              <a:rPr kumimoji="1" lang="en-US" altLang="ja-JP" sz="2200" dirty="0"/>
              <a:t> as well as security</a:t>
            </a:r>
            <a:r>
              <a:rPr lang="en-US" altLang="ja-JP" sz="2200" dirty="0"/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200" dirty="0"/>
              <a:t>We devised a </a:t>
            </a:r>
            <a:r>
              <a:rPr kumimoji="1" lang="en-US" altLang="ja-JP" sz="2200" b="1" u="sng" dirty="0"/>
              <a:t>new</a:t>
            </a:r>
            <a:r>
              <a:rPr kumimoji="1" lang="en-US" altLang="ja-JP" sz="2200" dirty="0"/>
              <a:t> series of transformations.</a:t>
            </a:r>
          </a:p>
        </p:txBody>
      </p:sp>
    </p:spTree>
    <p:extLst>
      <p:ext uri="{BB962C8B-B14F-4D97-AF65-F5344CB8AC3E}">
        <p14:creationId xmlns:p14="http://schemas.microsoft.com/office/powerpoint/2010/main" val="144883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AAEFDF-F6B0-C69D-F58E-B0073556F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Well-formedness in Reg-ABE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E3B230-7C70-4415-B0AE-1DEB0F13A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2F9CC6C-7915-625F-2F29-3B9C9B8FD429}"/>
              </a:ext>
            </a:extLst>
          </p:cNvPr>
          <p:cNvGrpSpPr/>
          <p:nvPr/>
        </p:nvGrpSpPr>
        <p:grpSpPr>
          <a:xfrm>
            <a:off x="3012068" y="1601929"/>
            <a:ext cx="1200970" cy="1171414"/>
            <a:chOff x="1333159" y="1422784"/>
            <a:chExt cx="1200970" cy="1171414"/>
          </a:xfrm>
        </p:grpSpPr>
        <p:pic>
          <p:nvPicPr>
            <p:cNvPr id="5" name="Picture 8" descr="Server 5">
              <a:extLst>
                <a:ext uri="{FF2B5EF4-FFF2-40B4-BE49-F238E27FC236}">
                  <a16:creationId xmlns:a16="http://schemas.microsoft.com/office/drawing/2014/main" id="{637DF744-15D6-8E1D-AE5D-2FF13CAAF6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7037" y="2022677"/>
              <a:ext cx="571521" cy="5715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473077E-0A6C-0895-DDF2-C0F695CA31D2}"/>
                </a:ext>
              </a:extLst>
            </p:cNvPr>
            <p:cNvSpPr txBox="1"/>
            <p:nvPr/>
          </p:nvSpPr>
          <p:spPr>
            <a:xfrm>
              <a:off x="1333159" y="1422784"/>
              <a:ext cx="1200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>
                  <a:latin typeface="+mn-ea"/>
                </a:rPr>
                <a:t>curator</a:t>
              </a:r>
              <a:endParaRPr kumimoji="1" lang="ja-JP" altLang="en-US" sz="2400" dirty="0">
                <a:latin typeface="+mn-ea"/>
              </a:endParaRPr>
            </a:p>
          </p:txBody>
        </p:sp>
      </p:grpSp>
      <p:grpSp>
        <p:nvGrpSpPr>
          <p:cNvPr id="1083" name="グループ化 1082">
            <a:extLst>
              <a:ext uri="{FF2B5EF4-FFF2-40B4-BE49-F238E27FC236}">
                <a16:creationId xmlns:a16="http://schemas.microsoft.com/office/drawing/2014/main" id="{14AE62F7-1EE7-5C18-93A7-42C9B7D1DD72}"/>
              </a:ext>
            </a:extLst>
          </p:cNvPr>
          <p:cNvGrpSpPr/>
          <p:nvPr/>
        </p:nvGrpSpPr>
        <p:grpSpPr>
          <a:xfrm>
            <a:off x="4387442" y="3082335"/>
            <a:ext cx="2235289" cy="2112312"/>
            <a:chOff x="1576594" y="2742752"/>
            <a:chExt cx="2235289" cy="2112312"/>
          </a:xfrm>
        </p:grpSpPr>
        <p:pic>
          <p:nvPicPr>
            <p:cNvPr id="43" name="Picture 22">
              <a:extLst>
                <a:ext uri="{FF2B5EF4-FFF2-40B4-BE49-F238E27FC236}">
                  <a16:creationId xmlns:a16="http://schemas.microsoft.com/office/drawing/2014/main" id="{398D0B8F-4D2D-A94D-4148-915F02AFFD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4961" y="3797164"/>
              <a:ext cx="574117" cy="574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969EA18B-9C9E-C4AB-3E40-2B166F8742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76594" y="2742752"/>
              <a:ext cx="1002977" cy="1115169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424BF182-D215-8C9C-0F10-81C26D7EAACB}"/>
                </a:ext>
              </a:extLst>
            </p:cNvPr>
            <p:cNvGrpSpPr/>
            <p:nvPr/>
          </p:nvGrpSpPr>
          <p:grpSpPr>
            <a:xfrm>
              <a:off x="2416852" y="4393399"/>
              <a:ext cx="1395031" cy="461665"/>
              <a:chOff x="2147344" y="5245629"/>
              <a:chExt cx="1395031" cy="461665"/>
            </a:xfrm>
          </p:grpSpPr>
          <p:pic>
            <p:nvPicPr>
              <p:cNvPr id="49" name="Picture 14">
                <a:extLst>
                  <a:ext uri="{FF2B5EF4-FFF2-40B4-BE49-F238E27FC236}">
                    <a16:creationId xmlns:a16="http://schemas.microsoft.com/office/drawing/2014/main" id="{D020BEF3-C386-B9E6-B807-AD99D0E7A9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2799" y="5245629"/>
                <a:ext cx="461665" cy="4616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8D87576B-724E-9E26-9F41-2CE8CF3AFC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47344" y="5245629"/>
                <a:ext cx="379309" cy="379309"/>
              </a:xfrm>
              <a:prstGeom prst="rect">
                <a:avLst/>
              </a:prstGeom>
            </p:spPr>
          </p:pic>
          <p:pic>
            <p:nvPicPr>
              <p:cNvPr id="51" name="Picture 2">
                <a:extLst>
                  <a:ext uri="{FF2B5EF4-FFF2-40B4-BE49-F238E27FC236}">
                    <a16:creationId xmlns:a16="http://schemas.microsoft.com/office/drawing/2014/main" id="{0C00F3EC-B780-98A6-4364-56A93B39F6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3066" y="5286806"/>
                <a:ext cx="379309" cy="3793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56BC557F-A26B-CF76-61C7-3FB9B7718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5044" y="3012986"/>
              <a:ext cx="379309" cy="379309"/>
            </a:xfrm>
            <a:prstGeom prst="rect">
              <a:avLst/>
            </a:prstGeom>
          </p:spPr>
        </p:pic>
        <p:pic>
          <p:nvPicPr>
            <p:cNvPr id="57" name="Picture 2">
              <a:extLst>
                <a:ext uri="{FF2B5EF4-FFF2-40B4-BE49-F238E27FC236}">
                  <a16:creationId xmlns:a16="http://schemas.microsoft.com/office/drawing/2014/main" id="{C6CD3579-8411-D292-B8CC-8A5EE02D98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817" y="3064250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82" name="グループ化 1081">
            <a:extLst>
              <a:ext uri="{FF2B5EF4-FFF2-40B4-BE49-F238E27FC236}">
                <a16:creationId xmlns:a16="http://schemas.microsoft.com/office/drawing/2014/main" id="{777B547C-FBB4-FF8D-B1A9-9B9D7FAC34C5}"/>
              </a:ext>
            </a:extLst>
          </p:cNvPr>
          <p:cNvGrpSpPr/>
          <p:nvPr/>
        </p:nvGrpSpPr>
        <p:grpSpPr>
          <a:xfrm>
            <a:off x="5559425" y="2419571"/>
            <a:ext cx="1806807" cy="461665"/>
            <a:chOff x="2524561" y="2283644"/>
            <a:chExt cx="1806807" cy="461665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E5F0A044-1B08-AB09-11D9-E3333D1CB591}"/>
                </a:ext>
              </a:extLst>
            </p:cNvPr>
            <p:cNvCxnSpPr>
              <a:cxnSpLocks/>
            </p:cNvCxnSpPr>
            <p:nvPr/>
          </p:nvCxnSpPr>
          <p:spPr>
            <a:xfrm>
              <a:off x="2524561" y="2732427"/>
              <a:ext cx="1806807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24" name="テキスト ボックス 1023">
              <a:extLst>
                <a:ext uri="{FF2B5EF4-FFF2-40B4-BE49-F238E27FC236}">
                  <a16:creationId xmlns:a16="http://schemas.microsoft.com/office/drawing/2014/main" id="{595F79C9-02FD-0B68-0792-AC988D911BD4}"/>
                </a:ext>
              </a:extLst>
            </p:cNvPr>
            <p:cNvSpPr txBox="1"/>
            <p:nvPr/>
          </p:nvSpPr>
          <p:spPr>
            <a:xfrm>
              <a:off x="2606506" y="2283644"/>
              <a:ext cx="15969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>
                  <a:latin typeface="+mn-ea"/>
                </a:rPr>
                <a:t>aggregate</a:t>
              </a:r>
              <a:endParaRPr kumimoji="1" lang="ja-JP" altLang="en-US" sz="2400" dirty="0">
                <a:latin typeface="+mn-ea"/>
              </a:endParaRPr>
            </a:p>
          </p:txBody>
        </p:sp>
      </p:grp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EF2B84DD-D3BD-58BC-C0DC-3FAC0D61F649}"/>
              </a:ext>
            </a:extLst>
          </p:cNvPr>
          <p:cNvCxnSpPr>
            <a:cxnSpLocks/>
          </p:cNvCxnSpPr>
          <p:nvPr/>
        </p:nvCxnSpPr>
        <p:spPr>
          <a:xfrm flipV="1">
            <a:off x="1851621" y="3045524"/>
            <a:ext cx="1333518" cy="121205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F67C75D-AD31-558E-F6DB-75F8D00C8546}"/>
              </a:ext>
            </a:extLst>
          </p:cNvPr>
          <p:cNvGrpSpPr/>
          <p:nvPr/>
        </p:nvGrpSpPr>
        <p:grpSpPr>
          <a:xfrm>
            <a:off x="370355" y="4181551"/>
            <a:ext cx="2473266" cy="1497447"/>
            <a:chOff x="181841" y="3947870"/>
            <a:chExt cx="2473266" cy="1497447"/>
          </a:xfrm>
        </p:grpSpPr>
        <p:pic>
          <p:nvPicPr>
            <p:cNvPr id="8" name="Picture 22">
              <a:extLst>
                <a:ext uri="{FF2B5EF4-FFF2-40B4-BE49-F238E27FC236}">
                  <a16:creationId xmlns:a16="http://schemas.microsoft.com/office/drawing/2014/main" id="{AE479538-E3A7-4A59-9462-5AB0137078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334" y="3947870"/>
              <a:ext cx="574117" cy="574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42500BAC-9834-A298-B4AE-B232E6940400}"/>
                </a:ext>
              </a:extLst>
            </p:cNvPr>
            <p:cNvGrpSpPr/>
            <p:nvPr/>
          </p:nvGrpSpPr>
          <p:grpSpPr>
            <a:xfrm>
              <a:off x="181841" y="4572909"/>
              <a:ext cx="2473266" cy="872408"/>
              <a:chOff x="2685704" y="5620446"/>
              <a:chExt cx="2473266" cy="872408"/>
            </a:xfrm>
          </p:grpSpPr>
          <p:pic>
            <p:nvPicPr>
              <p:cNvPr id="17" name="Picture 14">
                <a:extLst>
                  <a:ext uri="{FF2B5EF4-FFF2-40B4-BE49-F238E27FC236}">
                    <a16:creationId xmlns:a16="http://schemas.microsoft.com/office/drawing/2014/main" id="{059374AC-E25A-9E99-DA82-7DFE28F206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0978" y="5628991"/>
                <a:ext cx="461665" cy="4616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CA6F8BE5-AC29-C7D8-C2A8-6FE279CBB7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44528" y="5620446"/>
                <a:ext cx="379309" cy="379309"/>
              </a:xfrm>
              <a:prstGeom prst="rect">
                <a:avLst/>
              </a:prstGeom>
            </p:spPr>
          </p:pic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93EC009-8A26-3D0D-8CAC-5C0FAE939BB9}"/>
                  </a:ext>
                </a:extLst>
              </p:cNvPr>
              <p:cNvSpPr txBox="1"/>
              <p:nvPr/>
            </p:nvSpPr>
            <p:spPr>
              <a:xfrm>
                <a:off x="2685704" y="5999755"/>
                <a:ext cx="5261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/>
                  <a:t>pk</a:t>
                </a:r>
                <a:endParaRPr kumimoji="1" lang="ja-JP" altLang="en-US" sz="2400" dirty="0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D93614A-64D7-D7EF-DE2D-0CF5C718CF39}"/>
                  </a:ext>
                </a:extLst>
              </p:cNvPr>
              <p:cNvSpPr txBox="1"/>
              <p:nvPr/>
            </p:nvSpPr>
            <p:spPr>
              <a:xfrm>
                <a:off x="3199983" y="6031189"/>
                <a:ext cx="5052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err="1"/>
                  <a:t>sk</a:t>
                </a:r>
                <a:endParaRPr kumimoji="1" lang="ja-JP" altLang="en-US" sz="2400" dirty="0"/>
              </a:p>
            </p:txBody>
          </p:sp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F74A62AE-ACD3-1C1C-F529-CFA86A43CE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4460" y="5651880"/>
                <a:ext cx="379309" cy="3793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47B6853-D19F-E656-8A12-3599D2957F7C}"/>
                  </a:ext>
                </a:extLst>
              </p:cNvPr>
              <p:cNvSpPr txBox="1"/>
              <p:nvPr/>
            </p:nvSpPr>
            <p:spPr>
              <a:xfrm>
                <a:off x="3754418" y="6023904"/>
                <a:ext cx="14045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2400" dirty="0"/>
                  <a:t>attribute</a:t>
                </a:r>
                <a:endParaRPr kumimoji="1" lang="ja-JP" altLang="en-US" sz="2400" dirty="0"/>
              </a:p>
            </p:txBody>
          </p:sp>
        </p:grp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0357C351-3DF4-69C0-E75C-9050F4B4A5ED}"/>
              </a:ext>
            </a:extLst>
          </p:cNvPr>
          <p:cNvGrpSpPr/>
          <p:nvPr/>
        </p:nvGrpSpPr>
        <p:grpSpPr>
          <a:xfrm>
            <a:off x="1601708" y="3306178"/>
            <a:ext cx="784086" cy="438776"/>
            <a:chOff x="776681" y="3322774"/>
            <a:chExt cx="784086" cy="438776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EA3ED2BE-1798-5A14-9CB7-A06FCF866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6681" y="3322774"/>
              <a:ext cx="379309" cy="379309"/>
            </a:xfrm>
            <a:prstGeom prst="rect">
              <a:avLst/>
            </a:prstGeom>
          </p:spPr>
        </p:pic>
        <p:pic>
          <p:nvPicPr>
            <p:cNvPr id="55" name="Picture 2">
              <a:extLst>
                <a:ext uri="{FF2B5EF4-FFF2-40B4-BE49-F238E27FC236}">
                  <a16:creationId xmlns:a16="http://schemas.microsoft.com/office/drawing/2014/main" id="{C224D7EB-160B-1954-4895-FD4098B1F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458" y="3382241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2" name="グループ化 1061">
            <a:extLst>
              <a:ext uri="{FF2B5EF4-FFF2-40B4-BE49-F238E27FC236}">
                <a16:creationId xmlns:a16="http://schemas.microsoft.com/office/drawing/2014/main" id="{A2E16E2E-7191-88DF-F4E0-FD4F00006984}"/>
              </a:ext>
            </a:extLst>
          </p:cNvPr>
          <p:cNvGrpSpPr/>
          <p:nvPr/>
        </p:nvGrpSpPr>
        <p:grpSpPr>
          <a:xfrm>
            <a:off x="7838022" y="2207443"/>
            <a:ext cx="2186725" cy="1551016"/>
            <a:chOff x="4676697" y="1758921"/>
            <a:chExt cx="2186725" cy="1551016"/>
          </a:xfrm>
        </p:grpSpPr>
        <p:pic>
          <p:nvPicPr>
            <p:cNvPr id="1029" name="Picture 2">
              <a:extLst>
                <a:ext uri="{FF2B5EF4-FFF2-40B4-BE49-F238E27FC236}">
                  <a16:creationId xmlns:a16="http://schemas.microsoft.com/office/drawing/2014/main" id="{56F73CD4-F955-1B6C-8E94-B27518A806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7501" y="2407770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2">
              <a:extLst>
                <a:ext uri="{FF2B5EF4-FFF2-40B4-BE49-F238E27FC236}">
                  <a16:creationId xmlns:a16="http://schemas.microsoft.com/office/drawing/2014/main" id="{D6EEECD1-7BD0-EAB9-55D6-2A112D5754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3701" y="2522915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2">
              <a:extLst>
                <a:ext uri="{FF2B5EF4-FFF2-40B4-BE49-F238E27FC236}">
                  <a16:creationId xmlns:a16="http://schemas.microsoft.com/office/drawing/2014/main" id="{99851B70-6CA9-2B0F-BDC8-811441A1F6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901" y="2633813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図 1032">
              <a:extLst>
                <a:ext uri="{FF2B5EF4-FFF2-40B4-BE49-F238E27FC236}">
                  <a16:creationId xmlns:a16="http://schemas.microsoft.com/office/drawing/2014/main" id="{39958552-1B99-E3BA-D482-9C1E727D5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98600" y="2324821"/>
              <a:ext cx="379309" cy="379309"/>
            </a:xfrm>
            <a:prstGeom prst="rect">
              <a:avLst/>
            </a:prstGeom>
          </p:spPr>
        </p:pic>
        <p:pic>
          <p:nvPicPr>
            <p:cNvPr id="1034" name="図 1033">
              <a:extLst>
                <a:ext uri="{FF2B5EF4-FFF2-40B4-BE49-F238E27FC236}">
                  <a16:creationId xmlns:a16="http://schemas.microsoft.com/office/drawing/2014/main" id="{804C3840-F0D9-A522-EDD2-5F329B402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06345" y="2465247"/>
              <a:ext cx="379309" cy="379309"/>
            </a:xfrm>
            <a:prstGeom prst="rect">
              <a:avLst/>
            </a:prstGeom>
          </p:spPr>
        </p:pic>
        <p:pic>
          <p:nvPicPr>
            <p:cNvPr id="1035" name="図 1034">
              <a:extLst>
                <a:ext uri="{FF2B5EF4-FFF2-40B4-BE49-F238E27FC236}">
                  <a16:creationId xmlns:a16="http://schemas.microsoft.com/office/drawing/2014/main" id="{3AD3CA8D-9FFF-B5C6-D079-9FBDEFA49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96521" y="2597002"/>
              <a:ext cx="379309" cy="379309"/>
            </a:xfrm>
            <a:prstGeom prst="rect">
              <a:avLst/>
            </a:prstGeom>
          </p:spPr>
        </p:pic>
        <p:sp>
          <p:nvSpPr>
            <p:cNvPr id="1038" name="正方形/長方形 1037">
              <a:extLst>
                <a:ext uri="{FF2B5EF4-FFF2-40B4-BE49-F238E27FC236}">
                  <a16:creationId xmlns:a16="http://schemas.microsoft.com/office/drawing/2014/main" id="{6615676A-A9C3-F5A3-2021-CB170BA67487}"/>
                </a:ext>
              </a:extLst>
            </p:cNvPr>
            <p:cNvSpPr/>
            <p:nvPr/>
          </p:nvSpPr>
          <p:spPr>
            <a:xfrm>
              <a:off x="4676697" y="1758921"/>
              <a:ext cx="2186725" cy="1551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  <p:sp>
          <p:nvSpPr>
            <p:cNvPr id="1039" name="テキスト ボックス 1038">
              <a:extLst>
                <a:ext uri="{FF2B5EF4-FFF2-40B4-BE49-F238E27FC236}">
                  <a16:creationId xmlns:a16="http://schemas.microsoft.com/office/drawing/2014/main" id="{3212615F-1288-5C7C-F737-F4A08D2576AF}"/>
                </a:ext>
              </a:extLst>
            </p:cNvPr>
            <p:cNvSpPr txBox="1"/>
            <p:nvPr/>
          </p:nvSpPr>
          <p:spPr>
            <a:xfrm>
              <a:off x="5374758" y="1812113"/>
              <a:ext cx="7906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 err="1">
                  <a:latin typeface="+mn-ea"/>
                </a:rPr>
                <a:t>mpk</a:t>
              </a:r>
              <a:endParaRPr kumimoji="1" lang="ja-JP" altLang="en-US" sz="2400" dirty="0">
                <a:latin typeface="+mn-ea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E48EADE-9E20-F96B-EE48-FF4E98FE4F90}"/>
              </a:ext>
            </a:extLst>
          </p:cNvPr>
          <p:cNvGrpSpPr/>
          <p:nvPr/>
        </p:nvGrpSpPr>
        <p:grpSpPr>
          <a:xfrm>
            <a:off x="3070150" y="3103423"/>
            <a:ext cx="1336033" cy="2539152"/>
            <a:chOff x="2335468" y="2325656"/>
            <a:chExt cx="1336033" cy="2539152"/>
          </a:xfrm>
        </p:grpSpPr>
        <p:pic>
          <p:nvPicPr>
            <p:cNvPr id="15" name="Picture 22">
              <a:extLst>
                <a:ext uri="{FF2B5EF4-FFF2-40B4-BE49-F238E27FC236}">
                  <a16:creationId xmlns:a16="http://schemas.microsoft.com/office/drawing/2014/main" id="{635AEF75-EB1F-F6D4-E281-0964AF7FF1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4961" y="3797164"/>
              <a:ext cx="574117" cy="574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9BC0C6D9-C3B8-33DA-DE91-839744CE17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7896" y="2325656"/>
              <a:ext cx="0" cy="1261534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61A9FC1-D9E5-6978-8A90-851E040E1FC9}"/>
                </a:ext>
              </a:extLst>
            </p:cNvPr>
            <p:cNvGrpSpPr/>
            <p:nvPr/>
          </p:nvGrpSpPr>
          <p:grpSpPr>
            <a:xfrm>
              <a:off x="2335468" y="4393399"/>
              <a:ext cx="1336033" cy="471409"/>
              <a:chOff x="2065960" y="5245629"/>
              <a:chExt cx="1336033" cy="471409"/>
            </a:xfrm>
          </p:grpSpPr>
          <p:pic>
            <p:nvPicPr>
              <p:cNvPr id="24" name="Picture 14">
                <a:extLst>
                  <a:ext uri="{FF2B5EF4-FFF2-40B4-BE49-F238E27FC236}">
                    <a16:creationId xmlns:a16="http://schemas.microsoft.com/office/drawing/2014/main" id="{3E6FF76F-35F0-8241-B1FB-35F6158A96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7905" y="5255373"/>
                <a:ext cx="461665" cy="4616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60D3A977-3199-9416-E152-E6D54E7358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65960" y="5245629"/>
                <a:ext cx="379309" cy="379309"/>
              </a:xfrm>
              <a:prstGeom prst="rect">
                <a:avLst/>
              </a:prstGeom>
            </p:spPr>
          </p:pic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7CCED24-7022-1C66-1379-A6AAE8F8BC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2684" y="5286807"/>
                <a:ext cx="379309" cy="3793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C8048745-D875-5E7C-BBD2-29D972F67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89253" y="2798436"/>
              <a:ext cx="379309" cy="379309"/>
            </a:xfrm>
            <a:prstGeom prst="rect">
              <a:avLst/>
            </a:prstGeom>
          </p:spPr>
        </p:pic>
        <p:pic>
          <p:nvPicPr>
            <p:cNvPr id="23" name="Picture 2">
              <a:extLst>
                <a:ext uri="{FF2B5EF4-FFF2-40B4-BE49-F238E27FC236}">
                  <a16:creationId xmlns:a16="http://schemas.microsoft.com/office/drawing/2014/main" id="{863C8ED4-D342-4D49-D1D3-EBD4DC5A17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2192" y="2858667"/>
              <a:ext cx="379309" cy="379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41FB6F3-10B8-FF34-68FC-A8AE6DDD5E37}"/>
              </a:ext>
            </a:extLst>
          </p:cNvPr>
          <p:cNvSpPr/>
          <p:nvPr/>
        </p:nvSpPr>
        <p:spPr>
          <a:xfrm>
            <a:off x="7027314" y="4073682"/>
            <a:ext cx="4784506" cy="21301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en-US" altLang="ja-JP" sz="2200" b="1" u="sng" dirty="0"/>
              <a:t>Well-formedness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200" dirty="0"/>
              <a:t>Every attribute meets a certain form so that they can be aggregated correctly.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F920A1A-CE1B-149D-9AA9-B79FD1712F50}"/>
              </a:ext>
            </a:extLst>
          </p:cNvPr>
          <p:cNvGrpSpPr/>
          <p:nvPr/>
        </p:nvGrpSpPr>
        <p:grpSpPr>
          <a:xfrm>
            <a:off x="7516142" y="1571414"/>
            <a:ext cx="1741182" cy="1150886"/>
            <a:chOff x="7516142" y="1571414"/>
            <a:chExt cx="1741182" cy="1150886"/>
          </a:xfrm>
        </p:grpSpPr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626704A1-7CE4-ACA5-7C46-EEF57FD606D4}"/>
                </a:ext>
              </a:extLst>
            </p:cNvPr>
            <p:cNvCxnSpPr>
              <a:cxnSpLocks/>
            </p:cNvCxnSpPr>
            <p:nvPr/>
          </p:nvCxnSpPr>
          <p:spPr>
            <a:xfrm>
              <a:off x="8298480" y="2001786"/>
              <a:ext cx="0" cy="72051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F3DD16B-D1DF-753D-DCBD-604EA24B663E}"/>
                </a:ext>
              </a:extLst>
            </p:cNvPr>
            <p:cNvSpPr txBox="1"/>
            <p:nvPr/>
          </p:nvSpPr>
          <p:spPr>
            <a:xfrm>
              <a:off x="7516142" y="1571414"/>
              <a:ext cx="17411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>
                  <a:latin typeface="+mn-ea"/>
                </a:rPr>
                <a:t>Is it trivial?</a:t>
              </a:r>
              <a:endParaRPr kumimoji="1" lang="ja-JP" altLang="en-US" sz="24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998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8CD52-1C77-1AFE-A849-4DCEAF19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E2DF7F-2894-8435-493E-881FFBBA1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presented Reg-ABE for </a:t>
            </a:r>
            <a:r>
              <a:rPr kumimoji="1" lang="en-US" altLang="ja-JP" b="1" u="sng" dirty="0"/>
              <a:t>unbounded predicates.</a:t>
            </a:r>
          </a:p>
          <a:p>
            <a:pPr lvl="1"/>
            <a:r>
              <a:rPr lang="en-US" altLang="ja-JP" dirty="0"/>
              <a:t>Large universe, unbounded policy size, multi-use, attribute size, etc.</a:t>
            </a:r>
          </a:p>
          <a:p>
            <a:pPr lvl="1"/>
            <a:endParaRPr kumimoji="1" lang="en-US" altLang="ja-JP" dirty="0"/>
          </a:p>
          <a:p>
            <a:r>
              <a:rPr lang="en-US" altLang="ja-JP" dirty="0"/>
              <a:t>We adapted the modular framework in vanilla ABE by [Attrapadung19, AT20] to Reg-ABE.</a:t>
            </a:r>
          </a:p>
          <a:p>
            <a:endParaRPr kumimoji="1" lang="en-US" altLang="ja-JP" dirty="0"/>
          </a:p>
          <a:p>
            <a:r>
              <a:rPr lang="en-US" altLang="ja-JP" dirty="0"/>
              <a:t>The main difference from [Attrapadung19, AT20] is that we need to handle </a:t>
            </a:r>
            <a:r>
              <a:rPr lang="en-US" altLang="ja-JP" b="1" u="sng" dirty="0"/>
              <a:t>well-formedness</a:t>
            </a:r>
            <a:r>
              <a:rPr lang="en-US" altLang="ja-JP" dirty="0"/>
              <a:t> in reg-ABE.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986741-9FEB-04C7-2035-61FDB5A7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13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59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9FBE2-0965-A0BB-127B-44B4005A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Prior Constructions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C0B8C2-6F28-BD75-B767-057C4A82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0E16EF6-D7FC-56D7-3DCB-789CEBDF0485}"/>
              </a:ext>
            </a:extLst>
          </p:cNvPr>
          <p:cNvSpPr txBox="1">
            <a:spLocks/>
          </p:cNvSpPr>
          <p:nvPr/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游ゴシック" panose="020B0400000000000000" pitchFamily="50" charset="-128"/>
              <a:buChar char="-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Pairings</a:t>
            </a:r>
            <a:r>
              <a:rPr lang="en-US" sz="1800" dirty="0"/>
              <a:t> </a:t>
            </a:r>
            <a:r>
              <a:rPr lang="en-US" sz="1200" dirty="0"/>
              <a:t>[HLWW23, ZZGQ23, FFMMRV23 (RIPE), ZLZGQ24 (R-IPFE)]</a:t>
            </a:r>
            <a:endParaRPr lang="en-US" sz="18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C1C9822-E4FB-8B4E-475C-82711980D2E6}"/>
              </a:ext>
            </a:extLst>
          </p:cNvPr>
          <p:cNvSpPr txBox="1">
            <a:spLocks/>
          </p:cNvSpPr>
          <p:nvPr/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游ゴシック" panose="020B0400000000000000" pitchFamily="50" charset="-128"/>
              <a:buChar char="-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Bounded User</a:t>
            </a:r>
          </a:p>
          <a:p>
            <a:r>
              <a:rPr lang="en-US" dirty="0"/>
              <a:t>Quadratic (structured) CRS</a:t>
            </a:r>
          </a:p>
          <a:p>
            <a:r>
              <a:rPr lang="en-US" dirty="0"/>
              <a:t>Boolean Formulas</a:t>
            </a:r>
          </a:p>
          <a:p>
            <a:r>
              <a:rPr lang="en-US" dirty="0"/>
              <a:t>Black Box/Concrete Efficiency</a:t>
            </a:r>
          </a:p>
          <a:p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6D15281-0672-B54A-F4B6-93EE6325152C}"/>
              </a:ext>
            </a:extLst>
          </p:cNvPr>
          <p:cNvSpPr txBox="1">
            <a:spLocks/>
          </p:cNvSpPr>
          <p:nvPr/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游ゴシック" panose="020B0400000000000000" pitchFamily="50" charset="-128"/>
              <a:buChar char="-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Obfuscation/WE</a:t>
            </a:r>
            <a:r>
              <a:rPr lang="en-US" sz="1800" b="1" dirty="0"/>
              <a:t> </a:t>
            </a:r>
            <a:r>
              <a:rPr lang="en-US" sz="1200" dirty="0"/>
              <a:t>[HLWW23, FWW23, FFMMRV23 (RFE), DPY23 (RFE)]</a:t>
            </a:r>
            <a:endParaRPr lang="en-US" sz="1800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BBE4C9C-CE22-6945-A944-4396494CA1D9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游ゴシック" panose="020B0400000000000000" pitchFamily="50" charset="-128"/>
              <a:buChar char="-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Unbounded User</a:t>
            </a:r>
          </a:p>
          <a:p>
            <a:r>
              <a:rPr lang="en-US"/>
              <a:t>Unstructured CRS</a:t>
            </a:r>
          </a:p>
          <a:p>
            <a:r>
              <a:rPr lang="en-US"/>
              <a:t>Circuits</a:t>
            </a:r>
          </a:p>
          <a:p>
            <a:r>
              <a:rPr lang="en-US"/>
              <a:t>Non-black box</a:t>
            </a:r>
            <a:endParaRPr 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A59B09C-1852-DDCA-2C57-082D37FA3FF2}"/>
              </a:ext>
            </a:extLst>
          </p:cNvPr>
          <p:cNvGrpSpPr/>
          <p:nvPr/>
        </p:nvGrpSpPr>
        <p:grpSpPr>
          <a:xfrm>
            <a:off x="1940391" y="5160212"/>
            <a:ext cx="1478290" cy="1196067"/>
            <a:chOff x="1940391" y="5160212"/>
            <a:chExt cx="1478290" cy="1196067"/>
          </a:xfrm>
        </p:grpSpPr>
        <p:sp>
          <p:nvSpPr>
            <p:cNvPr id="9" name="矢印: 右 8">
              <a:extLst>
                <a:ext uri="{FF2B5EF4-FFF2-40B4-BE49-F238E27FC236}">
                  <a16:creationId xmlns:a16="http://schemas.microsoft.com/office/drawing/2014/main" id="{F8BC4A12-C6FC-BC90-1CD4-BBB5F689B8B6}"/>
                </a:ext>
              </a:extLst>
            </p:cNvPr>
            <p:cNvSpPr/>
            <p:nvPr/>
          </p:nvSpPr>
          <p:spPr>
            <a:xfrm rot="16200000">
              <a:off x="2357091" y="4885891"/>
              <a:ext cx="644892" cy="1193533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BF8AA2D-CDC1-21E8-6368-5AFE9EAD45F2}"/>
                </a:ext>
              </a:extLst>
            </p:cNvPr>
            <p:cNvSpPr txBox="1"/>
            <p:nvPr/>
          </p:nvSpPr>
          <p:spPr>
            <a:xfrm>
              <a:off x="1940391" y="5894614"/>
              <a:ext cx="1478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>
                  <a:latin typeface="+mn-ea"/>
                </a:rPr>
                <a:t>Our work</a:t>
              </a:r>
              <a:endParaRPr kumimoji="1" lang="ja-JP" altLang="en-US" sz="24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291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E3311-D125-8395-002B-CCCCA0EF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Motivation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644D28-7DED-A66F-E1AD-8C94CEE2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992E6D0-9F52-0446-67EF-DCA77161AB8C}"/>
              </a:ext>
            </a:extLst>
          </p:cNvPr>
          <p:cNvGrpSpPr/>
          <p:nvPr/>
        </p:nvGrpSpPr>
        <p:grpSpPr>
          <a:xfrm>
            <a:off x="4008280" y="1141181"/>
            <a:ext cx="871727" cy="919314"/>
            <a:chOff x="2843625" y="1588114"/>
            <a:chExt cx="1026212" cy="1131124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54DFEEB-C4E8-9659-76DD-AA32DE6EC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625" y="1897118"/>
              <a:ext cx="822120" cy="82212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613276D-66EE-D012-E640-1E17C7BB0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61652" y="1588114"/>
              <a:ext cx="408185" cy="408185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C9CB38-95A4-D1FF-6078-FEEF43C6BA20}"/>
              </a:ext>
            </a:extLst>
          </p:cNvPr>
          <p:cNvSpPr txBox="1"/>
          <p:nvPr/>
        </p:nvSpPr>
        <p:spPr>
          <a:xfrm>
            <a:off x="586912" y="2126970"/>
            <a:ext cx="7892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 ("Biology" AND "Ph.D.") OR ("Art History" AND ("Ph.D." OR "Master"))</a:t>
            </a:r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37ECBD-8EFF-2D4C-B250-27FE0E3AE3F2}"/>
              </a:ext>
            </a:extLst>
          </p:cNvPr>
          <p:cNvSpPr txBox="1"/>
          <p:nvPr/>
        </p:nvSpPr>
        <p:spPr>
          <a:xfrm>
            <a:off x="8916408" y="2126970"/>
            <a:ext cx="2427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"Biology“, “Master”</a:t>
            </a:r>
            <a:endParaRPr lang="ja-JP" altLang="en-US" dirty="0"/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91472BC6-E21D-E8C8-F4FB-B22809862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77" y="4010285"/>
            <a:ext cx="11182525" cy="269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/>
              <a:t>In previous pairing-based Reg-ABEs, we have the following </a:t>
            </a:r>
            <a:r>
              <a:rPr lang="en-US" altLang="ja-JP" sz="2400" b="1" u="sng" dirty="0"/>
              <a:t>limitations</a:t>
            </a:r>
            <a:r>
              <a:rPr lang="en-US" altLang="ja-JP" sz="2400" dirty="0"/>
              <a:t>:</a:t>
            </a:r>
          </a:p>
          <a:p>
            <a:pPr>
              <a:buClr>
                <a:srgbClr val="FF0000"/>
              </a:buClr>
              <a:buFont typeface="游ゴシック" panose="020B0400000000000000" pitchFamily="50" charset="-128"/>
              <a:buChar char="×"/>
            </a:pPr>
            <a:r>
              <a:rPr lang="en-US" altLang="ja-JP" sz="2400" dirty="0"/>
              <a:t>Small universe</a:t>
            </a:r>
          </a:p>
          <a:p>
            <a:pPr>
              <a:buClr>
                <a:srgbClr val="FF0000"/>
              </a:buClr>
              <a:buFont typeface="游ゴシック" panose="020B0400000000000000" pitchFamily="50" charset="-128"/>
              <a:buChar char="×"/>
            </a:pPr>
            <a:r>
              <a:rPr lang="en-US" altLang="ja-JP" sz="2400" dirty="0"/>
              <a:t>Bounded policy size</a:t>
            </a:r>
          </a:p>
          <a:p>
            <a:pPr>
              <a:buClr>
                <a:srgbClr val="FF0000"/>
              </a:buClr>
              <a:buFont typeface="游ゴシック" panose="020B0400000000000000" pitchFamily="50" charset="-128"/>
              <a:buChar char="×"/>
            </a:pPr>
            <a:r>
              <a:rPr lang="en-US" altLang="ja-JP" sz="2400" dirty="0"/>
              <a:t>Bounded multi-use</a:t>
            </a:r>
          </a:p>
          <a:p>
            <a:pPr>
              <a:buClr>
                <a:srgbClr val="FF0000"/>
              </a:buClr>
              <a:buFont typeface="游ゴシック" panose="020B0400000000000000" pitchFamily="50" charset="-128"/>
              <a:buChar char="×"/>
            </a:pPr>
            <a:r>
              <a:rPr lang="en-US" altLang="ja-JP" sz="2400" dirty="0"/>
              <a:t>Bounded attribute size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28C9E88-3299-064E-77A1-EBA3ADAFCE99}"/>
              </a:ext>
            </a:extLst>
          </p:cNvPr>
          <p:cNvGrpSpPr/>
          <p:nvPr/>
        </p:nvGrpSpPr>
        <p:grpSpPr>
          <a:xfrm>
            <a:off x="8981505" y="2469369"/>
            <a:ext cx="2055195" cy="671644"/>
            <a:chOff x="8981505" y="2469369"/>
            <a:chExt cx="2055195" cy="671644"/>
          </a:xfrm>
        </p:grpSpPr>
        <p:sp>
          <p:nvSpPr>
            <p:cNvPr id="15" name="左中かっこ 14">
              <a:extLst>
                <a:ext uri="{FF2B5EF4-FFF2-40B4-BE49-F238E27FC236}">
                  <a16:creationId xmlns:a16="http://schemas.microsoft.com/office/drawing/2014/main" id="{904BD9FA-2A56-C2F1-D89C-FFE69C7B4B7F}"/>
                </a:ext>
              </a:extLst>
            </p:cNvPr>
            <p:cNvSpPr/>
            <p:nvPr/>
          </p:nvSpPr>
          <p:spPr>
            <a:xfrm rot="16200000">
              <a:off x="9852969" y="1597905"/>
              <a:ext cx="285343" cy="2028271"/>
            </a:xfrm>
            <a:prstGeom prst="leftBrace">
              <a:avLst>
                <a:gd name="adj1" fmla="val 99410"/>
                <a:gd name="adj2" fmla="val 50949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59E33A3-E61A-22B2-20B7-24911B60F214}"/>
                </a:ext>
              </a:extLst>
            </p:cNvPr>
            <p:cNvSpPr txBox="1"/>
            <p:nvPr/>
          </p:nvSpPr>
          <p:spPr>
            <a:xfrm>
              <a:off x="9125599" y="2710126"/>
              <a:ext cx="19111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chemeClr val="accent2"/>
                  </a:solidFill>
                  <a:latin typeface="+mn-ea"/>
                </a:rPr>
                <a:t>Attribute size</a:t>
              </a:r>
              <a:endParaRPr kumimoji="1" lang="ja-JP" altLang="en-US" sz="2200" b="0" i="0" dirty="0">
                <a:solidFill>
                  <a:schemeClr val="accent2"/>
                </a:solidFill>
                <a:latin typeface="+mn-ea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B2E3D751-05A6-957E-C379-0E5A067D131C}"/>
              </a:ext>
            </a:extLst>
          </p:cNvPr>
          <p:cNvGrpSpPr/>
          <p:nvPr/>
        </p:nvGrpSpPr>
        <p:grpSpPr>
          <a:xfrm>
            <a:off x="762533" y="2466744"/>
            <a:ext cx="7216810" cy="683597"/>
            <a:chOff x="454525" y="2678500"/>
            <a:chExt cx="6943030" cy="683597"/>
          </a:xfrm>
        </p:grpSpPr>
        <p:sp>
          <p:nvSpPr>
            <p:cNvPr id="18" name="左中かっこ 17">
              <a:extLst>
                <a:ext uri="{FF2B5EF4-FFF2-40B4-BE49-F238E27FC236}">
                  <a16:creationId xmlns:a16="http://schemas.microsoft.com/office/drawing/2014/main" id="{DDE53B47-615D-9B96-1B5B-C867D5887235}"/>
                </a:ext>
              </a:extLst>
            </p:cNvPr>
            <p:cNvSpPr/>
            <p:nvPr/>
          </p:nvSpPr>
          <p:spPr>
            <a:xfrm rot="16200000">
              <a:off x="3783368" y="-650343"/>
              <a:ext cx="285343" cy="6943030"/>
            </a:xfrm>
            <a:prstGeom prst="leftBrace">
              <a:avLst>
                <a:gd name="adj1" fmla="val 99410"/>
                <a:gd name="adj2" fmla="val 50949"/>
              </a:avLst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0F690D9D-BCB5-75B1-582A-315C3FF58A77}"/>
                </a:ext>
              </a:extLst>
            </p:cNvPr>
            <p:cNvSpPr txBox="1"/>
            <p:nvPr/>
          </p:nvSpPr>
          <p:spPr>
            <a:xfrm>
              <a:off x="3152430" y="2931210"/>
              <a:ext cx="15472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chemeClr val="accent5"/>
                  </a:solidFill>
                  <a:latin typeface="+mn-ea"/>
                </a:rPr>
                <a:t>Policy size</a:t>
              </a:r>
              <a:endParaRPr kumimoji="1" lang="ja-JP" altLang="en-US" sz="2200" b="0" i="0" dirty="0">
                <a:solidFill>
                  <a:schemeClr val="accent5"/>
                </a:solidFill>
                <a:latin typeface="+mn-ea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FC57FCF-7A2E-E92A-B4D0-AE685D970655}"/>
              </a:ext>
            </a:extLst>
          </p:cNvPr>
          <p:cNvGrpSpPr/>
          <p:nvPr/>
        </p:nvGrpSpPr>
        <p:grpSpPr>
          <a:xfrm>
            <a:off x="2396954" y="2130349"/>
            <a:ext cx="5174633" cy="981107"/>
            <a:chOff x="2088946" y="2342105"/>
            <a:chExt cx="5174633" cy="981107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57AB2EE-3E6C-B941-CF3E-3EA7BD09E76A}"/>
                </a:ext>
              </a:extLst>
            </p:cNvPr>
            <p:cNvSpPr/>
            <p:nvPr/>
          </p:nvSpPr>
          <p:spPr>
            <a:xfrm>
              <a:off x="5492396" y="2342105"/>
              <a:ext cx="789272" cy="336395"/>
            </a:xfrm>
            <a:prstGeom prst="rect">
              <a:avLst/>
            </a:prstGeom>
            <a:solidFill>
              <a:srgbClr val="70AD47">
                <a:alpha val="32157"/>
              </a:srgb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E4120952-8D33-7686-A827-1AC8BACB4025}"/>
                </a:ext>
              </a:extLst>
            </p:cNvPr>
            <p:cNvCxnSpPr>
              <a:cxnSpLocks/>
              <a:stCxn id="30" idx="1"/>
              <a:endCxn id="21" idx="2"/>
            </p:cNvCxnSpPr>
            <p:nvPr/>
          </p:nvCxnSpPr>
          <p:spPr>
            <a:xfrm flipV="1">
              <a:off x="5820555" y="2678500"/>
              <a:ext cx="66477" cy="42926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24AE52A8-F0D9-3E3E-FE92-7524E154973F}"/>
                </a:ext>
              </a:extLst>
            </p:cNvPr>
            <p:cNvCxnSpPr>
              <a:cxnSpLocks/>
              <a:stCxn id="30" idx="1"/>
              <a:endCxn id="35" idx="2"/>
            </p:cNvCxnSpPr>
            <p:nvPr/>
          </p:nvCxnSpPr>
          <p:spPr>
            <a:xfrm flipH="1" flipV="1">
              <a:off x="2483582" y="2698432"/>
              <a:ext cx="3336973" cy="4093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7613816-3E03-11E0-460E-78BB0D570CF8}"/>
                </a:ext>
              </a:extLst>
            </p:cNvPr>
            <p:cNvSpPr txBox="1"/>
            <p:nvPr/>
          </p:nvSpPr>
          <p:spPr>
            <a:xfrm>
              <a:off x="5820555" y="2892325"/>
              <a:ext cx="14430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rgbClr val="00B050"/>
                  </a:solidFill>
                  <a:latin typeface="+mn-ea"/>
                </a:rPr>
                <a:t>Multi-use</a:t>
              </a:r>
              <a:endParaRPr kumimoji="1" lang="ja-JP" altLang="en-US" sz="2200" b="0" i="0" dirty="0">
                <a:solidFill>
                  <a:srgbClr val="00B050"/>
                </a:solidFill>
                <a:latin typeface="+mn-ea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507E97D-638B-0E6B-109C-BEB93C67562A}"/>
                </a:ext>
              </a:extLst>
            </p:cNvPr>
            <p:cNvSpPr/>
            <p:nvPr/>
          </p:nvSpPr>
          <p:spPr>
            <a:xfrm>
              <a:off x="2088946" y="2362037"/>
              <a:ext cx="789272" cy="336395"/>
            </a:xfrm>
            <a:prstGeom prst="rect">
              <a:avLst/>
            </a:prstGeom>
            <a:solidFill>
              <a:srgbClr val="70AD47">
                <a:alpha val="32157"/>
              </a:srgb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F289527-1B45-BE61-2D70-A5862E1C676C}"/>
              </a:ext>
            </a:extLst>
          </p:cNvPr>
          <p:cNvGrpSpPr/>
          <p:nvPr/>
        </p:nvGrpSpPr>
        <p:grpSpPr>
          <a:xfrm>
            <a:off x="4533270" y="4545132"/>
            <a:ext cx="4592329" cy="1605412"/>
            <a:chOff x="4533270" y="4545132"/>
            <a:chExt cx="4592329" cy="1605412"/>
          </a:xfrm>
        </p:grpSpPr>
        <p:sp>
          <p:nvSpPr>
            <p:cNvPr id="3" name="右中かっこ 2">
              <a:extLst>
                <a:ext uri="{FF2B5EF4-FFF2-40B4-BE49-F238E27FC236}">
                  <a16:creationId xmlns:a16="http://schemas.microsoft.com/office/drawing/2014/main" id="{C11E1FA2-5B2C-AB42-CA57-13BDDEF9877C}"/>
                </a:ext>
              </a:extLst>
            </p:cNvPr>
            <p:cNvSpPr/>
            <p:nvPr/>
          </p:nvSpPr>
          <p:spPr>
            <a:xfrm>
              <a:off x="4533270" y="4545132"/>
              <a:ext cx="394636" cy="1605412"/>
            </a:xfrm>
            <a:prstGeom prst="rightBrace">
              <a:avLst>
                <a:gd name="adj1" fmla="val 76573"/>
                <a:gd name="adj2" fmla="val 5000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0EDA920-6D8F-5D5D-D577-9F303C09D80D}"/>
                </a:ext>
              </a:extLst>
            </p:cNvPr>
            <p:cNvSpPr txBox="1"/>
            <p:nvPr/>
          </p:nvSpPr>
          <p:spPr>
            <a:xfrm>
              <a:off x="4957470" y="5144135"/>
              <a:ext cx="4168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en-US" altLang="ja-JP" sz="2400" dirty="0">
                  <a:latin typeface="+mn-ea"/>
                </a:rPr>
                <a:t>We solved these limitations!</a:t>
              </a:r>
              <a:endParaRPr kumimoji="1" lang="ja-JP" altLang="en-US" sz="2400" dirty="0">
                <a:latin typeface="+mn-ea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29D3B9C-99DD-A6CB-F336-43B922469D6A}"/>
              </a:ext>
            </a:extLst>
          </p:cNvPr>
          <p:cNvGrpSpPr/>
          <p:nvPr/>
        </p:nvGrpSpPr>
        <p:grpSpPr>
          <a:xfrm>
            <a:off x="2135603" y="3167529"/>
            <a:ext cx="7733537" cy="558016"/>
            <a:chOff x="2106727" y="3163145"/>
            <a:chExt cx="7733537" cy="558016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C611FCF4-E836-A7EB-AA30-B5481E0E0C98}"/>
                </a:ext>
              </a:extLst>
            </p:cNvPr>
            <p:cNvSpPr/>
            <p:nvPr/>
          </p:nvSpPr>
          <p:spPr>
            <a:xfrm>
              <a:off x="6944207" y="3163145"/>
              <a:ext cx="390244" cy="558016"/>
            </a:xfrm>
            <a:prstGeom prst="rect">
              <a:avLst/>
            </a:prstGeom>
            <a:solidFill>
              <a:srgbClr val="FFC000">
                <a:alpha val="34902"/>
              </a:srgbClr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AD06B1A4-A2B6-EBB2-0213-7A3633CE20EA}"/>
                </a:ext>
              </a:extLst>
            </p:cNvPr>
            <p:cNvGrpSpPr/>
            <p:nvPr/>
          </p:nvGrpSpPr>
          <p:grpSpPr>
            <a:xfrm>
              <a:off x="2106727" y="3197471"/>
              <a:ext cx="7733537" cy="523220"/>
              <a:chOff x="2106728" y="3185137"/>
              <a:chExt cx="7733537" cy="52322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テキスト ボックス 42">
                    <a:extLst>
                      <a:ext uri="{FF2B5EF4-FFF2-40B4-BE49-F238E27FC236}">
                        <a16:creationId xmlns:a16="http://schemas.microsoft.com/office/drawing/2014/main" id="{8E223720-4E66-A7CE-CDDD-E4A6F1828FC1}"/>
                      </a:ext>
                    </a:extLst>
                  </p:cNvPr>
                  <p:cNvSpPr txBox="1"/>
                  <p:nvPr/>
                </p:nvSpPr>
                <p:spPr>
                  <a:xfrm>
                    <a:off x="2106728" y="3185137"/>
                    <a:ext cx="5546558" cy="52322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ja-JP" dirty="0"/>
                      <a:t>"Biology“, "Art History“, “Ph.D.”, “Master” </a:t>
                    </a:r>
                    <a14:m>
                      <m:oMath xmlns:m="http://schemas.openxmlformats.org/officeDocument/2006/math">
                        <m: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2800" b="0" i="1" smtClean="0">
                            <a:latin typeface="Cambria Math" panose="02040503050406030204" pitchFamily="18" charset="0"/>
                          </a:rPr>
                          <m:t>𝒰</m:t>
                        </m:r>
                      </m:oMath>
                    </a14:m>
                    <a:endParaRPr lang="ja-JP" altLang="en-US" dirty="0"/>
                  </a:p>
                </p:txBody>
              </p:sp>
            </mc:Choice>
            <mc:Fallback xmlns="">
              <p:sp>
                <p:nvSpPr>
                  <p:cNvPr id="43" name="テキスト ボックス 42">
                    <a:extLst>
                      <a:ext uri="{FF2B5EF4-FFF2-40B4-BE49-F238E27FC236}">
                        <a16:creationId xmlns:a16="http://schemas.microsoft.com/office/drawing/2014/main" id="{8E223720-4E66-A7CE-CDDD-E4A6F1828FC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06728" y="3185137"/>
                    <a:ext cx="5546558" cy="52322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879" b="-11628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8DDACDFE-C013-927A-81BD-95DC57B71543}"/>
                  </a:ext>
                </a:extLst>
              </p:cNvPr>
              <p:cNvSpPr txBox="1"/>
              <p:nvPr/>
            </p:nvSpPr>
            <p:spPr>
              <a:xfrm>
                <a:off x="7334451" y="3263925"/>
                <a:ext cx="250581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200" b="0" i="0" dirty="0">
                    <a:solidFill>
                      <a:schemeClr val="accent4">
                        <a:lumMod val="75000"/>
                      </a:schemeClr>
                    </a:solidFill>
                    <a:latin typeface="+mn-ea"/>
                  </a:rPr>
                  <a:t>Attribute </a:t>
                </a:r>
                <a:r>
                  <a:rPr lang="en-US" altLang="ja-JP" sz="2200" dirty="0">
                    <a:solidFill>
                      <a:schemeClr val="accent4">
                        <a:lumMod val="75000"/>
                      </a:schemeClr>
                    </a:solidFill>
                    <a:latin typeface="+mn-ea"/>
                  </a:rPr>
                  <a:t>universe</a:t>
                </a:r>
                <a:endParaRPr kumimoji="1" lang="ja-JP" altLang="en-US" sz="2200" b="0" i="0" dirty="0">
                  <a:solidFill>
                    <a:schemeClr val="accent4">
                      <a:lumMod val="75000"/>
                    </a:schemeClr>
                  </a:solidFill>
                  <a:latin typeface="+mn-ea"/>
                </a:endParaRPr>
              </a:p>
            </p:txBody>
          </p:sp>
        </p:grpSp>
      </p:grpSp>
      <p:pic>
        <p:nvPicPr>
          <p:cNvPr id="20" name="Picture 22">
            <a:extLst>
              <a:ext uri="{FF2B5EF4-FFF2-40B4-BE49-F238E27FC236}">
                <a16:creationId xmlns:a16="http://schemas.microsoft.com/office/drawing/2014/main" id="{4951E92F-CEAB-697C-24E8-115B739A4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581" y="1472931"/>
            <a:ext cx="574117" cy="57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88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E3311-D125-8395-002B-CCCCA0EF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</a:t>
            </a:r>
            <a:r>
              <a:rPr kumimoji="1" lang="ja-JP" altLang="en-US" dirty="0"/>
              <a:t> </a:t>
            </a:r>
            <a:r>
              <a:rPr kumimoji="1" lang="en-US" altLang="ja-JP" dirty="0"/>
              <a:t>Work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644D28-7DED-A66F-E1AD-8C94CEE2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992E6D0-9F52-0446-67EF-DCA77161AB8C}"/>
              </a:ext>
            </a:extLst>
          </p:cNvPr>
          <p:cNvGrpSpPr/>
          <p:nvPr/>
        </p:nvGrpSpPr>
        <p:grpSpPr>
          <a:xfrm>
            <a:off x="4008280" y="1141181"/>
            <a:ext cx="871727" cy="919314"/>
            <a:chOff x="2843625" y="1588114"/>
            <a:chExt cx="1026212" cy="1131124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54DFEEB-C4E8-9659-76DD-AA32DE6EC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625" y="1897118"/>
              <a:ext cx="822120" cy="82212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613276D-66EE-D012-E640-1E17C7BB0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61652" y="1588114"/>
              <a:ext cx="408185" cy="408185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C9CB38-95A4-D1FF-6078-FEEF43C6BA20}"/>
              </a:ext>
            </a:extLst>
          </p:cNvPr>
          <p:cNvSpPr txBox="1"/>
          <p:nvPr/>
        </p:nvSpPr>
        <p:spPr>
          <a:xfrm>
            <a:off x="586912" y="2126970"/>
            <a:ext cx="7892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 ("Biology" AND "Ph.D.") OR ("Art History" AND ("Ph.D." OR "Master"))</a:t>
            </a:r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37ECBD-8EFF-2D4C-B250-27FE0E3AE3F2}"/>
              </a:ext>
            </a:extLst>
          </p:cNvPr>
          <p:cNvSpPr txBox="1"/>
          <p:nvPr/>
        </p:nvSpPr>
        <p:spPr>
          <a:xfrm>
            <a:off x="8916408" y="2126970"/>
            <a:ext cx="2427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"Biology“, “Master”</a:t>
            </a:r>
            <a:endParaRPr lang="ja-JP" altLang="en-US" dirty="0"/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91472BC6-E21D-E8C8-F4FB-B22809862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77" y="4010285"/>
            <a:ext cx="11182525" cy="3015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/>
              <a:t>We present pairing-based Reg-ABE with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altLang="ja-JP" sz="2400" b="1" u="sng" dirty="0"/>
              <a:t>Large</a:t>
            </a:r>
            <a:r>
              <a:rPr lang="en-US" altLang="ja-JP" sz="2400" dirty="0"/>
              <a:t> universe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altLang="ja-JP" sz="2400" b="1" u="sng" dirty="0"/>
              <a:t>Unbounded</a:t>
            </a:r>
            <a:r>
              <a:rPr lang="en-US" altLang="ja-JP" sz="2400" dirty="0"/>
              <a:t> policy size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altLang="ja-JP" sz="2400" b="1" u="sng" dirty="0"/>
              <a:t>Unbounded</a:t>
            </a:r>
            <a:r>
              <a:rPr lang="en-US" altLang="ja-JP" sz="2400" dirty="0"/>
              <a:t> multi-use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altLang="ja-JP" sz="2400" b="1" u="sng" dirty="0"/>
              <a:t>Unbounded</a:t>
            </a:r>
            <a:r>
              <a:rPr lang="en-US" altLang="ja-JP" sz="2400" dirty="0"/>
              <a:t> attribute size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altLang="ja-JP" sz="2400" b="1" u="sng" dirty="0"/>
              <a:t>Non</a:t>
            </a:r>
            <a:r>
              <a:rPr lang="en-US" altLang="ja-JP" sz="2400" dirty="0"/>
              <a:t>-monotone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28C9E88-3299-064E-77A1-EBA3ADAFCE99}"/>
              </a:ext>
            </a:extLst>
          </p:cNvPr>
          <p:cNvGrpSpPr/>
          <p:nvPr/>
        </p:nvGrpSpPr>
        <p:grpSpPr>
          <a:xfrm>
            <a:off x="8981505" y="2469369"/>
            <a:ext cx="2055195" cy="671644"/>
            <a:chOff x="8981505" y="2469369"/>
            <a:chExt cx="2055195" cy="671644"/>
          </a:xfrm>
        </p:grpSpPr>
        <p:sp>
          <p:nvSpPr>
            <p:cNvPr id="15" name="左中かっこ 14">
              <a:extLst>
                <a:ext uri="{FF2B5EF4-FFF2-40B4-BE49-F238E27FC236}">
                  <a16:creationId xmlns:a16="http://schemas.microsoft.com/office/drawing/2014/main" id="{904BD9FA-2A56-C2F1-D89C-FFE69C7B4B7F}"/>
                </a:ext>
              </a:extLst>
            </p:cNvPr>
            <p:cNvSpPr/>
            <p:nvPr/>
          </p:nvSpPr>
          <p:spPr>
            <a:xfrm rot="16200000">
              <a:off x="9852969" y="1597905"/>
              <a:ext cx="285343" cy="2028271"/>
            </a:xfrm>
            <a:prstGeom prst="leftBrace">
              <a:avLst>
                <a:gd name="adj1" fmla="val 99410"/>
                <a:gd name="adj2" fmla="val 50949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59E33A3-E61A-22B2-20B7-24911B60F214}"/>
                </a:ext>
              </a:extLst>
            </p:cNvPr>
            <p:cNvSpPr txBox="1"/>
            <p:nvPr/>
          </p:nvSpPr>
          <p:spPr>
            <a:xfrm>
              <a:off x="9125599" y="2710126"/>
              <a:ext cx="19111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chemeClr val="accent2"/>
                  </a:solidFill>
                  <a:latin typeface="+mn-ea"/>
                </a:rPr>
                <a:t>Attribute size</a:t>
              </a:r>
              <a:endParaRPr kumimoji="1" lang="ja-JP" altLang="en-US" sz="2200" b="0" i="0" dirty="0">
                <a:solidFill>
                  <a:schemeClr val="accent2"/>
                </a:solidFill>
                <a:latin typeface="+mn-ea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B2E3D751-05A6-957E-C379-0E5A067D131C}"/>
              </a:ext>
            </a:extLst>
          </p:cNvPr>
          <p:cNvGrpSpPr/>
          <p:nvPr/>
        </p:nvGrpSpPr>
        <p:grpSpPr>
          <a:xfrm>
            <a:off x="762533" y="2466744"/>
            <a:ext cx="7216810" cy="683597"/>
            <a:chOff x="454525" y="2678500"/>
            <a:chExt cx="6943030" cy="683597"/>
          </a:xfrm>
        </p:grpSpPr>
        <p:sp>
          <p:nvSpPr>
            <p:cNvPr id="18" name="左中かっこ 17">
              <a:extLst>
                <a:ext uri="{FF2B5EF4-FFF2-40B4-BE49-F238E27FC236}">
                  <a16:creationId xmlns:a16="http://schemas.microsoft.com/office/drawing/2014/main" id="{DDE53B47-615D-9B96-1B5B-C867D5887235}"/>
                </a:ext>
              </a:extLst>
            </p:cNvPr>
            <p:cNvSpPr/>
            <p:nvPr/>
          </p:nvSpPr>
          <p:spPr>
            <a:xfrm rot="16200000">
              <a:off x="3783368" y="-650343"/>
              <a:ext cx="285343" cy="6943030"/>
            </a:xfrm>
            <a:prstGeom prst="leftBrace">
              <a:avLst>
                <a:gd name="adj1" fmla="val 99410"/>
                <a:gd name="adj2" fmla="val 50949"/>
              </a:avLst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0F690D9D-BCB5-75B1-582A-315C3FF58A77}"/>
                </a:ext>
              </a:extLst>
            </p:cNvPr>
            <p:cNvSpPr txBox="1"/>
            <p:nvPr/>
          </p:nvSpPr>
          <p:spPr>
            <a:xfrm>
              <a:off x="3152430" y="2931210"/>
              <a:ext cx="15472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chemeClr val="accent5"/>
                  </a:solidFill>
                  <a:latin typeface="+mn-ea"/>
                </a:rPr>
                <a:t>Policy size</a:t>
              </a:r>
              <a:endParaRPr kumimoji="1" lang="ja-JP" altLang="en-US" sz="2200" b="0" i="0" dirty="0">
                <a:solidFill>
                  <a:schemeClr val="accent5"/>
                </a:solidFill>
                <a:latin typeface="+mn-ea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FC57FCF-7A2E-E92A-B4D0-AE685D970655}"/>
              </a:ext>
            </a:extLst>
          </p:cNvPr>
          <p:cNvGrpSpPr/>
          <p:nvPr/>
        </p:nvGrpSpPr>
        <p:grpSpPr>
          <a:xfrm>
            <a:off x="2396954" y="2130349"/>
            <a:ext cx="5174633" cy="981107"/>
            <a:chOff x="2088946" y="2342105"/>
            <a:chExt cx="5174633" cy="981107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57AB2EE-3E6C-B941-CF3E-3EA7BD09E76A}"/>
                </a:ext>
              </a:extLst>
            </p:cNvPr>
            <p:cNvSpPr/>
            <p:nvPr/>
          </p:nvSpPr>
          <p:spPr>
            <a:xfrm>
              <a:off x="5492396" y="2342105"/>
              <a:ext cx="789272" cy="336395"/>
            </a:xfrm>
            <a:prstGeom prst="rect">
              <a:avLst/>
            </a:prstGeom>
            <a:solidFill>
              <a:srgbClr val="70AD47">
                <a:alpha val="32157"/>
              </a:srgb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E4120952-8D33-7686-A827-1AC8BACB4025}"/>
                </a:ext>
              </a:extLst>
            </p:cNvPr>
            <p:cNvCxnSpPr>
              <a:cxnSpLocks/>
              <a:stCxn id="30" idx="1"/>
              <a:endCxn id="21" idx="2"/>
            </p:cNvCxnSpPr>
            <p:nvPr/>
          </p:nvCxnSpPr>
          <p:spPr>
            <a:xfrm flipV="1">
              <a:off x="5820555" y="2678500"/>
              <a:ext cx="66477" cy="42926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24AE52A8-F0D9-3E3E-FE92-7524E154973F}"/>
                </a:ext>
              </a:extLst>
            </p:cNvPr>
            <p:cNvCxnSpPr>
              <a:cxnSpLocks/>
              <a:stCxn id="30" idx="1"/>
              <a:endCxn id="35" idx="2"/>
            </p:cNvCxnSpPr>
            <p:nvPr/>
          </p:nvCxnSpPr>
          <p:spPr>
            <a:xfrm flipH="1" flipV="1">
              <a:off x="2483582" y="2698432"/>
              <a:ext cx="3336973" cy="4093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7613816-3E03-11E0-460E-78BB0D570CF8}"/>
                </a:ext>
              </a:extLst>
            </p:cNvPr>
            <p:cNvSpPr txBox="1"/>
            <p:nvPr/>
          </p:nvSpPr>
          <p:spPr>
            <a:xfrm>
              <a:off x="5820555" y="2892325"/>
              <a:ext cx="14430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b="0" i="0" dirty="0">
                  <a:solidFill>
                    <a:srgbClr val="00B050"/>
                  </a:solidFill>
                  <a:latin typeface="+mn-ea"/>
                </a:rPr>
                <a:t>Multi-use</a:t>
              </a:r>
              <a:endParaRPr kumimoji="1" lang="ja-JP" altLang="en-US" sz="2200" b="0" i="0" dirty="0">
                <a:solidFill>
                  <a:srgbClr val="00B050"/>
                </a:solidFill>
                <a:latin typeface="+mn-ea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507E97D-638B-0E6B-109C-BEB93C67562A}"/>
                </a:ext>
              </a:extLst>
            </p:cNvPr>
            <p:cNvSpPr/>
            <p:nvPr/>
          </p:nvSpPr>
          <p:spPr>
            <a:xfrm>
              <a:off x="2088946" y="2362037"/>
              <a:ext cx="789272" cy="336395"/>
            </a:xfrm>
            <a:prstGeom prst="rect">
              <a:avLst/>
            </a:prstGeom>
            <a:solidFill>
              <a:srgbClr val="70AD47">
                <a:alpha val="32157"/>
              </a:srgb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200" dirty="0" err="1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E223720-4E66-A7CE-CDDD-E4A6F1828FC1}"/>
                  </a:ext>
                </a:extLst>
              </p:cNvPr>
              <p:cNvSpPr txBox="1"/>
              <p:nvPr/>
            </p:nvSpPr>
            <p:spPr>
              <a:xfrm>
                <a:off x="2106728" y="3185137"/>
                <a:ext cx="554655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dirty="0"/>
                  <a:t>"Biology“, "Art History“, “Ph.D.”, “Master” 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800" b="0" i="1" smtClean="0">
                        <a:latin typeface="Cambria Math" panose="02040503050406030204" pitchFamily="18" charset="0"/>
                      </a:rPr>
                      <m:t>𝒰</m:t>
                    </m:r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E223720-4E66-A7CE-CDDD-E4A6F1828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728" y="3185137"/>
                <a:ext cx="5546558" cy="523220"/>
              </a:xfrm>
              <a:prstGeom prst="rect">
                <a:avLst/>
              </a:prstGeom>
              <a:blipFill>
                <a:blip r:embed="rId5"/>
                <a:stretch>
                  <a:fillRect l="-990" b="-116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611FCF4-E836-A7EB-AA30-B5481E0E0C98}"/>
              </a:ext>
            </a:extLst>
          </p:cNvPr>
          <p:cNvSpPr/>
          <p:nvPr/>
        </p:nvSpPr>
        <p:spPr>
          <a:xfrm>
            <a:off x="6944207" y="3163145"/>
            <a:ext cx="390244" cy="558016"/>
          </a:xfrm>
          <a:prstGeom prst="rect">
            <a:avLst/>
          </a:prstGeom>
          <a:solidFill>
            <a:srgbClr val="FFC000">
              <a:alpha val="34902"/>
            </a:srgbClr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00" dirty="0" err="1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DDACDFE-C013-927A-81BD-95DC57B71543}"/>
              </a:ext>
            </a:extLst>
          </p:cNvPr>
          <p:cNvSpPr txBox="1"/>
          <p:nvPr/>
        </p:nvSpPr>
        <p:spPr>
          <a:xfrm>
            <a:off x="7334451" y="3263925"/>
            <a:ext cx="25058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b="0" i="0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Attribute </a:t>
            </a:r>
            <a:r>
              <a:rPr lang="en-US" altLang="ja-JP" sz="2200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universe</a:t>
            </a:r>
            <a:endParaRPr kumimoji="1" lang="ja-JP" altLang="en-US" sz="2200" b="0" i="0" dirty="0">
              <a:solidFill>
                <a:schemeClr val="accent4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BC3C716-E261-16C5-2AEE-91E318B77241}"/>
              </a:ext>
            </a:extLst>
          </p:cNvPr>
          <p:cNvSpPr txBox="1"/>
          <p:nvPr/>
        </p:nvSpPr>
        <p:spPr>
          <a:xfrm>
            <a:off x="62722" y="2133611"/>
            <a:ext cx="865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 NOT</a:t>
            </a:r>
            <a:endParaRPr lang="ja-JP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95184A1-8664-41E6-974F-0B4F6D7CB71E}"/>
                  </a:ext>
                </a:extLst>
              </p:cNvPr>
              <p:cNvSpPr txBox="1"/>
              <p:nvPr/>
            </p:nvSpPr>
            <p:spPr>
              <a:xfrm>
                <a:off x="6464304" y="3787847"/>
                <a:ext cx="13500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95184A1-8664-41E6-974F-0B4F6D7C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304" y="3787847"/>
                <a:ext cx="135005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2">
            <a:extLst>
              <a:ext uri="{FF2B5EF4-FFF2-40B4-BE49-F238E27FC236}">
                <a16:creationId xmlns:a16="http://schemas.microsoft.com/office/drawing/2014/main" id="{E7FF4F47-33C6-57CB-A07C-8A7353246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581" y="1475849"/>
            <a:ext cx="574117" cy="57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27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DE21E-CAA8-3D76-A82F-262CB735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among Reg-ABE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C46D0-0EDE-6747-A618-B3993578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F17A622E-1403-F4A6-A5A4-AE590F24E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21741"/>
              </p:ext>
            </p:extLst>
          </p:nvPr>
        </p:nvGraphicFramePr>
        <p:xfrm>
          <a:off x="234745" y="1435127"/>
          <a:ext cx="11798709" cy="226867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19580">
                  <a:extLst>
                    <a:ext uri="{9D8B030D-6E8A-4147-A177-3AD203B41FA5}">
                      <a16:colId xmlns:a16="http://schemas.microsoft.com/office/drawing/2014/main" val="3965388377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1017530847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203743704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343008758"/>
                    </a:ext>
                  </a:extLst>
                </a:gridCol>
                <a:gridCol w="1711642">
                  <a:extLst>
                    <a:ext uri="{9D8B030D-6E8A-4147-A177-3AD203B41FA5}">
                      <a16:colId xmlns:a16="http://schemas.microsoft.com/office/drawing/2014/main" val="2099555771"/>
                    </a:ext>
                  </a:extLst>
                </a:gridCol>
                <a:gridCol w="1365568">
                  <a:extLst>
                    <a:ext uri="{9D8B030D-6E8A-4147-A177-3AD203B41FA5}">
                      <a16:colId xmlns:a16="http://schemas.microsoft.com/office/drawing/2014/main" val="387511804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933097642"/>
                    </a:ext>
                  </a:extLst>
                </a:gridCol>
                <a:gridCol w="1561873">
                  <a:extLst>
                    <a:ext uri="{9D8B030D-6E8A-4147-A177-3AD203B41FA5}">
                      <a16:colId xmlns:a16="http://schemas.microsoft.com/office/drawing/2014/main" val="3888499992"/>
                    </a:ext>
                  </a:extLst>
                </a:gridCol>
              </a:tblGrid>
              <a:tr h="5428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Scheme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Large</a:t>
                      </a:r>
                    </a:p>
                    <a:p>
                      <a:pPr algn="ctr"/>
                      <a:r>
                        <a:rPr kumimoji="1" lang="en-US" altLang="ja-JP" dirty="0"/>
                        <a:t>universe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policy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multi-use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attribute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Non-</a:t>
                      </a:r>
                    </a:p>
                    <a:p>
                      <a:pPr algn="ctr"/>
                      <a:r>
                        <a:rPr kumimoji="1" lang="en-US" altLang="ja-JP" dirty="0"/>
                        <a:t>monotone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Security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Assumption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031691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HLWW23</a:t>
                      </a:r>
                      <a:r>
                        <a:rPr kumimoji="1" lang="en-US" altLang="ja-JP" baseline="30000" dirty="0"/>
                        <a:t>†</a:t>
                      </a:r>
                      <a:endParaRPr kumimoji="1" lang="ja-JP" altLang="en-US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SD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7270795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ZZGQ23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B050"/>
                          </a:solidFill>
                        </a:rPr>
                        <a:t>Ｍ</a:t>
                      </a: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648874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Ours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MDDH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92421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C9FFAC-B1E2-A6B1-F867-3F1E8DCDDCA7}"/>
              </a:ext>
            </a:extLst>
          </p:cNvPr>
          <p:cNvSpPr txBox="1"/>
          <p:nvPr/>
        </p:nvSpPr>
        <p:spPr>
          <a:xfrm>
            <a:off x="196245" y="5625305"/>
            <a:ext cx="36182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aseline="30000" dirty="0"/>
              <a:t>†</a:t>
            </a:r>
            <a:r>
              <a:rPr kumimoji="1" lang="en-US" altLang="ja-JP" sz="2000" dirty="0"/>
              <a:t>Composite-order groups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5556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DE21E-CAA8-3D76-A82F-262CB735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among Black-Box Reg-ABE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C46D0-0EDE-6747-A618-B3993578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F17A622E-1403-F4A6-A5A4-AE590F24E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00328"/>
              </p:ext>
            </p:extLst>
          </p:nvPr>
        </p:nvGraphicFramePr>
        <p:xfrm>
          <a:off x="234745" y="1435127"/>
          <a:ext cx="11798709" cy="3823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19580">
                  <a:extLst>
                    <a:ext uri="{9D8B030D-6E8A-4147-A177-3AD203B41FA5}">
                      <a16:colId xmlns:a16="http://schemas.microsoft.com/office/drawing/2014/main" val="3965388377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1017530847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203743704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343008758"/>
                    </a:ext>
                  </a:extLst>
                </a:gridCol>
                <a:gridCol w="1711642">
                  <a:extLst>
                    <a:ext uri="{9D8B030D-6E8A-4147-A177-3AD203B41FA5}">
                      <a16:colId xmlns:a16="http://schemas.microsoft.com/office/drawing/2014/main" val="2099555771"/>
                    </a:ext>
                  </a:extLst>
                </a:gridCol>
                <a:gridCol w="1365568">
                  <a:extLst>
                    <a:ext uri="{9D8B030D-6E8A-4147-A177-3AD203B41FA5}">
                      <a16:colId xmlns:a16="http://schemas.microsoft.com/office/drawing/2014/main" val="387511804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933097642"/>
                    </a:ext>
                  </a:extLst>
                </a:gridCol>
                <a:gridCol w="1561873">
                  <a:extLst>
                    <a:ext uri="{9D8B030D-6E8A-4147-A177-3AD203B41FA5}">
                      <a16:colId xmlns:a16="http://schemas.microsoft.com/office/drawing/2014/main" val="3888499992"/>
                    </a:ext>
                  </a:extLst>
                </a:gridCol>
              </a:tblGrid>
              <a:tr h="5428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Scheme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Large</a:t>
                      </a:r>
                    </a:p>
                    <a:p>
                      <a:pPr algn="ctr"/>
                      <a:r>
                        <a:rPr kumimoji="1" lang="en-US" altLang="ja-JP" dirty="0"/>
                        <a:t>universe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policy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multi-use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attribute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Non-</a:t>
                      </a:r>
                    </a:p>
                    <a:p>
                      <a:pPr algn="ctr"/>
                      <a:r>
                        <a:rPr kumimoji="1" lang="en-US" altLang="ja-JP" dirty="0"/>
                        <a:t>monotone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Security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Assumption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031691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HLWW23</a:t>
                      </a:r>
                      <a:r>
                        <a:rPr kumimoji="1" lang="en-US" altLang="ja-JP" baseline="30000" dirty="0"/>
                        <a:t>†</a:t>
                      </a:r>
                      <a:endParaRPr kumimoji="1" lang="ja-JP" altLang="en-US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SD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7270795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ZZGQ23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B050"/>
                          </a:solidFill>
                        </a:rPr>
                        <a:t>Ｍ</a:t>
                      </a: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648874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Ours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MDDH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92421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GLWW24-1*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Static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BDHE</a:t>
                      </a: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variant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983472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GLWW24-2*</a:t>
                      </a:r>
                      <a:r>
                        <a:rPr kumimoji="1" lang="en-US" altLang="ja-JP" baseline="30000" dirty="0"/>
                        <a:t>†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SD,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Prog-free </a:t>
                      </a:r>
                      <a:r>
                        <a:rPr kumimoji="1" lang="en-US" altLang="ja-JP" dirty="0" err="1">
                          <a:solidFill>
                            <a:srgbClr val="FF0000"/>
                          </a:solidFill>
                        </a:rPr>
                        <a:t>ind</a:t>
                      </a:r>
                      <a:endParaRPr kumimoji="1" lang="en-US" altLang="ja-JP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00305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4CEAE-001D-CC9D-4266-35EB49459813}"/>
              </a:ext>
            </a:extLst>
          </p:cNvPr>
          <p:cNvSpPr txBox="1"/>
          <p:nvPr/>
        </p:nvSpPr>
        <p:spPr>
          <a:xfrm>
            <a:off x="234745" y="6044665"/>
            <a:ext cx="3618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+mn-ea"/>
              </a:rPr>
              <a:t>*Concurrent work, small CRS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C9FFAC-B1E2-A6B1-F867-3F1E8DCDDCA7}"/>
              </a:ext>
            </a:extLst>
          </p:cNvPr>
          <p:cNvSpPr txBox="1"/>
          <p:nvPr/>
        </p:nvSpPr>
        <p:spPr>
          <a:xfrm>
            <a:off x="196245" y="5625305"/>
            <a:ext cx="36182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aseline="30000" dirty="0"/>
              <a:t>†</a:t>
            </a:r>
            <a:r>
              <a:rPr kumimoji="1" lang="en-US" altLang="ja-JP" sz="2000" dirty="0"/>
              <a:t>Composite-order groups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33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DE21E-CAA8-3D76-A82F-262CB735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among Black-Box Reg-ABE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C46D0-0EDE-6747-A618-B3993578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F17A622E-1403-F4A6-A5A4-AE590F24E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18783"/>
              </p:ext>
            </p:extLst>
          </p:nvPr>
        </p:nvGraphicFramePr>
        <p:xfrm>
          <a:off x="234745" y="1435127"/>
          <a:ext cx="11798709" cy="3823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19580">
                  <a:extLst>
                    <a:ext uri="{9D8B030D-6E8A-4147-A177-3AD203B41FA5}">
                      <a16:colId xmlns:a16="http://schemas.microsoft.com/office/drawing/2014/main" val="3965388377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1017530847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203743704"/>
                    </a:ext>
                  </a:extLst>
                </a:gridCol>
                <a:gridCol w="1537018">
                  <a:extLst>
                    <a:ext uri="{9D8B030D-6E8A-4147-A177-3AD203B41FA5}">
                      <a16:colId xmlns:a16="http://schemas.microsoft.com/office/drawing/2014/main" val="343008758"/>
                    </a:ext>
                  </a:extLst>
                </a:gridCol>
                <a:gridCol w="1711642">
                  <a:extLst>
                    <a:ext uri="{9D8B030D-6E8A-4147-A177-3AD203B41FA5}">
                      <a16:colId xmlns:a16="http://schemas.microsoft.com/office/drawing/2014/main" val="2099555771"/>
                    </a:ext>
                  </a:extLst>
                </a:gridCol>
                <a:gridCol w="1365568">
                  <a:extLst>
                    <a:ext uri="{9D8B030D-6E8A-4147-A177-3AD203B41FA5}">
                      <a16:colId xmlns:a16="http://schemas.microsoft.com/office/drawing/2014/main" val="387511804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933097642"/>
                    </a:ext>
                  </a:extLst>
                </a:gridCol>
                <a:gridCol w="1561873">
                  <a:extLst>
                    <a:ext uri="{9D8B030D-6E8A-4147-A177-3AD203B41FA5}">
                      <a16:colId xmlns:a16="http://schemas.microsoft.com/office/drawing/2014/main" val="3888499992"/>
                    </a:ext>
                  </a:extLst>
                </a:gridCol>
              </a:tblGrid>
              <a:tr h="5428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Scheme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Large</a:t>
                      </a:r>
                    </a:p>
                    <a:p>
                      <a:pPr algn="ctr"/>
                      <a:r>
                        <a:rPr kumimoji="1" lang="en-US" altLang="ja-JP" dirty="0"/>
                        <a:t>universe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policy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multi-use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Unbounded</a:t>
                      </a:r>
                    </a:p>
                    <a:p>
                      <a:pPr algn="ctr"/>
                      <a:r>
                        <a:rPr kumimoji="1" lang="en-US" altLang="ja-JP" dirty="0"/>
                        <a:t>attribute size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Non-</a:t>
                      </a:r>
                    </a:p>
                    <a:p>
                      <a:pPr algn="ctr"/>
                      <a:r>
                        <a:rPr kumimoji="1" lang="en-US" altLang="ja-JP" dirty="0"/>
                        <a:t>monotone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Security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Assumption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031691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HLWW23</a:t>
                      </a:r>
                      <a:r>
                        <a:rPr kumimoji="1" lang="en-US" altLang="ja-JP" baseline="30000" dirty="0"/>
                        <a:t>†</a:t>
                      </a:r>
                      <a:endParaRPr kumimoji="1" lang="ja-JP" altLang="en-US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SD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7270795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ZZGQ23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B050"/>
                          </a:solidFill>
                        </a:rPr>
                        <a:t>Ｍ</a:t>
                      </a: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648874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Ours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MDDH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92421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GLWW24-1*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aseline="-2500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Static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BDHE</a:t>
                      </a: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variant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983472"/>
                  </a:ext>
                </a:extLst>
              </a:tr>
              <a:tr h="54286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GLWW24-2*</a:t>
                      </a:r>
                      <a:r>
                        <a:rPr kumimoji="1" lang="en-US" altLang="ja-JP" baseline="30000" dirty="0"/>
                        <a:t>†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×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Adaptive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SD,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Prog-free </a:t>
                      </a:r>
                      <a:r>
                        <a:rPr kumimoji="1" lang="en-US" altLang="ja-JP" dirty="0" err="1">
                          <a:solidFill>
                            <a:srgbClr val="FF0000"/>
                          </a:solidFill>
                        </a:rPr>
                        <a:t>ind</a:t>
                      </a:r>
                      <a:endParaRPr kumimoji="1" lang="en-US" altLang="ja-JP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00305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4CEAE-001D-CC9D-4266-35EB49459813}"/>
              </a:ext>
            </a:extLst>
          </p:cNvPr>
          <p:cNvSpPr txBox="1"/>
          <p:nvPr/>
        </p:nvSpPr>
        <p:spPr>
          <a:xfrm>
            <a:off x="234745" y="6044665"/>
            <a:ext cx="3618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+mn-ea"/>
              </a:rPr>
              <a:t>*Concurrent work, small CRS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C9FFAC-B1E2-A6B1-F867-3F1E8DCDDCA7}"/>
              </a:ext>
            </a:extLst>
          </p:cNvPr>
          <p:cNvSpPr txBox="1"/>
          <p:nvPr/>
        </p:nvSpPr>
        <p:spPr>
          <a:xfrm>
            <a:off x="196245" y="5625305"/>
            <a:ext cx="36182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aseline="30000" dirty="0"/>
              <a:t>†</a:t>
            </a:r>
            <a:r>
              <a:rPr kumimoji="1" lang="en-US" altLang="ja-JP" sz="2000" dirty="0"/>
              <a:t>Composite-order groups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6FB1C7-E9A4-D5FA-0D41-3D940D17F98A}"/>
              </a:ext>
            </a:extLst>
          </p:cNvPr>
          <p:cNvSpPr/>
          <p:nvPr/>
        </p:nvSpPr>
        <p:spPr>
          <a:xfrm>
            <a:off x="2271561" y="3166712"/>
            <a:ext cx="5053263" cy="11742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200" dirty="0" err="1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7EA761F-A8B5-2172-95A4-614B535D7D49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4340994"/>
            <a:ext cx="728312" cy="12843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C63F6F-5D0B-1114-2182-CB4868EB01A5}"/>
              </a:ext>
            </a:extLst>
          </p:cNvPr>
          <p:cNvSpPr txBox="1"/>
          <p:nvPr/>
        </p:nvSpPr>
        <p:spPr>
          <a:xfrm>
            <a:off x="6824312" y="5625305"/>
            <a:ext cx="3401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400" dirty="0">
                <a:latin typeface="+mn-ea"/>
              </a:rPr>
              <a:t>Unbounded predicates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2650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F54EE5-9DC3-E44B-20CA-85AF853EFB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Techniques</a:t>
            </a:r>
            <a:endParaRPr kumimoji="1"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CE812F2-F788-3B34-8E34-91E02E6E9F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90159A-C86C-72E0-B718-E2DD2E09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75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3B272-CB9A-B6E9-B5FF-25D53FEC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High Level Strategy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4D0B03-A736-EB69-D593-C5C3E8570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7" y="1491916"/>
            <a:ext cx="11182525" cy="4685048"/>
          </a:xfrm>
        </p:spPr>
        <p:txBody>
          <a:bodyPr/>
          <a:lstStyle/>
          <a:p>
            <a:r>
              <a:rPr kumimoji="1" lang="en-US" altLang="ja-JP" dirty="0"/>
              <a:t>A modular approach to </a:t>
            </a:r>
            <a:r>
              <a:rPr kumimoji="1" lang="en-US" altLang="ja-JP" b="1" u="sng" dirty="0"/>
              <a:t>vanilla</a:t>
            </a:r>
            <a:r>
              <a:rPr kumimoji="1" lang="en-US" altLang="ja-JP" dirty="0"/>
              <a:t> ABE with unbounded predicates by [Attrapadung19, AT20].</a:t>
            </a:r>
          </a:p>
          <a:p>
            <a:endParaRPr lang="en-US" altLang="ja-JP" dirty="0"/>
          </a:p>
          <a:p>
            <a:r>
              <a:rPr kumimoji="1" lang="en-US" altLang="ja-JP" dirty="0"/>
              <a:t>We adapted it to </a:t>
            </a:r>
            <a:r>
              <a:rPr kumimoji="1" lang="en-US" altLang="ja-JP" b="1" u="sng" dirty="0"/>
              <a:t>registered</a:t>
            </a:r>
            <a:r>
              <a:rPr kumimoji="1" lang="en-US" altLang="ja-JP" dirty="0"/>
              <a:t> ABE.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040AFA-A791-E2F8-BA08-8F76B793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F3DE-77BB-4488-86F1-88E7B1638D0B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015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sz="2200" dirty="0" err="1" smtClean="0"/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 algn="l">
          <a:defRPr kumimoji="1" sz="2400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10963</TotalTime>
  <Words>676</Words>
  <Application>Microsoft Office PowerPoint</Application>
  <PresentationFormat>ワイド画面</PresentationFormat>
  <Paragraphs>255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游ゴシック Light</vt:lpstr>
      <vt:lpstr>Arial</vt:lpstr>
      <vt:lpstr>游ゴシック</vt:lpstr>
      <vt:lpstr>Wingdings</vt:lpstr>
      <vt:lpstr>Cambria Math</vt:lpstr>
      <vt:lpstr>Office テーマ</vt:lpstr>
      <vt:lpstr>A Modular Approach to Registered ABE for Unbounded Predicates</vt:lpstr>
      <vt:lpstr>Prior Constructions</vt:lpstr>
      <vt:lpstr>Motivation</vt:lpstr>
      <vt:lpstr>Our Work</vt:lpstr>
      <vt:lpstr>Comparison among Reg-ABE</vt:lpstr>
      <vt:lpstr>Comparison among Black-Box Reg-ABE</vt:lpstr>
      <vt:lpstr>Comparison among Black-Box Reg-ABE</vt:lpstr>
      <vt:lpstr>Techniques</vt:lpstr>
      <vt:lpstr>High Level Strategy</vt:lpstr>
      <vt:lpstr>Modular Approach by [Attrapadung19, AT20] </vt:lpstr>
      <vt:lpstr>Our Approach </vt:lpstr>
      <vt:lpstr>Well-formedness in Reg-ABE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Multi-input Quadratic Functional Encryption from Pairings</dc:title>
  <dc:creator>0470462@ntt-hd.local</dc:creator>
  <cp:lastModifiedBy>Junichi Tomida（富田潤一）</cp:lastModifiedBy>
  <cp:revision>315</cp:revision>
  <dcterms:created xsi:type="dcterms:W3CDTF">2021-07-29T02:42:06Z</dcterms:created>
  <dcterms:modified xsi:type="dcterms:W3CDTF">2024-08-18T13:24:47Z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b4fa5d-3ac5-4415-967c-34900a0e1c6f_Enabled">
    <vt:lpwstr>true</vt:lpwstr>
  </property>
  <property fmtid="{D5CDD505-2E9C-101B-9397-08002B2CF9AE}" pid="3" name="MSIP_Label_dbb4fa5d-3ac5-4415-967c-34900a0e1c6f_SetDate">
    <vt:lpwstr>2023-08-09T03:58:04Z</vt:lpwstr>
  </property>
  <property fmtid="{D5CDD505-2E9C-101B-9397-08002B2CF9AE}" pid="4" name="MSIP_Label_dbb4fa5d-3ac5-4415-967c-34900a0e1c6f_Method">
    <vt:lpwstr>Privileged</vt:lpwstr>
  </property>
  <property fmtid="{D5CDD505-2E9C-101B-9397-08002B2CF9AE}" pid="5" name="MSIP_Label_dbb4fa5d-3ac5-4415-967c-34900a0e1c6f_Name">
    <vt:lpwstr>dbb4fa5d-3ac5-4415-967c-34900a0e1c6f</vt:lpwstr>
  </property>
  <property fmtid="{D5CDD505-2E9C-101B-9397-08002B2CF9AE}" pid="6" name="MSIP_Label_dbb4fa5d-3ac5-4415-967c-34900a0e1c6f_SiteId">
    <vt:lpwstr>a629ef32-67ba-47a6-8eb3-ec43935644fc</vt:lpwstr>
  </property>
  <property fmtid="{D5CDD505-2E9C-101B-9397-08002B2CF9AE}" pid="7" name="MSIP_Label_dbb4fa5d-3ac5-4415-967c-34900a0e1c6f_ActionId">
    <vt:lpwstr>528e079e-d405-40be-8b5c-f2aa51481155</vt:lpwstr>
  </property>
  <property fmtid="{D5CDD505-2E9C-101B-9397-08002B2CF9AE}" pid="8" name="MSIP_Label_dbb4fa5d-3ac5-4415-967c-34900a0e1c6f_ContentBits">
    <vt:lpwstr>0</vt:lpwstr>
  </property>
</Properties>
</file>